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91" r:id="rId2"/>
    <p:sldId id="335" r:id="rId3"/>
    <p:sldId id="690" r:id="rId4"/>
    <p:sldId id="785" r:id="rId5"/>
    <p:sldId id="761" r:id="rId6"/>
    <p:sldId id="762" r:id="rId7"/>
    <p:sldId id="763" r:id="rId8"/>
    <p:sldId id="764" r:id="rId9"/>
    <p:sldId id="765" r:id="rId10"/>
    <p:sldId id="766" r:id="rId11"/>
    <p:sldId id="767" r:id="rId12"/>
    <p:sldId id="782" r:id="rId13"/>
    <p:sldId id="769" r:id="rId14"/>
    <p:sldId id="786" r:id="rId15"/>
    <p:sldId id="771" r:id="rId1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CC6600"/>
    <a:srgbClr val="660066"/>
    <a:srgbClr val="99FFCC"/>
    <a:srgbClr val="FFFF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85"/>
    <p:restoredTop sz="94660"/>
  </p:normalViewPr>
  <p:slideViewPr>
    <p:cSldViewPr>
      <p:cViewPr varScale="1">
        <p:scale>
          <a:sx n="122" d="100"/>
          <a:sy n="122" d="100"/>
        </p:scale>
        <p:origin x="68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e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emf"/><Relationship Id="rId2" Type="http://schemas.openxmlformats.org/officeDocument/2006/relationships/image" Target="../media/image3.wmf"/><Relationship Id="rId16" Type="http://schemas.openxmlformats.org/officeDocument/2006/relationships/image" Target="../media/image17.e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emf"/><Relationship Id="rId5" Type="http://schemas.openxmlformats.org/officeDocument/2006/relationships/image" Target="../media/image6.wmf"/><Relationship Id="rId15" Type="http://schemas.openxmlformats.org/officeDocument/2006/relationships/image" Target="../media/image16.e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image" Target="../media/image117.emf"/><Relationship Id="rId4" Type="http://schemas.openxmlformats.org/officeDocument/2006/relationships/image" Target="../media/image120.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image" Target="../media/image123.wmf"/><Relationship Id="rId7" Type="http://schemas.openxmlformats.org/officeDocument/2006/relationships/image" Target="../media/image127.emf"/><Relationship Id="rId2" Type="http://schemas.openxmlformats.org/officeDocument/2006/relationships/image" Target="../media/image122.emf"/><Relationship Id="rId1" Type="http://schemas.openxmlformats.org/officeDocument/2006/relationships/image" Target="../media/image121.wmf"/><Relationship Id="rId6" Type="http://schemas.openxmlformats.org/officeDocument/2006/relationships/image" Target="../media/image126.emf"/><Relationship Id="rId5" Type="http://schemas.openxmlformats.org/officeDocument/2006/relationships/image" Target="../media/image125.emf"/><Relationship Id="rId10" Type="http://schemas.openxmlformats.org/officeDocument/2006/relationships/image" Target="../media/image130.wmf"/><Relationship Id="rId4" Type="http://schemas.openxmlformats.org/officeDocument/2006/relationships/image" Target="../media/image124.emf"/><Relationship Id="rId9" Type="http://schemas.openxmlformats.org/officeDocument/2006/relationships/image" Target="../media/image1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3.emf"/><Relationship Id="rId7" Type="http://schemas.openxmlformats.org/officeDocument/2006/relationships/image" Target="../media/image137.emf"/><Relationship Id="rId2" Type="http://schemas.openxmlformats.org/officeDocument/2006/relationships/image" Target="../media/image132.emf"/><Relationship Id="rId1" Type="http://schemas.openxmlformats.org/officeDocument/2006/relationships/image" Target="../media/image131.emf"/><Relationship Id="rId6" Type="http://schemas.openxmlformats.org/officeDocument/2006/relationships/image" Target="../media/image136.emf"/><Relationship Id="rId5" Type="http://schemas.openxmlformats.org/officeDocument/2006/relationships/image" Target="../media/image135.emf"/><Relationship Id="rId4" Type="http://schemas.openxmlformats.org/officeDocument/2006/relationships/image" Target="../media/image13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18" Type="http://schemas.openxmlformats.org/officeDocument/2006/relationships/image" Target="../media/image46.wmf"/><Relationship Id="rId3" Type="http://schemas.openxmlformats.org/officeDocument/2006/relationships/image" Target="../media/image31.wmf"/><Relationship Id="rId7" Type="http://schemas.openxmlformats.org/officeDocument/2006/relationships/image" Target="../media/image35.emf"/><Relationship Id="rId12" Type="http://schemas.openxmlformats.org/officeDocument/2006/relationships/image" Target="../media/image40.wmf"/><Relationship Id="rId17" Type="http://schemas.openxmlformats.org/officeDocument/2006/relationships/image" Target="../media/image45.wmf"/><Relationship Id="rId2" Type="http://schemas.openxmlformats.org/officeDocument/2006/relationships/image" Target="../media/image30.wmf"/><Relationship Id="rId16" Type="http://schemas.openxmlformats.org/officeDocument/2006/relationships/image" Target="../media/image44.wmf"/><Relationship Id="rId20" Type="http://schemas.openxmlformats.org/officeDocument/2006/relationships/image" Target="../media/image48.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wmf"/><Relationship Id="rId19" Type="http://schemas.openxmlformats.org/officeDocument/2006/relationships/image" Target="../media/image47.wmf"/><Relationship Id="rId4" Type="http://schemas.openxmlformats.org/officeDocument/2006/relationships/image" Target="../media/image32.emf"/><Relationship Id="rId9" Type="http://schemas.openxmlformats.org/officeDocument/2006/relationships/image" Target="../media/image37.wmf"/><Relationship Id="rId1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image" Target="../media/image50.wmf"/><Relationship Id="rId1" Type="http://schemas.openxmlformats.org/officeDocument/2006/relationships/image" Target="../media/image49.emf"/><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image" Target="../media/image68.emf"/><Relationship Id="rId3" Type="http://schemas.openxmlformats.org/officeDocument/2006/relationships/image" Target="../media/image29.wmf"/><Relationship Id="rId7" Type="http://schemas.openxmlformats.org/officeDocument/2006/relationships/image" Target="../media/image62.emf"/><Relationship Id="rId12" Type="http://schemas.openxmlformats.org/officeDocument/2006/relationships/image" Target="../media/image67.emf"/><Relationship Id="rId17" Type="http://schemas.openxmlformats.org/officeDocument/2006/relationships/image" Target="../media/image72.emf"/><Relationship Id="rId2" Type="http://schemas.openxmlformats.org/officeDocument/2006/relationships/image" Target="../media/image58.emf"/><Relationship Id="rId16" Type="http://schemas.openxmlformats.org/officeDocument/2006/relationships/image" Target="../media/image71.emf"/><Relationship Id="rId1" Type="http://schemas.openxmlformats.org/officeDocument/2006/relationships/image" Target="../media/image57.emf"/><Relationship Id="rId6" Type="http://schemas.openxmlformats.org/officeDocument/2006/relationships/image" Target="../media/image61.emf"/><Relationship Id="rId11" Type="http://schemas.openxmlformats.org/officeDocument/2006/relationships/image" Target="../media/image66.emf"/><Relationship Id="rId5" Type="http://schemas.openxmlformats.org/officeDocument/2006/relationships/image" Target="../media/image60.emf"/><Relationship Id="rId15" Type="http://schemas.openxmlformats.org/officeDocument/2006/relationships/image" Target="../media/image70.emf"/><Relationship Id="rId10" Type="http://schemas.openxmlformats.org/officeDocument/2006/relationships/image" Target="../media/image65.emf"/><Relationship Id="rId4" Type="http://schemas.openxmlformats.org/officeDocument/2006/relationships/image" Target="../media/image59.emf"/><Relationship Id="rId9" Type="http://schemas.openxmlformats.org/officeDocument/2006/relationships/image" Target="../media/image64.emf"/><Relationship Id="rId14" Type="http://schemas.openxmlformats.org/officeDocument/2006/relationships/image" Target="../media/image6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image" Target="../media/image74.emf"/><Relationship Id="rId1" Type="http://schemas.openxmlformats.org/officeDocument/2006/relationships/image" Target="../media/image73.emf"/><Relationship Id="rId6" Type="http://schemas.openxmlformats.org/officeDocument/2006/relationships/image" Target="../media/image78.emf"/><Relationship Id="rId11" Type="http://schemas.openxmlformats.org/officeDocument/2006/relationships/image" Target="../media/image83.emf"/><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image" Target="../media/image76.emf"/><Relationship Id="rId9" Type="http://schemas.openxmlformats.org/officeDocument/2006/relationships/image" Target="../media/image81.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emf"/><Relationship Id="rId11" Type="http://schemas.openxmlformats.org/officeDocument/2006/relationships/image" Target="../media/image94.emf"/><Relationship Id="rId5" Type="http://schemas.openxmlformats.org/officeDocument/2006/relationships/image" Target="../media/image88.emf"/><Relationship Id="rId10" Type="http://schemas.openxmlformats.org/officeDocument/2006/relationships/image" Target="../media/image93.emf"/><Relationship Id="rId4" Type="http://schemas.openxmlformats.org/officeDocument/2006/relationships/image" Target="../media/image87.emf"/><Relationship Id="rId9" Type="http://schemas.openxmlformats.org/officeDocument/2006/relationships/image" Target="../media/image92.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3.emf"/><Relationship Id="rId13" Type="http://schemas.openxmlformats.org/officeDocument/2006/relationships/image" Target="../media/image108.wmf"/><Relationship Id="rId3" Type="http://schemas.openxmlformats.org/officeDocument/2006/relationships/image" Target="../media/image98.emf"/><Relationship Id="rId7" Type="http://schemas.openxmlformats.org/officeDocument/2006/relationships/image" Target="../media/image102.wmf"/><Relationship Id="rId12" Type="http://schemas.openxmlformats.org/officeDocument/2006/relationships/image" Target="../media/image107.wmf"/><Relationship Id="rId2" Type="http://schemas.openxmlformats.org/officeDocument/2006/relationships/image" Target="../media/image97.emf"/><Relationship Id="rId16" Type="http://schemas.openxmlformats.org/officeDocument/2006/relationships/image" Target="../media/image111.wmf"/><Relationship Id="rId1" Type="http://schemas.openxmlformats.org/officeDocument/2006/relationships/image" Target="../media/image96.emf"/><Relationship Id="rId6" Type="http://schemas.openxmlformats.org/officeDocument/2006/relationships/image" Target="../media/image101.wmf"/><Relationship Id="rId11" Type="http://schemas.openxmlformats.org/officeDocument/2006/relationships/image" Target="../media/image106.wmf"/><Relationship Id="rId5" Type="http://schemas.openxmlformats.org/officeDocument/2006/relationships/image" Target="../media/image100.emf"/><Relationship Id="rId15" Type="http://schemas.openxmlformats.org/officeDocument/2006/relationships/image" Target="../media/image110.emf"/><Relationship Id="rId10" Type="http://schemas.openxmlformats.org/officeDocument/2006/relationships/image" Target="../media/image105.wmf"/><Relationship Id="rId4" Type="http://schemas.openxmlformats.org/officeDocument/2006/relationships/image" Target="../media/image99.emf"/><Relationship Id="rId9" Type="http://schemas.openxmlformats.org/officeDocument/2006/relationships/image" Target="../media/image104.emf"/><Relationship Id="rId14" Type="http://schemas.openxmlformats.org/officeDocument/2006/relationships/image" Target="../media/image10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emf"/><Relationship Id="rId1" Type="http://schemas.openxmlformats.org/officeDocument/2006/relationships/image" Target="../media/image112.emf"/><Relationship Id="rId5" Type="http://schemas.openxmlformats.org/officeDocument/2006/relationships/image" Target="../media/image116.wmf"/><Relationship Id="rId4" Type="http://schemas.openxmlformats.org/officeDocument/2006/relationships/image" Target="../media/image1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9CD366-6E98-F147-AA8E-AB09A3A50BD6}" type="slidenum">
              <a:rPr lang="en-US"/>
              <a:pPr/>
              <a:t>10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April 26,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26,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26,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26,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April 26,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April 26,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April 26,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April 26,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April 26,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April 26,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26,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April 26,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April 26,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102.bin"/><Relationship Id="rId18" Type="http://schemas.openxmlformats.org/officeDocument/2006/relationships/image" Target="../media/image103.emf"/><Relationship Id="rId26" Type="http://schemas.openxmlformats.org/officeDocument/2006/relationships/image" Target="../media/image107.wmf"/><Relationship Id="rId3" Type="http://schemas.openxmlformats.org/officeDocument/2006/relationships/oleObject" Target="../embeddings/oleObject97.bin"/><Relationship Id="rId21" Type="http://schemas.openxmlformats.org/officeDocument/2006/relationships/oleObject" Target="../embeddings/oleObject106.bin"/><Relationship Id="rId34" Type="http://schemas.openxmlformats.org/officeDocument/2006/relationships/image" Target="../media/image111.wmf"/><Relationship Id="rId7" Type="http://schemas.openxmlformats.org/officeDocument/2006/relationships/oleObject" Target="../embeddings/oleObject99.bin"/><Relationship Id="rId12" Type="http://schemas.openxmlformats.org/officeDocument/2006/relationships/image" Target="../media/image100.emf"/><Relationship Id="rId17" Type="http://schemas.openxmlformats.org/officeDocument/2006/relationships/oleObject" Target="../embeddings/oleObject104.bin"/><Relationship Id="rId25" Type="http://schemas.openxmlformats.org/officeDocument/2006/relationships/oleObject" Target="../embeddings/oleObject108.bin"/><Relationship Id="rId33" Type="http://schemas.openxmlformats.org/officeDocument/2006/relationships/oleObject" Target="../embeddings/oleObject112.bin"/><Relationship Id="rId2" Type="http://schemas.openxmlformats.org/officeDocument/2006/relationships/slideLayout" Target="../slideLayouts/slideLayout2.xml"/><Relationship Id="rId16" Type="http://schemas.openxmlformats.org/officeDocument/2006/relationships/image" Target="../media/image102.wmf"/><Relationship Id="rId20" Type="http://schemas.openxmlformats.org/officeDocument/2006/relationships/image" Target="../media/image104.emf"/><Relationship Id="rId29" Type="http://schemas.openxmlformats.org/officeDocument/2006/relationships/oleObject" Target="../embeddings/oleObject110.bin"/><Relationship Id="rId1" Type="http://schemas.openxmlformats.org/officeDocument/2006/relationships/vmlDrawing" Target="../drawings/vmlDrawing8.vml"/><Relationship Id="rId6" Type="http://schemas.openxmlformats.org/officeDocument/2006/relationships/image" Target="../media/image97.emf"/><Relationship Id="rId11" Type="http://schemas.openxmlformats.org/officeDocument/2006/relationships/oleObject" Target="../embeddings/oleObject101.bin"/><Relationship Id="rId24" Type="http://schemas.openxmlformats.org/officeDocument/2006/relationships/image" Target="../media/image106.wmf"/><Relationship Id="rId32" Type="http://schemas.openxmlformats.org/officeDocument/2006/relationships/image" Target="../media/image110.emf"/><Relationship Id="rId5" Type="http://schemas.openxmlformats.org/officeDocument/2006/relationships/oleObject" Target="../embeddings/oleObject98.bin"/><Relationship Id="rId15" Type="http://schemas.openxmlformats.org/officeDocument/2006/relationships/oleObject" Target="../embeddings/oleObject103.bin"/><Relationship Id="rId23" Type="http://schemas.openxmlformats.org/officeDocument/2006/relationships/oleObject" Target="../embeddings/oleObject107.bin"/><Relationship Id="rId28" Type="http://schemas.openxmlformats.org/officeDocument/2006/relationships/image" Target="../media/image108.wmf"/><Relationship Id="rId10" Type="http://schemas.openxmlformats.org/officeDocument/2006/relationships/image" Target="../media/image99.emf"/><Relationship Id="rId19" Type="http://schemas.openxmlformats.org/officeDocument/2006/relationships/oleObject" Target="../embeddings/oleObject105.bin"/><Relationship Id="rId31" Type="http://schemas.openxmlformats.org/officeDocument/2006/relationships/oleObject" Target="../embeddings/oleObject111.bin"/><Relationship Id="rId4" Type="http://schemas.openxmlformats.org/officeDocument/2006/relationships/image" Target="../media/image96.emf"/><Relationship Id="rId9" Type="http://schemas.openxmlformats.org/officeDocument/2006/relationships/oleObject" Target="../embeddings/oleObject100.bin"/><Relationship Id="rId14" Type="http://schemas.openxmlformats.org/officeDocument/2006/relationships/image" Target="../media/image101.wmf"/><Relationship Id="rId22" Type="http://schemas.openxmlformats.org/officeDocument/2006/relationships/image" Target="../media/image105.wmf"/><Relationship Id="rId27" Type="http://schemas.openxmlformats.org/officeDocument/2006/relationships/oleObject" Target="../embeddings/oleObject109.bin"/><Relationship Id="rId30" Type="http://schemas.openxmlformats.org/officeDocument/2006/relationships/image" Target="../media/image109.emf"/><Relationship Id="rId8" Type="http://schemas.openxmlformats.org/officeDocument/2006/relationships/image" Target="../media/image98.emf"/></Relationships>
</file>

<file path=ppt/slides/_rels/slide12.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11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13.emf"/><Relationship Id="rId11" Type="http://schemas.openxmlformats.org/officeDocument/2006/relationships/oleObject" Target="../embeddings/oleObject117.bin"/><Relationship Id="rId5" Type="http://schemas.openxmlformats.org/officeDocument/2006/relationships/oleObject" Target="../embeddings/oleObject114.bin"/><Relationship Id="rId10" Type="http://schemas.openxmlformats.org/officeDocument/2006/relationships/image" Target="../media/image115.wmf"/><Relationship Id="rId4" Type="http://schemas.openxmlformats.org/officeDocument/2006/relationships/image" Target="../media/image112.emf"/><Relationship Id="rId9" Type="http://schemas.openxmlformats.org/officeDocument/2006/relationships/oleObject" Target="../embeddings/oleObject116.bin"/></Relationships>
</file>

<file path=ppt/slides/_rels/slide13.x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18.emf"/><Relationship Id="rId5" Type="http://schemas.openxmlformats.org/officeDocument/2006/relationships/oleObject" Target="../embeddings/oleObject119.bin"/><Relationship Id="rId10" Type="http://schemas.openxmlformats.org/officeDocument/2006/relationships/image" Target="../media/image120.emf"/><Relationship Id="rId4" Type="http://schemas.openxmlformats.org/officeDocument/2006/relationships/image" Target="../media/image117.emf"/><Relationship Id="rId9" Type="http://schemas.openxmlformats.org/officeDocument/2006/relationships/oleObject" Target="../embeddings/oleObject121.bin"/></Relationships>
</file>

<file path=ppt/slides/_rels/slide14.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27.bin"/><Relationship Id="rId18" Type="http://schemas.openxmlformats.org/officeDocument/2006/relationships/image" Target="../media/image128.wmf"/><Relationship Id="rId3" Type="http://schemas.openxmlformats.org/officeDocument/2006/relationships/oleObject" Target="../embeddings/oleObject122.bin"/><Relationship Id="rId21" Type="http://schemas.openxmlformats.org/officeDocument/2006/relationships/oleObject" Target="../embeddings/oleObject131.bin"/><Relationship Id="rId7" Type="http://schemas.openxmlformats.org/officeDocument/2006/relationships/oleObject" Target="../embeddings/oleObject124.bin"/><Relationship Id="rId12" Type="http://schemas.openxmlformats.org/officeDocument/2006/relationships/image" Target="../media/image125.emf"/><Relationship Id="rId17" Type="http://schemas.openxmlformats.org/officeDocument/2006/relationships/oleObject" Target="../embeddings/oleObject129.bin"/><Relationship Id="rId2" Type="http://schemas.openxmlformats.org/officeDocument/2006/relationships/slideLayout" Target="../slideLayouts/slideLayout2.xml"/><Relationship Id="rId16" Type="http://schemas.openxmlformats.org/officeDocument/2006/relationships/image" Target="../media/image127.emf"/><Relationship Id="rId20" Type="http://schemas.openxmlformats.org/officeDocument/2006/relationships/image" Target="../media/image129.wmf"/><Relationship Id="rId1" Type="http://schemas.openxmlformats.org/officeDocument/2006/relationships/vmlDrawing" Target="../drawings/vmlDrawing11.vml"/><Relationship Id="rId6" Type="http://schemas.openxmlformats.org/officeDocument/2006/relationships/image" Target="../media/image122.emf"/><Relationship Id="rId11" Type="http://schemas.openxmlformats.org/officeDocument/2006/relationships/oleObject" Target="../embeddings/oleObject126.bin"/><Relationship Id="rId5" Type="http://schemas.openxmlformats.org/officeDocument/2006/relationships/oleObject" Target="../embeddings/oleObject123.bin"/><Relationship Id="rId15" Type="http://schemas.openxmlformats.org/officeDocument/2006/relationships/oleObject" Target="../embeddings/oleObject128.bin"/><Relationship Id="rId10" Type="http://schemas.openxmlformats.org/officeDocument/2006/relationships/image" Target="../media/image124.emf"/><Relationship Id="rId19" Type="http://schemas.openxmlformats.org/officeDocument/2006/relationships/oleObject" Target="../embeddings/oleObject130.bin"/><Relationship Id="rId4" Type="http://schemas.openxmlformats.org/officeDocument/2006/relationships/image" Target="../media/image121.wmf"/><Relationship Id="rId9" Type="http://schemas.openxmlformats.org/officeDocument/2006/relationships/oleObject" Target="../embeddings/oleObject125.bin"/><Relationship Id="rId14" Type="http://schemas.openxmlformats.org/officeDocument/2006/relationships/image" Target="../media/image126.emf"/><Relationship Id="rId22" Type="http://schemas.openxmlformats.org/officeDocument/2006/relationships/image" Target="../media/image130.wmf"/></Relationships>
</file>

<file path=ppt/slides/_rels/slide15.xml.rels><?xml version="1.0" encoding="UTF-8" standalone="yes"?>
<Relationships xmlns="http://schemas.openxmlformats.org/package/2006/relationships"><Relationship Id="rId8" Type="http://schemas.openxmlformats.org/officeDocument/2006/relationships/image" Target="../media/image133.emf"/><Relationship Id="rId13" Type="http://schemas.openxmlformats.org/officeDocument/2006/relationships/oleObject" Target="../embeddings/oleObject137.bin"/><Relationship Id="rId3" Type="http://schemas.openxmlformats.org/officeDocument/2006/relationships/oleObject" Target="../embeddings/oleObject132.bin"/><Relationship Id="rId7" Type="http://schemas.openxmlformats.org/officeDocument/2006/relationships/oleObject" Target="../embeddings/oleObject134.bin"/><Relationship Id="rId12" Type="http://schemas.openxmlformats.org/officeDocument/2006/relationships/image" Target="../media/image135.emf"/><Relationship Id="rId2" Type="http://schemas.openxmlformats.org/officeDocument/2006/relationships/slideLayout" Target="../slideLayouts/slideLayout2.xml"/><Relationship Id="rId16" Type="http://schemas.openxmlformats.org/officeDocument/2006/relationships/image" Target="../media/image137.emf"/><Relationship Id="rId1" Type="http://schemas.openxmlformats.org/officeDocument/2006/relationships/vmlDrawing" Target="../drawings/vmlDrawing12.vml"/><Relationship Id="rId6" Type="http://schemas.openxmlformats.org/officeDocument/2006/relationships/image" Target="../media/image132.emf"/><Relationship Id="rId11" Type="http://schemas.openxmlformats.org/officeDocument/2006/relationships/oleObject" Target="../embeddings/oleObject136.bin"/><Relationship Id="rId5" Type="http://schemas.openxmlformats.org/officeDocument/2006/relationships/oleObject" Target="../embeddings/oleObject133.bin"/><Relationship Id="rId15" Type="http://schemas.openxmlformats.org/officeDocument/2006/relationships/oleObject" Target="../embeddings/oleObject138.bin"/><Relationship Id="rId10" Type="http://schemas.openxmlformats.org/officeDocument/2006/relationships/image" Target="../media/image134.emf"/><Relationship Id="rId4" Type="http://schemas.openxmlformats.org/officeDocument/2006/relationships/image" Target="../media/image131.emf"/><Relationship Id="rId9" Type="http://schemas.openxmlformats.org/officeDocument/2006/relationships/oleObject" Target="../embeddings/oleObject135.bin"/><Relationship Id="rId14" Type="http://schemas.openxmlformats.org/officeDocument/2006/relationships/image" Target="../media/image136.emf"/></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9.wmf"/><Relationship Id="rId26" Type="http://schemas.openxmlformats.org/officeDocument/2006/relationships/image" Target="../media/image13.wmf"/><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17.emf"/><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24" Type="http://schemas.openxmlformats.org/officeDocument/2006/relationships/image" Target="../media/image12.emf"/><Relationship Id="rId32" Type="http://schemas.openxmlformats.org/officeDocument/2006/relationships/image" Target="../media/image16.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4.emf"/><Relationship Id="rId36" Type="http://schemas.openxmlformats.org/officeDocument/2006/relationships/image" Target="../media/image18.emf"/><Relationship Id="rId10" Type="http://schemas.openxmlformats.org/officeDocument/2006/relationships/image" Target="../media/image5.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 Id="rId22" Type="http://schemas.openxmlformats.org/officeDocument/2006/relationships/image" Target="../media/image11.wmf"/><Relationship Id="rId27" Type="http://schemas.openxmlformats.org/officeDocument/2006/relationships/oleObject" Target="../embeddings/oleObject13.bin"/><Relationship Id="rId30" Type="http://schemas.openxmlformats.org/officeDocument/2006/relationships/image" Target="../media/image15.emf"/><Relationship Id="rId35" Type="http://schemas.openxmlformats.org/officeDocument/2006/relationships/oleObject" Target="../embeddings/oleObject17.bin"/><Relationship Id="rId8"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3.bin"/><Relationship Id="rId18" Type="http://schemas.openxmlformats.org/officeDocument/2006/relationships/image" Target="../media/image26.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23.wmf"/><Relationship Id="rId17"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2.wmf"/><Relationship Id="rId19" Type="http://schemas.openxmlformats.org/officeDocument/2006/relationships/oleObject" Target="../embeddings/oleObject26.bin"/><Relationship Id="rId4" Type="http://schemas.openxmlformats.org/officeDocument/2006/relationships/image" Target="../media/image19.wmf"/><Relationship Id="rId9" Type="http://schemas.openxmlformats.org/officeDocument/2006/relationships/oleObject" Target="../embeddings/oleObject21.bin"/><Relationship Id="rId14" Type="http://schemas.openxmlformats.org/officeDocument/2006/relationships/image" Target="../media/image24.wmf"/><Relationship Id="rId22" Type="http://schemas.openxmlformats.org/officeDocument/2006/relationships/image" Target="../media/image28.wmf"/></Relationships>
</file>

<file path=ppt/slides/_rels/slide5.xml.rels><?xml version="1.0" encoding="UTF-8" standalone="yes"?>
<Relationships xmlns="http://schemas.openxmlformats.org/package/2006/relationships"><Relationship Id="rId13" Type="http://schemas.openxmlformats.org/officeDocument/2006/relationships/oleObject" Target="../embeddings/oleObject34.bin"/><Relationship Id="rId18" Type="http://schemas.openxmlformats.org/officeDocument/2006/relationships/image" Target="../media/image35.emf"/><Relationship Id="rId26" Type="http://schemas.openxmlformats.org/officeDocument/2006/relationships/image" Target="../media/image39.wmf"/><Relationship Id="rId39" Type="http://schemas.openxmlformats.org/officeDocument/2006/relationships/oleObject" Target="../embeddings/oleObject47.bin"/><Relationship Id="rId21" Type="http://schemas.openxmlformats.org/officeDocument/2006/relationships/oleObject" Target="../embeddings/oleObject38.bin"/><Relationship Id="rId34" Type="http://schemas.openxmlformats.org/officeDocument/2006/relationships/image" Target="../media/image43.emf"/><Relationship Id="rId42" Type="http://schemas.openxmlformats.org/officeDocument/2006/relationships/image" Target="../media/image47.wmf"/><Relationship Id="rId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29" Type="http://schemas.openxmlformats.org/officeDocument/2006/relationships/oleObject" Target="../embeddings/oleObject42.bin"/><Relationship Id="rId41" Type="http://schemas.openxmlformats.org/officeDocument/2006/relationships/oleObject" Target="../embeddings/oleObject48.bin"/><Relationship Id="rId1" Type="http://schemas.openxmlformats.org/officeDocument/2006/relationships/vmlDrawing" Target="../drawings/vmlDrawing3.vml"/><Relationship Id="rId6" Type="http://schemas.openxmlformats.org/officeDocument/2006/relationships/image" Target="../media/image30.wmf"/><Relationship Id="rId11" Type="http://schemas.openxmlformats.org/officeDocument/2006/relationships/oleObject" Target="../embeddings/oleObject33.bin"/><Relationship Id="rId24" Type="http://schemas.openxmlformats.org/officeDocument/2006/relationships/image" Target="../media/image38.wmf"/><Relationship Id="rId32" Type="http://schemas.openxmlformats.org/officeDocument/2006/relationships/image" Target="../media/image42.wmf"/><Relationship Id="rId37" Type="http://schemas.openxmlformats.org/officeDocument/2006/relationships/oleObject" Target="../embeddings/oleObject46.bin"/><Relationship Id="rId40" Type="http://schemas.openxmlformats.org/officeDocument/2006/relationships/image" Target="../media/image46.wmf"/><Relationship Id="rId5" Type="http://schemas.openxmlformats.org/officeDocument/2006/relationships/oleObject" Target="../embeddings/oleObject29.bin"/><Relationship Id="rId15" Type="http://schemas.openxmlformats.org/officeDocument/2006/relationships/oleObject" Target="../embeddings/oleObject35.bin"/><Relationship Id="rId23" Type="http://schemas.openxmlformats.org/officeDocument/2006/relationships/oleObject" Target="../embeddings/oleObject39.bin"/><Relationship Id="rId28" Type="http://schemas.openxmlformats.org/officeDocument/2006/relationships/image" Target="../media/image40.wmf"/><Relationship Id="rId36" Type="http://schemas.openxmlformats.org/officeDocument/2006/relationships/image" Target="../media/image44.wmf"/><Relationship Id="rId10" Type="http://schemas.openxmlformats.org/officeDocument/2006/relationships/image" Target="../media/image31.wmf"/><Relationship Id="rId19" Type="http://schemas.openxmlformats.org/officeDocument/2006/relationships/oleObject" Target="../embeddings/oleObject37.bin"/><Relationship Id="rId31" Type="http://schemas.openxmlformats.org/officeDocument/2006/relationships/oleObject" Target="../embeddings/oleObject43.bin"/><Relationship Id="rId44" Type="http://schemas.openxmlformats.org/officeDocument/2006/relationships/image" Target="../media/image48.wmf"/><Relationship Id="rId4" Type="http://schemas.openxmlformats.org/officeDocument/2006/relationships/image" Target="../media/image29.wmf"/><Relationship Id="rId9" Type="http://schemas.openxmlformats.org/officeDocument/2006/relationships/oleObject" Target="../embeddings/oleObject32.bin"/><Relationship Id="rId14" Type="http://schemas.openxmlformats.org/officeDocument/2006/relationships/image" Target="../media/image33.emf"/><Relationship Id="rId22" Type="http://schemas.openxmlformats.org/officeDocument/2006/relationships/image" Target="../media/image37.wmf"/><Relationship Id="rId27" Type="http://schemas.openxmlformats.org/officeDocument/2006/relationships/oleObject" Target="../embeddings/oleObject41.bin"/><Relationship Id="rId30" Type="http://schemas.openxmlformats.org/officeDocument/2006/relationships/image" Target="../media/image41.wmf"/><Relationship Id="rId35" Type="http://schemas.openxmlformats.org/officeDocument/2006/relationships/oleObject" Target="../embeddings/oleObject45.bin"/><Relationship Id="rId43" Type="http://schemas.openxmlformats.org/officeDocument/2006/relationships/oleObject" Target="../embeddings/oleObject49.bin"/><Relationship Id="rId8" Type="http://schemas.openxmlformats.org/officeDocument/2006/relationships/oleObject" Target="../embeddings/oleObject31.bin"/><Relationship Id="rId3" Type="http://schemas.openxmlformats.org/officeDocument/2006/relationships/oleObject" Target="../embeddings/oleObject28.bin"/><Relationship Id="rId12" Type="http://schemas.openxmlformats.org/officeDocument/2006/relationships/image" Target="../media/image32.emf"/><Relationship Id="rId17" Type="http://schemas.openxmlformats.org/officeDocument/2006/relationships/oleObject" Target="../embeddings/oleObject36.bin"/><Relationship Id="rId25" Type="http://schemas.openxmlformats.org/officeDocument/2006/relationships/oleObject" Target="../embeddings/oleObject40.bin"/><Relationship Id="rId33" Type="http://schemas.openxmlformats.org/officeDocument/2006/relationships/oleObject" Target="../embeddings/oleObject44.bin"/><Relationship Id="rId38" Type="http://schemas.openxmlformats.org/officeDocument/2006/relationships/image" Target="../media/image45.wmf"/></Relationships>
</file>

<file path=ppt/slides/_rels/slide6.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55.bin"/><Relationship Id="rId18" Type="http://schemas.openxmlformats.org/officeDocument/2006/relationships/image" Target="../media/image56.e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53.emf"/><Relationship Id="rId1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55.emf"/><Relationship Id="rId1" Type="http://schemas.openxmlformats.org/officeDocument/2006/relationships/vmlDrawing" Target="../drawings/vmlDrawing4.vml"/><Relationship Id="rId6" Type="http://schemas.openxmlformats.org/officeDocument/2006/relationships/image" Target="../media/image50.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oleObject" Target="../embeddings/oleObject53.bin"/><Relationship Id="rId14" Type="http://schemas.openxmlformats.org/officeDocument/2006/relationships/image" Target="../media/image54.emf"/></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63.bin"/><Relationship Id="rId18" Type="http://schemas.openxmlformats.org/officeDocument/2006/relationships/image" Target="../media/image63.emf"/><Relationship Id="rId26" Type="http://schemas.openxmlformats.org/officeDocument/2006/relationships/image" Target="../media/image67.emf"/><Relationship Id="rId3" Type="http://schemas.openxmlformats.org/officeDocument/2006/relationships/oleObject" Target="../embeddings/oleObject58.bin"/><Relationship Id="rId21" Type="http://schemas.openxmlformats.org/officeDocument/2006/relationships/oleObject" Target="../embeddings/oleObject67.bin"/><Relationship Id="rId34" Type="http://schemas.openxmlformats.org/officeDocument/2006/relationships/image" Target="../media/image71.emf"/><Relationship Id="rId7" Type="http://schemas.openxmlformats.org/officeDocument/2006/relationships/oleObject" Target="../embeddings/oleObject60.bin"/><Relationship Id="rId12" Type="http://schemas.openxmlformats.org/officeDocument/2006/relationships/image" Target="../media/image60.emf"/><Relationship Id="rId17" Type="http://schemas.openxmlformats.org/officeDocument/2006/relationships/oleObject" Target="../embeddings/oleObject65.bin"/><Relationship Id="rId25" Type="http://schemas.openxmlformats.org/officeDocument/2006/relationships/oleObject" Target="../embeddings/oleObject69.bin"/><Relationship Id="rId33"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62.emf"/><Relationship Id="rId20" Type="http://schemas.openxmlformats.org/officeDocument/2006/relationships/image" Target="../media/image64.emf"/><Relationship Id="rId29" Type="http://schemas.openxmlformats.org/officeDocument/2006/relationships/oleObject" Target="../embeddings/oleObject71.bin"/><Relationship Id="rId1" Type="http://schemas.openxmlformats.org/officeDocument/2006/relationships/vmlDrawing" Target="../drawings/vmlDrawing5.vml"/><Relationship Id="rId6" Type="http://schemas.openxmlformats.org/officeDocument/2006/relationships/image" Target="../media/image58.emf"/><Relationship Id="rId11" Type="http://schemas.openxmlformats.org/officeDocument/2006/relationships/oleObject" Target="../embeddings/oleObject62.bin"/><Relationship Id="rId24" Type="http://schemas.openxmlformats.org/officeDocument/2006/relationships/image" Target="../media/image66.emf"/><Relationship Id="rId32" Type="http://schemas.openxmlformats.org/officeDocument/2006/relationships/image" Target="../media/image70.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28" Type="http://schemas.openxmlformats.org/officeDocument/2006/relationships/image" Target="../media/image68.emf"/><Relationship Id="rId36" Type="http://schemas.openxmlformats.org/officeDocument/2006/relationships/image" Target="../media/image72.emf"/><Relationship Id="rId10" Type="http://schemas.openxmlformats.org/officeDocument/2006/relationships/image" Target="../media/image59.emf"/><Relationship Id="rId19" Type="http://schemas.openxmlformats.org/officeDocument/2006/relationships/oleObject" Target="../embeddings/oleObject66.bin"/><Relationship Id="rId31" Type="http://schemas.openxmlformats.org/officeDocument/2006/relationships/oleObject" Target="../embeddings/oleObject72.bin"/><Relationship Id="rId4" Type="http://schemas.openxmlformats.org/officeDocument/2006/relationships/image" Target="../media/image57.emf"/><Relationship Id="rId9" Type="http://schemas.openxmlformats.org/officeDocument/2006/relationships/oleObject" Target="../embeddings/oleObject61.bin"/><Relationship Id="rId14" Type="http://schemas.openxmlformats.org/officeDocument/2006/relationships/image" Target="../media/image61.emf"/><Relationship Id="rId22" Type="http://schemas.openxmlformats.org/officeDocument/2006/relationships/image" Target="../media/image65.emf"/><Relationship Id="rId27" Type="http://schemas.openxmlformats.org/officeDocument/2006/relationships/oleObject" Target="../embeddings/oleObject70.bin"/><Relationship Id="rId30" Type="http://schemas.openxmlformats.org/officeDocument/2006/relationships/image" Target="../media/image69.emf"/><Relationship Id="rId35" Type="http://schemas.openxmlformats.org/officeDocument/2006/relationships/oleObject" Target="../embeddings/oleObject74.bin"/><Relationship Id="rId8" Type="http://schemas.openxmlformats.org/officeDocument/2006/relationships/image" Target="../media/image29.wmf"/></Relationships>
</file>

<file path=ppt/slides/_rels/slide8.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oleObject" Target="../embeddings/oleObject80.bin"/><Relationship Id="rId18" Type="http://schemas.openxmlformats.org/officeDocument/2006/relationships/image" Target="../media/image80.emf"/><Relationship Id="rId3" Type="http://schemas.openxmlformats.org/officeDocument/2006/relationships/oleObject" Target="../embeddings/oleObject75.bin"/><Relationship Id="rId21" Type="http://schemas.openxmlformats.org/officeDocument/2006/relationships/oleObject" Target="../embeddings/oleObject84.bin"/><Relationship Id="rId7" Type="http://schemas.openxmlformats.org/officeDocument/2006/relationships/oleObject" Target="../embeddings/oleObject77.bin"/><Relationship Id="rId12" Type="http://schemas.openxmlformats.org/officeDocument/2006/relationships/image" Target="../media/image77.wmf"/><Relationship Id="rId17"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image" Target="../media/image79.emf"/><Relationship Id="rId20" Type="http://schemas.openxmlformats.org/officeDocument/2006/relationships/image" Target="../media/image81.emf"/><Relationship Id="rId1" Type="http://schemas.openxmlformats.org/officeDocument/2006/relationships/vmlDrawing" Target="../drawings/vmlDrawing6.vml"/><Relationship Id="rId6" Type="http://schemas.openxmlformats.org/officeDocument/2006/relationships/image" Target="../media/image74.emf"/><Relationship Id="rId11" Type="http://schemas.openxmlformats.org/officeDocument/2006/relationships/oleObject" Target="../embeddings/oleObject79.bin"/><Relationship Id="rId24" Type="http://schemas.openxmlformats.org/officeDocument/2006/relationships/image" Target="../media/image83.emf"/><Relationship Id="rId5" Type="http://schemas.openxmlformats.org/officeDocument/2006/relationships/oleObject" Target="../embeddings/oleObject76.bin"/><Relationship Id="rId15" Type="http://schemas.openxmlformats.org/officeDocument/2006/relationships/oleObject" Target="../embeddings/oleObject81.bin"/><Relationship Id="rId23" Type="http://schemas.openxmlformats.org/officeDocument/2006/relationships/oleObject" Target="../embeddings/oleObject85.bin"/><Relationship Id="rId10" Type="http://schemas.openxmlformats.org/officeDocument/2006/relationships/image" Target="../media/image76.emf"/><Relationship Id="rId19" Type="http://schemas.openxmlformats.org/officeDocument/2006/relationships/oleObject" Target="../embeddings/oleObject83.bin"/><Relationship Id="rId4" Type="http://schemas.openxmlformats.org/officeDocument/2006/relationships/image" Target="../media/image73.emf"/><Relationship Id="rId9" Type="http://schemas.openxmlformats.org/officeDocument/2006/relationships/oleObject" Target="../embeddings/oleObject78.bin"/><Relationship Id="rId14" Type="http://schemas.openxmlformats.org/officeDocument/2006/relationships/image" Target="../media/image78.emf"/><Relationship Id="rId22" Type="http://schemas.openxmlformats.org/officeDocument/2006/relationships/image" Target="../media/image82.wmf"/></Relationships>
</file>

<file path=ppt/slides/_rels/slide9.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oleObject" Target="../embeddings/oleObject91.bin"/><Relationship Id="rId18" Type="http://schemas.openxmlformats.org/officeDocument/2006/relationships/image" Target="../media/image91.emf"/><Relationship Id="rId3" Type="http://schemas.openxmlformats.org/officeDocument/2006/relationships/oleObject" Target="../embeddings/oleObject86.bin"/><Relationship Id="rId21" Type="http://schemas.openxmlformats.org/officeDocument/2006/relationships/oleObject" Target="../embeddings/oleObject95.bin"/><Relationship Id="rId7" Type="http://schemas.openxmlformats.org/officeDocument/2006/relationships/oleObject" Target="../embeddings/oleObject88.bin"/><Relationship Id="rId12" Type="http://schemas.openxmlformats.org/officeDocument/2006/relationships/image" Target="../media/image88.emf"/><Relationship Id="rId17" Type="http://schemas.openxmlformats.org/officeDocument/2006/relationships/oleObject" Target="../embeddings/oleObject93.bin"/><Relationship Id="rId2" Type="http://schemas.openxmlformats.org/officeDocument/2006/relationships/slideLayout" Target="../slideLayouts/slideLayout2.xml"/><Relationship Id="rId16" Type="http://schemas.openxmlformats.org/officeDocument/2006/relationships/image" Target="../media/image90.emf"/><Relationship Id="rId20" Type="http://schemas.openxmlformats.org/officeDocument/2006/relationships/image" Target="../media/image92.emf"/><Relationship Id="rId1" Type="http://schemas.openxmlformats.org/officeDocument/2006/relationships/vmlDrawing" Target="../drawings/vmlDrawing7.vml"/><Relationship Id="rId6" Type="http://schemas.openxmlformats.org/officeDocument/2006/relationships/image" Target="../media/image85.wmf"/><Relationship Id="rId11" Type="http://schemas.openxmlformats.org/officeDocument/2006/relationships/oleObject" Target="../embeddings/oleObject90.bin"/><Relationship Id="rId24" Type="http://schemas.openxmlformats.org/officeDocument/2006/relationships/image" Target="../media/image94.emf"/><Relationship Id="rId5" Type="http://schemas.openxmlformats.org/officeDocument/2006/relationships/oleObject" Target="../embeddings/oleObject87.bin"/><Relationship Id="rId15" Type="http://schemas.openxmlformats.org/officeDocument/2006/relationships/oleObject" Target="../embeddings/oleObject92.bin"/><Relationship Id="rId23" Type="http://schemas.openxmlformats.org/officeDocument/2006/relationships/oleObject" Target="../embeddings/oleObject96.bin"/><Relationship Id="rId10" Type="http://schemas.openxmlformats.org/officeDocument/2006/relationships/image" Target="../media/image87.emf"/><Relationship Id="rId19" Type="http://schemas.openxmlformats.org/officeDocument/2006/relationships/oleObject" Target="../embeddings/oleObject94.bin"/><Relationship Id="rId4" Type="http://schemas.openxmlformats.org/officeDocument/2006/relationships/image" Target="../media/image84.wmf"/><Relationship Id="rId9" Type="http://schemas.openxmlformats.org/officeDocument/2006/relationships/oleObject" Target="../embeddings/oleObject89.bin"/><Relationship Id="rId14" Type="http://schemas.openxmlformats.org/officeDocument/2006/relationships/image" Target="../media/image89.emf"/><Relationship Id="rId22" Type="http://schemas.openxmlformats.org/officeDocument/2006/relationships/image" Target="../media/image9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April 26,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#19</a:t>
            </a:r>
          </a:p>
        </p:txBody>
      </p:sp>
      <p:sp>
        <p:nvSpPr>
          <p:cNvPr id="18438" name="Text Box 4"/>
          <p:cNvSpPr txBox="1">
            <a:spLocks noChangeArrowheads="1"/>
          </p:cNvSpPr>
          <p:nvPr/>
        </p:nvSpPr>
        <p:spPr bwMode="auto">
          <a:xfrm>
            <a:off x="3015226" y="1447800"/>
            <a:ext cx="280557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April 26,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33601"/>
            <a:ext cx="7162800" cy="3657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a:solidFill>
                  <a:schemeClr val="accent2"/>
                </a:solidFill>
                <a:latin typeface="Arial Narrow" pitchFamily="-84" charset="0"/>
              </a:rPr>
              <a:t>CH8: Rotational Motion</a:t>
            </a:r>
          </a:p>
          <a:p>
            <a:pPr marL="1066800" lvl="1" indent="-609600">
              <a:spcBef>
                <a:spcPct val="20000"/>
              </a:spcBef>
              <a:buFontTx/>
              <a:buChar char="•"/>
            </a:pPr>
            <a:r>
              <a:rPr lang="en-US" dirty="0">
                <a:solidFill>
                  <a:srgbClr val="CC00CC"/>
                </a:solidFill>
                <a:latin typeface="Arial Narrow" pitchFamily="-84" charset="0"/>
              </a:rPr>
              <a:t>Rotational Kinetic Energy</a:t>
            </a:r>
          </a:p>
          <a:p>
            <a:pPr marL="1066800" lvl="1" indent="-609600">
              <a:spcBef>
                <a:spcPct val="20000"/>
              </a:spcBef>
              <a:buFontTx/>
              <a:buChar char="•"/>
            </a:pPr>
            <a:r>
              <a:rPr lang="en-US" dirty="0">
                <a:solidFill>
                  <a:srgbClr val="CC00CC"/>
                </a:solidFill>
                <a:latin typeface="Arial Narrow" pitchFamily="-84" charset="0"/>
              </a:rPr>
              <a:t>Calculation of Moment of Inertia</a:t>
            </a:r>
          </a:p>
          <a:p>
            <a:pPr marL="1066800" lvl="1" indent="-609600">
              <a:spcBef>
                <a:spcPct val="20000"/>
              </a:spcBef>
              <a:buFontTx/>
              <a:buChar char="•"/>
            </a:pPr>
            <a:r>
              <a:rPr lang="en-US" dirty="0">
                <a:solidFill>
                  <a:srgbClr val="CC00CC"/>
                </a:solidFill>
                <a:latin typeface="Arial Narrow" pitchFamily="-84" charset="0"/>
              </a:rPr>
              <a:t>Parallel Axis Theorem. </a:t>
            </a:r>
          </a:p>
          <a:p>
            <a:pPr marL="1066800" lvl="1" indent="-609600">
              <a:spcBef>
                <a:spcPct val="20000"/>
              </a:spcBef>
              <a:buFontTx/>
              <a:buChar char="•"/>
            </a:pPr>
            <a:r>
              <a:rPr lang="en-US" dirty="0">
                <a:solidFill>
                  <a:srgbClr val="CC00CC"/>
                </a:solidFill>
                <a:latin typeface="Arial Narrow" pitchFamily="-84" charset="0"/>
              </a:rPr>
              <a:t>Torque and the Angular Acceleration</a:t>
            </a:r>
          </a:p>
          <a:p>
            <a:pPr marL="1066800" lvl="1" indent="-609600">
              <a:spcBef>
                <a:spcPct val="20000"/>
              </a:spcBef>
              <a:buFontTx/>
              <a:buChar char="•"/>
            </a:pPr>
            <a:r>
              <a:rPr lang="en-US" dirty="0">
                <a:solidFill>
                  <a:srgbClr val="CC00CC"/>
                </a:solidFill>
                <a:latin typeface="Arial Narrow" pitchFamily="-84" charset="0"/>
              </a:rPr>
              <a:t>Rolling Motion of a Rigid Body</a:t>
            </a:r>
          </a:p>
          <a:p>
            <a:pPr marL="1066800" lvl="1" indent="-609600">
              <a:spcBef>
                <a:spcPct val="20000"/>
              </a:spcBef>
              <a:buFontTx/>
              <a:buChar char="•"/>
            </a:pPr>
            <a:r>
              <a:rPr lang="en-US" dirty="0">
                <a:solidFill>
                  <a:srgbClr val="CC00CC"/>
                </a:solidFill>
                <a:latin typeface="Arial Narrow" pitchFamily="-84" charset="0"/>
              </a:rPr>
              <a:t>Rolling Kinetic Energy</a:t>
            </a:r>
          </a:p>
          <a:p>
            <a:pPr marL="1066800" lvl="1" indent="-609600">
              <a:spcBef>
                <a:spcPct val="20000"/>
              </a:spcBef>
              <a:buFontTx/>
              <a:buChar char="•"/>
            </a:pPr>
            <a:r>
              <a:rPr lang="en-US" dirty="0">
                <a:solidFill>
                  <a:srgbClr val="CC00CC"/>
                </a:solidFill>
                <a:latin typeface="Arial Narrow" pitchFamily="-84" charset="0"/>
              </a:rPr>
              <a:t>Work, Power and Energy in Rotation </a:t>
            </a:r>
          </a:p>
          <a:p>
            <a:pPr marL="1066800" lvl="1" indent="-609600">
              <a:spcBef>
                <a:spcPct val="20000"/>
              </a:spcBef>
              <a:buFontTx/>
              <a:buChar char="•"/>
            </a:pPr>
            <a:endParaRPr lang="en-US" dirty="0">
              <a:solidFill>
                <a:srgbClr val="CC00CC"/>
              </a:solidFill>
              <a:latin typeface="Arial Narrow" pitchFamily="-84" charset="0"/>
            </a:endParaRPr>
          </a:p>
        </p:txBody>
      </p:sp>
      <p:sp>
        <p:nvSpPr>
          <p:cNvPr id="8" name="Text Box 13">
            <a:extLst>
              <a:ext uri="{FF2B5EF4-FFF2-40B4-BE49-F238E27FC236}">
                <a16:creationId xmlns:a16="http://schemas.microsoft.com/office/drawing/2014/main" id="{37B59A14-80EB-2A4E-AF61-B1AEC3526B84}"/>
              </a:ext>
            </a:extLst>
          </p:cNvPr>
          <p:cNvSpPr txBox="1">
            <a:spLocks noChangeArrowheads="1"/>
          </p:cNvSpPr>
          <p:nvPr/>
        </p:nvSpPr>
        <p:spPr bwMode="auto">
          <a:xfrm>
            <a:off x="848423" y="5815244"/>
            <a:ext cx="7612405"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#11, due 11pm, Saturday, Mar. 8!!</a:t>
            </a:r>
          </a:p>
        </p:txBody>
      </p:sp>
    </p:spTree>
    <p:extLst>
      <p:ext uri="{BB962C8B-B14F-4D97-AF65-F5344CB8AC3E}">
        <p14:creationId xmlns:p14="http://schemas.microsoft.com/office/powerpoint/2010/main" val="695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p>
            <a:r>
              <a:rPr lang="en-US"/>
              <a:t>Monday, April 26, 2021</a:t>
            </a:r>
            <a:endParaRPr lang="en-US" altLang="ko-KR">
              <a:ea typeface="굴림" charset="-127"/>
              <a:cs typeface="굴림" charset="-127"/>
            </a:endParaRPr>
          </a:p>
        </p:txBody>
      </p:sp>
      <p:sp>
        <p:nvSpPr>
          <p:cNvPr id="31747" name="Footer Placeholder 3"/>
          <p:cNvSpPr>
            <a:spLocks noGrp="1"/>
          </p:cNvSpPr>
          <p:nvPr>
            <p:ph type="ftr" sz="quarter" idx="11"/>
          </p:nvPr>
        </p:nvSpPr>
        <p:spPr>
          <a:noFill/>
        </p:spPr>
        <p:txBody>
          <a:bodyPr/>
          <a:lstStyle/>
          <a:p>
            <a:r>
              <a:rPr lang="nl-NL"/>
              <a:t>PHYS 1443-003, Spring 2021                    Dr. Jaehoon Yu</a:t>
            </a:r>
            <a:endParaRPr lang="en-US"/>
          </a:p>
        </p:txBody>
      </p:sp>
      <p:sp>
        <p:nvSpPr>
          <p:cNvPr id="31748" name="Slide Number Placeholder 4"/>
          <p:cNvSpPr>
            <a:spLocks noGrp="1"/>
          </p:cNvSpPr>
          <p:nvPr>
            <p:ph type="sldNum" sz="quarter" idx="12"/>
          </p:nvPr>
        </p:nvSpPr>
        <p:spPr>
          <a:noFill/>
        </p:spPr>
        <p:txBody>
          <a:bodyPr/>
          <a:lstStyle/>
          <a:p>
            <a:fld id="{B9FF5D41-FD21-244A-96EC-0C2BF3B930C1}" type="slidenum">
              <a:rPr lang="en-US"/>
              <a:pPr/>
              <a:t>10</a:t>
            </a:fld>
            <a:endParaRPr lang="en-US"/>
          </a:p>
        </p:txBody>
      </p:sp>
      <p:sp>
        <p:nvSpPr>
          <p:cNvPr id="31750" name="Rectangle 3"/>
          <p:cNvSpPr>
            <a:spLocks noGrp="1" noChangeArrowheads="1"/>
          </p:cNvSpPr>
          <p:nvPr>
            <p:ph type="title"/>
          </p:nvPr>
        </p:nvSpPr>
        <p:spPr>
          <a:xfrm>
            <a:off x="304800" y="304800"/>
            <a:ext cx="3657600" cy="4495800"/>
          </a:xfrm>
        </p:spPr>
        <p:txBody>
          <a:bodyPr/>
          <a:lstStyle/>
          <a:p>
            <a:r>
              <a:rPr lang="en-US" altLang="ko-KR" dirty="0">
                <a:ea typeface="굴림" charset="-127"/>
                <a:cs typeface="굴림" charset="-127"/>
              </a:rPr>
              <a:t>Check out Table 10 – 2  for moment of inertia for various shaped objects</a:t>
            </a:r>
            <a:endParaRPr lang="en-US" dirty="0"/>
          </a:p>
        </p:txBody>
      </p:sp>
      <p:pic>
        <p:nvPicPr>
          <p:cNvPr id="7" name="Picture 3" descr="Figure_10_20"/>
          <p:cNvPicPr>
            <a:picLocks noChangeAspect="1" noChangeArrowheads="1"/>
          </p:cNvPicPr>
          <p:nvPr/>
        </p:nvPicPr>
        <p:blipFill>
          <a:blip r:embed="rId3"/>
          <a:srcRect/>
          <a:stretch>
            <a:fillRect/>
          </a:stretch>
        </p:blipFill>
        <p:spPr bwMode="auto">
          <a:xfrm>
            <a:off x="4038600" y="0"/>
            <a:ext cx="4800600" cy="6584950"/>
          </a:xfrm>
          <a:prstGeom prst="rect">
            <a:avLst/>
          </a:prstGeom>
          <a:noFill/>
        </p:spPr>
      </p:pic>
      <p:sp>
        <p:nvSpPr>
          <p:cNvPr id="2" name="Rectangle 1"/>
          <p:cNvSpPr/>
          <p:nvPr/>
        </p:nvSpPr>
        <p:spPr bwMode="auto">
          <a:xfrm>
            <a:off x="4038600" y="4572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bwMode="auto">
          <a:xfrm>
            <a:off x="4038600" y="3581400"/>
            <a:ext cx="4876800" cy="838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bwMode="auto">
          <a:xfrm>
            <a:off x="4038600" y="44196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bwMode="auto">
          <a:xfrm>
            <a:off x="4038600" y="50292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3940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0" name="Date Placeholder 3"/>
          <p:cNvSpPr>
            <a:spLocks noGrp="1"/>
          </p:cNvSpPr>
          <p:nvPr>
            <p:ph type="dt" sz="quarter" idx="10"/>
          </p:nvPr>
        </p:nvSpPr>
        <p:spPr>
          <a:noFill/>
        </p:spPr>
        <p:txBody>
          <a:bodyPr/>
          <a:lstStyle/>
          <a:p>
            <a:r>
              <a:rPr lang="en-US"/>
              <a:t>Monday, April 26, 2021</a:t>
            </a:r>
            <a:endParaRPr lang="en-US" altLang="ko-KR">
              <a:ea typeface="굴림" charset="-127"/>
              <a:cs typeface="굴림" charset="-127"/>
            </a:endParaRPr>
          </a:p>
        </p:txBody>
      </p:sp>
      <p:sp>
        <p:nvSpPr>
          <p:cNvPr id="33811" name="Footer Placeholder 4"/>
          <p:cNvSpPr>
            <a:spLocks noGrp="1"/>
          </p:cNvSpPr>
          <p:nvPr>
            <p:ph type="ftr" sz="quarter" idx="11"/>
          </p:nvPr>
        </p:nvSpPr>
        <p:spPr>
          <a:noFill/>
        </p:spPr>
        <p:txBody>
          <a:bodyPr/>
          <a:lstStyle/>
          <a:p>
            <a:r>
              <a:rPr lang="nl-NL"/>
              <a:t>PHYS 1443-003, Spring 2021                    Dr. Jaehoon Yu</a:t>
            </a:r>
            <a:endParaRPr lang="en-US"/>
          </a:p>
        </p:txBody>
      </p:sp>
      <p:sp>
        <p:nvSpPr>
          <p:cNvPr id="33812" name="Slide Number Placeholder 5"/>
          <p:cNvSpPr>
            <a:spLocks noGrp="1"/>
          </p:cNvSpPr>
          <p:nvPr>
            <p:ph type="sldNum" sz="quarter" idx="12"/>
          </p:nvPr>
        </p:nvSpPr>
        <p:spPr>
          <a:noFill/>
        </p:spPr>
        <p:txBody>
          <a:bodyPr/>
          <a:lstStyle/>
          <a:p>
            <a:fld id="{EC2F78FF-8296-FB44-A8D2-1477E21CD97E}" type="slidenum">
              <a:rPr lang="en-US"/>
              <a:pPr/>
              <a:t>11</a:t>
            </a:fld>
            <a:endParaRPr lang="en-US"/>
          </a:p>
        </p:txBody>
      </p:sp>
      <p:sp>
        <p:nvSpPr>
          <p:cNvPr id="33813" name="Rectangle 2"/>
          <p:cNvSpPr>
            <a:spLocks noGrp="1" noChangeArrowheads="1"/>
          </p:cNvSpPr>
          <p:nvPr>
            <p:ph type="title"/>
          </p:nvPr>
        </p:nvSpPr>
        <p:spPr>
          <a:xfrm>
            <a:off x="670034" y="89586"/>
            <a:ext cx="8153400" cy="609600"/>
          </a:xfrm>
        </p:spPr>
        <p:txBody>
          <a:bodyPr/>
          <a:lstStyle/>
          <a:p>
            <a:r>
              <a:rPr lang="en-US" dirty="0"/>
              <a:t>Torque &amp; Angular Acceleration</a:t>
            </a:r>
          </a:p>
        </p:txBody>
      </p:sp>
      <p:sp>
        <p:nvSpPr>
          <p:cNvPr id="1004547" name="Text Box 3"/>
          <p:cNvSpPr txBox="1">
            <a:spLocks noChangeArrowheads="1"/>
          </p:cNvSpPr>
          <p:nvPr/>
        </p:nvSpPr>
        <p:spPr bwMode="auto">
          <a:xfrm>
            <a:off x="2286000" y="762000"/>
            <a:ext cx="6934200" cy="400110"/>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sz="2000" dirty="0">
                <a:solidFill>
                  <a:schemeClr val="accent2"/>
                </a:solidFill>
                <a:latin typeface="Arial Narrow" charset="0"/>
              </a:rPr>
              <a:t>Let’s consider a point object with </a:t>
            </a:r>
            <a:r>
              <a:rPr lang="en-US" sz="2000" dirty="0">
                <a:solidFill>
                  <a:srgbClr val="FF0000"/>
                </a:solidFill>
                <a:latin typeface="Arial Narrow" charset="0"/>
              </a:rPr>
              <a:t>mass </a:t>
            </a:r>
            <a:r>
              <a:rPr lang="en-US" sz="2000" dirty="0">
                <a:solidFill>
                  <a:srgbClr val="FF0000"/>
                </a:solidFill>
                <a:latin typeface="Monotype Corsiva" charset="0"/>
              </a:rPr>
              <a:t>m</a:t>
            </a:r>
            <a:r>
              <a:rPr lang="en-US" sz="2000" dirty="0">
                <a:solidFill>
                  <a:schemeClr val="accent2"/>
                </a:solidFill>
                <a:latin typeface="Arial Narrow" charset="0"/>
              </a:rPr>
              <a:t> rotating on a horizontal circle.</a:t>
            </a:r>
          </a:p>
        </p:txBody>
      </p:sp>
      <p:sp>
        <p:nvSpPr>
          <p:cNvPr id="1004548" name="Text Box 4"/>
          <p:cNvSpPr txBox="1">
            <a:spLocks noChangeArrowheads="1"/>
          </p:cNvSpPr>
          <p:nvPr/>
        </p:nvSpPr>
        <p:spPr bwMode="auto">
          <a:xfrm>
            <a:off x="152400" y="3429000"/>
            <a:ext cx="2286000"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rgbClr val="FF0000"/>
                </a:solidFill>
                <a:latin typeface="Arial Narrow" charset="0"/>
              </a:rPr>
              <a:t>What does this mean?</a:t>
            </a:r>
          </a:p>
        </p:txBody>
      </p:sp>
      <p:sp>
        <p:nvSpPr>
          <p:cNvPr id="1004549" name="Text Box 5"/>
          <p:cNvSpPr txBox="1">
            <a:spLocks noChangeArrowheads="1"/>
          </p:cNvSpPr>
          <p:nvPr/>
        </p:nvSpPr>
        <p:spPr bwMode="auto">
          <a:xfrm>
            <a:off x="2590800" y="1676400"/>
            <a:ext cx="4495800" cy="396875"/>
          </a:xfrm>
          <a:prstGeom prst="rect">
            <a:avLst/>
          </a:prstGeom>
          <a:noFill/>
          <a:ln w="9525">
            <a:noFill/>
            <a:miter lim="800000"/>
            <a:headEnd/>
            <a:tailEnd/>
          </a:ln>
        </p:spPr>
        <p:txBody>
          <a:bodyPr>
            <a:prstTxWarp prst="textNoShape">
              <a:avLst/>
            </a:prstTxWarp>
            <a:spAutoFit/>
          </a:bodyPr>
          <a:lstStyle/>
          <a:p>
            <a:r>
              <a:rPr lang="en-US" sz="2000" dirty="0">
                <a:solidFill>
                  <a:schemeClr val="accent2"/>
                </a:solidFill>
                <a:latin typeface="Arial Narrow" charset="0"/>
              </a:rPr>
              <a:t>The </a:t>
            </a:r>
            <a:r>
              <a:rPr lang="en-US" sz="2000" dirty="0">
                <a:solidFill>
                  <a:srgbClr val="FF0000"/>
                </a:solidFill>
                <a:latin typeface="Arial Narrow" charset="0"/>
              </a:rPr>
              <a:t>tangential force </a:t>
            </a:r>
            <a:r>
              <a:rPr lang="en-US" sz="2000" b="1" dirty="0">
                <a:solidFill>
                  <a:srgbClr val="FF0000"/>
                </a:solidFill>
                <a:latin typeface="Monotype Corsiva" charset="0"/>
              </a:rPr>
              <a:t>F</a:t>
            </a:r>
            <a:r>
              <a:rPr lang="en-US" sz="2000" b="1" baseline="-25000" dirty="0">
                <a:solidFill>
                  <a:srgbClr val="FF0000"/>
                </a:solidFill>
                <a:latin typeface="Monotype Corsiva" charset="0"/>
              </a:rPr>
              <a:t>t</a:t>
            </a:r>
            <a:r>
              <a:rPr lang="en-US" sz="2000" dirty="0">
                <a:solidFill>
                  <a:schemeClr val="accent2"/>
                </a:solidFill>
                <a:latin typeface="Arial Narrow" charset="0"/>
              </a:rPr>
              <a:t> and the </a:t>
            </a:r>
            <a:r>
              <a:rPr lang="en-US" sz="2000" dirty="0">
                <a:solidFill>
                  <a:srgbClr val="FF0000"/>
                </a:solidFill>
                <a:latin typeface="Arial Narrow" charset="0"/>
              </a:rPr>
              <a:t>radial force </a:t>
            </a:r>
            <a:r>
              <a:rPr lang="en-US" sz="2000" b="1" dirty="0">
                <a:solidFill>
                  <a:srgbClr val="FF0000"/>
                </a:solidFill>
                <a:latin typeface="Monotype Corsiva" charset="0"/>
              </a:rPr>
              <a:t>F</a:t>
            </a:r>
            <a:r>
              <a:rPr lang="en-US" sz="2000" b="1" baseline="-25000" dirty="0">
                <a:solidFill>
                  <a:srgbClr val="FF0000"/>
                </a:solidFill>
                <a:latin typeface="Monotype Corsiva" charset="0"/>
              </a:rPr>
              <a:t>r</a:t>
            </a:r>
          </a:p>
        </p:txBody>
      </p:sp>
      <p:sp>
        <p:nvSpPr>
          <p:cNvPr id="1004550" name="Text Box 6"/>
          <p:cNvSpPr txBox="1">
            <a:spLocks noChangeArrowheads="1"/>
          </p:cNvSpPr>
          <p:nvPr/>
        </p:nvSpPr>
        <p:spPr bwMode="auto">
          <a:xfrm>
            <a:off x="2590800" y="2062163"/>
            <a:ext cx="29718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sp>
        <p:nvSpPr>
          <p:cNvPr id="1004551" name="Text Box 7"/>
          <p:cNvSpPr txBox="1">
            <a:spLocks noChangeArrowheads="1"/>
          </p:cNvSpPr>
          <p:nvPr/>
        </p:nvSpPr>
        <p:spPr bwMode="auto">
          <a:xfrm>
            <a:off x="1371600" y="2971800"/>
            <a:ext cx="4505325"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do you see from the above relationship?</a:t>
            </a:r>
          </a:p>
        </p:txBody>
      </p:sp>
      <p:sp>
        <p:nvSpPr>
          <p:cNvPr id="1004552" name="Oval 8"/>
          <p:cNvSpPr>
            <a:spLocks noChangeArrowheads="1"/>
          </p:cNvSpPr>
          <p:nvPr/>
        </p:nvSpPr>
        <p:spPr bwMode="auto">
          <a:xfrm>
            <a:off x="685800" y="1328738"/>
            <a:ext cx="1371600" cy="1295400"/>
          </a:xfrm>
          <a:prstGeom prst="ellipse">
            <a:avLst/>
          </a:prstGeom>
          <a:noFill/>
          <a:ln w="28575">
            <a:solidFill>
              <a:srgbClr val="FF0000"/>
            </a:solidFill>
            <a:prstDash val="dash"/>
            <a:round/>
            <a:headEnd/>
            <a:tailEnd/>
          </a:ln>
        </p:spPr>
        <p:txBody>
          <a:bodyPr wrap="none" anchor="ctr">
            <a:prstTxWarp prst="textNoShape">
              <a:avLst/>
            </a:prstTxWarp>
          </a:bodyPr>
          <a:lstStyle/>
          <a:p>
            <a:endParaRPr lang="en-US"/>
          </a:p>
        </p:txBody>
      </p:sp>
      <p:grpSp>
        <p:nvGrpSpPr>
          <p:cNvPr id="2" name="Group 9"/>
          <p:cNvGrpSpPr>
            <a:grpSpLocks/>
          </p:cNvGrpSpPr>
          <p:nvPr/>
        </p:nvGrpSpPr>
        <p:grpSpPr bwMode="auto">
          <a:xfrm>
            <a:off x="1355725" y="1214438"/>
            <a:ext cx="798513" cy="723900"/>
            <a:chOff x="854" y="840"/>
            <a:chExt cx="503" cy="456"/>
          </a:xfrm>
        </p:grpSpPr>
        <p:sp>
          <p:nvSpPr>
            <p:cNvPr id="33850" name="Line 10"/>
            <p:cNvSpPr>
              <a:spLocks noChangeShapeType="1"/>
            </p:cNvSpPr>
            <p:nvPr/>
          </p:nvSpPr>
          <p:spPr bwMode="auto">
            <a:xfrm flipV="1">
              <a:off x="864" y="1008"/>
              <a:ext cx="288" cy="288"/>
            </a:xfrm>
            <a:prstGeom prst="line">
              <a:avLst/>
            </a:prstGeom>
            <a:noFill/>
            <a:ln w="28575">
              <a:solidFill>
                <a:schemeClr val="accent2"/>
              </a:solidFill>
              <a:round/>
              <a:headEnd/>
              <a:tailEnd type="oval" w="med" len="med"/>
            </a:ln>
          </p:spPr>
          <p:txBody>
            <a:bodyPr>
              <a:prstTxWarp prst="textNoShape">
                <a:avLst/>
              </a:prstTxWarp>
            </a:bodyPr>
            <a:lstStyle/>
            <a:p>
              <a:endParaRPr lang="en-US"/>
            </a:p>
          </p:txBody>
        </p:sp>
        <p:sp>
          <p:nvSpPr>
            <p:cNvPr id="33851" name="Text Box 11"/>
            <p:cNvSpPr txBox="1">
              <a:spLocks noChangeArrowheads="1"/>
            </p:cNvSpPr>
            <p:nvPr/>
          </p:nvSpPr>
          <p:spPr bwMode="auto">
            <a:xfrm>
              <a:off x="1142" y="840"/>
              <a:ext cx="215"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p>
          </p:txBody>
        </p:sp>
        <p:sp>
          <p:nvSpPr>
            <p:cNvPr id="33852" name="Text Box 12"/>
            <p:cNvSpPr txBox="1">
              <a:spLocks noChangeArrowheads="1"/>
            </p:cNvSpPr>
            <p:nvPr/>
          </p:nvSpPr>
          <p:spPr bwMode="auto">
            <a:xfrm>
              <a:off x="854" y="967"/>
              <a:ext cx="160"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r</a:t>
              </a:r>
            </a:p>
          </p:txBody>
        </p:sp>
      </p:grpSp>
      <p:grpSp>
        <p:nvGrpSpPr>
          <p:cNvPr id="3" name="Group 13"/>
          <p:cNvGrpSpPr>
            <a:grpSpLocks/>
          </p:cNvGrpSpPr>
          <p:nvPr/>
        </p:nvGrpSpPr>
        <p:grpSpPr bwMode="auto">
          <a:xfrm>
            <a:off x="1295400" y="914400"/>
            <a:ext cx="612775" cy="566738"/>
            <a:chOff x="816" y="843"/>
            <a:chExt cx="386" cy="357"/>
          </a:xfrm>
        </p:grpSpPr>
        <p:sp>
          <p:nvSpPr>
            <p:cNvPr id="33848" name="Line 14"/>
            <p:cNvSpPr>
              <a:spLocks noChangeShapeType="1"/>
            </p:cNvSpPr>
            <p:nvPr/>
          </p:nvSpPr>
          <p:spPr bwMode="auto">
            <a:xfrm flipH="1" flipV="1">
              <a:off x="816" y="912"/>
              <a:ext cx="336"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3849" name="Rectangle 15"/>
            <p:cNvSpPr>
              <a:spLocks noChangeArrowheads="1"/>
            </p:cNvSpPr>
            <p:nvPr/>
          </p:nvSpPr>
          <p:spPr bwMode="auto">
            <a:xfrm>
              <a:off x="960" y="843"/>
              <a:ext cx="242"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t</a:t>
              </a:r>
              <a:endParaRPr lang="en-US" sz="2000" b="1">
                <a:solidFill>
                  <a:schemeClr val="accent2"/>
                </a:solidFill>
                <a:latin typeface="Monotype Corsiva" charset="0"/>
              </a:endParaRPr>
            </a:p>
          </p:txBody>
        </p:sp>
      </p:grpSp>
      <p:grpSp>
        <p:nvGrpSpPr>
          <p:cNvPr id="4" name="Group 16"/>
          <p:cNvGrpSpPr>
            <a:grpSpLocks/>
          </p:cNvGrpSpPr>
          <p:nvPr/>
        </p:nvGrpSpPr>
        <p:grpSpPr bwMode="auto">
          <a:xfrm>
            <a:off x="1524000" y="1481138"/>
            <a:ext cx="457200" cy="473075"/>
            <a:chOff x="960" y="1200"/>
            <a:chExt cx="288" cy="298"/>
          </a:xfrm>
        </p:grpSpPr>
        <p:sp>
          <p:nvSpPr>
            <p:cNvPr id="33846" name="Rectangle 17"/>
            <p:cNvSpPr>
              <a:spLocks noChangeArrowheads="1"/>
            </p:cNvSpPr>
            <p:nvPr/>
          </p:nvSpPr>
          <p:spPr bwMode="auto">
            <a:xfrm>
              <a:off x="1008" y="1248"/>
              <a:ext cx="240"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r</a:t>
              </a:r>
              <a:endParaRPr lang="en-US" sz="2000" b="1">
                <a:solidFill>
                  <a:srgbClr val="FF0000"/>
                </a:solidFill>
                <a:latin typeface="Monotype Corsiva" charset="0"/>
              </a:endParaRPr>
            </a:p>
          </p:txBody>
        </p:sp>
        <p:sp>
          <p:nvSpPr>
            <p:cNvPr id="33847" name="Line 18"/>
            <p:cNvSpPr>
              <a:spLocks noChangeShapeType="1"/>
            </p:cNvSpPr>
            <p:nvPr/>
          </p:nvSpPr>
          <p:spPr bwMode="auto">
            <a:xfrm flipH="1">
              <a:off x="960" y="1200"/>
              <a:ext cx="192" cy="192"/>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grpSp>
      <p:sp>
        <p:nvSpPr>
          <p:cNvPr id="1004563" name="Text Box 19"/>
          <p:cNvSpPr txBox="1">
            <a:spLocks noChangeArrowheads="1"/>
          </p:cNvSpPr>
          <p:nvPr/>
        </p:nvSpPr>
        <p:spPr bwMode="auto">
          <a:xfrm>
            <a:off x="2590799" y="1219200"/>
            <a:ext cx="4365625" cy="400110"/>
          </a:xfrm>
          <a:prstGeom prst="rect">
            <a:avLst/>
          </a:prstGeom>
          <a:solidFill>
            <a:srgbClr val="CCFFFF"/>
          </a:solidFill>
          <a:ln w="28575">
            <a:noFill/>
            <a:miter lim="800000"/>
            <a:headEnd/>
            <a:tailEnd/>
          </a:ln>
        </p:spPr>
        <p:txBody>
          <a:bodyPr wrap="square">
            <a:prstTxWarp prst="textNoShape">
              <a:avLst/>
            </a:prstTxWarp>
            <a:spAutoFit/>
          </a:bodyPr>
          <a:lstStyle/>
          <a:p>
            <a:pPr>
              <a:spcBef>
                <a:spcPct val="20000"/>
              </a:spcBef>
            </a:pPr>
            <a:r>
              <a:rPr lang="en-US" sz="2000" dirty="0">
                <a:solidFill>
                  <a:schemeClr val="accent2"/>
                </a:solidFill>
                <a:latin typeface="Arial Narrow" charset="0"/>
              </a:rPr>
              <a:t>What are the forces you see in this motion?</a:t>
            </a:r>
          </a:p>
        </p:txBody>
      </p:sp>
      <p:graphicFrame>
        <p:nvGraphicFramePr>
          <p:cNvPr id="1004564" name="Object 2"/>
          <p:cNvGraphicFramePr>
            <a:graphicFrameLocks noChangeAspect="1"/>
          </p:cNvGraphicFramePr>
          <p:nvPr/>
        </p:nvGraphicFramePr>
        <p:xfrm>
          <a:off x="5856288" y="2044700"/>
          <a:ext cx="1033462" cy="500063"/>
        </p:xfrm>
        <a:graphic>
          <a:graphicData uri="http://schemas.openxmlformats.org/presentationml/2006/ole">
            <mc:AlternateContent xmlns:mc="http://schemas.openxmlformats.org/markup-compatibility/2006">
              <mc:Choice xmlns:v="urn:schemas-microsoft-com:vml" Requires="v">
                <p:oleObj spid="_x0000_s535281" name="Equation" r:id="rId3" imgW="558800" imgH="241300" progId="Equation.DSMT4">
                  <p:embed/>
                </p:oleObj>
              </mc:Choice>
              <mc:Fallback>
                <p:oleObj name="Equation" r:id="rId3" imgW="558800" imgH="241300" progId="Equation.DSMT4">
                  <p:embed/>
                  <p:pic>
                    <p:nvPicPr>
                      <p:cNvPr id="100456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288" y="2044700"/>
                        <a:ext cx="1033462" cy="5000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1004565" name="Text Box 21"/>
          <p:cNvSpPr txBox="1">
            <a:spLocks noChangeArrowheads="1"/>
          </p:cNvSpPr>
          <p:nvPr/>
        </p:nvSpPr>
        <p:spPr bwMode="auto">
          <a:xfrm>
            <a:off x="1981200" y="2514600"/>
            <a:ext cx="38100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torque due to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graphicFrame>
        <p:nvGraphicFramePr>
          <p:cNvPr id="1004566" name="Object 3"/>
          <p:cNvGraphicFramePr>
            <a:graphicFrameLocks noChangeAspect="1"/>
          </p:cNvGraphicFramePr>
          <p:nvPr/>
        </p:nvGraphicFramePr>
        <p:xfrm>
          <a:off x="5867400" y="2476500"/>
          <a:ext cx="871538" cy="503238"/>
        </p:xfrm>
        <a:graphic>
          <a:graphicData uri="http://schemas.openxmlformats.org/presentationml/2006/ole">
            <mc:AlternateContent xmlns:mc="http://schemas.openxmlformats.org/markup-compatibility/2006">
              <mc:Choice xmlns:v="urn:schemas-microsoft-com:vml" Requires="v">
                <p:oleObj spid="_x0000_s535282" name="Equation" r:id="rId5" imgW="469900" imgH="241300" progId="Equation.DSMT4">
                  <p:embed/>
                </p:oleObj>
              </mc:Choice>
              <mc:Fallback>
                <p:oleObj name="Equation" r:id="rId5" imgW="469900" imgH="241300" progId="Equation.DSMT4">
                  <p:embed/>
                  <p:pic>
                    <p:nvPicPr>
                      <p:cNvPr id="100456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476500"/>
                        <a:ext cx="871538" cy="5032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67" name="Object 4"/>
          <p:cNvGraphicFramePr>
            <a:graphicFrameLocks noChangeAspect="1"/>
          </p:cNvGraphicFramePr>
          <p:nvPr>
            <p:extLst>
              <p:ext uri="{D42A27DB-BD31-4B8C-83A1-F6EECF244321}">
                <p14:modId xmlns:p14="http://schemas.microsoft.com/office/powerpoint/2010/main" val="1358740951"/>
              </p:ext>
            </p:extLst>
          </p:nvPr>
        </p:nvGraphicFramePr>
        <p:xfrm>
          <a:off x="6313488" y="2944812"/>
          <a:ext cx="939800" cy="423863"/>
        </p:xfrm>
        <a:graphic>
          <a:graphicData uri="http://schemas.openxmlformats.org/presentationml/2006/ole">
            <mc:AlternateContent xmlns:mc="http://schemas.openxmlformats.org/markup-compatibility/2006">
              <mc:Choice xmlns:v="urn:schemas-microsoft-com:vml" Requires="v">
                <p:oleObj spid="_x0000_s535283" name="Equation" r:id="rId7" imgW="457200" imgH="165100" progId="Equation.DSMT4">
                  <p:embed/>
                </p:oleObj>
              </mc:Choice>
              <mc:Fallback>
                <p:oleObj name="Equation" r:id="rId7" imgW="457200" imgH="165100" progId="Equation.DSMT4">
                  <p:embed/>
                  <p:pic>
                    <p:nvPicPr>
                      <p:cNvPr id="100456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488" y="2944812"/>
                        <a:ext cx="939800" cy="4238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1004568" name="Text Box 24"/>
          <p:cNvSpPr txBox="1">
            <a:spLocks noChangeArrowheads="1"/>
          </p:cNvSpPr>
          <p:nvPr/>
        </p:nvSpPr>
        <p:spPr bwMode="auto">
          <a:xfrm>
            <a:off x="2514600" y="3429000"/>
            <a:ext cx="6324600" cy="369332"/>
          </a:xfrm>
          <a:prstGeom prst="rect">
            <a:avLst/>
          </a:prstGeom>
          <a:solidFill>
            <a:srgbClr val="FFFF99"/>
          </a:solidFill>
          <a:ln w="9525">
            <a:noFill/>
            <a:miter lim="800000"/>
            <a:headEnd/>
            <a:tailEnd/>
          </a:ln>
        </p:spPr>
        <p:txBody>
          <a:bodyPr wrap="square">
            <a:prstTxWarp prst="textNoShape">
              <a:avLst/>
            </a:prstTxWarp>
            <a:spAutoFit/>
          </a:bodyPr>
          <a:lstStyle/>
          <a:p>
            <a:r>
              <a:rPr lang="en-US" sz="1800" dirty="0">
                <a:solidFill>
                  <a:srgbClr val="FF0000"/>
                </a:solidFill>
                <a:latin typeface="Arial Narrow" charset="0"/>
              </a:rPr>
              <a:t>The torque acting on a particle is proportional to the angular acceleration.</a:t>
            </a:r>
          </a:p>
        </p:txBody>
      </p:sp>
      <p:sp>
        <p:nvSpPr>
          <p:cNvPr id="1004569" name="Text Box 25"/>
          <p:cNvSpPr txBox="1">
            <a:spLocks noChangeArrowheads="1"/>
          </p:cNvSpPr>
          <p:nvPr/>
        </p:nvSpPr>
        <p:spPr bwMode="auto">
          <a:xfrm>
            <a:off x="152400" y="3886200"/>
            <a:ext cx="4343400"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law do you see from this relationship?</a:t>
            </a:r>
          </a:p>
        </p:txBody>
      </p:sp>
      <p:sp>
        <p:nvSpPr>
          <p:cNvPr id="1004570" name="Text Box 26"/>
          <p:cNvSpPr txBox="1">
            <a:spLocks noChangeArrowheads="1"/>
          </p:cNvSpPr>
          <p:nvPr/>
        </p:nvSpPr>
        <p:spPr bwMode="auto">
          <a:xfrm>
            <a:off x="4572000" y="3900488"/>
            <a:ext cx="4343400" cy="366712"/>
          </a:xfrm>
          <a:prstGeom prst="rect">
            <a:avLst/>
          </a:prstGeom>
          <a:solidFill>
            <a:srgbClr val="FFFF99"/>
          </a:solidFill>
          <a:ln w="9525">
            <a:noFill/>
            <a:miter lim="800000"/>
            <a:headEnd/>
            <a:tailEnd/>
          </a:ln>
        </p:spPr>
        <p:txBody>
          <a:bodyPr>
            <a:prstTxWarp prst="textNoShape">
              <a:avLst/>
            </a:prstTxWarp>
            <a:spAutoFit/>
          </a:bodyPr>
          <a:lstStyle/>
          <a:p>
            <a:r>
              <a:rPr lang="en-US" sz="1800" dirty="0">
                <a:solidFill>
                  <a:srgbClr val="FF0000"/>
                </a:solidFill>
                <a:latin typeface="Arial Narrow" charset="0"/>
              </a:rPr>
              <a:t>Analogs to Newton’s 2</a:t>
            </a:r>
            <a:r>
              <a:rPr lang="en-US" sz="1800" baseline="30000" dirty="0">
                <a:solidFill>
                  <a:srgbClr val="FF0000"/>
                </a:solidFill>
                <a:latin typeface="Arial Narrow" charset="0"/>
              </a:rPr>
              <a:t>nd</a:t>
            </a:r>
            <a:r>
              <a:rPr lang="en-US" sz="1800" dirty="0">
                <a:solidFill>
                  <a:srgbClr val="FF0000"/>
                </a:solidFill>
                <a:latin typeface="Arial Narrow" charset="0"/>
              </a:rPr>
              <a:t> law of motion in rotation.</a:t>
            </a:r>
          </a:p>
        </p:txBody>
      </p:sp>
      <p:sp>
        <p:nvSpPr>
          <p:cNvPr id="1004571" name="Text Box 27"/>
          <p:cNvSpPr txBox="1">
            <a:spLocks noChangeArrowheads="1"/>
          </p:cNvSpPr>
          <p:nvPr/>
        </p:nvSpPr>
        <p:spPr bwMode="auto">
          <a:xfrm>
            <a:off x="152400" y="4327525"/>
            <a:ext cx="2667000"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How about a rigid object?</a:t>
            </a:r>
          </a:p>
        </p:txBody>
      </p:sp>
      <p:grpSp>
        <p:nvGrpSpPr>
          <p:cNvPr id="5" name="Group 28"/>
          <p:cNvGrpSpPr>
            <a:grpSpLocks/>
          </p:cNvGrpSpPr>
          <p:nvPr/>
        </p:nvGrpSpPr>
        <p:grpSpPr bwMode="auto">
          <a:xfrm>
            <a:off x="457200" y="4633913"/>
            <a:ext cx="1779588" cy="1706562"/>
            <a:chOff x="288" y="2919"/>
            <a:chExt cx="1121" cy="1075"/>
          </a:xfrm>
        </p:grpSpPr>
        <p:sp>
          <p:nvSpPr>
            <p:cNvPr id="33835" name="Freeform 29"/>
            <p:cNvSpPr>
              <a:spLocks/>
            </p:cNvSpPr>
            <p:nvPr/>
          </p:nvSpPr>
          <p:spPr bwMode="auto">
            <a:xfrm>
              <a:off x="288" y="3134"/>
              <a:ext cx="1104" cy="802"/>
            </a:xfrm>
            <a:custGeom>
              <a:avLst/>
              <a:gdLst>
                <a:gd name="T0" fmla="*/ 21 w 1152"/>
                <a:gd name="T1" fmla="*/ 83 h 1038"/>
                <a:gd name="T2" fmla="*/ 56 w 1152"/>
                <a:gd name="T3" fmla="*/ 73 h 1038"/>
                <a:gd name="T4" fmla="*/ 81 w 1152"/>
                <a:gd name="T5" fmla="*/ 62 h 1038"/>
                <a:gd name="T6" fmla="*/ 97 w 1152"/>
                <a:gd name="T7" fmla="*/ 53 h 1038"/>
                <a:gd name="T8" fmla="*/ 173 w 1152"/>
                <a:gd name="T9" fmla="*/ 28 h 1038"/>
                <a:gd name="T10" fmla="*/ 315 w 1152"/>
                <a:gd name="T11" fmla="*/ 19 h 1038"/>
                <a:gd name="T12" fmla="*/ 357 w 1152"/>
                <a:gd name="T13" fmla="*/ 17 h 1038"/>
                <a:gd name="T14" fmla="*/ 408 w 1152"/>
                <a:gd name="T15" fmla="*/ 13 h 1038"/>
                <a:gd name="T16" fmla="*/ 504 w 1152"/>
                <a:gd name="T17" fmla="*/ 5 h 1038"/>
                <a:gd name="T18" fmla="*/ 577 w 1152"/>
                <a:gd name="T19" fmla="*/ 2 h 1038"/>
                <a:gd name="T20" fmla="*/ 679 w 1152"/>
                <a:gd name="T21" fmla="*/ 5 h 1038"/>
                <a:gd name="T22" fmla="*/ 683 w 1152"/>
                <a:gd name="T23" fmla="*/ 7 h 1038"/>
                <a:gd name="T24" fmla="*/ 714 w 1152"/>
                <a:gd name="T25" fmla="*/ 12 h 1038"/>
                <a:gd name="T26" fmla="*/ 735 w 1152"/>
                <a:gd name="T27" fmla="*/ 16 h 1038"/>
                <a:gd name="T28" fmla="*/ 745 w 1152"/>
                <a:gd name="T29" fmla="*/ 18 h 1038"/>
                <a:gd name="T30" fmla="*/ 771 w 1152"/>
                <a:gd name="T31" fmla="*/ 28 h 1038"/>
                <a:gd name="T32" fmla="*/ 786 w 1152"/>
                <a:gd name="T33" fmla="*/ 40 h 1038"/>
                <a:gd name="T34" fmla="*/ 780 w 1152"/>
                <a:gd name="T35" fmla="*/ 58 h 1038"/>
                <a:gd name="T36" fmla="*/ 698 w 1152"/>
                <a:gd name="T37" fmla="*/ 80 h 1038"/>
                <a:gd name="T38" fmla="*/ 562 w 1152"/>
                <a:gd name="T39" fmla="*/ 93 h 1038"/>
                <a:gd name="T40" fmla="*/ 511 w 1152"/>
                <a:gd name="T41" fmla="*/ 95 h 1038"/>
                <a:gd name="T42" fmla="*/ 290 w 1152"/>
                <a:gd name="T43" fmla="*/ 98 h 1038"/>
                <a:gd name="T44" fmla="*/ 31 w 1152"/>
                <a:gd name="T45" fmla="*/ 100 h 1038"/>
                <a:gd name="T46" fmla="*/ 0 w 1152"/>
                <a:gd name="T47" fmla="*/ 94 h 1038"/>
                <a:gd name="T48" fmla="*/ 35 w 1152"/>
                <a:gd name="T49" fmla="*/ 84 h 1038"/>
                <a:gd name="T50" fmla="*/ 41 w 1152"/>
                <a:gd name="T51" fmla="*/ 78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w="9525">
              <a:noFill/>
              <a:round/>
              <a:headEnd/>
              <a:tailEnd/>
            </a:ln>
          </p:spPr>
          <p:txBody>
            <a:bodyPr>
              <a:prstTxWarp prst="textNoShape">
                <a:avLst/>
              </a:prstTxWarp>
            </a:bodyPr>
            <a:lstStyle/>
            <a:p>
              <a:endParaRPr lang="en-US"/>
            </a:p>
          </p:txBody>
        </p:sp>
        <p:sp>
          <p:nvSpPr>
            <p:cNvPr id="33836" name="Line 30"/>
            <p:cNvSpPr>
              <a:spLocks noChangeShapeType="1"/>
            </p:cNvSpPr>
            <p:nvPr/>
          </p:nvSpPr>
          <p:spPr bwMode="auto">
            <a:xfrm>
              <a:off x="384" y="3792"/>
              <a:ext cx="1008"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33837" name="Line 31"/>
            <p:cNvSpPr>
              <a:spLocks noChangeShapeType="1"/>
            </p:cNvSpPr>
            <p:nvPr/>
          </p:nvSpPr>
          <p:spPr bwMode="auto">
            <a:xfrm rot="-5400000">
              <a:off x="192" y="3552"/>
              <a:ext cx="864"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33838" name="Arc 32"/>
            <p:cNvSpPr>
              <a:spLocks/>
            </p:cNvSpPr>
            <p:nvPr/>
          </p:nvSpPr>
          <p:spPr bwMode="auto">
            <a:xfrm>
              <a:off x="624" y="3216"/>
              <a:ext cx="624"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prstDash val="sysDot"/>
              <a:round/>
              <a:headEnd/>
              <a:tailEnd/>
            </a:ln>
          </p:spPr>
          <p:txBody>
            <a:bodyPr wrap="none" anchor="ctr">
              <a:prstTxWarp prst="textNoShape">
                <a:avLst/>
              </a:prstTxWarp>
            </a:bodyPr>
            <a:lstStyle/>
            <a:p>
              <a:endParaRPr lang="en-US"/>
            </a:p>
          </p:txBody>
        </p:sp>
        <p:sp>
          <p:nvSpPr>
            <p:cNvPr id="33839" name="Rectangle 33"/>
            <p:cNvSpPr>
              <a:spLocks noChangeArrowheads="1"/>
            </p:cNvSpPr>
            <p:nvPr/>
          </p:nvSpPr>
          <p:spPr bwMode="auto">
            <a:xfrm rot="-2778631">
              <a:off x="960" y="3312"/>
              <a:ext cx="96" cy="96"/>
            </a:xfrm>
            <a:prstGeom prst="rect">
              <a:avLst/>
            </a:prstGeom>
            <a:solidFill>
              <a:schemeClr val="folHlink"/>
            </a:solidFill>
            <a:ln w="9525">
              <a:noFill/>
              <a:miter lim="800000"/>
              <a:headEnd/>
              <a:tailEnd/>
            </a:ln>
          </p:spPr>
          <p:txBody>
            <a:bodyPr wrap="none" anchor="ctr">
              <a:prstTxWarp prst="textNoShape">
                <a:avLst/>
              </a:prstTxWarp>
            </a:bodyPr>
            <a:lstStyle/>
            <a:p>
              <a:endParaRPr lang="en-US"/>
            </a:p>
          </p:txBody>
        </p:sp>
        <p:sp>
          <p:nvSpPr>
            <p:cNvPr id="33840" name="Line 34"/>
            <p:cNvSpPr>
              <a:spLocks noChangeShapeType="1"/>
            </p:cNvSpPr>
            <p:nvPr/>
          </p:nvSpPr>
          <p:spPr bwMode="auto">
            <a:xfrm flipV="1">
              <a:off x="624" y="3360"/>
              <a:ext cx="384" cy="432"/>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33841" name="Text Box 35"/>
            <p:cNvSpPr txBox="1">
              <a:spLocks noChangeArrowheads="1"/>
            </p:cNvSpPr>
            <p:nvPr/>
          </p:nvSpPr>
          <p:spPr bwMode="auto">
            <a:xfrm>
              <a:off x="662" y="3408"/>
              <a:ext cx="160"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r</a:t>
              </a:r>
            </a:p>
          </p:txBody>
        </p:sp>
        <p:sp>
          <p:nvSpPr>
            <p:cNvPr id="33842" name="Line 36"/>
            <p:cNvSpPr>
              <a:spLocks noChangeShapeType="1"/>
            </p:cNvSpPr>
            <p:nvPr/>
          </p:nvSpPr>
          <p:spPr bwMode="auto">
            <a:xfrm flipH="1" flipV="1">
              <a:off x="672" y="3120"/>
              <a:ext cx="336"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33843" name="Text Box 37"/>
            <p:cNvSpPr txBox="1">
              <a:spLocks noChangeArrowheads="1"/>
            </p:cNvSpPr>
            <p:nvPr/>
          </p:nvSpPr>
          <p:spPr bwMode="auto">
            <a:xfrm>
              <a:off x="504" y="2919"/>
              <a:ext cx="345" cy="252"/>
            </a:xfrm>
            <a:prstGeom prst="rect">
              <a:avLst/>
            </a:prstGeom>
            <a:noFill/>
            <a:ln w="9525">
              <a:noFill/>
              <a:miter lim="800000"/>
              <a:headEnd/>
              <a:tailEnd/>
            </a:ln>
          </p:spPr>
          <p:txBody>
            <a:bodyPr wrap="none">
              <a:prstTxWarp prst="textNoShape">
                <a:avLst/>
              </a:prstTxWarp>
              <a:spAutoFit/>
            </a:bodyPr>
            <a:lstStyle/>
            <a:p>
              <a:r>
                <a:rPr lang="en-US" sz="2000" dirty="0" err="1">
                  <a:solidFill>
                    <a:schemeClr val="accent2"/>
                  </a:solidFill>
                  <a:latin typeface="Symbol" charset="2"/>
                </a:rPr>
                <a:t>δ</a:t>
              </a:r>
              <a:r>
                <a:rPr lang="en-US" sz="2000" b="1" dirty="0" err="1">
                  <a:solidFill>
                    <a:schemeClr val="accent2"/>
                  </a:solidFill>
                  <a:latin typeface="Monotype Corsiva" charset="0"/>
                </a:rPr>
                <a:t>F</a:t>
              </a:r>
              <a:r>
                <a:rPr lang="en-US" sz="2000" b="1" baseline="-25000" dirty="0" err="1">
                  <a:solidFill>
                    <a:schemeClr val="accent2"/>
                  </a:solidFill>
                  <a:latin typeface="Monotype Corsiva" charset="0"/>
                </a:rPr>
                <a:t>t</a:t>
              </a:r>
              <a:endParaRPr lang="en-US" sz="2000" b="1" baseline="-25000" dirty="0">
                <a:solidFill>
                  <a:schemeClr val="accent2"/>
                </a:solidFill>
                <a:latin typeface="Monotype Corsiva" charset="0"/>
              </a:endParaRPr>
            </a:p>
          </p:txBody>
        </p:sp>
        <p:sp>
          <p:nvSpPr>
            <p:cNvPr id="33844" name="Text Box 38"/>
            <p:cNvSpPr txBox="1">
              <a:spLocks noChangeArrowheads="1"/>
            </p:cNvSpPr>
            <p:nvPr/>
          </p:nvSpPr>
          <p:spPr bwMode="auto">
            <a:xfrm>
              <a:off x="1008" y="3149"/>
              <a:ext cx="401" cy="252"/>
            </a:xfrm>
            <a:prstGeom prst="rect">
              <a:avLst/>
            </a:prstGeom>
            <a:noFill/>
            <a:ln w="9525">
              <a:noFill/>
              <a:miter lim="800000"/>
              <a:headEnd/>
              <a:tailEnd/>
            </a:ln>
          </p:spPr>
          <p:txBody>
            <a:bodyPr wrap="none">
              <a:prstTxWarp prst="textNoShape">
                <a:avLst/>
              </a:prstTxWarp>
              <a:spAutoFit/>
            </a:bodyPr>
            <a:lstStyle/>
            <a:p>
              <a:r>
                <a:rPr lang="en-US" sz="2000" dirty="0" err="1">
                  <a:solidFill>
                    <a:schemeClr val="accent2"/>
                  </a:solidFill>
                  <a:latin typeface="Monotype Corsiva" charset="0"/>
                </a:rPr>
                <a:t>δm</a:t>
              </a:r>
              <a:endParaRPr lang="en-US" sz="2000" baseline="-25000" dirty="0">
                <a:solidFill>
                  <a:schemeClr val="accent2"/>
                </a:solidFill>
                <a:latin typeface="Monotype Corsiva" charset="0"/>
              </a:endParaRPr>
            </a:p>
          </p:txBody>
        </p:sp>
        <p:sp>
          <p:nvSpPr>
            <p:cNvPr id="33845" name="Text Box 39"/>
            <p:cNvSpPr txBox="1">
              <a:spLocks noChangeArrowheads="1"/>
            </p:cNvSpPr>
            <p:nvPr/>
          </p:nvSpPr>
          <p:spPr bwMode="auto">
            <a:xfrm>
              <a:off x="432" y="3744"/>
              <a:ext cx="21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O</a:t>
              </a:r>
            </a:p>
          </p:txBody>
        </p:sp>
      </p:grpSp>
      <p:sp>
        <p:nvSpPr>
          <p:cNvPr id="1004584" name="Text Box 40"/>
          <p:cNvSpPr txBox="1">
            <a:spLocks noChangeArrowheads="1"/>
          </p:cNvSpPr>
          <p:nvPr/>
        </p:nvSpPr>
        <p:spPr bwMode="auto">
          <a:xfrm>
            <a:off x="2895600" y="4352925"/>
            <a:ext cx="35814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external tangential force δ</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graphicFrame>
        <p:nvGraphicFramePr>
          <p:cNvPr id="1004585" name="Object 5"/>
          <p:cNvGraphicFramePr>
            <a:graphicFrameLocks noChangeAspect="1"/>
          </p:cNvGraphicFramePr>
          <p:nvPr>
            <p:extLst>
              <p:ext uri="{D42A27DB-BD31-4B8C-83A1-F6EECF244321}">
                <p14:modId xmlns:p14="http://schemas.microsoft.com/office/powerpoint/2010/main" val="1883593104"/>
              </p:ext>
            </p:extLst>
          </p:nvPr>
        </p:nvGraphicFramePr>
        <p:xfrm>
          <a:off x="6313488" y="4343400"/>
          <a:ext cx="642937" cy="406400"/>
        </p:xfrm>
        <a:graphic>
          <a:graphicData uri="http://schemas.openxmlformats.org/presentationml/2006/ole">
            <mc:AlternateContent xmlns:mc="http://schemas.openxmlformats.org/markup-compatibility/2006">
              <mc:Choice xmlns:v="urn:schemas-microsoft-com:vml" Requires="v">
                <p:oleObj spid="_x0000_s535284" name="Equation" r:id="rId9" imgW="381000" imgH="241300" progId="Equation.DSMT4">
                  <p:embed/>
                </p:oleObj>
              </mc:Choice>
              <mc:Fallback>
                <p:oleObj name="Equation" r:id="rId9" imgW="381000" imgH="241300" progId="Equation.DSMT4">
                  <p:embed/>
                  <p:pic>
                    <p:nvPicPr>
                      <p:cNvPr id="100458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3488" y="4343400"/>
                        <a:ext cx="642937"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86" name="Object 6"/>
          <p:cNvGraphicFramePr>
            <a:graphicFrameLocks noChangeAspect="1"/>
          </p:cNvGraphicFramePr>
          <p:nvPr/>
        </p:nvGraphicFramePr>
        <p:xfrm>
          <a:off x="4279900" y="5227638"/>
          <a:ext cx="1968500" cy="500062"/>
        </p:xfrm>
        <a:graphic>
          <a:graphicData uri="http://schemas.openxmlformats.org/presentationml/2006/ole">
            <mc:AlternateContent xmlns:mc="http://schemas.openxmlformats.org/markup-compatibility/2006">
              <mc:Choice xmlns:v="urn:schemas-microsoft-com:vml" Requires="v">
                <p:oleObj spid="_x0000_s535285" name="Equation" r:id="rId11" imgW="1409700" imgH="317500" progId="Equation.DSMT4">
                  <p:embed/>
                </p:oleObj>
              </mc:Choice>
              <mc:Fallback>
                <p:oleObj name="Equation" r:id="rId11" imgW="1409700" imgH="317500" progId="Equation.DSMT4">
                  <p:embed/>
                  <p:pic>
                    <p:nvPicPr>
                      <p:cNvPr id="100458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9900" y="5227638"/>
                        <a:ext cx="1968500" cy="5000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1004587" name="Text Box 43"/>
          <p:cNvSpPr txBox="1">
            <a:spLocks noChangeArrowheads="1"/>
          </p:cNvSpPr>
          <p:nvPr/>
        </p:nvSpPr>
        <p:spPr bwMode="auto">
          <a:xfrm>
            <a:off x="2362200" y="4876800"/>
            <a:ext cx="38100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torque due to tangential force </a:t>
            </a:r>
            <a:r>
              <a:rPr lang="en-US" sz="2000" b="1">
                <a:solidFill>
                  <a:schemeClr val="accent2"/>
                </a:solidFill>
                <a:latin typeface="Monotype Corsiva" charset="0"/>
              </a:rPr>
              <a:t>F</a:t>
            </a:r>
            <a:r>
              <a:rPr lang="en-US" sz="2000" b="1" baseline="-25000">
                <a:solidFill>
                  <a:schemeClr val="accent2"/>
                </a:solidFill>
                <a:latin typeface="Monotype Corsiva" charset="0"/>
              </a:rPr>
              <a:t>t</a:t>
            </a:r>
            <a:r>
              <a:rPr lang="en-US" sz="2000">
                <a:solidFill>
                  <a:schemeClr val="accent2"/>
                </a:solidFill>
                <a:latin typeface="Arial Narrow" charset="0"/>
              </a:rPr>
              <a:t> is</a:t>
            </a:r>
          </a:p>
        </p:txBody>
      </p:sp>
      <p:sp>
        <p:nvSpPr>
          <p:cNvPr id="1004588" name="Text Box 44"/>
          <p:cNvSpPr txBox="1">
            <a:spLocks noChangeArrowheads="1"/>
          </p:cNvSpPr>
          <p:nvPr/>
        </p:nvSpPr>
        <p:spPr bwMode="auto">
          <a:xfrm>
            <a:off x="2362200" y="5241925"/>
            <a:ext cx="19050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total torque is</a:t>
            </a:r>
          </a:p>
        </p:txBody>
      </p:sp>
      <p:graphicFrame>
        <p:nvGraphicFramePr>
          <p:cNvPr id="1004589" name="Object 7"/>
          <p:cNvGraphicFramePr>
            <a:graphicFrameLocks noChangeAspect="1"/>
          </p:cNvGraphicFramePr>
          <p:nvPr/>
        </p:nvGraphicFramePr>
        <p:xfrm>
          <a:off x="6410325" y="4926013"/>
          <a:ext cx="498475" cy="277812"/>
        </p:xfrm>
        <a:graphic>
          <a:graphicData uri="http://schemas.openxmlformats.org/presentationml/2006/ole">
            <mc:AlternateContent xmlns:mc="http://schemas.openxmlformats.org/markup-compatibility/2006">
              <mc:Choice xmlns:v="urn:schemas-microsoft-com:vml" Requires="v">
                <p:oleObj spid="_x0000_s535286" name="Equation" r:id="rId13" imgW="317160" imgH="177480" progId="Equation.DSMT4">
                  <p:embed/>
                </p:oleObj>
              </mc:Choice>
              <mc:Fallback>
                <p:oleObj name="Equation" r:id="rId13" imgW="317160" imgH="177480" progId="Equation.DSMT4">
                  <p:embed/>
                  <p:pic>
                    <p:nvPicPr>
                      <p:cNvPr id="100458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0325" y="4926013"/>
                        <a:ext cx="498475" cy="2778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1004590" name="Text Box 46"/>
          <p:cNvSpPr txBox="1">
            <a:spLocks noChangeArrowheads="1"/>
          </p:cNvSpPr>
          <p:nvPr/>
        </p:nvSpPr>
        <p:spPr bwMode="auto">
          <a:xfrm>
            <a:off x="2286000" y="5775325"/>
            <a:ext cx="2895600" cy="7016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is the contribution due to radial force and why?</a:t>
            </a:r>
          </a:p>
        </p:txBody>
      </p:sp>
      <p:sp>
        <p:nvSpPr>
          <p:cNvPr id="1004591" name="Text Box 47"/>
          <p:cNvSpPr txBox="1">
            <a:spLocks noChangeArrowheads="1"/>
          </p:cNvSpPr>
          <p:nvPr/>
        </p:nvSpPr>
        <p:spPr bwMode="auto">
          <a:xfrm>
            <a:off x="5410200" y="5791200"/>
            <a:ext cx="3200400" cy="730250"/>
          </a:xfrm>
          <a:prstGeom prst="rect">
            <a:avLst/>
          </a:prstGeom>
          <a:solidFill>
            <a:srgbClr val="FFFF99"/>
          </a:solidFill>
          <a:ln w="9525">
            <a:noFill/>
            <a:miter lim="800000"/>
            <a:headEnd/>
            <a:tailEnd/>
          </a:ln>
        </p:spPr>
        <p:txBody>
          <a:bodyPr>
            <a:prstTxWarp prst="textNoShape">
              <a:avLst/>
            </a:prstTxWarp>
            <a:spAutoFit/>
          </a:bodyPr>
          <a:lstStyle/>
          <a:p>
            <a:r>
              <a:rPr lang="en-US" sz="1400">
                <a:solidFill>
                  <a:srgbClr val="FF0000"/>
                </a:solidFill>
                <a:latin typeface="Arial Narrow" charset="0"/>
              </a:rPr>
              <a:t>Contribution from radial force is 0, because its line of action passes through the pivoting point, making the moment arm 0.</a:t>
            </a:r>
          </a:p>
        </p:txBody>
      </p:sp>
      <p:graphicFrame>
        <p:nvGraphicFramePr>
          <p:cNvPr id="1004592" name="Object 8"/>
          <p:cNvGraphicFramePr>
            <a:graphicFrameLocks noChangeAspect="1"/>
          </p:cNvGraphicFramePr>
          <p:nvPr/>
        </p:nvGraphicFramePr>
        <p:xfrm>
          <a:off x="6918325" y="2166938"/>
          <a:ext cx="820738" cy="288925"/>
        </p:xfrm>
        <a:graphic>
          <a:graphicData uri="http://schemas.openxmlformats.org/presentationml/2006/ole">
            <mc:AlternateContent xmlns:mc="http://schemas.openxmlformats.org/markup-compatibility/2006">
              <mc:Choice xmlns:v="urn:schemas-microsoft-com:vml" Requires="v">
                <p:oleObj spid="_x0000_s535287" name="Equation" r:id="rId15" imgW="444240" imgH="139680" progId="Equation.DSMT4">
                  <p:embed/>
                </p:oleObj>
              </mc:Choice>
              <mc:Fallback>
                <p:oleObj name="Equation" r:id="rId15" imgW="444240" imgH="139680" progId="Equation.DSMT4">
                  <p:embed/>
                  <p:pic>
                    <p:nvPicPr>
                      <p:cNvPr id="1004592"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18325" y="2166938"/>
                        <a:ext cx="820738" cy="2889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3" name="Object 9"/>
          <p:cNvGraphicFramePr>
            <a:graphicFrameLocks noChangeAspect="1"/>
          </p:cNvGraphicFramePr>
          <p:nvPr/>
        </p:nvGraphicFramePr>
        <p:xfrm>
          <a:off x="6705600" y="2476500"/>
          <a:ext cx="850900" cy="503238"/>
        </p:xfrm>
        <a:graphic>
          <a:graphicData uri="http://schemas.openxmlformats.org/presentationml/2006/ole">
            <mc:AlternateContent xmlns:mc="http://schemas.openxmlformats.org/markup-compatibility/2006">
              <mc:Choice xmlns:v="urn:schemas-microsoft-com:vml" Requires="v">
                <p:oleObj spid="_x0000_s535288" name="Equation" r:id="rId17" imgW="457200" imgH="241300" progId="Equation.DSMT4">
                  <p:embed/>
                </p:oleObj>
              </mc:Choice>
              <mc:Fallback>
                <p:oleObj name="Equation" r:id="rId17" imgW="457200" imgH="241300" progId="Equation.DSMT4">
                  <p:embed/>
                  <p:pic>
                    <p:nvPicPr>
                      <p:cNvPr id="1004593"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00" y="2476500"/>
                        <a:ext cx="850900" cy="5032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4" name="Object 10"/>
          <p:cNvGraphicFramePr>
            <a:graphicFrameLocks noChangeAspect="1"/>
          </p:cNvGraphicFramePr>
          <p:nvPr/>
        </p:nvGraphicFramePr>
        <p:xfrm>
          <a:off x="7543800" y="2471738"/>
          <a:ext cx="944563" cy="447675"/>
        </p:xfrm>
        <a:graphic>
          <a:graphicData uri="http://schemas.openxmlformats.org/presentationml/2006/ole">
            <mc:AlternateContent xmlns:mc="http://schemas.openxmlformats.org/markup-compatibility/2006">
              <mc:Choice xmlns:v="urn:schemas-microsoft-com:vml" Requires="v">
                <p:oleObj spid="_x0000_s535289" name="Equation" r:id="rId19" imgW="508000" imgH="215900" progId="Equation.DSMT4">
                  <p:embed/>
                </p:oleObj>
              </mc:Choice>
              <mc:Fallback>
                <p:oleObj name="Equation" r:id="rId19" imgW="508000" imgH="215900" progId="Equation.DSMT4">
                  <p:embed/>
                  <p:pic>
                    <p:nvPicPr>
                      <p:cNvPr id="1004594"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2471738"/>
                        <a:ext cx="944563" cy="4476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5" name="Object 11"/>
          <p:cNvGraphicFramePr>
            <a:graphicFrameLocks noChangeAspect="1"/>
          </p:cNvGraphicFramePr>
          <p:nvPr/>
        </p:nvGraphicFramePr>
        <p:xfrm>
          <a:off x="8442325" y="2555875"/>
          <a:ext cx="638175" cy="369888"/>
        </p:xfrm>
        <a:graphic>
          <a:graphicData uri="http://schemas.openxmlformats.org/presentationml/2006/ole">
            <mc:AlternateContent xmlns:mc="http://schemas.openxmlformats.org/markup-compatibility/2006">
              <mc:Choice xmlns:v="urn:schemas-microsoft-com:vml" Requires="v">
                <p:oleObj spid="_x0000_s535290" name="Equation" r:id="rId21" imgW="342720" imgH="177480" progId="Equation.DSMT4">
                  <p:embed/>
                </p:oleObj>
              </mc:Choice>
              <mc:Fallback>
                <p:oleObj name="Equation" r:id="rId21" imgW="342720" imgH="177480" progId="Equation.DSMT4">
                  <p:embed/>
                  <p:pic>
                    <p:nvPicPr>
                      <p:cNvPr id="1004595"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42325" y="2555875"/>
                        <a:ext cx="638175" cy="3698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6" name="Object 12"/>
          <p:cNvGraphicFramePr>
            <a:graphicFrameLocks noChangeAspect="1"/>
          </p:cNvGraphicFramePr>
          <p:nvPr>
            <p:extLst>
              <p:ext uri="{D42A27DB-BD31-4B8C-83A1-F6EECF244321}">
                <p14:modId xmlns:p14="http://schemas.microsoft.com/office/powerpoint/2010/main" val="2021120490"/>
              </p:ext>
            </p:extLst>
          </p:nvPr>
        </p:nvGraphicFramePr>
        <p:xfrm>
          <a:off x="6970713" y="4352925"/>
          <a:ext cx="812800" cy="385763"/>
        </p:xfrm>
        <a:graphic>
          <a:graphicData uri="http://schemas.openxmlformats.org/presentationml/2006/ole">
            <mc:AlternateContent xmlns:mc="http://schemas.openxmlformats.org/markup-compatibility/2006">
              <mc:Choice xmlns:v="urn:schemas-microsoft-com:vml" Requires="v">
                <p:oleObj spid="_x0000_s535291" name="Equation" r:id="rId23" imgW="482400" imgH="228600" progId="Equation.DSMT4">
                  <p:embed/>
                </p:oleObj>
              </mc:Choice>
              <mc:Fallback>
                <p:oleObj name="Equation" r:id="rId23" imgW="482400" imgH="228600" progId="Equation.DSMT4">
                  <p:embed/>
                  <p:pic>
                    <p:nvPicPr>
                      <p:cNvPr id="1004596"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70713" y="4352925"/>
                        <a:ext cx="812800" cy="3857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7" name="Object 13"/>
          <p:cNvGraphicFramePr>
            <a:graphicFrameLocks noChangeAspect="1"/>
          </p:cNvGraphicFramePr>
          <p:nvPr>
            <p:extLst>
              <p:ext uri="{D42A27DB-BD31-4B8C-83A1-F6EECF244321}">
                <p14:modId xmlns:p14="http://schemas.microsoft.com/office/powerpoint/2010/main" val="2008332465"/>
              </p:ext>
            </p:extLst>
          </p:nvPr>
        </p:nvGraphicFramePr>
        <p:xfrm>
          <a:off x="7761288" y="4352925"/>
          <a:ext cx="708025" cy="300038"/>
        </p:xfrm>
        <a:graphic>
          <a:graphicData uri="http://schemas.openxmlformats.org/presentationml/2006/ole">
            <mc:AlternateContent xmlns:mc="http://schemas.openxmlformats.org/markup-compatibility/2006">
              <mc:Choice xmlns:v="urn:schemas-microsoft-com:vml" Requires="v">
                <p:oleObj spid="_x0000_s535292" name="Equation" r:id="rId25" imgW="419040" imgH="177480" progId="Equation.DSMT4">
                  <p:embed/>
                </p:oleObj>
              </mc:Choice>
              <mc:Fallback>
                <p:oleObj name="Equation" r:id="rId25" imgW="419040" imgH="177480" progId="Equation.DSMT4">
                  <p:embed/>
                  <p:pic>
                    <p:nvPicPr>
                      <p:cNvPr id="1004597"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61288" y="4352925"/>
                        <a:ext cx="708025" cy="3000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8" name="Object 14"/>
          <p:cNvGraphicFramePr>
            <a:graphicFrameLocks noChangeAspect="1"/>
          </p:cNvGraphicFramePr>
          <p:nvPr/>
        </p:nvGraphicFramePr>
        <p:xfrm>
          <a:off x="6853238" y="4899025"/>
          <a:ext cx="701675" cy="358775"/>
        </p:xfrm>
        <a:graphic>
          <a:graphicData uri="http://schemas.openxmlformats.org/presentationml/2006/ole">
            <mc:AlternateContent xmlns:mc="http://schemas.openxmlformats.org/markup-compatibility/2006">
              <mc:Choice xmlns:v="urn:schemas-microsoft-com:vml" Requires="v">
                <p:oleObj spid="_x0000_s535293" name="Equation" r:id="rId27" imgW="444240" imgH="228600" progId="Equation.DSMT4">
                  <p:embed/>
                </p:oleObj>
              </mc:Choice>
              <mc:Fallback>
                <p:oleObj name="Equation" r:id="rId27" imgW="444240" imgH="228600" progId="Equation.DSMT4">
                  <p:embed/>
                  <p:pic>
                    <p:nvPicPr>
                      <p:cNvPr id="1004598"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53238" y="4899025"/>
                        <a:ext cx="701675" cy="3587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599" name="Object 15"/>
          <p:cNvGraphicFramePr>
            <a:graphicFrameLocks noChangeAspect="1"/>
          </p:cNvGraphicFramePr>
          <p:nvPr/>
        </p:nvGraphicFramePr>
        <p:xfrm>
          <a:off x="7513638" y="4827588"/>
          <a:ext cx="919162" cy="458787"/>
        </p:xfrm>
        <a:graphic>
          <a:graphicData uri="http://schemas.openxmlformats.org/presentationml/2006/ole">
            <mc:AlternateContent xmlns:mc="http://schemas.openxmlformats.org/markup-compatibility/2006">
              <mc:Choice xmlns:v="urn:schemas-microsoft-com:vml" Requires="v">
                <p:oleObj spid="_x0000_s535294" name="Equation" r:id="rId29" imgW="584200" imgH="292100" progId="Equation.DSMT4">
                  <p:embed/>
                </p:oleObj>
              </mc:Choice>
              <mc:Fallback>
                <p:oleObj name="Equation" r:id="rId29" imgW="584200" imgH="292100" progId="Equation.DSMT4">
                  <p:embed/>
                  <p:pic>
                    <p:nvPicPr>
                      <p:cNvPr id="1004599"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13638" y="4827588"/>
                        <a:ext cx="919162" cy="4587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600" name="Object 16"/>
          <p:cNvGraphicFramePr>
            <a:graphicFrameLocks noChangeAspect="1"/>
          </p:cNvGraphicFramePr>
          <p:nvPr/>
        </p:nvGraphicFramePr>
        <p:xfrm>
          <a:off x="6238875" y="5257800"/>
          <a:ext cx="2447925" cy="498475"/>
        </p:xfrm>
        <a:graphic>
          <a:graphicData uri="http://schemas.openxmlformats.org/presentationml/2006/ole">
            <mc:AlternateContent xmlns:mc="http://schemas.openxmlformats.org/markup-compatibility/2006">
              <mc:Choice xmlns:v="urn:schemas-microsoft-com:vml" Requires="v">
                <p:oleObj spid="_x0000_s535295" name="Equation" r:id="rId31" imgW="1752600" imgH="317500" progId="Equation.DSMT4">
                  <p:embed/>
                </p:oleObj>
              </mc:Choice>
              <mc:Fallback>
                <p:oleObj name="Equation" r:id="rId31" imgW="1752600" imgH="317500" progId="Equation.DSMT4">
                  <p:embed/>
                  <p:pic>
                    <p:nvPicPr>
                      <p:cNvPr id="1004600"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238875" y="5257800"/>
                        <a:ext cx="2447925" cy="498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1004601" name="Object 17"/>
          <p:cNvGraphicFramePr>
            <a:graphicFrameLocks noChangeAspect="1"/>
          </p:cNvGraphicFramePr>
          <p:nvPr/>
        </p:nvGraphicFramePr>
        <p:xfrm>
          <a:off x="8689975" y="5334000"/>
          <a:ext cx="301625" cy="277813"/>
        </p:xfrm>
        <a:graphic>
          <a:graphicData uri="http://schemas.openxmlformats.org/presentationml/2006/ole">
            <mc:AlternateContent xmlns:mc="http://schemas.openxmlformats.org/markup-compatibility/2006">
              <mc:Choice xmlns:v="urn:schemas-microsoft-com:vml" Requires="v">
                <p:oleObj spid="_x0000_s535296" name="Equation" r:id="rId33" imgW="215640" imgH="177480" progId="Equation.DSMT4">
                  <p:embed/>
                </p:oleObj>
              </mc:Choice>
              <mc:Fallback>
                <p:oleObj name="Equation" r:id="rId33" imgW="215640" imgH="177480" progId="Equation.DSMT4">
                  <p:embed/>
                  <p:pic>
                    <p:nvPicPr>
                      <p:cNvPr id="1004601"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689975" y="5334000"/>
                        <a:ext cx="301625" cy="2778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9443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26, 2021</a:t>
            </a:r>
            <a:endParaRPr lang="en-US" altLang="ko-KR" sz="1400">
              <a:solidFill>
                <a:srgbClr val="FF0066"/>
              </a:solidFill>
              <a:latin typeface="Arial Narrow" charset="0"/>
              <a:ea typeface="굴림" charset="0"/>
              <a:cs typeface="굴림" charset="0"/>
            </a:endParaRPr>
          </a:p>
        </p:txBody>
      </p:sp>
      <p:sp>
        <p:nvSpPr>
          <p:cNvPr id="1843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0EC362-EADE-3E43-AFB1-8052011FBE78}"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1843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Rolling Motion of a Rigid Body</a:t>
            </a:r>
          </a:p>
        </p:txBody>
      </p:sp>
      <p:sp>
        <p:nvSpPr>
          <p:cNvPr id="818179" name="Text Box 3"/>
          <p:cNvSpPr txBox="1">
            <a:spLocks noChangeArrowheads="1"/>
          </p:cNvSpPr>
          <p:nvPr/>
        </p:nvSpPr>
        <p:spPr bwMode="auto">
          <a:xfrm>
            <a:off x="304800" y="914400"/>
            <a:ext cx="3048000" cy="457200"/>
          </a:xfrm>
          <a:prstGeom prst="rect">
            <a:avLst/>
          </a:prstGeom>
          <a:solidFill>
            <a:srgbClr val="CCFF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a rolling motion?</a:t>
            </a:r>
          </a:p>
        </p:txBody>
      </p:sp>
      <p:sp>
        <p:nvSpPr>
          <p:cNvPr id="818180" name="Text Box 4"/>
          <p:cNvSpPr txBox="1">
            <a:spLocks noChangeArrowheads="1"/>
          </p:cNvSpPr>
          <p:nvPr/>
        </p:nvSpPr>
        <p:spPr bwMode="auto">
          <a:xfrm>
            <a:off x="228600" y="2209800"/>
            <a:ext cx="3048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 simplify the discussion</a:t>
            </a:r>
          </a:p>
        </p:txBody>
      </p:sp>
      <p:sp>
        <p:nvSpPr>
          <p:cNvPr id="818181" name="Text Box 5"/>
          <p:cNvSpPr txBox="1">
            <a:spLocks noChangeArrowheads="1"/>
          </p:cNvSpPr>
          <p:nvPr/>
        </p:nvSpPr>
        <p:spPr bwMode="auto">
          <a:xfrm>
            <a:off x="304800" y="3352800"/>
            <a:ext cx="7391400" cy="457200"/>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dirty="0">
                <a:solidFill>
                  <a:srgbClr val="FF0000"/>
                </a:solidFill>
                <a:latin typeface="Arial Narrow" charset="0"/>
              </a:rPr>
              <a:t>Let’</a:t>
            </a:r>
            <a:r>
              <a:rPr lang="en-US" altLang="ja-JP" dirty="0">
                <a:solidFill>
                  <a:srgbClr val="FF0000"/>
                </a:solidFill>
                <a:latin typeface="Arial Narrow" charset="0"/>
              </a:rPr>
              <a:t>s consider a cylinder rolling on a flat surface, without slipping.</a:t>
            </a:r>
            <a:r>
              <a:rPr lang="en-US" altLang="ja-JP" dirty="0">
                <a:latin typeface="Arial Narrow" charset="0"/>
              </a:rPr>
              <a:t> </a:t>
            </a:r>
            <a:endParaRPr lang="en-US" dirty="0">
              <a:latin typeface="Arial Narrow" charset="0"/>
            </a:endParaRPr>
          </a:p>
        </p:txBody>
      </p:sp>
      <p:sp>
        <p:nvSpPr>
          <p:cNvPr id="818182" name="Text Box 6"/>
          <p:cNvSpPr txBox="1">
            <a:spLocks noChangeArrowheads="1"/>
          </p:cNvSpPr>
          <p:nvPr/>
        </p:nvSpPr>
        <p:spPr bwMode="auto">
          <a:xfrm>
            <a:off x="3429000" y="838200"/>
            <a:ext cx="5562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A more generalized case of a motion where the rotational axis moves together with an object</a:t>
            </a:r>
          </a:p>
        </p:txBody>
      </p:sp>
      <p:sp>
        <p:nvSpPr>
          <p:cNvPr id="818183" name="Text Box 7"/>
          <p:cNvSpPr txBox="1">
            <a:spLocks noChangeArrowheads="1"/>
          </p:cNvSpPr>
          <p:nvPr/>
        </p:nvSpPr>
        <p:spPr bwMode="auto">
          <a:xfrm>
            <a:off x="2667000" y="3962400"/>
            <a:ext cx="5410200" cy="396875"/>
          </a:xfrm>
          <a:prstGeom prst="rect">
            <a:avLst/>
          </a:prstGeom>
          <a:solidFill>
            <a:srgbClr val="CCFF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Under what condition does this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a:t>
            </a:r>
            <a:r>
              <a:rPr lang="ja-JP" altLang="en-US" sz="2000" dirty="0">
                <a:solidFill>
                  <a:schemeClr val="accent2"/>
                </a:solidFill>
                <a:latin typeface="Arial Narrow" charset="0"/>
              </a:rPr>
              <a:t>”</a:t>
            </a:r>
            <a:r>
              <a:rPr lang="en-US" altLang="ja-JP" sz="2000" dirty="0">
                <a:solidFill>
                  <a:schemeClr val="accent2"/>
                </a:solidFill>
                <a:latin typeface="Arial Narrow" charset="0"/>
              </a:rPr>
              <a:t> happen?</a:t>
            </a:r>
            <a:endParaRPr lang="en-US" sz="2000" dirty="0">
              <a:solidFill>
                <a:schemeClr val="accent2"/>
              </a:solidFill>
              <a:latin typeface="Arial Narrow" charset="0"/>
            </a:endParaRPr>
          </a:p>
        </p:txBody>
      </p:sp>
      <p:sp>
        <p:nvSpPr>
          <p:cNvPr id="818184" name="Text Box 8"/>
          <p:cNvSpPr txBox="1">
            <a:spLocks noChangeArrowheads="1"/>
          </p:cNvSpPr>
          <p:nvPr/>
        </p:nvSpPr>
        <p:spPr bwMode="auto">
          <a:xfrm>
            <a:off x="2667000" y="4419600"/>
            <a:ext cx="5410200" cy="396875"/>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total linear distance the CM of the cylinder moved is</a:t>
            </a:r>
          </a:p>
        </p:txBody>
      </p:sp>
      <p:sp>
        <p:nvSpPr>
          <p:cNvPr id="818185" name="Text Box 9"/>
          <p:cNvSpPr txBox="1">
            <a:spLocks noChangeArrowheads="1"/>
          </p:cNvSpPr>
          <p:nvPr/>
        </p:nvSpPr>
        <p:spPr bwMode="auto">
          <a:xfrm>
            <a:off x="3352800" y="4953000"/>
            <a:ext cx="1981200" cy="701675"/>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Thus, the linear speed of the CM is</a:t>
            </a:r>
          </a:p>
        </p:txBody>
      </p:sp>
      <p:sp>
        <p:nvSpPr>
          <p:cNvPr id="818186" name="Text Box 10"/>
          <p:cNvSpPr txBox="1">
            <a:spLocks noChangeArrowheads="1"/>
          </p:cNvSpPr>
          <p:nvPr/>
        </p:nvSpPr>
        <p:spPr bwMode="auto">
          <a:xfrm>
            <a:off x="3429000" y="1676400"/>
            <a:ext cx="487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rotational motion about a moving axis</a:t>
            </a:r>
          </a:p>
        </p:txBody>
      </p:sp>
      <p:sp>
        <p:nvSpPr>
          <p:cNvPr id="818187" name="Text Box 11"/>
          <p:cNvSpPr txBox="1">
            <a:spLocks noChangeArrowheads="1"/>
          </p:cNvSpPr>
          <p:nvPr/>
        </p:nvSpPr>
        <p:spPr bwMode="auto">
          <a:xfrm>
            <a:off x="3429000" y="2209800"/>
            <a:ext cx="5562600" cy="1077218"/>
          </a:xfrm>
          <a:prstGeom prst="rect">
            <a:avLst/>
          </a:prstGeom>
          <a:solidFill>
            <a:srgbClr val="FFFFCC"/>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buFontTx/>
              <a:buAutoNum type="arabicPeriod"/>
            </a:pPr>
            <a:r>
              <a:rPr lang="en-US" sz="2000" dirty="0">
                <a:solidFill>
                  <a:srgbClr val="FF0000"/>
                </a:solidFill>
                <a:latin typeface="Arial Narrow" charset="0"/>
              </a:rPr>
              <a:t>Limit our discussion on very symmetric objects, such as cylinders, spheres, </a:t>
            </a:r>
            <a:r>
              <a:rPr lang="en-US" sz="2000" dirty="0" err="1">
                <a:solidFill>
                  <a:srgbClr val="FF0000"/>
                </a:solidFill>
                <a:latin typeface="Arial Narrow" charset="0"/>
              </a:rPr>
              <a:t>etc</a:t>
            </a:r>
            <a:endParaRPr lang="en-US" sz="2000" dirty="0">
              <a:solidFill>
                <a:srgbClr val="FF0000"/>
              </a:solidFill>
              <a:latin typeface="Arial Narrow" charset="0"/>
            </a:endParaRPr>
          </a:p>
          <a:p>
            <a:pPr algn="just" eaLnBrk="1" hangingPunct="1">
              <a:spcBef>
                <a:spcPct val="20000"/>
              </a:spcBef>
              <a:buFontTx/>
              <a:buAutoNum type="arabicPeriod"/>
            </a:pPr>
            <a:r>
              <a:rPr lang="en-US" sz="2000" dirty="0">
                <a:solidFill>
                  <a:srgbClr val="FF0000"/>
                </a:solidFill>
                <a:latin typeface="Arial Narrow" charset="0"/>
              </a:rPr>
              <a:t>Assume that the object rolls on a flat surface</a:t>
            </a:r>
          </a:p>
        </p:txBody>
      </p:sp>
      <p:sp>
        <p:nvSpPr>
          <p:cNvPr id="818188" name="Line 12"/>
          <p:cNvSpPr>
            <a:spLocks noChangeShapeType="1"/>
          </p:cNvSpPr>
          <p:nvPr/>
        </p:nvSpPr>
        <p:spPr bwMode="auto">
          <a:xfrm>
            <a:off x="381000" y="5638800"/>
            <a:ext cx="2667000"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 name="Group 13"/>
          <p:cNvGrpSpPr>
            <a:grpSpLocks/>
          </p:cNvGrpSpPr>
          <p:nvPr/>
        </p:nvGrpSpPr>
        <p:grpSpPr bwMode="auto">
          <a:xfrm>
            <a:off x="457200" y="4648200"/>
            <a:ext cx="1103313" cy="1009650"/>
            <a:chOff x="288" y="2928"/>
            <a:chExt cx="695" cy="636"/>
          </a:xfrm>
        </p:grpSpPr>
        <p:grpSp>
          <p:nvGrpSpPr>
            <p:cNvPr id="18461" name="Group 14"/>
            <p:cNvGrpSpPr>
              <a:grpSpLocks/>
            </p:cNvGrpSpPr>
            <p:nvPr/>
          </p:nvGrpSpPr>
          <p:grpSpPr bwMode="auto">
            <a:xfrm>
              <a:off x="288" y="2928"/>
              <a:ext cx="672" cy="636"/>
              <a:chOff x="288" y="2928"/>
              <a:chExt cx="672" cy="636"/>
            </a:xfrm>
          </p:grpSpPr>
          <p:sp>
            <p:nvSpPr>
              <p:cNvPr id="18463" name="Oval 15"/>
              <p:cNvSpPr>
                <a:spLocks noChangeArrowheads="1"/>
              </p:cNvSpPr>
              <p:nvPr/>
            </p:nvSpPr>
            <p:spPr bwMode="auto">
              <a:xfrm>
                <a:off x="288" y="2928"/>
                <a:ext cx="624" cy="624"/>
              </a:xfrm>
              <a:prstGeom prst="ellipse">
                <a:avLst/>
              </a:prstGeom>
              <a:solidFill>
                <a:srgbClr val="CC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latin typeface="Monotype Corsiva" charset="0"/>
                </a:endParaRPr>
              </a:p>
            </p:txBody>
          </p:sp>
          <p:sp>
            <p:nvSpPr>
              <p:cNvPr id="18464" name="Line 16"/>
              <p:cNvSpPr>
                <a:spLocks noChangeShapeType="1"/>
              </p:cNvSpPr>
              <p:nvPr/>
            </p:nvSpPr>
            <p:spPr bwMode="auto">
              <a:xfrm>
                <a:off x="624" y="3264"/>
                <a:ext cx="0" cy="28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5" name="Line 17"/>
              <p:cNvSpPr>
                <a:spLocks noChangeShapeType="1"/>
              </p:cNvSpPr>
              <p:nvPr/>
            </p:nvSpPr>
            <p:spPr bwMode="auto">
              <a:xfrm>
                <a:off x="624" y="3264"/>
                <a:ext cx="240" cy="96"/>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6" name="Arc 18"/>
              <p:cNvSpPr>
                <a:spLocks/>
              </p:cNvSpPr>
              <p:nvPr/>
            </p:nvSpPr>
            <p:spPr bwMode="auto">
              <a:xfrm flipV="1">
                <a:off x="624" y="3360"/>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67" name="Line 19"/>
              <p:cNvSpPr>
                <a:spLocks noChangeShapeType="1"/>
              </p:cNvSpPr>
              <p:nvPr/>
            </p:nvSpPr>
            <p:spPr bwMode="auto">
              <a:xfrm>
                <a:off x="624" y="3552"/>
                <a:ext cx="336" cy="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8" name="Arc 20"/>
              <p:cNvSpPr>
                <a:spLocks/>
              </p:cNvSpPr>
              <p:nvPr/>
            </p:nvSpPr>
            <p:spPr bwMode="auto">
              <a:xfrm flipV="1">
                <a:off x="624" y="331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69" name="Text Box 21"/>
              <p:cNvSpPr txBox="1">
                <a:spLocks noChangeArrowheads="1"/>
              </p:cNvSpPr>
              <p:nvPr/>
            </p:nvSpPr>
            <p:spPr bwMode="auto">
              <a:xfrm>
                <a:off x="432" y="3264"/>
                <a:ext cx="21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R</a:t>
                </a:r>
              </a:p>
            </p:txBody>
          </p:sp>
          <p:sp>
            <p:nvSpPr>
              <p:cNvPr id="18470" name="Text Box 22"/>
              <p:cNvSpPr txBox="1">
                <a:spLocks noChangeArrowheads="1"/>
              </p:cNvSpPr>
              <p:nvPr/>
            </p:nvSpPr>
            <p:spPr bwMode="auto">
              <a:xfrm>
                <a:off x="624" y="3312"/>
                <a:ext cx="20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Symbol" charset="0"/>
                  </a:rPr>
                  <a:t>θ</a:t>
                </a:r>
              </a:p>
            </p:txBody>
          </p:sp>
        </p:grpSp>
        <p:sp>
          <p:nvSpPr>
            <p:cNvPr id="18462" name="Text Box 23"/>
            <p:cNvSpPr txBox="1">
              <a:spLocks noChangeArrowheads="1"/>
            </p:cNvSpPr>
            <p:nvPr/>
          </p:nvSpPr>
          <p:spPr bwMode="auto">
            <a:xfrm>
              <a:off x="816" y="3312"/>
              <a:ext cx="16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a:t>
              </a:r>
            </a:p>
          </p:txBody>
        </p:sp>
      </p:grpSp>
      <p:sp>
        <p:nvSpPr>
          <p:cNvPr id="818200" name="Oval 24"/>
          <p:cNvSpPr>
            <a:spLocks noChangeArrowheads="1"/>
          </p:cNvSpPr>
          <p:nvPr/>
        </p:nvSpPr>
        <p:spPr bwMode="auto">
          <a:xfrm>
            <a:off x="1066800" y="4648200"/>
            <a:ext cx="990600" cy="990600"/>
          </a:xfrm>
          <a:prstGeom prst="ellipse">
            <a:avLst/>
          </a:prstGeom>
          <a:noFill/>
          <a:ln w="9525">
            <a:solidFill>
              <a:srgbClr val="FF0000"/>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latin typeface="Monotype Corsiva" charset="0"/>
            </a:endParaRPr>
          </a:p>
        </p:txBody>
      </p:sp>
      <p:grpSp>
        <p:nvGrpSpPr>
          <p:cNvPr id="4" name="Group 25"/>
          <p:cNvGrpSpPr>
            <a:grpSpLocks/>
          </p:cNvGrpSpPr>
          <p:nvPr/>
        </p:nvGrpSpPr>
        <p:grpSpPr bwMode="auto">
          <a:xfrm>
            <a:off x="914400" y="5638800"/>
            <a:ext cx="887413" cy="552450"/>
            <a:chOff x="576" y="3552"/>
            <a:chExt cx="559" cy="348"/>
          </a:xfrm>
        </p:grpSpPr>
        <p:grpSp>
          <p:nvGrpSpPr>
            <p:cNvPr id="18456" name="Group 26"/>
            <p:cNvGrpSpPr>
              <a:grpSpLocks/>
            </p:cNvGrpSpPr>
            <p:nvPr/>
          </p:nvGrpSpPr>
          <p:grpSpPr bwMode="auto">
            <a:xfrm>
              <a:off x="624" y="3552"/>
              <a:ext cx="336" cy="192"/>
              <a:chOff x="624" y="3552"/>
              <a:chExt cx="336" cy="192"/>
            </a:xfrm>
          </p:grpSpPr>
          <p:sp>
            <p:nvSpPr>
              <p:cNvPr id="18458" name="Line 27"/>
              <p:cNvSpPr>
                <a:spLocks noChangeShapeType="1"/>
              </p:cNvSpPr>
              <p:nvPr/>
            </p:nvSpPr>
            <p:spPr bwMode="auto">
              <a:xfrm>
                <a:off x="624" y="3552"/>
                <a:ext cx="0" cy="192"/>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59" name="Line 28"/>
              <p:cNvSpPr>
                <a:spLocks noChangeShapeType="1"/>
              </p:cNvSpPr>
              <p:nvPr/>
            </p:nvSpPr>
            <p:spPr bwMode="auto">
              <a:xfrm>
                <a:off x="960" y="3552"/>
                <a:ext cx="0" cy="192"/>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60" name="Line 29"/>
              <p:cNvSpPr>
                <a:spLocks noChangeShapeType="1"/>
              </p:cNvSpPr>
              <p:nvPr/>
            </p:nvSpPr>
            <p:spPr bwMode="auto">
              <a:xfrm>
                <a:off x="624" y="3648"/>
                <a:ext cx="336"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8457" name="Text Box 30"/>
            <p:cNvSpPr txBox="1">
              <a:spLocks noChangeArrowheads="1"/>
            </p:cNvSpPr>
            <p:nvPr/>
          </p:nvSpPr>
          <p:spPr bwMode="auto">
            <a:xfrm>
              <a:off x="576" y="3648"/>
              <a:ext cx="559"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s=Rθ</a:t>
              </a:r>
            </a:p>
          </p:txBody>
        </p:sp>
      </p:grpSp>
      <p:graphicFrame>
        <p:nvGraphicFramePr>
          <p:cNvPr id="818207" name="Object 2"/>
          <p:cNvGraphicFramePr>
            <a:graphicFrameLocks noChangeAspect="1"/>
          </p:cNvGraphicFramePr>
          <p:nvPr/>
        </p:nvGraphicFramePr>
        <p:xfrm>
          <a:off x="8104188" y="4470400"/>
          <a:ext cx="354012" cy="254000"/>
        </p:xfrm>
        <a:graphic>
          <a:graphicData uri="http://schemas.openxmlformats.org/presentationml/2006/ole">
            <mc:AlternateContent xmlns:mc="http://schemas.openxmlformats.org/markup-compatibility/2006">
              <mc:Choice xmlns:v="urn:schemas-microsoft-com:vml" Requires="v">
                <p:oleObj spid="_x0000_s467500" name="Equation" r:id="rId3" imgW="228600" imgH="127000" progId="Equation.DSMT4">
                  <p:embed/>
                </p:oleObj>
              </mc:Choice>
              <mc:Fallback>
                <p:oleObj name="Equation" r:id="rId3" imgW="228600" imgH="127000" progId="Equation.DSMT4">
                  <p:embed/>
                  <p:pic>
                    <p:nvPicPr>
                      <p:cNvPr id="81820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8" y="4470400"/>
                        <a:ext cx="354012" cy="254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08" name="Object 3"/>
          <p:cNvGraphicFramePr>
            <a:graphicFrameLocks noChangeAspect="1"/>
          </p:cNvGraphicFramePr>
          <p:nvPr/>
        </p:nvGraphicFramePr>
        <p:xfrm>
          <a:off x="5540375" y="4851400"/>
          <a:ext cx="1058863" cy="838200"/>
        </p:xfrm>
        <a:graphic>
          <a:graphicData uri="http://schemas.openxmlformats.org/presentationml/2006/ole">
            <mc:AlternateContent xmlns:mc="http://schemas.openxmlformats.org/markup-compatibility/2006">
              <mc:Choice xmlns:v="urn:schemas-microsoft-com:vml" Requires="v">
                <p:oleObj spid="_x0000_s467501" name="Equation" r:id="rId5" imgW="609600" imgH="419100" progId="Equation.DSMT4">
                  <p:embed/>
                </p:oleObj>
              </mc:Choice>
              <mc:Fallback>
                <p:oleObj name="Equation" r:id="rId5" imgW="609600" imgH="419100" progId="Equation.DSMT4">
                  <p:embed/>
                  <p:pic>
                    <p:nvPicPr>
                      <p:cNvPr id="81820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75" y="4851400"/>
                        <a:ext cx="1058863" cy="838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8209" name="Text Box 33"/>
          <p:cNvSpPr txBox="1">
            <a:spLocks noChangeArrowheads="1"/>
          </p:cNvSpPr>
          <p:nvPr/>
        </p:nvSpPr>
        <p:spPr bwMode="auto">
          <a:xfrm>
            <a:off x="4267200" y="5791200"/>
            <a:ext cx="4038600" cy="396875"/>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The condition for a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 motion</a:t>
            </a:r>
            <a:r>
              <a:rPr lang="ja-JP" altLang="en-US" sz="2000" dirty="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818210" name="Object 4"/>
          <p:cNvGraphicFramePr>
            <a:graphicFrameLocks noChangeAspect="1"/>
          </p:cNvGraphicFramePr>
          <p:nvPr/>
        </p:nvGraphicFramePr>
        <p:xfrm>
          <a:off x="6542088" y="4876800"/>
          <a:ext cx="882650" cy="787400"/>
        </p:xfrm>
        <a:graphic>
          <a:graphicData uri="http://schemas.openxmlformats.org/presentationml/2006/ole">
            <mc:AlternateContent xmlns:mc="http://schemas.openxmlformats.org/markup-compatibility/2006">
              <mc:Choice xmlns:v="urn:schemas-microsoft-com:vml" Requires="v">
                <p:oleObj spid="_x0000_s467502" name="Equation" r:id="rId7" imgW="507780" imgH="393529" progId="Equation.DSMT4">
                  <p:embed/>
                </p:oleObj>
              </mc:Choice>
              <mc:Fallback>
                <p:oleObj name="Equation" r:id="rId7" imgW="507780" imgH="393529" progId="Equation.DSMT4">
                  <p:embed/>
                  <p:pic>
                    <p:nvPicPr>
                      <p:cNvPr id="81821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088" y="4876800"/>
                        <a:ext cx="882650" cy="787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1" name="Object 5"/>
          <p:cNvGraphicFramePr>
            <a:graphicFrameLocks noChangeAspect="1"/>
          </p:cNvGraphicFramePr>
          <p:nvPr/>
        </p:nvGraphicFramePr>
        <p:xfrm>
          <a:off x="7415213" y="5130800"/>
          <a:ext cx="661987" cy="355600"/>
        </p:xfrm>
        <a:graphic>
          <a:graphicData uri="http://schemas.openxmlformats.org/presentationml/2006/ole">
            <mc:AlternateContent xmlns:mc="http://schemas.openxmlformats.org/markup-compatibility/2006">
              <mc:Choice xmlns:v="urn:schemas-microsoft-com:vml" Requires="v">
                <p:oleObj spid="_x0000_s467503" name="Equation" r:id="rId9" imgW="380670" imgH="177646" progId="Equation.3">
                  <p:embed/>
                </p:oleObj>
              </mc:Choice>
              <mc:Fallback>
                <p:oleObj name="Equation" r:id="rId9" imgW="380670" imgH="177646" progId="Equation.3">
                  <p:embed/>
                  <p:pic>
                    <p:nvPicPr>
                      <p:cNvPr id="81821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213" y="5130800"/>
                        <a:ext cx="661987" cy="355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2" name="Object 6"/>
          <p:cNvGraphicFramePr>
            <a:graphicFrameLocks noChangeAspect="1"/>
          </p:cNvGraphicFramePr>
          <p:nvPr/>
        </p:nvGraphicFramePr>
        <p:xfrm>
          <a:off x="8458200" y="4419600"/>
          <a:ext cx="354013" cy="355600"/>
        </p:xfrm>
        <a:graphic>
          <a:graphicData uri="http://schemas.openxmlformats.org/presentationml/2006/ole">
            <mc:AlternateContent xmlns:mc="http://schemas.openxmlformats.org/markup-compatibility/2006">
              <mc:Choice xmlns:v="urn:schemas-microsoft-com:vml" Requires="v">
                <p:oleObj spid="_x0000_s467504" name="Equation" r:id="rId11" imgW="228402" imgH="177646" progId="Equation.DSMT4">
                  <p:embed/>
                </p:oleObj>
              </mc:Choice>
              <mc:Fallback>
                <p:oleObj name="Equation" r:id="rId11" imgW="228402" imgH="177646" progId="Equation.DSMT4">
                  <p:embed/>
                  <p:pic>
                    <p:nvPicPr>
                      <p:cNvPr id="81821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419600"/>
                        <a:ext cx="354013" cy="355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655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2" name="Date Placeholder 3"/>
          <p:cNvSpPr>
            <a:spLocks noGrp="1"/>
          </p:cNvSpPr>
          <p:nvPr>
            <p:ph type="dt" sz="quarter" idx="10"/>
          </p:nvPr>
        </p:nvSpPr>
        <p:spPr>
          <a:noFill/>
        </p:spPr>
        <p:txBody>
          <a:bodyPr/>
          <a:lstStyle/>
          <a:p>
            <a:r>
              <a:rPr lang="en-US"/>
              <a:t>Monday, April 26, 2021</a:t>
            </a:r>
          </a:p>
        </p:txBody>
      </p:sp>
      <p:sp>
        <p:nvSpPr>
          <p:cNvPr id="50183" name="Footer Placeholder 4"/>
          <p:cNvSpPr>
            <a:spLocks noGrp="1"/>
          </p:cNvSpPr>
          <p:nvPr>
            <p:ph type="ftr" sz="quarter" idx="11"/>
          </p:nvPr>
        </p:nvSpPr>
        <p:spPr>
          <a:noFill/>
        </p:spPr>
        <p:txBody>
          <a:bodyPr/>
          <a:lstStyle/>
          <a:p>
            <a:r>
              <a:rPr lang="nl-NL"/>
              <a:t>PHYS 1443-003, Spring 2021                    Dr. Jaehoon Yu</a:t>
            </a:r>
            <a:endParaRPr lang="en-US"/>
          </a:p>
        </p:txBody>
      </p:sp>
      <p:sp>
        <p:nvSpPr>
          <p:cNvPr id="50184" name="Slide Number Placeholder 5"/>
          <p:cNvSpPr>
            <a:spLocks noGrp="1"/>
          </p:cNvSpPr>
          <p:nvPr>
            <p:ph type="sldNum" sz="quarter" idx="12"/>
          </p:nvPr>
        </p:nvSpPr>
        <p:spPr>
          <a:noFill/>
        </p:spPr>
        <p:txBody>
          <a:bodyPr/>
          <a:lstStyle/>
          <a:p>
            <a:fld id="{8710EC4E-BD8B-D242-8C17-055290BE22B8}" type="slidenum">
              <a:rPr lang="en-US"/>
              <a:pPr/>
              <a:t>13</a:t>
            </a:fld>
            <a:endParaRPr lang="en-US" dirty="0"/>
          </a:p>
        </p:txBody>
      </p:sp>
      <p:sp>
        <p:nvSpPr>
          <p:cNvPr id="50185" name="Rectangle 2"/>
          <p:cNvSpPr>
            <a:spLocks noGrp="1" noChangeArrowheads="1"/>
          </p:cNvSpPr>
          <p:nvPr>
            <p:ph type="title"/>
          </p:nvPr>
        </p:nvSpPr>
        <p:spPr>
          <a:xfrm>
            <a:off x="685800" y="152400"/>
            <a:ext cx="8153400" cy="609600"/>
          </a:xfrm>
        </p:spPr>
        <p:txBody>
          <a:bodyPr/>
          <a:lstStyle/>
          <a:p>
            <a:r>
              <a:rPr lang="en-US"/>
              <a:t>More Rolling Motion of a Rigid Body</a:t>
            </a:r>
          </a:p>
        </p:txBody>
      </p:sp>
      <p:sp>
        <p:nvSpPr>
          <p:cNvPr id="381955" name="Text Box 3"/>
          <p:cNvSpPr txBox="1">
            <a:spLocks noChangeArrowheads="1"/>
          </p:cNvSpPr>
          <p:nvPr/>
        </p:nvSpPr>
        <p:spPr bwMode="auto">
          <a:xfrm>
            <a:off x="2667000" y="1752600"/>
            <a:ext cx="6248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As we learned in rotational motion, all points in a rigid body moves at the same angular speed but at different linear speeds.</a:t>
            </a:r>
          </a:p>
        </p:txBody>
      </p:sp>
      <p:sp>
        <p:nvSpPr>
          <p:cNvPr id="381956" name="Text Box 4"/>
          <p:cNvSpPr txBox="1">
            <a:spLocks noChangeArrowheads="1"/>
          </p:cNvSpPr>
          <p:nvPr/>
        </p:nvSpPr>
        <p:spPr bwMode="auto">
          <a:xfrm>
            <a:off x="2667000" y="3048000"/>
            <a:ext cx="5486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At any given time, the point that comes to P has 0 linear speed while the point at P’ has twice the speed of CM</a:t>
            </a:r>
          </a:p>
        </p:txBody>
      </p:sp>
      <p:sp>
        <p:nvSpPr>
          <p:cNvPr id="381957" name="Text Box 5"/>
          <p:cNvSpPr txBox="1">
            <a:spLocks noChangeArrowheads="1"/>
          </p:cNvSpPr>
          <p:nvPr/>
        </p:nvSpPr>
        <p:spPr bwMode="auto">
          <a:xfrm>
            <a:off x="304800" y="914400"/>
            <a:ext cx="5105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magnitude of the linear acceleration of the CM is</a:t>
            </a:r>
          </a:p>
        </p:txBody>
      </p:sp>
      <p:sp>
        <p:nvSpPr>
          <p:cNvPr id="381958" name="Text Box 6"/>
          <p:cNvSpPr txBox="1">
            <a:spLocks noChangeArrowheads="1"/>
          </p:cNvSpPr>
          <p:nvPr/>
        </p:nvSpPr>
        <p:spPr bwMode="auto">
          <a:xfrm>
            <a:off x="381000" y="3810000"/>
            <a:ext cx="8458200" cy="457200"/>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A rolling motion can be interpreted as the sum of Translation and Rotation</a:t>
            </a:r>
          </a:p>
        </p:txBody>
      </p:sp>
      <p:sp>
        <p:nvSpPr>
          <p:cNvPr id="381960" name="Text Box 8"/>
          <p:cNvSpPr txBox="1">
            <a:spLocks noChangeArrowheads="1"/>
          </p:cNvSpPr>
          <p:nvPr/>
        </p:nvSpPr>
        <p:spPr bwMode="auto">
          <a:xfrm>
            <a:off x="8077200" y="3200400"/>
            <a:ext cx="8382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Why??</a:t>
            </a:r>
          </a:p>
        </p:txBody>
      </p:sp>
      <p:grpSp>
        <p:nvGrpSpPr>
          <p:cNvPr id="2" name="Group 9"/>
          <p:cNvGrpSpPr>
            <a:grpSpLocks/>
          </p:cNvGrpSpPr>
          <p:nvPr/>
        </p:nvGrpSpPr>
        <p:grpSpPr bwMode="auto">
          <a:xfrm>
            <a:off x="381000" y="1905000"/>
            <a:ext cx="2209800" cy="1616075"/>
            <a:chOff x="336" y="1488"/>
            <a:chExt cx="1392" cy="1018"/>
          </a:xfrm>
        </p:grpSpPr>
        <p:sp>
          <p:nvSpPr>
            <p:cNvPr id="50243" name="Line 10"/>
            <p:cNvSpPr>
              <a:spLocks noChangeShapeType="1"/>
            </p:cNvSpPr>
            <p:nvPr/>
          </p:nvSpPr>
          <p:spPr bwMode="auto">
            <a:xfrm>
              <a:off x="336" y="2496"/>
              <a:ext cx="1152"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0244" name="Oval 11"/>
            <p:cNvSpPr>
              <a:spLocks noChangeArrowheads="1"/>
            </p:cNvSpPr>
            <p:nvPr/>
          </p:nvSpPr>
          <p:spPr bwMode="auto">
            <a:xfrm>
              <a:off x="384" y="1488"/>
              <a:ext cx="1008" cy="1008"/>
            </a:xfrm>
            <a:prstGeom prst="ellipse">
              <a:avLst/>
            </a:prstGeom>
            <a:solidFill>
              <a:srgbClr val="CCFFFF"/>
            </a:solidFill>
            <a:ln w="9525">
              <a:noFill/>
              <a:round/>
              <a:headEnd/>
              <a:tailEnd/>
            </a:ln>
          </p:spPr>
          <p:txBody>
            <a:bodyPr wrap="none" anchor="ctr">
              <a:prstTxWarp prst="textNoShape">
                <a:avLst/>
              </a:prstTxWarp>
            </a:bodyPr>
            <a:lstStyle/>
            <a:p>
              <a:pPr algn="ctr"/>
              <a:endParaRPr lang="en-US">
                <a:latin typeface="Monotype Corsiva" charset="0"/>
              </a:endParaRPr>
            </a:p>
          </p:txBody>
        </p:sp>
        <p:sp>
          <p:nvSpPr>
            <p:cNvPr id="50245" name="Text Box 12"/>
            <p:cNvSpPr txBox="1">
              <a:spLocks noChangeArrowheads="1"/>
            </p:cNvSpPr>
            <p:nvPr/>
          </p:nvSpPr>
          <p:spPr bwMode="auto">
            <a:xfrm>
              <a:off x="768" y="2256"/>
              <a:ext cx="202"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46" name="Oval 13"/>
            <p:cNvSpPr>
              <a:spLocks noChangeArrowheads="1"/>
            </p:cNvSpPr>
            <p:nvPr/>
          </p:nvSpPr>
          <p:spPr bwMode="auto">
            <a:xfrm>
              <a:off x="864" y="244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47" name="Oval 14"/>
            <p:cNvSpPr>
              <a:spLocks noChangeArrowheads="1"/>
            </p:cNvSpPr>
            <p:nvPr/>
          </p:nvSpPr>
          <p:spPr bwMode="auto">
            <a:xfrm>
              <a:off x="1152" y="2160"/>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48" name="Oval 15"/>
            <p:cNvSpPr>
              <a:spLocks noChangeArrowheads="1"/>
            </p:cNvSpPr>
            <p:nvPr/>
          </p:nvSpPr>
          <p:spPr bwMode="auto">
            <a:xfrm>
              <a:off x="576" y="220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49" name="Oval 16"/>
            <p:cNvSpPr>
              <a:spLocks noChangeArrowheads="1"/>
            </p:cNvSpPr>
            <p:nvPr/>
          </p:nvSpPr>
          <p:spPr bwMode="auto">
            <a:xfrm>
              <a:off x="864" y="19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50" name="Oval 17"/>
            <p:cNvSpPr>
              <a:spLocks noChangeArrowheads="1"/>
            </p:cNvSpPr>
            <p:nvPr/>
          </p:nvSpPr>
          <p:spPr bwMode="auto">
            <a:xfrm>
              <a:off x="864" y="148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51" name="Oval 18"/>
            <p:cNvSpPr>
              <a:spLocks noChangeArrowheads="1"/>
            </p:cNvSpPr>
            <p:nvPr/>
          </p:nvSpPr>
          <p:spPr bwMode="auto">
            <a:xfrm>
              <a:off x="480" y="1680"/>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cxnSp>
          <p:nvCxnSpPr>
            <p:cNvPr id="50252" name="AutoShape 19"/>
            <p:cNvCxnSpPr>
              <a:cxnSpLocks noChangeShapeType="1"/>
              <a:stCxn id="50246" idx="0"/>
              <a:endCxn id="50247" idx="2"/>
            </p:cNvCxnSpPr>
            <p:nvPr/>
          </p:nvCxnSpPr>
          <p:spPr bwMode="auto">
            <a:xfrm flipV="1">
              <a:off x="888" y="2184"/>
              <a:ext cx="264" cy="264"/>
            </a:xfrm>
            <a:prstGeom prst="straightConnector1">
              <a:avLst/>
            </a:prstGeom>
            <a:noFill/>
            <a:ln w="28575">
              <a:solidFill>
                <a:srgbClr val="FF0000"/>
              </a:solidFill>
              <a:prstDash val="sysDot"/>
              <a:round/>
              <a:headEnd/>
              <a:tailEnd/>
            </a:ln>
          </p:spPr>
        </p:cxnSp>
        <p:cxnSp>
          <p:nvCxnSpPr>
            <p:cNvPr id="50253" name="AutoShape 20"/>
            <p:cNvCxnSpPr>
              <a:cxnSpLocks noChangeShapeType="1"/>
              <a:stCxn id="50246" idx="2"/>
              <a:endCxn id="50248" idx="5"/>
            </p:cNvCxnSpPr>
            <p:nvPr/>
          </p:nvCxnSpPr>
          <p:spPr bwMode="auto">
            <a:xfrm flipH="1" flipV="1">
              <a:off x="617" y="2249"/>
              <a:ext cx="247" cy="223"/>
            </a:xfrm>
            <a:prstGeom prst="straightConnector1">
              <a:avLst/>
            </a:prstGeom>
            <a:noFill/>
            <a:ln w="28575">
              <a:solidFill>
                <a:srgbClr val="FF0000"/>
              </a:solidFill>
              <a:prstDash val="sysDot"/>
              <a:round/>
              <a:headEnd/>
              <a:tailEnd/>
            </a:ln>
          </p:spPr>
        </p:cxnSp>
        <p:cxnSp>
          <p:nvCxnSpPr>
            <p:cNvPr id="50254" name="AutoShape 21"/>
            <p:cNvCxnSpPr>
              <a:cxnSpLocks noChangeShapeType="1"/>
              <a:stCxn id="50246" idx="1"/>
              <a:endCxn id="50251" idx="5"/>
            </p:cNvCxnSpPr>
            <p:nvPr/>
          </p:nvCxnSpPr>
          <p:spPr bwMode="auto">
            <a:xfrm flipH="1" flipV="1">
              <a:off x="521" y="1721"/>
              <a:ext cx="350" cy="734"/>
            </a:xfrm>
            <a:prstGeom prst="straightConnector1">
              <a:avLst/>
            </a:prstGeom>
            <a:noFill/>
            <a:ln w="28575">
              <a:solidFill>
                <a:srgbClr val="FF0000"/>
              </a:solidFill>
              <a:prstDash val="sysDot"/>
              <a:round/>
              <a:headEnd/>
              <a:tailEnd/>
            </a:ln>
          </p:spPr>
        </p:cxnSp>
        <p:sp>
          <p:nvSpPr>
            <p:cNvPr id="50255" name="Line 22"/>
            <p:cNvSpPr>
              <a:spLocks noChangeShapeType="1"/>
            </p:cNvSpPr>
            <p:nvPr/>
          </p:nvSpPr>
          <p:spPr bwMode="auto">
            <a:xfrm>
              <a:off x="1200" y="2208"/>
              <a:ext cx="144" cy="192"/>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56" name="Line 23"/>
            <p:cNvSpPr>
              <a:spLocks noChangeShapeType="1"/>
            </p:cNvSpPr>
            <p:nvPr/>
          </p:nvSpPr>
          <p:spPr bwMode="auto">
            <a:xfrm flipV="1">
              <a:off x="624" y="2064"/>
              <a:ext cx="144" cy="144"/>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57" name="Line 24"/>
            <p:cNvSpPr>
              <a:spLocks noChangeShapeType="1"/>
            </p:cNvSpPr>
            <p:nvPr/>
          </p:nvSpPr>
          <p:spPr bwMode="auto">
            <a:xfrm flipV="1">
              <a:off x="528" y="1536"/>
              <a:ext cx="240" cy="144"/>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58" name="Line 25"/>
            <p:cNvSpPr>
              <a:spLocks noChangeShapeType="1"/>
            </p:cNvSpPr>
            <p:nvPr/>
          </p:nvSpPr>
          <p:spPr bwMode="auto">
            <a:xfrm>
              <a:off x="912" y="1488"/>
              <a:ext cx="672"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59" name="Line 26"/>
            <p:cNvSpPr>
              <a:spLocks noChangeShapeType="1"/>
            </p:cNvSpPr>
            <p:nvPr/>
          </p:nvSpPr>
          <p:spPr bwMode="auto">
            <a:xfrm>
              <a:off x="912" y="2016"/>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60" name="Text Box 27"/>
            <p:cNvSpPr txBox="1">
              <a:spLocks noChangeArrowheads="1"/>
            </p:cNvSpPr>
            <p:nvPr/>
          </p:nvSpPr>
          <p:spPr bwMode="auto">
            <a:xfrm>
              <a:off x="768" y="1488"/>
              <a:ext cx="24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61" name="Text Box 28"/>
            <p:cNvSpPr txBox="1">
              <a:spLocks noChangeArrowheads="1"/>
            </p:cNvSpPr>
            <p:nvPr/>
          </p:nvSpPr>
          <p:spPr bwMode="auto">
            <a:xfrm>
              <a:off x="768" y="1766"/>
              <a:ext cx="333"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CM</a:t>
              </a:r>
            </a:p>
          </p:txBody>
        </p:sp>
        <p:sp>
          <p:nvSpPr>
            <p:cNvPr id="50262" name="Text Box 29"/>
            <p:cNvSpPr txBox="1">
              <a:spLocks noChangeArrowheads="1"/>
            </p:cNvSpPr>
            <p:nvPr/>
          </p:nvSpPr>
          <p:spPr bwMode="auto">
            <a:xfrm>
              <a:off x="1200" y="1910"/>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sp>
          <p:nvSpPr>
            <p:cNvPr id="50263" name="Text Box 30"/>
            <p:cNvSpPr txBox="1">
              <a:spLocks noChangeArrowheads="1"/>
            </p:cNvSpPr>
            <p:nvPr/>
          </p:nvSpPr>
          <p:spPr bwMode="auto">
            <a:xfrm>
              <a:off x="1331" y="1526"/>
              <a:ext cx="39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2v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sp>
        <p:nvSpPr>
          <p:cNvPr id="381983" name="Text Box 31"/>
          <p:cNvSpPr txBox="1">
            <a:spLocks noChangeArrowheads="1"/>
          </p:cNvSpPr>
          <p:nvPr/>
        </p:nvSpPr>
        <p:spPr bwMode="auto">
          <a:xfrm>
            <a:off x="2667000" y="2514600"/>
            <a:ext cx="44958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dirty="0">
                <a:solidFill>
                  <a:schemeClr val="accent2"/>
                </a:solidFill>
                <a:latin typeface="Arial Narrow" charset="0"/>
              </a:rPr>
              <a:t>CM is moving at the same speed at all time.</a:t>
            </a:r>
          </a:p>
        </p:txBody>
      </p:sp>
      <p:grpSp>
        <p:nvGrpSpPr>
          <p:cNvPr id="3" name="Group 32"/>
          <p:cNvGrpSpPr>
            <a:grpSpLocks/>
          </p:cNvGrpSpPr>
          <p:nvPr/>
        </p:nvGrpSpPr>
        <p:grpSpPr bwMode="auto">
          <a:xfrm>
            <a:off x="457200" y="4267200"/>
            <a:ext cx="1890713" cy="1920875"/>
            <a:chOff x="288" y="2688"/>
            <a:chExt cx="1191" cy="1210"/>
          </a:xfrm>
        </p:grpSpPr>
        <p:sp>
          <p:nvSpPr>
            <p:cNvPr id="50226" name="Line 33"/>
            <p:cNvSpPr>
              <a:spLocks noChangeShapeType="1"/>
            </p:cNvSpPr>
            <p:nvPr/>
          </p:nvSpPr>
          <p:spPr bwMode="auto">
            <a:xfrm>
              <a:off x="288" y="3782"/>
              <a:ext cx="1152"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0227" name="Oval 34"/>
            <p:cNvSpPr>
              <a:spLocks noChangeArrowheads="1"/>
            </p:cNvSpPr>
            <p:nvPr/>
          </p:nvSpPr>
          <p:spPr bwMode="auto">
            <a:xfrm>
              <a:off x="336" y="2774"/>
              <a:ext cx="1008" cy="1008"/>
            </a:xfrm>
            <a:prstGeom prst="ellipse">
              <a:avLst/>
            </a:prstGeom>
            <a:solidFill>
              <a:srgbClr val="CCFFFF"/>
            </a:solidFill>
            <a:ln w="9525">
              <a:noFill/>
              <a:round/>
              <a:headEnd/>
              <a:tailEnd/>
            </a:ln>
          </p:spPr>
          <p:txBody>
            <a:bodyPr wrap="none" anchor="ctr">
              <a:prstTxWarp prst="textNoShape">
                <a:avLst/>
              </a:prstTxWarp>
            </a:bodyPr>
            <a:lstStyle/>
            <a:p>
              <a:pPr algn="ctr"/>
              <a:endParaRPr lang="en-US">
                <a:latin typeface="Monotype Corsiva" charset="0"/>
              </a:endParaRPr>
            </a:p>
          </p:txBody>
        </p:sp>
        <p:sp>
          <p:nvSpPr>
            <p:cNvPr id="50228" name="Text Box 35"/>
            <p:cNvSpPr txBox="1">
              <a:spLocks noChangeArrowheads="1"/>
            </p:cNvSpPr>
            <p:nvPr/>
          </p:nvSpPr>
          <p:spPr bwMode="auto">
            <a:xfrm>
              <a:off x="720" y="3542"/>
              <a:ext cx="202"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29" name="Oval 36"/>
            <p:cNvSpPr>
              <a:spLocks noChangeArrowheads="1"/>
            </p:cNvSpPr>
            <p:nvPr/>
          </p:nvSpPr>
          <p:spPr bwMode="auto">
            <a:xfrm>
              <a:off x="816" y="373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30" name="Oval 37"/>
            <p:cNvSpPr>
              <a:spLocks noChangeArrowheads="1"/>
            </p:cNvSpPr>
            <p:nvPr/>
          </p:nvSpPr>
          <p:spPr bwMode="auto">
            <a:xfrm>
              <a:off x="816" y="277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31" name="Text Box 38"/>
            <p:cNvSpPr txBox="1">
              <a:spLocks noChangeArrowheads="1"/>
            </p:cNvSpPr>
            <p:nvPr/>
          </p:nvSpPr>
          <p:spPr bwMode="auto">
            <a:xfrm>
              <a:off x="720" y="2774"/>
              <a:ext cx="24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32" name="Text Box 39"/>
            <p:cNvSpPr txBox="1">
              <a:spLocks noChangeArrowheads="1"/>
            </p:cNvSpPr>
            <p:nvPr/>
          </p:nvSpPr>
          <p:spPr bwMode="auto">
            <a:xfrm>
              <a:off x="720" y="3052"/>
              <a:ext cx="333"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CM</a:t>
              </a:r>
            </a:p>
          </p:txBody>
        </p:sp>
        <p:sp>
          <p:nvSpPr>
            <p:cNvPr id="50233" name="Oval 40"/>
            <p:cNvSpPr>
              <a:spLocks noChangeArrowheads="1"/>
            </p:cNvSpPr>
            <p:nvPr/>
          </p:nvSpPr>
          <p:spPr bwMode="auto">
            <a:xfrm>
              <a:off x="816" y="325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nvGrpSpPr>
            <p:cNvPr id="50234" name="Group 41"/>
            <p:cNvGrpSpPr>
              <a:grpSpLocks/>
            </p:cNvGrpSpPr>
            <p:nvPr/>
          </p:nvGrpSpPr>
          <p:grpSpPr bwMode="auto">
            <a:xfrm>
              <a:off x="864" y="3196"/>
              <a:ext cx="615" cy="250"/>
              <a:chOff x="864" y="3196"/>
              <a:chExt cx="615" cy="250"/>
            </a:xfrm>
          </p:grpSpPr>
          <p:sp>
            <p:nvSpPr>
              <p:cNvPr id="50241" name="Line 42"/>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42" name="Text Box 43"/>
              <p:cNvSpPr txBox="1">
                <a:spLocks noChangeArrowheads="1"/>
              </p:cNvSpPr>
              <p:nvPr/>
            </p:nvSpPr>
            <p:spPr bwMode="auto">
              <a:xfrm>
                <a:off x="1152" y="3196"/>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nvGrpSpPr>
            <p:cNvPr id="50235" name="Group 44"/>
            <p:cNvGrpSpPr>
              <a:grpSpLocks/>
            </p:cNvGrpSpPr>
            <p:nvPr/>
          </p:nvGrpSpPr>
          <p:grpSpPr bwMode="auto">
            <a:xfrm>
              <a:off x="864" y="2688"/>
              <a:ext cx="615" cy="250"/>
              <a:chOff x="864" y="3196"/>
              <a:chExt cx="615" cy="250"/>
            </a:xfrm>
          </p:grpSpPr>
          <p:sp>
            <p:nvSpPr>
              <p:cNvPr id="50239" name="Line 45"/>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40" name="Text Box 46"/>
              <p:cNvSpPr txBox="1">
                <a:spLocks noChangeArrowheads="1"/>
              </p:cNvSpPr>
              <p:nvPr/>
            </p:nvSpPr>
            <p:spPr bwMode="auto">
              <a:xfrm>
                <a:off x="1152" y="3196"/>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nvGrpSpPr>
            <p:cNvPr id="50236" name="Group 47"/>
            <p:cNvGrpSpPr>
              <a:grpSpLocks/>
            </p:cNvGrpSpPr>
            <p:nvPr/>
          </p:nvGrpSpPr>
          <p:grpSpPr bwMode="auto">
            <a:xfrm>
              <a:off x="864" y="3648"/>
              <a:ext cx="615" cy="250"/>
              <a:chOff x="864" y="3196"/>
              <a:chExt cx="615" cy="250"/>
            </a:xfrm>
          </p:grpSpPr>
          <p:sp>
            <p:nvSpPr>
              <p:cNvPr id="50237" name="Line 48"/>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38" name="Text Box 49"/>
              <p:cNvSpPr txBox="1">
                <a:spLocks noChangeArrowheads="1"/>
              </p:cNvSpPr>
              <p:nvPr/>
            </p:nvSpPr>
            <p:spPr bwMode="auto">
              <a:xfrm>
                <a:off x="1152" y="3196"/>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sp>
        <p:nvSpPr>
          <p:cNvPr id="382002" name="Text Box 50"/>
          <p:cNvSpPr txBox="1">
            <a:spLocks noChangeArrowheads="1"/>
          </p:cNvSpPr>
          <p:nvPr/>
        </p:nvSpPr>
        <p:spPr bwMode="auto">
          <a:xfrm>
            <a:off x="2505075" y="4784725"/>
            <a:ext cx="619125" cy="1006475"/>
          </a:xfrm>
          <a:prstGeom prst="rect">
            <a:avLst/>
          </a:prstGeom>
          <a:noFill/>
          <a:ln w="9525">
            <a:noFill/>
            <a:miter lim="800000"/>
            <a:headEnd/>
            <a:tailEnd/>
          </a:ln>
        </p:spPr>
        <p:txBody>
          <a:bodyPr wrap="none">
            <a:prstTxWarp prst="textNoShape">
              <a:avLst/>
            </a:prstTxWarp>
            <a:spAutoFit/>
          </a:bodyPr>
          <a:lstStyle/>
          <a:p>
            <a:r>
              <a:rPr lang="en-US" sz="6000" b="1">
                <a:solidFill>
                  <a:srgbClr val="FF0000"/>
                </a:solidFill>
              </a:rPr>
              <a:t>+</a:t>
            </a:r>
          </a:p>
        </p:txBody>
      </p:sp>
      <p:grpSp>
        <p:nvGrpSpPr>
          <p:cNvPr id="7" name="Group 51"/>
          <p:cNvGrpSpPr>
            <a:grpSpLocks/>
          </p:cNvGrpSpPr>
          <p:nvPr/>
        </p:nvGrpSpPr>
        <p:grpSpPr bwMode="auto">
          <a:xfrm>
            <a:off x="2743200" y="4252913"/>
            <a:ext cx="2671763" cy="1847850"/>
            <a:chOff x="1728" y="2679"/>
            <a:chExt cx="1683" cy="1164"/>
          </a:xfrm>
        </p:grpSpPr>
        <p:sp>
          <p:nvSpPr>
            <p:cNvPr id="50212" name="Line 52"/>
            <p:cNvSpPr>
              <a:spLocks noChangeShapeType="1"/>
            </p:cNvSpPr>
            <p:nvPr/>
          </p:nvSpPr>
          <p:spPr bwMode="auto">
            <a:xfrm>
              <a:off x="1968" y="3782"/>
              <a:ext cx="1152"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0213" name="Oval 53"/>
            <p:cNvSpPr>
              <a:spLocks noChangeArrowheads="1"/>
            </p:cNvSpPr>
            <p:nvPr/>
          </p:nvSpPr>
          <p:spPr bwMode="auto">
            <a:xfrm>
              <a:off x="2016" y="2774"/>
              <a:ext cx="1008" cy="1008"/>
            </a:xfrm>
            <a:prstGeom prst="ellipse">
              <a:avLst/>
            </a:prstGeom>
            <a:solidFill>
              <a:srgbClr val="CCFFFF"/>
            </a:solidFill>
            <a:ln w="9525">
              <a:noFill/>
              <a:round/>
              <a:headEnd/>
              <a:tailEnd/>
            </a:ln>
          </p:spPr>
          <p:txBody>
            <a:bodyPr wrap="none" anchor="ctr">
              <a:prstTxWarp prst="textNoShape">
                <a:avLst/>
              </a:prstTxWarp>
            </a:bodyPr>
            <a:lstStyle/>
            <a:p>
              <a:pPr algn="ctr"/>
              <a:endParaRPr lang="en-US">
                <a:latin typeface="Monotype Corsiva" charset="0"/>
              </a:endParaRPr>
            </a:p>
          </p:txBody>
        </p:sp>
        <p:sp>
          <p:nvSpPr>
            <p:cNvPr id="50214" name="Text Box 54"/>
            <p:cNvSpPr txBox="1">
              <a:spLocks noChangeArrowheads="1"/>
            </p:cNvSpPr>
            <p:nvPr/>
          </p:nvSpPr>
          <p:spPr bwMode="auto">
            <a:xfrm>
              <a:off x="2400" y="3542"/>
              <a:ext cx="202"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15" name="Oval 55"/>
            <p:cNvSpPr>
              <a:spLocks noChangeArrowheads="1"/>
            </p:cNvSpPr>
            <p:nvPr/>
          </p:nvSpPr>
          <p:spPr bwMode="auto">
            <a:xfrm>
              <a:off x="2496" y="373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16" name="Oval 56"/>
            <p:cNvSpPr>
              <a:spLocks noChangeArrowheads="1"/>
            </p:cNvSpPr>
            <p:nvPr/>
          </p:nvSpPr>
          <p:spPr bwMode="auto">
            <a:xfrm>
              <a:off x="2496" y="277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17" name="Text Box 57"/>
            <p:cNvSpPr txBox="1">
              <a:spLocks noChangeArrowheads="1"/>
            </p:cNvSpPr>
            <p:nvPr/>
          </p:nvSpPr>
          <p:spPr bwMode="auto">
            <a:xfrm>
              <a:off x="2400" y="2774"/>
              <a:ext cx="24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18" name="Text Box 58"/>
            <p:cNvSpPr txBox="1">
              <a:spLocks noChangeArrowheads="1"/>
            </p:cNvSpPr>
            <p:nvPr/>
          </p:nvSpPr>
          <p:spPr bwMode="auto">
            <a:xfrm>
              <a:off x="2400" y="3052"/>
              <a:ext cx="333"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CM</a:t>
              </a:r>
            </a:p>
          </p:txBody>
        </p:sp>
        <p:sp>
          <p:nvSpPr>
            <p:cNvPr id="50219" name="Oval 59"/>
            <p:cNvSpPr>
              <a:spLocks noChangeArrowheads="1"/>
            </p:cNvSpPr>
            <p:nvPr/>
          </p:nvSpPr>
          <p:spPr bwMode="auto">
            <a:xfrm>
              <a:off x="2496" y="325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20" name="Line 60"/>
            <p:cNvSpPr>
              <a:spLocks noChangeShapeType="1"/>
            </p:cNvSpPr>
            <p:nvPr/>
          </p:nvSpPr>
          <p:spPr bwMode="auto">
            <a:xfrm flipH="1">
              <a:off x="2160" y="3754"/>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21" name="Text Box 61"/>
            <p:cNvSpPr txBox="1">
              <a:spLocks noChangeArrowheads="1"/>
            </p:cNvSpPr>
            <p:nvPr/>
          </p:nvSpPr>
          <p:spPr bwMode="auto">
            <a:xfrm>
              <a:off x="1728" y="3591"/>
              <a:ext cx="579" cy="252"/>
            </a:xfrm>
            <a:prstGeom prst="rect">
              <a:avLst/>
            </a:prstGeom>
            <a:noFill/>
            <a:ln w="9525">
              <a:noFill/>
              <a:miter lim="800000"/>
              <a:headEnd/>
              <a:tailEnd/>
            </a:ln>
          </p:spPr>
          <p:txBody>
            <a:bodyPr wrap="none">
              <a:prstTxWarp prst="textNoShape">
                <a:avLst/>
              </a:prstTxWarp>
              <a:spAutoFit/>
            </a:bodyPr>
            <a:lstStyle/>
            <a:p>
              <a:r>
                <a:rPr lang="en-US" sz="2000" b="1" dirty="0" err="1">
                  <a:solidFill>
                    <a:srgbClr val="FF0000"/>
                  </a:solidFill>
                  <a:latin typeface="Monotype Corsiva" charset="0"/>
                </a:rPr>
                <a:t>v</a:t>
              </a:r>
              <a:r>
                <a:rPr lang="en-US" sz="2000" b="1" dirty="0">
                  <a:solidFill>
                    <a:srgbClr val="FF0000"/>
                  </a:solidFill>
                  <a:latin typeface="Monotype Corsiva" charset="0"/>
                </a:rPr>
                <a:t>=Rω</a:t>
              </a:r>
            </a:p>
          </p:txBody>
        </p:sp>
        <p:sp>
          <p:nvSpPr>
            <p:cNvPr id="50222" name="Text Box 62"/>
            <p:cNvSpPr txBox="1">
              <a:spLocks noChangeArrowheads="1"/>
            </p:cNvSpPr>
            <p:nvPr/>
          </p:nvSpPr>
          <p:spPr bwMode="auto">
            <a:xfrm>
              <a:off x="2502" y="3206"/>
              <a:ext cx="339"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v=0</a:t>
              </a:r>
            </a:p>
          </p:txBody>
        </p:sp>
        <p:grpSp>
          <p:nvGrpSpPr>
            <p:cNvPr id="50223" name="Group 63"/>
            <p:cNvGrpSpPr>
              <a:grpSpLocks/>
            </p:cNvGrpSpPr>
            <p:nvPr/>
          </p:nvGrpSpPr>
          <p:grpSpPr bwMode="auto">
            <a:xfrm>
              <a:off x="2544" y="2679"/>
              <a:ext cx="867" cy="252"/>
              <a:chOff x="864" y="3187"/>
              <a:chExt cx="867" cy="252"/>
            </a:xfrm>
          </p:grpSpPr>
          <p:sp>
            <p:nvSpPr>
              <p:cNvPr id="50224" name="Line 64"/>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25" name="Text Box 65"/>
              <p:cNvSpPr txBox="1">
                <a:spLocks noChangeArrowheads="1"/>
              </p:cNvSpPr>
              <p:nvPr/>
            </p:nvSpPr>
            <p:spPr bwMode="auto">
              <a:xfrm>
                <a:off x="1152" y="3187"/>
                <a:ext cx="579" cy="252"/>
              </a:xfrm>
              <a:prstGeom prst="rect">
                <a:avLst/>
              </a:prstGeom>
              <a:noFill/>
              <a:ln w="9525">
                <a:noFill/>
                <a:miter lim="800000"/>
                <a:headEnd/>
                <a:tailEnd/>
              </a:ln>
            </p:spPr>
            <p:txBody>
              <a:bodyPr wrap="none">
                <a:prstTxWarp prst="textNoShape">
                  <a:avLst/>
                </a:prstTxWarp>
                <a:spAutoFit/>
              </a:bodyPr>
              <a:lstStyle/>
              <a:p>
                <a:r>
                  <a:rPr lang="en-US" sz="2000" b="1" dirty="0" err="1">
                    <a:solidFill>
                      <a:srgbClr val="FF0000"/>
                    </a:solidFill>
                    <a:latin typeface="Monotype Corsiva" charset="0"/>
                  </a:rPr>
                  <a:t>v</a:t>
                </a:r>
                <a:r>
                  <a:rPr lang="en-US" sz="2000" b="1" dirty="0">
                    <a:solidFill>
                      <a:srgbClr val="FF0000"/>
                    </a:solidFill>
                    <a:latin typeface="Monotype Corsiva" charset="0"/>
                  </a:rPr>
                  <a:t>=Rω</a:t>
                </a:r>
              </a:p>
            </p:txBody>
          </p:sp>
        </p:grpSp>
      </p:grpSp>
      <p:sp>
        <p:nvSpPr>
          <p:cNvPr id="382018" name="Text Box 66"/>
          <p:cNvSpPr txBox="1">
            <a:spLocks noChangeArrowheads="1"/>
          </p:cNvSpPr>
          <p:nvPr/>
        </p:nvSpPr>
        <p:spPr bwMode="auto">
          <a:xfrm>
            <a:off x="5172075" y="4724400"/>
            <a:ext cx="619125" cy="1006475"/>
          </a:xfrm>
          <a:prstGeom prst="rect">
            <a:avLst/>
          </a:prstGeom>
          <a:noFill/>
          <a:ln w="9525">
            <a:noFill/>
            <a:miter lim="800000"/>
            <a:headEnd/>
            <a:tailEnd/>
          </a:ln>
        </p:spPr>
        <p:txBody>
          <a:bodyPr wrap="none">
            <a:prstTxWarp prst="textNoShape">
              <a:avLst/>
            </a:prstTxWarp>
            <a:spAutoFit/>
          </a:bodyPr>
          <a:lstStyle/>
          <a:p>
            <a:r>
              <a:rPr lang="en-US" sz="6000" b="1">
                <a:solidFill>
                  <a:srgbClr val="FF0000"/>
                </a:solidFill>
              </a:rPr>
              <a:t>=</a:t>
            </a:r>
          </a:p>
        </p:txBody>
      </p:sp>
      <p:grpSp>
        <p:nvGrpSpPr>
          <p:cNvPr id="9" name="Group 67"/>
          <p:cNvGrpSpPr>
            <a:grpSpLocks/>
          </p:cNvGrpSpPr>
          <p:nvPr/>
        </p:nvGrpSpPr>
        <p:grpSpPr bwMode="auto">
          <a:xfrm>
            <a:off x="6019800" y="4229100"/>
            <a:ext cx="2671763" cy="1806575"/>
            <a:chOff x="3792" y="2664"/>
            <a:chExt cx="1683" cy="1138"/>
          </a:xfrm>
        </p:grpSpPr>
        <p:sp>
          <p:nvSpPr>
            <p:cNvPr id="50198" name="Line 68"/>
            <p:cNvSpPr>
              <a:spLocks noChangeShapeType="1"/>
            </p:cNvSpPr>
            <p:nvPr/>
          </p:nvSpPr>
          <p:spPr bwMode="auto">
            <a:xfrm>
              <a:off x="3792" y="3792"/>
              <a:ext cx="1152"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0199" name="Oval 69"/>
            <p:cNvSpPr>
              <a:spLocks noChangeArrowheads="1"/>
            </p:cNvSpPr>
            <p:nvPr/>
          </p:nvSpPr>
          <p:spPr bwMode="auto">
            <a:xfrm>
              <a:off x="3840" y="2784"/>
              <a:ext cx="1008" cy="1008"/>
            </a:xfrm>
            <a:prstGeom prst="ellipse">
              <a:avLst/>
            </a:prstGeom>
            <a:solidFill>
              <a:srgbClr val="CCFFFF"/>
            </a:solidFill>
            <a:ln w="9525">
              <a:noFill/>
              <a:round/>
              <a:headEnd/>
              <a:tailEnd/>
            </a:ln>
          </p:spPr>
          <p:txBody>
            <a:bodyPr wrap="none" anchor="ctr">
              <a:prstTxWarp prst="textNoShape">
                <a:avLst/>
              </a:prstTxWarp>
            </a:bodyPr>
            <a:lstStyle/>
            <a:p>
              <a:pPr algn="ctr"/>
              <a:endParaRPr lang="en-US">
                <a:latin typeface="Monotype Corsiva" charset="0"/>
              </a:endParaRPr>
            </a:p>
          </p:txBody>
        </p:sp>
        <p:sp>
          <p:nvSpPr>
            <p:cNvPr id="50200" name="Text Box 70"/>
            <p:cNvSpPr txBox="1">
              <a:spLocks noChangeArrowheads="1"/>
            </p:cNvSpPr>
            <p:nvPr/>
          </p:nvSpPr>
          <p:spPr bwMode="auto">
            <a:xfrm>
              <a:off x="4224" y="3552"/>
              <a:ext cx="202"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01" name="Oval 71"/>
            <p:cNvSpPr>
              <a:spLocks noChangeArrowheads="1"/>
            </p:cNvSpPr>
            <p:nvPr/>
          </p:nvSpPr>
          <p:spPr bwMode="auto">
            <a:xfrm>
              <a:off x="4320" y="374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02" name="Oval 72"/>
            <p:cNvSpPr>
              <a:spLocks noChangeArrowheads="1"/>
            </p:cNvSpPr>
            <p:nvPr/>
          </p:nvSpPr>
          <p:spPr bwMode="auto">
            <a:xfrm>
              <a:off x="4320" y="278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03" name="Text Box 73"/>
            <p:cNvSpPr txBox="1">
              <a:spLocks noChangeArrowheads="1"/>
            </p:cNvSpPr>
            <p:nvPr/>
          </p:nvSpPr>
          <p:spPr bwMode="auto">
            <a:xfrm>
              <a:off x="4224" y="2784"/>
              <a:ext cx="24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P’</a:t>
              </a:r>
            </a:p>
          </p:txBody>
        </p:sp>
        <p:sp>
          <p:nvSpPr>
            <p:cNvPr id="50204" name="Text Box 74"/>
            <p:cNvSpPr txBox="1">
              <a:spLocks noChangeArrowheads="1"/>
            </p:cNvSpPr>
            <p:nvPr/>
          </p:nvSpPr>
          <p:spPr bwMode="auto">
            <a:xfrm>
              <a:off x="4224" y="3062"/>
              <a:ext cx="333"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CM</a:t>
              </a:r>
            </a:p>
          </p:txBody>
        </p:sp>
        <p:sp>
          <p:nvSpPr>
            <p:cNvPr id="50205" name="Oval 75"/>
            <p:cNvSpPr>
              <a:spLocks noChangeArrowheads="1"/>
            </p:cNvSpPr>
            <p:nvPr/>
          </p:nvSpPr>
          <p:spPr bwMode="auto">
            <a:xfrm>
              <a:off x="4320" y="3264"/>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sp>
          <p:nvSpPr>
            <p:cNvPr id="50206" name="Text Box 76"/>
            <p:cNvSpPr txBox="1">
              <a:spLocks noChangeArrowheads="1"/>
            </p:cNvSpPr>
            <p:nvPr/>
          </p:nvSpPr>
          <p:spPr bwMode="auto">
            <a:xfrm>
              <a:off x="4326" y="3216"/>
              <a:ext cx="116" cy="250"/>
            </a:xfrm>
            <a:prstGeom prst="rect">
              <a:avLst/>
            </a:prstGeom>
            <a:noFill/>
            <a:ln w="9525">
              <a:noFill/>
              <a:miter lim="800000"/>
              <a:headEnd/>
              <a:tailEnd/>
            </a:ln>
          </p:spPr>
          <p:txBody>
            <a:bodyPr wrap="none">
              <a:prstTxWarp prst="textNoShape">
                <a:avLst/>
              </a:prstTxWarp>
              <a:spAutoFit/>
            </a:bodyPr>
            <a:lstStyle/>
            <a:p>
              <a:endParaRPr lang="en-US" sz="2000" b="1">
                <a:solidFill>
                  <a:srgbClr val="FF0000"/>
                </a:solidFill>
                <a:latin typeface="Monotype Corsiva" charset="0"/>
              </a:endParaRPr>
            </a:p>
          </p:txBody>
        </p:sp>
        <p:sp>
          <p:nvSpPr>
            <p:cNvPr id="50207" name="Line 77"/>
            <p:cNvSpPr>
              <a:spLocks noChangeShapeType="1"/>
            </p:cNvSpPr>
            <p:nvPr/>
          </p:nvSpPr>
          <p:spPr bwMode="auto">
            <a:xfrm>
              <a:off x="4368" y="2784"/>
              <a:ext cx="720"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08" name="Text Box 78"/>
            <p:cNvSpPr txBox="1">
              <a:spLocks noChangeArrowheads="1"/>
            </p:cNvSpPr>
            <p:nvPr/>
          </p:nvSpPr>
          <p:spPr bwMode="auto">
            <a:xfrm>
              <a:off x="5078" y="2664"/>
              <a:ext cx="39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2v</a:t>
              </a:r>
              <a:r>
                <a:rPr lang="en-US" sz="2000" b="1" baseline="-25000">
                  <a:solidFill>
                    <a:srgbClr val="FF0000"/>
                  </a:solidFill>
                  <a:latin typeface="Monotype Corsiva" charset="0"/>
                </a:rPr>
                <a:t>CM</a:t>
              </a:r>
              <a:endParaRPr lang="en-US">
                <a:latin typeface="Monotype Corsiva" charset="0"/>
              </a:endParaRPr>
            </a:p>
          </p:txBody>
        </p:sp>
        <p:grpSp>
          <p:nvGrpSpPr>
            <p:cNvPr id="50209" name="Group 79"/>
            <p:cNvGrpSpPr>
              <a:grpSpLocks/>
            </p:cNvGrpSpPr>
            <p:nvPr/>
          </p:nvGrpSpPr>
          <p:grpSpPr bwMode="auto">
            <a:xfrm>
              <a:off x="4377" y="3206"/>
              <a:ext cx="615" cy="250"/>
              <a:chOff x="864" y="3196"/>
              <a:chExt cx="615" cy="250"/>
            </a:xfrm>
          </p:grpSpPr>
          <p:sp>
            <p:nvSpPr>
              <p:cNvPr id="50210" name="Line 80"/>
              <p:cNvSpPr>
                <a:spLocks noChangeShapeType="1"/>
              </p:cNvSpPr>
              <p:nvPr/>
            </p:nvSpPr>
            <p:spPr bwMode="auto">
              <a:xfrm>
                <a:off x="864" y="3302"/>
                <a:ext cx="336"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0211" name="Text Box 81"/>
              <p:cNvSpPr txBox="1">
                <a:spLocks noChangeArrowheads="1"/>
              </p:cNvSpPr>
              <p:nvPr/>
            </p:nvSpPr>
            <p:spPr bwMode="auto">
              <a:xfrm>
                <a:off x="1152" y="3196"/>
                <a:ext cx="32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r>
                  <a:rPr lang="en-US" sz="2000" b="1" baseline="-25000">
                    <a:solidFill>
                      <a:srgbClr val="FF0000"/>
                    </a:solidFill>
                    <a:latin typeface="Monotype Corsiva" charset="0"/>
                  </a:rPr>
                  <a:t>CM</a:t>
                </a:r>
                <a:endParaRPr lang="en-US" sz="2000" b="1">
                  <a:solidFill>
                    <a:srgbClr val="FF0000"/>
                  </a:solidFill>
                  <a:latin typeface="Monotype Corsiva" charset="0"/>
                </a:endParaRPr>
              </a:p>
            </p:txBody>
          </p:sp>
        </p:grpSp>
      </p:grpSp>
      <p:graphicFrame>
        <p:nvGraphicFramePr>
          <p:cNvPr id="89" name="Object 3"/>
          <p:cNvGraphicFramePr>
            <a:graphicFrameLocks noChangeAspect="1"/>
          </p:cNvGraphicFramePr>
          <p:nvPr/>
        </p:nvGraphicFramePr>
        <p:xfrm>
          <a:off x="5486400" y="971550"/>
          <a:ext cx="833438" cy="571500"/>
        </p:xfrm>
        <a:graphic>
          <a:graphicData uri="http://schemas.openxmlformats.org/presentationml/2006/ole">
            <mc:AlternateContent xmlns:mc="http://schemas.openxmlformats.org/markup-compatibility/2006">
              <mc:Choice xmlns:v="urn:schemas-microsoft-com:vml" Requires="v">
                <p:oleObj spid="_x0000_s468413" name="Equation" r:id="rId3" imgW="406400" imgH="241300" progId="Equation.DSMT4">
                  <p:embed/>
                </p:oleObj>
              </mc:Choice>
              <mc:Fallback>
                <p:oleObj name="Equation" r:id="rId3" imgW="406400" imgH="241300" progId="Equation.DSMT4">
                  <p:embed/>
                  <p:pic>
                    <p:nvPicPr>
                      <p:cNvPr id="89" name="Object 3"/>
                      <p:cNvPicPr>
                        <a:picLocks noChangeAspect="1" noChangeArrowheads="1"/>
                      </p:cNvPicPr>
                      <p:nvPr/>
                    </p:nvPicPr>
                    <p:blipFill>
                      <a:blip r:embed="rId4"/>
                      <a:srcRect/>
                      <a:stretch>
                        <a:fillRect/>
                      </a:stretch>
                    </p:blipFill>
                    <p:spPr bwMode="auto">
                      <a:xfrm>
                        <a:off x="5486400" y="971550"/>
                        <a:ext cx="833438" cy="571500"/>
                      </a:xfrm>
                      <a:prstGeom prst="rect">
                        <a:avLst/>
                      </a:prstGeom>
                      <a:noFill/>
                      <a:ln>
                        <a:noFill/>
                      </a:ln>
                      <a:effectLst/>
                    </p:spPr>
                  </p:pic>
                </p:oleObj>
              </mc:Fallback>
            </mc:AlternateContent>
          </a:graphicData>
        </a:graphic>
      </p:graphicFrame>
      <p:graphicFrame>
        <p:nvGraphicFramePr>
          <p:cNvPr id="90" name="Object 3"/>
          <p:cNvGraphicFramePr>
            <a:graphicFrameLocks noChangeAspect="1"/>
          </p:cNvGraphicFramePr>
          <p:nvPr/>
        </p:nvGraphicFramePr>
        <p:xfrm>
          <a:off x="6299200" y="762000"/>
          <a:ext cx="1016000" cy="990600"/>
        </p:xfrm>
        <a:graphic>
          <a:graphicData uri="http://schemas.openxmlformats.org/presentationml/2006/ole">
            <mc:AlternateContent xmlns:mc="http://schemas.openxmlformats.org/markup-compatibility/2006">
              <mc:Choice xmlns:v="urn:schemas-microsoft-com:vml" Requires="v">
                <p:oleObj spid="_x0000_s468414" name="Equation" r:id="rId5" imgW="495300" imgH="419100" progId="Equation.DSMT4">
                  <p:embed/>
                </p:oleObj>
              </mc:Choice>
              <mc:Fallback>
                <p:oleObj name="Equation" r:id="rId5" imgW="495300" imgH="419100" progId="Equation.DSMT4">
                  <p:embed/>
                  <p:pic>
                    <p:nvPicPr>
                      <p:cNvPr id="90" name="Object 3"/>
                      <p:cNvPicPr>
                        <a:picLocks noChangeAspect="1" noChangeArrowheads="1"/>
                      </p:cNvPicPr>
                      <p:nvPr/>
                    </p:nvPicPr>
                    <p:blipFill>
                      <a:blip r:embed="rId6"/>
                      <a:srcRect/>
                      <a:stretch>
                        <a:fillRect/>
                      </a:stretch>
                    </p:blipFill>
                    <p:spPr bwMode="auto">
                      <a:xfrm>
                        <a:off x="6299200" y="762000"/>
                        <a:ext cx="1016000" cy="990600"/>
                      </a:xfrm>
                      <a:prstGeom prst="rect">
                        <a:avLst/>
                      </a:prstGeom>
                      <a:noFill/>
                      <a:ln>
                        <a:noFill/>
                      </a:ln>
                      <a:effectLst/>
                    </p:spPr>
                  </p:pic>
                </p:oleObj>
              </mc:Fallback>
            </mc:AlternateContent>
          </a:graphicData>
        </a:graphic>
      </p:graphicFrame>
      <p:graphicFrame>
        <p:nvGraphicFramePr>
          <p:cNvPr id="91" name="Object 3"/>
          <p:cNvGraphicFramePr>
            <a:graphicFrameLocks noChangeAspect="1"/>
          </p:cNvGraphicFramePr>
          <p:nvPr/>
        </p:nvGraphicFramePr>
        <p:xfrm>
          <a:off x="7262812" y="762000"/>
          <a:ext cx="1042988" cy="990600"/>
        </p:xfrm>
        <a:graphic>
          <a:graphicData uri="http://schemas.openxmlformats.org/presentationml/2006/ole">
            <mc:AlternateContent xmlns:mc="http://schemas.openxmlformats.org/markup-compatibility/2006">
              <mc:Choice xmlns:v="urn:schemas-microsoft-com:vml" Requires="v">
                <p:oleObj spid="_x0000_s468415" name="Equation" r:id="rId7" imgW="508000" imgH="419100" progId="Equation.DSMT4">
                  <p:embed/>
                </p:oleObj>
              </mc:Choice>
              <mc:Fallback>
                <p:oleObj name="Equation" r:id="rId7" imgW="508000" imgH="419100" progId="Equation.DSMT4">
                  <p:embed/>
                  <p:pic>
                    <p:nvPicPr>
                      <p:cNvPr id="91" name="Object 3"/>
                      <p:cNvPicPr>
                        <a:picLocks noChangeAspect="1" noChangeArrowheads="1"/>
                      </p:cNvPicPr>
                      <p:nvPr/>
                    </p:nvPicPr>
                    <p:blipFill>
                      <a:blip r:embed="rId8"/>
                      <a:srcRect/>
                      <a:stretch>
                        <a:fillRect/>
                      </a:stretch>
                    </p:blipFill>
                    <p:spPr bwMode="auto">
                      <a:xfrm>
                        <a:off x="7262812" y="762000"/>
                        <a:ext cx="1042988" cy="990600"/>
                      </a:xfrm>
                      <a:prstGeom prst="rect">
                        <a:avLst/>
                      </a:prstGeom>
                      <a:noFill/>
                      <a:ln>
                        <a:noFill/>
                      </a:ln>
                      <a:effectLst/>
                    </p:spPr>
                  </p:pic>
                </p:oleObj>
              </mc:Fallback>
            </mc:AlternateContent>
          </a:graphicData>
        </a:graphic>
      </p:graphicFrame>
      <p:graphicFrame>
        <p:nvGraphicFramePr>
          <p:cNvPr id="92" name="Object 3"/>
          <p:cNvGraphicFramePr>
            <a:graphicFrameLocks noChangeAspect="1"/>
          </p:cNvGraphicFramePr>
          <p:nvPr/>
        </p:nvGraphicFramePr>
        <p:xfrm>
          <a:off x="8318500" y="1135063"/>
          <a:ext cx="520700" cy="388937"/>
        </p:xfrm>
        <a:graphic>
          <a:graphicData uri="http://schemas.openxmlformats.org/presentationml/2006/ole">
            <mc:AlternateContent xmlns:mc="http://schemas.openxmlformats.org/markup-compatibility/2006">
              <mc:Choice xmlns:v="urn:schemas-microsoft-com:vml" Requires="v">
                <p:oleObj spid="_x0000_s468416" name="Equation" r:id="rId9" imgW="254000" imgH="165100" progId="Equation.DSMT4">
                  <p:embed/>
                </p:oleObj>
              </mc:Choice>
              <mc:Fallback>
                <p:oleObj name="Equation" r:id="rId9" imgW="254000" imgH="165100" progId="Equation.DSMT4">
                  <p:embed/>
                  <p:pic>
                    <p:nvPicPr>
                      <p:cNvPr id="92" name="Object 3"/>
                      <p:cNvPicPr>
                        <a:picLocks noChangeAspect="1" noChangeArrowheads="1"/>
                      </p:cNvPicPr>
                      <p:nvPr/>
                    </p:nvPicPr>
                    <p:blipFill>
                      <a:blip r:embed="rId10"/>
                      <a:srcRect/>
                      <a:stretch>
                        <a:fillRect/>
                      </a:stretch>
                    </p:blipFill>
                    <p:spPr bwMode="auto">
                      <a:xfrm>
                        <a:off x="8318500" y="1135063"/>
                        <a:ext cx="520700" cy="3889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879478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26, 2021</a:t>
            </a: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81113-0305-4F43-BAC6-82252A5E2C9D}"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8916" name="Rectangle 2"/>
          <p:cNvSpPr>
            <a:spLocks noGrp="1" noChangeArrowheads="1"/>
          </p:cNvSpPr>
          <p:nvPr>
            <p:ph type="title"/>
          </p:nvPr>
        </p:nvSpPr>
        <p:spPr>
          <a:xfrm>
            <a:off x="685800" y="89968"/>
            <a:ext cx="8153400" cy="609600"/>
          </a:xfrm>
        </p:spPr>
        <p:txBody>
          <a:bodyPr/>
          <a:lstStyle/>
          <a:p>
            <a:r>
              <a:rPr lang="en-US" dirty="0">
                <a:latin typeface="Arial Narrow" charset="0"/>
                <a:ea typeface="ＭＳ Ｐゴシック" charset="0"/>
                <a:cs typeface="ＭＳ Ｐゴシック" charset="0"/>
              </a:rPr>
              <a:t>Kinetic Energy of a Rolling Sphere</a:t>
            </a:r>
          </a:p>
        </p:txBody>
      </p:sp>
      <p:sp>
        <p:nvSpPr>
          <p:cNvPr id="444419" name="Text Box 3"/>
          <p:cNvSpPr txBox="1">
            <a:spLocks noChangeArrowheads="1"/>
          </p:cNvSpPr>
          <p:nvPr/>
        </p:nvSpPr>
        <p:spPr bwMode="auto">
          <a:xfrm>
            <a:off x="1581150" y="3048000"/>
            <a:ext cx="2000250" cy="461963"/>
          </a:xfrm>
          <a:prstGeom prst="rect">
            <a:avLst/>
          </a:prstGeom>
          <a:solidFill>
            <a:srgbClr val="FFFFCC"/>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t>
            </a:r>
            <a:r>
              <a:rPr lang="en-US">
                <a:solidFill>
                  <a:srgbClr val="FF0000"/>
                </a:solidFill>
                <a:latin typeface="Monotype Corsiva" charset="0"/>
              </a:rPr>
              <a:t>v</a:t>
            </a:r>
            <a:r>
              <a:rPr lang="en-US" baseline="-25000">
                <a:solidFill>
                  <a:srgbClr val="FF0000"/>
                </a:solidFill>
                <a:latin typeface="Monotype Corsiva" charset="0"/>
              </a:rPr>
              <a:t>CM</a:t>
            </a:r>
            <a:r>
              <a:rPr lang="en-US">
                <a:solidFill>
                  <a:srgbClr val="FF0000"/>
                </a:solidFill>
                <a:latin typeface="Monotype Corsiva" charset="0"/>
              </a:rPr>
              <a:t>=Rω</a:t>
            </a:r>
            <a:endParaRPr lang="en-US">
              <a:solidFill>
                <a:srgbClr val="FF0000"/>
              </a:solidFill>
              <a:latin typeface="Arial Narrow" charset="0"/>
            </a:endParaRPr>
          </a:p>
        </p:txBody>
      </p:sp>
      <p:sp>
        <p:nvSpPr>
          <p:cNvPr id="444420" name="Text Box 4"/>
          <p:cNvSpPr txBox="1">
            <a:spLocks noChangeArrowheads="1"/>
          </p:cNvSpPr>
          <p:nvPr/>
        </p:nvSpPr>
        <p:spPr bwMode="auto">
          <a:xfrm>
            <a:off x="3733800" y="838200"/>
            <a:ext cx="4572000" cy="830263"/>
          </a:xfrm>
          <a:prstGeom prst="rect">
            <a:avLst/>
          </a:prstGeom>
          <a:solidFill>
            <a:srgbClr val="CCFF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Let’</a:t>
            </a:r>
            <a:r>
              <a:rPr lang="en-US" altLang="ja-JP" dirty="0">
                <a:solidFill>
                  <a:schemeClr val="accent2"/>
                </a:solidFill>
                <a:latin typeface="Arial Narrow" charset="0"/>
              </a:rPr>
              <a:t>s consider a sphere with </a:t>
            </a:r>
            <a:r>
              <a:rPr lang="en-US" altLang="ja-JP" dirty="0">
                <a:solidFill>
                  <a:srgbClr val="FF0000"/>
                </a:solidFill>
                <a:latin typeface="Arial Narrow" charset="0"/>
              </a:rPr>
              <a:t>radius R</a:t>
            </a:r>
            <a:r>
              <a:rPr lang="en-US" altLang="ja-JP" dirty="0">
                <a:solidFill>
                  <a:schemeClr val="accent2"/>
                </a:solidFill>
                <a:latin typeface="Arial Narrow" charset="0"/>
              </a:rPr>
              <a:t> rolling down the hill without slipping.</a:t>
            </a:r>
            <a:endParaRPr lang="en-US" dirty="0">
              <a:solidFill>
                <a:schemeClr val="accent2"/>
              </a:solidFill>
              <a:latin typeface="Arial Narrow" charset="0"/>
            </a:endParaRPr>
          </a:p>
        </p:txBody>
      </p:sp>
      <p:graphicFrame>
        <p:nvGraphicFramePr>
          <p:cNvPr id="444421" name="Object 2"/>
          <p:cNvGraphicFramePr>
            <a:graphicFrameLocks noChangeAspect="1"/>
          </p:cNvGraphicFramePr>
          <p:nvPr>
            <p:extLst>
              <p:ext uri="{D42A27DB-BD31-4B8C-83A1-F6EECF244321}">
                <p14:modId xmlns:p14="http://schemas.microsoft.com/office/powerpoint/2010/main" val="250264662"/>
              </p:ext>
            </p:extLst>
          </p:nvPr>
        </p:nvGraphicFramePr>
        <p:xfrm>
          <a:off x="4662488" y="1905000"/>
          <a:ext cx="595312" cy="330200"/>
        </p:xfrm>
        <a:graphic>
          <a:graphicData uri="http://schemas.openxmlformats.org/presentationml/2006/ole">
            <mc:AlternateContent xmlns:mc="http://schemas.openxmlformats.org/markup-compatibility/2006">
              <mc:Choice xmlns:v="urn:schemas-microsoft-com:vml" Requires="v">
                <p:oleObj spid="_x0000_s564311" name="Equation" r:id="rId3" imgW="291847" imgH="164957" progId="Equation.3">
                  <p:embed/>
                </p:oleObj>
              </mc:Choice>
              <mc:Fallback>
                <p:oleObj name="Equation" r:id="rId3" imgW="291847" imgH="164957" progId="Equation.3">
                  <p:embed/>
                  <p:pic>
                    <p:nvPicPr>
                      <p:cNvPr id="44442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905000"/>
                        <a:ext cx="595312" cy="330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36525" y="838200"/>
            <a:ext cx="3659188" cy="2073275"/>
            <a:chOff x="86" y="528"/>
            <a:chExt cx="2305" cy="1306"/>
          </a:xfrm>
        </p:grpSpPr>
        <p:grpSp>
          <p:nvGrpSpPr>
            <p:cNvPr id="38932" name="Group 7"/>
            <p:cNvGrpSpPr>
              <a:grpSpLocks/>
            </p:cNvGrpSpPr>
            <p:nvPr/>
          </p:nvGrpSpPr>
          <p:grpSpPr bwMode="auto">
            <a:xfrm>
              <a:off x="86" y="528"/>
              <a:ext cx="2266" cy="1104"/>
              <a:chOff x="86" y="528"/>
              <a:chExt cx="2266" cy="1104"/>
            </a:xfrm>
          </p:grpSpPr>
          <p:sp>
            <p:nvSpPr>
              <p:cNvPr id="38935" name="AutoShape 8"/>
              <p:cNvSpPr>
                <a:spLocks noChangeArrowheads="1"/>
              </p:cNvSpPr>
              <p:nvPr/>
            </p:nvSpPr>
            <p:spPr bwMode="auto">
              <a:xfrm>
                <a:off x="384" y="816"/>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36" name="Oval 9"/>
              <p:cNvSpPr>
                <a:spLocks noChangeArrowheads="1"/>
              </p:cNvSpPr>
              <p:nvPr/>
            </p:nvSpPr>
            <p:spPr bwMode="auto">
              <a:xfrm>
                <a:off x="288" y="52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R</a:t>
                </a:r>
              </a:p>
            </p:txBody>
          </p:sp>
          <p:sp>
            <p:nvSpPr>
              <p:cNvPr id="38937" name="Oval 10"/>
              <p:cNvSpPr>
                <a:spLocks noChangeArrowheads="1"/>
              </p:cNvSpPr>
              <p:nvPr/>
            </p:nvSpPr>
            <p:spPr bwMode="auto">
              <a:xfrm>
                <a:off x="2016" y="134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8938" name="Line 11"/>
              <p:cNvSpPr>
                <a:spLocks noChangeShapeType="1"/>
              </p:cNvSpPr>
              <p:nvPr/>
            </p:nvSpPr>
            <p:spPr bwMode="auto">
              <a:xfrm>
                <a:off x="432" y="672"/>
                <a:ext cx="144" cy="0"/>
              </a:xfrm>
              <a:prstGeom prst="line">
                <a:avLst/>
              </a:prstGeom>
              <a:noFill/>
              <a:ln w="28575">
                <a:solidFill>
                  <a:srgbClr val="FFFF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39" name="Text Box 12"/>
              <p:cNvSpPr txBox="1">
                <a:spLocks noChangeArrowheads="1"/>
              </p:cNvSpPr>
              <p:nvPr/>
            </p:nvSpPr>
            <p:spPr bwMode="auto">
              <a:xfrm rot="1523640">
                <a:off x="1142" y="984"/>
                <a:ext cx="1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8940" name="Line 13"/>
              <p:cNvSpPr>
                <a:spLocks noChangeShapeType="1"/>
              </p:cNvSpPr>
              <p:nvPr/>
            </p:nvSpPr>
            <p:spPr bwMode="auto">
              <a:xfrm flipH="1">
                <a:off x="144" y="1632"/>
                <a:ext cx="240"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1" name="Line 14"/>
              <p:cNvSpPr>
                <a:spLocks noChangeShapeType="1"/>
              </p:cNvSpPr>
              <p:nvPr/>
            </p:nvSpPr>
            <p:spPr bwMode="auto">
              <a:xfrm flipH="1">
                <a:off x="144" y="816"/>
                <a:ext cx="240" cy="0"/>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942" name="Line 15"/>
              <p:cNvSpPr>
                <a:spLocks noChangeShapeType="1"/>
              </p:cNvSpPr>
              <p:nvPr/>
            </p:nvSpPr>
            <p:spPr bwMode="auto">
              <a:xfrm>
                <a:off x="240" y="816"/>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43" name="Text Box 16"/>
              <p:cNvSpPr txBox="1">
                <a:spLocks noChangeArrowheads="1"/>
              </p:cNvSpPr>
              <p:nvPr/>
            </p:nvSpPr>
            <p:spPr bwMode="auto">
              <a:xfrm>
                <a:off x="86" y="1031"/>
                <a:ext cx="2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8944" name="Arc 17"/>
              <p:cNvSpPr>
                <a:spLocks/>
              </p:cNvSpPr>
              <p:nvPr/>
            </p:nvSpPr>
            <p:spPr bwMode="auto">
              <a:xfrm flipH="1">
                <a:off x="1584" y="1392"/>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45" name="Text Box 18"/>
              <p:cNvSpPr txBox="1">
                <a:spLocks noChangeArrowheads="1"/>
              </p:cNvSpPr>
              <p:nvPr/>
            </p:nvSpPr>
            <p:spPr bwMode="auto">
              <a:xfrm>
                <a:off x="1332" y="1343"/>
                <a:ext cx="2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err="1">
                    <a:solidFill>
                      <a:schemeClr val="accent2"/>
                    </a:solidFill>
                    <a:latin typeface="Symbol" charset="0"/>
                  </a:rPr>
                  <a:t>θ</a:t>
                </a:r>
                <a:endParaRPr lang="en-US" dirty="0">
                  <a:solidFill>
                    <a:schemeClr val="accent2"/>
                  </a:solidFill>
                  <a:latin typeface="Arial Narrow" charset="0"/>
                </a:endParaRPr>
              </a:p>
            </p:txBody>
          </p:sp>
          <p:sp>
            <p:nvSpPr>
              <p:cNvPr id="38946" name="Line 19"/>
              <p:cNvSpPr>
                <a:spLocks noChangeShapeType="1"/>
              </p:cNvSpPr>
              <p:nvPr/>
            </p:nvSpPr>
            <p:spPr bwMode="auto">
              <a:xfrm>
                <a:off x="2160" y="1488"/>
                <a:ext cx="192" cy="144"/>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947" name="AutoShape 20"/>
              <p:cNvSpPr>
                <a:spLocks noChangeArrowheads="1"/>
              </p:cNvSpPr>
              <p:nvPr/>
            </p:nvSpPr>
            <p:spPr bwMode="auto">
              <a:xfrm rot="-5400000">
                <a:off x="2136" y="1128"/>
                <a:ext cx="96" cy="336"/>
              </a:xfrm>
              <a:prstGeom prst="curvedLeftArrow">
                <a:avLst>
                  <a:gd name="adj1" fmla="val 70000"/>
                  <a:gd name="adj2" fmla="val 14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38933" name="Text Box 21"/>
            <p:cNvSpPr txBox="1">
              <a:spLocks noChangeArrowheads="1"/>
            </p:cNvSpPr>
            <p:nvPr/>
          </p:nvSpPr>
          <p:spPr bwMode="auto">
            <a:xfrm>
              <a:off x="2064" y="1584"/>
              <a:ext cx="32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p>
          </p:txBody>
        </p:sp>
        <p:sp>
          <p:nvSpPr>
            <p:cNvPr id="38934" name="Text Box 22"/>
            <p:cNvSpPr txBox="1">
              <a:spLocks noChangeArrowheads="1"/>
            </p:cNvSpPr>
            <p:nvPr/>
          </p:nvSpPr>
          <p:spPr bwMode="auto">
            <a:xfrm>
              <a:off x="2016" y="989"/>
              <a:ext cx="237"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Symbol" charset="0"/>
                </a:rPr>
                <a:t>ω</a:t>
              </a:r>
            </a:p>
          </p:txBody>
        </p:sp>
      </p:grpSp>
      <p:graphicFrame>
        <p:nvGraphicFramePr>
          <p:cNvPr id="444439" name="Object 3"/>
          <p:cNvGraphicFramePr>
            <a:graphicFrameLocks noChangeAspect="1"/>
          </p:cNvGraphicFramePr>
          <p:nvPr>
            <p:extLst>
              <p:ext uri="{D42A27DB-BD31-4B8C-83A1-F6EECF244321}">
                <p14:modId xmlns:p14="http://schemas.microsoft.com/office/powerpoint/2010/main" val="1396188039"/>
              </p:ext>
            </p:extLst>
          </p:nvPr>
        </p:nvGraphicFramePr>
        <p:xfrm>
          <a:off x="4965700" y="2341563"/>
          <a:ext cx="2017713" cy="1103312"/>
        </p:xfrm>
        <a:graphic>
          <a:graphicData uri="http://schemas.openxmlformats.org/presentationml/2006/ole">
            <mc:AlternateContent xmlns:mc="http://schemas.openxmlformats.org/markup-compatibility/2006">
              <mc:Choice xmlns:v="urn:schemas-microsoft-com:vml" Requires="v">
                <p:oleObj spid="_x0000_s564312" name="Equation" r:id="rId5" imgW="977900" imgH="533400" progId="Equation.3">
                  <p:embed/>
                </p:oleObj>
              </mc:Choice>
              <mc:Fallback>
                <p:oleObj name="Equation" r:id="rId5" imgW="977900" imgH="533400" progId="Equation.3">
                  <p:embed/>
                  <p:pic>
                    <p:nvPicPr>
                      <p:cNvPr id="444439" name="Object 3"/>
                      <p:cNvPicPr>
                        <a:picLocks noChangeAspect="1" noChangeArrowheads="1"/>
                      </p:cNvPicPr>
                      <p:nvPr/>
                    </p:nvPicPr>
                    <p:blipFill>
                      <a:blip r:embed="rId6"/>
                      <a:srcRect/>
                      <a:stretch>
                        <a:fillRect/>
                      </a:stretch>
                    </p:blipFill>
                    <p:spPr bwMode="auto">
                      <a:xfrm>
                        <a:off x="4965700" y="2341563"/>
                        <a:ext cx="2017713" cy="11033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4440" name="Text Box 24"/>
          <p:cNvSpPr txBox="1">
            <a:spLocks noChangeArrowheads="1"/>
          </p:cNvSpPr>
          <p:nvPr/>
        </p:nvSpPr>
        <p:spPr bwMode="auto">
          <a:xfrm>
            <a:off x="3733800" y="4191000"/>
            <a:ext cx="5105400" cy="701675"/>
          </a:xfrm>
          <a:prstGeom prst="rect">
            <a:avLst/>
          </a:prstGeom>
          <a:solidFill>
            <a:srgbClr val="FFFFCC"/>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kinetic energy at the bottom of the hill must be equal to the potential energy at the top of the hill</a:t>
            </a:r>
          </a:p>
        </p:txBody>
      </p:sp>
      <p:sp>
        <p:nvSpPr>
          <p:cNvPr id="444441" name="Text Box 25"/>
          <p:cNvSpPr txBox="1">
            <a:spLocks noChangeArrowheads="1"/>
          </p:cNvSpPr>
          <p:nvPr/>
        </p:nvSpPr>
        <p:spPr bwMode="auto">
          <a:xfrm>
            <a:off x="457200" y="4267200"/>
            <a:ext cx="3124200" cy="1552575"/>
          </a:xfrm>
          <a:prstGeom prst="rect">
            <a:avLst/>
          </a:prstGeom>
          <a:solidFill>
            <a:srgbClr val="CCFFFF"/>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the speed of the CM in terms of known quantities and how do you find this out?</a:t>
            </a:r>
          </a:p>
        </p:txBody>
      </p:sp>
      <p:graphicFrame>
        <p:nvGraphicFramePr>
          <p:cNvPr id="444442" name="Object 4"/>
          <p:cNvGraphicFramePr>
            <a:graphicFrameLocks noChangeAspect="1"/>
          </p:cNvGraphicFramePr>
          <p:nvPr/>
        </p:nvGraphicFramePr>
        <p:xfrm>
          <a:off x="4419600" y="5172075"/>
          <a:ext cx="300038" cy="273050"/>
        </p:xfrm>
        <a:graphic>
          <a:graphicData uri="http://schemas.openxmlformats.org/presentationml/2006/ole">
            <mc:AlternateContent xmlns:mc="http://schemas.openxmlformats.org/markup-compatibility/2006">
              <mc:Choice xmlns:v="urn:schemas-microsoft-com:vml" Requires="v">
                <p:oleObj spid="_x0000_s564313" name="Equation" r:id="rId7" imgW="164885" imgH="164885" progId="Equation.3">
                  <p:embed/>
                </p:oleObj>
              </mc:Choice>
              <mc:Fallback>
                <p:oleObj name="Equation" r:id="rId7" imgW="164885" imgH="164885" progId="Equation.3">
                  <p:embed/>
                  <p:pic>
                    <p:nvPicPr>
                      <p:cNvPr id="44444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172075"/>
                        <a:ext cx="300038" cy="2730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3" name="Object 5"/>
          <p:cNvGraphicFramePr>
            <a:graphicFrameLocks noChangeAspect="1"/>
          </p:cNvGraphicFramePr>
          <p:nvPr>
            <p:extLst>
              <p:ext uri="{D42A27DB-BD31-4B8C-83A1-F6EECF244321}">
                <p14:modId xmlns:p14="http://schemas.microsoft.com/office/powerpoint/2010/main" val="2233336013"/>
              </p:ext>
            </p:extLst>
          </p:nvPr>
        </p:nvGraphicFramePr>
        <p:xfrm>
          <a:off x="4937125" y="3359150"/>
          <a:ext cx="2390775" cy="857250"/>
        </p:xfrm>
        <a:graphic>
          <a:graphicData uri="http://schemas.openxmlformats.org/presentationml/2006/ole">
            <mc:AlternateContent xmlns:mc="http://schemas.openxmlformats.org/markup-compatibility/2006">
              <mc:Choice xmlns:v="urn:schemas-microsoft-com:vml" Requires="v">
                <p:oleObj spid="_x0000_s564314" name="Equation" r:id="rId9" imgW="1206500" imgH="431800" progId="Equation.DSMT4">
                  <p:embed/>
                </p:oleObj>
              </mc:Choice>
              <mc:Fallback>
                <p:oleObj name="Equation" r:id="rId9" imgW="1206500" imgH="431800" progId="Equation.DSMT4">
                  <p:embed/>
                  <p:pic>
                    <p:nvPicPr>
                      <p:cNvPr id="444443" name="Object 5"/>
                      <p:cNvPicPr>
                        <a:picLocks noChangeAspect="1" noChangeArrowheads="1"/>
                      </p:cNvPicPr>
                      <p:nvPr/>
                    </p:nvPicPr>
                    <p:blipFill>
                      <a:blip r:embed="rId10"/>
                      <a:srcRect/>
                      <a:stretch>
                        <a:fillRect/>
                      </a:stretch>
                    </p:blipFill>
                    <p:spPr bwMode="auto">
                      <a:xfrm>
                        <a:off x="4937125" y="3359150"/>
                        <a:ext cx="2390775" cy="857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4" name="Object 6"/>
          <p:cNvGraphicFramePr>
            <a:graphicFrameLocks noChangeAspect="1"/>
          </p:cNvGraphicFramePr>
          <p:nvPr/>
        </p:nvGraphicFramePr>
        <p:xfrm>
          <a:off x="4697413" y="4953000"/>
          <a:ext cx="2182812" cy="712788"/>
        </p:xfrm>
        <a:graphic>
          <a:graphicData uri="http://schemas.openxmlformats.org/presentationml/2006/ole">
            <mc:AlternateContent xmlns:mc="http://schemas.openxmlformats.org/markup-compatibility/2006">
              <mc:Choice xmlns:v="urn:schemas-microsoft-com:vml" Requires="v">
                <p:oleObj spid="_x0000_s564315" name="Equation" r:id="rId11" imgW="1206500" imgH="431800" progId="Equation.DSMT4">
                  <p:embed/>
                </p:oleObj>
              </mc:Choice>
              <mc:Fallback>
                <p:oleObj name="Equation" r:id="rId11" imgW="1206500" imgH="431800" progId="Equation.DSMT4">
                  <p:embed/>
                  <p:pic>
                    <p:nvPicPr>
                      <p:cNvPr id="444444" name="Object 6"/>
                      <p:cNvPicPr>
                        <a:picLocks noChangeAspect="1" noChangeArrowheads="1"/>
                      </p:cNvPicPr>
                      <p:nvPr/>
                    </p:nvPicPr>
                    <p:blipFill>
                      <a:blip r:embed="rId12"/>
                      <a:srcRect/>
                      <a:stretch>
                        <a:fillRect/>
                      </a:stretch>
                    </p:blipFill>
                    <p:spPr bwMode="auto">
                      <a:xfrm>
                        <a:off x="4697413" y="4953000"/>
                        <a:ext cx="2182812" cy="7127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5" name="Object 7"/>
          <p:cNvGraphicFramePr>
            <a:graphicFrameLocks noChangeAspect="1"/>
          </p:cNvGraphicFramePr>
          <p:nvPr/>
        </p:nvGraphicFramePr>
        <p:xfrm>
          <a:off x="6846888" y="5141913"/>
          <a:ext cx="828675" cy="334962"/>
        </p:xfrm>
        <a:graphic>
          <a:graphicData uri="http://schemas.openxmlformats.org/presentationml/2006/ole">
            <mc:AlternateContent xmlns:mc="http://schemas.openxmlformats.org/markup-compatibility/2006">
              <mc:Choice xmlns:v="urn:schemas-microsoft-com:vml" Requires="v">
                <p:oleObj spid="_x0000_s564316" name="Equation" r:id="rId13" imgW="457200" imgH="203200" progId="Equation.DSMT4">
                  <p:embed/>
                </p:oleObj>
              </mc:Choice>
              <mc:Fallback>
                <p:oleObj name="Equation" r:id="rId13" imgW="457200" imgH="203200" progId="Equation.DSMT4">
                  <p:embed/>
                  <p:pic>
                    <p:nvPicPr>
                      <p:cNvPr id="444445" name="Object 7"/>
                      <p:cNvPicPr>
                        <a:picLocks noChangeAspect="1" noChangeArrowheads="1"/>
                      </p:cNvPicPr>
                      <p:nvPr/>
                    </p:nvPicPr>
                    <p:blipFill>
                      <a:blip r:embed="rId14"/>
                      <a:srcRect/>
                      <a:stretch>
                        <a:fillRect/>
                      </a:stretch>
                    </p:blipFill>
                    <p:spPr bwMode="auto">
                      <a:xfrm>
                        <a:off x="6846888" y="5141913"/>
                        <a:ext cx="828675" cy="3349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6" name="Object 8"/>
          <p:cNvGraphicFramePr>
            <a:graphicFrameLocks noChangeAspect="1"/>
          </p:cNvGraphicFramePr>
          <p:nvPr/>
        </p:nvGraphicFramePr>
        <p:xfrm>
          <a:off x="5648325" y="5724525"/>
          <a:ext cx="2114550" cy="776288"/>
        </p:xfrm>
        <a:graphic>
          <a:graphicData uri="http://schemas.openxmlformats.org/presentationml/2006/ole">
            <mc:AlternateContent xmlns:mc="http://schemas.openxmlformats.org/markup-compatibility/2006">
              <mc:Choice xmlns:v="urn:schemas-microsoft-com:vml" Requires="v">
                <p:oleObj spid="_x0000_s564317" name="Equation" r:id="rId15" imgW="1358900" imgH="469900" progId="Equation.DSMT4">
                  <p:embed/>
                </p:oleObj>
              </mc:Choice>
              <mc:Fallback>
                <p:oleObj name="Equation" r:id="rId15" imgW="1358900" imgH="469900" progId="Equation.DSMT4">
                  <p:embed/>
                  <p:pic>
                    <p:nvPicPr>
                      <p:cNvPr id="444446" name="Object 8"/>
                      <p:cNvPicPr>
                        <a:picLocks noChangeAspect="1" noChangeArrowheads="1"/>
                      </p:cNvPicPr>
                      <p:nvPr/>
                    </p:nvPicPr>
                    <p:blipFill>
                      <a:blip r:embed="rId16"/>
                      <a:srcRect/>
                      <a:stretch>
                        <a:fillRect/>
                      </a:stretch>
                    </p:blipFill>
                    <p:spPr bwMode="auto">
                      <a:xfrm>
                        <a:off x="5648325" y="5724525"/>
                        <a:ext cx="2114550" cy="7762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7" name="Object 9"/>
          <p:cNvGraphicFramePr>
            <a:graphicFrameLocks noChangeAspect="1"/>
          </p:cNvGraphicFramePr>
          <p:nvPr>
            <p:extLst>
              <p:ext uri="{D42A27DB-BD31-4B8C-83A1-F6EECF244321}">
                <p14:modId xmlns:p14="http://schemas.microsoft.com/office/powerpoint/2010/main" val="3212142654"/>
              </p:ext>
            </p:extLst>
          </p:nvPr>
        </p:nvGraphicFramePr>
        <p:xfrm>
          <a:off x="5289550" y="1676400"/>
          <a:ext cx="1111250" cy="787400"/>
        </p:xfrm>
        <a:graphic>
          <a:graphicData uri="http://schemas.openxmlformats.org/presentationml/2006/ole">
            <mc:AlternateContent xmlns:mc="http://schemas.openxmlformats.org/markup-compatibility/2006">
              <mc:Choice xmlns:v="urn:schemas-microsoft-com:vml" Requires="v">
                <p:oleObj spid="_x0000_s564318" name="Equation" r:id="rId17" imgW="545863" imgH="393529" progId="Equation.DSMT4">
                  <p:embed/>
                </p:oleObj>
              </mc:Choice>
              <mc:Fallback>
                <p:oleObj name="Equation" r:id="rId17" imgW="545863" imgH="393529" progId="Equation.DSMT4">
                  <p:embed/>
                  <p:pic>
                    <p:nvPicPr>
                      <p:cNvPr id="444447"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9550" y="1676400"/>
                        <a:ext cx="1111250" cy="787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8" name="Object 10"/>
          <p:cNvGraphicFramePr>
            <a:graphicFrameLocks noChangeAspect="1"/>
          </p:cNvGraphicFramePr>
          <p:nvPr>
            <p:extLst>
              <p:ext uri="{D42A27DB-BD31-4B8C-83A1-F6EECF244321}">
                <p14:modId xmlns:p14="http://schemas.microsoft.com/office/powerpoint/2010/main" val="1357290638"/>
              </p:ext>
            </p:extLst>
          </p:nvPr>
        </p:nvGraphicFramePr>
        <p:xfrm>
          <a:off x="6324600" y="1676400"/>
          <a:ext cx="1447800" cy="787400"/>
        </p:xfrm>
        <a:graphic>
          <a:graphicData uri="http://schemas.openxmlformats.org/presentationml/2006/ole">
            <mc:AlternateContent xmlns:mc="http://schemas.openxmlformats.org/markup-compatibility/2006">
              <mc:Choice xmlns:v="urn:schemas-microsoft-com:vml" Requires="v">
                <p:oleObj spid="_x0000_s564319" name="Equation" r:id="rId19" imgW="710891" imgH="393529" progId="Equation.DSMT4">
                  <p:embed/>
                </p:oleObj>
              </mc:Choice>
              <mc:Fallback>
                <p:oleObj name="Equation" r:id="rId19" imgW="710891" imgH="393529" progId="Equation.DSMT4">
                  <p:embed/>
                  <p:pic>
                    <p:nvPicPr>
                      <p:cNvPr id="444448"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1676400"/>
                        <a:ext cx="1447800" cy="787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9" name="Object 11"/>
          <p:cNvGraphicFramePr>
            <a:graphicFrameLocks noChangeAspect="1"/>
          </p:cNvGraphicFramePr>
          <p:nvPr>
            <p:extLst>
              <p:ext uri="{D42A27DB-BD31-4B8C-83A1-F6EECF244321}">
                <p14:modId xmlns:p14="http://schemas.microsoft.com/office/powerpoint/2010/main" val="3922747195"/>
              </p:ext>
            </p:extLst>
          </p:nvPr>
        </p:nvGraphicFramePr>
        <p:xfrm>
          <a:off x="6945313" y="2487613"/>
          <a:ext cx="1284287" cy="814387"/>
        </p:xfrm>
        <a:graphic>
          <a:graphicData uri="http://schemas.openxmlformats.org/presentationml/2006/ole">
            <mc:AlternateContent xmlns:mc="http://schemas.openxmlformats.org/markup-compatibility/2006">
              <mc:Choice xmlns:v="urn:schemas-microsoft-com:vml" Requires="v">
                <p:oleObj spid="_x0000_s564320" name="Equation" r:id="rId21" imgW="622030" imgH="393529" progId="Equation.DSMT4">
                  <p:embed/>
                </p:oleObj>
              </mc:Choice>
              <mc:Fallback>
                <p:oleObj name="Equation" r:id="rId21" imgW="622030" imgH="393529" progId="Equation.DSMT4">
                  <p:embed/>
                  <p:pic>
                    <p:nvPicPr>
                      <p:cNvPr id="444449"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5313" y="2487613"/>
                        <a:ext cx="1284287" cy="814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48066229"/>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43" name="Date Placeholder 3"/>
          <p:cNvSpPr>
            <a:spLocks noGrp="1"/>
          </p:cNvSpPr>
          <p:nvPr>
            <p:ph type="dt" sz="quarter" idx="10"/>
          </p:nvPr>
        </p:nvSpPr>
        <p:spPr>
          <a:noFill/>
        </p:spPr>
        <p:txBody>
          <a:bodyPr/>
          <a:lstStyle/>
          <a:p>
            <a:r>
              <a:rPr lang="en-US"/>
              <a:t>Monday, April 26, 2021</a:t>
            </a:r>
          </a:p>
        </p:txBody>
      </p:sp>
      <p:sp>
        <p:nvSpPr>
          <p:cNvPr id="52244" name="Footer Placeholder 4"/>
          <p:cNvSpPr>
            <a:spLocks noGrp="1"/>
          </p:cNvSpPr>
          <p:nvPr>
            <p:ph type="ftr" sz="quarter" idx="11"/>
          </p:nvPr>
        </p:nvSpPr>
        <p:spPr>
          <a:noFill/>
        </p:spPr>
        <p:txBody>
          <a:bodyPr/>
          <a:lstStyle/>
          <a:p>
            <a:r>
              <a:rPr lang="nl-NL"/>
              <a:t>PHYS 1443-003, Spring 2021                    Dr. Jaehoon Yu</a:t>
            </a:r>
            <a:endParaRPr lang="en-US"/>
          </a:p>
        </p:txBody>
      </p:sp>
      <p:sp>
        <p:nvSpPr>
          <p:cNvPr id="52245" name="Slide Number Placeholder 5"/>
          <p:cNvSpPr>
            <a:spLocks noGrp="1"/>
          </p:cNvSpPr>
          <p:nvPr>
            <p:ph type="sldNum" sz="quarter" idx="12"/>
          </p:nvPr>
        </p:nvSpPr>
        <p:spPr>
          <a:noFill/>
        </p:spPr>
        <p:txBody>
          <a:bodyPr/>
          <a:lstStyle/>
          <a:p>
            <a:fld id="{90CB0914-8869-A94B-AD73-E3384C726DFE}" type="slidenum">
              <a:rPr lang="en-US"/>
              <a:pPr/>
              <a:t>15</a:t>
            </a:fld>
            <a:endParaRPr lang="en-US"/>
          </a:p>
        </p:txBody>
      </p:sp>
      <p:sp>
        <p:nvSpPr>
          <p:cNvPr id="52246" name="Rectangle 2"/>
          <p:cNvSpPr>
            <a:spLocks noGrp="1" noChangeArrowheads="1"/>
          </p:cNvSpPr>
          <p:nvPr>
            <p:ph type="title"/>
          </p:nvPr>
        </p:nvSpPr>
        <p:spPr>
          <a:xfrm>
            <a:off x="685800" y="76200"/>
            <a:ext cx="7772400" cy="609600"/>
          </a:xfrm>
        </p:spPr>
        <p:txBody>
          <a:bodyPr/>
          <a:lstStyle/>
          <a:p>
            <a:r>
              <a:rPr lang="en-US" sz="4000" dirty="0"/>
              <a:t>Ex: Rolling Kinetic Energy</a:t>
            </a:r>
            <a:endParaRPr lang="en-US" dirty="0"/>
          </a:p>
        </p:txBody>
      </p:sp>
      <p:sp>
        <p:nvSpPr>
          <p:cNvPr id="445443" name="Text Box 3"/>
          <p:cNvSpPr txBox="1">
            <a:spLocks noChangeArrowheads="1"/>
          </p:cNvSpPr>
          <p:nvPr/>
        </p:nvSpPr>
        <p:spPr bwMode="auto">
          <a:xfrm>
            <a:off x="3810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For a solid sphere as shown in the figure, calculate the linear speed of the CM at the bottom of the hill and the magnitude of linear acceleration of the CM.  Solve this problem using Newton’s second law, the dynamic method.</a:t>
            </a:r>
          </a:p>
        </p:txBody>
      </p:sp>
      <p:sp>
        <p:nvSpPr>
          <p:cNvPr id="445445" name="Text Box 5"/>
          <p:cNvSpPr txBox="1">
            <a:spLocks noChangeArrowheads="1"/>
          </p:cNvSpPr>
          <p:nvPr/>
        </p:nvSpPr>
        <p:spPr bwMode="auto">
          <a:xfrm>
            <a:off x="3429000" y="2286000"/>
            <a:ext cx="2362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Gravitational Force,</a:t>
            </a:r>
          </a:p>
        </p:txBody>
      </p:sp>
      <p:sp>
        <p:nvSpPr>
          <p:cNvPr id="445446" name="Text Box 6"/>
          <p:cNvSpPr txBox="1">
            <a:spLocks noChangeArrowheads="1"/>
          </p:cNvSpPr>
          <p:nvPr/>
        </p:nvSpPr>
        <p:spPr bwMode="auto">
          <a:xfrm>
            <a:off x="304800" y="3962400"/>
            <a:ext cx="6705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Since the forces </a:t>
            </a:r>
            <a:r>
              <a:rPr lang="en-US" sz="2000" b="1" dirty="0">
                <a:solidFill>
                  <a:srgbClr val="FF0000"/>
                </a:solidFill>
                <a:latin typeface="Monotype Corsiva" charset="0"/>
              </a:rPr>
              <a:t>Mg</a:t>
            </a:r>
            <a:r>
              <a:rPr lang="en-US" sz="2000" dirty="0">
                <a:solidFill>
                  <a:srgbClr val="800000"/>
                </a:solidFill>
                <a:latin typeface="Arial Narrow" charset="0"/>
              </a:rPr>
              <a:t> and </a:t>
            </a:r>
            <a:r>
              <a:rPr lang="en-US" sz="2000" b="1" dirty="0">
                <a:solidFill>
                  <a:srgbClr val="FF0000"/>
                </a:solidFill>
                <a:latin typeface="Arial Narrow" charset="0"/>
              </a:rPr>
              <a:t>n</a:t>
            </a:r>
            <a:r>
              <a:rPr lang="en-US" sz="2000" dirty="0">
                <a:solidFill>
                  <a:srgbClr val="800000"/>
                </a:solidFill>
                <a:latin typeface="Arial Narrow" charset="0"/>
              </a:rPr>
              <a:t> go through the CM, their moment arm is 0 and do not contribute to torque, while the </a:t>
            </a:r>
            <a:r>
              <a:rPr lang="en-US" sz="2000" dirty="0">
                <a:solidFill>
                  <a:srgbClr val="FF0000"/>
                </a:solidFill>
                <a:latin typeface="Arial Narrow" charset="0"/>
              </a:rPr>
              <a:t>static friction</a:t>
            </a:r>
            <a:r>
              <a:rPr lang="en-US" sz="2000" b="1" dirty="0">
                <a:solidFill>
                  <a:srgbClr val="FF0000"/>
                </a:solidFill>
                <a:latin typeface="Monotype Corsiva" charset="0"/>
              </a:rPr>
              <a:t> f</a:t>
            </a:r>
            <a:r>
              <a:rPr lang="en-US" sz="2000" dirty="0">
                <a:solidFill>
                  <a:srgbClr val="FF0000"/>
                </a:solidFill>
                <a:latin typeface="Arial Narrow" charset="0"/>
              </a:rPr>
              <a:t> </a:t>
            </a:r>
            <a:r>
              <a:rPr lang="en-US" sz="2000" dirty="0">
                <a:solidFill>
                  <a:srgbClr val="800000"/>
                </a:solidFill>
                <a:latin typeface="Arial Narrow" charset="0"/>
              </a:rPr>
              <a:t>causes torque</a:t>
            </a:r>
          </a:p>
        </p:txBody>
      </p:sp>
      <p:grpSp>
        <p:nvGrpSpPr>
          <p:cNvPr id="2" name="Group 7"/>
          <p:cNvGrpSpPr>
            <a:grpSpLocks/>
          </p:cNvGrpSpPr>
          <p:nvPr/>
        </p:nvGrpSpPr>
        <p:grpSpPr bwMode="auto">
          <a:xfrm>
            <a:off x="303213" y="2346325"/>
            <a:ext cx="3216275" cy="1298575"/>
            <a:chOff x="191" y="1478"/>
            <a:chExt cx="2026" cy="818"/>
          </a:xfrm>
        </p:grpSpPr>
        <p:sp>
          <p:nvSpPr>
            <p:cNvPr id="52272" name="AutoShape 8"/>
            <p:cNvSpPr>
              <a:spLocks noChangeArrowheads="1"/>
            </p:cNvSpPr>
            <p:nvPr/>
          </p:nvSpPr>
          <p:spPr bwMode="auto">
            <a:xfrm>
              <a:off x="489" y="1478"/>
              <a:ext cx="1728" cy="816"/>
            </a:xfrm>
            <a:prstGeom prst="rtTriangle">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52273" name="Oval 9"/>
            <p:cNvSpPr>
              <a:spLocks noChangeArrowheads="1"/>
            </p:cNvSpPr>
            <p:nvPr/>
          </p:nvSpPr>
          <p:spPr bwMode="auto">
            <a:xfrm>
              <a:off x="1008" y="1488"/>
              <a:ext cx="288" cy="288"/>
            </a:xfrm>
            <a:prstGeom prst="ellipse">
              <a:avLst/>
            </a:prstGeom>
            <a:gradFill rotWithShape="0">
              <a:gsLst>
                <a:gs pos="0">
                  <a:srgbClr val="FF0000"/>
                </a:gs>
                <a:gs pos="100000">
                  <a:srgbClr val="760000"/>
                </a:gs>
              </a:gsLst>
              <a:path path="shape">
                <a:fillToRect l="50000" t="50000" r="50000" b="50000"/>
              </a:path>
            </a:gradFill>
            <a:ln w="9525">
              <a:noFill/>
              <a:round/>
              <a:headEnd/>
              <a:tailEnd/>
            </a:ln>
          </p:spPr>
          <p:txBody>
            <a:bodyPr wrap="none" anchor="ctr">
              <a:prstTxWarp prst="textNoShape">
                <a:avLst/>
              </a:prstTxWarp>
            </a:bodyPr>
            <a:lstStyle/>
            <a:p>
              <a:pPr algn="ctr"/>
              <a:r>
                <a:rPr lang="en-US" sz="2000">
                  <a:solidFill>
                    <a:srgbClr val="FFFF99"/>
                  </a:solidFill>
                  <a:latin typeface="Monotype Corsiva" charset="0"/>
                </a:rPr>
                <a:t>M</a:t>
              </a:r>
            </a:p>
          </p:txBody>
        </p:sp>
        <p:sp>
          <p:nvSpPr>
            <p:cNvPr id="52274" name="Text Box 10"/>
            <p:cNvSpPr txBox="1">
              <a:spLocks noChangeArrowheads="1"/>
            </p:cNvSpPr>
            <p:nvPr/>
          </p:nvSpPr>
          <p:spPr bwMode="auto">
            <a:xfrm rot="1523640">
              <a:off x="1247" y="1646"/>
              <a:ext cx="183"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x</a:t>
              </a:r>
            </a:p>
          </p:txBody>
        </p:sp>
        <p:sp>
          <p:nvSpPr>
            <p:cNvPr id="52275" name="Line 11"/>
            <p:cNvSpPr>
              <a:spLocks noChangeShapeType="1"/>
            </p:cNvSpPr>
            <p:nvPr/>
          </p:nvSpPr>
          <p:spPr bwMode="auto">
            <a:xfrm flipH="1">
              <a:off x="249" y="2294"/>
              <a:ext cx="24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2276" name="Line 12"/>
            <p:cNvSpPr>
              <a:spLocks noChangeShapeType="1"/>
            </p:cNvSpPr>
            <p:nvPr/>
          </p:nvSpPr>
          <p:spPr bwMode="auto">
            <a:xfrm flipH="1">
              <a:off x="249" y="1478"/>
              <a:ext cx="24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2277" name="Line 13"/>
            <p:cNvSpPr>
              <a:spLocks noChangeShapeType="1"/>
            </p:cNvSpPr>
            <p:nvPr/>
          </p:nvSpPr>
          <p:spPr bwMode="auto">
            <a:xfrm>
              <a:off x="345" y="1478"/>
              <a:ext cx="0" cy="816"/>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2278" name="Text Box 14"/>
            <p:cNvSpPr txBox="1">
              <a:spLocks noChangeArrowheads="1"/>
            </p:cNvSpPr>
            <p:nvPr/>
          </p:nvSpPr>
          <p:spPr bwMode="auto">
            <a:xfrm>
              <a:off x="191" y="1693"/>
              <a:ext cx="204"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h</a:t>
              </a:r>
            </a:p>
          </p:txBody>
        </p:sp>
        <p:sp>
          <p:nvSpPr>
            <p:cNvPr id="52279" name="Arc 15"/>
            <p:cNvSpPr>
              <a:spLocks/>
            </p:cNvSpPr>
            <p:nvPr/>
          </p:nvSpPr>
          <p:spPr bwMode="auto">
            <a:xfrm flipH="1">
              <a:off x="1689" y="2054"/>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52280" name="Text Box 16"/>
            <p:cNvSpPr txBox="1">
              <a:spLocks noChangeArrowheads="1"/>
            </p:cNvSpPr>
            <p:nvPr/>
          </p:nvSpPr>
          <p:spPr bwMode="auto">
            <a:xfrm>
              <a:off x="1437" y="2005"/>
              <a:ext cx="205" cy="291"/>
            </a:xfrm>
            <a:prstGeom prst="rect">
              <a:avLst/>
            </a:prstGeom>
            <a:noFill/>
            <a:ln w="9525">
              <a:noFill/>
              <a:miter lim="800000"/>
              <a:headEnd/>
              <a:tailEnd/>
            </a:ln>
          </p:spPr>
          <p:txBody>
            <a:bodyPr wrap="none">
              <a:prstTxWarp prst="textNoShape">
                <a:avLst/>
              </a:prstTxWarp>
              <a:spAutoFit/>
            </a:bodyPr>
            <a:lstStyle/>
            <a:p>
              <a:r>
                <a:rPr lang="en-US" dirty="0" err="1">
                  <a:solidFill>
                    <a:schemeClr val="accent2"/>
                  </a:solidFill>
                  <a:latin typeface="Arial Narrow" charset="0"/>
                </a:rPr>
                <a:t>θ</a:t>
              </a:r>
              <a:endParaRPr lang="en-US" dirty="0">
                <a:solidFill>
                  <a:schemeClr val="accent2"/>
                </a:solidFill>
                <a:latin typeface="Arial Narrow" charset="0"/>
              </a:endParaRPr>
            </a:p>
          </p:txBody>
        </p:sp>
      </p:grpSp>
      <p:sp>
        <p:nvSpPr>
          <p:cNvPr id="445459" name="Text Box 19"/>
          <p:cNvSpPr txBox="1">
            <a:spLocks noChangeArrowheads="1"/>
          </p:cNvSpPr>
          <p:nvPr/>
        </p:nvSpPr>
        <p:spPr bwMode="auto">
          <a:xfrm>
            <a:off x="304800" y="4724400"/>
            <a:ext cx="1676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We know that  </a:t>
            </a:r>
          </a:p>
        </p:txBody>
      </p:sp>
      <p:sp>
        <p:nvSpPr>
          <p:cNvPr id="445460" name="Text Box 20"/>
          <p:cNvSpPr txBox="1">
            <a:spLocks noChangeArrowheads="1"/>
          </p:cNvSpPr>
          <p:nvPr/>
        </p:nvSpPr>
        <p:spPr bwMode="auto">
          <a:xfrm>
            <a:off x="4114800" y="1905000"/>
            <a:ext cx="42672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are the forces involved in this motion?</a:t>
            </a:r>
          </a:p>
        </p:txBody>
      </p:sp>
      <p:grpSp>
        <p:nvGrpSpPr>
          <p:cNvPr id="3" name="Group 21"/>
          <p:cNvGrpSpPr>
            <a:grpSpLocks/>
          </p:cNvGrpSpPr>
          <p:nvPr/>
        </p:nvGrpSpPr>
        <p:grpSpPr bwMode="auto">
          <a:xfrm>
            <a:off x="1504950" y="2590800"/>
            <a:ext cx="498475" cy="1074738"/>
            <a:chOff x="948" y="1632"/>
            <a:chExt cx="314" cy="677"/>
          </a:xfrm>
        </p:grpSpPr>
        <p:sp>
          <p:nvSpPr>
            <p:cNvPr id="52270" name="Line 22"/>
            <p:cNvSpPr>
              <a:spLocks noChangeShapeType="1"/>
            </p:cNvSpPr>
            <p:nvPr/>
          </p:nvSpPr>
          <p:spPr bwMode="auto">
            <a:xfrm>
              <a:off x="1152" y="1632"/>
              <a:ext cx="0" cy="48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2271" name="Text Box 23"/>
            <p:cNvSpPr txBox="1">
              <a:spLocks noChangeArrowheads="1"/>
            </p:cNvSpPr>
            <p:nvPr/>
          </p:nvSpPr>
          <p:spPr bwMode="auto">
            <a:xfrm>
              <a:off x="948" y="2059"/>
              <a:ext cx="31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Mg</a:t>
              </a:r>
              <a:endParaRPr lang="en-US" sz="2000">
                <a:solidFill>
                  <a:schemeClr val="accent2"/>
                </a:solidFill>
                <a:latin typeface="Arial Narrow" charset="0"/>
              </a:endParaRPr>
            </a:p>
          </p:txBody>
        </p:sp>
      </p:grpSp>
      <p:grpSp>
        <p:nvGrpSpPr>
          <p:cNvPr id="4" name="Group 24"/>
          <p:cNvGrpSpPr>
            <a:grpSpLocks/>
          </p:cNvGrpSpPr>
          <p:nvPr/>
        </p:nvGrpSpPr>
        <p:grpSpPr bwMode="auto">
          <a:xfrm>
            <a:off x="1279525" y="2171700"/>
            <a:ext cx="396875" cy="571500"/>
            <a:chOff x="806" y="1368"/>
            <a:chExt cx="250" cy="360"/>
          </a:xfrm>
        </p:grpSpPr>
        <p:sp>
          <p:nvSpPr>
            <p:cNvPr id="52268" name="Line 25"/>
            <p:cNvSpPr>
              <a:spLocks noChangeShapeType="1"/>
            </p:cNvSpPr>
            <p:nvPr/>
          </p:nvSpPr>
          <p:spPr bwMode="auto">
            <a:xfrm flipH="1" flipV="1">
              <a:off x="864" y="1632"/>
              <a:ext cx="192" cy="9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2269" name="Text Box 26"/>
            <p:cNvSpPr txBox="1">
              <a:spLocks noChangeArrowheads="1"/>
            </p:cNvSpPr>
            <p:nvPr/>
          </p:nvSpPr>
          <p:spPr bwMode="auto">
            <a:xfrm>
              <a:off x="806" y="1368"/>
              <a:ext cx="167" cy="250"/>
            </a:xfrm>
            <a:prstGeom prst="rect">
              <a:avLst/>
            </a:prstGeom>
            <a:noFill/>
            <a:ln w="9525">
              <a:noFill/>
              <a:miter lim="800000"/>
              <a:headEnd/>
              <a:tailEnd/>
            </a:ln>
          </p:spPr>
          <p:txBody>
            <a:bodyPr wrap="none">
              <a:prstTxWarp prst="textNoShape">
                <a:avLst/>
              </a:prstTxWarp>
              <a:spAutoFit/>
            </a:bodyPr>
            <a:lstStyle/>
            <a:p>
              <a:r>
                <a:rPr lang="en-US" sz="2000">
                  <a:latin typeface="Monotype Corsiva" charset="0"/>
                </a:rPr>
                <a:t>f</a:t>
              </a:r>
            </a:p>
          </p:txBody>
        </p:sp>
      </p:grpSp>
      <p:sp>
        <p:nvSpPr>
          <p:cNvPr id="445467" name="Text Box 27"/>
          <p:cNvSpPr txBox="1">
            <a:spLocks noChangeArrowheads="1"/>
          </p:cNvSpPr>
          <p:nvPr/>
        </p:nvSpPr>
        <p:spPr bwMode="auto">
          <a:xfrm>
            <a:off x="3886200" y="2667000"/>
            <a:ext cx="4572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Newton’s second law applied to the CM gives</a:t>
            </a:r>
          </a:p>
        </p:txBody>
      </p:sp>
      <p:sp>
        <p:nvSpPr>
          <p:cNvPr id="445468" name="Text Box 28"/>
          <p:cNvSpPr txBox="1">
            <a:spLocks noChangeArrowheads="1"/>
          </p:cNvSpPr>
          <p:nvPr/>
        </p:nvSpPr>
        <p:spPr bwMode="auto">
          <a:xfrm>
            <a:off x="5334000" y="2286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Frictional Force,</a:t>
            </a:r>
          </a:p>
        </p:txBody>
      </p:sp>
      <p:sp>
        <p:nvSpPr>
          <p:cNvPr id="445469" name="Text Box 29"/>
          <p:cNvSpPr txBox="1">
            <a:spLocks noChangeArrowheads="1"/>
          </p:cNvSpPr>
          <p:nvPr/>
        </p:nvSpPr>
        <p:spPr bwMode="auto">
          <a:xfrm>
            <a:off x="6934200" y="2286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Normal Force</a:t>
            </a:r>
          </a:p>
        </p:txBody>
      </p:sp>
      <p:grpSp>
        <p:nvGrpSpPr>
          <p:cNvPr id="5" name="Group 30"/>
          <p:cNvGrpSpPr>
            <a:grpSpLocks/>
          </p:cNvGrpSpPr>
          <p:nvPr/>
        </p:nvGrpSpPr>
        <p:grpSpPr bwMode="auto">
          <a:xfrm>
            <a:off x="1695450" y="1981200"/>
            <a:ext cx="438150" cy="800100"/>
            <a:chOff x="1584" y="1272"/>
            <a:chExt cx="276" cy="504"/>
          </a:xfrm>
        </p:grpSpPr>
        <p:sp>
          <p:nvSpPr>
            <p:cNvPr id="52266" name="Line 31"/>
            <p:cNvSpPr>
              <a:spLocks noChangeShapeType="1"/>
            </p:cNvSpPr>
            <p:nvPr/>
          </p:nvSpPr>
          <p:spPr bwMode="auto">
            <a:xfrm flipV="1">
              <a:off x="1584" y="1488"/>
              <a:ext cx="144" cy="288"/>
            </a:xfrm>
            <a:prstGeom prst="line">
              <a:avLst/>
            </a:prstGeom>
            <a:noFill/>
            <a:ln w="28575">
              <a:solidFill>
                <a:srgbClr val="FFFFCC"/>
              </a:solidFill>
              <a:round/>
              <a:headEnd/>
              <a:tailEnd type="triangle" w="med" len="med"/>
            </a:ln>
          </p:spPr>
          <p:txBody>
            <a:bodyPr>
              <a:prstTxWarp prst="textNoShape">
                <a:avLst/>
              </a:prstTxWarp>
            </a:bodyPr>
            <a:lstStyle/>
            <a:p>
              <a:endParaRPr lang="en-US"/>
            </a:p>
          </p:txBody>
        </p:sp>
        <p:sp>
          <p:nvSpPr>
            <p:cNvPr id="52267" name="Text Box 32"/>
            <p:cNvSpPr txBox="1">
              <a:spLocks noChangeArrowheads="1"/>
            </p:cNvSpPr>
            <p:nvPr/>
          </p:nvSpPr>
          <p:spPr bwMode="auto">
            <a:xfrm>
              <a:off x="1670" y="1272"/>
              <a:ext cx="19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n</a:t>
              </a:r>
            </a:p>
          </p:txBody>
        </p:sp>
      </p:grpSp>
      <p:grpSp>
        <p:nvGrpSpPr>
          <p:cNvPr id="6" name="Group 33"/>
          <p:cNvGrpSpPr>
            <a:grpSpLocks/>
          </p:cNvGrpSpPr>
          <p:nvPr/>
        </p:nvGrpSpPr>
        <p:grpSpPr bwMode="auto">
          <a:xfrm>
            <a:off x="2667000" y="2166938"/>
            <a:ext cx="533400" cy="1262062"/>
            <a:chOff x="1680" y="1238"/>
            <a:chExt cx="336" cy="795"/>
          </a:xfrm>
        </p:grpSpPr>
        <p:sp>
          <p:nvSpPr>
            <p:cNvPr id="52262" name="Line 34"/>
            <p:cNvSpPr>
              <a:spLocks noChangeShapeType="1"/>
            </p:cNvSpPr>
            <p:nvPr/>
          </p:nvSpPr>
          <p:spPr bwMode="auto">
            <a:xfrm>
              <a:off x="1680" y="1680"/>
              <a:ext cx="336" cy="192"/>
            </a:xfrm>
            <a:prstGeom prst="line">
              <a:avLst/>
            </a:prstGeom>
            <a:noFill/>
            <a:ln w="28575">
              <a:solidFill>
                <a:schemeClr val="hlink"/>
              </a:solidFill>
              <a:round/>
              <a:headEnd/>
              <a:tailEnd type="triangle" w="med" len="med"/>
            </a:ln>
          </p:spPr>
          <p:txBody>
            <a:bodyPr>
              <a:prstTxWarp prst="textNoShape">
                <a:avLst/>
              </a:prstTxWarp>
            </a:bodyPr>
            <a:lstStyle/>
            <a:p>
              <a:endParaRPr lang="en-US"/>
            </a:p>
          </p:txBody>
        </p:sp>
        <p:sp>
          <p:nvSpPr>
            <p:cNvPr id="52263" name="Text Box 35"/>
            <p:cNvSpPr txBox="1">
              <a:spLocks noChangeArrowheads="1"/>
            </p:cNvSpPr>
            <p:nvPr/>
          </p:nvSpPr>
          <p:spPr bwMode="auto">
            <a:xfrm rot="1474049">
              <a:off x="1824" y="1783"/>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latin typeface="Arial Narrow" charset="0"/>
                </a:rPr>
                <a:t>x</a:t>
              </a:r>
            </a:p>
          </p:txBody>
        </p:sp>
        <p:sp>
          <p:nvSpPr>
            <p:cNvPr id="52264" name="Line 36"/>
            <p:cNvSpPr>
              <a:spLocks noChangeShapeType="1"/>
            </p:cNvSpPr>
            <p:nvPr/>
          </p:nvSpPr>
          <p:spPr bwMode="auto">
            <a:xfrm rot="-5400000">
              <a:off x="1608" y="1416"/>
              <a:ext cx="336" cy="192"/>
            </a:xfrm>
            <a:prstGeom prst="line">
              <a:avLst/>
            </a:prstGeom>
            <a:noFill/>
            <a:ln w="28575">
              <a:solidFill>
                <a:schemeClr val="hlink"/>
              </a:solidFill>
              <a:round/>
              <a:headEnd/>
              <a:tailEnd type="triangle" w="med" len="med"/>
            </a:ln>
          </p:spPr>
          <p:txBody>
            <a:bodyPr>
              <a:prstTxWarp prst="textNoShape">
                <a:avLst/>
              </a:prstTxWarp>
            </a:bodyPr>
            <a:lstStyle/>
            <a:p>
              <a:endParaRPr lang="en-US"/>
            </a:p>
          </p:txBody>
        </p:sp>
        <p:sp>
          <p:nvSpPr>
            <p:cNvPr id="52265" name="Text Box 37"/>
            <p:cNvSpPr txBox="1">
              <a:spLocks noChangeArrowheads="1"/>
            </p:cNvSpPr>
            <p:nvPr/>
          </p:nvSpPr>
          <p:spPr bwMode="auto">
            <a:xfrm rot="1474049">
              <a:off x="1680" y="1238"/>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latin typeface="Arial Narrow" charset="0"/>
                </a:rPr>
                <a:t>y</a:t>
              </a:r>
            </a:p>
          </p:txBody>
        </p:sp>
      </p:grpSp>
      <p:sp>
        <p:nvSpPr>
          <p:cNvPr id="445479" name="Text Box 39"/>
          <p:cNvSpPr txBox="1">
            <a:spLocks noChangeArrowheads="1"/>
          </p:cNvSpPr>
          <p:nvPr/>
        </p:nvSpPr>
        <p:spPr bwMode="auto">
          <a:xfrm>
            <a:off x="2286000" y="4724400"/>
            <a:ext cx="9144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We obtain </a:t>
            </a:r>
          </a:p>
        </p:txBody>
      </p:sp>
      <p:sp>
        <p:nvSpPr>
          <p:cNvPr id="445481" name="Text Box 41"/>
          <p:cNvSpPr txBox="1">
            <a:spLocks noChangeArrowheads="1"/>
          </p:cNvSpPr>
          <p:nvPr/>
        </p:nvSpPr>
        <p:spPr bwMode="auto">
          <a:xfrm>
            <a:off x="2209800" y="5546725"/>
            <a:ext cx="2133600" cy="707886"/>
          </a:xfrm>
          <a:prstGeom prst="rect">
            <a:avLst/>
          </a:prstGeom>
          <a:solidFill>
            <a:srgbClr val="FFFF99"/>
          </a:solidFill>
          <a:ln w="28575">
            <a:noFill/>
            <a:miter lim="800000"/>
            <a:headEnd/>
            <a:tailEnd/>
          </a:ln>
        </p:spPr>
        <p:txBody>
          <a:bodyPr wrap="square">
            <a:prstTxWarp prst="textNoShape">
              <a:avLst/>
            </a:prstTxWarp>
            <a:spAutoFit/>
          </a:bodyPr>
          <a:lstStyle/>
          <a:p>
            <a:pPr>
              <a:spcBef>
                <a:spcPct val="20000"/>
              </a:spcBef>
            </a:pPr>
            <a:r>
              <a:rPr lang="en-US" sz="2000" dirty="0">
                <a:solidFill>
                  <a:srgbClr val="800000"/>
                </a:solidFill>
                <a:latin typeface="Arial Narrow" charset="0"/>
              </a:rPr>
              <a:t> Substituting </a:t>
            </a:r>
            <a:r>
              <a:rPr lang="en-US" sz="2000" b="1" dirty="0">
                <a:solidFill>
                  <a:srgbClr val="800000"/>
                </a:solidFill>
                <a:latin typeface="Monotype Corsiva" charset="0"/>
              </a:rPr>
              <a:t>f</a:t>
            </a:r>
            <a:r>
              <a:rPr lang="en-US" sz="2000" dirty="0">
                <a:solidFill>
                  <a:srgbClr val="800000"/>
                </a:solidFill>
                <a:latin typeface="Arial Narrow" charset="0"/>
              </a:rPr>
              <a:t> in the dynamic equations</a:t>
            </a:r>
          </a:p>
        </p:txBody>
      </p:sp>
      <p:graphicFrame>
        <p:nvGraphicFramePr>
          <p:cNvPr id="57" name="Object 3"/>
          <p:cNvGraphicFramePr>
            <a:graphicFrameLocks noChangeAspect="1"/>
          </p:cNvGraphicFramePr>
          <p:nvPr/>
        </p:nvGraphicFramePr>
        <p:xfrm>
          <a:off x="3962400" y="2971800"/>
          <a:ext cx="3671887" cy="631825"/>
        </p:xfrm>
        <a:graphic>
          <a:graphicData uri="http://schemas.openxmlformats.org/presentationml/2006/ole">
            <mc:AlternateContent xmlns:mc="http://schemas.openxmlformats.org/markup-compatibility/2006">
              <mc:Choice xmlns:v="urn:schemas-microsoft-com:vml" Requires="v">
                <p:oleObj spid="_x0000_s470794" name="Equation" r:id="rId3" imgW="1790700" imgH="266700" progId="Equation.DSMT4">
                  <p:embed/>
                </p:oleObj>
              </mc:Choice>
              <mc:Fallback>
                <p:oleObj name="Equation" r:id="rId3" imgW="1790700" imgH="266700" progId="Equation.DSMT4">
                  <p:embed/>
                  <p:pic>
                    <p:nvPicPr>
                      <p:cNvPr id="57" name="Object 3"/>
                      <p:cNvPicPr>
                        <a:picLocks noChangeAspect="1" noChangeArrowheads="1"/>
                      </p:cNvPicPr>
                      <p:nvPr/>
                    </p:nvPicPr>
                    <p:blipFill>
                      <a:blip r:embed="rId4"/>
                      <a:srcRect/>
                      <a:stretch>
                        <a:fillRect/>
                      </a:stretch>
                    </p:blipFill>
                    <p:spPr bwMode="auto">
                      <a:xfrm>
                        <a:off x="3962400" y="2971800"/>
                        <a:ext cx="3671887" cy="631825"/>
                      </a:xfrm>
                      <a:prstGeom prst="rect">
                        <a:avLst/>
                      </a:prstGeom>
                      <a:noFill/>
                      <a:ln>
                        <a:noFill/>
                      </a:ln>
                      <a:effectLst/>
                    </p:spPr>
                  </p:pic>
                </p:oleObj>
              </mc:Fallback>
            </mc:AlternateContent>
          </a:graphicData>
        </a:graphic>
      </p:graphicFrame>
      <p:graphicFrame>
        <p:nvGraphicFramePr>
          <p:cNvPr id="58" name="Object 3"/>
          <p:cNvGraphicFramePr>
            <a:graphicFrameLocks noChangeAspect="1"/>
          </p:cNvGraphicFramePr>
          <p:nvPr/>
        </p:nvGraphicFramePr>
        <p:xfrm>
          <a:off x="3987800" y="3505200"/>
          <a:ext cx="3098800" cy="661987"/>
        </p:xfrm>
        <a:graphic>
          <a:graphicData uri="http://schemas.openxmlformats.org/presentationml/2006/ole">
            <mc:AlternateContent xmlns:mc="http://schemas.openxmlformats.org/markup-compatibility/2006">
              <mc:Choice xmlns:v="urn:schemas-microsoft-com:vml" Requires="v">
                <p:oleObj spid="_x0000_s470795" name="Equation" r:id="rId5" imgW="1511300" imgH="279400" progId="Equation.DSMT4">
                  <p:embed/>
                </p:oleObj>
              </mc:Choice>
              <mc:Fallback>
                <p:oleObj name="Equation" r:id="rId5" imgW="1511300" imgH="279400" progId="Equation.DSMT4">
                  <p:embed/>
                  <p:pic>
                    <p:nvPicPr>
                      <p:cNvPr id="58" name="Object 3"/>
                      <p:cNvPicPr>
                        <a:picLocks noChangeAspect="1" noChangeArrowheads="1"/>
                      </p:cNvPicPr>
                      <p:nvPr/>
                    </p:nvPicPr>
                    <p:blipFill>
                      <a:blip r:embed="rId6"/>
                      <a:srcRect/>
                      <a:stretch>
                        <a:fillRect/>
                      </a:stretch>
                    </p:blipFill>
                    <p:spPr bwMode="auto">
                      <a:xfrm>
                        <a:off x="3987800" y="3505200"/>
                        <a:ext cx="3098800" cy="661987"/>
                      </a:xfrm>
                      <a:prstGeom prst="rect">
                        <a:avLst/>
                      </a:prstGeom>
                      <a:noFill/>
                      <a:ln>
                        <a:noFill/>
                      </a:ln>
                      <a:effectLst/>
                    </p:spPr>
                  </p:pic>
                </p:oleObj>
              </mc:Fallback>
            </mc:AlternateContent>
          </a:graphicData>
        </a:graphic>
      </p:graphicFrame>
      <p:graphicFrame>
        <p:nvGraphicFramePr>
          <p:cNvPr id="59" name="Object 3"/>
          <p:cNvGraphicFramePr>
            <a:graphicFrameLocks noChangeAspect="1"/>
          </p:cNvGraphicFramePr>
          <p:nvPr/>
        </p:nvGraphicFramePr>
        <p:xfrm>
          <a:off x="6934200" y="4000500"/>
          <a:ext cx="2187575" cy="571500"/>
        </p:xfrm>
        <a:graphic>
          <a:graphicData uri="http://schemas.openxmlformats.org/presentationml/2006/ole">
            <mc:AlternateContent xmlns:mc="http://schemas.openxmlformats.org/markup-compatibility/2006">
              <mc:Choice xmlns:v="urn:schemas-microsoft-com:vml" Requires="v">
                <p:oleObj spid="_x0000_s470796" name="Equation" r:id="rId7" imgW="1066800" imgH="241300" progId="Equation.DSMT4">
                  <p:embed/>
                </p:oleObj>
              </mc:Choice>
              <mc:Fallback>
                <p:oleObj name="Equation" r:id="rId7" imgW="1066800" imgH="241300" progId="Equation.DSMT4">
                  <p:embed/>
                  <p:pic>
                    <p:nvPicPr>
                      <p:cNvPr id="59" name="Object 3"/>
                      <p:cNvPicPr>
                        <a:picLocks noChangeAspect="1" noChangeArrowheads="1"/>
                      </p:cNvPicPr>
                      <p:nvPr/>
                    </p:nvPicPr>
                    <p:blipFill>
                      <a:blip r:embed="rId8"/>
                      <a:srcRect/>
                      <a:stretch>
                        <a:fillRect/>
                      </a:stretch>
                    </p:blipFill>
                    <p:spPr bwMode="auto">
                      <a:xfrm>
                        <a:off x="6934200" y="4000500"/>
                        <a:ext cx="2187575" cy="571500"/>
                      </a:xfrm>
                      <a:prstGeom prst="rect">
                        <a:avLst/>
                      </a:prstGeom>
                      <a:noFill/>
                      <a:ln>
                        <a:noFill/>
                      </a:ln>
                      <a:effectLst/>
                    </p:spPr>
                  </p:pic>
                </p:oleObj>
              </mc:Fallback>
            </mc:AlternateContent>
          </a:graphicData>
        </a:graphic>
      </p:graphicFrame>
      <p:graphicFrame>
        <p:nvGraphicFramePr>
          <p:cNvPr id="60" name="Object 3"/>
          <p:cNvGraphicFramePr>
            <a:graphicFrameLocks noChangeAspect="1"/>
          </p:cNvGraphicFramePr>
          <p:nvPr/>
        </p:nvGraphicFramePr>
        <p:xfrm>
          <a:off x="3581400" y="4419600"/>
          <a:ext cx="3657600" cy="1173356"/>
        </p:xfrm>
        <a:graphic>
          <a:graphicData uri="http://schemas.openxmlformats.org/presentationml/2006/ole">
            <mc:AlternateContent xmlns:mc="http://schemas.openxmlformats.org/markup-compatibility/2006">
              <mc:Choice xmlns:v="urn:schemas-microsoft-com:vml" Requires="v">
                <p:oleObj spid="_x0000_s470797" name="Equation" r:id="rId9" imgW="2286000" imgH="635000" progId="Equation.DSMT4">
                  <p:embed/>
                </p:oleObj>
              </mc:Choice>
              <mc:Fallback>
                <p:oleObj name="Equation" r:id="rId9" imgW="2286000" imgH="635000" progId="Equation.DSMT4">
                  <p:embed/>
                  <p:pic>
                    <p:nvPicPr>
                      <p:cNvPr id="60" name="Object 3"/>
                      <p:cNvPicPr>
                        <a:picLocks noChangeAspect="1" noChangeArrowheads="1"/>
                      </p:cNvPicPr>
                      <p:nvPr/>
                    </p:nvPicPr>
                    <p:blipFill>
                      <a:blip r:embed="rId10"/>
                      <a:srcRect/>
                      <a:stretch>
                        <a:fillRect/>
                      </a:stretch>
                    </p:blipFill>
                    <p:spPr bwMode="auto">
                      <a:xfrm>
                        <a:off x="3581400" y="4419600"/>
                        <a:ext cx="3657600" cy="1173356"/>
                      </a:xfrm>
                      <a:prstGeom prst="rect">
                        <a:avLst/>
                      </a:prstGeom>
                      <a:noFill/>
                      <a:ln>
                        <a:noFill/>
                      </a:ln>
                      <a:effectLst/>
                    </p:spPr>
                  </p:pic>
                </p:oleObj>
              </mc:Fallback>
            </mc:AlternateContent>
          </a:graphicData>
        </a:graphic>
      </p:graphicFrame>
      <p:graphicFrame>
        <p:nvGraphicFramePr>
          <p:cNvPr id="61" name="Object 3"/>
          <p:cNvGraphicFramePr>
            <a:graphicFrameLocks noChangeAspect="1"/>
          </p:cNvGraphicFramePr>
          <p:nvPr/>
        </p:nvGraphicFramePr>
        <p:xfrm>
          <a:off x="304799" y="5016500"/>
          <a:ext cx="1580630" cy="927100"/>
        </p:xfrm>
        <a:graphic>
          <a:graphicData uri="http://schemas.openxmlformats.org/presentationml/2006/ole">
            <mc:AlternateContent xmlns:mc="http://schemas.openxmlformats.org/markup-compatibility/2006">
              <mc:Choice xmlns:v="urn:schemas-microsoft-com:vml" Requires="v">
                <p:oleObj spid="_x0000_s470798" name="Equation" r:id="rId11" imgW="825500" imgH="419100" progId="Equation.DSMT4">
                  <p:embed/>
                </p:oleObj>
              </mc:Choice>
              <mc:Fallback>
                <p:oleObj name="Equation" r:id="rId11" imgW="825500" imgH="419100" progId="Equation.DSMT4">
                  <p:embed/>
                  <p:pic>
                    <p:nvPicPr>
                      <p:cNvPr id="61" name="Object 3"/>
                      <p:cNvPicPr>
                        <a:picLocks noChangeAspect="1" noChangeArrowheads="1"/>
                      </p:cNvPicPr>
                      <p:nvPr/>
                    </p:nvPicPr>
                    <p:blipFill>
                      <a:blip r:embed="rId12"/>
                      <a:srcRect/>
                      <a:stretch>
                        <a:fillRect/>
                      </a:stretch>
                    </p:blipFill>
                    <p:spPr bwMode="auto">
                      <a:xfrm>
                        <a:off x="304799" y="5016500"/>
                        <a:ext cx="1580630" cy="927100"/>
                      </a:xfrm>
                      <a:prstGeom prst="rect">
                        <a:avLst/>
                      </a:prstGeom>
                      <a:noFill/>
                      <a:ln>
                        <a:noFill/>
                      </a:ln>
                      <a:effectLst/>
                    </p:spPr>
                  </p:pic>
                </p:oleObj>
              </mc:Fallback>
            </mc:AlternateContent>
          </a:graphicData>
        </a:graphic>
      </p:graphicFrame>
      <p:graphicFrame>
        <p:nvGraphicFramePr>
          <p:cNvPr id="62" name="Object 3"/>
          <p:cNvGraphicFramePr>
            <a:graphicFrameLocks noChangeAspect="1"/>
          </p:cNvGraphicFramePr>
          <p:nvPr/>
        </p:nvGraphicFramePr>
        <p:xfrm>
          <a:off x="292141" y="5726112"/>
          <a:ext cx="1536659" cy="674688"/>
        </p:xfrm>
        <a:graphic>
          <a:graphicData uri="http://schemas.openxmlformats.org/presentationml/2006/ole">
            <mc:AlternateContent xmlns:mc="http://schemas.openxmlformats.org/markup-compatibility/2006">
              <mc:Choice xmlns:v="urn:schemas-microsoft-com:vml" Requires="v">
                <p:oleObj spid="_x0000_s470799" name="Equation" r:id="rId13" imgW="635000" imgH="241300" progId="Equation.DSMT4">
                  <p:embed/>
                </p:oleObj>
              </mc:Choice>
              <mc:Fallback>
                <p:oleObj name="Equation" r:id="rId13" imgW="635000" imgH="241300" progId="Equation.DSMT4">
                  <p:embed/>
                  <p:pic>
                    <p:nvPicPr>
                      <p:cNvPr id="62" name="Object 3"/>
                      <p:cNvPicPr>
                        <a:picLocks noChangeAspect="1" noChangeArrowheads="1"/>
                      </p:cNvPicPr>
                      <p:nvPr/>
                    </p:nvPicPr>
                    <p:blipFill>
                      <a:blip r:embed="rId14"/>
                      <a:srcRect/>
                      <a:stretch>
                        <a:fillRect/>
                      </a:stretch>
                    </p:blipFill>
                    <p:spPr bwMode="auto">
                      <a:xfrm>
                        <a:off x="292141" y="5726112"/>
                        <a:ext cx="1536659" cy="674688"/>
                      </a:xfrm>
                      <a:prstGeom prst="rect">
                        <a:avLst/>
                      </a:prstGeom>
                      <a:noFill/>
                      <a:ln>
                        <a:noFill/>
                      </a:ln>
                      <a:effectLst/>
                    </p:spPr>
                  </p:pic>
                </p:oleObj>
              </mc:Fallback>
            </mc:AlternateContent>
          </a:graphicData>
        </a:graphic>
      </p:graphicFrame>
      <p:graphicFrame>
        <p:nvGraphicFramePr>
          <p:cNvPr id="63" name="Object 3"/>
          <p:cNvGraphicFramePr>
            <a:graphicFrameLocks noChangeAspect="1"/>
          </p:cNvGraphicFramePr>
          <p:nvPr/>
        </p:nvGraphicFramePr>
        <p:xfrm>
          <a:off x="4517036" y="5410200"/>
          <a:ext cx="4017364" cy="850900"/>
        </p:xfrm>
        <a:graphic>
          <a:graphicData uri="http://schemas.openxmlformats.org/presentationml/2006/ole">
            <mc:AlternateContent xmlns:mc="http://schemas.openxmlformats.org/markup-compatibility/2006">
              <mc:Choice xmlns:v="urn:schemas-microsoft-com:vml" Requires="v">
                <p:oleObj spid="_x0000_s470800" name="Equation" r:id="rId15" imgW="2286000" imgH="419100" progId="Equation.DSMT4">
                  <p:embed/>
                </p:oleObj>
              </mc:Choice>
              <mc:Fallback>
                <p:oleObj name="Equation" r:id="rId15" imgW="2286000" imgH="419100" progId="Equation.DSMT4">
                  <p:embed/>
                  <p:pic>
                    <p:nvPicPr>
                      <p:cNvPr id="63" name="Object 3"/>
                      <p:cNvPicPr>
                        <a:picLocks noChangeAspect="1" noChangeArrowheads="1"/>
                      </p:cNvPicPr>
                      <p:nvPr/>
                    </p:nvPicPr>
                    <p:blipFill>
                      <a:blip r:embed="rId16"/>
                      <a:srcRect/>
                      <a:stretch>
                        <a:fillRect/>
                      </a:stretch>
                    </p:blipFill>
                    <p:spPr bwMode="auto">
                      <a:xfrm>
                        <a:off x="4517036" y="5410200"/>
                        <a:ext cx="4017364" cy="8509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162194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April 26,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  Announcements</a:t>
            </a:r>
          </a:p>
        </p:txBody>
      </p:sp>
      <p:sp>
        <p:nvSpPr>
          <p:cNvPr id="111619" name="Rectangle 3"/>
          <p:cNvSpPr>
            <a:spLocks noGrp="1" noChangeArrowheads="1"/>
          </p:cNvSpPr>
          <p:nvPr>
            <p:ph type="body" idx="1"/>
          </p:nvPr>
        </p:nvSpPr>
        <p:spPr>
          <a:xfrm>
            <a:off x="152400" y="533400"/>
            <a:ext cx="8724900" cy="5715000"/>
          </a:xfrm>
        </p:spPr>
        <p:txBody>
          <a:bodyPr/>
          <a:lstStyle/>
          <a:p>
            <a:pPr eaLnBrk="1" hangingPunct="1"/>
            <a:r>
              <a:rPr lang="en-US" sz="2400" dirty="0"/>
              <a:t>Final comprehensive exam: 2 – 4:30pm, Monday, May 10 on Quest</a:t>
            </a:r>
          </a:p>
          <a:p>
            <a:pPr lvl="1" eaLnBrk="1" hangingPunct="1"/>
            <a:r>
              <a:rPr lang="en-US" sz="2000" dirty="0"/>
              <a:t>Covers CH1.1 through what we finish next Wednesday, May 5 + math refresher</a:t>
            </a:r>
          </a:p>
          <a:p>
            <a:pPr eaLnBrk="1" hangingPunct="1"/>
            <a:r>
              <a:rPr lang="en-US" sz="2400" dirty="0"/>
              <a:t>Quiz #4 on Quest: this Wednesday, April 28, beginning of the class</a:t>
            </a:r>
          </a:p>
          <a:p>
            <a:pPr lvl="1" eaLnBrk="1" hangingPunct="1"/>
            <a:r>
              <a:rPr lang="en-US" sz="2000" dirty="0"/>
              <a:t>Roll call begins at 2:20pm</a:t>
            </a:r>
          </a:p>
          <a:p>
            <a:pPr lvl="1" eaLnBrk="1" hangingPunct="1"/>
            <a:r>
              <a:rPr lang="en-US" sz="2000" dirty="0"/>
              <a:t>Covers: CH8.1 to what we finish today, Monday, Apr. 26 (CH8.7)</a:t>
            </a:r>
          </a:p>
          <a:p>
            <a:pPr lvl="1" eaLnBrk="1" hangingPunct="1">
              <a:spcBef>
                <a:spcPts val="200"/>
              </a:spcBef>
            </a:pPr>
            <a:r>
              <a:rPr lang="en-US" sz="2000" dirty="0"/>
              <a:t>BYOF: You may bring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FS-Q4-LastName-FirstName-SP21.pdf</a:t>
            </a:r>
          </a:p>
          <a:p>
            <a:pPr lvl="2" eaLnBrk="1" hangingPunct="1">
              <a:spcBef>
                <a:spcPts val="200"/>
              </a:spcBef>
            </a:pPr>
            <a:r>
              <a:rPr lang="en-US" sz="1800" dirty="0"/>
              <a:t>Once submitted, you cannot change, unless I ask you to delete part of the sheet!</a:t>
            </a:r>
          </a:p>
          <a:p>
            <a:pPr eaLnBrk="1" hangingPunct="1">
              <a:spcBef>
                <a:spcPts val="200"/>
              </a:spcBef>
            </a:pPr>
            <a:r>
              <a:rPr lang="en-US" sz="2600" dirty="0"/>
              <a:t>Please fill and submit the feedback survey ASAP</a:t>
            </a:r>
          </a:p>
        </p:txBody>
      </p:sp>
    </p:spTree>
    <p:extLst>
      <p:ext uri="{BB962C8B-B14F-4D97-AF65-F5344CB8AC3E}">
        <p14:creationId xmlns:p14="http://schemas.microsoft.com/office/powerpoint/2010/main" val="3177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a:t>Monday, April 26, 2021</a:t>
            </a:r>
            <a:endParaRPr lang="en-US" altLang="ko-KR">
              <a:ea typeface="굴림" charset="-127"/>
              <a:cs typeface="굴림" charset="-127"/>
            </a:endParaRPr>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3</a:t>
            </a:fld>
            <a:endParaRPr lang="en-US"/>
          </a:p>
        </p:txBody>
      </p:sp>
      <p:sp>
        <p:nvSpPr>
          <p:cNvPr id="38935" name="Rectangle 6"/>
          <p:cNvSpPr>
            <a:spLocks noGrp="1" noChangeArrowheads="1"/>
          </p:cNvSpPr>
          <p:nvPr>
            <p:ph type="title"/>
          </p:nvPr>
        </p:nvSpPr>
        <p:spPr>
          <a:xfrm>
            <a:off x="-76200" y="0"/>
            <a:ext cx="9372600" cy="1052542"/>
          </a:xfrm>
        </p:spPr>
        <p:txBody>
          <a:bodyPr/>
          <a:lstStyle/>
          <a:p>
            <a:r>
              <a:rPr lang="en-US" sz="3600" dirty="0"/>
              <a:t>Relationships between Rotational and Translational Quantities &amp; Some Rotational Quantities</a:t>
            </a:r>
          </a:p>
        </p:txBody>
      </p:sp>
      <p:graphicFrame>
        <p:nvGraphicFramePr>
          <p:cNvPr id="32" name="Object 6">
            <a:extLst>
              <a:ext uri="{FF2B5EF4-FFF2-40B4-BE49-F238E27FC236}">
                <a16:creationId xmlns:a16="http://schemas.microsoft.com/office/drawing/2014/main" id="{60B1C414-4109-6A47-92BA-3FB248619F67}"/>
              </a:ext>
            </a:extLst>
          </p:cNvPr>
          <p:cNvGraphicFramePr>
            <a:graphicFrameLocks noChangeAspect="1"/>
          </p:cNvGraphicFramePr>
          <p:nvPr>
            <p:extLst>
              <p:ext uri="{D42A27DB-BD31-4B8C-83A1-F6EECF244321}">
                <p14:modId xmlns:p14="http://schemas.microsoft.com/office/powerpoint/2010/main" val="1841282443"/>
              </p:ext>
            </p:extLst>
          </p:nvPr>
        </p:nvGraphicFramePr>
        <p:xfrm>
          <a:off x="7583487" y="1355725"/>
          <a:ext cx="239713" cy="279400"/>
        </p:xfrm>
        <a:graphic>
          <a:graphicData uri="http://schemas.openxmlformats.org/presentationml/2006/ole">
            <mc:AlternateContent xmlns:mc="http://schemas.openxmlformats.org/markup-compatibility/2006">
              <mc:Choice xmlns:v="urn:schemas-microsoft-com:vml" Requires="v">
                <p:oleObj spid="_x0000_s536112" name="Equation" r:id="rId3" imgW="114120" imgH="139680" progId="Equation.DSMT4">
                  <p:embed/>
                </p:oleObj>
              </mc:Choice>
              <mc:Fallback>
                <p:oleObj name="Equation" r:id="rId3" imgW="114120" imgH="139680" progId="Equation.DSMT4">
                  <p:embed/>
                  <p:pic>
                    <p:nvPicPr>
                      <p:cNvPr id="32" name="Object 6">
                        <a:extLst>
                          <a:ext uri="{FF2B5EF4-FFF2-40B4-BE49-F238E27FC236}">
                            <a16:creationId xmlns:a16="http://schemas.microsoft.com/office/drawing/2014/main" id="{60B1C414-4109-6A47-92BA-3FB248619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487" y="1355725"/>
                        <a:ext cx="239713" cy="2794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3" name="Object 10">
            <a:extLst>
              <a:ext uri="{FF2B5EF4-FFF2-40B4-BE49-F238E27FC236}">
                <a16:creationId xmlns:a16="http://schemas.microsoft.com/office/drawing/2014/main" id="{FF2B8EB3-49D8-E545-9530-98ADC18D9E3D}"/>
              </a:ext>
            </a:extLst>
          </p:cNvPr>
          <p:cNvGraphicFramePr>
            <a:graphicFrameLocks noChangeAspect="1"/>
          </p:cNvGraphicFramePr>
          <p:nvPr>
            <p:extLst>
              <p:ext uri="{D42A27DB-BD31-4B8C-83A1-F6EECF244321}">
                <p14:modId xmlns:p14="http://schemas.microsoft.com/office/powerpoint/2010/main" val="1807572866"/>
              </p:ext>
            </p:extLst>
          </p:nvPr>
        </p:nvGraphicFramePr>
        <p:xfrm>
          <a:off x="2170113" y="1328738"/>
          <a:ext cx="765175" cy="331787"/>
        </p:xfrm>
        <a:graphic>
          <a:graphicData uri="http://schemas.openxmlformats.org/presentationml/2006/ole">
            <mc:AlternateContent xmlns:mc="http://schemas.openxmlformats.org/markup-compatibility/2006">
              <mc:Choice xmlns:v="urn:schemas-microsoft-com:vml" Requires="v">
                <p:oleObj spid="_x0000_s536113" name="Equation" r:id="rId5" imgW="393480" imgH="177480" progId="Equation.DSMT4">
                  <p:embed/>
                </p:oleObj>
              </mc:Choice>
              <mc:Fallback>
                <p:oleObj name="Equation" r:id="rId5" imgW="393480" imgH="177480" progId="Equation.DSMT4">
                  <p:embed/>
                  <p:pic>
                    <p:nvPicPr>
                      <p:cNvPr id="33" name="Object 10">
                        <a:extLst>
                          <a:ext uri="{FF2B5EF4-FFF2-40B4-BE49-F238E27FC236}">
                            <a16:creationId xmlns:a16="http://schemas.microsoft.com/office/drawing/2014/main" id="{FF2B8EB3-49D8-E545-9530-98ADC18D9E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0113" y="1328738"/>
                        <a:ext cx="765175" cy="331787"/>
                      </a:xfrm>
                      <a:prstGeom prst="rect">
                        <a:avLst/>
                      </a:prstGeom>
                      <a:noFill/>
                      <a:ln w="28575">
                        <a:noFill/>
                        <a:miter lim="800000"/>
                        <a:headEnd/>
                        <a:tailEnd/>
                      </a:ln>
                    </p:spPr>
                  </p:pic>
                </p:oleObj>
              </mc:Fallback>
            </mc:AlternateContent>
          </a:graphicData>
        </a:graphic>
      </p:graphicFrame>
      <p:sp>
        <p:nvSpPr>
          <p:cNvPr id="34" name="Text Box 11">
            <a:extLst>
              <a:ext uri="{FF2B5EF4-FFF2-40B4-BE49-F238E27FC236}">
                <a16:creationId xmlns:a16="http://schemas.microsoft.com/office/drawing/2014/main" id="{E88D605B-8A88-7545-BCE9-C0EAC9F551E0}"/>
              </a:ext>
            </a:extLst>
          </p:cNvPr>
          <p:cNvSpPr txBox="1">
            <a:spLocks noChangeArrowheads="1"/>
          </p:cNvSpPr>
          <p:nvPr/>
        </p:nvSpPr>
        <p:spPr bwMode="auto">
          <a:xfrm>
            <a:off x="381000" y="12969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5" name="Text Box 12">
            <a:extLst>
              <a:ext uri="{FF2B5EF4-FFF2-40B4-BE49-F238E27FC236}">
                <a16:creationId xmlns:a16="http://schemas.microsoft.com/office/drawing/2014/main" id="{B0818B9E-B3DA-1E4F-8468-B9B7DBC75A1C}"/>
              </a:ext>
            </a:extLst>
          </p:cNvPr>
          <p:cNvSpPr txBox="1">
            <a:spLocks noChangeArrowheads="1"/>
          </p:cNvSpPr>
          <p:nvPr/>
        </p:nvSpPr>
        <p:spPr bwMode="auto">
          <a:xfrm>
            <a:off x="2971800" y="1296988"/>
            <a:ext cx="4002088" cy="707886"/>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So, the </a:t>
            </a:r>
            <a:r>
              <a:rPr lang="en-US" sz="2000" dirty="0">
                <a:solidFill>
                  <a:schemeClr val="accent2"/>
                </a:solidFill>
                <a:latin typeface="Arial Narrow" charset="0"/>
              </a:rPr>
              <a:t>tangential speed </a:t>
            </a:r>
            <a:r>
              <a:rPr lang="en-US" sz="2000" dirty="0">
                <a:solidFill>
                  <a:schemeClr val="accent2"/>
                </a:solidFill>
                <a:latin typeface="Monotype Corsiva" charset="0"/>
              </a:rPr>
              <a:t>v</a:t>
            </a:r>
            <a:r>
              <a:rPr lang="en-US" sz="2000" b="1" baseline="-25000" dirty="0">
                <a:solidFill>
                  <a:schemeClr val="accent2"/>
                </a:solidFill>
                <a:latin typeface="Monotype Corsiva" charset="0"/>
              </a:rPr>
              <a:t> </a:t>
            </a:r>
            <a:r>
              <a:rPr lang="en-US" sz="2000" dirty="0">
                <a:solidFill>
                  <a:schemeClr val="accent2"/>
                </a:solidFill>
                <a:latin typeface="Arial Narrow" charset="0"/>
              </a:rPr>
              <a:t> </a:t>
            </a:r>
            <a:r>
              <a:rPr lang="en-US" sz="2000" dirty="0">
                <a:solidFill>
                  <a:srgbClr val="FF0000"/>
                </a:solidFill>
                <a:latin typeface="Arial Narrow" charset="0"/>
              </a:rPr>
              <a:t>at the </a:t>
            </a:r>
            <a:r>
              <a:rPr lang="en-US" sz="2000" dirty="0">
                <a:solidFill>
                  <a:schemeClr val="accent2"/>
                </a:solidFill>
                <a:latin typeface="Arial Narrow" charset="0"/>
              </a:rPr>
              <a:t>position r</a:t>
            </a:r>
            <a:r>
              <a:rPr lang="en-US" sz="2000" dirty="0">
                <a:solidFill>
                  <a:srgbClr val="FF0000"/>
                </a:solidFill>
                <a:latin typeface="Arial Narrow" charset="0"/>
              </a:rPr>
              <a:t> from the rotational axis is</a:t>
            </a:r>
          </a:p>
        </p:txBody>
      </p:sp>
      <p:graphicFrame>
        <p:nvGraphicFramePr>
          <p:cNvPr id="39" name="Object 20">
            <a:extLst>
              <a:ext uri="{FF2B5EF4-FFF2-40B4-BE49-F238E27FC236}">
                <a16:creationId xmlns:a16="http://schemas.microsoft.com/office/drawing/2014/main" id="{FF6CB9E7-7A8C-4A44-A076-5F6E27A8A31D}"/>
              </a:ext>
            </a:extLst>
          </p:cNvPr>
          <p:cNvGraphicFramePr>
            <a:graphicFrameLocks noChangeAspect="1"/>
          </p:cNvGraphicFramePr>
          <p:nvPr>
            <p:extLst>
              <p:ext uri="{D42A27DB-BD31-4B8C-83A1-F6EECF244321}">
                <p14:modId xmlns:p14="http://schemas.microsoft.com/office/powerpoint/2010/main" val="3822326793"/>
              </p:ext>
            </p:extLst>
          </p:nvPr>
        </p:nvGraphicFramePr>
        <p:xfrm>
          <a:off x="7848600" y="1310122"/>
          <a:ext cx="609600" cy="331787"/>
        </p:xfrm>
        <a:graphic>
          <a:graphicData uri="http://schemas.openxmlformats.org/presentationml/2006/ole">
            <mc:AlternateContent xmlns:mc="http://schemas.openxmlformats.org/markup-compatibility/2006">
              <mc:Choice xmlns:v="urn:schemas-microsoft-com:vml" Requires="v">
                <p:oleObj spid="_x0000_s536114" name="Equation" r:id="rId7" imgW="342720" imgH="139680" progId="Equation.DSMT4">
                  <p:embed/>
                </p:oleObj>
              </mc:Choice>
              <mc:Fallback>
                <p:oleObj name="Equation" r:id="rId7" imgW="342720" imgH="139680" progId="Equation.DSMT4">
                  <p:embed/>
                  <p:pic>
                    <p:nvPicPr>
                      <p:cNvPr id="39" name="Object 20">
                        <a:extLst>
                          <a:ext uri="{FF2B5EF4-FFF2-40B4-BE49-F238E27FC236}">
                            <a16:creationId xmlns:a16="http://schemas.microsoft.com/office/drawing/2014/main" id="{FF6CB9E7-7A8C-4A44-A076-5F6E27A8A3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1310122"/>
                        <a:ext cx="609600" cy="3317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 name="Object 12">
            <a:extLst>
              <a:ext uri="{FF2B5EF4-FFF2-40B4-BE49-F238E27FC236}">
                <a16:creationId xmlns:a16="http://schemas.microsoft.com/office/drawing/2014/main" id="{72E67EEA-D04B-0049-8F7E-E68EA0CDA81E}"/>
              </a:ext>
            </a:extLst>
          </p:cNvPr>
          <p:cNvGraphicFramePr>
            <a:graphicFrameLocks noChangeAspect="1"/>
          </p:cNvGraphicFramePr>
          <p:nvPr>
            <p:extLst>
              <p:ext uri="{D42A27DB-BD31-4B8C-83A1-F6EECF244321}">
                <p14:modId xmlns:p14="http://schemas.microsoft.com/office/powerpoint/2010/main" val="1328508515"/>
              </p:ext>
            </p:extLst>
          </p:nvPr>
        </p:nvGraphicFramePr>
        <p:xfrm>
          <a:off x="7525520" y="1905000"/>
          <a:ext cx="365217" cy="528053"/>
        </p:xfrm>
        <a:graphic>
          <a:graphicData uri="http://schemas.openxmlformats.org/presentationml/2006/ole">
            <mc:AlternateContent xmlns:mc="http://schemas.openxmlformats.org/markup-compatibility/2006">
              <mc:Choice xmlns:v="urn:schemas-microsoft-com:vml" Requires="v">
                <p:oleObj spid="_x0000_s536115" name="Equation" r:id="rId9" imgW="152280" imgH="228600" progId="Equation.3">
                  <p:embed/>
                </p:oleObj>
              </mc:Choice>
              <mc:Fallback>
                <p:oleObj name="Equation" r:id="rId9" imgW="152280" imgH="228600" progId="Equation.3">
                  <p:embed/>
                  <p:pic>
                    <p:nvPicPr>
                      <p:cNvPr id="40" name="Object 12">
                        <a:extLst>
                          <a:ext uri="{FF2B5EF4-FFF2-40B4-BE49-F238E27FC236}">
                            <a16:creationId xmlns:a16="http://schemas.microsoft.com/office/drawing/2014/main" id="{72E67EEA-D04B-0049-8F7E-E68EA0CDA8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5520" y="1905000"/>
                        <a:ext cx="365217" cy="52805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41" name="Text Box 13">
            <a:extLst>
              <a:ext uri="{FF2B5EF4-FFF2-40B4-BE49-F238E27FC236}">
                <a16:creationId xmlns:a16="http://schemas.microsoft.com/office/drawing/2014/main" id="{90B57B0C-C5A0-5C42-9DDF-5E1DF058A19A}"/>
              </a:ext>
            </a:extLst>
          </p:cNvPr>
          <p:cNvSpPr txBox="1">
            <a:spLocks noChangeArrowheads="1"/>
          </p:cNvSpPr>
          <p:nvPr/>
        </p:nvSpPr>
        <p:spPr bwMode="auto">
          <a:xfrm>
            <a:off x="381000" y="1905000"/>
            <a:ext cx="6841842" cy="707886"/>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The magnitude of </a:t>
            </a:r>
            <a:r>
              <a:rPr lang="en-US" sz="2000" dirty="0">
                <a:solidFill>
                  <a:schemeClr val="accent2"/>
                </a:solidFill>
                <a:latin typeface="Arial Narrow" charset="0"/>
              </a:rPr>
              <a:t>tangential acceleration </a:t>
            </a:r>
            <a:r>
              <a:rPr lang="en-US" sz="2000" dirty="0">
                <a:solidFill>
                  <a:schemeClr val="accent2"/>
                </a:solidFill>
                <a:latin typeface="Monotype Corsiva" charset="0"/>
              </a:rPr>
              <a:t>a</a:t>
            </a:r>
            <a:r>
              <a:rPr lang="en-US" sz="2000" baseline="-25000" dirty="0">
                <a:solidFill>
                  <a:schemeClr val="accent2"/>
                </a:solidFill>
                <a:latin typeface="Monotype Corsiva" charset="0"/>
              </a:rPr>
              <a:t>t</a:t>
            </a:r>
            <a:r>
              <a:rPr lang="en-US" sz="2000" dirty="0">
                <a:solidFill>
                  <a:schemeClr val="accent2"/>
                </a:solidFill>
                <a:latin typeface="Monotype Corsiva" charset="0"/>
              </a:rPr>
              <a:t> </a:t>
            </a:r>
            <a:r>
              <a:rPr lang="en-US" sz="2000" dirty="0">
                <a:solidFill>
                  <a:srgbClr val="FF0000"/>
                </a:solidFill>
                <a:latin typeface="Arial Narrow" charset="0"/>
              </a:rPr>
              <a:t>at the </a:t>
            </a:r>
            <a:r>
              <a:rPr lang="en-US" sz="2000" dirty="0">
                <a:solidFill>
                  <a:schemeClr val="accent2"/>
                </a:solidFill>
                <a:latin typeface="Arial Narrow" charset="0"/>
              </a:rPr>
              <a:t>position r </a:t>
            </a:r>
            <a:r>
              <a:rPr lang="en-US" sz="2000" dirty="0">
                <a:solidFill>
                  <a:srgbClr val="FF0000"/>
                </a:solidFill>
                <a:latin typeface="Arial Narrow" charset="0"/>
              </a:rPr>
              <a:t>from the rotational axis is</a:t>
            </a:r>
          </a:p>
        </p:txBody>
      </p:sp>
      <p:graphicFrame>
        <p:nvGraphicFramePr>
          <p:cNvPr id="45" name="Object 22">
            <a:extLst>
              <a:ext uri="{FF2B5EF4-FFF2-40B4-BE49-F238E27FC236}">
                <a16:creationId xmlns:a16="http://schemas.microsoft.com/office/drawing/2014/main" id="{FEFBCFE9-AA28-5443-B8E8-9356E249A2D9}"/>
              </a:ext>
            </a:extLst>
          </p:cNvPr>
          <p:cNvGraphicFramePr>
            <a:graphicFrameLocks noChangeAspect="1"/>
          </p:cNvGraphicFramePr>
          <p:nvPr>
            <p:extLst>
              <p:ext uri="{D42A27DB-BD31-4B8C-83A1-F6EECF244321}">
                <p14:modId xmlns:p14="http://schemas.microsoft.com/office/powerpoint/2010/main" val="736741873"/>
              </p:ext>
            </p:extLst>
          </p:nvPr>
        </p:nvGraphicFramePr>
        <p:xfrm>
          <a:off x="7954041" y="1976001"/>
          <a:ext cx="732759" cy="400110"/>
        </p:xfrm>
        <a:graphic>
          <a:graphicData uri="http://schemas.openxmlformats.org/presentationml/2006/ole">
            <mc:AlternateContent xmlns:mc="http://schemas.openxmlformats.org/markup-compatibility/2006">
              <mc:Choice xmlns:v="urn:schemas-microsoft-com:vml" Requires="v">
                <p:oleObj spid="_x0000_s536116" name="Equation" r:id="rId11" imgW="342720" imgH="139680" progId="Equation.3">
                  <p:embed/>
                </p:oleObj>
              </mc:Choice>
              <mc:Fallback>
                <p:oleObj name="Equation" r:id="rId11" imgW="342720" imgH="139680" progId="Equation.3">
                  <p:embed/>
                  <p:pic>
                    <p:nvPicPr>
                      <p:cNvPr id="45" name="Object 22">
                        <a:extLst>
                          <a:ext uri="{FF2B5EF4-FFF2-40B4-BE49-F238E27FC236}">
                            <a16:creationId xmlns:a16="http://schemas.microsoft.com/office/drawing/2014/main" id="{FEFBCFE9-AA28-5443-B8E8-9356E249A2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54041" y="1976001"/>
                        <a:ext cx="732759" cy="40011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46" name="Text Box 14">
            <a:extLst>
              <a:ext uri="{FF2B5EF4-FFF2-40B4-BE49-F238E27FC236}">
                <a16:creationId xmlns:a16="http://schemas.microsoft.com/office/drawing/2014/main" id="{F6F05944-C3B9-B04D-9EBF-60CA0DB70DF8}"/>
              </a:ext>
            </a:extLst>
          </p:cNvPr>
          <p:cNvSpPr txBox="1">
            <a:spLocks noChangeArrowheads="1"/>
          </p:cNvSpPr>
          <p:nvPr/>
        </p:nvSpPr>
        <p:spPr bwMode="auto">
          <a:xfrm>
            <a:off x="351380" y="2536869"/>
            <a:ext cx="6689442" cy="707886"/>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The </a:t>
            </a:r>
            <a:r>
              <a:rPr lang="en-US" sz="2000" dirty="0">
                <a:solidFill>
                  <a:schemeClr val="accent2"/>
                </a:solidFill>
                <a:latin typeface="Arial Narrow" charset="0"/>
              </a:rPr>
              <a:t>radial </a:t>
            </a:r>
            <a:r>
              <a:rPr lang="en-US" sz="2000" dirty="0">
                <a:solidFill>
                  <a:srgbClr val="FF0000"/>
                </a:solidFill>
                <a:latin typeface="Arial Narrow" charset="0"/>
              </a:rPr>
              <a:t>or </a:t>
            </a:r>
            <a:r>
              <a:rPr lang="en-US" sz="2000" dirty="0">
                <a:solidFill>
                  <a:schemeClr val="accent2"/>
                </a:solidFill>
                <a:latin typeface="Arial Narrow" charset="0"/>
              </a:rPr>
              <a:t>centripetal acceleration </a:t>
            </a:r>
            <a:r>
              <a:rPr lang="en-US" sz="2000" dirty="0" err="1">
                <a:solidFill>
                  <a:schemeClr val="accent2"/>
                </a:solidFill>
                <a:latin typeface="Monotype Corsiva" charset="0"/>
              </a:rPr>
              <a:t>a</a:t>
            </a:r>
            <a:r>
              <a:rPr lang="en-US" sz="2000" baseline="-25000" dirty="0" err="1">
                <a:solidFill>
                  <a:schemeClr val="accent2"/>
                </a:solidFill>
                <a:latin typeface="Monotype Corsiva" charset="0"/>
              </a:rPr>
              <a:t>r</a:t>
            </a:r>
            <a:r>
              <a:rPr lang="en-US" sz="2000" dirty="0">
                <a:solidFill>
                  <a:schemeClr val="accent2"/>
                </a:solidFill>
                <a:latin typeface="Monotype Corsiva" charset="0"/>
              </a:rPr>
              <a:t> </a:t>
            </a:r>
            <a:r>
              <a:rPr lang="en-US" sz="2000" dirty="0">
                <a:solidFill>
                  <a:srgbClr val="FF0000"/>
                </a:solidFill>
                <a:latin typeface="Arial Narrow" charset="0"/>
              </a:rPr>
              <a:t>at the </a:t>
            </a:r>
            <a:r>
              <a:rPr lang="en-US" sz="2000" dirty="0">
                <a:solidFill>
                  <a:schemeClr val="accent2"/>
                </a:solidFill>
                <a:latin typeface="Arial Narrow" charset="0"/>
              </a:rPr>
              <a:t>position r</a:t>
            </a:r>
            <a:r>
              <a:rPr lang="en-US" sz="2000" dirty="0">
                <a:solidFill>
                  <a:srgbClr val="FF0000"/>
                </a:solidFill>
                <a:latin typeface="Arial Narrow" charset="0"/>
              </a:rPr>
              <a:t> from the rotational axis is</a:t>
            </a:r>
          </a:p>
        </p:txBody>
      </p:sp>
      <p:graphicFrame>
        <p:nvGraphicFramePr>
          <p:cNvPr id="47" name="Object 15">
            <a:extLst>
              <a:ext uri="{FF2B5EF4-FFF2-40B4-BE49-F238E27FC236}">
                <a16:creationId xmlns:a16="http://schemas.microsoft.com/office/drawing/2014/main" id="{71EF1FFA-1DB7-864F-97D7-39070941079D}"/>
              </a:ext>
            </a:extLst>
          </p:cNvPr>
          <p:cNvGraphicFramePr>
            <a:graphicFrameLocks noChangeAspect="1"/>
          </p:cNvGraphicFramePr>
          <p:nvPr>
            <p:extLst>
              <p:ext uri="{D42A27DB-BD31-4B8C-83A1-F6EECF244321}">
                <p14:modId xmlns:p14="http://schemas.microsoft.com/office/powerpoint/2010/main" val="2753346194"/>
              </p:ext>
            </p:extLst>
          </p:nvPr>
        </p:nvGraphicFramePr>
        <p:xfrm>
          <a:off x="7535929" y="2554264"/>
          <a:ext cx="430213" cy="544512"/>
        </p:xfrm>
        <a:graphic>
          <a:graphicData uri="http://schemas.openxmlformats.org/presentationml/2006/ole">
            <mc:AlternateContent xmlns:mc="http://schemas.openxmlformats.org/markup-compatibility/2006">
              <mc:Choice xmlns:v="urn:schemas-microsoft-com:vml" Requires="v">
                <p:oleObj spid="_x0000_s536117" name="Equation" r:id="rId13" imgW="164880" imgH="215640" progId="Equation.3">
                  <p:embed/>
                </p:oleObj>
              </mc:Choice>
              <mc:Fallback>
                <p:oleObj name="Equation" r:id="rId13" imgW="164880" imgH="215640" progId="Equation.3">
                  <p:embed/>
                  <p:pic>
                    <p:nvPicPr>
                      <p:cNvPr id="47" name="Object 15">
                        <a:extLst>
                          <a:ext uri="{FF2B5EF4-FFF2-40B4-BE49-F238E27FC236}">
                            <a16:creationId xmlns:a16="http://schemas.microsoft.com/office/drawing/2014/main" id="{71EF1FFA-1DB7-864F-97D7-3907094107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35929" y="2554264"/>
                        <a:ext cx="430213" cy="5445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0" name="Object 25">
            <a:extLst>
              <a:ext uri="{FF2B5EF4-FFF2-40B4-BE49-F238E27FC236}">
                <a16:creationId xmlns:a16="http://schemas.microsoft.com/office/drawing/2014/main" id="{ACE49BDC-D27A-2345-AEF9-04F2026574CE}"/>
              </a:ext>
            </a:extLst>
          </p:cNvPr>
          <p:cNvGraphicFramePr>
            <a:graphicFrameLocks noChangeAspect="1"/>
          </p:cNvGraphicFramePr>
          <p:nvPr>
            <p:extLst>
              <p:ext uri="{D42A27DB-BD31-4B8C-83A1-F6EECF244321}">
                <p14:modId xmlns:p14="http://schemas.microsoft.com/office/powerpoint/2010/main" val="1939478541"/>
              </p:ext>
            </p:extLst>
          </p:nvPr>
        </p:nvGraphicFramePr>
        <p:xfrm>
          <a:off x="7959725" y="2514600"/>
          <a:ext cx="803275" cy="531812"/>
        </p:xfrm>
        <a:graphic>
          <a:graphicData uri="http://schemas.openxmlformats.org/presentationml/2006/ole">
            <mc:AlternateContent xmlns:mc="http://schemas.openxmlformats.org/markup-compatibility/2006">
              <mc:Choice xmlns:v="urn:schemas-microsoft-com:vml" Requires="v">
                <p:oleObj spid="_x0000_s536118" name="Equation" r:id="rId15" imgW="393480" imgH="203040" progId="Equation.3">
                  <p:embed/>
                </p:oleObj>
              </mc:Choice>
              <mc:Fallback>
                <p:oleObj name="Equation" r:id="rId15" imgW="393480" imgH="203040" progId="Equation.3">
                  <p:embed/>
                  <p:pic>
                    <p:nvPicPr>
                      <p:cNvPr id="50" name="Object 25">
                        <a:extLst>
                          <a:ext uri="{FF2B5EF4-FFF2-40B4-BE49-F238E27FC236}">
                            <a16:creationId xmlns:a16="http://schemas.microsoft.com/office/drawing/2014/main" id="{ACE49BDC-D27A-2345-AEF9-04F2026574C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9725" y="2514600"/>
                        <a:ext cx="803275" cy="5318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51" name="Text Box 7">
            <a:extLst>
              <a:ext uri="{FF2B5EF4-FFF2-40B4-BE49-F238E27FC236}">
                <a16:creationId xmlns:a16="http://schemas.microsoft.com/office/drawing/2014/main" id="{1400C1CC-3EE8-0849-AB40-7189D82ABD75}"/>
              </a:ext>
            </a:extLst>
          </p:cNvPr>
          <p:cNvSpPr txBox="1">
            <a:spLocks noChangeArrowheads="1"/>
          </p:cNvSpPr>
          <p:nvPr/>
        </p:nvSpPr>
        <p:spPr bwMode="auto">
          <a:xfrm>
            <a:off x="331866" y="3409890"/>
            <a:ext cx="6526133"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chemeClr val="accent2"/>
                </a:solidFill>
                <a:latin typeface="Arial Narrow" charset="0"/>
              </a:rPr>
              <a:t>Total linear acceleration </a:t>
            </a:r>
            <a:r>
              <a:rPr lang="en-US" sz="2000" dirty="0">
                <a:solidFill>
                  <a:srgbClr val="FF0000"/>
                </a:solidFill>
                <a:latin typeface="Arial Narrow" charset="0"/>
              </a:rPr>
              <a:t>at the </a:t>
            </a:r>
            <a:r>
              <a:rPr lang="en-US" sz="2000" dirty="0">
                <a:solidFill>
                  <a:schemeClr val="accent2"/>
                </a:solidFill>
                <a:latin typeface="Arial Narrow" charset="0"/>
              </a:rPr>
              <a:t>position r</a:t>
            </a:r>
            <a:r>
              <a:rPr lang="en-US" sz="2000" dirty="0">
                <a:solidFill>
                  <a:srgbClr val="FF0000"/>
                </a:solidFill>
                <a:latin typeface="Arial Narrow" charset="0"/>
              </a:rPr>
              <a:t> from the rotational axis is</a:t>
            </a:r>
          </a:p>
        </p:txBody>
      </p:sp>
      <p:graphicFrame>
        <p:nvGraphicFramePr>
          <p:cNvPr id="52" name="Object 18">
            <a:extLst>
              <a:ext uri="{FF2B5EF4-FFF2-40B4-BE49-F238E27FC236}">
                <a16:creationId xmlns:a16="http://schemas.microsoft.com/office/drawing/2014/main" id="{153468FF-27F5-D843-9C3B-CA72B109DB5A}"/>
              </a:ext>
            </a:extLst>
          </p:cNvPr>
          <p:cNvGraphicFramePr>
            <a:graphicFrameLocks noChangeAspect="1"/>
          </p:cNvGraphicFramePr>
          <p:nvPr>
            <p:extLst>
              <p:ext uri="{D42A27DB-BD31-4B8C-83A1-F6EECF244321}">
                <p14:modId xmlns:p14="http://schemas.microsoft.com/office/powerpoint/2010/main" val="3013615660"/>
              </p:ext>
            </p:extLst>
          </p:nvPr>
        </p:nvGraphicFramePr>
        <p:xfrm>
          <a:off x="7138740" y="3507267"/>
          <a:ext cx="312738" cy="331788"/>
        </p:xfrm>
        <a:graphic>
          <a:graphicData uri="http://schemas.openxmlformats.org/presentationml/2006/ole">
            <mc:AlternateContent xmlns:mc="http://schemas.openxmlformats.org/markup-compatibility/2006">
              <mc:Choice xmlns:v="urn:schemas-microsoft-com:vml" Requires="v">
                <p:oleObj spid="_x0000_s536119" name="Equation" r:id="rId17" imgW="126720" imgH="139680" progId="Equation.3">
                  <p:embed/>
                </p:oleObj>
              </mc:Choice>
              <mc:Fallback>
                <p:oleObj name="Equation" r:id="rId17" imgW="126720" imgH="139680" progId="Equation.3">
                  <p:embed/>
                  <p:pic>
                    <p:nvPicPr>
                      <p:cNvPr id="52" name="Object 18">
                        <a:extLst>
                          <a:ext uri="{FF2B5EF4-FFF2-40B4-BE49-F238E27FC236}">
                            <a16:creationId xmlns:a16="http://schemas.microsoft.com/office/drawing/2014/main" id="{153468FF-27F5-D843-9C3B-CA72B109DB5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38740" y="3507267"/>
                        <a:ext cx="312738" cy="3317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5" name="Object 28">
            <a:extLst>
              <a:ext uri="{FF2B5EF4-FFF2-40B4-BE49-F238E27FC236}">
                <a16:creationId xmlns:a16="http://schemas.microsoft.com/office/drawing/2014/main" id="{E1958EDF-744A-F749-B3E3-24DE6B6F9FEB}"/>
              </a:ext>
            </a:extLst>
          </p:cNvPr>
          <p:cNvGraphicFramePr>
            <a:graphicFrameLocks noChangeAspect="1"/>
          </p:cNvGraphicFramePr>
          <p:nvPr>
            <p:extLst>
              <p:ext uri="{D42A27DB-BD31-4B8C-83A1-F6EECF244321}">
                <p14:modId xmlns:p14="http://schemas.microsoft.com/office/powerpoint/2010/main" val="1837901375"/>
              </p:ext>
            </p:extLst>
          </p:nvPr>
        </p:nvGraphicFramePr>
        <p:xfrm>
          <a:off x="7481888" y="3352800"/>
          <a:ext cx="1509712" cy="509588"/>
        </p:xfrm>
        <a:graphic>
          <a:graphicData uri="http://schemas.openxmlformats.org/presentationml/2006/ole">
            <mc:AlternateContent xmlns:mc="http://schemas.openxmlformats.org/markup-compatibility/2006">
              <mc:Choice xmlns:v="urn:schemas-microsoft-com:vml" Requires="v">
                <p:oleObj spid="_x0000_s536120" name="Equation" r:id="rId19" imgW="825480" imgH="253800" progId="Equation.3">
                  <p:embed/>
                </p:oleObj>
              </mc:Choice>
              <mc:Fallback>
                <p:oleObj name="Equation" r:id="rId19" imgW="825480" imgH="253800" progId="Equation.3">
                  <p:embed/>
                  <p:pic>
                    <p:nvPicPr>
                      <p:cNvPr id="55" name="Object 28">
                        <a:extLst>
                          <a:ext uri="{FF2B5EF4-FFF2-40B4-BE49-F238E27FC236}">
                            <a16:creationId xmlns:a16="http://schemas.microsoft.com/office/drawing/2014/main" id="{E1958EDF-744A-F749-B3E3-24DE6B6F9FE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81888" y="3352800"/>
                        <a:ext cx="1509712" cy="5095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26FA021A-DDC8-AE40-909A-C16DAA6D1FBC}"/>
              </a:ext>
            </a:extLst>
          </p:cNvPr>
          <p:cNvSpPr>
            <a:spLocks noGrp="1"/>
          </p:cNvSpPr>
          <p:nvPr>
            <p:ph type="ftr" sz="quarter" idx="11"/>
          </p:nvPr>
        </p:nvSpPr>
        <p:spPr/>
        <p:txBody>
          <a:bodyPr/>
          <a:lstStyle/>
          <a:p>
            <a:pPr>
              <a:defRPr/>
            </a:pPr>
            <a:r>
              <a:rPr lang="de-DE"/>
              <a:t>PHYS 1443-003, Spring 2021                    Dr. Jaehoon Yu</a:t>
            </a:r>
            <a:endParaRPr lang="en-US"/>
          </a:p>
        </p:txBody>
      </p:sp>
      <p:sp>
        <p:nvSpPr>
          <p:cNvPr id="56" name="Text Box 7">
            <a:extLst>
              <a:ext uri="{FF2B5EF4-FFF2-40B4-BE49-F238E27FC236}">
                <a16:creationId xmlns:a16="http://schemas.microsoft.com/office/drawing/2014/main" id="{244330EA-D65F-B745-A8DB-13CDFE00A1E0}"/>
              </a:ext>
            </a:extLst>
          </p:cNvPr>
          <p:cNvSpPr txBox="1">
            <a:spLocks noChangeArrowheads="1"/>
          </p:cNvSpPr>
          <p:nvPr/>
        </p:nvSpPr>
        <p:spPr bwMode="auto">
          <a:xfrm>
            <a:off x="397158" y="4121969"/>
            <a:ext cx="1905000" cy="396875"/>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Torque</a:t>
            </a:r>
          </a:p>
        </p:txBody>
      </p:sp>
      <p:sp>
        <p:nvSpPr>
          <p:cNvPr id="57" name="Text Box 7">
            <a:extLst>
              <a:ext uri="{FF2B5EF4-FFF2-40B4-BE49-F238E27FC236}">
                <a16:creationId xmlns:a16="http://schemas.microsoft.com/office/drawing/2014/main" id="{10FF0F7B-C66A-4E47-BF64-A806C3E2F39C}"/>
              </a:ext>
            </a:extLst>
          </p:cNvPr>
          <p:cNvSpPr txBox="1">
            <a:spLocks noChangeArrowheads="1"/>
          </p:cNvSpPr>
          <p:nvPr/>
        </p:nvSpPr>
        <p:spPr bwMode="auto">
          <a:xfrm>
            <a:off x="381000" y="4714085"/>
            <a:ext cx="1905000" cy="396875"/>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Moment of Inertia</a:t>
            </a:r>
          </a:p>
        </p:txBody>
      </p:sp>
      <p:graphicFrame>
        <p:nvGraphicFramePr>
          <p:cNvPr id="58" name="Object 34">
            <a:extLst>
              <a:ext uri="{FF2B5EF4-FFF2-40B4-BE49-F238E27FC236}">
                <a16:creationId xmlns:a16="http://schemas.microsoft.com/office/drawing/2014/main" id="{1CF8F93F-69CA-7047-9607-9C67CAD30D87}"/>
              </a:ext>
            </a:extLst>
          </p:cNvPr>
          <p:cNvGraphicFramePr>
            <a:graphicFrameLocks noChangeAspect="1"/>
          </p:cNvGraphicFramePr>
          <p:nvPr>
            <p:extLst>
              <p:ext uri="{D42A27DB-BD31-4B8C-83A1-F6EECF244321}">
                <p14:modId xmlns:p14="http://schemas.microsoft.com/office/powerpoint/2010/main" val="2257116203"/>
              </p:ext>
            </p:extLst>
          </p:nvPr>
        </p:nvGraphicFramePr>
        <p:xfrm>
          <a:off x="3086501" y="4038600"/>
          <a:ext cx="1219200" cy="468745"/>
        </p:xfrm>
        <a:graphic>
          <a:graphicData uri="http://schemas.openxmlformats.org/presentationml/2006/ole">
            <mc:AlternateContent xmlns:mc="http://schemas.openxmlformats.org/markup-compatibility/2006">
              <mc:Choice xmlns:v="urn:schemas-microsoft-com:vml" Requires="v">
                <p:oleObj spid="_x0000_s536121" name="Equation" r:id="rId21" imgW="571320" imgH="228600" progId="Equation.3">
                  <p:embed/>
                </p:oleObj>
              </mc:Choice>
              <mc:Fallback>
                <p:oleObj name="Equation" r:id="rId21" imgW="571320" imgH="228600" progId="Equation.3">
                  <p:embed/>
                  <p:pic>
                    <p:nvPicPr>
                      <p:cNvPr id="390178" name="Object 3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86501" y="4038600"/>
                        <a:ext cx="1219200" cy="468745"/>
                      </a:xfrm>
                      <a:prstGeom prst="rect">
                        <a:avLst/>
                      </a:prstGeom>
                      <a:noFill/>
                      <a:ln w="28575">
                        <a:noFill/>
                        <a:miter lim="800000"/>
                        <a:headEnd/>
                        <a:tailEnd/>
                      </a:ln>
                    </p:spPr>
                  </p:pic>
                </p:oleObj>
              </mc:Fallback>
            </mc:AlternateContent>
          </a:graphicData>
        </a:graphic>
      </p:graphicFrame>
      <p:graphicFrame>
        <p:nvGraphicFramePr>
          <p:cNvPr id="59" name="Object 2">
            <a:extLst>
              <a:ext uri="{FF2B5EF4-FFF2-40B4-BE49-F238E27FC236}">
                <a16:creationId xmlns:a16="http://schemas.microsoft.com/office/drawing/2014/main" id="{63B64633-FA4D-3B4E-873F-E250D0AA13FB}"/>
              </a:ext>
            </a:extLst>
          </p:cNvPr>
          <p:cNvGraphicFramePr>
            <a:graphicFrameLocks noChangeAspect="1"/>
          </p:cNvGraphicFramePr>
          <p:nvPr>
            <p:extLst>
              <p:ext uri="{D42A27DB-BD31-4B8C-83A1-F6EECF244321}">
                <p14:modId xmlns:p14="http://schemas.microsoft.com/office/powerpoint/2010/main" val="3430662452"/>
              </p:ext>
            </p:extLst>
          </p:nvPr>
        </p:nvGraphicFramePr>
        <p:xfrm>
          <a:off x="4569747" y="4039419"/>
          <a:ext cx="520297" cy="561974"/>
        </p:xfrm>
        <a:graphic>
          <a:graphicData uri="http://schemas.openxmlformats.org/presentationml/2006/ole">
            <mc:AlternateContent xmlns:mc="http://schemas.openxmlformats.org/markup-compatibility/2006">
              <mc:Choice xmlns:v="urn:schemas-microsoft-com:vml" Requires="v">
                <p:oleObj spid="_x0000_s536122" name="Equation" r:id="rId23" imgW="292100" imgH="279400" progId="Equation.3">
                  <p:embed/>
                </p:oleObj>
              </mc:Choice>
              <mc:Fallback>
                <p:oleObj name="Equation" r:id="rId23" imgW="292100" imgH="279400" progId="Equation.3">
                  <p:embed/>
                  <p:pic>
                    <p:nvPicPr>
                      <p:cNvPr id="820228" name="Object 2"/>
                      <p:cNvPicPr>
                        <a:picLocks noChangeAspect="1" noChangeArrowheads="1"/>
                      </p:cNvPicPr>
                      <p:nvPr/>
                    </p:nvPicPr>
                    <p:blipFill>
                      <a:blip r:embed="rId24"/>
                      <a:srcRect/>
                      <a:stretch>
                        <a:fillRect/>
                      </a:stretch>
                    </p:blipFill>
                    <p:spPr bwMode="auto">
                      <a:xfrm>
                        <a:off x="4569747" y="4039419"/>
                        <a:ext cx="520297" cy="561974"/>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0" name="Object 5">
            <a:extLst>
              <a:ext uri="{FF2B5EF4-FFF2-40B4-BE49-F238E27FC236}">
                <a16:creationId xmlns:a16="http://schemas.microsoft.com/office/drawing/2014/main" id="{870F9BD4-2C78-394F-AE8F-F854976EC6C0}"/>
              </a:ext>
            </a:extLst>
          </p:cNvPr>
          <p:cNvGraphicFramePr>
            <a:graphicFrameLocks noChangeAspect="1"/>
          </p:cNvGraphicFramePr>
          <p:nvPr>
            <p:extLst>
              <p:ext uri="{D42A27DB-BD31-4B8C-83A1-F6EECF244321}">
                <p14:modId xmlns:p14="http://schemas.microsoft.com/office/powerpoint/2010/main" val="2668892150"/>
              </p:ext>
            </p:extLst>
          </p:nvPr>
        </p:nvGraphicFramePr>
        <p:xfrm>
          <a:off x="4843798" y="4058904"/>
          <a:ext cx="1665288" cy="468312"/>
        </p:xfrm>
        <a:graphic>
          <a:graphicData uri="http://schemas.openxmlformats.org/presentationml/2006/ole">
            <mc:AlternateContent xmlns:mc="http://schemas.openxmlformats.org/markup-compatibility/2006">
              <mc:Choice xmlns:v="urn:schemas-microsoft-com:vml" Requires="v">
                <p:oleObj spid="_x0000_s536123" name="Equation" r:id="rId25" imgW="1015559" imgH="253890" progId="Equation.DSMT4">
                  <p:embed/>
                </p:oleObj>
              </mc:Choice>
              <mc:Fallback>
                <p:oleObj name="Equation" r:id="rId25" imgW="1015559" imgH="253890" progId="Equation.DSMT4">
                  <p:embed/>
                  <p:pic>
                    <p:nvPicPr>
                      <p:cNvPr id="820274" name="Object 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43798" y="4058904"/>
                        <a:ext cx="1665288" cy="4683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 name="Object 6">
            <a:extLst>
              <a:ext uri="{FF2B5EF4-FFF2-40B4-BE49-F238E27FC236}">
                <a16:creationId xmlns:a16="http://schemas.microsoft.com/office/drawing/2014/main" id="{F60D58C3-8844-4B44-ACEE-D9D0FDEB939E}"/>
              </a:ext>
            </a:extLst>
          </p:cNvPr>
          <p:cNvGraphicFramePr>
            <a:graphicFrameLocks noChangeAspect="1"/>
          </p:cNvGraphicFramePr>
          <p:nvPr>
            <p:extLst>
              <p:ext uri="{D42A27DB-BD31-4B8C-83A1-F6EECF244321}">
                <p14:modId xmlns:p14="http://schemas.microsoft.com/office/powerpoint/2010/main" val="1058909120"/>
              </p:ext>
            </p:extLst>
          </p:nvPr>
        </p:nvGraphicFramePr>
        <p:xfrm>
          <a:off x="6566873" y="4050114"/>
          <a:ext cx="374650" cy="468312"/>
        </p:xfrm>
        <a:graphic>
          <a:graphicData uri="http://schemas.openxmlformats.org/presentationml/2006/ole">
            <mc:AlternateContent xmlns:mc="http://schemas.openxmlformats.org/markup-compatibility/2006">
              <mc:Choice xmlns:v="urn:schemas-microsoft-com:vml" Requires="v">
                <p:oleObj spid="_x0000_s536124" name="Equation" r:id="rId27" imgW="215900" imgH="241300" progId="Equation.DSMT4">
                  <p:embed/>
                </p:oleObj>
              </mc:Choice>
              <mc:Fallback>
                <p:oleObj name="Equation" r:id="rId27" imgW="215900" imgH="241300" progId="Equation.DSMT4">
                  <p:embed/>
                  <p:pic>
                    <p:nvPicPr>
                      <p:cNvPr id="820275" name="Object 6"/>
                      <p:cNvPicPr>
                        <a:picLocks noChangeAspect="1" noChangeArrowheads="1"/>
                      </p:cNvPicPr>
                      <p:nvPr/>
                    </p:nvPicPr>
                    <p:blipFill>
                      <a:blip r:embed="rId28"/>
                      <a:srcRect/>
                      <a:stretch>
                        <a:fillRect/>
                      </a:stretch>
                    </p:blipFill>
                    <p:spPr bwMode="auto">
                      <a:xfrm>
                        <a:off x="6566873" y="4050114"/>
                        <a:ext cx="374650" cy="4683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 name="Rectangle 3">
            <a:extLst>
              <a:ext uri="{FF2B5EF4-FFF2-40B4-BE49-F238E27FC236}">
                <a16:creationId xmlns:a16="http://schemas.microsoft.com/office/drawing/2014/main" id="{90D4B9AD-8BED-1142-A339-35F4A1019482}"/>
              </a:ext>
            </a:extLst>
          </p:cNvPr>
          <p:cNvSpPr>
            <a:spLocks noChangeArrowheads="1"/>
          </p:cNvSpPr>
          <p:nvPr/>
        </p:nvSpPr>
        <p:spPr bwMode="auto">
          <a:xfrm>
            <a:off x="3048000" y="4671222"/>
            <a:ext cx="773852" cy="690467"/>
          </a:xfrm>
          <a:prstGeom prst="rect">
            <a:avLst/>
          </a:prstGeom>
          <a:noFill/>
          <a:ln w="28575">
            <a:noFill/>
            <a:miter lim="800000"/>
            <a:headEnd/>
            <a:tailEnd/>
          </a:ln>
          <a:effectLst/>
        </p:spPr>
        <p:txBody>
          <a:bodyPr wrap="square" anchor="ctr">
            <a:prstTxWarp prst="textNoShape">
              <a:avLst/>
            </a:prstTxWarp>
            <a:spAutoFit/>
          </a:bodyPr>
          <a:lstStyle/>
          <a:p>
            <a:endParaRPr lang="en-US"/>
          </a:p>
        </p:txBody>
      </p:sp>
      <p:graphicFrame>
        <p:nvGraphicFramePr>
          <p:cNvPr id="63" name="Object 7">
            <a:extLst>
              <a:ext uri="{FF2B5EF4-FFF2-40B4-BE49-F238E27FC236}">
                <a16:creationId xmlns:a16="http://schemas.microsoft.com/office/drawing/2014/main" id="{EF9BA94C-4463-1D45-B2CC-CDF40F940337}"/>
              </a:ext>
            </a:extLst>
          </p:cNvPr>
          <p:cNvGraphicFramePr>
            <a:graphicFrameLocks noChangeAspect="1"/>
          </p:cNvGraphicFramePr>
          <p:nvPr>
            <p:extLst>
              <p:ext uri="{D42A27DB-BD31-4B8C-83A1-F6EECF244321}">
                <p14:modId xmlns:p14="http://schemas.microsoft.com/office/powerpoint/2010/main" val="2123632357"/>
              </p:ext>
            </p:extLst>
          </p:nvPr>
        </p:nvGraphicFramePr>
        <p:xfrm>
          <a:off x="3048001" y="4764885"/>
          <a:ext cx="414760" cy="326054"/>
        </p:xfrm>
        <a:graphic>
          <a:graphicData uri="http://schemas.openxmlformats.org/presentationml/2006/ole">
            <mc:AlternateContent xmlns:mc="http://schemas.openxmlformats.org/markup-compatibility/2006">
              <mc:Choice xmlns:v="urn:schemas-microsoft-com:vml" Requires="v">
                <p:oleObj spid="_x0000_s536125" name="Equation" r:id="rId29" imgW="241300" imgH="152400" progId="Equation.DSMT4">
                  <p:embed/>
                </p:oleObj>
              </mc:Choice>
              <mc:Fallback>
                <p:oleObj name="Equation" r:id="rId29" imgW="241300" imgH="152400" progId="Equation.DSMT4">
                  <p:embed/>
                  <p:pic>
                    <p:nvPicPr>
                      <p:cNvPr id="416775" name="Object 7"/>
                      <p:cNvPicPr>
                        <a:picLocks noChangeAspect="1" noChangeArrowheads="1"/>
                      </p:cNvPicPr>
                      <p:nvPr/>
                    </p:nvPicPr>
                    <p:blipFill>
                      <a:blip r:embed="rId30"/>
                      <a:srcRect/>
                      <a:stretch>
                        <a:fillRect/>
                      </a:stretch>
                    </p:blipFill>
                    <p:spPr bwMode="auto">
                      <a:xfrm>
                        <a:off x="3048001" y="4764885"/>
                        <a:ext cx="414760" cy="326054"/>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4" name="Object 15">
            <a:extLst>
              <a:ext uri="{FF2B5EF4-FFF2-40B4-BE49-F238E27FC236}">
                <a16:creationId xmlns:a16="http://schemas.microsoft.com/office/drawing/2014/main" id="{0A04CA2B-0C88-8B41-9F26-41B4DA132CF5}"/>
              </a:ext>
            </a:extLst>
          </p:cNvPr>
          <p:cNvGraphicFramePr>
            <a:graphicFrameLocks noChangeAspect="1"/>
          </p:cNvGraphicFramePr>
          <p:nvPr>
            <p:extLst>
              <p:ext uri="{D42A27DB-BD31-4B8C-83A1-F6EECF244321}">
                <p14:modId xmlns:p14="http://schemas.microsoft.com/office/powerpoint/2010/main" val="3061168400"/>
              </p:ext>
            </p:extLst>
          </p:nvPr>
        </p:nvGraphicFramePr>
        <p:xfrm>
          <a:off x="3486652" y="4653760"/>
          <a:ext cx="851096" cy="763589"/>
        </p:xfrm>
        <a:graphic>
          <a:graphicData uri="http://schemas.openxmlformats.org/presentationml/2006/ole">
            <mc:AlternateContent xmlns:mc="http://schemas.openxmlformats.org/markup-compatibility/2006">
              <mc:Choice xmlns:v="urn:schemas-microsoft-com:vml" Requires="v">
                <p:oleObj spid="_x0000_s536126" name="Equation" r:id="rId31" imgW="495300" imgH="355600" progId="Equation.DSMT4">
                  <p:embed/>
                </p:oleObj>
              </mc:Choice>
              <mc:Fallback>
                <p:oleObj name="Equation" r:id="rId31" imgW="495300" imgH="355600" progId="Equation.DSMT4">
                  <p:embed/>
                  <p:pic>
                    <p:nvPicPr>
                      <p:cNvPr id="416783" name="Object 15"/>
                      <p:cNvPicPr>
                        <a:picLocks noChangeAspect="1" noChangeArrowheads="1"/>
                      </p:cNvPicPr>
                      <p:nvPr/>
                    </p:nvPicPr>
                    <p:blipFill>
                      <a:blip r:embed="rId32"/>
                      <a:srcRect/>
                      <a:stretch>
                        <a:fillRect/>
                      </a:stretch>
                    </p:blipFill>
                    <p:spPr bwMode="auto">
                      <a:xfrm>
                        <a:off x="3486652" y="4653760"/>
                        <a:ext cx="851096" cy="763589"/>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65" name="Rectangle 2">
            <a:extLst>
              <a:ext uri="{FF2B5EF4-FFF2-40B4-BE49-F238E27FC236}">
                <a16:creationId xmlns:a16="http://schemas.microsoft.com/office/drawing/2014/main" id="{19F624FC-1578-5346-9939-1C64B4396C0A}"/>
              </a:ext>
            </a:extLst>
          </p:cNvPr>
          <p:cNvSpPr>
            <a:spLocks noChangeArrowheads="1"/>
          </p:cNvSpPr>
          <p:nvPr/>
        </p:nvSpPr>
        <p:spPr bwMode="auto">
          <a:xfrm>
            <a:off x="5181600" y="4669000"/>
            <a:ext cx="1228825" cy="822960"/>
          </a:xfrm>
          <a:prstGeom prst="rect">
            <a:avLst/>
          </a:prstGeom>
          <a:noFill/>
          <a:ln w="28575">
            <a:noFill/>
            <a:miter lim="800000"/>
            <a:headEnd/>
            <a:tailEnd/>
          </a:ln>
          <a:effectLst/>
        </p:spPr>
        <p:txBody>
          <a:bodyPr wrap="square" anchor="ctr">
            <a:prstTxWarp prst="textNoShape">
              <a:avLst/>
            </a:prstTxWarp>
            <a:spAutoFit/>
          </a:bodyPr>
          <a:lstStyle/>
          <a:p>
            <a:endParaRPr lang="en-US"/>
          </a:p>
        </p:txBody>
      </p:sp>
      <p:graphicFrame>
        <p:nvGraphicFramePr>
          <p:cNvPr id="66" name="Object 12">
            <a:extLst>
              <a:ext uri="{FF2B5EF4-FFF2-40B4-BE49-F238E27FC236}">
                <a16:creationId xmlns:a16="http://schemas.microsoft.com/office/drawing/2014/main" id="{6F1D06E4-4AA1-BD40-A261-2A11A85B8B15}"/>
              </a:ext>
            </a:extLst>
          </p:cNvPr>
          <p:cNvGraphicFramePr>
            <a:graphicFrameLocks noChangeAspect="1"/>
          </p:cNvGraphicFramePr>
          <p:nvPr>
            <p:extLst>
              <p:ext uri="{D42A27DB-BD31-4B8C-83A1-F6EECF244321}">
                <p14:modId xmlns:p14="http://schemas.microsoft.com/office/powerpoint/2010/main" val="3345934183"/>
              </p:ext>
            </p:extLst>
          </p:nvPr>
        </p:nvGraphicFramePr>
        <p:xfrm>
          <a:off x="4996676" y="4812171"/>
          <a:ext cx="590074" cy="372904"/>
        </p:xfrm>
        <a:graphic>
          <a:graphicData uri="http://schemas.openxmlformats.org/presentationml/2006/ole">
            <mc:AlternateContent xmlns:mc="http://schemas.openxmlformats.org/markup-compatibility/2006">
              <mc:Choice xmlns:v="urn:schemas-microsoft-com:vml" Requires="v">
                <p:oleObj spid="_x0000_s536127" name="Equation" r:id="rId33" imgW="241300" imgH="152400" progId="Equation.DSMT4">
                  <p:embed/>
                </p:oleObj>
              </mc:Choice>
              <mc:Fallback>
                <p:oleObj name="Equation" r:id="rId33" imgW="241300" imgH="152400" progId="Equation.DSMT4">
                  <p:embed/>
                  <p:pic>
                    <p:nvPicPr>
                      <p:cNvPr id="416780" name="Object 12"/>
                      <p:cNvPicPr>
                        <a:picLocks noChangeAspect="1" noChangeArrowheads="1"/>
                      </p:cNvPicPr>
                      <p:nvPr/>
                    </p:nvPicPr>
                    <p:blipFill>
                      <a:blip r:embed="rId34"/>
                      <a:srcRect/>
                      <a:stretch>
                        <a:fillRect/>
                      </a:stretch>
                    </p:blipFill>
                    <p:spPr bwMode="auto">
                      <a:xfrm>
                        <a:off x="4996676" y="4812171"/>
                        <a:ext cx="590074" cy="372904"/>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67" name="Object 16">
            <a:extLst>
              <a:ext uri="{FF2B5EF4-FFF2-40B4-BE49-F238E27FC236}">
                <a16:creationId xmlns:a16="http://schemas.microsoft.com/office/drawing/2014/main" id="{5E7360E5-19CB-0248-BBF4-B694989A46A8}"/>
              </a:ext>
            </a:extLst>
          </p:cNvPr>
          <p:cNvGraphicFramePr>
            <a:graphicFrameLocks noChangeAspect="1"/>
          </p:cNvGraphicFramePr>
          <p:nvPr>
            <p:extLst>
              <p:ext uri="{D42A27DB-BD31-4B8C-83A1-F6EECF244321}">
                <p14:modId xmlns:p14="http://schemas.microsoft.com/office/powerpoint/2010/main" val="2511633784"/>
              </p:ext>
            </p:extLst>
          </p:nvPr>
        </p:nvGraphicFramePr>
        <p:xfrm>
          <a:off x="5486625" y="4648200"/>
          <a:ext cx="1118712" cy="712946"/>
        </p:xfrm>
        <a:graphic>
          <a:graphicData uri="http://schemas.openxmlformats.org/presentationml/2006/ole">
            <mc:AlternateContent xmlns:mc="http://schemas.openxmlformats.org/markup-compatibility/2006">
              <mc:Choice xmlns:v="urn:schemas-microsoft-com:vml" Requires="v">
                <p:oleObj spid="_x0000_s536128" name="Equation" r:id="rId35" imgW="457200" imgH="292100" progId="Equation.DSMT4">
                  <p:embed/>
                </p:oleObj>
              </mc:Choice>
              <mc:Fallback>
                <p:oleObj name="Equation" r:id="rId35" imgW="457200" imgH="292100" progId="Equation.DSMT4">
                  <p:embed/>
                  <p:pic>
                    <p:nvPicPr>
                      <p:cNvPr id="416784" name="Object 16"/>
                      <p:cNvPicPr>
                        <a:picLocks noChangeAspect="1" noChangeArrowheads="1"/>
                      </p:cNvPicPr>
                      <p:nvPr/>
                    </p:nvPicPr>
                    <p:blipFill>
                      <a:blip r:embed="rId36"/>
                      <a:srcRect/>
                      <a:stretch>
                        <a:fillRect/>
                      </a:stretch>
                    </p:blipFill>
                    <p:spPr bwMode="auto">
                      <a:xfrm>
                        <a:off x="5486625" y="4648200"/>
                        <a:ext cx="1118712" cy="712946"/>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April 26, 2021</a:t>
            </a: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What do you think the kinetic energy of a rigid object undergoing a rotational motion is? </a:t>
            </a:r>
          </a:p>
        </p:txBody>
      </p:sp>
      <p:sp>
        <p:nvSpPr>
          <p:cNvPr id="402436" name="Text Box 4"/>
          <p:cNvSpPr txBox="1">
            <a:spLocks noChangeArrowheads="1"/>
          </p:cNvSpPr>
          <p:nvPr/>
        </p:nvSpPr>
        <p:spPr bwMode="auto">
          <a:xfrm>
            <a:off x="228600" y="2514600"/>
            <a:ext cx="8534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Since a rigid body is a continuous collection of masses, the total kinetic energy of a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xmlns="">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567309" name="Equation" r:id="rId3" imgW="190500" imgH="228600" progId="Equation.3">
                  <p:embed/>
                </p:oleObj>
              </mc:Choice>
              <mc:Fallback>
                <p:oleObj name="Equation" r:id="rId3" imgW="190500" imgH="228600" progId="Equation.3">
                  <p:embed/>
                  <p:pic>
                    <p:nvPicPr>
                      <p:cNvPr id="4024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567310" name="Equation" r:id="rId5" imgW="228501" imgH="215806" progId="Equation.3">
                  <p:embed/>
                </p:oleObj>
              </mc:Choice>
              <mc:Fallback>
                <p:oleObj name="Equation" r:id="rId5" imgW="228501" imgH="215806" progId="Equation.3">
                  <p:embed/>
                  <p:pic>
                    <p:nvPicPr>
                      <p:cNvPr id="4024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567311" name="Equation" r:id="rId7" imgW="736600" imgH="342900" progId="Equation.3">
                  <p:embed/>
                </p:oleObj>
              </mc:Choice>
              <mc:Fallback>
                <p:oleObj name="Equation" r:id="rId7" imgW="736600" imgH="342900" progId="Equation.3">
                  <p:embed/>
                  <p:pic>
                    <p:nvPicPr>
                      <p:cNvPr id="40246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567312" name="Equation" r:id="rId9" imgW="355446" imgH="228501" progId="Equation.DSMT4">
                  <p:embed/>
                </p:oleObj>
              </mc:Choice>
              <mc:Fallback>
                <p:oleObj name="Equation" r:id="rId9" imgW="355446" imgH="228501" progId="Equation.DSMT4">
                  <p:embed/>
                  <p:pic>
                    <p:nvPicPr>
                      <p:cNvPr id="4024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567313" name="Equation" r:id="rId11" imgW="545863" imgH="393529" progId="Equation.3">
                  <p:embed/>
                </p:oleObj>
              </mc:Choice>
              <mc:Fallback>
                <p:oleObj name="Equation" r:id="rId11" imgW="545863" imgH="393529" progId="Equation.3">
                  <p:embed/>
                  <p:pic>
                    <p:nvPicPr>
                      <p:cNvPr id="402463"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567314" name="Equation" r:id="rId13" imgW="710891" imgH="393529" progId="Equation.3">
                  <p:embed/>
                </p:oleObj>
              </mc:Choice>
              <mc:Fallback>
                <p:oleObj name="Equation" r:id="rId13" imgW="710891" imgH="393529" progId="Equation.3">
                  <p:embed/>
                  <p:pic>
                    <p:nvPicPr>
                      <p:cNvPr id="402464"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567315" name="Equation" r:id="rId15" imgW="507780" imgH="342751" progId="Equation.3">
                  <p:embed/>
                </p:oleObj>
              </mc:Choice>
              <mc:Fallback>
                <p:oleObj name="Equation" r:id="rId15" imgW="507780" imgH="342751" progId="Equation.3">
                  <p:embed/>
                  <p:pic>
                    <p:nvPicPr>
                      <p:cNvPr id="402465"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567316" name="Equation" r:id="rId17" imgW="914400" imgH="419100" progId="Equation.3">
                  <p:embed/>
                </p:oleObj>
              </mc:Choice>
              <mc:Fallback>
                <p:oleObj name="Equation" r:id="rId17" imgW="914400" imgH="419100" progId="Equation.3">
                  <p:embed/>
                  <p:pic>
                    <p:nvPicPr>
                      <p:cNvPr id="402466"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567317" name="Equation" r:id="rId19" imgW="1054100" imgH="457200" progId="Equation.3">
                  <p:embed/>
                </p:oleObj>
              </mc:Choice>
              <mc:Fallback>
                <p:oleObj name="Equation" r:id="rId19" imgW="1054100" imgH="457200" progId="Equation.3">
                  <p:embed/>
                  <p:pic>
                    <p:nvPicPr>
                      <p:cNvPr id="402467"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567318" name="Equation" r:id="rId21" imgW="393529" imgH="393529" progId="Equation.DSMT4">
                  <p:embed/>
                </p:oleObj>
              </mc:Choice>
              <mc:Fallback>
                <p:oleObj name="Equation" r:id="rId21" imgW="393529" imgH="393529" progId="Equation.DSMT4">
                  <p:embed/>
                  <p:pic>
                    <p:nvPicPr>
                      <p:cNvPr id="402468"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523271433"/>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a:t>Monday, April 26, 2021</a:t>
            </a:r>
          </a:p>
        </p:txBody>
      </p:sp>
      <p:sp>
        <p:nvSpPr>
          <p:cNvPr id="51" name="Footer Placeholder 4"/>
          <p:cNvSpPr>
            <a:spLocks noGrp="1"/>
          </p:cNvSpPr>
          <p:nvPr>
            <p:ph type="ftr" sz="quarter" idx="11"/>
          </p:nvPr>
        </p:nvSpPr>
        <p:spPr/>
        <p:txBody>
          <a:bodyPr/>
          <a:lstStyle/>
          <a:p>
            <a:r>
              <a:rPr lang="nl-NL"/>
              <a:t>PHYS 1443-003, Spring 2021                    Dr. Jaehoon Yu</a:t>
            </a:r>
            <a:endParaRPr lang="en-US"/>
          </a:p>
        </p:txBody>
      </p:sp>
      <p:sp>
        <p:nvSpPr>
          <p:cNvPr id="52" name="Slide Number Placeholder 5"/>
          <p:cNvSpPr>
            <a:spLocks noGrp="1"/>
          </p:cNvSpPr>
          <p:nvPr>
            <p:ph type="sldNum" sz="quarter" idx="12"/>
          </p:nvPr>
        </p:nvSpPr>
        <p:spPr/>
        <p:txBody>
          <a:bodyPr/>
          <a:lstStyle/>
          <a:p>
            <a:fld id="{DE8A0182-9D1F-9944-BAF8-DC6621868E11}" type="slidenum">
              <a:rPr lang="en-US"/>
              <a:pPr/>
              <a:t>5</a:t>
            </a:fld>
            <a:endParaRPr lang="en-US"/>
          </a:p>
        </p:txBody>
      </p:sp>
      <p:sp>
        <p:nvSpPr>
          <p:cNvPr id="394242" name="Rectangle 2"/>
          <p:cNvSpPr>
            <a:spLocks noGrp="1" noChangeArrowheads="1"/>
          </p:cNvSpPr>
          <p:nvPr>
            <p:ph type="title"/>
          </p:nvPr>
        </p:nvSpPr>
        <p:spPr>
          <a:xfrm>
            <a:off x="685800" y="152400"/>
            <a:ext cx="7772400" cy="609600"/>
          </a:xfrm>
        </p:spPr>
        <p:txBody>
          <a:bodyPr/>
          <a:lstStyle/>
          <a:p>
            <a:r>
              <a:rPr lang="en-US" sz="4000"/>
              <a:t>Example for Moment of Inertia</a:t>
            </a:r>
            <a:endParaRPr lang="en-US"/>
          </a:p>
        </p:txBody>
      </p:sp>
      <p:sp>
        <p:nvSpPr>
          <p:cNvPr id="394243"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a:t>
            </a:r>
            <a:r>
              <a:rPr lang="en-US" sz="2000" dirty="0" err="1">
                <a:solidFill>
                  <a:srgbClr val="800000"/>
                </a:solidFill>
                <a:latin typeface="Arial Narrow" charset="0"/>
              </a:rPr>
              <a:t>massless</a:t>
            </a:r>
            <a:r>
              <a:rPr lang="en-US" sz="2000" dirty="0">
                <a:solidFill>
                  <a:srgbClr val="800000"/>
                </a:solidFill>
                <a:latin typeface="Arial Narrow" charset="0"/>
              </a:rPr>
              <a:t>, compute the moment of inertia and the rotational kinetic energy when the system rotates about the y-axis at angular speed </a:t>
            </a:r>
            <a:r>
              <a:rPr lang="en-US" sz="2000" dirty="0" err="1">
                <a:solidFill>
                  <a:srgbClr val="800000"/>
                </a:solidFill>
                <a:latin typeface="Arial Narrow" charset="0"/>
              </a:rPr>
              <a:t>ω</a:t>
            </a:r>
            <a:r>
              <a:rPr lang="en-US" sz="2000" dirty="0">
                <a:solidFill>
                  <a:srgbClr val="800000"/>
                </a:solidFill>
                <a:latin typeface="Arial Narrow" charset="0"/>
              </a:rPr>
              <a:t>.</a:t>
            </a:r>
          </a:p>
        </p:txBody>
      </p:sp>
      <p:graphicFrame>
        <p:nvGraphicFramePr>
          <p:cNvPr id="394244" name="Object 4"/>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559541" name="Equation" r:id="rId3" imgW="126720" imgH="164880" progId="Equation.3">
                  <p:embed/>
                </p:oleObj>
              </mc:Choice>
              <mc:Fallback>
                <p:oleObj name="Equation" r:id="rId3" imgW="126720" imgH="164880" progId="Equation.3">
                  <p:embed/>
                  <p:pic>
                    <p:nvPicPr>
                      <p:cNvPr id="3942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4245" name="Text Box 5"/>
          <p:cNvSpPr txBox="1">
            <a:spLocks noChangeArrowheads="1"/>
          </p:cNvSpPr>
          <p:nvPr/>
        </p:nvSpPr>
        <p:spPr bwMode="auto">
          <a:xfrm>
            <a:off x="3962400" y="1905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394246" name="Object 6"/>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559542" name="Equation" r:id="rId5" imgW="228600" imgH="215640" progId="Equation.3">
                  <p:embed/>
                </p:oleObj>
              </mc:Choice>
              <mc:Fallback>
                <p:oleObj name="Equation" r:id="rId5" imgW="228600" imgH="215640" progId="Equation.3">
                  <p:embed/>
                  <p:pic>
                    <p:nvPicPr>
                      <p:cNvPr id="39424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4247" name="Text Box 7"/>
          <p:cNvSpPr txBox="1">
            <a:spLocks noChangeArrowheads="1"/>
          </p:cNvSpPr>
          <p:nvPr/>
        </p:nvSpPr>
        <p:spPr bwMode="auto">
          <a:xfrm>
            <a:off x="457200" y="4267200"/>
            <a:ext cx="3581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Thus, the rotational kinetic energy is </a:t>
            </a:r>
          </a:p>
        </p:txBody>
      </p:sp>
      <p:sp>
        <p:nvSpPr>
          <p:cNvPr id="394248"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94250" name="Line 10"/>
            <p:cNvSpPr>
              <a:spLocks noChangeShapeType="1"/>
            </p:cNvSpPr>
            <p:nvPr/>
          </p:nvSpPr>
          <p:spPr bwMode="auto">
            <a:xfrm>
              <a:off x="240" y="1776"/>
              <a:ext cx="220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1" name="Line 11"/>
            <p:cNvSpPr>
              <a:spLocks noChangeShapeType="1"/>
            </p:cNvSpPr>
            <p:nvPr/>
          </p:nvSpPr>
          <p:spPr bwMode="auto">
            <a:xfrm rot="-5400000">
              <a:off x="384" y="1776"/>
              <a:ext cx="1536"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2" name="Text Box 12"/>
            <p:cNvSpPr txBox="1">
              <a:spLocks noChangeArrowheads="1"/>
            </p:cNvSpPr>
            <p:nvPr/>
          </p:nvSpPr>
          <p:spPr bwMode="auto">
            <a:xfrm>
              <a:off x="2314" y="171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4253" name="Text Box 13"/>
            <p:cNvSpPr txBox="1">
              <a:spLocks noChangeArrowheads="1"/>
            </p:cNvSpPr>
            <p:nvPr/>
          </p:nvSpPr>
          <p:spPr bwMode="auto">
            <a:xfrm>
              <a:off x="912" y="91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sp>
        <p:nvSpPr>
          <p:cNvPr id="394254" name="Text Box 14"/>
          <p:cNvSpPr txBox="1">
            <a:spLocks noChangeArrowheads="1"/>
          </p:cNvSpPr>
          <p:nvPr/>
        </p:nvSpPr>
        <p:spPr bwMode="auto">
          <a:xfrm>
            <a:off x="4419600" y="3413125"/>
            <a:ext cx="47244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394255" name="Text Box 15"/>
          <p:cNvSpPr txBox="1">
            <a:spLocks noChangeArrowheads="1"/>
          </p:cNvSpPr>
          <p:nvPr/>
        </p:nvSpPr>
        <p:spPr bwMode="auto">
          <a:xfrm>
            <a:off x="2362200" y="3581400"/>
            <a:ext cx="20574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4" name="Group 17"/>
            <p:cNvGrpSpPr>
              <a:grpSpLocks/>
            </p:cNvGrpSpPr>
            <p:nvPr/>
          </p:nvGrpSpPr>
          <p:grpSpPr bwMode="auto">
            <a:xfrm>
              <a:off x="144" y="1680"/>
              <a:ext cx="1968" cy="339"/>
              <a:chOff x="144" y="1680"/>
              <a:chExt cx="1968" cy="339"/>
            </a:xfrm>
          </p:grpSpPr>
          <p:sp>
            <p:nvSpPr>
              <p:cNvPr id="394258" name="Oval 18"/>
              <p:cNvSpPr>
                <a:spLocks noChangeArrowheads="1"/>
              </p:cNvSpPr>
              <p:nvPr/>
            </p:nvSpPr>
            <p:spPr bwMode="auto">
              <a:xfrm>
                <a:off x="144"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59" name="Oval 19"/>
              <p:cNvSpPr>
                <a:spLocks noChangeArrowheads="1"/>
              </p:cNvSpPr>
              <p:nvPr/>
            </p:nvSpPr>
            <p:spPr bwMode="auto">
              <a:xfrm>
                <a:off x="1920"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0" name="AutoShape 20"/>
              <p:cNvCxnSpPr>
                <a:cxnSpLocks noChangeShapeType="1"/>
                <a:stCxn id="394258" idx="6"/>
                <a:endCxn id="394259" idx="2"/>
              </p:cNvCxnSpPr>
              <p:nvPr/>
            </p:nvCxnSpPr>
            <p:spPr bwMode="auto">
              <a:xfrm>
                <a:off x="336" y="1923"/>
                <a:ext cx="1584" cy="0"/>
              </a:xfrm>
              <a:prstGeom prst="straightConnector1">
                <a:avLst/>
              </a:prstGeom>
              <a:noFill/>
              <a:ln w="28575">
                <a:solidFill>
                  <a:srgbClr val="FF0000"/>
                </a:solidFill>
                <a:prstDash val="dash"/>
                <a:round/>
                <a:headEnd/>
                <a:tailEnd/>
              </a:ln>
              <a:effectLst/>
            </p:spPr>
          </p:cxnSp>
          <p:sp>
            <p:nvSpPr>
              <p:cNvPr id="394261" name="Text Box 21"/>
              <p:cNvSpPr txBox="1">
                <a:spLocks noChangeArrowheads="1"/>
              </p:cNvSpPr>
              <p:nvPr/>
            </p:nvSpPr>
            <p:spPr bwMode="auto">
              <a:xfrm>
                <a:off x="614" y="1680"/>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sp>
            <p:nvSpPr>
              <p:cNvPr id="394262" name="Text Box 22"/>
              <p:cNvSpPr txBox="1">
                <a:spLocks noChangeArrowheads="1"/>
              </p:cNvSpPr>
              <p:nvPr/>
            </p:nvSpPr>
            <p:spPr bwMode="auto">
              <a:xfrm>
                <a:off x="1483" y="1683"/>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grpSp>
        <p:grpSp>
          <p:nvGrpSpPr>
            <p:cNvPr id="5" name="Group 23"/>
            <p:cNvGrpSpPr>
              <a:grpSpLocks/>
            </p:cNvGrpSpPr>
            <p:nvPr/>
          </p:nvGrpSpPr>
          <p:grpSpPr bwMode="auto">
            <a:xfrm>
              <a:off x="1080" y="1248"/>
              <a:ext cx="255" cy="1296"/>
              <a:chOff x="1080" y="1248"/>
              <a:chExt cx="255" cy="1296"/>
            </a:xfrm>
          </p:grpSpPr>
          <p:sp>
            <p:nvSpPr>
              <p:cNvPr id="394264" name="Oval 24"/>
              <p:cNvSpPr>
                <a:spLocks noChangeArrowheads="1"/>
              </p:cNvSpPr>
              <p:nvPr/>
            </p:nvSpPr>
            <p:spPr bwMode="auto">
              <a:xfrm>
                <a:off x="1080" y="2400"/>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65" name="Oval 25"/>
              <p:cNvSpPr>
                <a:spLocks noChangeArrowheads="1"/>
              </p:cNvSpPr>
              <p:nvPr/>
            </p:nvSpPr>
            <p:spPr bwMode="auto">
              <a:xfrm>
                <a:off x="1080" y="1248"/>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6" name="AutoShape 26"/>
              <p:cNvCxnSpPr>
                <a:cxnSpLocks noChangeShapeType="1"/>
                <a:stCxn id="394264" idx="0"/>
                <a:endCxn id="394265" idx="4"/>
              </p:cNvCxnSpPr>
              <p:nvPr/>
            </p:nvCxnSpPr>
            <p:spPr bwMode="auto">
              <a:xfrm flipV="1">
                <a:off x="1152" y="1392"/>
                <a:ext cx="0" cy="1008"/>
              </a:xfrm>
              <a:prstGeom prst="straightConnector1">
                <a:avLst/>
              </a:prstGeom>
              <a:noFill/>
              <a:ln w="28575">
                <a:solidFill>
                  <a:srgbClr val="33CC33"/>
                </a:solidFill>
                <a:prstDash val="sysDot"/>
                <a:round/>
                <a:headEnd/>
                <a:tailEnd/>
              </a:ln>
              <a:effectLst/>
            </p:spPr>
          </p:cxnSp>
          <p:sp>
            <p:nvSpPr>
              <p:cNvPr id="394267" name="Text Box 27"/>
              <p:cNvSpPr txBox="1">
                <a:spLocks noChangeArrowheads="1"/>
              </p:cNvSpPr>
              <p:nvPr/>
            </p:nvSpPr>
            <p:spPr bwMode="auto">
              <a:xfrm>
                <a:off x="1142" y="1512"/>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sp>
            <p:nvSpPr>
              <p:cNvPr id="394268" name="Text Box 28"/>
              <p:cNvSpPr txBox="1">
                <a:spLocks noChangeArrowheads="1"/>
              </p:cNvSpPr>
              <p:nvPr/>
            </p:nvSpPr>
            <p:spPr bwMode="auto">
              <a:xfrm>
                <a:off x="1152" y="2006"/>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grpSp>
        <p:sp>
          <p:nvSpPr>
            <p:cNvPr id="394269" name="Text Box 29"/>
            <p:cNvSpPr txBox="1">
              <a:spLocks noChangeArrowheads="1"/>
            </p:cNvSpPr>
            <p:nvPr/>
          </p:nvSpPr>
          <p:spPr bwMode="auto">
            <a:xfrm>
              <a:off x="960" y="1879"/>
              <a:ext cx="21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O</a:t>
              </a:r>
            </a:p>
          </p:txBody>
        </p:sp>
      </p:grpSp>
      <p:graphicFrame>
        <p:nvGraphicFramePr>
          <p:cNvPr id="394270" name="Object 30"/>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559543" name="Equation" r:id="rId7" imgW="126720" imgH="164880" progId="Equation.3">
                  <p:embed/>
                </p:oleObj>
              </mc:Choice>
              <mc:Fallback>
                <p:oleObj name="Equation" r:id="rId7" imgW="126720" imgH="164880" progId="Equation.3">
                  <p:embed/>
                  <p:pic>
                    <p:nvPicPr>
                      <p:cNvPr id="39427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1" name="Object 31"/>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559544" name="Equation" r:id="rId8" imgW="228600" imgH="215640" progId="Equation.3">
                  <p:embed/>
                </p:oleObj>
              </mc:Choice>
              <mc:Fallback>
                <p:oleObj name="Equation" r:id="rId8" imgW="228600" imgH="215640" progId="Equation.3">
                  <p:embed/>
                  <p:pic>
                    <p:nvPicPr>
                      <p:cNvPr id="394271"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2" name="Object 32"/>
          <p:cNvGraphicFramePr>
            <a:graphicFrameLocks noChangeAspect="1"/>
          </p:cNvGraphicFramePr>
          <p:nvPr/>
        </p:nvGraphicFramePr>
        <p:xfrm>
          <a:off x="4343400" y="2819400"/>
          <a:ext cx="946150" cy="685800"/>
        </p:xfrm>
        <a:graphic>
          <a:graphicData uri="http://schemas.openxmlformats.org/presentationml/2006/ole">
            <mc:AlternateContent xmlns:mc="http://schemas.openxmlformats.org/markup-compatibility/2006">
              <mc:Choice xmlns:v="urn:schemas-microsoft-com:vml" Requires="v">
                <p:oleObj spid="_x0000_s559545" name="Equation" r:id="rId9" imgW="609480" imgH="342720" progId="Equation.3">
                  <p:embed/>
                </p:oleObj>
              </mc:Choice>
              <mc:Fallback>
                <p:oleObj name="Equation" r:id="rId9" imgW="609480" imgH="342720" progId="Equation.3">
                  <p:embed/>
                  <p:pic>
                    <p:nvPicPr>
                      <p:cNvPr id="394272"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2819400"/>
                        <a:ext cx="946150" cy="685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3" name="Object 33"/>
          <p:cNvGraphicFramePr>
            <a:graphicFrameLocks noChangeAspect="1"/>
          </p:cNvGraphicFramePr>
          <p:nvPr/>
        </p:nvGraphicFramePr>
        <p:xfrm>
          <a:off x="5257800" y="2819400"/>
          <a:ext cx="865188" cy="406400"/>
        </p:xfrm>
        <a:graphic>
          <a:graphicData uri="http://schemas.openxmlformats.org/presentationml/2006/ole">
            <mc:AlternateContent xmlns:mc="http://schemas.openxmlformats.org/markup-compatibility/2006">
              <mc:Choice xmlns:v="urn:schemas-microsoft-com:vml" Requires="v">
                <p:oleObj spid="_x0000_s559546" name="Equation" r:id="rId11" imgW="406400" imgH="203200" progId="Equation.DSMT4">
                  <p:embed/>
                </p:oleObj>
              </mc:Choice>
              <mc:Fallback>
                <p:oleObj name="Equation" r:id="rId11" imgW="406400" imgH="203200" progId="Equation.DSMT4">
                  <p:embed/>
                  <p:pic>
                    <p:nvPicPr>
                      <p:cNvPr id="394273"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2819400"/>
                        <a:ext cx="865188"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4" name="Object 34"/>
          <p:cNvGraphicFramePr>
            <a:graphicFrameLocks noChangeAspect="1"/>
          </p:cNvGraphicFramePr>
          <p:nvPr/>
        </p:nvGraphicFramePr>
        <p:xfrm>
          <a:off x="8153400" y="2819400"/>
          <a:ext cx="838200" cy="381000"/>
        </p:xfrm>
        <a:graphic>
          <a:graphicData uri="http://schemas.openxmlformats.org/presentationml/2006/ole">
            <mc:AlternateContent xmlns:mc="http://schemas.openxmlformats.org/markup-compatibility/2006">
              <mc:Choice xmlns:v="urn:schemas-microsoft-com:vml" Requires="v">
                <p:oleObj spid="_x0000_s559547" name="Equation" r:id="rId13" imgW="482600" imgH="190500" progId="Equation.DSMT4">
                  <p:embed/>
                </p:oleObj>
              </mc:Choice>
              <mc:Fallback>
                <p:oleObj name="Equation" r:id="rId13" imgW="482600" imgH="190500" progId="Equation.DSMT4">
                  <p:embed/>
                  <p:pic>
                    <p:nvPicPr>
                      <p:cNvPr id="394274"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2819400"/>
                        <a:ext cx="838200"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5" name="Object 35"/>
          <p:cNvGraphicFramePr>
            <a:graphicFrameLocks noChangeAspect="1"/>
          </p:cNvGraphicFramePr>
          <p:nvPr/>
        </p:nvGraphicFramePr>
        <p:xfrm>
          <a:off x="4876800" y="4114800"/>
          <a:ext cx="920750" cy="685800"/>
        </p:xfrm>
        <a:graphic>
          <a:graphicData uri="http://schemas.openxmlformats.org/presentationml/2006/ole">
            <mc:AlternateContent xmlns:mc="http://schemas.openxmlformats.org/markup-compatibility/2006">
              <mc:Choice xmlns:v="urn:schemas-microsoft-com:vml" Requires="v">
                <p:oleObj spid="_x0000_s559548" name="Equation" r:id="rId15" imgW="507960" imgH="393480" progId="Equation.3">
                  <p:embed/>
                </p:oleObj>
              </mc:Choice>
              <mc:Fallback>
                <p:oleObj name="Equation" r:id="rId15" imgW="507960" imgH="393480" progId="Equation.3">
                  <p:embed/>
                  <p:pic>
                    <p:nvPicPr>
                      <p:cNvPr id="394275"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114800"/>
                        <a:ext cx="920750" cy="685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6" name="Object 36"/>
          <p:cNvGraphicFramePr>
            <a:graphicFrameLocks noChangeAspect="1"/>
          </p:cNvGraphicFramePr>
          <p:nvPr/>
        </p:nvGraphicFramePr>
        <p:xfrm>
          <a:off x="5745163" y="4114800"/>
          <a:ext cx="1633537" cy="685800"/>
        </p:xfrm>
        <a:graphic>
          <a:graphicData uri="http://schemas.openxmlformats.org/presentationml/2006/ole">
            <mc:AlternateContent xmlns:mc="http://schemas.openxmlformats.org/markup-compatibility/2006">
              <mc:Choice xmlns:v="urn:schemas-microsoft-com:vml" Requires="v">
                <p:oleObj spid="_x0000_s559549" name="Equation" r:id="rId17" imgW="901700" imgH="393700" progId="Equation.DSMT4">
                  <p:embed/>
                </p:oleObj>
              </mc:Choice>
              <mc:Fallback>
                <p:oleObj name="Equation" r:id="rId17" imgW="901700" imgH="393700" progId="Equation.DSMT4">
                  <p:embed/>
                  <p:pic>
                    <p:nvPicPr>
                      <p:cNvPr id="394276"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5163" y="4114800"/>
                        <a:ext cx="1633537" cy="685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7" name="Object 37"/>
          <p:cNvGraphicFramePr>
            <a:graphicFrameLocks noChangeAspect="1"/>
          </p:cNvGraphicFramePr>
          <p:nvPr/>
        </p:nvGraphicFramePr>
        <p:xfrm>
          <a:off x="7315200" y="4249738"/>
          <a:ext cx="1219200" cy="417512"/>
        </p:xfrm>
        <a:graphic>
          <a:graphicData uri="http://schemas.openxmlformats.org/presentationml/2006/ole">
            <mc:AlternateContent xmlns:mc="http://schemas.openxmlformats.org/markup-compatibility/2006">
              <mc:Choice xmlns:v="urn:schemas-microsoft-com:vml" Requires="v">
                <p:oleObj spid="_x0000_s559550" name="Equation" r:id="rId19" imgW="571320" imgH="203040" progId="Equation.3">
                  <p:embed/>
                </p:oleObj>
              </mc:Choice>
              <mc:Fallback>
                <p:oleObj name="Equation" r:id="rId19" imgW="571320" imgH="203040" progId="Equation.3">
                  <p:embed/>
                  <p:pic>
                    <p:nvPicPr>
                      <p:cNvPr id="394277"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15200" y="4249738"/>
                        <a:ext cx="1219200" cy="417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8" name="Object 38"/>
          <p:cNvGraphicFramePr>
            <a:graphicFrameLocks noChangeAspect="1"/>
          </p:cNvGraphicFramePr>
          <p:nvPr/>
        </p:nvGraphicFramePr>
        <p:xfrm>
          <a:off x="622300" y="5791200"/>
          <a:ext cx="842963" cy="457200"/>
        </p:xfrm>
        <a:graphic>
          <a:graphicData uri="http://schemas.openxmlformats.org/presentationml/2006/ole">
            <mc:AlternateContent xmlns:mc="http://schemas.openxmlformats.org/markup-compatibility/2006">
              <mc:Choice xmlns:v="urn:schemas-microsoft-com:vml" Requires="v">
                <p:oleObj spid="_x0000_s559551" name="Equation" r:id="rId21" imgW="609480" imgH="342720" progId="Equation.3">
                  <p:embed/>
                </p:oleObj>
              </mc:Choice>
              <mc:Fallback>
                <p:oleObj name="Equation" r:id="rId21" imgW="609480" imgH="342720" progId="Equation.3">
                  <p:embed/>
                  <p:pic>
                    <p:nvPicPr>
                      <p:cNvPr id="394278" name="Object 3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91200"/>
                        <a:ext cx="842963" cy="457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79" name="Object 39"/>
          <p:cNvGraphicFramePr>
            <a:graphicFrameLocks noChangeAspect="1"/>
          </p:cNvGraphicFramePr>
          <p:nvPr/>
        </p:nvGraphicFramePr>
        <p:xfrm>
          <a:off x="1444625" y="5791200"/>
          <a:ext cx="612775" cy="304800"/>
        </p:xfrm>
        <a:graphic>
          <a:graphicData uri="http://schemas.openxmlformats.org/presentationml/2006/ole">
            <mc:AlternateContent xmlns:mc="http://schemas.openxmlformats.org/markup-compatibility/2006">
              <mc:Choice xmlns:v="urn:schemas-microsoft-com:vml" Requires="v">
                <p:oleObj spid="_x0000_s559552" name="Equation" r:id="rId23" imgW="393480" imgH="203040" progId="Equation.DSMT4">
                  <p:embed/>
                </p:oleObj>
              </mc:Choice>
              <mc:Fallback>
                <p:oleObj name="Equation" r:id="rId23" imgW="393480" imgH="203040" progId="Equation.DSMT4">
                  <p:embed/>
                  <p:pic>
                    <p:nvPicPr>
                      <p:cNvPr id="394279"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44625" y="5791200"/>
                        <a:ext cx="612775"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0" name="Object 40"/>
          <p:cNvGraphicFramePr>
            <a:graphicFrameLocks noChangeAspect="1"/>
          </p:cNvGraphicFramePr>
          <p:nvPr/>
        </p:nvGraphicFramePr>
        <p:xfrm>
          <a:off x="3352800" y="5791200"/>
          <a:ext cx="1143000" cy="304800"/>
        </p:xfrm>
        <a:graphic>
          <a:graphicData uri="http://schemas.openxmlformats.org/presentationml/2006/ole">
            <mc:AlternateContent xmlns:mc="http://schemas.openxmlformats.org/markup-compatibility/2006">
              <mc:Choice xmlns:v="urn:schemas-microsoft-com:vml" Requires="v">
                <p:oleObj spid="_x0000_s559553" name="Equation" r:id="rId25" imgW="965160" imgH="228600" progId="Equation.3">
                  <p:embed/>
                </p:oleObj>
              </mc:Choice>
              <mc:Fallback>
                <p:oleObj name="Equation" r:id="rId25" imgW="965160" imgH="228600" progId="Equation.3">
                  <p:embed/>
                  <p:pic>
                    <p:nvPicPr>
                      <p:cNvPr id="394280" name="Object 4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791200"/>
                        <a:ext cx="1143000"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1" name="Object 41"/>
          <p:cNvGraphicFramePr>
            <a:graphicFrameLocks noChangeAspect="1"/>
          </p:cNvGraphicFramePr>
          <p:nvPr/>
        </p:nvGraphicFramePr>
        <p:xfrm>
          <a:off x="5105400" y="5691188"/>
          <a:ext cx="658813" cy="557212"/>
        </p:xfrm>
        <a:graphic>
          <a:graphicData uri="http://schemas.openxmlformats.org/presentationml/2006/ole">
            <mc:AlternateContent xmlns:mc="http://schemas.openxmlformats.org/markup-compatibility/2006">
              <mc:Choice xmlns:v="urn:schemas-microsoft-com:vml" Requires="v">
                <p:oleObj spid="_x0000_s559554" name="Equation" r:id="rId27" imgW="507960" imgH="393480" progId="Equation.3">
                  <p:embed/>
                </p:oleObj>
              </mc:Choice>
              <mc:Fallback>
                <p:oleObj name="Equation" r:id="rId27" imgW="507960" imgH="393480" progId="Equation.3">
                  <p:embed/>
                  <p:pic>
                    <p:nvPicPr>
                      <p:cNvPr id="394281" name="Object 4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05400" y="5691188"/>
                        <a:ext cx="658813" cy="5572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2" name="Object 42"/>
          <p:cNvGraphicFramePr>
            <a:graphicFrameLocks noChangeAspect="1"/>
          </p:cNvGraphicFramePr>
          <p:nvPr/>
        </p:nvGraphicFramePr>
        <p:xfrm>
          <a:off x="5753100" y="5691188"/>
          <a:ext cx="1714500" cy="557212"/>
        </p:xfrm>
        <a:graphic>
          <a:graphicData uri="http://schemas.openxmlformats.org/presentationml/2006/ole">
            <mc:AlternateContent xmlns:mc="http://schemas.openxmlformats.org/markup-compatibility/2006">
              <mc:Choice xmlns:v="urn:schemas-microsoft-com:vml" Requires="v">
                <p:oleObj spid="_x0000_s559555" name="Equation" r:id="rId29" imgW="1320480" imgH="393480" progId="Equation.3">
                  <p:embed/>
                </p:oleObj>
              </mc:Choice>
              <mc:Fallback>
                <p:oleObj name="Equation" r:id="rId29" imgW="1320480" imgH="393480" progId="Equation.3">
                  <p:embed/>
                  <p:pic>
                    <p:nvPicPr>
                      <p:cNvPr id="394282"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53100" y="5691188"/>
                        <a:ext cx="1714500" cy="5572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3" name="Object 43"/>
          <p:cNvGraphicFramePr>
            <a:graphicFrameLocks noChangeAspect="1"/>
          </p:cNvGraphicFramePr>
          <p:nvPr/>
        </p:nvGraphicFramePr>
        <p:xfrm>
          <a:off x="7467600" y="5808663"/>
          <a:ext cx="1352550" cy="322262"/>
        </p:xfrm>
        <a:graphic>
          <a:graphicData uri="http://schemas.openxmlformats.org/presentationml/2006/ole">
            <mc:AlternateContent xmlns:mc="http://schemas.openxmlformats.org/markup-compatibility/2006">
              <mc:Choice xmlns:v="urn:schemas-microsoft-com:vml" Requires="v">
                <p:oleObj spid="_x0000_s559556" name="Equation" r:id="rId31" imgW="1041120" imgH="228600" progId="Equation.3">
                  <p:embed/>
                </p:oleObj>
              </mc:Choice>
              <mc:Fallback>
                <p:oleObj name="Equation" r:id="rId31" imgW="1041120" imgH="228600" progId="Equation.3">
                  <p:embed/>
                  <p:pic>
                    <p:nvPicPr>
                      <p:cNvPr id="394283" name="Object 4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67600" y="5808663"/>
                        <a:ext cx="1352550" cy="3222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4" name="Object 44"/>
          <p:cNvGraphicFramePr>
            <a:graphicFrameLocks noChangeAspect="1"/>
          </p:cNvGraphicFramePr>
          <p:nvPr/>
        </p:nvGraphicFramePr>
        <p:xfrm>
          <a:off x="6007100" y="2819400"/>
          <a:ext cx="787400" cy="406400"/>
        </p:xfrm>
        <a:graphic>
          <a:graphicData uri="http://schemas.openxmlformats.org/presentationml/2006/ole">
            <mc:AlternateContent xmlns:mc="http://schemas.openxmlformats.org/markup-compatibility/2006">
              <mc:Choice xmlns:v="urn:schemas-microsoft-com:vml" Requires="v">
                <p:oleObj spid="_x0000_s559557" name="Equation" r:id="rId33" imgW="381000" imgH="203200" progId="Equation.DSMT4">
                  <p:embed/>
                </p:oleObj>
              </mc:Choice>
              <mc:Fallback>
                <p:oleObj name="Equation" r:id="rId33" imgW="381000" imgH="203200" progId="Equation.DSMT4">
                  <p:embed/>
                  <p:pic>
                    <p:nvPicPr>
                      <p:cNvPr id="394284" name="Object 4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07100" y="2819400"/>
                        <a:ext cx="787400"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5" name="Object 45"/>
          <p:cNvGraphicFramePr>
            <a:graphicFrameLocks noChangeAspect="1"/>
          </p:cNvGraphicFramePr>
          <p:nvPr/>
        </p:nvGraphicFramePr>
        <p:xfrm>
          <a:off x="6777038" y="2819400"/>
          <a:ext cx="690562" cy="406400"/>
        </p:xfrm>
        <a:graphic>
          <a:graphicData uri="http://schemas.openxmlformats.org/presentationml/2006/ole">
            <mc:AlternateContent xmlns:mc="http://schemas.openxmlformats.org/markup-compatibility/2006">
              <mc:Choice xmlns:v="urn:schemas-microsoft-com:vml" Requires="v">
                <p:oleObj spid="_x0000_s559558" name="Equation" r:id="rId35" imgW="444240" imgH="203040" progId="Equation.DSMT4">
                  <p:embed/>
                </p:oleObj>
              </mc:Choice>
              <mc:Fallback>
                <p:oleObj name="Equation" r:id="rId35" imgW="444240" imgH="203040" progId="Equation.DSMT4">
                  <p:embed/>
                  <p:pic>
                    <p:nvPicPr>
                      <p:cNvPr id="394285" name="Object 4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777038" y="2819400"/>
                        <a:ext cx="690562"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6" name="Object 46"/>
          <p:cNvGraphicFramePr>
            <a:graphicFrameLocks noChangeAspect="1"/>
          </p:cNvGraphicFramePr>
          <p:nvPr/>
        </p:nvGraphicFramePr>
        <p:xfrm>
          <a:off x="7462838" y="2819400"/>
          <a:ext cx="690562" cy="406400"/>
        </p:xfrm>
        <a:graphic>
          <a:graphicData uri="http://schemas.openxmlformats.org/presentationml/2006/ole">
            <mc:AlternateContent xmlns:mc="http://schemas.openxmlformats.org/markup-compatibility/2006">
              <mc:Choice xmlns:v="urn:schemas-microsoft-com:vml" Requires="v">
                <p:oleObj spid="_x0000_s559559" name="Equation" r:id="rId37" imgW="444240" imgH="203040" progId="Equation.DSMT4">
                  <p:embed/>
                </p:oleObj>
              </mc:Choice>
              <mc:Fallback>
                <p:oleObj name="Equation" r:id="rId37" imgW="444240" imgH="203040" progId="Equation.DSMT4">
                  <p:embed/>
                  <p:pic>
                    <p:nvPicPr>
                      <p:cNvPr id="394286" name="Object 4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62838" y="2819400"/>
                        <a:ext cx="690562" cy="406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7" name="Object 47"/>
          <p:cNvGraphicFramePr>
            <a:graphicFrameLocks noChangeAspect="1"/>
          </p:cNvGraphicFramePr>
          <p:nvPr/>
        </p:nvGraphicFramePr>
        <p:xfrm>
          <a:off x="1905000" y="5791200"/>
          <a:ext cx="685800" cy="304800"/>
        </p:xfrm>
        <a:graphic>
          <a:graphicData uri="http://schemas.openxmlformats.org/presentationml/2006/ole">
            <mc:AlternateContent xmlns:mc="http://schemas.openxmlformats.org/markup-compatibility/2006">
              <mc:Choice xmlns:v="urn:schemas-microsoft-com:vml" Requires="v">
                <p:oleObj spid="_x0000_s559560" name="Equation" r:id="rId39" imgW="368280" imgH="203040" progId="Equation.DSMT4">
                  <p:embed/>
                </p:oleObj>
              </mc:Choice>
              <mc:Fallback>
                <p:oleObj name="Equation" r:id="rId39" imgW="368280" imgH="203040" progId="Equation.DSMT4">
                  <p:embed/>
                  <p:pic>
                    <p:nvPicPr>
                      <p:cNvPr id="394287" name="Object 4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905000" y="5791200"/>
                        <a:ext cx="685800"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8" name="Object 48"/>
          <p:cNvGraphicFramePr>
            <a:graphicFrameLocks noChangeAspect="1"/>
          </p:cNvGraphicFramePr>
          <p:nvPr/>
        </p:nvGraphicFramePr>
        <p:xfrm>
          <a:off x="2514600" y="5791200"/>
          <a:ext cx="533400" cy="304800"/>
        </p:xfrm>
        <a:graphic>
          <a:graphicData uri="http://schemas.openxmlformats.org/presentationml/2006/ole">
            <mc:AlternateContent xmlns:mc="http://schemas.openxmlformats.org/markup-compatibility/2006">
              <mc:Choice xmlns:v="urn:schemas-microsoft-com:vml" Requires="v">
                <p:oleObj spid="_x0000_s559561" name="Equation" r:id="rId41" imgW="380880" imgH="203040" progId="Equation.DSMT4">
                  <p:embed/>
                </p:oleObj>
              </mc:Choice>
              <mc:Fallback>
                <p:oleObj name="Equation" r:id="rId41" imgW="380880" imgH="203040" progId="Equation.DSMT4">
                  <p:embed/>
                  <p:pic>
                    <p:nvPicPr>
                      <p:cNvPr id="394288" name="Object 4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14600" y="5791200"/>
                        <a:ext cx="533400"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4289" name="Object 49"/>
          <p:cNvGraphicFramePr>
            <a:graphicFrameLocks noChangeAspect="1"/>
          </p:cNvGraphicFramePr>
          <p:nvPr/>
        </p:nvGraphicFramePr>
        <p:xfrm>
          <a:off x="2906713" y="5791200"/>
          <a:ext cx="446087" cy="304800"/>
        </p:xfrm>
        <a:graphic>
          <a:graphicData uri="http://schemas.openxmlformats.org/presentationml/2006/ole">
            <mc:AlternateContent xmlns:mc="http://schemas.openxmlformats.org/markup-compatibility/2006">
              <mc:Choice xmlns:v="urn:schemas-microsoft-com:vml" Requires="v">
                <p:oleObj spid="_x0000_s559562" name="Equation" r:id="rId43" imgW="380880" imgH="203040" progId="Equation.DSMT4">
                  <p:embed/>
                </p:oleObj>
              </mc:Choice>
              <mc:Fallback>
                <p:oleObj name="Equation" r:id="rId43" imgW="380880" imgH="203040" progId="Equation.DSMT4">
                  <p:embed/>
                  <p:pic>
                    <p:nvPicPr>
                      <p:cNvPr id="394289" name="Object 4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906713" y="5791200"/>
                        <a:ext cx="446087"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27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a:t>Monday, April 26, 2021</a:t>
            </a:r>
          </a:p>
        </p:txBody>
      </p:sp>
      <p:sp>
        <p:nvSpPr>
          <p:cNvPr id="36" name="Footer Placeholder 4"/>
          <p:cNvSpPr>
            <a:spLocks noGrp="1"/>
          </p:cNvSpPr>
          <p:nvPr>
            <p:ph type="ftr" sz="quarter" idx="11"/>
          </p:nvPr>
        </p:nvSpPr>
        <p:spPr/>
        <p:txBody>
          <a:bodyPr/>
          <a:lstStyle/>
          <a:p>
            <a:r>
              <a:rPr lang="nl-NL"/>
              <a:t>PHYS 1443-003, Spring 2021                    Dr. Jaehoon Yu</a:t>
            </a:r>
            <a:endParaRPr lang="en-US"/>
          </a:p>
        </p:txBody>
      </p:sp>
      <p:sp>
        <p:nvSpPr>
          <p:cNvPr id="37" name="Slide Number Placeholder 5"/>
          <p:cNvSpPr>
            <a:spLocks noGrp="1"/>
          </p:cNvSpPr>
          <p:nvPr>
            <p:ph type="sldNum" sz="quarter" idx="12"/>
          </p:nvPr>
        </p:nvSpPr>
        <p:spPr/>
        <p:txBody>
          <a:bodyPr/>
          <a:lstStyle/>
          <a:p>
            <a:fld id="{444B8D36-48DB-C343-B58C-4BEEDD89E032}" type="slidenum">
              <a:rPr lang="en-US"/>
              <a:pPr/>
              <a:t>6</a:t>
            </a:fld>
            <a:endParaRPr lang="en-US"/>
          </a:p>
        </p:txBody>
      </p:sp>
      <p:sp>
        <p:nvSpPr>
          <p:cNvPr id="441346" name="Rectangle 2"/>
          <p:cNvSpPr>
            <a:spLocks noGrp="1" noChangeArrowheads="1"/>
          </p:cNvSpPr>
          <p:nvPr>
            <p:ph type="title"/>
          </p:nvPr>
        </p:nvSpPr>
        <p:spPr>
          <a:xfrm>
            <a:off x="685800" y="152400"/>
            <a:ext cx="8153400" cy="609600"/>
          </a:xfrm>
        </p:spPr>
        <p:txBody>
          <a:bodyPr/>
          <a:lstStyle/>
          <a:p>
            <a:r>
              <a:rPr lang="en-US" dirty="0"/>
              <a:t>Calculation of Moments of Inertia</a:t>
            </a:r>
          </a:p>
        </p:txBody>
      </p:sp>
      <p:sp>
        <p:nvSpPr>
          <p:cNvPr id="441347" name="Text Box 3"/>
          <p:cNvSpPr txBox="1">
            <a:spLocks noChangeArrowheads="1"/>
          </p:cNvSpPr>
          <p:nvPr/>
        </p:nvSpPr>
        <p:spPr bwMode="auto">
          <a:xfrm>
            <a:off x="228600" y="685800"/>
            <a:ext cx="8352294" cy="830997"/>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dirty="0">
                <a:solidFill>
                  <a:schemeClr val="accent2"/>
                </a:solidFill>
                <a:latin typeface="Arial Narrow" charset="0"/>
              </a:rPr>
              <a:t>The moment of inertia for a large rigid object can be computed, if we assume the object consists of small volume elements with mass, </a:t>
            </a:r>
            <a:r>
              <a:rPr lang="en-US" dirty="0" err="1">
                <a:solidFill>
                  <a:schemeClr val="accent2"/>
                </a:solidFill>
                <a:latin typeface="Symbol" charset="2"/>
              </a:rPr>
              <a:t>Δ</a:t>
            </a:r>
            <a:r>
              <a:rPr lang="en-US" dirty="0" err="1">
                <a:solidFill>
                  <a:schemeClr val="accent2"/>
                </a:solidFill>
                <a:latin typeface="Monotype Corsiva" charset="0"/>
              </a:rPr>
              <a:t>m</a:t>
            </a:r>
            <a:r>
              <a:rPr lang="en-US" baseline="-25000" dirty="0" err="1">
                <a:solidFill>
                  <a:schemeClr val="accent2"/>
                </a:solidFill>
                <a:latin typeface="Monotype Corsiva" charset="0"/>
              </a:rPr>
              <a:t>i</a:t>
            </a:r>
            <a:r>
              <a:rPr lang="en-US" dirty="0">
                <a:solidFill>
                  <a:schemeClr val="accent2"/>
                </a:solidFill>
                <a:latin typeface="Arial Narrow" charset="0"/>
              </a:rPr>
              <a:t>.</a:t>
            </a:r>
          </a:p>
        </p:txBody>
      </p:sp>
      <p:sp>
        <p:nvSpPr>
          <p:cNvPr id="441348" name="Text Box 4"/>
          <p:cNvSpPr txBox="1">
            <a:spLocks noChangeArrowheads="1"/>
          </p:cNvSpPr>
          <p:nvPr/>
        </p:nvSpPr>
        <p:spPr bwMode="auto">
          <a:xfrm>
            <a:off x="158147" y="1949576"/>
            <a:ext cx="6781800" cy="830997"/>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dirty="0">
                <a:solidFill>
                  <a:srgbClr val="FF0000"/>
                </a:solidFill>
                <a:latin typeface="Arial Narrow" charset="0"/>
              </a:rPr>
              <a:t>It is sometimes easier to compute moments of inertia in terms of the volume of the elements rather than their mass</a:t>
            </a:r>
          </a:p>
        </p:txBody>
      </p:sp>
      <p:sp>
        <p:nvSpPr>
          <p:cNvPr id="441349" name="Text Box 5"/>
          <p:cNvSpPr txBox="1">
            <a:spLocks noChangeArrowheads="1"/>
          </p:cNvSpPr>
          <p:nvPr/>
        </p:nvSpPr>
        <p:spPr bwMode="auto">
          <a:xfrm>
            <a:off x="152400" y="2743200"/>
            <a:ext cx="3581400" cy="707886"/>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Using the volume density, </a:t>
            </a:r>
            <a:r>
              <a:rPr lang="en-US" sz="2000" dirty="0" err="1">
                <a:solidFill>
                  <a:srgbClr val="FF0000"/>
                </a:solidFill>
                <a:latin typeface="Symbol" charset="2"/>
              </a:rPr>
              <a:t>ρ</a:t>
            </a:r>
            <a:r>
              <a:rPr lang="en-US" sz="2000" dirty="0">
                <a:solidFill>
                  <a:srgbClr val="FF0000"/>
                </a:solidFill>
                <a:latin typeface="Arial Narrow" charset="0"/>
              </a:rPr>
              <a:t>, replace d</a:t>
            </a:r>
            <a:r>
              <a:rPr lang="en-US" sz="2000" dirty="0">
                <a:solidFill>
                  <a:srgbClr val="FF0000"/>
                </a:solidFill>
                <a:latin typeface="Monotype Corsiva" charset="0"/>
              </a:rPr>
              <a:t>m</a:t>
            </a:r>
            <a:r>
              <a:rPr lang="en-US" sz="2000" dirty="0">
                <a:solidFill>
                  <a:srgbClr val="FF0000"/>
                </a:solidFill>
                <a:latin typeface="Arial Narrow" charset="0"/>
              </a:rPr>
              <a:t> in the above equation with </a:t>
            </a:r>
            <a:r>
              <a:rPr lang="en-US" sz="2000" dirty="0" err="1">
                <a:solidFill>
                  <a:srgbClr val="FF0000"/>
                </a:solidFill>
                <a:latin typeface="Arial Narrow" charset="0"/>
              </a:rPr>
              <a:t>dV</a:t>
            </a:r>
            <a:r>
              <a:rPr lang="en-US" sz="2000" dirty="0">
                <a:solidFill>
                  <a:srgbClr val="FF0000"/>
                </a:solidFill>
                <a:latin typeface="Arial Narrow" charset="0"/>
              </a:rPr>
              <a:t>.</a:t>
            </a:r>
          </a:p>
        </p:txBody>
      </p:sp>
      <p:sp>
        <p:nvSpPr>
          <p:cNvPr id="441350" name="Text Box 6"/>
          <p:cNvSpPr txBox="1">
            <a:spLocks noChangeArrowheads="1"/>
          </p:cNvSpPr>
          <p:nvPr/>
        </p:nvSpPr>
        <p:spPr bwMode="auto">
          <a:xfrm>
            <a:off x="190500" y="1531938"/>
            <a:ext cx="5867400" cy="4572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dirty="0">
                <a:solidFill>
                  <a:srgbClr val="FF0000"/>
                </a:solidFill>
                <a:latin typeface="Arial Narrow" charset="0"/>
              </a:rPr>
              <a:t>The moment of inertia for the large rigid object is</a:t>
            </a:r>
          </a:p>
        </p:txBody>
      </p:sp>
      <p:sp>
        <p:nvSpPr>
          <p:cNvPr id="441351" name="Text Box 7"/>
          <p:cNvSpPr txBox="1">
            <a:spLocks noChangeArrowheads="1"/>
          </p:cNvSpPr>
          <p:nvPr/>
        </p:nvSpPr>
        <p:spPr bwMode="auto">
          <a:xfrm>
            <a:off x="6851650" y="2201069"/>
            <a:ext cx="2133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How can we do this?</a:t>
            </a:r>
          </a:p>
        </p:txBody>
      </p:sp>
      <p:graphicFrame>
        <p:nvGraphicFramePr>
          <p:cNvPr id="441352" name="Object 8"/>
          <p:cNvGraphicFramePr>
            <a:graphicFrameLocks noChangeAspect="1"/>
          </p:cNvGraphicFramePr>
          <p:nvPr>
            <p:extLst>
              <p:ext uri="{D42A27DB-BD31-4B8C-83A1-F6EECF244321}">
                <p14:modId xmlns:p14="http://schemas.microsoft.com/office/powerpoint/2010/main" val="287605563"/>
              </p:ext>
            </p:extLst>
          </p:nvPr>
        </p:nvGraphicFramePr>
        <p:xfrm>
          <a:off x="6238875" y="1447800"/>
          <a:ext cx="1679575" cy="650875"/>
        </p:xfrm>
        <a:graphic>
          <a:graphicData uri="http://schemas.openxmlformats.org/presentationml/2006/ole">
            <mc:AlternateContent xmlns:mc="http://schemas.openxmlformats.org/markup-compatibility/2006">
              <mc:Choice xmlns:v="urn:schemas-microsoft-com:vml" Requires="v">
                <p:oleObj spid="_x0000_s519793" name="Equation" r:id="rId3" imgW="1143000" imgH="355600" progId="Equation.DSMT4">
                  <p:embed/>
                </p:oleObj>
              </mc:Choice>
              <mc:Fallback>
                <p:oleObj name="Equation" r:id="rId3" imgW="1143000" imgH="355600" progId="Equation.DSMT4">
                  <p:embed/>
                  <p:pic>
                    <p:nvPicPr>
                      <p:cNvPr id="44135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1447800"/>
                        <a:ext cx="1679575" cy="650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1353" name="Object 9"/>
          <p:cNvGraphicFramePr>
            <a:graphicFrameLocks noChangeAspect="1"/>
          </p:cNvGraphicFramePr>
          <p:nvPr>
            <p:extLst>
              <p:ext uri="{D42A27DB-BD31-4B8C-83A1-F6EECF244321}">
                <p14:modId xmlns:p14="http://schemas.microsoft.com/office/powerpoint/2010/main" val="1808956564"/>
              </p:ext>
            </p:extLst>
          </p:nvPr>
        </p:nvGraphicFramePr>
        <p:xfrm>
          <a:off x="7923213" y="1458912"/>
          <a:ext cx="915987" cy="557213"/>
        </p:xfrm>
        <a:graphic>
          <a:graphicData uri="http://schemas.openxmlformats.org/presentationml/2006/ole">
            <mc:AlternateContent xmlns:mc="http://schemas.openxmlformats.org/markup-compatibility/2006">
              <mc:Choice xmlns:v="urn:schemas-microsoft-com:vml" Requires="v">
                <p:oleObj spid="_x0000_s519794" name="Equation" r:id="rId5" imgW="571320" imgH="279360" progId="Equation.3">
                  <p:embed/>
                </p:oleObj>
              </mc:Choice>
              <mc:Fallback>
                <p:oleObj name="Equation" r:id="rId5" imgW="571320" imgH="279360" progId="Equation.3">
                  <p:embed/>
                  <p:pic>
                    <p:nvPicPr>
                      <p:cNvPr id="44135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3213" y="1458912"/>
                        <a:ext cx="915987" cy="5572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1354" name="Object 10"/>
          <p:cNvGraphicFramePr>
            <a:graphicFrameLocks noChangeAspect="1"/>
          </p:cNvGraphicFramePr>
          <p:nvPr/>
        </p:nvGraphicFramePr>
        <p:xfrm>
          <a:off x="3733800" y="2667000"/>
          <a:ext cx="717550" cy="690563"/>
        </p:xfrm>
        <a:graphic>
          <a:graphicData uri="http://schemas.openxmlformats.org/presentationml/2006/ole">
            <mc:AlternateContent xmlns:mc="http://schemas.openxmlformats.org/markup-compatibility/2006">
              <mc:Choice xmlns:v="urn:schemas-microsoft-com:vml" Requires="v">
                <p:oleObj spid="_x0000_s519795" name="Equation" r:id="rId7" imgW="508000" imgH="393700" progId="Equation.DSMT4">
                  <p:embed/>
                </p:oleObj>
              </mc:Choice>
              <mc:Fallback>
                <p:oleObj name="Equation" r:id="rId7" imgW="508000" imgH="393700" progId="Equation.DSMT4">
                  <p:embed/>
                  <p:pic>
                    <p:nvPicPr>
                      <p:cNvPr id="44135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667000"/>
                        <a:ext cx="717550" cy="6905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441355" name="Text Box 11"/>
          <p:cNvSpPr txBox="1">
            <a:spLocks noChangeArrowheads="1"/>
          </p:cNvSpPr>
          <p:nvPr/>
        </p:nvSpPr>
        <p:spPr bwMode="auto">
          <a:xfrm>
            <a:off x="5708650" y="2743200"/>
            <a:ext cx="175895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sz="2000">
                <a:solidFill>
                  <a:srgbClr val="FF0000"/>
                </a:solidFill>
                <a:latin typeface="Arial Narrow" charset="0"/>
              </a:rPr>
              <a:t>The moments of inertia becomes</a:t>
            </a:r>
          </a:p>
        </p:txBody>
      </p:sp>
      <p:graphicFrame>
        <p:nvGraphicFramePr>
          <p:cNvPr id="441356" name="Object 12"/>
          <p:cNvGraphicFramePr>
            <a:graphicFrameLocks noChangeAspect="1"/>
          </p:cNvGraphicFramePr>
          <p:nvPr>
            <p:extLst>
              <p:ext uri="{D42A27DB-BD31-4B8C-83A1-F6EECF244321}">
                <p14:modId xmlns:p14="http://schemas.microsoft.com/office/powerpoint/2010/main" val="2386667589"/>
              </p:ext>
            </p:extLst>
          </p:nvPr>
        </p:nvGraphicFramePr>
        <p:xfrm>
          <a:off x="7570787" y="2819400"/>
          <a:ext cx="1268413" cy="498475"/>
        </p:xfrm>
        <a:graphic>
          <a:graphicData uri="http://schemas.openxmlformats.org/presentationml/2006/ole">
            <mc:AlternateContent xmlns:mc="http://schemas.openxmlformats.org/markup-compatibility/2006">
              <mc:Choice xmlns:v="urn:schemas-microsoft-com:vml" Requires="v">
                <p:oleObj spid="_x0000_s519796" name="Equation" r:id="rId9" imgW="800100" imgH="292100" progId="Equation.DSMT4">
                  <p:embed/>
                </p:oleObj>
              </mc:Choice>
              <mc:Fallback>
                <p:oleObj name="Equation" r:id="rId9" imgW="800100" imgH="292100" progId="Equation.DSMT4">
                  <p:embed/>
                  <p:pic>
                    <p:nvPicPr>
                      <p:cNvPr id="441356"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0787" y="2819400"/>
                        <a:ext cx="1268413" cy="498475"/>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441357" name="Text Box 13"/>
          <p:cNvSpPr txBox="1">
            <a:spLocks noChangeArrowheads="1"/>
          </p:cNvSpPr>
          <p:nvPr/>
        </p:nvSpPr>
        <p:spPr bwMode="auto">
          <a:xfrm>
            <a:off x="761999" y="3597275"/>
            <a:ext cx="7315195" cy="66992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sz="1800">
                <a:solidFill>
                  <a:srgbClr val="800000"/>
                </a:solidFill>
                <a:latin typeface="Arial Narrow" charset="0"/>
              </a:rPr>
              <a:t>Example: Find the moment of inertia of a uniform hoop of mass M and radius R about an axis perpendicular to the plane of the hoop and passing through its center.</a:t>
            </a:r>
          </a:p>
        </p:txBody>
      </p:sp>
      <p:sp>
        <p:nvSpPr>
          <p:cNvPr id="441358" name="Line 14"/>
          <p:cNvSpPr>
            <a:spLocks noChangeShapeType="1"/>
          </p:cNvSpPr>
          <p:nvPr/>
        </p:nvSpPr>
        <p:spPr bwMode="auto">
          <a:xfrm>
            <a:off x="228600" y="3505200"/>
            <a:ext cx="8686800" cy="0"/>
          </a:xfrm>
          <a:prstGeom prst="line">
            <a:avLst/>
          </a:prstGeom>
          <a:noFill/>
          <a:ln w="28575">
            <a:solidFill>
              <a:srgbClr val="FF0000"/>
            </a:solidFill>
            <a:round/>
            <a:headEnd/>
            <a:tailEnd/>
          </a:ln>
          <a:effectLst/>
        </p:spPr>
        <p:txBody>
          <a:bodyPr>
            <a:prstTxWarp prst="textNoShape">
              <a:avLst/>
            </a:prstTxWarp>
          </a:bodyPr>
          <a:lstStyle/>
          <a:p>
            <a:endParaRPr lang="en-US"/>
          </a:p>
        </p:txBody>
      </p:sp>
      <p:grpSp>
        <p:nvGrpSpPr>
          <p:cNvPr id="2" name="Group 15"/>
          <p:cNvGrpSpPr>
            <a:grpSpLocks/>
          </p:cNvGrpSpPr>
          <p:nvPr/>
        </p:nvGrpSpPr>
        <p:grpSpPr bwMode="auto">
          <a:xfrm>
            <a:off x="381000" y="4267200"/>
            <a:ext cx="2101850" cy="1981200"/>
            <a:chOff x="240" y="2688"/>
            <a:chExt cx="1324" cy="1248"/>
          </a:xfrm>
        </p:grpSpPr>
        <p:sp>
          <p:nvSpPr>
            <p:cNvPr id="441360" name="Line 16"/>
            <p:cNvSpPr>
              <a:spLocks noChangeShapeType="1"/>
            </p:cNvSpPr>
            <p:nvPr/>
          </p:nvSpPr>
          <p:spPr bwMode="auto">
            <a:xfrm>
              <a:off x="240" y="3360"/>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1" name="Line 17"/>
            <p:cNvSpPr>
              <a:spLocks noChangeShapeType="1"/>
            </p:cNvSpPr>
            <p:nvPr/>
          </p:nvSpPr>
          <p:spPr bwMode="auto">
            <a:xfrm rot="-5400000">
              <a:off x="276" y="3348"/>
              <a:ext cx="117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2" name="Text Box 18"/>
            <p:cNvSpPr txBox="1">
              <a:spLocks noChangeArrowheads="1"/>
            </p:cNvSpPr>
            <p:nvPr/>
          </p:nvSpPr>
          <p:spPr bwMode="auto">
            <a:xfrm>
              <a:off x="1382" y="3367"/>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1363" name="Text Box 19"/>
            <p:cNvSpPr txBox="1">
              <a:spLocks noChangeArrowheads="1"/>
            </p:cNvSpPr>
            <p:nvPr/>
          </p:nvSpPr>
          <p:spPr bwMode="auto">
            <a:xfrm>
              <a:off x="672" y="268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20"/>
          <p:cNvGrpSpPr>
            <a:grpSpLocks/>
          </p:cNvGrpSpPr>
          <p:nvPr/>
        </p:nvGrpSpPr>
        <p:grpSpPr bwMode="auto">
          <a:xfrm>
            <a:off x="609600" y="4437063"/>
            <a:ext cx="1524000" cy="1506537"/>
            <a:chOff x="384" y="2795"/>
            <a:chExt cx="960" cy="949"/>
          </a:xfrm>
        </p:grpSpPr>
        <p:grpSp>
          <p:nvGrpSpPr>
            <p:cNvPr id="4" name="Group 21"/>
            <p:cNvGrpSpPr>
              <a:grpSpLocks/>
            </p:cNvGrpSpPr>
            <p:nvPr/>
          </p:nvGrpSpPr>
          <p:grpSpPr bwMode="auto">
            <a:xfrm>
              <a:off x="384" y="2928"/>
              <a:ext cx="960" cy="816"/>
              <a:chOff x="2496" y="2880"/>
              <a:chExt cx="960" cy="816"/>
            </a:xfrm>
          </p:grpSpPr>
          <p:sp>
            <p:nvSpPr>
              <p:cNvPr id="441366" name="AutoShape 22"/>
              <p:cNvSpPr>
                <a:spLocks noChangeArrowheads="1"/>
              </p:cNvSpPr>
              <p:nvPr/>
            </p:nvSpPr>
            <p:spPr bwMode="auto">
              <a:xfrm>
                <a:off x="2496" y="2880"/>
                <a:ext cx="960" cy="816"/>
              </a:xfrm>
              <a:custGeom>
                <a:avLst/>
                <a:gdLst>
                  <a:gd name="G0" fmla="+- 1585 0 0"/>
                  <a:gd name="G1" fmla="+- 21600 0 1585"/>
                  <a:gd name="G2" fmla="+- 21600 0 15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5" y="10800"/>
                    </a:moveTo>
                    <a:cubicBezTo>
                      <a:pt x="1585" y="15889"/>
                      <a:pt x="5711" y="20015"/>
                      <a:pt x="10800" y="20015"/>
                    </a:cubicBezTo>
                    <a:cubicBezTo>
                      <a:pt x="15889" y="20015"/>
                      <a:pt x="20015" y="15889"/>
                      <a:pt x="20015" y="10800"/>
                    </a:cubicBezTo>
                    <a:cubicBezTo>
                      <a:pt x="20015" y="5711"/>
                      <a:pt x="15889" y="1585"/>
                      <a:pt x="10800" y="1585"/>
                    </a:cubicBezTo>
                    <a:cubicBezTo>
                      <a:pt x="5711" y="1585"/>
                      <a:pt x="1585" y="5711"/>
                      <a:pt x="1585" y="10800"/>
                    </a:cubicBezTo>
                    <a:close/>
                  </a:path>
                </a:pathLst>
              </a:custGeom>
              <a:solidFill>
                <a:srgbClr val="808000"/>
              </a:solidFill>
              <a:ln w="9525">
                <a:solidFill>
                  <a:schemeClr val="hlink"/>
                </a:solidFill>
                <a:round/>
                <a:headEnd/>
                <a:tailEnd/>
              </a:ln>
              <a:effectLst/>
            </p:spPr>
            <p:txBody>
              <a:bodyPr wrap="none" anchor="ctr">
                <a:prstTxWarp prst="textNoShape">
                  <a:avLst/>
                </a:prstTxWarp>
              </a:bodyPr>
              <a:lstStyle/>
              <a:p>
                <a:endParaRPr lang="en-US"/>
              </a:p>
            </p:txBody>
          </p:sp>
          <p:sp>
            <p:nvSpPr>
              <p:cNvPr id="441367" name="Rectangle 23"/>
              <p:cNvSpPr>
                <a:spLocks noChangeArrowheads="1"/>
              </p:cNvSpPr>
              <p:nvPr/>
            </p:nvSpPr>
            <p:spPr bwMode="auto">
              <a:xfrm rot="-3043530">
                <a:off x="3187" y="2941"/>
                <a:ext cx="72" cy="72"/>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41368" name="Line 24"/>
            <p:cNvSpPr>
              <a:spLocks noChangeShapeType="1"/>
            </p:cNvSpPr>
            <p:nvPr/>
          </p:nvSpPr>
          <p:spPr bwMode="auto">
            <a:xfrm>
              <a:off x="864" y="3360"/>
              <a:ext cx="240" cy="28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9" name="Text Box 25"/>
            <p:cNvSpPr txBox="1">
              <a:spLocks noChangeArrowheads="1"/>
            </p:cNvSpPr>
            <p:nvPr/>
          </p:nvSpPr>
          <p:spPr bwMode="auto">
            <a:xfrm>
              <a:off x="950" y="3334"/>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R</a:t>
              </a:r>
            </a:p>
          </p:txBody>
        </p:sp>
        <p:sp>
          <p:nvSpPr>
            <p:cNvPr id="441370" name="Text Box 26"/>
            <p:cNvSpPr txBox="1">
              <a:spLocks noChangeArrowheads="1"/>
            </p:cNvSpPr>
            <p:nvPr/>
          </p:nvSpPr>
          <p:spPr bwMode="auto">
            <a:xfrm>
              <a:off x="663" y="3321"/>
              <a:ext cx="20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O</a:t>
              </a:r>
            </a:p>
          </p:txBody>
        </p:sp>
        <p:sp>
          <p:nvSpPr>
            <p:cNvPr id="441371" name="Text Box 27"/>
            <p:cNvSpPr txBox="1">
              <a:spLocks noChangeArrowheads="1"/>
            </p:cNvSpPr>
            <p:nvPr/>
          </p:nvSpPr>
          <p:spPr bwMode="auto">
            <a:xfrm>
              <a:off x="1047" y="2795"/>
              <a:ext cx="26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Monotype Corsiva" charset="0"/>
                </a:rPr>
                <a:t>dm</a:t>
              </a:r>
              <a:endParaRPr lang="en-US" sz="1800">
                <a:solidFill>
                  <a:schemeClr val="accent2"/>
                </a:solidFill>
                <a:latin typeface="Arial Narrow" charset="0"/>
              </a:endParaRPr>
            </a:p>
          </p:txBody>
        </p:sp>
      </p:grpSp>
      <p:sp>
        <p:nvSpPr>
          <p:cNvPr id="441372" name="Text Box 28"/>
          <p:cNvSpPr txBox="1">
            <a:spLocks noChangeArrowheads="1"/>
          </p:cNvSpPr>
          <p:nvPr/>
        </p:nvSpPr>
        <p:spPr bwMode="auto">
          <a:xfrm>
            <a:off x="3048000" y="4343400"/>
            <a:ext cx="1524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is</a:t>
            </a:r>
          </a:p>
        </p:txBody>
      </p:sp>
      <p:graphicFrame>
        <p:nvGraphicFramePr>
          <p:cNvPr id="441373" name="Object 29"/>
          <p:cNvGraphicFramePr>
            <a:graphicFrameLocks noChangeAspect="1"/>
          </p:cNvGraphicFramePr>
          <p:nvPr/>
        </p:nvGraphicFramePr>
        <p:xfrm>
          <a:off x="4768850" y="4406900"/>
          <a:ext cx="1201738" cy="581025"/>
        </p:xfrm>
        <a:graphic>
          <a:graphicData uri="http://schemas.openxmlformats.org/presentationml/2006/ole">
            <mc:AlternateContent xmlns:mc="http://schemas.openxmlformats.org/markup-compatibility/2006">
              <mc:Choice xmlns:v="urn:schemas-microsoft-com:vml" Requires="v">
                <p:oleObj spid="_x0000_s519797" name="Equation" r:id="rId11" imgW="711200" imgH="292100" progId="Equation.DSMT4">
                  <p:embed/>
                </p:oleObj>
              </mc:Choice>
              <mc:Fallback>
                <p:oleObj name="Equation" r:id="rId11" imgW="711200" imgH="292100" progId="Equation.DSMT4">
                  <p:embed/>
                  <p:pic>
                    <p:nvPicPr>
                      <p:cNvPr id="441373"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8850" y="4406900"/>
                        <a:ext cx="1201738" cy="581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41374" name="Text Box 30"/>
          <p:cNvSpPr txBox="1">
            <a:spLocks noChangeArrowheads="1"/>
          </p:cNvSpPr>
          <p:nvPr/>
        </p:nvSpPr>
        <p:spPr bwMode="auto">
          <a:xfrm>
            <a:off x="2895600" y="5318125"/>
            <a:ext cx="2057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 you notice from this result?</a:t>
            </a:r>
          </a:p>
        </p:txBody>
      </p:sp>
      <p:sp>
        <p:nvSpPr>
          <p:cNvPr id="441375" name="Text Box 31"/>
          <p:cNvSpPr txBox="1">
            <a:spLocks noChangeArrowheads="1"/>
          </p:cNvSpPr>
          <p:nvPr/>
        </p:nvSpPr>
        <p:spPr bwMode="auto">
          <a:xfrm>
            <a:off x="5410200" y="5165725"/>
            <a:ext cx="3352800" cy="10064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for this object is the same as that of a point of mass M at the distance R.</a:t>
            </a:r>
          </a:p>
        </p:txBody>
      </p:sp>
      <p:graphicFrame>
        <p:nvGraphicFramePr>
          <p:cNvPr id="441376" name="Object 32"/>
          <p:cNvGraphicFramePr>
            <a:graphicFrameLocks noChangeAspect="1"/>
          </p:cNvGraphicFramePr>
          <p:nvPr/>
        </p:nvGraphicFramePr>
        <p:xfrm>
          <a:off x="6035675" y="4406900"/>
          <a:ext cx="1050925" cy="581025"/>
        </p:xfrm>
        <a:graphic>
          <a:graphicData uri="http://schemas.openxmlformats.org/presentationml/2006/ole">
            <mc:AlternateContent xmlns:mc="http://schemas.openxmlformats.org/markup-compatibility/2006">
              <mc:Choice xmlns:v="urn:schemas-microsoft-com:vml" Requires="v">
                <p:oleObj spid="_x0000_s519798" name="Equation" r:id="rId13" imgW="622300" imgH="292100" progId="Equation.DSMT4">
                  <p:embed/>
                </p:oleObj>
              </mc:Choice>
              <mc:Fallback>
                <p:oleObj name="Equation" r:id="rId13" imgW="622300" imgH="292100" progId="Equation.DSMT4">
                  <p:embed/>
                  <p:pic>
                    <p:nvPicPr>
                      <p:cNvPr id="441376"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5675" y="4406900"/>
                        <a:ext cx="1050925" cy="581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1377" name="Object 33"/>
          <p:cNvGraphicFramePr>
            <a:graphicFrameLocks noChangeAspect="1"/>
          </p:cNvGraphicFramePr>
          <p:nvPr/>
        </p:nvGraphicFramePr>
        <p:xfrm>
          <a:off x="7239000" y="4495800"/>
          <a:ext cx="914400" cy="379413"/>
        </p:xfrm>
        <a:graphic>
          <a:graphicData uri="http://schemas.openxmlformats.org/presentationml/2006/ole">
            <mc:AlternateContent xmlns:mc="http://schemas.openxmlformats.org/markup-compatibility/2006">
              <mc:Choice xmlns:v="urn:schemas-microsoft-com:vml" Requires="v">
                <p:oleObj spid="_x0000_s519799" name="Equation" r:id="rId15" imgW="444500" imgH="190500" progId="Equation.DSMT4">
                  <p:embed/>
                </p:oleObj>
              </mc:Choice>
              <mc:Fallback>
                <p:oleObj name="Equation" r:id="rId15" imgW="444500" imgH="190500" progId="Equation.DSMT4">
                  <p:embed/>
                  <p:pic>
                    <p:nvPicPr>
                      <p:cNvPr id="441377" name="Object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000" y="4495800"/>
                        <a:ext cx="914400" cy="3794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1378" name="Object 34"/>
          <p:cNvGraphicFramePr>
            <a:graphicFrameLocks noChangeAspect="1"/>
          </p:cNvGraphicFramePr>
          <p:nvPr/>
        </p:nvGraphicFramePr>
        <p:xfrm>
          <a:off x="4800600" y="2819400"/>
          <a:ext cx="949325" cy="357188"/>
        </p:xfrm>
        <a:graphic>
          <a:graphicData uri="http://schemas.openxmlformats.org/presentationml/2006/ole">
            <mc:AlternateContent xmlns:mc="http://schemas.openxmlformats.org/markup-compatibility/2006">
              <mc:Choice xmlns:v="urn:schemas-microsoft-com:vml" Requires="v">
                <p:oleObj spid="_x0000_s519800" name="Equation" r:id="rId17" imgW="673100" imgH="203200" progId="Equation.DSMT4">
                  <p:embed/>
                </p:oleObj>
              </mc:Choice>
              <mc:Fallback>
                <p:oleObj name="Equation" r:id="rId17" imgW="673100" imgH="203200" progId="Equation.DSMT4">
                  <p:embed/>
                  <p:pic>
                    <p:nvPicPr>
                      <p:cNvPr id="441378" name="Object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0600" y="2819400"/>
                        <a:ext cx="949325" cy="3571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8" name="Right Arrow 37"/>
          <p:cNvSpPr/>
          <p:nvPr/>
        </p:nvSpPr>
        <p:spPr bwMode="auto">
          <a:xfrm>
            <a:off x="4495800" y="2743200"/>
            <a:ext cx="245388" cy="519678"/>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i="0" u="none" strike="noStrike" cap="none" normalizeH="0" baseline="0" dirty="0">
              <a:ln w="38100" cmpd="sng">
                <a:solidFill>
                  <a:schemeClr val="tx1"/>
                </a:solidFill>
              </a:ln>
              <a:solidFill>
                <a:schemeClr val="tx1"/>
              </a:solidFill>
              <a:effectLst/>
              <a:latin typeface="Times New Roman" pitchFamily="18" charset="0"/>
            </a:endParaRPr>
          </a:p>
        </p:txBody>
      </p:sp>
    </p:spTree>
    <p:extLst>
      <p:ext uri="{BB962C8B-B14F-4D97-AF65-F5344CB8AC3E}">
        <p14:creationId xmlns:p14="http://schemas.microsoft.com/office/powerpoint/2010/main" val="76398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Date Placeholder 3"/>
          <p:cNvSpPr>
            <a:spLocks noGrp="1"/>
          </p:cNvSpPr>
          <p:nvPr>
            <p:ph type="dt" sz="half" idx="10"/>
          </p:nvPr>
        </p:nvSpPr>
        <p:spPr/>
        <p:txBody>
          <a:bodyPr/>
          <a:lstStyle/>
          <a:p>
            <a:r>
              <a:rPr lang="en-US"/>
              <a:t>Monday, April 26, 2021</a:t>
            </a:r>
          </a:p>
        </p:txBody>
      </p:sp>
      <p:sp>
        <p:nvSpPr>
          <p:cNvPr id="47" name="Footer Placeholder 4"/>
          <p:cNvSpPr>
            <a:spLocks noGrp="1"/>
          </p:cNvSpPr>
          <p:nvPr>
            <p:ph type="ftr" sz="quarter" idx="11"/>
          </p:nvPr>
        </p:nvSpPr>
        <p:spPr/>
        <p:txBody>
          <a:bodyPr/>
          <a:lstStyle/>
          <a:p>
            <a:r>
              <a:rPr lang="nl-NL"/>
              <a:t>PHYS 1443-003, Spring 2021                    Dr. Jaehoon Yu</a:t>
            </a:r>
            <a:endParaRPr lang="en-US"/>
          </a:p>
        </p:txBody>
      </p:sp>
      <p:sp>
        <p:nvSpPr>
          <p:cNvPr id="48" name="Slide Number Placeholder 5"/>
          <p:cNvSpPr>
            <a:spLocks noGrp="1"/>
          </p:cNvSpPr>
          <p:nvPr>
            <p:ph type="sldNum" sz="quarter" idx="12"/>
          </p:nvPr>
        </p:nvSpPr>
        <p:spPr/>
        <p:txBody>
          <a:bodyPr/>
          <a:lstStyle/>
          <a:p>
            <a:fld id="{F0DA3329-CD1C-6348-8E1C-36040F90499D}" type="slidenum">
              <a:rPr lang="en-US"/>
              <a:pPr/>
              <a:t>7</a:t>
            </a:fld>
            <a:endParaRPr lang="en-US"/>
          </a:p>
        </p:txBody>
      </p:sp>
      <p:sp>
        <p:nvSpPr>
          <p:cNvPr id="442370" name="Rectangle 2"/>
          <p:cNvSpPr>
            <a:spLocks noGrp="1" noChangeArrowheads="1"/>
          </p:cNvSpPr>
          <p:nvPr>
            <p:ph type="title"/>
          </p:nvPr>
        </p:nvSpPr>
        <p:spPr>
          <a:xfrm>
            <a:off x="476578" y="56658"/>
            <a:ext cx="8153400" cy="609600"/>
          </a:xfrm>
        </p:spPr>
        <p:txBody>
          <a:bodyPr/>
          <a:lstStyle/>
          <a:p>
            <a:r>
              <a:rPr lang="en-US" sz="4000" dirty="0"/>
              <a:t>Ex. Rigid Body Moment of Inertia</a:t>
            </a:r>
            <a:endParaRPr lang="en-US" dirty="0"/>
          </a:p>
        </p:txBody>
      </p:sp>
      <p:sp>
        <p:nvSpPr>
          <p:cNvPr id="442371"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Calculate the moment of inertia of a uniform rigid rod of </a:t>
            </a:r>
            <a:r>
              <a:rPr lang="en-US" sz="2000" b="1" dirty="0">
                <a:solidFill>
                  <a:srgbClr val="FF0000"/>
                </a:solidFill>
                <a:latin typeface="Arial Narrow" charset="0"/>
              </a:rPr>
              <a:t>length L</a:t>
            </a:r>
            <a:r>
              <a:rPr lang="en-US" sz="2000" dirty="0">
                <a:solidFill>
                  <a:srgbClr val="800000"/>
                </a:solidFill>
                <a:latin typeface="Arial Narrow" charset="0"/>
              </a:rPr>
              <a:t> and </a:t>
            </a:r>
            <a:r>
              <a:rPr lang="en-US" sz="2000" b="1" dirty="0">
                <a:solidFill>
                  <a:srgbClr val="FF0000"/>
                </a:solidFill>
                <a:latin typeface="Arial Narrow" charset="0"/>
              </a:rPr>
              <a:t>mass M</a:t>
            </a:r>
            <a:r>
              <a:rPr lang="en-US" sz="2000" dirty="0">
                <a:solidFill>
                  <a:srgbClr val="800000"/>
                </a:solidFill>
                <a:latin typeface="Arial Narrow" charset="0"/>
              </a:rPr>
              <a:t> about an axis perpendicular to the rod and passing through </a:t>
            </a:r>
            <a:r>
              <a:rPr lang="en-US" sz="2000" b="1" dirty="0">
                <a:solidFill>
                  <a:srgbClr val="FF0000"/>
                </a:solidFill>
                <a:latin typeface="Arial Narrow" charset="0"/>
              </a:rPr>
              <a:t>its center of mass</a:t>
            </a:r>
            <a:r>
              <a:rPr lang="en-US" sz="2000" dirty="0">
                <a:solidFill>
                  <a:srgbClr val="800000"/>
                </a:solidFill>
                <a:latin typeface="Arial Narrow" charset="0"/>
              </a:rPr>
              <a:t>.</a:t>
            </a:r>
          </a:p>
        </p:txBody>
      </p:sp>
      <p:sp>
        <p:nvSpPr>
          <p:cNvPr id="442372"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line density of the rod is  </a:t>
            </a:r>
          </a:p>
        </p:txBody>
      </p:sp>
      <p:sp>
        <p:nvSpPr>
          <p:cNvPr id="442373" name="Text Box 5"/>
          <p:cNvSpPr txBox="1">
            <a:spLocks noChangeArrowheads="1"/>
          </p:cNvSpPr>
          <p:nvPr/>
        </p:nvSpPr>
        <p:spPr bwMode="auto">
          <a:xfrm>
            <a:off x="1447800" y="4451350"/>
            <a:ext cx="29718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What is the moment of inertia when the rotational axis is at one end of the rod?</a:t>
            </a:r>
          </a:p>
        </p:txBody>
      </p:sp>
      <p:grpSp>
        <p:nvGrpSpPr>
          <p:cNvPr id="2" name="Group 6"/>
          <p:cNvGrpSpPr>
            <a:grpSpLocks/>
          </p:cNvGrpSpPr>
          <p:nvPr/>
        </p:nvGrpSpPr>
        <p:grpSpPr bwMode="auto">
          <a:xfrm>
            <a:off x="533400" y="1676400"/>
            <a:ext cx="2482850" cy="1600200"/>
            <a:chOff x="336" y="1056"/>
            <a:chExt cx="1564" cy="1008"/>
          </a:xfrm>
        </p:grpSpPr>
        <p:sp>
          <p:nvSpPr>
            <p:cNvPr id="442375" name="Text Box 7"/>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2376" name="Line 8"/>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7" name="Line 9"/>
            <p:cNvSpPr>
              <a:spLocks noChangeShapeType="1"/>
            </p:cNvSpPr>
            <p:nvPr/>
          </p:nvSpPr>
          <p:spPr bwMode="auto">
            <a:xfrm>
              <a:off x="1056" y="1104"/>
              <a:ext cx="0" cy="96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8" name="Text Box 10"/>
            <p:cNvSpPr txBox="1">
              <a:spLocks noChangeArrowheads="1"/>
            </p:cNvSpPr>
            <p:nvPr/>
          </p:nvSpPr>
          <p:spPr bwMode="auto">
            <a:xfrm>
              <a:off x="874"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11"/>
          <p:cNvGrpSpPr>
            <a:grpSpLocks/>
          </p:cNvGrpSpPr>
          <p:nvPr/>
        </p:nvGrpSpPr>
        <p:grpSpPr bwMode="auto">
          <a:xfrm>
            <a:off x="838200" y="2895600"/>
            <a:ext cx="1600200" cy="762000"/>
            <a:chOff x="528" y="1824"/>
            <a:chExt cx="1008" cy="480"/>
          </a:xfrm>
        </p:grpSpPr>
        <p:grpSp>
          <p:nvGrpSpPr>
            <p:cNvPr id="4" name="Group 12"/>
            <p:cNvGrpSpPr>
              <a:grpSpLocks/>
            </p:cNvGrpSpPr>
            <p:nvPr/>
          </p:nvGrpSpPr>
          <p:grpSpPr bwMode="auto">
            <a:xfrm>
              <a:off x="528" y="1824"/>
              <a:ext cx="1008" cy="96"/>
              <a:chOff x="528" y="1824"/>
              <a:chExt cx="1008" cy="96"/>
            </a:xfrm>
          </p:grpSpPr>
          <p:sp>
            <p:nvSpPr>
              <p:cNvPr id="442381" name="Rectangle 13"/>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42382" name="Rectangle 14"/>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42383" name="Line 15"/>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42384" name="Line 16"/>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85" name="Line 17"/>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42386" name="Text Box 18"/>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grpSp>
        <p:nvGrpSpPr>
          <p:cNvPr id="5" name="Group 19"/>
          <p:cNvGrpSpPr>
            <a:grpSpLocks/>
          </p:cNvGrpSpPr>
          <p:nvPr/>
        </p:nvGrpSpPr>
        <p:grpSpPr bwMode="auto">
          <a:xfrm>
            <a:off x="1676400" y="2514600"/>
            <a:ext cx="685800" cy="858838"/>
            <a:chOff x="1056" y="1584"/>
            <a:chExt cx="432" cy="541"/>
          </a:xfrm>
        </p:grpSpPr>
        <p:sp>
          <p:nvSpPr>
            <p:cNvPr id="442388" name="Text Box 20"/>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6" name="Group 21"/>
            <p:cNvGrpSpPr>
              <a:grpSpLocks/>
            </p:cNvGrpSpPr>
            <p:nvPr/>
          </p:nvGrpSpPr>
          <p:grpSpPr bwMode="auto">
            <a:xfrm>
              <a:off x="1056" y="1584"/>
              <a:ext cx="432" cy="432"/>
              <a:chOff x="1056" y="1584"/>
              <a:chExt cx="432" cy="432"/>
            </a:xfrm>
          </p:grpSpPr>
          <p:sp>
            <p:nvSpPr>
              <p:cNvPr id="442390" name="Line 22"/>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91" name="Line 23"/>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42392" name="Text Box 24"/>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graphicFrame>
        <p:nvGraphicFramePr>
          <p:cNvPr id="442393" name="Object 25"/>
          <p:cNvGraphicFramePr>
            <a:graphicFrameLocks noChangeAspect="1"/>
          </p:cNvGraphicFramePr>
          <p:nvPr/>
        </p:nvGraphicFramePr>
        <p:xfrm>
          <a:off x="6619875" y="1481138"/>
          <a:ext cx="782638" cy="652462"/>
        </p:xfrm>
        <a:graphic>
          <a:graphicData uri="http://schemas.openxmlformats.org/presentationml/2006/ole">
            <mc:AlternateContent xmlns:mc="http://schemas.openxmlformats.org/markup-compatibility/2006">
              <mc:Choice xmlns:v="urn:schemas-microsoft-com:vml" Requires="v">
                <p:oleObj spid="_x0000_s537007" name="Equation" r:id="rId3" imgW="482600" imgH="393700" progId="Equation.DSMT4">
                  <p:embed/>
                </p:oleObj>
              </mc:Choice>
              <mc:Fallback>
                <p:oleObj name="Equation" r:id="rId3" imgW="482600" imgH="393700" progId="Equation.DSMT4">
                  <p:embed/>
                  <p:pic>
                    <p:nvPicPr>
                      <p:cNvPr id="442393"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1481138"/>
                        <a:ext cx="782638" cy="6524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442394" name="Text Box 26"/>
          <p:cNvSpPr txBox="1">
            <a:spLocks noChangeArrowheads="1"/>
          </p:cNvSpPr>
          <p:nvPr/>
        </p:nvSpPr>
        <p:spPr bwMode="auto">
          <a:xfrm>
            <a:off x="3733800" y="2133600"/>
            <a:ext cx="27432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so the mass of a </a:t>
            </a:r>
            <a:r>
              <a:rPr lang="en-US" sz="2000" dirty="0" err="1">
                <a:solidFill>
                  <a:srgbClr val="800000"/>
                </a:solidFill>
                <a:latin typeface="Arial Narrow" charset="0"/>
              </a:rPr>
              <a:t>masslet</a:t>
            </a:r>
            <a:r>
              <a:rPr lang="en-US" sz="2000" dirty="0">
                <a:solidFill>
                  <a:srgbClr val="800000"/>
                </a:solidFill>
                <a:latin typeface="Arial Narrow" charset="0"/>
              </a:rPr>
              <a:t> is  </a:t>
            </a:r>
          </a:p>
        </p:txBody>
      </p:sp>
      <p:graphicFrame>
        <p:nvGraphicFramePr>
          <p:cNvPr id="442395" name="Object 27"/>
          <p:cNvGraphicFramePr>
            <a:graphicFrameLocks noChangeAspect="1"/>
          </p:cNvGraphicFramePr>
          <p:nvPr/>
        </p:nvGraphicFramePr>
        <p:xfrm>
          <a:off x="6619875" y="2216150"/>
          <a:ext cx="361950" cy="274638"/>
        </p:xfrm>
        <a:graphic>
          <a:graphicData uri="http://schemas.openxmlformats.org/presentationml/2006/ole">
            <mc:AlternateContent xmlns:mc="http://schemas.openxmlformats.org/markup-compatibility/2006">
              <mc:Choice xmlns:v="urn:schemas-microsoft-com:vml" Requires="v">
                <p:oleObj spid="_x0000_s537008" name="Equation" r:id="rId5" imgW="241300" imgH="165100" progId="Equation.DSMT4">
                  <p:embed/>
                </p:oleObj>
              </mc:Choice>
              <mc:Fallback>
                <p:oleObj name="Equation" r:id="rId5" imgW="241300" imgH="165100" progId="Equation.DSMT4">
                  <p:embed/>
                  <p:pic>
                    <p:nvPicPr>
                      <p:cNvPr id="442395"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75" y="2216150"/>
                        <a:ext cx="361950" cy="2746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42396" name="Text Box 28"/>
          <p:cNvSpPr txBox="1">
            <a:spLocks noChangeArrowheads="1"/>
          </p:cNvSpPr>
          <p:nvPr/>
        </p:nvSpPr>
        <p:spPr bwMode="auto">
          <a:xfrm>
            <a:off x="3200400" y="2819400"/>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moment of inertia is  </a:t>
            </a:r>
          </a:p>
        </p:txBody>
      </p:sp>
      <p:graphicFrame>
        <p:nvGraphicFramePr>
          <p:cNvPr id="442397" name="Object 29"/>
          <p:cNvGraphicFramePr>
            <a:graphicFrameLocks noChangeAspect="1"/>
          </p:cNvGraphicFramePr>
          <p:nvPr/>
        </p:nvGraphicFramePr>
        <p:xfrm>
          <a:off x="4800600" y="2941638"/>
          <a:ext cx="203200" cy="249237"/>
        </p:xfrm>
        <a:graphic>
          <a:graphicData uri="http://schemas.openxmlformats.org/presentationml/2006/ole">
            <mc:AlternateContent xmlns:mc="http://schemas.openxmlformats.org/markup-compatibility/2006">
              <mc:Choice xmlns:v="urn:schemas-microsoft-com:vml" Requires="v">
                <p:oleObj spid="_x0000_s537009" name="Equation" r:id="rId7" imgW="126720" imgH="164880" progId="Equation.3">
                  <p:embed/>
                </p:oleObj>
              </mc:Choice>
              <mc:Fallback>
                <p:oleObj name="Equation" r:id="rId7" imgW="126720" imgH="164880" progId="Equation.3">
                  <p:embed/>
                  <p:pic>
                    <p:nvPicPr>
                      <p:cNvPr id="442397"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941638"/>
                        <a:ext cx="203200" cy="2492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398" name="Object 30"/>
          <p:cNvGraphicFramePr>
            <a:graphicFrameLocks noChangeAspect="1"/>
          </p:cNvGraphicFramePr>
          <p:nvPr/>
        </p:nvGraphicFramePr>
        <p:xfrm>
          <a:off x="4846638" y="4416425"/>
          <a:ext cx="1157287" cy="561975"/>
        </p:xfrm>
        <a:graphic>
          <a:graphicData uri="http://schemas.openxmlformats.org/presentationml/2006/ole">
            <mc:AlternateContent xmlns:mc="http://schemas.openxmlformats.org/markup-compatibility/2006">
              <mc:Choice xmlns:v="urn:schemas-microsoft-com:vml" Requires="v">
                <p:oleObj spid="_x0000_s537010" name="Equation" r:id="rId9" imgW="711200" imgH="292100" progId="Equation.DSMT4">
                  <p:embed/>
                </p:oleObj>
              </mc:Choice>
              <mc:Fallback>
                <p:oleObj name="Equation" r:id="rId9" imgW="711200" imgH="292100" progId="Equation.DSMT4">
                  <p:embed/>
                  <p:pic>
                    <p:nvPicPr>
                      <p:cNvPr id="442398"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6638" y="4416425"/>
                        <a:ext cx="1157287" cy="5619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42399" name="Text Box 31"/>
          <p:cNvSpPr txBox="1">
            <a:spLocks noChangeArrowheads="1"/>
          </p:cNvSpPr>
          <p:nvPr/>
        </p:nvSpPr>
        <p:spPr bwMode="auto">
          <a:xfrm>
            <a:off x="228600" y="5638800"/>
            <a:ext cx="2895600" cy="584775"/>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sz="1600" dirty="0">
                <a:solidFill>
                  <a:schemeClr val="accent2"/>
                </a:solidFill>
                <a:latin typeface="Arial Narrow" charset="0"/>
              </a:rPr>
              <a:t>Will this be the same as the above?  Why or why not?</a:t>
            </a:r>
          </a:p>
        </p:txBody>
      </p:sp>
      <p:sp>
        <p:nvSpPr>
          <p:cNvPr id="442400" name="Text Box 32"/>
          <p:cNvSpPr txBox="1">
            <a:spLocks noChangeArrowheads="1"/>
          </p:cNvSpPr>
          <p:nvPr/>
        </p:nvSpPr>
        <p:spPr bwMode="auto">
          <a:xfrm>
            <a:off x="3352800" y="5638800"/>
            <a:ext cx="57912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800000"/>
                </a:solidFill>
                <a:latin typeface="Arial Narrow" charset="0"/>
              </a:rPr>
              <a:t>Since the moment of inertia is resistance to motion, it makes perfect sense for it to be harder to move when it is rotating about the axis at one end.</a:t>
            </a:r>
          </a:p>
        </p:txBody>
      </p:sp>
      <p:graphicFrame>
        <p:nvGraphicFramePr>
          <p:cNvPr id="442401" name="Object 33"/>
          <p:cNvGraphicFramePr>
            <a:graphicFrameLocks noChangeAspect="1"/>
          </p:cNvGraphicFramePr>
          <p:nvPr/>
        </p:nvGraphicFramePr>
        <p:xfrm>
          <a:off x="7008813" y="2217738"/>
          <a:ext cx="611187" cy="296862"/>
        </p:xfrm>
        <a:graphic>
          <a:graphicData uri="http://schemas.openxmlformats.org/presentationml/2006/ole">
            <mc:AlternateContent xmlns:mc="http://schemas.openxmlformats.org/markup-compatibility/2006">
              <mc:Choice xmlns:v="urn:schemas-microsoft-com:vml" Requires="v">
                <p:oleObj spid="_x0000_s537011" name="Equation" r:id="rId11" imgW="406400" imgH="177800" progId="Equation.DSMT4">
                  <p:embed/>
                </p:oleObj>
              </mc:Choice>
              <mc:Fallback>
                <p:oleObj name="Equation" r:id="rId11" imgW="406400" imgH="177800" progId="Equation.DSMT4">
                  <p:embed/>
                  <p:pic>
                    <p:nvPicPr>
                      <p:cNvPr id="442401"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8813" y="2217738"/>
                        <a:ext cx="611187" cy="2968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2" name="Object 34"/>
          <p:cNvGraphicFramePr>
            <a:graphicFrameLocks noChangeAspect="1"/>
          </p:cNvGraphicFramePr>
          <p:nvPr/>
        </p:nvGraphicFramePr>
        <p:xfrm>
          <a:off x="7600950" y="2085975"/>
          <a:ext cx="781050" cy="657225"/>
        </p:xfrm>
        <a:graphic>
          <a:graphicData uri="http://schemas.openxmlformats.org/presentationml/2006/ole">
            <mc:AlternateContent xmlns:mc="http://schemas.openxmlformats.org/markup-compatibility/2006">
              <mc:Choice xmlns:v="urn:schemas-microsoft-com:vml" Requires="v">
                <p:oleObj spid="_x0000_s537012" name="Equation" r:id="rId13" imgW="520700" imgH="393700" progId="Equation.DSMT4">
                  <p:embed/>
                </p:oleObj>
              </mc:Choice>
              <mc:Fallback>
                <p:oleObj name="Equation" r:id="rId13" imgW="520700" imgH="393700" progId="Equation.DSMT4">
                  <p:embed/>
                  <p:pic>
                    <p:nvPicPr>
                      <p:cNvPr id="442402"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00950" y="2085975"/>
                        <a:ext cx="781050" cy="657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3" name="Object 35"/>
          <p:cNvGraphicFramePr>
            <a:graphicFrameLocks noChangeAspect="1"/>
          </p:cNvGraphicFramePr>
          <p:nvPr/>
        </p:nvGraphicFramePr>
        <p:xfrm>
          <a:off x="4946650" y="2844800"/>
          <a:ext cx="974725" cy="441325"/>
        </p:xfrm>
        <a:graphic>
          <a:graphicData uri="http://schemas.openxmlformats.org/presentationml/2006/ole">
            <mc:AlternateContent xmlns:mc="http://schemas.openxmlformats.org/markup-compatibility/2006">
              <mc:Choice xmlns:v="urn:schemas-microsoft-com:vml" Requires="v">
                <p:oleObj spid="_x0000_s537013" name="Equation" r:id="rId15" imgW="609600" imgH="292100" progId="Equation.DSMT4">
                  <p:embed/>
                </p:oleObj>
              </mc:Choice>
              <mc:Fallback>
                <p:oleObj name="Equation" r:id="rId15" imgW="609600" imgH="292100" progId="Equation.DSMT4">
                  <p:embed/>
                  <p:pic>
                    <p:nvPicPr>
                      <p:cNvPr id="442403"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6650" y="2844800"/>
                        <a:ext cx="974725" cy="441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4" name="Object 36"/>
          <p:cNvGraphicFramePr>
            <a:graphicFrameLocks noChangeAspect="1"/>
          </p:cNvGraphicFramePr>
          <p:nvPr/>
        </p:nvGraphicFramePr>
        <p:xfrm>
          <a:off x="5949950" y="2747963"/>
          <a:ext cx="1462088" cy="633412"/>
        </p:xfrm>
        <a:graphic>
          <a:graphicData uri="http://schemas.openxmlformats.org/presentationml/2006/ole">
            <mc:AlternateContent xmlns:mc="http://schemas.openxmlformats.org/markup-compatibility/2006">
              <mc:Choice xmlns:v="urn:schemas-microsoft-com:vml" Requires="v">
                <p:oleObj spid="_x0000_s537014" name="Equation" r:id="rId17" imgW="914400" imgH="419100" progId="Equation.DSMT4">
                  <p:embed/>
                </p:oleObj>
              </mc:Choice>
              <mc:Fallback>
                <p:oleObj name="Equation" r:id="rId17" imgW="914400" imgH="419100" progId="Equation.DSMT4">
                  <p:embed/>
                  <p:pic>
                    <p:nvPicPr>
                      <p:cNvPr id="442404"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9950" y="2747963"/>
                        <a:ext cx="1462088" cy="6334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5" name="Object 37"/>
          <p:cNvGraphicFramePr>
            <a:graphicFrameLocks noChangeAspect="1"/>
          </p:cNvGraphicFramePr>
          <p:nvPr/>
        </p:nvGraphicFramePr>
        <p:xfrm>
          <a:off x="7381875" y="2708275"/>
          <a:ext cx="1544638" cy="711200"/>
        </p:xfrm>
        <a:graphic>
          <a:graphicData uri="http://schemas.openxmlformats.org/presentationml/2006/ole">
            <mc:AlternateContent xmlns:mc="http://schemas.openxmlformats.org/markup-compatibility/2006">
              <mc:Choice xmlns:v="urn:schemas-microsoft-com:vml" Requires="v">
                <p:oleObj spid="_x0000_s537015" name="Equation" r:id="rId19" imgW="965200" imgH="469900" progId="Equation.DSMT4">
                  <p:embed/>
                </p:oleObj>
              </mc:Choice>
              <mc:Fallback>
                <p:oleObj name="Equation" r:id="rId19" imgW="965200" imgH="469900" progId="Equation.DSMT4">
                  <p:embed/>
                  <p:pic>
                    <p:nvPicPr>
                      <p:cNvPr id="442405"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1875" y="2708275"/>
                        <a:ext cx="1544638" cy="711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6" name="Object 38"/>
          <p:cNvGraphicFramePr>
            <a:graphicFrameLocks noChangeAspect="1"/>
          </p:cNvGraphicFramePr>
          <p:nvPr/>
        </p:nvGraphicFramePr>
        <p:xfrm>
          <a:off x="4587875" y="3486150"/>
          <a:ext cx="2316163" cy="762000"/>
        </p:xfrm>
        <a:graphic>
          <a:graphicData uri="http://schemas.openxmlformats.org/presentationml/2006/ole">
            <mc:AlternateContent xmlns:mc="http://schemas.openxmlformats.org/markup-compatibility/2006">
              <mc:Choice xmlns:v="urn:schemas-microsoft-com:vml" Requires="v">
                <p:oleObj spid="_x0000_s537016" name="Equation" r:id="rId21" imgW="1460500" imgH="508000" progId="Equation.DSMT4">
                  <p:embed/>
                </p:oleObj>
              </mc:Choice>
              <mc:Fallback>
                <p:oleObj name="Equation" r:id="rId21" imgW="1460500" imgH="508000" progId="Equation.DSMT4">
                  <p:embed/>
                  <p:pic>
                    <p:nvPicPr>
                      <p:cNvPr id="442406" name="Object 3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7875" y="3486150"/>
                        <a:ext cx="2316163" cy="762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7" name="Object 39"/>
          <p:cNvGraphicFramePr>
            <a:graphicFrameLocks noChangeAspect="1"/>
          </p:cNvGraphicFramePr>
          <p:nvPr/>
        </p:nvGraphicFramePr>
        <p:xfrm>
          <a:off x="6819900" y="3514725"/>
          <a:ext cx="1128713" cy="704850"/>
        </p:xfrm>
        <a:graphic>
          <a:graphicData uri="http://schemas.openxmlformats.org/presentationml/2006/ole">
            <mc:AlternateContent xmlns:mc="http://schemas.openxmlformats.org/markup-compatibility/2006">
              <mc:Choice xmlns:v="urn:schemas-microsoft-com:vml" Requires="v">
                <p:oleObj spid="_x0000_s537017" name="Equation" r:id="rId23" imgW="711200" imgH="469900" progId="Equation.DSMT4">
                  <p:embed/>
                </p:oleObj>
              </mc:Choice>
              <mc:Fallback>
                <p:oleObj name="Equation" r:id="rId23" imgW="711200" imgH="469900" progId="Equation.DSMT4">
                  <p:embed/>
                  <p:pic>
                    <p:nvPicPr>
                      <p:cNvPr id="442407"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19900" y="3514725"/>
                        <a:ext cx="1128713" cy="704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8" name="Object 40"/>
          <p:cNvGraphicFramePr>
            <a:graphicFrameLocks noChangeAspect="1"/>
          </p:cNvGraphicFramePr>
          <p:nvPr/>
        </p:nvGraphicFramePr>
        <p:xfrm>
          <a:off x="7924800" y="3552825"/>
          <a:ext cx="725488" cy="628650"/>
        </p:xfrm>
        <a:graphic>
          <a:graphicData uri="http://schemas.openxmlformats.org/presentationml/2006/ole">
            <mc:AlternateContent xmlns:mc="http://schemas.openxmlformats.org/markup-compatibility/2006">
              <mc:Choice xmlns:v="urn:schemas-microsoft-com:vml" Requires="v">
                <p:oleObj spid="_x0000_s537018" name="Equation" r:id="rId25" imgW="457200" imgH="419100" progId="Equation.DSMT4">
                  <p:embed/>
                </p:oleObj>
              </mc:Choice>
              <mc:Fallback>
                <p:oleObj name="Equation" r:id="rId25" imgW="457200" imgH="419100" progId="Equation.DSMT4">
                  <p:embed/>
                  <p:pic>
                    <p:nvPicPr>
                      <p:cNvPr id="442408" name="Object 4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24800" y="3552825"/>
                        <a:ext cx="725488" cy="6286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09" name="Object 41"/>
          <p:cNvGraphicFramePr>
            <a:graphicFrameLocks noChangeAspect="1"/>
          </p:cNvGraphicFramePr>
          <p:nvPr/>
        </p:nvGraphicFramePr>
        <p:xfrm>
          <a:off x="6086475" y="4351338"/>
          <a:ext cx="1300163" cy="669925"/>
        </p:xfrm>
        <a:graphic>
          <a:graphicData uri="http://schemas.openxmlformats.org/presentationml/2006/ole">
            <mc:AlternateContent xmlns:mc="http://schemas.openxmlformats.org/markup-compatibility/2006">
              <mc:Choice xmlns:v="urn:schemas-microsoft-com:vml" Requires="v">
                <p:oleObj spid="_x0000_s537019" name="Equation" r:id="rId27" imgW="787400" imgH="419100" progId="Equation.DSMT4">
                  <p:embed/>
                </p:oleObj>
              </mc:Choice>
              <mc:Fallback>
                <p:oleObj name="Equation" r:id="rId27" imgW="787400" imgH="419100" progId="Equation.DSMT4">
                  <p:embed/>
                  <p:pic>
                    <p:nvPicPr>
                      <p:cNvPr id="442409" name="Object 4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86475" y="4351338"/>
                        <a:ext cx="1300163" cy="6699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10" name="Object 42"/>
          <p:cNvGraphicFramePr>
            <a:graphicFrameLocks noChangeAspect="1"/>
          </p:cNvGraphicFramePr>
          <p:nvPr/>
        </p:nvGraphicFramePr>
        <p:xfrm>
          <a:off x="7304088" y="4300538"/>
          <a:ext cx="1393825" cy="752475"/>
        </p:xfrm>
        <a:graphic>
          <a:graphicData uri="http://schemas.openxmlformats.org/presentationml/2006/ole">
            <mc:AlternateContent xmlns:mc="http://schemas.openxmlformats.org/markup-compatibility/2006">
              <mc:Choice xmlns:v="urn:schemas-microsoft-com:vml" Requires="v">
                <p:oleObj spid="_x0000_s537020" name="Equation" r:id="rId29" imgW="825500" imgH="469900" progId="Equation.DSMT4">
                  <p:embed/>
                </p:oleObj>
              </mc:Choice>
              <mc:Fallback>
                <p:oleObj name="Equation" r:id="rId29" imgW="825500" imgH="469900" progId="Equation.DSMT4">
                  <p:embed/>
                  <p:pic>
                    <p:nvPicPr>
                      <p:cNvPr id="442410" name="Object 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304088" y="4300538"/>
                        <a:ext cx="1393825" cy="752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11" name="Object 43"/>
          <p:cNvGraphicFramePr>
            <a:graphicFrameLocks noChangeAspect="1"/>
          </p:cNvGraphicFramePr>
          <p:nvPr/>
        </p:nvGraphicFramePr>
        <p:xfrm>
          <a:off x="5159375" y="4991100"/>
          <a:ext cx="1568450" cy="630238"/>
        </p:xfrm>
        <a:graphic>
          <a:graphicData uri="http://schemas.openxmlformats.org/presentationml/2006/ole">
            <mc:AlternateContent xmlns:mc="http://schemas.openxmlformats.org/markup-compatibility/2006">
              <mc:Choice xmlns:v="urn:schemas-microsoft-com:vml" Requires="v">
                <p:oleObj spid="_x0000_s537021" name="Equation" r:id="rId31" imgW="1016000" imgH="393700" progId="Equation.DSMT4">
                  <p:embed/>
                </p:oleObj>
              </mc:Choice>
              <mc:Fallback>
                <p:oleObj name="Equation" r:id="rId31" imgW="1016000" imgH="393700" progId="Equation.DSMT4">
                  <p:embed/>
                  <p:pic>
                    <p:nvPicPr>
                      <p:cNvPr id="442411" name="Object 4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59375" y="4991100"/>
                        <a:ext cx="1568450" cy="6302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12" name="Object 44"/>
          <p:cNvGraphicFramePr>
            <a:graphicFrameLocks noChangeAspect="1"/>
          </p:cNvGraphicFramePr>
          <p:nvPr/>
        </p:nvGraphicFramePr>
        <p:xfrm>
          <a:off x="6665913" y="4991100"/>
          <a:ext cx="993775" cy="630238"/>
        </p:xfrm>
        <a:graphic>
          <a:graphicData uri="http://schemas.openxmlformats.org/presentationml/2006/ole">
            <mc:AlternateContent xmlns:mc="http://schemas.openxmlformats.org/markup-compatibility/2006">
              <mc:Choice xmlns:v="urn:schemas-microsoft-com:vml" Requires="v">
                <p:oleObj spid="_x0000_s537022" name="Equation" r:id="rId33" imgW="635000" imgH="393700" progId="Equation.DSMT4">
                  <p:embed/>
                </p:oleObj>
              </mc:Choice>
              <mc:Fallback>
                <p:oleObj name="Equation" r:id="rId33" imgW="635000" imgH="393700" progId="Equation.DSMT4">
                  <p:embed/>
                  <p:pic>
                    <p:nvPicPr>
                      <p:cNvPr id="442412" name="Object 4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65913" y="4991100"/>
                        <a:ext cx="993775" cy="6302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2413" name="Object 45"/>
          <p:cNvGraphicFramePr>
            <a:graphicFrameLocks noChangeAspect="1"/>
          </p:cNvGraphicFramePr>
          <p:nvPr/>
        </p:nvGraphicFramePr>
        <p:xfrm>
          <a:off x="7772400" y="4968875"/>
          <a:ext cx="730250" cy="669925"/>
        </p:xfrm>
        <a:graphic>
          <a:graphicData uri="http://schemas.openxmlformats.org/presentationml/2006/ole">
            <mc:AlternateContent xmlns:mc="http://schemas.openxmlformats.org/markup-compatibility/2006">
              <mc:Choice xmlns:v="urn:schemas-microsoft-com:vml" Requires="v">
                <p:oleObj spid="_x0000_s537023" name="Equation" r:id="rId35" imgW="457200" imgH="419100" progId="Equation.DSMT4">
                  <p:embed/>
                </p:oleObj>
              </mc:Choice>
              <mc:Fallback>
                <p:oleObj name="Equation" r:id="rId35" imgW="457200" imgH="419100" progId="Equation.DSMT4">
                  <p:embed/>
                  <p:pic>
                    <p:nvPicPr>
                      <p:cNvPr id="442413" name="Object 4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772400" y="4968875"/>
                        <a:ext cx="730250" cy="6699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326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 name="Date Placeholder 3"/>
          <p:cNvSpPr>
            <a:spLocks noGrp="1"/>
          </p:cNvSpPr>
          <p:nvPr>
            <p:ph type="dt" sz="half" idx="10"/>
          </p:nvPr>
        </p:nvSpPr>
        <p:spPr/>
        <p:txBody>
          <a:bodyPr/>
          <a:lstStyle/>
          <a:p>
            <a:r>
              <a:rPr lang="en-US"/>
              <a:t>Monday, April 26, 2021</a:t>
            </a:r>
          </a:p>
        </p:txBody>
      </p:sp>
      <p:sp>
        <p:nvSpPr>
          <p:cNvPr id="64" name="Footer Placeholder 4"/>
          <p:cNvSpPr>
            <a:spLocks noGrp="1"/>
          </p:cNvSpPr>
          <p:nvPr>
            <p:ph type="ftr" sz="quarter" idx="11"/>
          </p:nvPr>
        </p:nvSpPr>
        <p:spPr/>
        <p:txBody>
          <a:bodyPr/>
          <a:lstStyle/>
          <a:p>
            <a:r>
              <a:rPr lang="nl-NL"/>
              <a:t>PHYS 1443-003, Spring 2021                    Dr. Jaehoon Yu</a:t>
            </a:r>
            <a:endParaRPr lang="en-US"/>
          </a:p>
        </p:txBody>
      </p:sp>
      <p:sp>
        <p:nvSpPr>
          <p:cNvPr id="65" name="Slide Number Placeholder 5"/>
          <p:cNvSpPr>
            <a:spLocks noGrp="1"/>
          </p:cNvSpPr>
          <p:nvPr>
            <p:ph type="sldNum" sz="quarter" idx="12"/>
          </p:nvPr>
        </p:nvSpPr>
        <p:spPr/>
        <p:txBody>
          <a:bodyPr/>
          <a:lstStyle/>
          <a:p>
            <a:fld id="{FE2871EE-DE8A-1145-9638-656C3E711203}" type="slidenum">
              <a:rPr lang="en-US"/>
              <a:pPr/>
              <a:t>8</a:t>
            </a:fld>
            <a:endParaRPr lang="en-US"/>
          </a:p>
        </p:txBody>
      </p:sp>
      <p:grpSp>
        <p:nvGrpSpPr>
          <p:cNvPr id="2" name="Group 2"/>
          <p:cNvGrpSpPr>
            <a:grpSpLocks/>
          </p:cNvGrpSpPr>
          <p:nvPr/>
        </p:nvGrpSpPr>
        <p:grpSpPr bwMode="auto">
          <a:xfrm>
            <a:off x="471488" y="2667000"/>
            <a:ext cx="2795587" cy="3009900"/>
            <a:chOff x="297" y="1680"/>
            <a:chExt cx="1761" cy="1896"/>
          </a:xfrm>
        </p:grpSpPr>
        <p:sp>
          <p:nvSpPr>
            <p:cNvPr id="465923" name="Freeform 3"/>
            <p:cNvSpPr>
              <a:spLocks/>
            </p:cNvSpPr>
            <p:nvPr/>
          </p:nvSpPr>
          <p:spPr bwMode="auto">
            <a:xfrm>
              <a:off x="480" y="1680"/>
              <a:ext cx="1461" cy="1824"/>
            </a:xfrm>
            <a:custGeom>
              <a:avLst/>
              <a:gdLst/>
              <a:ahLst/>
              <a:cxnLst>
                <a:cxn ang="0">
                  <a:pos x="112" y="1459"/>
                </a:cxn>
                <a:cxn ang="0">
                  <a:pos x="104" y="906"/>
                </a:cxn>
                <a:cxn ang="0">
                  <a:pos x="44" y="719"/>
                </a:cxn>
                <a:cxn ang="0">
                  <a:pos x="0" y="606"/>
                </a:cxn>
                <a:cxn ang="0">
                  <a:pos x="7" y="464"/>
                </a:cxn>
                <a:cxn ang="0">
                  <a:pos x="22" y="442"/>
                </a:cxn>
                <a:cxn ang="0">
                  <a:pos x="52" y="345"/>
                </a:cxn>
                <a:cxn ang="0">
                  <a:pos x="44" y="120"/>
                </a:cxn>
                <a:cxn ang="0">
                  <a:pos x="7" y="53"/>
                </a:cxn>
                <a:cxn ang="0">
                  <a:pos x="463" y="45"/>
                </a:cxn>
                <a:cxn ang="0">
                  <a:pos x="546" y="15"/>
                </a:cxn>
                <a:cxn ang="0">
                  <a:pos x="591" y="0"/>
                </a:cxn>
                <a:cxn ang="0">
                  <a:pos x="830" y="8"/>
                </a:cxn>
                <a:cxn ang="0">
                  <a:pos x="1002" y="53"/>
                </a:cxn>
                <a:cxn ang="0">
                  <a:pos x="1047" y="75"/>
                </a:cxn>
                <a:cxn ang="0">
                  <a:pos x="1062" y="98"/>
                </a:cxn>
                <a:cxn ang="0">
                  <a:pos x="1174" y="165"/>
                </a:cxn>
                <a:cxn ang="0">
                  <a:pos x="1234" y="217"/>
                </a:cxn>
                <a:cxn ang="0">
                  <a:pos x="1234" y="217"/>
                </a:cxn>
                <a:cxn ang="0">
                  <a:pos x="1309" y="307"/>
                </a:cxn>
                <a:cxn ang="0">
                  <a:pos x="1376" y="808"/>
                </a:cxn>
                <a:cxn ang="0">
                  <a:pos x="1376" y="1310"/>
                </a:cxn>
                <a:cxn ang="0">
                  <a:pos x="1249" y="1459"/>
                </a:cxn>
                <a:cxn ang="0">
                  <a:pos x="1182" y="1489"/>
                </a:cxn>
                <a:cxn ang="0">
                  <a:pos x="1107" y="1564"/>
                </a:cxn>
                <a:cxn ang="0">
                  <a:pos x="1092" y="1601"/>
                </a:cxn>
                <a:cxn ang="0">
                  <a:pos x="1069" y="1609"/>
                </a:cxn>
                <a:cxn ang="0">
                  <a:pos x="1032" y="1676"/>
                </a:cxn>
                <a:cxn ang="0">
                  <a:pos x="965" y="1706"/>
                </a:cxn>
                <a:cxn ang="0">
                  <a:pos x="822" y="1699"/>
                </a:cxn>
                <a:cxn ang="0">
                  <a:pos x="703" y="1639"/>
                </a:cxn>
                <a:cxn ang="0">
                  <a:pos x="568" y="1586"/>
                </a:cxn>
                <a:cxn ang="0">
                  <a:pos x="291" y="1519"/>
                </a:cxn>
                <a:cxn ang="0">
                  <a:pos x="89" y="1512"/>
                </a:cxn>
                <a:cxn ang="0">
                  <a:pos x="112" y="1392"/>
                </a:cxn>
                <a:cxn ang="0">
                  <a:pos x="112" y="1459"/>
                </a:cxn>
              </a:cxnLst>
              <a:rect l="0" t="0" r="r" b="b"/>
              <a:pathLst>
                <a:path w="1402" h="1706">
                  <a:moveTo>
                    <a:pt x="112" y="1459"/>
                  </a:moveTo>
                  <a:cubicBezTo>
                    <a:pt x="123" y="1276"/>
                    <a:pt x="152" y="1086"/>
                    <a:pt x="104" y="906"/>
                  </a:cubicBezTo>
                  <a:cubicBezTo>
                    <a:pt x="96" y="835"/>
                    <a:pt x="84" y="778"/>
                    <a:pt x="44" y="719"/>
                  </a:cubicBezTo>
                  <a:cubicBezTo>
                    <a:pt x="32" y="679"/>
                    <a:pt x="12" y="646"/>
                    <a:pt x="0" y="606"/>
                  </a:cubicBezTo>
                  <a:cubicBezTo>
                    <a:pt x="2" y="559"/>
                    <a:pt x="1" y="511"/>
                    <a:pt x="7" y="464"/>
                  </a:cubicBezTo>
                  <a:cubicBezTo>
                    <a:pt x="8" y="455"/>
                    <a:pt x="18" y="450"/>
                    <a:pt x="22" y="442"/>
                  </a:cubicBezTo>
                  <a:cubicBezTo>
                    <a:pt x="35" y="412"/>
                    <a:pt x="44" y="377"/>
                    <a:pt x="52" y="345"/>
                  </a:cubicBezTo>
                  <a:cubicBezTo>
                    <a:pt x="49" y="270"/>
                    <a:pt x="54" y="194"/>
                    <a:pt x="44" y="120"/>
                  </a:cubicBezTo>
                  <a:cubicBezTo>
                    <a:pt x="41" y="95"/>
                    <a:pt x="16" y="77"/>
                    <a:pt x="7" y="53"/>
                  </a:cubicBezTo>
                  <a:cubicBezTo>
                    <a:pt x="159" y="50"/>
                    <a:pt x="311" y="52"/>
                    <a:pt x="463" y="45"/>
                  </a:cubicBezTo>
                  <a:cubicBezTo>
                    <a:pt x="492" y="44"/>
                    <a:pt x="518" y="24"/>
                    <a:pt x="546" y="15"/>
                  </a:cubicBezTo>
                  <a:cubicBezTo>
                    <a:pt x="561" y="10"/>
                    <a:pt x="591" y="0"/>
                    <a:pt x="591" y="0"/>
                  </a:cubicBezTo>
                  <a:cubicBezTo>
                    <a:pt x="671" y="3"/>
                    <a:pt x="750" y="4"/>
                    <a:pt x="830" y="8"/>
                  </a:cubicBezTo>
                  <a:cubicBezTo>
                    <a:pt x="891" y="11"/>
                    <a:pt x="944" y="40"/>
                    <a:pt x="1002" y="53"/>
                  </a:cubicBezTo>
                  <a:cubicBezTo>
                    <a:pt x="1016" y="62"/>
                    <a:pt x="1034" y="65"/>
                    <a:pt x="1047" y="75"/>
                  </a:cubicBezTo>
                  <a:cubicBezTo>
                    <a:pt x="1054" y="81"/>
                    <a:pt x="1055" y="92"/>
                    <a:pt x="1062" y="98"/>
                  </a:cubicBezTo>
                  <a:cubicBezTo>
                    <a:pt x="1092" y="124"/>
                    <a:pt x="1135" y="153"/>
                    <a:pt x="1174" y="165"/>
                  </a:cubicBezTo>
                  <a:lnTo>
                    <a:pt x="1234" y="217"/>
                  </a:lnTo>
                  <a:cubicBezTo>
                    <a:pt x="1234" y="217"/>
                    <a:pt x="1234" y="217"/>
                    <a:pt x="1234" y="217"/>
                  </a:cubicBezTo>
                  <a:cubicBezTo>
                    <a:pt x="1261" y="245"/>
                    <a:pt x="1287" y="275"/>
                    <a:pt x="1309" y="307"/>
                  </a:cubicBezTo>
                  <a:cubicBezTo>
                    <a:pt x="1358" y="469"/>
                    <a:pt x="1311" y="649"/>
                    <a:pt x="1376" y="808"/>
                  </a:cubicBezTo>
                  <a:cubicBezTo>
                    <a:pt x="1402" y="1005"/>
                    <a:pt x="1388" y="879"/>
                    <a:pt x="1376" y="1310"/>
                  </a:cubicBezTo>
                  <a:cubicBezTo>
                    <a:pt x="1374" y="1386"/>
                    <a:pt x="1320" y="1436"/>
                    <a:pt x="1249" y="1459"/>
                  </a:cubicBezTo>
                  <a:cubicBezTo>
                    <a:pt x="1227" y="1474"/>
                    <a:pt x="1207" y="1481"/>
                    <a:pt x="1182" y="1489"/>
                  </a:cubicBezTo>
                  <a:cubicBezTo>
                    <a:pt x="1152" y="1509"/>
                    <a:pt x="1133" y="1538"/>
                    <a:pt x="1107" y="1564"/>
                  </a:cubicBezTo>
                  <a:cubicBezTo>
                    <a:pt x="1102" y="1576"/>
                    <a:pt x="1101" y="1591"/>
                    <a:pt x="1092" y="1601"/>
                  </a:cubicBezTo>
                  <a:cubicBezTo>
                    <a:pt x="1087" y="1607"/>
                    <a:pt x="1075" y="1603"/>
                    <a:pt x="1069" y="1609"/>
                  </a:cubicBezTo>
                  <a:cubicBezTo>
                    <a:pt x="1051" y="1627"/>
                    <a:pt x="1049" y="1657"/>
                    <a:pt x="1032" y="1676"/>
                  </a:cubicBezTo>
                  <a:cubicBezTo>
                    <a:pt x="1017" y="1694"/>
                    <a:pt x="986" y="1699"/>
                    <a:pt x="965" y="1706"/>
                  </a:cubicBezTo>
                  <a:cubicBezTo>
                    <a:pt x="917" y="1704"/>
                    <a:pt x="870" y="1703"/>
                    <a:pt x="822" y="1699"/>
                  </a:cubicBezTo>
                  <a:cubicBezTo>
                    <a:pt x="779" y="1695"/>
                    <a:pt x="747" y="1649"/>
                    <a:pt x="703" y="1639"/>
                  </a:cubicBezTo>
                  <a:cubicBezTo>
                    <a:pt x="664" y="1613"/>
                    <a:pt x="612" y="1599"/>
                    <a:pt x="568" y="1586"/>
                  </a:cubicBezTo>
                  <a:cubicBezTo>
                    <a:pt x="479" y="1560"/>
                    <a:pt x="383" y="1526"/>
                    <a:pt x="291" y="1519"/>
                  </a:cubicBezTo>
                  <a:cubicBezTo>
                    <a:pt x="224" y="1514"/>
                    <a:pt x="156" y="1514"/>
                    <a:pt x="89" y="1512"/>
                  </a:cubicBezTo>
                  <a:cubicBezTo>
                    <a:pt x="98" y="1469"/>
                    <a:pt x="112" y="1436"/>
                    <a:pt x="112" y="1392"/>
                  </a:cubicBezTo>
                  <a:lnTo>
                    <a:pt x="112" y="1459"/>
                  </a:lnTo>
                  <a:close/>
                </a:path>
              </a:pathLst>
            </a:custGeom>
            <a:solidFill>
              <a:srgbClr val="CCFFFF"/>
            </a:solidFill>
            <a:ln w="9525">
              <a:noFill/>
              <a:round/>
              <a:headEnd/>
              <a:tailEnd/>
            </a:ln>
            <a:effectLst/>
          </p:spPr>
          <p:txBody>
            <a:bodyPr>
              <a:prstTxWarp prst="textNoShape">
                <a:avLst/>
              </a:prstTxWarp>
            </a:bodyPr>
            <a:lstStyle/>
            <a:p>
              <a:endParaRPr lang="en-US"/>
            </a:p>
          </p:txBody>
        </p:sp>
        <p:sp>
          <p:nvSpPr>
            <p:cNvPr id="465924" name="Oval 4"/>
            <p:cNvSpPr>
              <a:spLocks noChangeArrowheads="1"/>
            </p:cNvSpPr>
            <p:nvPr/>
          </p:nvSpPr>
          <p:spPr bwMode="auto">
            <a:xfrm>
              <a:off x="1680" y="1968"/>
              <a:ext cx="48" cy="48"/>
            </a:xfrm>
            <a:prstGeom prst="ellipse">
              <a:avLst/>
            </a:prstGeom>
            <a:solidFill>
              <a:srgbClr val="FF0000"/>
            </a:solidFill>
            <a:ln w="9525">
              <a:solidFill>
                <a:srgbClr val="FF0000"/>
              </a:solidFill>
              <a:round/>
              <a:headEnd/>
              <a:tailEnd/>
            </a:ln>
            <a:effectLst/>
          </p:spPr>
          <p:txBody>
            <a:bodyPr wrap="none" anchor="ctr">
              <a:prstTxWarp prst="textNoShape">
                <a:avLst/>
              </a:prstTxWarp>
            </a:bodyPr>
            <a:lstStyle/>
            <a:p>
              <a:endParaRPr lang="en-US"/>
            </a:p>
          </p:txBody>
        </p:sp>
        <p:sp>
          <p:nvSpPr>
            <p:cNvPr id="465925" name="Line 5"/>
            <p:cNvSpPr>
              <a:spLocks noChangeShapeType="1"/>
            </p:cNvSpPr>
            <p:nvPr/>
          </p:nvSpPr>
          <p:spPr bwMode="auto">
            <a:xfrm flipV="1">
              <a:off x="1440" y="1968"/>
              <a:ext cx="288" cy="672"/>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26" name="Line 6"/>
            <p:cNvSpPr>
              <a:spLocks noChangeShapeType="1"/>
            </p:cNvSpPr>
            <p:nvPr/>
          </p:nvSpPr>
          <p:spPr bwMode="auto">
            <a:xfrm>
              <a:off x="1728" y="2016"/>
              <a:ext cx="0" cy="144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7" name="Line 7"/>
            <p:cNvSpPr>
              <a:spLocks noChangeShapeType="1"/>
            </p:cNvSpPr>
            <p:nvPr/>
          </p:nvSpPr>
          <p:spPr bwMode="auto">
            <a:xfrm>
              <a:off x="816" y="3360"/>
              <a:ext cx="912" cy="0"/>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28" name="Line 8"/>
            <p:cNvSpPr>
              <a:spLocks noChangeShapeType="1"/>
            </p:cNvSpPr>
            <p:nvPr/>
          </p:nvSpPr>
          <p:spPr bwMode="auto">
            <a:xfrm flipH="1">
              <a:off x="384" y="1968"/>
              <a:ext cx="1344" cy="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9" name="Text Box 9"/>
            <p:cNvSpPr txBox="1">
              <a:spLocks noChangeArrowheads="1"/>
            </p:cNvSpPr>
            <p:nvPr/>
          </p:nvSpPr>
          <p:spPr bwMode="auto">
            <a:xfrm>
              <a:off x="1190" y="3345"/>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endParaRPr lang="en-US">
                <a:solidFill>
                  <a:srgbClr val="FF0000"/>
                </a:solidFill>
                <a:latin typeface="Monotype Corsiva" charset="0"/>
              </a:endParaRPr>
            </a:p>
          </p:txBody>
        </p:sp>
        <p:grpSp>
          <p:nvGrpSpPr>
            <p:cNvPr id="3" name="Group 10"/>
            <p:cNvGrpSpPr>
              <a:grpSpLocks/>
            </p:cNvGrpSpPr>
            <p:nvPr/>
          </p:nvGrpSpPr>
          <p:grpSpPr bwMode="auto">
            <a:xfrm>
              <a:off x="297" y="1968"/>
              <a:ext cx="231" cy="1008"/>
              <a:chOff x="297" y="1968"/>
              <a:chExt cx="231" cy="1008"/>
            </a:xfrm>
          </p:grpSpPr>
          <p:sp>
            <p:nvSpPr>
              <p:cNvPr id="465931" name="Line 11"/>
              <p:cNvSpPr>
                <a:spLocks noChangeShapeType="1"/>
              </p:cNvSpPr>
              <p:nvPr/>
            </p:nvSpPr>
            <p:spPr bwMode="auto">
              <a:xfrm>
                <a:off x="528" y="1968"/>
                <a:ext cx="0" cy="1008"/>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32" name="Text Box 12"/>
              <p:cNvSpPr txBox="1">
                <a:spLocks noChangeArrowheads="1"/>
              </p:cNvSpPr>
              <p:nvPr/>
            </p:nvSpPr>
            <p:spPr bwMode="auto">
              <a:xfrm rot="-5400000">
                <a:off x="325" y="2372"/>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y</a:t>
                </a:r>
                <a:endParaRPr lang="en-US">
                  <a:solidFill>
                    <a:srgbClr val="FF0000"/>
                  </a:solidFill>
                  <a:latin typeface="Monotype Corsiva" charset="0"/>
                </a:endParaRPr>
              </a:p>
            </p:txBody>
          </p:sp>
        </p:grpSp>
        <p:sp>
          <p:nvSpPr>
            <p:cNvPr id="465933" name="Text Box 13"/>
            <p:cNvSpPr txBox="1">
              <a:spLocks noChangeArrowheads="1"/>
            </p:cNvSpPr>
            <p:nvPr/>
          </p:nvSpPr>
          <p:spPr bwMode="auto">
            <a:xfrm>
              <a:off x="1586" y="1713"/>
              <a:ext cx="334"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r>
                <a:rPr lang="en-US" sz="1800" baseline="-25000">
                  <a:solidFill>
                    <a:srgbClr val="FF0000"/>
                  </a:solidFill>
                  <a:latin typeface="Arial Narrow" charset="0"/>
                </a:rPr>
                <a:t>,</a:t>
              </a:r>
              <a:r>
                <a:rPr lang="en-US" sz="1800">
                  <a:solidFill>
                    <a:srgbClr val="FF0000"/>
                  </a:solidFill>
                  <a:latin typeface="Arial Narrow" charset="0"/>
                </a:rPr>
                <a:t>y)</a:t>
              </a:r>
              <a:endParaRPr lang="en-US">
                <a:solidFill>
                  <a:srgbClr val="FF0000"/>
                </a:solidFill>
                <a:latin typeface="Monotype Corsiva" charset="0"/>
              </a:endParaRPr>
            </a:p>
          </p:txBody>
        </p:sp>
        <p:grpSp>
          <p:nvGrpSpPr>
            <p:cNvPr id="4" name="Group 14"/>
            <p:cNvGrpSpPr>
              <a:grpSpLocks/>
            </p:cNvGrpSpPr>
            <p:nvPr/>
          </p:nvGrpSpPr>
          <p:grpSpPr bwMode="auto">
            <a:xfrm>
              <a:off x="480" y="2349"/>
              <a:ext cx="1578" cy="928"/>
              <a:chOff x="480" y="2349"/>
              <a:chExt cx="1578" cy="928"/>
            </a:xfrm>
          </p:grpSpPr>
          <p:sp>
            <p:nvSpPr>
              <p:cNvPr id="465935" name="Text Box 15"/>
              <p:cNvSpPr txBox="1">
                <a:spLocks noChangeArrowheads="1"/>
              </p:cNvSpPr>
              <p:nvPr/>
            </p:nvSpPr>
            <p:spPr bwMode="auto">
              <a:xfrm>
                <a:off x="998" y="3046"/>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endParaRPr lang="en-US" sz="1800">
                  <a:solidFill>
                    <a:srgbClr val="33CC33"/>
                  </a:solidFill>
                  <a:latin typeface="Arial Narrow" charset="0"/>
                </a:endParaRPr>
              </a:p>
            </p:txBody>
          </p:sp>
          <p:grpSp>
            <p:nvGrpSpPr>
              <p:cNvPr id="5" name="Group 16"/>
              <p:cNvGrpSpPr>
                <a:grpSpLocks/>
              </p:cNvGrpSpPr>
              <p:nvPr/>
            </p:nvGrpSpPr>
            <p:grpSpPr bwMode="auto">
              <a:xfrm>
                <a:off x="480" y="2532"/>
                <a:ext cx="1578" cy="636"/>
                <a:chOff x="480" y="2532"/>
                <a:chExt cx="1578" cy="636"/>
              </a:xfrm>
            </p:grpSpPr>
            <p:sp>
              <p:nvSpPr>
                <p:cNvPr id="465937" name="Line 17"/>
                <p:cNvSpPr>
                  <a:spLocks noChangeShapeType="1"/>
                </p:cNvSpPr>
                <p:nvPr/>
              </p:nvSpPr>
              <p:spPr bwMode="auto">
                <a:xfrm flipV="1">
                  <a:off x="816" y="2640"/>
                  <a:ext cx="624" cy="336"/>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38" name="Oval 18"/>
                <p:cNvSpPr>
                  <a:spLocks noChangeArrowheads="1"/>
                </p:cNvSpPr>
                <p:nvPr/>
              </p:nvSpPr>
              <p:spPr bwMode="auto">
                <a:xfrm>
                  <a:off x="1392" y="2592"/>
                  <a:ext cx="96" cy="96"/>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465939" name="Line 19"/>
                <p:cNvSpPr>
                  <a:spLocks noChangeShapeType="1"/>
                </p:cNvSpPr>
                <p:nvPr/>
              </p:nvSpPr>
              <p:spPr bwMode="auto">
                <a:xfrm>
                  <a:off x="1440" y="2640"/>
                  <a:ext cx="0" cy="528"/>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0" name="Line 20"/>
                <p:cNvSpPr>
                  <a:spLocks noChangeShapeType="1"/>
                </p:cNvSpPr>
                <p:nvPr/>
              </p:nvSpPr>
              <p:spPr bwMode="auto">
                <a:xfrm>
                  <a:off x="816" y="3120"/>
                  <a:ext cx="624"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1" name="Line 21"/>
                <p:cNvSpPr>
                  <a:spLocks noChangeShapeType="1"/>
                </p:cNvSpPr>
                <p:nvPr/>
              </p:nvSpPr>
              <p:spPr bwMode="auto">
                <a:xfrm flipH="1">
                  <a:off x="624" y="2640"/>
                  <a:ext cx="816" cy="0"/>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2" name="Line 22"/>
                <p:cNvSpPr>
                  <a:spLocks noChangeShapeType="1"/>
                </p:cNvSpPr>
                <p:nvPr/>
              </p:nvSpPr>
              <p:spPr bwMode="auto">
                <a:xfrm>
                  <a:off x="720" y="2640"/>
                  <a:ext cx="0" cy="384"/>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3" name="Text Box 23"/>
                <p:cNvSpPr txBox="1">
                  <a:spLocks noChangeArrowheads="1"/>
                </p:cNvSpPr>
                <p:nvPr/>
              </p:nvSpPr>
              <p:spPr bwMode="auto">
                <a:xfrm>
                  <a:off x="1478" y="2532"/>
                  <a:ext cx="580"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r>
                    <a:rPr lang="en-US" sz="1800">
                      <a:solidFill>
                        <a:srgbClr val="33CC33"/>
                      </a:solidFill>
                      <a:latin typeface="Arial Narrow" charset="0"/>
                    </a:rPr>
                    <a:t>y</a:t>
                  </a:r>
                  <a:r>
                    <a:rPr lang="en-US" sz="1800" baseline="-25000">
                      <a:solidFill>
                        <a:srgbClr val="33CC33"/>
                      </a:solidFill>
                      <a:latin typeface="Arial Narrow" charset="0"/>
                    </a:rPr>
                    <a:t>CM</a:t>
                  </a:r>
                  <a:r>
                    <a:rPr lang="en-US" sz="1800">
                      <a:solidFill>
                        <a:srgbClr val="33CC33"/>
                      </a:solidFill>
                      <a:latin typeface="Arial Narrow" charset="0"/>
                    </a:rPr>
                    <a:t>)</a:t>
                  </a:r>
                  <a:endParaRPr lang="en-US">
                    <a:latin typeface="Monotype Corsiva" charset="0"/>
                  </a:endParaRPr>
                </a:p>
              </p:txBody>
            </p:sp>
            <p:sp>
              <p:nvSpPr>
                <p:cNvPr id="465944" name="Text Box 24"/>
                <p:cNvSpPr txBox="1">
                  <a:spLocks noChangeArrowheads="1"/>
                </p:cNvSpPr>
                <p:nvPr/>
              </p:nvSpPr>
              <p:spPr bwMode="auto">
                <a:xfrm rot="-5400000">
                  <a:off x="447" y="2673"/>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r>
                    <a:rPr lang="en-US" sz="1800" baseline="-25000">
                      <a:solidFill>
                        <a:srgbClr val="33CC33"/>
                      </a:solidFill>
                      <a:latin typeface="Arial Narrow" charset="0"/>
                    </a:rPr>
                    <a:t>CM</a:t>
                  </a:r>
                  <a:endParaRPr lang="en-US">
                    <a:latin typeface="Monotype Corsiva" charset="0"/>
                  </a:endParaRPr>
                </a:p>
              </p:txBody>
            </p:sp>
          </p:grpSp>
          <p:sp>
            <p:nvSpPr>
              <p:cNvPr id="465945" name="Text Box 25"/>
              <p:cNvSpPr txBox="1">
                <a:spLocks noChangeArrowheads="1"/>
              </p:cNvSpPr>
              <p:nvPr/>
            </p:nvSpPr>
            <p:spPr bwMode="auto">
              <a:xfrm>
                <a:off x="1478" y="2349"/>
                <a:ext cx="116" cy="288"/>
              </a:xfrm>
              <a:prstGeom prst="rect">
                <a:avLst/>
              </a:prstGeom>
              <a:noFill/>
              <a:ln w="9525">
                <a:noFill/>
                <a:miter lim="800000"/>
                <a:headEnd/>
                <a:tailEnd/>
              </a:ln>
              <a:effectLst/>
            </p:spPr>
            <p:txBody>
              <a:bodyPr wrap="none">
                <a:prstTxWarp prst="textNoShape">
                  <a:avLst/>
                </a:prstTxWarp>
                <a:spAutoFit/>
              </a:bodyPr>
              <a:lstStyle/>
              <a:p>
                <a:endParaRPr lang="en-US">
                  <a:latin typeface="Monotype Corsiva" charset="0"/>
                </a:endParaRPr>
              </a:p>
            </p:txBody>
          </p:sp>
          <p:sp>
            <p:nvSpPr>
              <p:cNvPr id="465946" name="Text Box 26"/>
              <p:cNvSpPr txBox="1">
                <a:spLocks noChangeArrowheads="1"/>
              </p:cNvSpPr>
              <p:nvPr/>
            </p:nvSpPr>
            <p:spPr bwMode="auto">
              <a:xfrm>
                <a:off x="1488" y="2400"/>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rgbClr val="33CC33"/>
                    </a:solidFill>
                    <a:latin typeface="Arial Narrow" charset="0"/>
                  </a:rPr>
                  <a:t>CM</a:t>
                </a:r>
              </a:p>
            </p:txBody>
          </p:sp>
        </p:grpSp>
      </p:grpSp>
      <p:sp>
        <p:nvSpPr>
          <p:cNvPr id="465947" name="Rectangle 27"/>
          <p:cNvSpPr>
            <a:spLocks noGrp="1" noChangeArrowheads="1"/>
          </p:cNvSpPr>
          <p:nvPr>
            <p:ph type="title"/>
          </p:nvPr>
        </p:nvSpPr>
        <p:spPr>
          <a:xfrm>
            <a:off x="670034" y="99903"/>
            <a:ext cx="8153400" cy="609600"/>
          </a:xfrm>
        </p:spPr>
        <p:txBody>
          <a:bodyPr/>
          <a:lstStyle/>
          <a:p>
            <a:r>
              <a:rPr lang="en-US" sz="3600" dirty="0"/>
              <a:t>Parallel Axis Theorem</a:t>
            </a:r>
          </a:p>
        </p:txBody>
      </p:sp>
      <p:sp>
        <p:nvSpPr>
          <p:cNvPr id="465948" name="Text Box 28"/>
          <p:cNvSpPr txBox="1">
            <a:spLocks noChangeArrowheads="1"/>
          </p:cNvSpPr>
          <p:nvPr/>
        </p:nvSpPr>
        <p:spPr bwMode="auto">
          <a:xfrm>
            <a:off x="320566" y="685800"/>
            <a:ext cx="8290034" cy="1446550"/>
          </a:xfrm>
          <a:prstGeom prst="rect">
            <a:avLst/>
          </a:prstGeom>
          <a:noFill/>
          <a:ln w="28575">
            <a:noFill/>
            <a:miter lim="800000"/>
            <a:headEnd/>
            <a:tailEnd/>
          </a:ln>
          <a:effectLst/>
        </p:spPr>
        <p:txBody>
          <a:bodyPr wrap="square">
            <a:prstTxWarp prst="textNoShape">
              <a:avLst/>
            </a:prstTxWarp>
            <a:spAutoFit/>
          </a:bodyPr>
          <a:lstStyle/>
          <a:p>
            <a:pPr algn="just">
              <a:spcBef>
                <a:spcPct val="20000"/>
              </a:spcBef>
            </a:pPr>
            <a:r>
              <a:rPr lang="en-US" sz="2200" dirty="0">
                <a:solidFill>
                  <a:schemeClr val="accent2"/>
                </a:solidFill>
                <a:latin typeface="Arial Narrow" charset="0"/>
              </a:rPr>
              <a:t>Moments of inertia for a highly symmetric object is easy to compute if the rotational axis is the same as the axis of symmetry.  However, even if the axis of rotation does not coincide with axis of symmetry, the calculation can still be done in a simple manner using the </a:t>
            </a:r>
            <a:r>
              <a:rPr lang="en-US" sz="2200" b="1" dirty="0">
                <a:solidFill>
                  <a:srgbClr val="FF0000"/>
                </a:solidFill>
                <a:latin typeface="Arial Narrow" charset="0"/>
              </a:rPr>
              <a:t>parallel-axis theorem</a:t>
            </a:r>
            <a:r>
              <a:rPr lang="en-US" sz="2200" dirty="0">
                <a:solidFill>
                  <a:schemeClr val="accent2"/>
                </a:solidFill>
                <a:latin typeface="Arial Narrow" charset="0"/>
              </a:rPr>
              <a:t>.</a:t>
            </a:r>
          </a:p>
        </p:txBody>
      </p:sp>
      <p:graphicFrame>
        <p:nvGraphicFramePr>
          <p:cNvPr id="465949" name="Object 29"/>
          <p:cNvGraphicFramePr>
            <a:graphicFrameLocks noChangeAspect="1"/>
          </p:cNvGraphicFramePr>
          <p:nvPr>
            <p:extLst>
              <p:ext uri="{D42A27DB-BD31-4B8C-83A1-F6EECF244321}">
                <p14:modId xmlns:p14="http://schemas.microsoft.com/office/powerpoint/2010/main" val="606075431"/>
              </p:ext>
            </p:extLst>
          </p:nvPr>
        </p:nvGraphicFramePr>
        <p:xfrm>
          <a:off x="6553200" y="1703388"/>
          <a:ext cx="1698625" cy="417512"/>
        </p:xfrm>
        <a:graphic>
          <a:graphicData uri="http://schemas.openxmlformats.org/presentationml/2006/ole">
            <mc:AlternateContent xmlns:mc="http://schemas.openxmlformats.org/markup-compatibility/2006">
              <mc:Choice xmlns:v="urn:schemas-microsoft-com:vml" Requires="v">
                <p:oleObj spid="_x0000_s560347" name="Equation" r:id="rId3" imgW="952500" imgH="228600" progId="Equation.DSMT4">
                  <p:embed/>
                </p:oleObj>
              </mc:Choice>
              <mc:Fallback>
                <p:oleObj name="Equation" r:id="rId3" imgW="952500" imgH="228600" progId="Equation.DSMT4">
                  <p:embed/>
                  <p:pic>
                    <p:nvPicPr>
                      <p:cNvPr id="465949"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703388"/>
                        <a:ext cx="1698625" cy="417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pSp>
        <p:nvGrpSpPr>
          <p:cNvPr id="6" name="Group 30"/>
          <p:cNvGrpSpPr>
            <a:grpSpLocks/>
          </p:cNvGrpSpPr>
          <p:nvPr/>
        </p:nvGrpSpPr>
        <p:grpSpPr bwMode="auto">
          <a:xfrm>
            <a:off x="762000" y="1981200"/>
            <a:ext cx="2684463" cy="3429000"/>
            <a:chOff x="480" y="1248"/>
            <a:chExt cx="1691" cy="2160"/>
          </a:xfrm>
        </p:grpSpPr>
        <p:sp>
          <p:nvSpPr>
            <p:cNvPr id="465951" name="Text Box 31"/>
            <p:cNvSpPr txBox="1">
              <a:spLocks noChangeArrowheads="1"/>
            </p:cNvSpPr>
            <p:nvPr/>
          </p:nvSpPr>
          <p:spPr bwMode="auto">
            <a:xfrm>
              <a:off x="634"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7" name="Group 32"/>
            <p:cNvGrpSpPr>
              <a:grpSpLocks/>
            </p:cNvGrpSpPr>
            <p:nvPr/>
          </p:nvGrpSpPr>
          <p:grpSpPr bwMode="auto">
            <a:xfrm>
              <a:off x="480" y="1488"/>
              <a:ext cx="1691" cy="1920"/>
              <a:chOff x="480" y="1488"/>
              <a:chExt cx="1296" cy="1200"/>
            </a:xfrm>
          </p:grpSpPr>
          <p:sp>
            <p:nvSpPr>
              <p:cNvPr id="465953" name="Line 33"/>
              <p:cNvSpPr>
                <a:spLocks noChangeShapeType="1"/>
              </p:cNvSpPr>
              <p:nvPr/>
            </p:nvSpPr>
            <p:spPr bwMode="auto">
              <a:xfrm>
                <a:off x="480" y="2431"/>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65954" name="Text Box 34"/>
              <p:cNvSpPr txBox="1">
                <a:spLocks noChangeArrowheads="1"/>
              </p:cNvSpPr>
              <p:nvPr/>
            </p:nvSpPr>
            <p:spPr bwMode="auto">
              <a:xfrm>
                <a:off x="1622" y="2438"/>
                <a:ext cx="139" cy="156"/>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5955" name="Line 35"/>
              <p:cNvSpPr>
                <a:spLocks noChangeShapeType="1"/>
              </p:cNvSpPr>
              <p:nvPr/>
            </p:nvSpPr>
            <p:spPr bwMode="auto">
              <a:xfrm flipV="1">
                <a:off x="748" y="1488"/>
                <a:ext cx="0" cy="12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grpSp>
        <p:nvGrpSpPr>
          <p:cNvPr id="8" name="Group 36"/>
          <p:cNvGrpSpPr>
            <a:grpSpLocks/>
          </p:cNvGrpSpPr>
          <p:nvPr/>
        </p:nvGrpSpPr>
        <p:grpSpPr bwMode="auto">
          <a:xfrm>
            <a:off x="1295400" y="3124200"/>
            <a:ext cx="1447800" cy="1600200"/>
            <a:chOff x="816" y="3456"/>
            <a:chExt cx="912" cy="1008"/>
          </a:xfrm>
        </p:grpSpPr>
        <p:sp>
          <p:nvSpPr>
            <p:cNvPr id="465957" name="Line 37"/>
            <p:cNvSpPr>
              <a:spLocks noChangeShapeType="1"/>
            </p:cNvSpPr>
            <p:nvPr/>
          </p:nvSpPr>
          <p:spPr bwMode="auto">
            <a:xfrm flipV="1">
              <a:off x="816" y="3456"/>
              <a:ext cx="912" cy="1008"/>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58" name="Text Box 38"/>
            <p:cNvSpPr txBox="1">
              <a:spLocks noChangeArrowheads="1"/>
            </p:cNvSpPr>
            <p:nvPr/>
          </p:nvSpPr>
          <p:spPr bwMode="auto">
            <a:xfrm>
              <a:off x="1152" y="3753"/>
              <a:ext cx="155" cy="231"/>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r</a:t>
              </a:r>
              <a:endParaRPr lang="en-US" dirty="0">
                <a:solidFill>
                  <a:srgbClr val="FF0000"/>
                </a:solidFill>
                <a:latin typeface="Monotype Corsiva" charset="0"/>
              </a:endParaRPr>
            </a:p>
          </p:txBody>
        </p:sp>
      </p:grpSp>
      <p:sp>
        <p:nvSpPr>
          <p:cNvPr id="465959" name="Text Box 39"/>
          <p:cNvSpPr txBox="1">
            <a:spLocks noChangeArrowheads="1"/>
          </p:cNvSpPr>
          <p:nvPr/>
        </p:nvSpPr>
        <p:spPr bwMode="auto">
          <a:xfrm>
            <a:off x="2895600" y="2209800"/>
            <a:ext cx="3110502"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Moment of inertia is defined as</a:t>
            </a:r>
            <a:endParaRPr lang="en-US" dirty="0">
              <a:solidFill>
                <a:srgbClr val="FF0000"/>
              </a:solidFill>
              <a:latin typeface="Monotype Corsiva" charset="0"/>
            </a:endParaRPr>
          </a:p>
        </p:txBody>
      </p:sp>
      <p:graphicFrame>
        <p:nvGraphicFramePr>
          <p:cNvPr id="465960" name="Object 40"/>
          <p:cNvGraphicFramePr>
            <a:graphicFrameLocks noChangeAspect="1"/>
          </p:cNvGraphicFramePr>
          <p:nvPr/>
        </p:nvGraphicFramePr>
        <p:xfrm>
          <a:off x="6075363" y="2185988"/>
          <a:ext cx="1039812" cy="493712"/>
        </p:xfrm>
        <a:graphic>
          <a:graphicData uri="http://schemas.openxmlformats.org/presentationml/2006/ole">
            <mc:AlternateContent xmlns:mc="http://schemas.openxmlformats.org/markup-compatibility/2006">
              <mc:Choice xmlns:v="urn:schemas-microsoft-com:vml" Requires="v">
                <p:oleObj spid="_x0000_s560348" name="Equation" r:id="rId5" imgW="711200" imgH="292100" progId="Equation.DSMT4">
                  <p:embed/>
                </p:oleObj>
              </mc:Choice>
              <mc:Fallback>
                <p:oleObj name="Equation" r:id="rId5" imgW="711200" imgH="292100" progId="Equation.DSMT4">
                  <p:embed/>
                  <p:pic>
                    <p:nvPicPr>
                      <p:cNvPr id="46596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5363" y="2185988"/>
                        <a:ext cx="1039812" cy="4937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61" name="Text Box 41"/>
          <p:cNvSpPr txBox="1">
            <a:spLocks noChangeArrowheads="1"/>
          </p:cNvSpPr>
          <p:nvPr/>
        </p:nvSpPr>
        <p:spPr bwMode="auto">
          <a:xfrm>
            <a:off x="3276600" y="2727325"/>
            <a:ext cx="179387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Since x and y are</a:t>
            </a:r>
            <a:endParaRPr lang="en-US" dirty="0">
              <a:solidFill>
                <a:srgbClr val="FF0000"/>
              </a:solidFill>
              <a:latin typeface="Monotype Corsiva" charset="0"/>
            </a:endParaRPr>
          </a:p>
        </p:txBody>
      </p:sp>
      <p:grpSp>
        <p:nvGrpSpPr>
          <p:cNvPr id="9" name="Group 42"/>
          <p:cNvGrpSpPr>
            <a:grpSpLocks/>
          </p:cNvGrpSpPr>
          <p:nvPr/>
        </p:nvGrpSpPr>
        <p:grpSpPr bwMode="auto">
          <a:xfrm>
            <a:off x="2286000" y="4891088"/>
            <a:ext cx="457200" cy="366712"/>
            <a:chOff x="1440" y="3081"/>
            <a:chExt cx="288" cy="231"/>
          </a:xfrm>
        </p:grpSpPr>
        <p:sp>
          <p:nvSpPr>
            <p:cNvPr id="465963" name="Line 43"/>
            <p:cNvSpPr>
              <a:spLocks noChangeShapeType="1"/>
            </p:cNvSpPr>
            <p:nvPr/>
          </p:nvSpPr>
          <p:spPr bwMode="auto">
            <a:xfrm>
              <a:off x="1440" y="3120"/>
              <a:ext cx="288"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64" name="Text Box 44"/>
            <p:cNvSpPr txBox="1">
              <a:spLocks noChangeArrowheads="1"/>
            </p:cNvSpPr>
            <p:nvPr/>
          </p:nvSpPr>
          <p:spPr bwMode="auto">
            <a:xfrm>
              <a:off x="1479" y="3081"/>
              <a:ext cx="201" cy="231"/>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33CC33"/>
                  </a:solidFill>
                  <a:latin typeface="Arial Narrow" charset="0"/>
                </a:rPr>
                <a:t>x’</a:t>
              </a:r>
            </a:p>
          </p:txBody>
        </p:sp>
      </p:grpSp>
      <p:grpSp>
        <p:nvGrpSpPr>
          <p:cNvPr id="10" name="Group 45"/>
          <p:cNvGrpSpPr>
            <a:grpSpLocks/>
          </p:cNvGrpSpPr>
          <p:nvPr/>
        </p:nvGrpSpPr>
        <p:grpSpPr bwMode="auto">
          <a:xfrm>
            <a:off x="776288" y="3124200"/>
            <a:ext cx="366712" cy="1066800"/>
            <a:chOff x="489" y="1968"/>
            <a:chExt cx="231" cy="672"/>
          </a:xfrm>
        </p:grpSpPr>
        <p:sp>
          <p:nvSpPr>
            <p:cNvPr id="465966" name="Text Box 46"/>
            <p:cNvSpPr txBox="1">
              <a:spLocks noChangeArrowheads="1"/>
            </p:cNvSpPr>
            <p:nvPr/>
          </p:nvSpPr>
          <p:spPr bwMode="auto">
            <a:xfrm rot="-5400000">
              <a:off x="504" y="2193"/>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p>
          </p:txBody>
        </p:sp>
        <p:sp>
          <p:nvSpPr>
            <p:cNvPr id="465967" name="Line 47"/>
            <p:cNvSpPr>
              <a:spLocks noChangeShapeType="1"/>
            </p:cNvSpPr>
            <p:nvPr/>
          </p:nvSpPr>
          <p:spPr bwMode="auto">
            <a:xfrm>
              <a:off x="720" y="1968"/>
              <a:ext cx="0" cy="672"/>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grpSp>
      <p:graphicFrame>
        <p:nvGraphicFramePr>
          <p:cNvPr id="465968" name="Object 48"/>
          <p:cNvGraphicFramePr>
            <a:graphicFrameLocks noChangeAspect="1"/>
          </p:cNvGraphicFramePr>
          <p:nvPr/>
        </p:nvGraphicFramePr>
        <p:xfrm>
          <a:off x="5307013" y="2752725"/>
          <a:ext cx="1150937" cy="349250"/>
        </p:xfrm>
        <a:graphic>
          <a:graphicData uri="http://schemas.openxmlformats.org/presentationml/2006/ole">
            <mc:AlternateContent xmlns:mc="http://schemas.openxmlformats.org/markup-compatibility/2006">
              <mc:Choice xmlns:v="urn:schemas-microsoft-com:vml" Requires="v">
                <p:oleObj spid="_x0000_s560349" name="Equation" r:id="rId7" imgW="787400" imgH="203200" progId="Equation.DSMT4">
                  <p:embed/>
                </p:oleObj>
              </mc:Choice>
              <mc:Fallback>
                <p:oleObj name="Equation" r:id="rId7" imgW="787400" imgH="203200" progId="Equation.DSMT4">
                  <p:embed/>
                  <p:pic>
                    <p:nvPicPr>
                      <p:cNvPr id="465968" name="Object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7013" y="2752725"/>
                        <a:ext cx="1150937" cy="3492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69" name="Text Box 49"/>
          <p:cNvSpPr txBox="1">
            <a:spLocks noChangeArrowheads="1"/>
          </p:cNvSpPr>
          <p:nvPr/>
        </p:nvSpPr>
        <p:spPr bwMode="auto">
          <a:xfrm>
            <a:off x="3276600" y="3124200"/>
            <a:ext cx="42640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One can substitute x and y in Eq. 1 to obtain</a:t>
            </a:r>
            <a:endParaRPr lang="en-US" dirty="0">
              <a:solidFill>
                <a:srgbClr val="FF0000"/>
              </a:solidFill>
              <a:latin typeface="Monotype Corsiva" charset="0"/>
            </a:endParaRPr>
          </a:p>
        </p:txBody>
      </p:sp>
      <p:graphicFrame>
        <p:nvGraphicFramePr>
          <p:cNvPr id="465970" name="Object 50"/>
          <p:cNvGraphicFramePr>
            <a:graphicFrameLocks noChangeAspect="1"/>
          </p:cNvGraphicFramePr>
          <p:nvPr/>
        </p:nvGraphicFramePr>
        <p:xfrm>
          <a:off x="3509963" y="3462338"/>
          <a:ext cx="3559175" cy="552450"/>
        </p:xfrm>
        <a:graphic>
          <a:graphicData uri="http://schemas.openxmlformats.org/presentationml/2006/ole">
            <mc:AlternateContent xmlns:mc="http://schemas.openxmlformats.org/markup-compatibility/2006">
              <mc:Choice xmlns:v="urn:schemas-microsoft-com:vml" Requires="v">
                <p:oleObj spid="_x0000_s560350" name="Equation" r:id="rId9" imgW="2197100" imgH="330200" progId="Equation.DSMT4">
                  <p:embed/>
                </p:oleObj>
              </mc:Choice>
              <mc:Fallback>
                <p:oleObj name="Equation" r:id="rId9" imgW="2197100" imgH="330200" progId="Equation.DSMT4">
                  <p:embed/>
                  <p:pic>
                    <p:nvPicPr>
                      <p:cNvPr id="465970" name="Object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9963" y="3462338"/>
                        <a:ext cx="3559175"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71" name="Rectangle 51"/>
          <p:cNvSpPr>
            <a:spLocks noChangeArrowheads="1"/>
          </p:cNvSpPr>
          <p:nvPr/>
        </p:nvSpPr>
        <p:spPr bwMode="auto">
          <a:xfrm>
            <a:off x="3505200" y="4419600"/>
            <a:ext cx="3048000" cy="701675"/>
          </a:xfrm>
          <a:prstGeom prst="rect">
            <a:avLst/>
          </a:prstGeom>
          <a:noFill/>
          <a:ln w="9525">
            <a:noFill/>
            <a:miter lim="800000"/>
            <a:headEnd/>
            <a:tailEnd/>
          </a:ln>
          <a:effectLst/>
        </p:spPr>
        <p:txBody>
          <a:bodyPr wrap="square">
            <a:prstTxWarp prst="textNoShape">
              <a:avLst/>
            </a:prstTxWarp>
            <a:spAutoFit/>
          </a:bodyPr>
          <a:lstStyle/>
          <a:p>
            <a:pPr algn="just"/>
            <a:r>
              <a:rPr lang="en-US" sz="2000" dirty="0">
                <a:solidFill>
                  <a:srgbClr val="FF0000"/>
                </a:solidFill>
                <a:latin typeface="Arial Narrow" charset="0"/>
              </a:rPr>
              <a:t>Since x’ and y’ are the distance from CM, by definition</a:t>
            </a:r>
          </a:p>
        </p:txBody>
      </p:sp>
      <p:graphicFrame>
        <p:nvGraphicFramePr>
          <p:cNvPr id="465972" name="Object 52"/>
          <p:cNvGraphicFramePr>
            <a:graphicFrameLocks noChangeAspect="1"/>
          </p:cNvGraphicFramePr>
          <p:nvPr/>
        </p:nvGraphicFramePr>
        <p:xfrm>
          <a:off x="6705600" y="4648200"/>
          <a:ext cx="976312" cy="401638"/>
        </p:xfrm>
        <a:graphic>
          <a:graphicData uri="http://schemas.openxmlformats.org/presentationml/2006/ole">
            <mc:AlternateContent xmlns:mc="http://schemas.openxmlformats.org/markup-compatibility/2006">
              <mc:Choice xmlns:v="urn:schemas-microsoft-com:vml" Requires="v">
                <p:oleObj spid="_x0000_s560351" name="Equation" r:id="rId11" imgW="672840" imgH="279360" progId="Equation.3">
                  <p:embed/>
                </p:oleObj>
              </mc:Choice>
              <mc:Fallback>
                <p:oleObj name="Equation" r:id="rId11" imgW="672840" imgH="279360" progId="Equation.3">
                  <p:embed/>
                  <p:pic>
                    <p:nvPicPr>
                      <p:cNvPr id="465972" name="Object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648200"/>
                        <a:ext cx="976312" cy="4016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73" name="Rectangle 53"/>
          <p:cNvSpPr>
            <a:spLocks noChangeArrowheads="1"/>
          </p:cNvSpPr>
          <p:nvPr/>
        </p:nvSpPr>
        <p:spPr bwMode="auto">
          <a:xfrm>
            <a:off x="1828800" y="4343400"/>
            <a:ext cx="31908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D</a:t>
            </a:r>
          </a:p>
        </p:txBody>
      </p:sp>
      <p:sp>
        <p:nvSpPr>
          <p:cNvPr id="465974" name="Rectangle 54"/>
          <p:cNvSpPr>
            <a:spLocks noChangeArrowheads="1"/>
          </p:cNvSpPr>
          <p:nvPr/>
        </p:nvSpPr>
        <p:spPr bwMode="auto">
          <a:xfrm>
            <a:off x="3429000" y="5013325"/>
            <a:ext cx="35814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FF0000"/>
                </a:solidFill>
                <a:latin typeface="Arial Narrow" charset="0"/>
              </a:rPr>
              <a:t>Therefore, the parallel-axis theorem</a:t>
            </a:r>
          </a:p>
        </p:txBody>
      </p:sp>
      <p:graphicFrame>
        <p:nvGraphicFramePr>
          <p:cNvPr id="465975" name="Object 55"/>
          <p:cNvGraphicFramePr>
            <a:graphicFrameLocks noChangeAspect="1"/>
          </p:cNvGraphicFramePr>
          <p:nvPr/>
        </p:nvGraphicFramePr>
        <p:xfrm>
          <a:off x="6956425" y="5345113"/>
          <a:ext cx="1512888" cy="419100"/>
        </p:xfrm>
        <a:graphic>
          <a:graphicData uri="http://schemas.openxmlformats.org/presentationml/2006/ole">
            <mc:AlternateContent xmlns:mc="http://schemas.openxmlformats.org/markup-compatibility/2006">
              <mc:Choice xmlns:v="urn:schemas-microsoft-com:vml" Requires="v">
                <p:oleObj spid="_x0000_s560352" name="Equation" r:id="rId13" imgW="838200" imgH="228600" progId="Equation.DSMT4">
                  <p:embed/>
                </p:oleObj>
              </mc:Choice>
              <mc:Fallback>
                <p:oleObj name="Equation" r:id="rId13" imgW="838200" imgH="228600" progId="Equation.DSMT4">
                  <p:embed/>
                  <p:pic>
                    <p:nvPicPr>
                      <p:cNvPr id="465975" name="Object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6425" y="5345113"/>
                        <a:ext cx="1512888" cy="4191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5976" name="Rectangle 56"/>
          <p:cNvSpPr>
            <a:spLocks noChangeArrowheads="1"/>
          </p:cNvSpPr>
          <p:nvPr/>
        </p:nvSpPr>
        <p:spPr bwMode="auto">
          <a:xfrm>
            <a:off x="609600" y="5921514"/>
            <a:ext cx="1828800" cy="707886"/>
          </a:xfrm>
          <a:prstGeom prst="rect">
            <a:avLst/>
          </a:prstGeom>
          <a:solidFill>
            <a:srgbClr val="CCFFFF"/>
          </a:solid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What does this theorem tell you?</a:t>
            </a:r>
          </a:p>
        </p:txBody>
      </p:sp>
      <p:sp>
        <p:nvSpPr>
          <p:cNvPr id="465977" name="Rectangle 57"/>
          <p:cNvSpPr>
            <a:spLocks noChangeArrowheads="1"/>
          </p:cNvSpPr>
          <p:nvPr/>
        </p:nvSpPr>
        <p:spPr bwMode="auto">
          <a:xfrm>
            <a:off x="2667000" y="5865813"/>
            <a:ext cx="6172200" cy="915987"/>
          </a:xfrm>
          <a:prstGeom prst="rect">
            <a:avLst/>
          </a:prstGeom>
          <a:solidFill>
            <a:srgbClr val="FFFF99"/>
          </a:solidFill>
          <a:ln w="9525">
            <a:noFill/>
            <a:miter lim="800000"/>
            <a:headEnd/>
            <a:tailEnd/>
          </a:ln>
          <a:effectLst/>
        </p:spPr>
        <p:txBody>
          <a:bodyPr wrap="square">
            <a:prstTxWarp prst="textNoShape">
              <a:avLst/>
            </a:prstTxWarp>
            <a:spAutoFit/>
          </a:bodyPr>
          <a:lstStyle/>
          <a:p>
            <a:pPr algn="just"/>
            <a:r>
              <a:rPr lang="en-US" sz="1800" dirty="0">
                <a:solidFill>
                  <a:srgbClr val="FF0000"/>
                </a:solidFill>
                <a:latin typeface="Arial Narrow" charset="0"/>
              </a:rPr>
              <a:t>The moment of inertia of any object about any arbitrary axis is the same as the sum of </a:t>
            </a:r>
            <a:r>
              <a:rPr lang="en-US" sz="1800" b="1" u="sng" dirty="0">
                <a:solidFill>
                  <a:srgbClr val="FF0000"/>
                </a:solidFill>
                <a:latin typeface="Arial Narrow" charset="0"/>
              </a:rPr>
              <a:t>moment of inertia </a:t>
            </a:r>
            <a:r>
              <a:rPr lang="en-US" sz="1800" dirty="0">
                <a:solidFill>
                  <a:srgbClr val="FF0000"/>
                </a:solidFill>
                <a:latin typeface="Arial Narrow" charset="0"/>
              </a:rPr>
              <a:t>for </a:t>
            </a:r>
            <a:r>
              <a:rPr lang="en-US" sz="1800" b="1" u="sng" dirty="0">
                <a:solidFill>
                  <a:schemeClr val="accent2"/>
                </a:solidFill>
                <a:latin typeface="Arial Narrow" charset="0"/>
              </a:rPr>
              <a:t>a rotation about the CM</a:t>
            </a:r>
            <a:r>
              <a:rPr lang="en-US" sz="1800" dirty="0">
                <a:solidFill>
                  <a:schemeClr val="accent2"/>
                </a:solidFill>
                <a:latin typeface="Arial Narrow" charset="0"/>
              </a:rPr>
              <a:t> </a:t>
            </a:r>
            <a:r>
              <a:rPr lang="en-US" sz="1800" dirty="0">
                <a:solidFill>
                  <a:srgbClr val="FF0000"/>
                </a:solidFill>
                <a:latin typeface="Arial Narrow" charset="0"/>
              </a:rPr>
              <a:t>and </a:t>
            </a:r>
            <a:r>
              <a:rPr lang="en-US" sz="1800" b="1" u="sng" dirty="0">
                <a:solidFill>
                  <a:schemeClr val="accent2"/>
                </a:solidFill>
                <a:latin typeface="Arial Narrow" charset="0"/>
              </a:rPr>
              <a:t>that of the CM about the rotation axis</a:t>
            </a:r>
            <a:r>
              <a:rPr lang="en-US" sz="1800" dirty="0">
                <a:solidFill>
                  <a:srgbClr val="FF0000"/>
                </a:solidFill>
                <a:latin typeface="Arial Narrow" charset="0"/>
              </a:rPr>
              <a:t>.</a:t>
            </a:r>
          </a:p>
        </p:txBody>
      </p:sp>
      <p:graphicFrame>
        <p:nvGraphicFramePr>
          <p:cNvPr id="465978" name="Object 58"/>
          <p:cNvGraphicFramePr>
            <a:graphicFrameLocks noChangeAspect="1"/>
          </p:cNvGraphicFramePr>
          <p:nvPr/>
        </p:nvGraphicFramePr>
        <p:xfrm>
          <a:off x="7162800" y="2174875"/>
          <a:ext cx="1744663" cy="514350"/>
        </p:xfrm>
        <a:graphic>
          <a:graphicData uri="http://schemas.openxmlformats.org/presentationml/2006/ole">
            <mc:AlternateContent xmlns:mc="http://schemas.openxmlformats.org/markup-compatibility/2006">
              <mc:Choice xmlns:v="urn:schemas-microsoft-com:vml" Requires="v">
                <p:oleObj spid="_x0000_s560353" name="Equation" r:id="rId15" imgW="1219200" imgH="304800" progId="Equation.DSMT4">
                  <p:embed/>
                </p:oleObj>
              </mc:Choice>
              <mc:Fallback>
                <p:oleObj name="Equation" r:id="rId15" imgW="1219200" imgH="304800" progId="Equation.DSMT4">
                  <p:embed/>
                  <p:pic>
                    <p:nvPicPr>
                      <p:cNvPr id="465978" name="Object 5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2800" y="2174875"/>
                        <a:ext cx="1744663" cy="5143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5979" name="Object 59"/>
          <p:cNvGraphicFramePr>
            <a:graphicFrameLocks noChangeAspect="1"/>
          </p:cNvGraphicFramePr>
          <p:nvPr/>
        </p:nvGraphicFramePr>
        <p:xfrm>
          <a:off x="6561138" y="2752725"/>
          <a:ext cx="1133475" cy="349250"/>
        </p:xfrm>
        <a:graphic>
          <a:graphicData uri="http://schemas.openxmlformats.org/presentationml/2006/ole">
            <mc:AlternateContent xmlns:mc="http://schemas.openxmlformats.org/markup-compatibility/2006">
              <mc:Choice xmlns:v="urn:schemas-microsoft-com:vml" Requires="v">
                <p:oleObj spid="_x0000_s560354" name="Equation" r:id="rId17" imgW="774700" imgH="203200" progId="Equation.DSMT4">
                  <p:embed/>
                </p:oleObj>
              </mc:Choice>
              <mc:Fallback>
                <p:oleObj name="Equation" r:id="rId17" imgW="774700" imgH="203200" progId="Equation.DSMT4">
                  <p:embed/>
                  <p:pic>
                    <p:nvPicPr>
                      <p:cNvPr id="465979" name="Object 5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61138" y="2752725"/>
                        <a:ext cx="1133475" cy="3492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5980" name="Object 60"/>
          <p:cNvGraphicFramePr>
            <a:graphicFrameLocks noChangeAspect="1"/>
          </p:cNvGraphicFramePr>
          <p:nvPr/>
        </p:nvGraphicFramePr>
        <p:xfrm>
          <a:off x="3500438" y="3976688"/>
          <a:ext cx="5600700" cy="488950"/>
        </p:xfrm>
        <a:graphic>
          <a:graphicData uri="http://schemas.openxmlformats.org/presentationml/2006/ole">
            <mc:AlternateContent xmlns:mc="http://schemas.openxmlformats.org/markup-compatibility/2006">
              <mc:Choice xmlns:v="urn:schemas-microsoft-com:vml" Requires="v">
                <p:oleObj spid="_x0000_s560355" name="Equation" r:id="rId19" imgW="3911600" imgH="292100" progId="Equation.DSMT4">
                  <p:embed/>
                </p:oleObj>
              </mc:Choice>
              <mc:Fallback>
                <p:oleObj name="Equation" r:id="rId19" imgW="3911600" imgH="292100" progId="Equation.DSMT4">
                  <p:embed/>
                  <p:pic>
                    <p:nvPicPr>
                      <p:cNvPr id="465980" name="Object 6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0438" y="3976688"/>
                        <a:ext cx="5600700" cy="4889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5981" name="Object 61"/>
          <p:cNvGraphicFramePr>
            <a:graphicFrameLocks noChangeAspect="1"/>
          </p:cNvGraphicFramePr>
          <p:nvPr/>
        </p:nvGraphicFramePr>
        <p:xfrm>
          <a:off x="7761287" y="4648200"/>
          <a:ext cx="990600" cy="400050"/>
        </p:xfrm>
        <a:graphic>
          <a:graphicData uri="http://schemas.openxmlformats.org/presentationml/2006/ole">
            <mc:AlternateContent xmlns:mc="http://schemas.openxmlformats.org/markup-compatibility/2006">
              <mc:Choice xmlns:v="urn:schemas-microsoft-com:vml" Requires="v">
                <p:oleObj spid="_x0000_s560356" name="Equation" r:id="rId21" imgW="685800" imgH="279360" progId="Equation.3">
                  <p:embed/>
                </p:oleObj>
              </mc:Choice>
              <mc:Fallback>
                <p:oleObj name="Equation" r:id="rId21" imgW="685800" imgH="279360" progId="Equation.3">
                  <p:embed/>
                  <p:pic>
                    <p:nvPicPr>
                      <p:cNvPr id="465981" name="Object 6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61287" y="4648200"/>
                        <a:ext cx="990600" cy="4000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5982" name="Object 62"/>
          <p:cNvGraphicFramePr>
            <a:graphicFrameLocks noChangeAspect="1"/>
          </p:cNvGraphicFramePr>
          <p:nvPr/>
        </p:nvGraphicFramePr>
        <p:xfrm>
          <a:off x="3492500" y="5324475"/>
          <a:ext cx="3470275" cy="477838"/>
        </p:xfrm>
        <a:graphic>
          <a:graphicData uri="http://schemas.openxmlformats.org/presentationml/2006/ole">
            <mc:AlternateContent xmlns:mc="http://schemas.openxmlformats.org/markup-compatibility/2006">
              <mc:Choice xmlns:v="urn:schemas-microsoft-com:vml" Requires="v">
                <p:oleObj spid="_x0000_s560357" name="Equation" r:id="rId23" imgW="2311400" imgH="292100" progId="Equation.DSMT4">
                  <p:embed/>
                </p:oleObj>
              </mc:Choice>
              <mc:Fallback>
                <p:oleObj name="Equation" r:id="rId23" imgW="2311400" imgH="292100" progId="Equation.DSMT4">
                  <p:embed/>
                  <p:pic>
                    <p:nvPicPr>
                      <p:cNvPr id="465982" name="Object 6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92500" y="5324475"/>
                        <a:ext cx="3470275" cy="4778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690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Date Placeholder 3"/>
          <p:cNvSpPr>
            <a:spLocks noGrp="1"/>
          </p:cNvSpPr>
          <p:nvPr>
            <p:ph type="dt" sz="half" idx="10"/>
          </p:nvPr>
        </p:nvSpPr>
        <p:spPr/>
        <p:txBody>
          <a:bodyPr/>
          <a:lstStyle/>
          <a:p>
            <a:r>
              <a:rPr lang="en-US"/>
              <a:t>Monday, April 26, 2021</a:t>
            </a:r>
          </a:p>
        </p:txBody>
      </p:sp>
      <p:sp>
        <p:nvSpPr>
          <p:cNvPr id="41" name="Footer Placeholder 4"/>
          <p:cNvSpPr>
            <a:spLocks noGrp="1"/>
          </p:cNvSpPr>
          <p:nvPr>
            <p:ph type="ftr" sz="quarter" idx="11"/>
          </p:nvPr>
        </p:nvSpPr>
        <p:spPr/>
        <p:txBody>
          <a:bodyPr/>
          <a:lstStyle/>
          <a:p>
            <a:r>
              <a:rPr lang="nl-NL"/>
              <a:t>PHYS 1443-003, Spring 2021                    Dr. Jaehoon Yu</a:t>
            </a:r>
            <a:endParaRPr lang="en-US"/>
          </a:p>
        </p:txBody>
      </p:sp>
      <p:sp>
        <p:nvSpPr>
          <p:cNvPr id="42" name="Slide Number Placeholder 5"/>
          <p:cNvSpPr>
            <a:spLocks noGrp="1"/>
          </p:cNvSpPr>
          <p:nvPr>
            <p:ph type="sldNum" sz="quarter" idx="12"/>
          </p:nvPr>
        </p:nvSpPr>
        <p:spPr/>
        <p:txBody>
          <a:bodyPr/>
          <a:lstStyle/>
          <a:p>
            <a:fld id="{2E30A3C6-F135-C84C-A212-7696C1F546FB}" type="slidenum">
              <a:rPr lang="en-US"/>
              <a:pPr/>
              <a:t>9</a:t>
            </a:fld>
            <a:endParaRPr lang="en-US"/>
          </a:p>
        </p:txBody>
      </p:sp>
      <p:sp>
        <p:nvSpPr>
          <p:cNvPr id="466946" name="Rectangle 2"/>
          <p:cNvSpPr>
            <a:spLocks noGrp="1" noChangeArrowheads="1"/>
          </p:cNvSpPr>
          <p:nvPr>
            <p:ph type="title"/>
          </p:nvPr>
        </p:nvSpPr>
        <p:spPr>
          <a:xfrm>
            <a:off x="685800" y="76200"/>
            <a:ext cx="7772400" cy="609600"/>
          </a:xfrm>
        </p:spPr>
        <p:txBody>
          <a:bodyPr/>
          <a:lstStyle/>
          <a:p>
            <a:r>
              <a:rPr lang="en-US" sz="4000"/>
              <a:t>Example for Parallel Axis Theorem</a:t>
            </a:r>
            <a:endParaRPr lang="en-US"/>
          </a:p>
        </p:txBody>
      </p:sp>
      <p:sp>
        <p:nvSpPr>
          <p:cNvPr id="466947"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Calculate the moment of inertia of a uniform rigid rod of length L and mass M about an axis that goes through one end of the rod, using parallel-axis theorem.</a:t>
            </a:r>
          </a:p>
        </p:txBody>
      </p:sp>
      <p:sp>
        <p:nvSpPr>
          <p:cNvPr id="466948"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line density of the rod is  </a:t>
            </a:r>
          </a:p>
        </p:txBody>
      </p:sp>
      <p:sp>
        <p:nvSpPr>
          <p:cNvPr id="466949" name="Text Box 5"/>
          <p:cNvSpPr txBox="1">
            <a:spLocks noChangeArrowheads="1"/>
          </p:cNvSpPr>
          <p:nvPr/>
        </p:nvSpPr>
        <p:spPr bwMode="auto">
          <a:xfrm>
            <a:off x="533400" y="4511675"/>
            <a:ext cx="3048000" cy="400110"/>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Using the parallel axis theorem</a:t>
            </a:r>
          </a:p>
        </p:txBody>
      </p:sp>
      <p:graphicFrame>
        <p:nvGraphicFramePr>
          <p:cNvPr id="466950" name="Object 6"/>
          <p:cNvGraphicFramePr>
            <a:graphicFrameLocks noChangeAspect="1"/>
          </p:cNvGraphicFramePr>
          <p:nvPr/>
        </p:nvGraphicFramePr>
        <p:xfrm>
          <a:off x="6553200" y="1524000"/>
          <a:ext cx="762000" cy="608013"/>
        </p:xfrm>
        <a:graphic>
          <a:graphicData uri="http://schemas.openxmlformats.org/presentationml/2006/ole">
            <mc:AlternateContent xmlns:mc="http://schemas.openxmlformats.org/markup-compatibility/2006">
              <mc:Choice xmlns:v="urn:schemas-microsoft-com:vml" Requires="v">
                <p:oleObj spid="_x0000_s561371" name="Equation" r:id="rId3" imgW="469800" imgH="393480" progId="Equation.3">
                  <p:embed/>
                </p:oleObj>
              </mc:Choice>
              <mc:Fallback>
                <p:oleObj name="Equation" r:id="rId3" imgW="469800" imgH="393480" progId="Equation.3">
                  <p:embed/>
                  <p:pic>
                    <p:nvPicPr>
                      <p:cNvPr id="46695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0"/>
                        <a:ext cx="762000" cy="6080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6951" name="Text Box 7"/>
          <p:cNvSpPr txBox="1">
            <a:spLocks noChangeArrowheads="1"/>
          </p:cNvSpPr>
          <p:nvPr/>
        </p:nvSpPr>
        <p:spPr bwMode="auto">
          <a:xfrm>
            <a:off x="3733800" y="2190690"/>
            <a:ext cx="27432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so the mass of a </a:t>
            </a:r>
            <a:r>
              <a:rPr lang="en-US" sz="2000" dirty="0" err="1">
                <a:solidFill>
                  <a:srgbClr val="800000"/>
                </a:solidFill>
                <a:latin typeface="Arial Narrow" charset="0"/>
              </a:rPr>
              <a:t>masslet</a:t>
            </a:r>
            <a:r>
              <a:rPr lang="en-US" sz="2000" dirty="0">
                <a:solidFill>
                  <a:srgbClr val="800000"/>
                </a:solidFill>
                <a:latin typeface="Arial Narrow" charset="0"/>
              </a:rPr>
              <a:t> is  </a:t>
            </a:r>
          </a:p>
        </p:txBody>
      </p:sp>
      <p:graphicFrame>
        <p:nvGraphicFramePr>
          <p:cNvPr id="466952" name="Object 8"/>
          <p:cNvGraphicFramePr>
            <a:graphicFrameLocks noChangeAspect="1"/>
          </p:cNvGraphicFramePr>
          <p:nvPr/>
        </p:nvGraphicFramePr>
        <p:xfrm>
          <a:off x="6553200" y="2057400"/>
          <a:ext cx="1752600" cy="685800"/>
        </p:xfrm>
        <a:graphic>
          <a:graphicData uri="http://schemas.openxmlformats.org/presentationml/2006/ole">
            <mc:AlternateContent xmlns:mc="http://schemas.openxmlformats.org/markup-compatibility/2006">
              <mc:Choice xmlns:v="urn:schemas-microsoft-com:vml" Requires="v">
                <p:oleObj spid="_x0000_s561372" name="Equation" r:id="rId5" imgW="1117440" imgH="393480" progId="Equation.3">
                  <p:embed/>
                </p:oleObj>
              </mc:Choice>
              <mc:Fallback>
                <p:oleObj name="Equation" r:id="rId5" imgW="1117440" imgH="393480" progId="Equation.3">
                  <p:embed/>
                  <p:pic>
                    <p:nvPicPr>
                      <p:cNvPr id="466952"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057400"/>
                        <a:ext cx="1752600" cy="685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6953" name="Text Box 9"/>
          <p:cNvSpPr txBox="1">
            <a:spLocks noChangeArrowheads="1"/>
          </p:cNvSpPr>
          <p:nvPr/>
        </p:nvSpPr>
        <p:spPr bwMode="auto">
          <a:xfrm>
            <a:off x="2971800" y="2819400"/>
            <a:ext cx="1600200" cy="10064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moment of inertia about the CM </a:t>
            </a:r>
          </a:p>
        </p:txBody>
      </p:sp>
      <p:graphicFrame>
        <p:nvGraphicFramePr>
          <p:cNvPr id="466954" name="Object 10"/>
          <p:cNvGraphicFramePr>
            <a:graphicFrameLocks noChangeAspect="1"/>
          </p:cNvGraphicFramePr>
          <p:nvPr/>
        </p:nvGraphicFramePr>
        <p:xfrm>
          <a:off x="4767263" y="2990850"/>
          <a:ext cx="404812" cy="304800"/>
        </p:xfrm>
        <a:graphic>
          <a:graphicData uri="http://schemas.openxmlformats.org/presentationml/2006/ole">
            <mc:AlternateContent xmlns:mc="http://schemas.openxmlformats.org/markup-compatibility/2006">
              <mc:Choice xmlns:v="urn:schemas-microsoft-com:vml" Requires="v">
                <p:oleObj spid="_x0000_s561373" name="Equation" r:id="rId7" imgW="254000" imgH="203200" progId="Equation.DSMT4">
                  <p:embed/>
                </p:oleObj>
              </mc:Choice>
              <mc:Fallback>
                <p:oleObj name="Equation" r:id="rId7" imgW="254000" imgH="203200" progId="Equation.DSMT4">
                  <p:embed/>
                  <p:pic>
                    <p:nvPicPr>
                      <p:cNvPr id="46695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7263" y="2990850"/>
                        <a:ext cx="404812" cy="304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55" name="Object 11"/>
          <p:cNvGraphicFramePr>
            <a:graphicFrameLocks noChangeAspect="1"/>
          </p:cNvGraphicFramePr>
          <p:nvPr/>
        </p:nvGraphicFramePr>
        <p:xfrm>
          <a:off x="3724275" y="4538663"/>
          <a:ext cx="1508125" cy="369887"/>
        </p:xfrm>
        <a:graphic>
          <a:graphicData uri="http://schemas.openxmlformats.org/presentationml/2006/ole">
            <mc:AlternateContent xmlns:mc="http://schemas.openxmlformats.org/markup-compatibility/2006">
              <mc:Choice xmlns:v="urn:schemas-microsoft-com:vml" Requires="v">
                <p:oleObj spid="_x0000_s561374" name="Equation" r:id="rId9" imgW="977900" imgH="228600" progId="Equation.DSMT4">
                  <p:embed/>
                </p:oleObj>
              </mc:Choice>
              <mc:Fallback>
                <p:oleObj name="Equation" r:id="rId9" imgW="977900" imgH="228600" progId="Equation.DSMT4">
                  <p:embed/>
                  <p:pic>
                    <p:nvPicPr>
                      <p:cNvPr id="46695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4275" y="4538663"/>
                        <a:ext cx="1508125" cy="3698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6956" name="Text Box 12"/>
          <p:cNvSpPr txBox="1">
            <a:spLocks noChangeArrowheads="1"/>
          </p:cNvSpPr>
          <p:nvPr/>
        </p:nvSpPr>
        <p:spPr bwMode="auto">
          <a:xfrm>
            <a:off x="762000" y="5181600"/>
            <a:ext cx="7848600" cy="10668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result is the same as using the definition of moment of inertia.</a:t>
            </a:r>
          </a:p>
          <a:p>
            <a:pPr>
              <a:spcBef>
                <a:spcPct val="20000"/>
              </a:spcBef>
            </a:pPr>
            <a:r>
              <a:rPr lang="en-US" sz="2000" dirty="0">
                <a:solidFill>
                  <a:srgbClr val="800000"/>
                </a:solidFill>
                <a:latin typeface="Arial Narrow" charset="0"/>
              </a:rPr>
              <a:t>Parallel-axis theorem is useful to compute the moment of inertia for a rotation of a rigid object with complicated shape about any arbitrary axis</a:t>
            </a:r>
          </a:p>
        </p:txBody>
      </p:sp>
      <p:grpSp>
        <p:nvGrpSpPr>
          <p:cNvPr id="2" name="Group 13"/>
          <p:cNvGrpSpPr>
            <a:grpSpLocks/>
          </p:cNvGrpSpPr>
          <p:nvPr/>
        </p:nvGrpSpPr>
        <p:grpSpPr bwMode="auto">
          <a:xfrm>
            <a:off x="533400" y="1676400"/>
            <a:ext cx="2482850" cy="2209800"/>
            <a:chOff x="336" y="1056"/>
            <a:chExt cx="1564" cy="1392"/>
          </a:xfrm>
        </p:grpSpPr>
        <p:sp>
          <p:nvSpPr>
            <p:cNvPr id="466958" name="Text Box 14"/>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6959" name="Line 15"/>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0" name="Text Box 16"/>
            <p:cNvSpPr txBox="1">
              <a:spLocks noChangeArrowheads="1"/>
            </p:cNvSpPr>
            <p:nvPr/>
          </p:nvSpPr>
          <p:spPr bwMode="auto">
            <a:xfrm>
              <a:off x="336"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3" name="Group 17"/>
            <p:cNvGrpSpPr>
              <a:grpSpLocks/>
            </p:cNvGrpSpPr>
            <p:nvPr/>
          </p:nvGrpSpPr>
          <p:grpSpPr bwMode="auto">
            <a:xfrm>
              <a:off x="528" y="1824"/>
              <a:ext cx="1008" cy="96"/>
              <a:chOff x="528" y="1824"/>
              <a:chExt cx="1008" cy="96"/>
            </a:xfrm>
          </p:grpSpPr>
          <p:sp>
            <p:nvSpPr>
              <p:cNvPr id="466962" name="Rectangle 18"/>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66963" name="Rectangle 19"/>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66964" name="Line 20"/>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66965" name="Line 21"/>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6" name="Line 22"/>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66967" name="Text Box 23"/>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nvGrpSpPr>
            <p:cNvPr id="4" name="Group 24"/>
            <p:cNvGrpSpPr>
              <a:grpSpLocks/>
            </p:cNvGrpSpPr>
            <p:nvPr/>
          </p:nvGrpSpPr>
          <p:grpSpPr bwMode="auto">
            <a:xfrm>
              <a:off x="1056" y="1584"/>
              <a:ext cx="432" cy="541"/>
              <a:chOff x="1056" y="1584"/>
              <a:chExt cx="432" cy="541"/>
            </a:xfrm>
          </p:grpSpPr>
          <p:sp>
            <p:nvSpPr>
              <p:cNvPr id="466969" name="Text Box 25"/>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5" name="Group 26"/>
              <p:cNvGrpSpPr>
                <a:grpSpLocks/>
              </p:cNvGrpSpPr>
              <p:nvPr/>
            </p:nvGrpSpPr>
            <p:grpSpPr bwMode="auto">
              <a:xfrm>
                <a:off x="1056" y="1584"/>
                <a:ext cx="432" cy="432"/>
                <a:chOff x="1056" y="1584"/>
                <a:chExt cx="432" cy="432"/>
              </a:xfrm>
            </p:grpSpPr>
            <p:sp>
              <p:nvSpPr>
                <p:cNvPr id="466971" name="Line 27"/>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72" name="Line 28"/>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66973" name="Text Box 29"/>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sp>
          <p:nvSpPr>
            <p:cNvPr id="466974" name="Line 30"/>
            <p:cNvSpPr>
              <a:spLocks noChangeShapeType="1"/>
            </p:cNvSpPr>
            <p:nvPr/>
          </p:nvSpPr>
          <p:spPr bwMode="auto">
            <a:xfrm>
              <a:off x="528" y="1152"/>
              <a:ext cx="0" cy="1296"/>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6975" name="Line 31"/>
            <p:cNvSpPr>
              <a:spLocks noChangeShapeType="1"/>
            </p:cNvSpPr>
            <p:nvPr/>
          </p:nvSpPr>
          <p:spPr bwMode="auto">
            <a:xfrm>
              <a:off x="1056" y="1920"/>
              <a:ext cx="0" cy="96"/>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66976" name="Text Box 32"/>
            <p:cNvSpPr txBox="1">
              <a:spLocks noChangeArrowheads="1"/>
            </p:cNvSpPr>
            <p:nvPr/>
          </p:nvSpPr>
          <p:spPr bwMode="auto">
            <a:xfrm>
              <a:off x="912" y="1632"/>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chemeClr val="accent2"/>
                  </a:solidFill>
                  <a:latin typeface="Arial Narrow" charset="0"/>
                </a:rPr>
                <a:t>CM</a:t>
              </a:r>
            </a:p>
          </p:txBody>
        </p:sp>
      </p:grpSp>
      <p:graphicFrame>
        <p:nvGraphicFramePr>
          <p:cNvPr id="466977" name="Object 33"/>
          <p:cNvGraphicFramePr>
            <a:graphicFrameLocks noChangeAspect="1"/>
          </p:cNvGraphicFramePr>
          <p:nvPr/>
        </p:nvGraphicFramePr>
        <p:xfrm>
          <a:off x="5143500" y="4352925"/>
          <a:ext cx="1741488" cy="741363"/>
        </p:xfrm>
        <a:graphic>
          <a:graphicData uri="http://schemas.openxmlformats.org/presentationml/2006/ole">
            <mc:AlternateContent xmlns:mc="http://schemas.openxmlformats.org/markup-compatibility/2006">
              <mc:Choice xmlns:v="urn:schemas-microsoft-com:vml" Requires="v">
                <p:oleObj spid="_x0000_s561375" name="Equation" r:id="rId11" imgW="1130300" imgH="457200" progId="Equation.DSMT4">
                  <p:embed/>
                </p:oleObj>
              </mc:Choice>
              <mc:Fallback>
                <p:oleObj name="Equation" r:id="rId11" imgW="1130300" imgH="457200" progId="Equation.DSMT4">
                  <p:embed/>
                  <p:pic>
                    <p:nvPicPr>
                      <p:cNvPr id="466977"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3500" y="4352925"/>
                        <a:ext cx="1741488" cy="7413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78" name="Object 34"/>
          <p:cNvGraphicFramePr>
            <a:graphicFrameLocks noChangeAspect="1"/>
          </p:cNvGraphicFramePr>
          <p:nvPr/>
        </p:nvGraphicFramePr>
        <p:xfrm>
          <a:off x="5151438" y="2924175"/>
          <a:ext cx="968375" cy="438150"/>
        </p:xfrm>
        <a:graphic>
          <a:graphicData uri="http://schemas.openxmlformats.org/presentationml/2006/ole">
            <mc:AlternateContent xmlns:mc="http://schemas.openxmlformats.org/markup-compatibility/2006">
              <mc:Choice xmlns:v="urn:schemas-microsoft-com:vml" Requires="v">
                <p:oleObj spid="_x0000_s561376" name="Equation" r:id="rId13" imgW="609600" imgH="292100" progId="Equation.DSMT4">
                  <p:embed/>
                </p:oleObj>
              </mc:Choice>
              <mc:Fallback>
                <p:oleObj name="Equation" r:id="rId13" imgW="609600" imgH="292100" progId="Equation.DSMT4">
                  <p:embed/>
                  <p:pic>
                    <p:nvPicPr>
                      <p:cNvPr id="466978" name="Object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1438" y="2924175"/>
                        <a:ext cx="968375" cy="4381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79" name="Object 35"/>
          <p:cNvGraphicFramePr>
            <a:graphicFrameLocks noChangeAspect="1"/>
          </p:cNvGraphicFramePr>
          <p:nvPr/>
        </p:nvGraphicFramePr>
        <p:xfrm>
          <a:off x="6076950" y="2828925"/>
          <a:ext cx="1449388" cy="628650"/>
        </p:xfrm>
        <a:graphic>
          <a:graphicData uri="http://schemas.openxmlformats.org/presentationml/2006/ole">
            <mc:AlternateContent xmlns:mc="http://schemas.openxmlformats.org/markup-compatibility/2006">
              <mc:Choice xmlns:v="urn:schemas-microsoft-com:vml" Requires="v">
                <p:oleObj spid="_x0000_s561377" name="Equation" r:id="rId15" imgW="914400" imgH="419100" progId="Equation.DSMT4">
                  <p:embed/>
                </p:oleObj>
              </mc:Choice>
              <mc:Fallback>
                <p:oleObj name="Equation" r:id="rId15" imgW="914400" imgH="419100" progId="Equation.DSMT4">
                  <p:embed/>
                  <p:pic>
                    <p:nvPicPr>
                      <p:cNvPr id="466979" name="Object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6950" y="2828925"/>
                        <a:ext cx="1449388" cy="6286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80" name="Object 36"/>
          <p:cNvGraphicFramePr>
            <a:graphicFrameLocks noChangeAspect="1"/>
          </p:cNvGraphicFramePr>
          <p:nvPr/>
        </p:nvGraphicFramePr>
        <p:xfrm>
          <a:off x="7458075" y="2790825"/>
          <a:ext cx="1530350" cy="704850"/>
        </p:xfrm>
        <a:graphic>
          <a:graphicData uri="http://schemas.openxmlformats.org/presentationml/2006/ole">
            <mc:AlternateContent xmlns:mc="http://schemas.openxmlformats.org/markup-compatibility/2006">
              <mc:Choice xmlns:v="urn:schemas-microsoft-com:vml" Requires="v">
                <p:oleObj spid="_x0000_s561378" name="Equation" r:id="rId17" imgW="965200" imgH="469900" progId="Equation.DSMT4">
                  <p:embed/>
                </p:oleObj>
              </mc:Choice>
              <mc:Fallback>
                <p:oleObj name="Equation" r:id="rId17" imgW="965200" imgH="469900" progId="Equation.DSMT4">
                  <p:embed/>
                  <p:pic>
                    <p:nvPicPr>
                      <p:cNvPr id="466980"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58075" y="2790825"/>
                        <a:ext cx="1530350" cy="704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81" name="Object 37"/>
          <p:cNvGraphicFramePr>
            <a:graphicFrameLocks noChangeAspect="1"/>
          </p:cNvGraphicFramePr>
          <p:nvPr/>
        </p:nvGraphicFramePr>
        <p:xfrm>
          <a:off x="4829175" y="3524250"/>
          <a:ext cx="2317750" cy="762000"/>
        </p:xfrm>
        <a:graphic>
          <a:graphicData uri="http://schemas.openxmlformats.org/presentationml/2006/ole">
            <mc:AlternateContent xmlns:mc="http://schemas.openxmlformats.org/markup-compatibility/2006">
              <mc:Choice xmlns:v="urn:schemas-microsoft-com:vml" Requires="v">
                <p:oleObj spid="_x0000_s561379" name="Equation" r:id="rId19" imgW="1460500" imgH="508000" progId="Equation.DSMT4">
                  <p:embed/>
                </p:oleObj>
              </mc:Choice>
              <mc:Fallback>
                <p:oleObj name="Equation" r:id="rId19" imgW="1460500" imgH="508000" progId="Equation.DSMT4">
                  <p:embed/>
                  <p:pic>
                    <p:nvPicPr>
                      <p:cNvPr id="466981" name="Object 3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29175" y="3524250"/>
                        <a:ext cx="2317750" cy="762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82" name="Object 38"/>
          <p:cNvGraphicFramePr>
            <a:graphicFrameLocks noChangeAspect="1"/>
          </p:cNvGraphicFramePr>
          <p:nvPr/>
        </p:nvGraphicFramePr>
        <p:xfrm>
          <a:off x="7056438" y="3552825"/>
          <a:ext cx="1833562" cy="704850"/>
        </p:xfrm>
        <a:graphic>
          <a:graphicData uri="http://schemas.openxmlformats.org/presentationml/2006/ole">
            <mc:AlternateContent xmlns:mc="http://schemas.openxmlformats.org/markup-compatibility/2006">
              <mc:Choice xmlns:v="urn:schemas-microsoft-com:vml" Requires="v">
                <p:oleObj spid="_x0000_s561380" name="Equation" r:id="rId21" imgW="1155700" imgH="469900" progId="Equation.DSMT4">
                  <p:embed/>
                </p:oleObj>
              </mc:Choice>
              <mc:Fallback>
                <p:oleObj name="Equation" r:id="rId21" imgW="1155700" imgH="469900" progId="Equation.DSMT4">
                  <p:embed/>
                  <p:pic>
                    <p:nvPicPr>
                      <p:cNvPr id="466982" name="Object 3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56438" y="3552825"/>
                        <a:ext cx="1833562" cy="704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66983" name="Object 39"/>
          <p:cNvGraphicFramePr>
            <a:graphicFrameLocks noChangeAspect="1"/>
          </p:cNvGraphicFramePr>
          <p:nvPr/>
        </p:nvGraphicFramePr>
        <p:xfrm>
          <a:off x="6859588" y="4384675"/>
          <a:ext cx="2076450" cy="679450"/>
        </p:xfrm>
        <a:graphic>
          <a:graphicData uri="http://schemas.openxmlformats.org/presentationml/2006/ole">
            <mc:AlternateContent xmlns:mc="http://schemas.openxmlformats.org/markup-compatibility/2006">
              <mc:Choice xmlns:v="urn:schemas-microsoft-com:vml" Requires="v">
                <p:oleObj spid="_x0000_s561381" name="Equation" r:id="rId23" imgW="1346200" imgH="419100" progId="Equation.DSMT4">
                  <p:embed/>
                </p:oleObj>
              </mc:Choice>
              <mc:Fallback>
                <p:oleObj name="Equation" r:id="rId23" imgW="1346200" imgH="419100" progId="Equation.DSMT4">
                  <p:embed/>
                  <p:pic>
                    <p:nvPicPr>
                      <p:cNvPr id="466983" name="Object 3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9588" y="4384675"/>
                        <a:ext cx="2076450" cy="679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2145877"/>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68346</TotalTime>
  <Words>1995</Words>
  <Application>Microsoft Macintosh PowerPoint</Application>
  <PresentationFormat>On-screen Show (4:3)</PresentationFormat>
  <Paragraphs>279</Paragraphs>
  <Slides>15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 Narrow</vt:lpstr>
      <vt:lpstr>Monotype Corsiva</vt:lpstr>
      <vt:lpstr>Symbol</vt:lpstr>
      <vt:lpstr>Times New Roman</vt:lpstr>
      <vt:lpstr>phys1443-spring02</vt:lpstr>
      <vt:lpstr>Equation</vt:lpstr>
      <vt:lpstr>PHYS 1443 – Section 003 Lecture #19</vt:lpstr>
      <vt:lpstr>  Announcements</vt:lpstr>
      <vt:lpstr>Relationships between Rotational and Translational Quantities &amp; Some Rotational Quantities</vt:lpstr>
      <vt:lpstr>Rotational Kinetic Energy</vt:lpstr>
      <vt:lpstr>Example for Moment of Inertia</vt:lpstr>
      <vt:lpstr>Calculation of Moments of Inertia</vt:lpstr>
      <vt:lpstr>Ex. Rigid Body Moment of Inertia</vt:lpstr>
      <vt:lpstr>Parallel Axis Theorem</vt:lpstr>
      <vt:lpstr>Example for Parallel Axis Theorem</vt:lpstr>
      <vt:lpstr>Check out Table 10 – 2  for moment of inertia for various shaped objects</vt:lpstr>
      <vt:lpstr>Torque &amp; Angular Acceleration</vt:lpstr>
      <vt:lpstr>Rolling Motion of a Rigid Body</vt:lpstr>
      <vt:lpstr>More Rolling Motion of a Rigid Body</vt:lpstr>
      <vt:lpstr>Kinetic Energy of a Rolling Sphere</vt:lpstr>
      <vt:lpstr>Ex: Rolling Kinetic Energy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1502</cp:revision>
  <dcterms:created xsi:type="dcterms:W3CDTF">2012-01-19T04:21:20Z</dcterms:created>
  <dcterms:modified xsi:type="dcterms:W3CDTF">2021-04-26T20:55:55Z</dcterms:modified>
</cp:coreProperties>
</file>