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335" r:id="rId3"/>
    <p:sldId id="775" r:id="rId4"/>
    <p:sldId id="788" r:id="rId5"/>
    <p:sldId id="777" r:id="rId6"/>
    <p:sldId id="778" r:id="rId7"/>
    <p:sldId id="779" r:id="rId8"/>
    <p:sldId id="780" r:id="rId9"/>
    <p:sldId id="781" r:id="rId10"/>
    <p:sldId id="789" r:id="rId11"/>
    <p:sldId id="800" r:id="rId12"/>
    <p:sldId id="801" r:id="rId13"/>
    <p:sldId id="802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CC6600"/>
    <a:srgbClr val="660066"/>
    <a:srgbClr val="99FFCC"/>
    <a:srgbClr val="FFFF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5"/>
    <p:restoredTop sz="94660"/>
  </p:normalViewPr>
  <p:slideViewPr>
    <p:cSldViewPr>
      <p:cViewPr varScale="1">
        <p:scale>
          <a:sx n="135" d="100"/>
          <a:sy n="135" d="100"/>
        </p:scale>
        <p:origin x="18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image" Target="../media/image112.emf"/><Relationship Id="rId3" Type="http://schemas.openxmlformats.org/officeDocument/2006/relationships/image" Target="../media/image102.emf"/><Relationship Id="rId7" Type="http://schemas.openxmlformats.org/officeDocument/2006/relationships/image" Target="../media/image106.emf"/><Relationship Id="rId12" Type="http://schemas.openxmlformats.org/officeDocument/2006/relationships/image" Target="../media/image111.emf"/><Relationship Id="rId17" Type="http://schemas.openxmlformats.org/officeDocument/2006/relationships/image" Target="../media/image116.emf"/><Relationship Id="rId2" Type="http://schemas.openxmlformats.org/officeDocument/2006/relationships/image" Target="../media/image101.emf"/><Relationship Id="rId16" Type="http://schemas.openxmlformats.org/officeDocument/2006/relationships/image" Target="../media/image115.emf"/><Relationship Id="rId1" Type="http://schemas.openxmlformats.org/officeDocument/2006/relationships/image" Target="../media/image100.emf"/><Relationship Id="rId6" Type="http://schemas.openxmlformats.org/officeDocument/2006/relationships/image" Target="../media/image105.emf"/><Relationship Id="rId11" Type="http://schemas.openxmlformats.org/officeDocument/2006/relationships/image" Target="../media/image110.emf"/><Relationship Id="rId5" Type="http://schemas.openxmlformats.org/officeDocument/2006/relationships/image" Target="../media/image104.emf"/><Relationship Id="rId15" Type="http://schemas.openxmlformats.org/officeDocument/2006/relationships/image" Target="../media/image114.emf"/><Relationship Id="rId10" Type="http://schemas.openxmlformats.org/officeDocument/2006/relationships/image" Target="../media/image109.emf"/><Relationship Id="rId4" Type="http://schemas.openxmlformats.org/officeDocument/2006/relationships/image" Target="../media/image103.emf"/><Relationship Id="rId9" Type="http://schemas.openxmlformats.org/officeDocument/2006/relationships/image" Target="../media/image108.emf"/><Relationship Id="rId14" Type="http://schemas.openxmlformats.org/officeDocument/2006/relationships/image" Target="../media/image113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wmf"/><Relationship Id="rId18" Type="http://schemas.openxmlformats.org/officeDocument/2006/relationships/image" Target="../media/image134.emf"/><Relationship Id="rId3" Type="http://schemas.openxmlformats.org/officeDocument/2006/relationships/image" Target="../media/image119.emf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17" Type="http://schemas.openxmlformats.org/officeDocument/2006/relationships/image" Target="../media/image133.emf"/><Relationship Id="rId2" Type="http://schemas.openxmlformats.org/officeDocument/2006/relationships/image" Target="../media/image118.emf"/><Relationship Id="rId16" Type="http://schemas.openxmlformats.org/officeDocument/2006/relationships/image" Target="../media/image132.wmf"/><Relationship Id="rId1" Type="http://schemas.openxmlformats.org/officeDocument/2006/relationships/image" Target="../media/image117.wmf"/><Relationship Id="rId6" Type="http://schemas.openxmlformats.org/officeDocument/2006/relationships/image" Target="../media/image122.emf"/><Relationship Id="rId11" Type="http://schemas.openxmlformats.org/officeDocument/2006/relationships/image" Target="../media/image127.wmf"/><Relationship Id="rId5" Type="http://schemas.openxmlformats.org/officeDocument/2006/relationships/image" Target="../media/image121.wmf"/><Relationship Id="rId15" Type="http://schemas.openxmlformats.org/officeDocument/2006/relationships/image" Target="../media/image131.wmf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image" Target="../media/image125.emf"/><Relationship Id="rId14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12" Type="http://schemas.openxmlformats.org/officeDocument/2006/relationships/image" Target="../media/image87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0" Type="http://schemas.openxmlformats.org/officeDocument/2006/relationships/image" Target="../media/image85.w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3.wmf"/><Relationship Id="rId26" Type="http://schemas.openxmlformats.org/officeDocument/2006/relationships/image" Target="../media/image87.e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0.e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86.e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88.wmf"/><Relationship Id="rId10" Type="http://schemas.openxmlformats.org/officeDocument/2006/relationships/image" Target="../media/image79.e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76.e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1.e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7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3.e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99.emf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10" Type="http://schemas.openxmlformats.org/officeDocument/2006/relationships/image" Target="../media/image92.e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89.e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4.emf"/><Relationship Id="rId22" Type="http://schemas.openxmlformats.org/officeDocument/2006/relationships/image" Target="../media/image98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98.bin"/><Relationship Id="rId34" Type="http://schemas.openxmlformats.org/officeDocument/2006/relationships/image" Target="../media/image115.emf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4.e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1.e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110.emf"/><Relationship Id="rId32" Type="http://schemas.openxmlformats.org/officeDocument/2006/relationships/image" Target="../media/image114.emf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112.emf"/><Relationship Id="rId36" Type="http://schemas.openxmlformats.org/officeDocument/2006/relationships/image" Target="../media/image116.emf"/><Relationship Id="rId10" Type="http://schemas.openxmlformats.org/officeDocument/2006/relationships/image" Target="../media/image103.emf"/><Relationship Id="rId19" Type="http://schemas.openxmlformats.org/officeDocument/2006/relationships/oleObject" Target="../embeddings/oleObject97.bin"/><Relationship Id="rId31" Type="http://schemas.openxmlformats.org/officeDocument/2006/relationships/oleObject" Target="../embeddings/oleObject103.bin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Relationship Id="rId27" Type="http://schemas.openxmlformats.org/officeDocument/2006/relationships/oleObject" Target="../embeddings/oleObject101.bin"/><Relationship Id="rId30" Type="http://schemas.openxmlformats.org/officeDocument/2006/relationships/image" Target="../media/image113.emf"/><Relationship Id="rId35" Type="http://schemas.openxmlformats.org/officeDocument/2006/relationships/oleObject" Target="../embeddings/oleObject105.bin"/><Relationship Id="rId8" Type="http://schemas.openxmlformats.org/officeDocument/2006/relationships/image" Target="../media/image102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24.emf"/><Relationship Id="rId26" Type="http://schemas.openxmlformats.org/officeDocument/2006/relationships/image" Target="../media/image128.emf"/><Relationship Id="rId21" Type="http://schemas.openxmlformats.org/officeDocument/2006/relationships/oleObject" Target="../embeddings/oleObject115.bin"/><Relationship Id="rId34" Type="http://schemas.openxmlformats.org/officeDocument/2006/relationships/image" Target="../media/image132.wmf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33" Type="http://schemas.openxmlformats.org/officeDocument/2006/relationships/oleObject" Target="../embeddings/oleObject121.bin"/><Relationship Id="rId38" Type="http://schemas.openxmlformats.org/officeDocument/2006/relationships/image" Target="../media/image13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emf"/><Relationship Id="rId20" Type="http://schemas.openxmlformats.org/officeDocument/2006/relationships/image" Target="../media/image125.emf"/><Relationship Id="rId29" Type="http://schemas.openxmlformats.org/officeDocument/2006/relationships/oleObject" Target="../embeddings/oleObject11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8.e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27.wmf"/><Relationship Id="rId32" Type="http://schemas.openxmlformats.org/officeDocument/2006/relationships/image" Target="../media/image131.wmf"/><Relationship Id="rId37" Type="http://schemas.openxmlformats.org/officeDocument/2006/relationships/oleObject" Target="../embeddings/oleObject123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29.wmf"/><Relationship Id="rId36" Type="http://schemas.openxmlformats.org/officeDocument/2006/relationships/image" Target="../media/image133.emf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14.bin"/><Relationship Id="rId31" Type="http://schemas.openxmlformats.org/officeDocument/2006/relationships/oleObject" Target="../embeddings/oleObject120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22.emf"/><Relationship Id="rId22" Type="http://schemas.openxmlformats.org/officeDocument/2006/relationships/image" Target="../media/image126.w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130.wmf"/><Relationship Id="rId35" Type="http://schemas.openxmlformats.org/officeDocument/2006/relationships/oleObject" Target="../embeddings/oleObject122.bin"/><Relationship Id="rId8" Type="http://schemas.openxmlformats.org/officeDocument/2006/relationships/image" Target="../media/image119.emf"/><Relationship Id="rId3" Type="http://schemas.openxmlformats.org/officeDocument/2006/relationships/oleObject" Target="../embeddings/oleObject10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e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4.emf"/><Relationship Id="rId10" Type="http://schemas.openxmlformats.org/officeDocument/2006/relationships/image" Target="../media/image22.w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emf"/><Relationship Id="rId3" Type="http://schemas.openxmlformats.org/officeDocument/2006/relationships/image" Target="../media/image32.e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4.emf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0.emf"/><Relationship Id="rId3" Type="http://schemas.openxmlformats.org/officeDocument/2006/relationships/image" Target="../media/image42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image" Target="../media/image53.emf"/><Relationship Id="rId21" Type="http://schemas.openxmlformats.org/officeDocument/2006/relationships/image" Target="../media/image49.emf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emf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55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48.emf"/><Relationship Id="rId4" Type="http://schemas.openxmlformats.org/officeDocument/2006/relationships/image" Target="../media/image54.emf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5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2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3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0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emf"/><Relationship Id="rId20" Type="http://schemas.openxmlformats.org/officeDocument/2006/relationships/image" Target="../media/image7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9.e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1.emf"/><Relationship Id="rId22" Type="http://schemas.openxmlformats.org/officeDocument/2006/relationships/image" Target="../media/image7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2984" y="1469500"/>
            <a:ext cx="3135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April 28,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78797"/>
            <a:ext cx="7162800" cy="35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CH8: Rotational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Work, Power and Energy in Rotation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Angular Momentum and Torque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Angular Momentum Conservation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CH9: Equilibrium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Conditions for Equilibrium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April 28, 2021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D30296-D22A-AA45-8EB8-7762B238B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172200" y="3028949"/>
            <a:ext cx="1524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Conservation of Angular Momentum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077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Remember under what condition the linear momentum is conserved?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Linear momentum is conserved when the net external force is 0.</a:t>
            </a:r>
          </a:p>
        </p:txBody>
      </p:sp>
      <p:graphicFrame>
        <p:nvGraphicFramePr>
          <p:cNvPr id="413702" name="Object 2"/>
          <p:cNvGraphicFramePr>
            <a:graphicFrameLocks noChangeAspect="1"/>
          </p:cNvGraphicFramePr>
          <p:nvPr/>
        </p:nvGraphicFramePr>
        <p:xfrm>
          <a:off x="4051300" y="5826125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3" name="Equation" r:id="rId3" imgW="482600" imgH="279400" progId="Equation.3">
                  <p:embed/>
                </p:oleObj>
              </mc:Choice>
              <mc:Fallback>
                <p:oleObj name="Equation" r:id="rId3" imgW="482600" imgH="279400" progId="Equation.3">
                  <p:embed/>
                  <p:pic>
                    <p:nvPicPr>
                      <p:cNvPr id="4137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826125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457200" y="5013325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Three important conservation laws for isolated system that does not get affected by external forces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3429000" y="3624262"/>
            <a:ext cx="45720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Angular momentum of the system before and after a certain change is the same.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33400" y="2249488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the same token, the angular momentum of a system is constant in both magnitude and direction, if the resultant external torque acting on the system is 0. </a:t>
            </a:r>
            <a:endParaRPr lang="en-US" sz="2000" baseline="-25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137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94059"/>
              </p:ext>
            </p:extLst>
          </p:nvPr>
        </p:nvGraphicFramePr>
        <p:xfrm>
          <a:off x="3898900" y="4329112"/>
          <a:ext cx="3476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4" name="Equation" r:id="rId5" imgW="165100" imgH="254000" progId="Equation.3">
                  <p:embed/>
                </p:oleObj>
              </mc:Choice>
              <mc:Fallback>
                <p:oleObj name="Equation" r:id="rId5" imgW="165100" imgH="254000" progId="Equation.3">
                  <p:embed/>
                  <p:pic>
                    <p:nvPicPr>
                      <p:cNvPr id="4137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329112"/>
                        <a:ext cx="3476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4"/>
          <p:cNvGraphicFramePr>
            <a:graphicFrameLocks noChangeAspect="1"/>
          </p:cNvGraphicFramePr>
          <p:nvPr/>
        </p:nvGraphicFramePr>
        <p:xfrm>
          <a:off x="6705600" y="1741488"/>
          <a:ext cx="1219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5" name="Equation" r:id="rId7" imgW="622300" imgH="266700" progId="Equation.DSMT4">
                  <p:embed/>
                </p:oleObj>
              </mc:Choice>
              <mc:Fallback>
                <p:oleObj name="Equation" r:id="rId7" imgW="622300" imgH="266700" progId="Equation.DSMT4">
                  <p:embed/>
                  <p:pic>
                    <p:nvPicPr>
                      <p:cNvPr id="4137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741488"/>
                        <a:ext cx="1219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5"/>
          <p:cNvGraphicFramePr>
            <a:graphicFrameLocks noChangeAspect="1"/>
          </p:cNvGraphicFramePr>
          <p:nvPr/>
        </p:nvGraphicFramePr>
        <p:xfrm>
          <a:off x="6096000" y="2347913"/>
          <a:ext cx="11398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6" name="Equation" r:id="rId9" imgW="546100" imgH="292100" progId="Equation.DSMT4">
                  <p:embed/>
                </p:oleObj>
              </mc:Choice>
              <mc:Fallback>
                <p:oleObj name="Equation" r:id="rId9" imgW="546100" imgH="292100" progId="Equation.DSMT4">
                  <p:embed/>
                  <p:pic>
                    <p:nvPicPr>
                      <p:cNvPr id="4137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47913"/>
                        <a:ext cx="11398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9" name="Text Box 13"/>
          <p:cNvSpPr txBox="1">
            <a:spLocks noChangeArrowheads="1"/>
          </p:cNvSpPr>
          <p:nvPr/>
        </p:nvSpPr>
        <p:spPr bwMode="auto">
          <a:xfrm>
            <a:off x="533400" y="3733800"/>
            <a:ext cx="28194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381000" y="4953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6537325" y="4987925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Mechanical Energy</a:t>
            </a:r>
          </a:p>
        </p:txBody>
      </p:sp>
      <p:sp>
        <p:nvSpPr>
          <p:cNvPr id="413712" name="Text Box 16"/>
          <p:cNvSpPr txBox="1">
            <a:spLocks noChangeArrowheads="1"/>
          </p:cNvSpPr>
          <p:nvPr/>
        </p:nvSpPr>
        <p:spPr bwMode="auto">
          <a:xfrm>
            <a:off x="6537325" y="5434013"/>
            <a:ext cx="1798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Linear Momentum</a:t>
            </a:r>
          </a:p>
        </p:txBody>
      </p:sp>
      <p:sp>
        <p:nvSpPr>
          <p:cNvPr id="413713" name="Text Box 17"/>
          <p:cNvSpPr txBox="1">
            <a:spLocks noChangeArrowheads="1"/>
          </p:cNvSpPr>
          <p:nvPr/>
        </p:nvSpPr>
        <p:spPr bwMode="auto">
          <a:xfrm>
            <a:off x="6537325" y="5881688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Angular Momentum</a:t>
            </a:r>
          </a:p>
        </p:txBody>
      </p:sp>
      <p:graphicFrame>
        <p:nvGraphicFramePr>
          <p:cNvPr id="4137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0120"/>
              </p:ext>
            </p:extLst>
          </p:nvPr>
        </p:nvGraphicFramePr>
        <p:xfrm>
          <a:off x="6172200" y="3014662"/>
          <a:ext cx="665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7" name="Equation" r:id="rId11" imgW="266700" imgH="241300" progId="Equation.DSMT4">
                  <p:embed/>
                </p:oleObj>
              </mc:Choice>
              <mc:Fallback>
                <p:oleObj name="Equation" r:id="rId11" imgW="266700" imgH="241300" progId="Equation.DSMT4">
                  <p:embed/>
                  <p:pic>
                    <p:nvPicPr>
                      <p:cNvPr id="4137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014662"/>
                        <a:ext cx="665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5" name="Object 7"/>
          <p:cNvGraphicFramePr>
            <a:graphicFrameLocks noChangeAspect="1"/>
          </p:cNvGraphicFramePr>
          <p:nvPr/>
        </p:nvGraphicFramePr>
        <p:xfrm>
          <a:off x="6629400" y="11318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8" name="Equation" r:id="rId13" imgW="939800" imgH="457200" progId="Equation.DSMT4">
                  <p:embed/>
                </p:oleObj>
              </mc:Choice>
              <mc:Fallback>
                <p:oleObj name="Equation" r:id="rId13" imgW="939800" imgH="457200" progId="Equation.DSMT4">
                  <p:embed/>
                  <p:pic>
                    <p:nvPicPr>
                      <p:cNvPr id="4137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31888"/>
                        <a:ext cx="15240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6" name="Object 8"/>
          <p:cNvGraphicFramePr>
            <a:graphicFrameLocks noChangeAspect="1"/>
          </p:cNvGraphicFramePr>
          <p:nvPr/>
        </p:nvGraphicFramePr>
        <p:xfrm>
          <a:off x="7235825" y="2198688"/>
          <a:ext cx="9334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9" name="Equation" r:id="rId15" imgW="393700" imgH="457200" progId="Equation.DSMT4">
                  <p:embed/>
                </p:oleObj>
              </mc:Choice>
              <mc:Fallback>
                <p:oleObj name="Equation" r:id="rId15" imgW="393700" imgH="457200" progId="Equation.DSMT4">
                  <p:embed/>
                  <p:pic>
                    <p:nvPicPr>
                      <p:cNvPr id="4137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198688"/>
                        <a:ext cx="9334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7" name="Object 9"/>
          <p:cNvGraphicFramePr>
            <a:graphicFrameLocks noChangeAspect="1"/>
          </p:cNvGraphicFramePr>
          <p:nvPr/>
        </p:nvGraphicFramePr>
        <p:xfrm>
          <a:off x="8080375" y="2498725"/>
          <a:ext cx="301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60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4137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2498725"/>
                        <a:ext cx="301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94877"/>
              </p:ext>
            </p:extLst>
          </p:nvPr>
        </p:nvGraphicFramePr>
        <p:xfrm>
          <a:off x="4325938" y="4302125"/>
          <a:ext cx="666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61" name="Equation" r:id="rId19" imgW="317500" imgH="279400" progId="Equation.3">
                  <p:embed/>
                </p:oleObj>
              </mc:Choice>
              <mc:Fallback>
                <p:oleObj name="Equation" r:id="rId19" imgW="317500" imgH="279400" progId="Equation.3">
                  <p:embed/>
                  <p:pic>
                    <p:nvPicPr>
                      <p:cNvPr id="4137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302125"/>
                        <a:ext cx="6667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05104"/>
              </p:ext>
            </p:extLst>
          </p:nvPr>
        </p:nvGraphicFramePr>
        <p:xfrm>
          <a:off x="5060950" y="4419600"/>
          <a:ext cx="1416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62" name="Equation" r:id="rId21" imgW="672808" imgH="165028" progId="Equation.DSMT4">
                  <p:embed/>
                </p:oleObj>
              </mc:Choice>
              <mc:Fallback>
                <p:oleObj name="Equation" r:id="rId21" imgW="672808" imgH="165028" progId="Equation.DSMT4">
                  <p:embed/>
                  <p:pic>
                    <p:nvPicPr>
                      <p:cNvPr id="4137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4419600"/>
                        <a:ext cx="1416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0" name="Object 12"/>
          <p:cNvGraphicFramePr>
            <a:graphicFrameLocks noChangeAspect="1"/>
          </p:cNvGraphicFramePr>
          <p:nvPr/>
        </p:nvGraphicFramePr>
        <p:xfrm>
          <a:off x="4049713" y="5421313"/>
          <a:ext cx="939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63" name="Equation" r:id="rId23" imgW="495300" imgH="266700" progId="Equation.3">
                  <p:embed/>
                </p:oleObj>
              </mc:Choice>
              <mc:Fallback>
                <p:oleObj name="Equation" r:id="rId23" imgW="495300" imgH="266700" progId="Equation.3">
                  <p:embed/>
                  <p:pic>
                    <p:nvPicPr>
                      <p:cNvPr id="4137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421313"/>
                        <a:ext cx="939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13"/>
          <p:cNvGraphicFramePr>
            <a:graphicFrameLocks noChangeAspect="1"/>
          </p:cNvGraphicFramePr>
          <p:nvPr/>
        </p:nvGraphicFramePr>
        <p:xfrm>
          <a:off x="4038600" y="5008563"/>
          <a:ext cx="21685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64" name="Equation" r:id="rId25" imgW="1143000" imgH="266700" progId="Equation.3">
                  <p:embed/>
                </p:oleObj>
              </mc:Choice>
              <mc:Fallback>
                <p:oleObj name="Equation" r:id="rId25" imgW="1143000" imgH="266700" progId="Equation.3">
                  <p:embed/>
                  <p:pic>
                    <p:nvPicPr>
                      <p:cNvPr id="4137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8563"/>
                        <a:ext cx="21685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58385"/>
              </p:ext>
            </p:extLst>
          </p:nvPr>
        </p:nvGraphicFramePr>
        <p:xfrm>
          <a:off x="6746875" y="3168649"/>
          <a:ext cx="949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65" name="Equation" r:id="rId27" imgW="380835" imgH="152334" progId="Equation.DSMT4">
                  <p:embed/>
                </p:oleObj>
              </mc:Choice>
              <mc:Fallback>
                <p:oleObj name="Equation" r:id="rId27" imgW="380835" imgH="152334" progId="Equation.DSMT4">
                  <p:embed/>
                  <p:pic>
                    <p:nvPicPr>
                      <p:cNvPr id="4137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3168649"/>
                        <a:ext cx="949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301553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604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60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E80EF-8A18-B646-ABD2-00D72456388F}" type="slidenum">
              <a:rPr lang="en-US"/>
              <a:pPr/>
              <a:t>11</a:t>
            </a:fld>
            <a:endParaRPr lang="en-US"/>
          </a:p>
        </p:txBody>
      </p:sp>
      <p:sp>
        <p:nvSpPr>
          <p:cNvPr id="60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sz="3600" dirty="0"/>
              <a:t>Ex. Neutron Star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033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 star rotates with a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period of 30 days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about an axis through its center.  After the star undergoes a supernova explosion, the stellar core which had a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radius of 1.0x10</a:t>
            </a:r>
            <a:r>
              <a:rPr lang="en-US" sz="1900" baseline="30000" dirty="0">
                <a:solidFill>
                  <a:srgbClr val="FF0000"/>
                </a:solidFill>
                <a:latin typeface="Arial Narrow" charset="0"/>
              </a:rPr>
              <a:t>4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km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collapses into a neutron star of radius 3.0km.  Determine the period of rotation of the neutron star.  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3810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your guess about the answer?</a:t>
            </a: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4419600" y="1752600"/>
            <a:ext cx="3810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will be significantly shorter, because its radius got smaller.</a:t>
            </a:r>
          </a:p>
        </p:txBody>
      </p:sp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533400" y="2498725"/>
            <a:ext cx="3048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make some assumptions:</a:t>
            </a: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4419600" y="2438400"/>
            <a:ext cx="4191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 is no external torque acting on it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shape remains spherical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Its mass remains constant</a:t>
            </a: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381000" y="4495800"/>
            <a:ext cx="5029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angular speed of the star with the period T is</a:t>
            </a: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381000" y="3629025"/>
            <a:ext cx="2971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angular momentum conservation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381000" y="5013325"/>
            <a:ext cx="762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4048982" y="3505200"/>
          <a:ext cx="11326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29" name="Equation" r:id="rId3" imgW="482600" imgH="266700" progId="Equation.DSMT4">
                  <p:embed/>
                </p:oleObj>
              </mc:Choice>
              <mc:Fallback>
                <p:oleObj name="Equation" r:id="rId3" imgW="482600" imgH="26670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82" y="3505200"/>
                        <a:ext cx="113261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3696928" y="3962400"/>
          <a:ext cx="178947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0" name="Equation" r:id="rId5" imgW="762000" imgH="266700" progId="Equation.DSMT4">
                  <p:embed/>
                </p:oleObj>
              </mc:Choice>
              <mc:Fallback>
                <p:oleObj name="Equation" r:id="rId5" imgW="762000" imgH="26670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928" y="3962400"/>
                        <a:ext cx="178947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5181600" y="4267200"/>
          <a:ext cx="10041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1" name="Equation" r:id="rId7" imgW="520700" imgH="406400" progId="Equation.DSMT4">
                  <p:embed/>
                </p:oleObj>
              </mc:Choice>
              <mc:Fallback>
                <p:oleObj name="Equation" r:id="rId7" imgW="520700" imgH="40640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67200"/>
                        <a:ext cx="1004161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1143000" y="5000625"/>
          <a:ext cx="609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2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00625"/>
                        <a:ext cx="6096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1219200" y="5722938"/>
          <a:ext cx="5540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3" name="Equation" r:id="rId11" imgW="317500" imgH="266700" progId="Equation.DSMT4">
                  <p:embed/>
                </p:oleObj>
              </mc:Choice>
              <mc:Fallback>
                <p:oleObj name="Equation" r:id="rId11" imgW="317500" imgH="266700" progId="Equation.DSMT4">
                  <p:embed/>
                  <p:pic>
                    <p:nvPicPr>
                      <p:cNvPr id="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22938"/>
                        <a:ext cx="5540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1795462" y="4832350"/>
          <a:ext cx="8715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4" name="Equation" r:id="rId13" imgW="508000" imgH="482600" progId="Equation.DSMT4">
                  <p:embed/>
                </p:oleObj>
              </mc:Choice>
              <mc:Fallback>
                <p:oleObj name="Equation" r:id="rId13" imgW="508000" imgH="48260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2" y="4832350"/>
                        <a:ext cx="8715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2609850" y="4800600"/>
          <a:ext cx="18097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5" name="Equation" r:id="rId15" imgW="1054100" imgH="495300" progId="Equation.DSMT4">
                  <p:embed/>
                </p:oleObj>
              </mc:Choice>
              <mc:Fallback>
                <p:oleObj name="Equation" r:id="rId15" imgW="1054100" imgH="495300" progId="Equation.DSMT4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4800600"/>
                        <a:ext cx="18097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1752600" y="5562600"/>
          <a:ext cx="6651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6" name="Equation" r:id="rId17" imgW="381000" imgH="482600" progId="Equation.DSMT4">
                  <p:embed/>
                </p:oleObj>
              </mc:Choice>
              <mc:Fallback>
                <p:oleObj name="Equation" r:id="rId17" imgW="381000" imgH="482600" progId="Equation.DSMT4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6651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2362200" y="5486400"/>
          <a:ext cx="10636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7" name="Equation" r:id="rId19" imgW="609600" imgH="546100" progId="Equation.DSMT4">
                  <p:embed/>
                </p:oleObj>
              </mc:Choice>
              <mc:Fallback>
                <p:oleObj name="Equation" r:id="rId19" imgW="609600" imgH="546100" progId="Equation.DSMT4">
                  <p:embed/>
                  <p:pic>
                    <p:nvPicPr>
                      <p:cNvPr id="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86400"/>
                        <a:ext cx="10636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3403600" y="5486400"/>
          <a:ext cx="38354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8" name="Equation" r:id="rId21" imgW="2197100" imgH="508000" progId="Equation.DSMT4">
                  <p:embed/>
                </p:oleObj>
              </mc:Choice>
              <mc:Fallback>
                <p:oleObj name="Equation" r:id="rId21" imgW="2197100" imgH="50800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486400"/>
                        <a:ext cx="38354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7205663" y="5791200"/>
          <a:ext cx="642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39" name="Equation" r:id="rId23" imgW="368300" imgH="165100" progId="Equation.DSMT4">
                  <p:embed/>
                </p:oleObj>
              </mc:Choice>
              <mc:Fallback>
                <p:oleObj name="Equation" r:id="rId23" imgW="368300" imgH="165100" progId="Equation.DSMT4">
                  <p:embed/>
                  <p:pic>
                    <p:nvPicPr>
                      <p:cNvPr id="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3" y="5791200"/>
                        <a:ext cx="64293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4962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614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61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D5C45-4D86-8446-8BF4-428EF0D65875}" type="slidenum">
              <a:rPr lang="en-US"/>
              <a:pPr/>
              <a:t>12</a:t>
            </a:fld>
            <a:endParaRPr lang="en-US"/>
          </a:p>
        </p:txBody>
      </p:sp>
      <p:sp>
        <p:nvSpPr>
          <p:cNvPr id="61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3200"/>
              <a:t>Kepler’s Second Law and Angular Momentum Conservation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4038600" y="1295400"/>
            <a:ext cx="51054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Since the gravitational force acting on the planet is always toward radial direction, it is the </a:t>
            </a:r>
            <a:r>
              <a:rPr lang="en-US" sz="2000" dirty="0">
                <a:solidFill>
                  <a:srgbClr val="003300"/>
                </a:solidFill>
                <a:latin typeface="Monotype Corsiva" charset="0"/>
              </a:rPr>
              <a:t>central force.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 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838200" y="715963"/>
            <a:ext cx="76962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Consider a planet of mass M</a:t>
            </a:r>
            <a:r>
              <a:rPr lang="en-US" sz="22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moving around the Sun in an elliptical orbit.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533400" y="3733800"/>
            <a:ext cx="426720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Because the gravitational force exerted on a planet by the Sun results in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no torque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, the angular momentum L of the planet is constant. 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696200" cy="830997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This is </a:t>
            </a:r>
            <a:r>
              <a:rPr lang="en-US" dirty="0" err="1">
                <a:solidFill>
                  <a:srgbClr val="FF0000"/>
                </a:solidFill>
                <a:latin typeface="Arial Narrow" charset="0"/>
              </a:rPr>
              <a:t>Keper’s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second law which states that the radius vector from the Sun to a planet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sweeps out equal areas in equal time intervals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. </a:t>
            </a:r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4038600" y="1905000"/>
            <a:ext cx="4876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Therefore, the torque acting on the planet by this force is always 0.</a:t>
            </a:r>
            <a:endParaRPr lang="en-US" sz="2000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300042" name="Text Box 10"/>
          <p:cNvSpPr txBox="1">
            <a:spLocks noChangeArrowheads="1"/>
          </p:cNvSpPr>
          <p:nvPr/>
        </p:nvSpPr>
        <p:spPr bwMode="auto">
          <a:xfrm>
            <a:off x="533400" y="3032125"/>
            <a:ext cx="4876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torque is the time rate change of angular momentum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angular momentum is constant.</a:t>
            </a:r>
            <a:endParaRPr lang="en-US" sz="2000">
              <a:solidFill>
                <a:srgbClr val="FF0000"/>
              </a:solidFill>
              <a:latin typeface="Monotype Corsiva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1371600"/>
            <a:ext cx="3702050" cy="1447800"/>
            <a:chOff x="192" y="864"/>
            <a:chExt cx="2332" cy="912"/>
          </a:xfrm>
        </p:grpSpPr>
        <p:sp>
          <p:nvSpPr>
            <p:cNvPr id="61476" name="AutoShape 14"/>
            <p:cNvSpPr>
              <a:spLocks noChangeArrowheads="1"/>
            </p:cNvSpPr>
            <p:nvPr/>
          </p:nvSpPr>
          <p:spPr bwMode="auto">
            <a:xfrm flipH="1">
              <a:off x="816" y="1200"/>
              <a:ext cx="1488" cy="144"/>
            </a:xfrm>
            <a:prstGeom prst="rtTriangle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7" name="Oval 15"/>
            <p:cNvSpPr>
              <a:spLocks noChangeArrowheads="1"/>
            </p:cNvSpPr>
            <p:nvPr/>
          </p:nvSpPr>
          <p:spPr bwMode="auto">
            <a:xfrm>
              <a:off x="592" y="1248"/>
              <a:ext cx="226" cy="200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76764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S</a:t>
              </a:r>
            </a:p>
          </p:txBody>
        </p:sp>
        <p:sp>
          <p:nvSpPr>
            <p:cNvPr id="61478" name="Oval 16"/>
            <p:cNvSpPr>
              <a:spLocks noChangeArrowheads="1"/>
            </p:cNvSpPr>
            <p:nvPr/>
          </p:nvSpPr>
          <p:spPr bwMode="auto">
            <a:xfrm>
              <a:off x="208" y="864"/>
              <a:ext cx="2112" cy="91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9" name="Oval 17"/>
            <p:cNvSpPr>
              <a:spLocks noChangeArrowheads="1"/>
            </p:cNvSpPr>
            <p:nvPr/>
          </p:nvSpPr>
          <p:spPr bwMode="auto">
            <a:xfrm>
              <a:off x="449" y="1585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0" name="Text Box 18"/>
            <p:cNvSpPr txBox="1">
              <a:spLocks noChangeArrowheads="1"/>
            </p:cNvSpPr>
            <p:nvPr/>
          </p:nvSpPr>
          <p:spPr bwMode="auto">
            <a:xfrm>
              <a:off x="2320" y="1296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B</a:t>
              </a:r>
            </a:p>
          </p:txBody>
        </p:sp>
        <p:sp>
          <p:nvSpPr>
            <p:cNvPr id="61481" name="Oval 19"/>
            <p:cNvSpPr>
              <a:spLocks noChangeArrowheads="1"/>
            </p:cNvSpPr>
            <p:nvPr/>
          </p:nvSpPr>
          <p:spPr bwMode="auto">
            <a:xfrm>
              <a:off x="353" y="105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2" name="Oval 20"/>
            <p:cNvSpPr>
              <a:spLocks noChangeArrowheads="1"/>
            </p:cNvSpPr>
            <p:nvPr/>
          </p:nvSpPr>
          <p:spPr bwMode="auto">
            <a:xfrm>
              <a:off x="2273" y="1200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3" name="Oval 21"/>
            <p:cNvSpPr>
              <a:spLocks noChangeArrowheads="1"/>
            </p:cNvSpPr>
            <p:nvPr/>
          </p:nvSpPr>
          <p:spPr bwMode="auto">
            <a:xfrm>
              <a:off x="2273" y="1392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484" name="AutoShape 22"/>
            <p:cNvCxnSpPr>
              <a:cxnSpLocks noChangeShapeType="1"/>
              <a:stCxn id="61483" idx="2"/>
              <a:endCxn id="61477" idx="6"/>
            </p:cNvCxnSpPr>
            <p:nvPr/>
          </p:nvCxnSpPr>
          <p:spPr bwMode="auto">
            <a:xfrm flipH="1" flipV="1">
              <a:off x="818" y="1348"/>
              <a:ext cx="1455" cy="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5" name="AutoShape 23"/>
            <p:cNvCxnSpPr>
              <a:cxnSpLocks noChangeShapeType="1"/>
              <a:stCxn id="61479" idx="6"/>
              <a:endCxn id="61477" idx="3"/>
            </p:cNvCxnSpPr>
            <p:nvPr/>
          </p:nvCxnSpPr>
          <p:spPr bwMode="auto">
            <a:xfrm flipV="1">
              <a:off x="496" y="1419"/>
              <a:ext cx="129" cy="19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61486" name="AutoShape 24"/>
            <p:cNvCxnSpPr>
              <a:cxnSpLocks noChangeShapeType="1"/>
              <a:stCxn id="61481" idx="6"/>
              <a:endCxn id="61477" idx="1"/>
            </p:cNvCxnSpPr>
            <p:nvPr/>
          </p:nvCxnSpPr>
          <p:spPr bwMode="auto">
            <a:xfrm>
              <a:off x="400" y="1080"/>
              <a:ext cx="225" cy="197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61487" name="AutoShape 25"/>
            <p:cNvCxnSpPr>
              <a:cxnSpLocks noChangeShapeType="1"/>
              <a:stCxn id="61482" idx="2"/>
              <a:endCxn id="61477" idx="6"/>
            </p:cNvCxnSpPr>
            <p:nvPr/>
          </p:nvCxnSpPr>
          <p:spPr bwMode="auto">
            <a:xfrm flipH="1">
              <a:off x="818" y="1224"/>
              <a:ext cx="1455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sp>
          <p:nvSpPr>
            <p:cNvPr id="61488" name="Text Box 26"/>
            <p:cNvSpPr txBox="1">
              <a:spLocks noChangeArrowheads="1"/>
            </p:cNvSpPr>
            <p:nvPr/>
          </p:nvSpPr>
          <p:spPr bwMode="auto">
            <a:xfrm>
              <a:off x="2320" y="1056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A</a:t>
              </a:r>
            </a:p>
          </p:txBody>
        </p:sp>
        <p:sp>
          <p:nvSpPr>
            <p:cNvPr id="61489" name="Text Box 27"/>
            <p:cNvSpPr txBox="1">
              <a:spLocks noChangeArrowheads="1"/>
            </p:cNvSpPr>
            <p:nvPr/>
          </p:nvSpPr>
          <p:spPr bwMode="auto">
            <a:xfrm>
              <a:off x="192" y="91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  <p:sp>
          <p:nvSpPr>
            <p:cNvPr id="61490" name="Text Box 28"/>
            <p:cNvSpPr txBox="1">
              <a:spLocks noChangeArrowheads="1"/>
            </p:cNvSpPr>
            <p:nvPr/>
          </p:nvSpPr>
          <p:spPr bwMode="auto">
            <a:xfrm>
              <a:off x="288" y="152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C</a:t>
              </a:r>
            </a:p>
          </p:txBody>
        </p:sp>
        <p:sp>
          <p:nvSpPr>
            <p:cNvPr id="61491" name="Line 29"/>
            <p:cNvSpPr>
              <a:spLocks noChangeShapeType="1"/>
            </p:cNvSpPr>
            <p:nvPr/>
          </p:nvSpPr>
          <p:spPr bwMode="auto">
            <a:xfrm>
              <a:off x="2304" y="1248"/>
              <a:ext cx="0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2" name="Text Box 30"/>
            <p:cNvSpPr txBox="1">
              <a:spLocks noChangeArrowheads="1"/>
            </p:cNvSpPr>
            <p:nvPr/>
          </p:nvSpPr>
          <p:spPr bwMode="auto">
            <a:xfrm>
              <a:off x="1526" y="108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FF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61493" name="Text Box 31"/>
            <p:cNvSpPr txBox="1">
              <a:spLocks noChangeArrowheads="1"/>
            </p:cNvSpPr>
            <p:nvPr/>
          </p:nvSpPr>
          <p:spPr bwMode="auto">
            <a:xfrm>
              <a:off x="2064" y="120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FF00"/>
                  </a:solidFill>
                  <a:latin typeface="Monotype Corsiva" charset="0"/>
                </a:rPr>
                <a:t>dr</a:t>
              </a:r>
            </a:p>
          </p:txBody>
        </p:sp>
      </p:grpSp>
      <p:sp>
        <p:nvSpPr>
          <p:cNvPr id="300064" name="Text Box 32"/>
          <p:cNvSpPr txBox="1">
            <a:spLocks noChangeArrowheads="1"/>
          </p:cNvSpPr>
          <p:nvPr/>
        </p:nvSpPr>
        <p:spPr bwMode="auto">
          <a:xfrm>
            <a:off x="76200" y="4678363"/>
            <a:ext cx="25146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the area swept by the motion of the planet is </a:t>
            </a:r>
          </a:p>
        </p:txBody>
      </p:sp>
      <p:sp>
        <p:nvSpPr>
          <p:cNvPr id="300066" name="AutoShape 34"/>
          <p:cNvSpPr>
            <a:spLocks noChangeArrowheads="1"/>
          </p:cNvSpPr>
          <p:nvPr/>
        </p:nvSpPr>
        <p:spPr bwMode="auto">
          <a:xfrm>
            <a:off x="6324600" y="48006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4343400" y="2617788"/>
          <a:ext cx="5588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1" name="Equation" r:id="rId3" imgW="254000" imgH="190500" progId="Equation.DSMT4">
                  <p:embed/>
                </p:oleObj>
              </mc:Choice>
              <mc:Fallback>
                <p:oleObj name="Equation" r:id="rId3" imgW="254000" imgH="1905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17788"/>
                        <a:ext cx="5588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5348288" y="3003550"/>
          <a:ext cx="15097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2" name="Equation" r:id="rId5" imgW="698500" imgH="419100" progId="Equation.DSMT4">
                  <p:embed/>
                </p:oleObj>
              </mc:Choice>
              <mc:Fallback>
                <p:oleObj name="Equation" r:id="rId5" imgW="698500" imgH="4191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3003550"/>
                        <a:ext cx="15097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7239000" y="3200400"/>
          <a:ext cx="13446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3" name="Equation" r:id="rId7" imgW="622300" imgH="203200" progId="Equation.DSMT4">
                  <p:embed/>
                </p:oleObj>
              </mc:Choice>
              <mc:Fallback>
                <p:oleObj name="Equation" r:id="rId7" imgW="622300" imgH="2032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200400"/>
                        <a:ext cx="13446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4525963" y="3916363"/>
          <a:ext cx="13414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4" name="Equation" r:id="rId9" imgW="736600" imgH="241300" progId="Equation.DSMT4">
                  <p:embed/>
                </p:oleObj>
              </mc:Choice>
              <mc:Fallback>
                <p:oleObj name="Equation" r:id="rId9" imgW="736600" imgH="2413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916363"/>
                        <a:ext cx="1341437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2438400" y="4908550"/>
          <a:ext cx="5588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5" name="Equation" r:id="rId11" imgW="330200" imgH="165100" progId="Equation.DSMT4">
                  <p:embed/>
                </p:oleObj>
              </mc:Choice>
              <mc:Fallback>
                <p:oleObj name="Equation" r:id="rId11" imgW="330200" imgH="165100" progId="Equation.DSMT4">
                  <p:embed/>
                  <p:pic>
                    <p:nvPicPr>
                      <p:cNvPr id="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08550"/>
                        <a:ext cx="5588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6934200" y="4800600"/>
          <a:ext cx="6524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6" name="Equation" r:id="rId13" imgW="355600" imgH="406400" progId="Equation.DSMT4">
                  <p:embed/>
                </p:oleObj>
              </mc:Choice>
              <mc:Fallback>
                <p:oleObj name="Equation" r:id="rId13" imgW="355600" imgH="40640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00600"/>
                        <a:ext cx="6524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4902200" y="2590800"/>
          <a:ext cx="111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7" name="Equation" r:id="rId15" imgW="508000" imgH="203200" progId="Equation.DSMT4">
                  <p:embed/>
                </p:oleObj>
              </mc:Choice>
              <mc:Fallback>
                <p:oleObj name="Equation" r:id="rId15" imgW="508000" imgH="203200" progId="Equation.DSMT4">
                  <p:embed/>
                  <p:pic>
                    <p:nvPicPr>
                      <p:cNvPr id="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590800"/>
                        <a:ext cx="111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6008687" y="2667000"/>
          <a:ext cx="12303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8" name="Equation" r:id="rId17" imgW="558800" imgH="177800" progId="Equation.DSMT4">
                  <p:embed/>
                </p:oleObj>
              </mc:Choice>
              <mc:Fallback>
                <p:oleObj name="Equation" r:id="rId17" imgW="558800" imgH="177800" progId="Equation.DSMT4">
                  <p:embed/>
                  <p:pic>
                    <p:nvPicPr>
                      <p:cNvPr id="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7" y="2667000"/>
                        <a:ext cx="12303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/>
        </p:nvGraphicFramePr>
        <p:xfrm>
          <a:off x="7367588" y="2720975"/>
          <a:ext cx="2524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9" name="Equation" r:id="rId19" imgW="114300" imgH="152400" progId="Equation.DSMT4">
                  <p:embed/>
                </p:oleObj>
              </mc:Choice>
              <mc:Fallback>
                <p:oleObj name="Equation" r:id="rId19" imgW="114300" imgH="152400" progId="Equation.DSMT4">
                  <p:embed/>
                  <p:pic>
                    <p:nvPicPr>
                      <p:cNvPr id="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588" y="2720975"/>
                        <a:ext cx="25241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"/>
          <p:cNvGraphicFramePr>
            <a:graphicFrameLocks noChangeAspect="1"/>
          </p:cNvGraphicFramePr>
          <p:nvPr/>
        </p:nvGraphicFramePr>
        <p:xfrm>
          <a:off x="5867400" y="3962400"/>
          <a:ext cx="12493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0" name="Equation" r:id="rId21" imgW="685800" imgH="266700" progId="Equation.DSMT4">
                  <p:embed/>
                </p:oleObj>
              </mc:Choice>
              <mc:Fallback>
                <p:oleObj name="Equation" r:id="rId21" imgW="685800" imgH="266700" progId="Equation.DSMT4">
                  <p:embed/>
                  <p:pic>
                    <p:nvPicPr>
                      <p:cNvPr id="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62400"/>
                        <a:ext cx="12493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"/>
          <p:cNvGraphicFramePr>
            <a:graphicFrameLocks noChangeAspect="1"/>
          </p:cNvGraphicFramePr>
          <p:nvPr/>
        </p:nvGraphicFramePr>
        <p:xfrm>
          <a:off x="7086600" y="3962400"/>
          <a:ext cx="12493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1" name="Equation" r:id="rId23" imgW="685800" imgH="266700" progId="Equation.DSMT4">
                  <p:embed/>
                </p:oleObj>
              </mc:Choice>
              <mc:Fallback>
                <p:oleObj name="Equation" r:id="rId23" imgW="685800" imgH="266700" progId="Equation.DSMT4">
                  <p:embed/>
                  <p:pic>
                    <p:nvPicPr>
                      <p:cNvPr id="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962400"/>
                        <a:ext cx="12493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/>
          <p:cNvGraphicFramePr>
            <a:graphicFrameLocks noChangeAspect="1"/>
          </p:cNvGraphicFramePr>
          <p:nvPr/>
        </p:nvGraphicFramePr>
        <p:xfrm>
          <a:off x="8305800" y="4095750"/>
          <a:ext cx="6715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2" name="Equation" r:id="rId25" imgW="368300" imgH="139700" progId="Equation.DSMT4">
                  <p:embed/>
                </p:oleObj>
              </mc:Choice>
              <mc:Fallback>
                <p:oleObj name="Equation" r:id="rId25" imgW="368300" imgH="139700" progId="Equation.DSMT4">
                  <p:embed/>
                  <p:pic>
                    <p:nvPicPr>
                      <p:cNvPr id="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095750"/>
                        <a:ext cx="67151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"/>
          <p:cNvGraphicFramePr>
            <a:graphicFrameLocks noChangeAspect="1"/>
          </p:cNvGraphicFramePr>
          <p:nvPr/>
        </p:nvGraphicFramePr>
        <p:xfrm>
          <a:off x="2971800" y="4724400"/>
          <a:ext cx="12049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3" name="Equation" r:id="rId27" imgW="711200" imgH="406400" progId="Equation.DSMT4">
                  <p:embed/>
                </p:oleObj>
              </mc:Choice>
              <mc:Fallback>
                <p:oleObj name="Equation" r:id="rId27" imgW="711200" imgH="406400" progId="Equation.DSMT4">
                  <p:embed/>
                  <p:pic>
                    <p:nvPicPr>
                      <p:cNvPr id="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12049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3"/>
          <p:cNvGraphicFramePr>
            <a:graphicFrameLocks noChangeAspect="1"/>
          </p:cNvGraphicFramePr>
          <p:nvPr/>
        </p:nvGraphicFramePr>
        <p:xfrm>
          <a:off x="4195763" y="4724400"/>
          <a:ext cx="12906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4" name="Equation" r:id="rId29" imgW="762000" imgH="406400" progId="Equation.DSMT4">
                  <p:embed/>
                </p:oleObj>
              </mc:Choice>
              <mc:Fallback>
                <p:oleObj name="Equation" r:id="rId29" imgW="762000" imgH="406400" progId="Equation.DSMT4">
                  <p:embed/>
                  <p:pic>
                    <p:nvPicPr>
                      <p:cNvPr id="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4724400"/>
                        <a:ext cx="1290637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5441950" y="4764088"/>
          <a:ext cx="8826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5" name="Equation" r:id="rId31" imgW="520700" imgH="482600" progId="Equation.DSMT4">
                  <p:embed/>
                </p:oleObj>
              </mc:Choice>
              <mc:Fallback>
                <p:oleObj name="Equation" r:id="rId31" imgW="520700" imgH="482600" progId="Equation.DSMT4">
                  <p:embed/>
                  <p:pic>
                    <p:nvPicPr>
                      <p:cNvPr id="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4764088"/>
                        <a:ext cx="88265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"/>
          <p:cNvGraphicFramePr>
            <a:graphicFrameLocks noChangeAspect="1"/>
          </p:cNvGraphicFramePr>
          <p:nvPr/>
        </p:nvGraphicFramePr>
        <p:xfrm>
          <a:off x="7543800" y="4775200"/>
          <a:ext cx="9096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6" name="Equation" r:id="rId33" imgW="495300" imgH="482600" progId="Equation.DSMT4">
                  <p:embed/>
                </p:oleObj>
              </mc:Choice>
              <mc:Fallback>
                <p:oleObj name="Equation" r:id="rId33" imgW="495300" imgH="482600" progId="Equation.DSMT4">
                  <p:embed/>
                  <p:pic>
                    <p:nvPicPr>
                      <p:cNvPr id="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775200"/>
                        <a:ext cx="9096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/>
        </p:nvGraphicFramePr>
        <p:xfrm>
          <a:off x="8467725" y="5029200"/>
          <a:ext cx="676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7" name="Equation" r:id="rId35" imgW="368300" imgH="139700" progId="Equation.DSMT4">
                  <p:embed/>
                </p:oleObj>
              </mc:Choice>
              <mc:Fallback>
                <p:oleObj name="Equation" r:id="rId35" imgW="368300" imgH="139700" progId="Equation.DSMT4">
                  <p:embed/>
                  <p:pic>
                    <p:nvPicPr>
                      <p:cNvPr id="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725" y="5029200"/>
                        <a:ext cx="6762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1680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April 28, 2021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A48D32-075C-6049-8C9F-62D28BFEBAB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Similarity Between Linear and Rotational Motions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All physical quantities in linear and rotational motions show striking similarity.</a:t>
            </a:r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914400" y="1219200"/>
          <a:ext cx="7391400" cy="5010772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Linear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 of Inertia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Length of motion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Distance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Angle     (Radian)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Acceleration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Torque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Power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Momentum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 Energy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15794" name="Object 2"/>
          <p:cNvGraphicFramePr>
            <a:graphicFrameLocks noChangeAspect="1"/>
          </p:cNvGraphicFramePr>
          <p:nvPr/>
        </p:nvGraphicFramePr>
        <p:xfrm>
          <a:off x="6348413" y="2011363"/>
          <a:ext cx="11953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45" name="Equation" r:id="rId3" imgW="507780" imgH="203112" progId="Equation.DSMT4">
                  <p:embed/>
                </p:oleObj>
              </mc:Choice>
              <mc:Fallback>
                <p:oleObj name="Equation" r:id="rId3" imgW="507780" imgH="203112" progId="Equation.DSMT4">
                  <p:embed/>
                  <p:pic>
                    <p:nvPicPr>
                      <p:cNvPr id="415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2011363"/>
                        <a:ext cx="11953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5" name="Object 3"/>
          <p:cNvGraphicFramePr>
            <a:graphicFrameLocks noChangeAspect="1"/>
          </p:cNvGraphicFramePr>
          <p:nvPr/>
        </p:nvGraphicFramePr>
        <p:xfrm>
          <a:off x="4106863" y="2954338"/>
          <a:ext cx="6937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46" name="Equation" r:id="rId5" imgW="457200" imgH="406400" progId="Equation.DSMT4">
                  <p:embed/>
                </p:oleObj>
              </mc:Choice>
              <mc:Fallback>
                <p:oleObj name="Equation" r:id="rId5" imgW="457200" imgH="406400" progId="Equation.DSMT4">
                  <p:embed/>
                  <p:pic>
                    <p:nvPicPr>
                      <p:cNvPr id="415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2954338"/>
                        <a:ext cx="69373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6" name="Object 4"/>
          <p:cNvGraphicFramePr>
            <a:graphicFrameLocks noChangeAspect="1"/>
          </p:cNvGraphicFramePr>
          <p:nvPr/>
        </p:nvGraphicFramePr>
        <p:xfrm>
          <a:off x="6543675" y="2971800"/>
          <a:ext cx="800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47" name="Equation" r:id="rId7" imgW="533400" imgH="406400" progId="Equation.DSMT4">
                  <p:embed/>
                </p:oleObj>
              </mc:Choice>
              <mc:Fallback>
                <p:oleObj name="Equation" r:id="rId7" imgW="533400" imgH="406400" progId="Equation.DSMT4">
                  <p:embed/>
                  <p:pic>
                    <p:nvPicPr>
                      <p:cNvPr id="415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971800"/>
                        <a:ext cx="8001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7" name="Object 5"/>
          <p:cNvGraphicFramePr>
            <a:graphicFrameLocks noChangeAspect="1"/>
          </p:cNvGraphicFramePr>
          <p:nvPr/>
        </p:nvGraphicFramePr>
        <p:xfrm>
          <a:off x="4038600" y="34290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48" name="Equation" r:id="rId9" imgW="469696" imgH="393529" progId="Equation.DSMT4">
                  <p:embed/>
                </p:oleObj>
              </mc:Choice>
              <mc:Fallback>
                <p:oleObj name="Equation" r:id="rId9" imgW="469696" imgH="393529" progId="Equation.DSMT4">
                  <p:embed/>
                  <p:pic>
                    <p:nvPicPr>
                      <p:cNvPr id="415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8" name="Object 6"/>
          <p:cNvGraphicFramePr>
            <a:graphicFrameLocks noChangeAspect="1"/>
          </p:cNvGraphicFramePr>
          <p:nvPr/>
        </p:nvGraphicFramePr>
        <p:xfrm>
          <a:off x="6610350" y="3503613"/>
          <a:ext cx="704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49" name="Equation" r:id="rId11" imgW="533169" imgH="393529" progId="Equation.DSMT4">
                  <p:embed/>
                </p:oleObj>
              </mc:Choice>
              <mc:Fallback>
                <p:oleObj name="Equation" r:id="rId11" imgW="533169" imgH="393529" progId="Equation.DSMT4">
                  <p:embed/>
                  <p:pic>
                    <p:nvPicPr>
                      <p:cNvPr id="415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503613"/>
                        <a:ext cx="7048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9" name="Object 7"/>
          <p:cNvGraphicFramePr>
            <a:graphicFrameLocks noChangeAspect="1"/>
          </p:cNvGraphicFramePr>
          <p:nvPr/>
        </p:nvGraphicFramePr>
        <p:xfrm>
          <a:off x="4308475" y="3897313"/>
          <a:ext cx="11017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0" name="Equation" r:id="rId13" imgW="469900" imgH="215900" progId="Equation.DSMT4">
                  <p:embed/>
                </p:oleObj>
              </mc:Choice>
              <mc:Fallback>
                <p:oleObj name="Equation" r:id="rId13" imgW="469900" imgH="215900" progId="Equation.DSMT4">
                  <p:embed/>
                  <p:pic>
                    <p:nvPicPr>
                      <p:cNvPr id="415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3897313"/>
                        <a:ext cx="11017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0" name="Object 8"/>
          <p:cNvGraphicFramePr>
            <a:graphicFrameLocks noChangeAspect="1"/>
          </p:cNvGraphicFramePr>
          <p:nvPr/>
        </p:nvGraphicFramePr>
        <p:xfrm>
          <a:off x="6872288" y="3898900"/>
          <a:ext cx="9620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1" name="Equation" r:id="rId15" imgW="431800" imgH="228600" progId="Equation.DSMT4">
                  <p:embed/>
                </p:oleObj>
              </mc:Choice>
              <mc:Fallback>
                <p:oleObj name="Equation" r:id="rId15" imgW="431800" imgH="228600" progId="Equation.DSMT4">
                  <p:embed/>
                  <p:pic>
                    <p:nvPicPr>
                      <p:cNvPr id="415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3898900"/>
                        <a:ext cx="9620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1" name="Object 9"/>
          <p:cNvGraphicFramePr>
            <a:graphicFrameLocks noChangeAspect="1"/>
          </p:cNvGraphicFramePr>
          <p:nvPr/>
        </p:nvGraphicFramePr>
        <p:xfrm>
          <a:off x="4229100" y="4365625"/>
          <a:ext cx="10620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2" name="Equation" r:id="rId17" imgW="622300" imgH="228600" progId="Equation.3">
                  <p:embed/>
                </p:oleObj>
              </mc:Choice>
              <mc:Fallback>
                <p:oleObj name="Equation" r:id="rId17" imgW="622300" imgH="228600" progId="Equation.3">
                  <p:embed/>
                  <p:pic>
                    <p:nvPicPr>
                      <p:cNvPr id="415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365625"/>
                        <a:ext cx="10620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2" name="Object 10"/>
          <p:cNvGraphicFramePr>
            <a:graphicFrameLocks noChangeAspect="1"/>
          </p:cNvGraphicFramePr>
          <p:nvPr/>
        </p:nvGraphicFramePr>
        <p:xfrm>
          <a:off x="4113213" y="4867275"/>
          <a:ext cx="10779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3" name="Equation" r:id="rId19" imgW="584200" imgH="241300" progId="Equation.DSMT4">
                  <p:embed/>
                </p:oleObj>
              </mc:Choice>
              <mc:Fallback>
                <p:oleObj name="Equation" r:id="rId19" imgW="584200" imgH="241300" progId="Equation.DSMT4">
                  <p:embed/>
                  <p:pic>
                    <p:nvPicPr>
                      <p:cNvPr id="415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867275"/>
                        <a:ext cx="10779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3" name="Object 11"/>
          <p:cNvGraphicFramePr>
            <a:graphicFrameLocks noChangeAspect="1"/>
          </p:cNvGraphicFramePr>
          <p:nvPr/>
        </p:nvGraphicFramePr>
        <p:xfrm>
          <a:off x="6367463" y="4862513"/>
          <a:ext cx="10239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4" name="Equation" r:id="rId21" imgW="469696" imgH="177723" progId="Equation.3">
                  <p:embed/>
                </p:oleObj>
              </mc:Choice>
              <mc:Fallback>
                <p:oleObj name="Equation" r:id="rId21" imgW="469696" imgH="177723" progId="Equation.3">
                  <p:embed/>
                  <p:pic>
                    <p:nvPicPr>
                      <p:cNvPr id="415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4862513"/>
                        <a:ext cx="10239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4" name="Object 12"/>
          <p:cNvGraphicFramePr>
            <a:graphicFrameLocks noChangeAspect="1"/>
          </p:cNvGraphicFramePr>
          <p:nvPr/>
        </p:nvGraphicFramePr>
        <p:xfrm>
          <a:off x="4419600" y="5715000"/>
          <a:ext cx="996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5" name="Equation" r:id="rId23" imgW="672808" imgH="393529" progId="Equation.3">
                  <p:embed/>
                </p:oleObj>
              </mc:Choice>
              <mc:Fallback>
                <p:oleObj name="Equation" r:id="rId23" imgW="672808" imgH="393529" progId="Equation.3">
                  <p:embed/>
                  <p:pic>
                    <p:nvPicPr>
                      <p:cNvPr id="415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15000"/>
                        <a:ext cx="996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5" name="Object 13"/>
          <p:cNvGraphicFramePr>
            <a:graphicFrameLocks noChangeAspect="1"/>
          </p:cNvGraphicFramePr>
          <p:nvPr/>
        </p:nvGraphicFramePr>
        <p:xfrm>
          <a:off x="7010400" y="5715000"/>
          <a:ext cx="109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6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15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715000"/>
                        <a:ext cx="1092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6" name="Object 14"/>
          <p:cNvGraphicFramePr>
            <a:graphicFrameLocks noChangeAspect="1"/>
          </p:cNvGraphicFramePr>
          <p:nvPr/>
        </p:nvGraphicFramePr>
        <p:xfrm>
          <a:off x="4881563" y="2590800"/>
          <a:ext cx="3794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7" name="Equation" r:id="rId27" imgW="139579" imgH="164957" progId="Equation.3">
                  <p:embed/>
                </p:oleObj>
              </mc:Choice>
              <mc:Fallback>
                <p:oleObj name="Equation" r:id="rId27" imgW="139579" imgH="164957" progId="Equation.3">
                  <p:embed/>
                  <p:pic>
                    <p:nvPicPr>
                      <p:cNvPr id="4158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590800"/>
                        <a:ext cx="37941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7" name="Object 15"/>
          <p:cNvGraphicFramePr>
            <a:graphicFrameLocks noChangeAspect="1"/>
          </p:cNvGraphicFramePr>
          <p:nvPr/>
        </p:nvGraphicFramePr>
        <p:xfrm>
          <a:off x="4360863" y="1828800"/>
          <a:ext cx="8207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8" name="Equation" r:id="rId29" imgW="203024" imgH="164957" progId="Equation.3">
                  <p:embed/>
                </p:oleObj>
              </mc:Choice>
              <mc:Fallback>
                <p:oleObj name="Equation" r:id="rId29" imgW="203024" imgH="164957" progId="Equation.3">
                  <p:embed/>
                  <p:pic>
                    <p:nvPicPr>
                      <p:cNvPr id="415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828800"/>
                        <a:ext cx="8207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8" name="Object 16"/>
          <p:cNvGraphicFramePr>
            <a:graphicFrameLocks noChangeAspect="1"/>
          </p:cNvGraphicFramePr>
          <p:nvPr/>
        </p:nvGraphicFramePr>
        <p:xfrm>
          <a:off x="6716713" y="2609850"/>
          <a:ext cx="3444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9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415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2609850"/>
                        <a:ext cx="3444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9" name="Object 17"/>
          <p:cNvGraphicFramePr>
            <a:graphicFrameLocks noChangeAspect="1"/>
          </p:cNvGraphicFramePr>
          <p:nvPr/>
        </p:nvGraphicFramePr>
        <p:xfrm>
          <a:off x="6705600" y="4433888"/>
          <a:ext cx="12954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60" name="Equation" r:id="rId33" imgW="482181" imgH="177646" progId="Equation.DSMT4">
                  <p:embed/>
                </p:oleObj>
              </mc:Choice>
              <mc:Fallback>
                <p:oleObj name="Equation" r:id="rId33" imgW="482181" imgH="177646" progId="Equation.DSMT4">
                  <p:embed/>
                  <p:pic>
                    <p:nvPicPr>
                      <p:cNvPr id="415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33888"/>
                        <a:ext cx="12954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0" name="Object 18"/>
          <p:cNvGraphicFramePr>
            <a:graphicFrameLocks noChangeAspect="1"/>
          </p:cNvGraphicFramePr>
          <p:nvPr/>
        </p:nvGraphicFramePr>
        <p:xfrm>
          <a:off x="4171950" y="5262563"/>
          <a:ext cx="10239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61" name="Equation" r:id="rId35" imgW="495300" imgH="279400" progId="Equation.DSMT4">
                  <p:embed/>
                </p:oleObj>
              </mc:Choice>
              <mc:Fallback>
                <p:oleObj name="Equation" r:id="rId35" imgW="495300" imgH="279400" progId="Equation.DSMT4">
                  <p:embed/>
                  <p:pic>
                    <p:nvPicPr>
                      <p:cNvPr id="415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5262563"/>
                        <a:ext cx="10239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1" name="Object 19"/>
          <p:cNvGraphicFramePr>
            <a:graphicFrameLocks noChangeAspect="1"/>
          </p:cNvGraphicFramePr>
          <p:nvPr/>
        </p:nvGraphicFramePr>
        <p:xfrm>
          <a:off x="6384925" y="5281613"/>
          <a:ext cx="1033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62" name="Equation" r:id="rId37" imgW="495300" imgH="254000" progId="Equation.DSMT4">
                  <p:embed/>
                </p:oleObj>
              </mc:Choice>
              <mc:Fallback>
                <p:oleObj name="Equation" r:id="rId37" imgW="495300" imgH="254000" progId="Equation.DSMT4">
                  <p:embed/>
                  <p:pic>
                    <p:nvPicPr>
                      <p:cNvPr id="415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5281613"/>
                        <a:ext cx="1033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814493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April 28,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PHYS 1443-003, Spring 2021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The final comprehensive exam: </a:t>
            </a:r>
          </a:p>
          <a:p>
            <a:pPr lvl="1" eaLnBrk="1" hangingPunct="1"/>
            <a:r>
              <a:rPr lang="en-US" sz="2000" dirty="0"/>
              <a:t>2 – 4:30pm, Monday, May 10 on Quest</a:t>
            </a:r>
          </a:p>
          <a:p>
            <a:pPr lvl="1" eaLnBrk="1" hangingPunct="1"/>
            <a:r>
              <a:rPr lang="en-US" sz="2000" dirty="0"/>
              <a:t>Roll call begins at 1:45pm on Monday, May 10!</a:t>
            </a:r>
          </a:p>
          <a:p>
            <a:pPr lvl="1" eaLnBrk="1" hangingPunct="1"/>
            <a:r>
              <a:rPr lang="en-US" sz="2000" dirty="0"/>
              <a:t>Do not miss the exam.  You will get an F!</a:t>
            </a:r>
          </a:p>
          <a:p>
            <a:pPr lvl="1" eaLnBrk="1" hangingPunct="1"/>
            <a:r>
              <a:rPr lang="en-US" sz="2000" dirty="0"/>
              <a:t>Covers CH1.1 through what we finish next Monday, May 3 + math refresher</a:t>
            </a:r>
          </a:p>
          <a:p>
            <a:pPr lvl="2" eaLnBrk="1" hangingPunct="1"/>
            <a:r>
              <a:rPr lang="en-US" sz="1600" dirty="0"/>
              <a:t>No class on May 5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11:00am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FS-E4-LastName-FirstName-SP21.pdf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Please fill and submit the feedback survey ASAP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245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245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020F50-ADD6-904D-99F3-CC3A085A211E}" type="slidenum">
              <a:rPr lang="en-US"/>
              <a:pPr/>
              <a:t>3</a:t>
            </a:fld>
            <a:endParaRPr lang="en-US"/>
          </a:p>
        </p:txBody>
      </p:sp>
      <p:sp>
        <p:nvSpPr>
          <p:cNvPr id="245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Work, Power, and Energy in Rotation</a:t>
            </a:r>
          </a:p>
        </p:txBody>
      </p:sp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2743200" y="838200"/>
            <a:ext cx="5943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consider the motion of a rigid body with a single external force </a:t>
            </a:r>
            <a:r>
              <a:rPr lang="en-US" sz="2000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exerting on the point 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 moving the object by </a:t>
            </a:r>
            <a:r>
              <a:rPr lang="en-US" sz="20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s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2743200" y="1447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work done by the force 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as the object rotates through the infinitesimal distance </a:t>
            </a:r>
            <a:r>
              <a:rPr lang="en-US" sz="2000" dirty="0" err="1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=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</a:rPr>
              <a:t>r</a:t>
            </a:r>
            <a:r>
              <a:rPr lang="en-US" sz="2000" dirty="0" err="1">
                <a:solidFill>
                  <a:srgbClr val="A50021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</a:rPr>
              <a:t>θ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</a:t>
            </a:r>
            <a:endParaRPr lang="en-US" sz="2000" b="1" baseline="-25000" dirty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590800" y="2590800"/>
            <a:ext cx="1676400" cy="4000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ea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4343400" y="25908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tangential component of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406535" name="Object 2"/>
          <p:cNvGraphicFramePr>
            <a:graphicFrameLocks noChangeAspect="1"/>
          </p:cNvGraphicFramePr>
          <p:nvPr/>
        </p:nvGraphicFramePr>
        <p:xfrm>
          <a:off x="3571875" y="2181225"/>
          <a:ext cx="490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0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4065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181225"/>
                        <a:ext cx="4905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152400" y="3810000"/>
            <a:ext cx="40386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Since the magnitude of torque is r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ea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822325"/>
            <a:ext cx="1997075" cy="1692275"/>
            <a:chOff x="192" y="518"/>
            <a:chExt cx="1258" cy="1066"/>
          </a:xfrm>
        </p:grpSpPr>
        <p:sp>
          <p:nvSpPr>
            <p:cNvPr id="24618" name="Freeform 10"/>
            <p:cNvSpPr>
              <a:spLocks/>
            </p:cNvSpPr>
            <p:nvPr/>
          </p:nvSpPr>
          <p:spPr bwMode="auto">
            <a:xfrm>
              <a:off x="250" y="782"/>
              <a:ext cx="1104" cy="802"/>
            </a:xfrm>
            <a:custGeom>
              <a:avLst/>
              <a:gdLst>
                <a:gd name="T0" fmla="*/ 22 w 1152"/>
                <a:gd name="T1" fmla="*/ 107 h 1038"/>
                <a:gd name="T2" fmla="*/ 58 w 1152"/>
                <a:gd name="T3" fmla="*/ 95 h 1038"/>
                <a:gd name="T4" fmla="*/ 84 w 1152"/>
                <a:gd name="T5" fmla="*/ 80 h 1038"/>
                <a:gd name="T6" fmla="*/ 101 w 1152"/>
                <a:gd name="T7" fmla="*/ 68 h 1038"/>
                <a:gd name="T8" fmla="*/ 180 w 1152"/>
                <a:gd name="T9" fmla="*/ 36 h 1038"/>
                <a:gd name="T10" fmla="*/ 330 w 1152"/>
                <a:gd name="T11" fmla="*/ 25 h 1038"/>
                <a:gd name="T12" fmla="*/ 372 w 1152"/>
                <a:gd name="T13" fmla="*/ 22 h 1038"/>
                <a:gd name="T14" fmla="*/ 426 w 1152"/>
                <a:gd name="T15" fmla="*/ 17 h 1038"/>
                <a:gd name="T16" fmla="*/ 526 w 1152"/>
                <a:gd name="T17" fmla="*/ 7 h 1038"/>
                <a:gd name="T18" fmla="*/ 602 w 1152"/>
                <a:gd name="T19" fmla="*/ 2 h 1038"/>
                <a:gd name="T20" fmla="*/ 708 w 1152"/>
                <a:gd name="T21" fmla="*/ 6 h 1038"/>
                <a:gd name="T22" fmla="*/ 713 w 1152"/>
                <a:gd name="T23" fmla="*/ 9 h 1038"/>
                <a:gd name="T24" fmla="*/ 745 w 1152"/>
                <a:gd name="T25" fmla="*/ 15 h 1038"/>
                <a:gd name="T26" fmla="*/ 767 w 1152"/>
                <a:gd name="T27" fmla="*/ 21 h 1038"/>
                <a:gd name="T28" fmla="*/ 777 w 1152"/>
                <a:gd name="T29" fmla="*/ 23 h 1038"/>
                <a:gd name="T30" fmla="*/ 804 w 1152"/>
                <a:gd name="T31" fmla="*/ 36 h 1038"/>
                <a:gd name="T32" fmla="*/ 820 w 1152"/>
                <a:gd name="T33" fmla="*/ 52 h 1038"/>
                <a:gd name="T34" fmla="*/ 814 w 1152"/>
                <a:gd name="T35" fmla="*/ 75 h 1038"/>
                <a:gd name="T36" fmla="*/ 728 w 1152"/>
                <a:gd name="T37" fmla="*/ 104 h 1038"/>
                <a:gd name="T38" fmla="*/ 586 w 1152"/>
                <a:gd name="T39" fmla="*/ 120 h 1038"/>
                <a:gd name="T40" fmla="*/ 533 w 1152"/>
                <a:gd name="T41" fmla="*/ 123 h 1038"/>
                <a:gd name="T42" fmla="*/ 303 w 1152"/>
                <a:gd name="T43" fmla="*/ 127 h 1038"/>
                <a:gd name="T44" fmla="*/ 32 w 1152"/>
                <a:gd name="T45" fmla="*/ 130 h 1038"/>
                <a:gd name="T46" fmla="*/ 0 w 1152"/>
                <a:gd name="T47" fmla="*/ 122 h 1038"/>
                <a:gd name="T48" fmla="*/ 36 w 1152"/>
                <a:gd name="T49" fmla="*/ 109 h 1038"/>
                <a:gd name="T50" fmla="*/ 43 w 1152"/>
                <a:gd name="T51" fmla="*/ 101 h 10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2"/>
                <a:gd name="T79" fmla="*/ 0 h 1038"/>
                <a:gd name="T80" fmla="*/ 1152 w 1152"/>
                <a:gd name="T81" fmla="*/ 1038 h 10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2" h="1038">
                  <a:moveTo>
                    <a:pt x="30" y="843"/>
                  </a:moveTo>
                  <a:cubicBezTo>
                    <a:pt x="47" y="800"/>
                    <a:pt x="52" y="783"/>
                    <a:pt x="82" y="746"/>
                  </a:cubicBezTo>
                  <a:cubicBezTo>
                    <a:pt x="88" y="694"/>
                    <a:pt x="91" y="675"/>
                    <a:pt x="119" y="634"/>
                  </a:cubicBezTo>
                  <a:cubicBezTo>
                    <a:pt x="125" y="601"/>
                    <a:pt x="137" y="569"/>
                    <a:pt x="142" y="536"/>
                  </a:cubicBezTo>
                  <a:cubicBezTo>
                    <a:pt x="158" y="433"/>
                    <a:pt x="134" y="313"/>
                    <a:pt x="254" y="275"/>
                  </a:cubicBezTo>
                  <a:cubicBezTo>
                    <a:pt x="315" y="228"/>
                    <a:pt x="390" y="212"/>
                    <a:pt x="463" y="192"/>
                  </a:cubicBezTo>
                  <a:cubicBezTo>
                    <a:pt x="540" y="142"/>
                    <a:pt x="417" y="218"/>
                    <a:pt x="523" y="170"/>
                  </a:cubicBezTo>
                  <a:cubicBezTo>
                    <a:pt x="639" y="118"/>
                    <a:pt x="515" y="154"/>
                    <a:pt x="598" y="132"/>
                  </a:cubicBezTo>
                  <a:cubicBezTo>
                    <a:pt x="642" y="105"/>
                    <a:pt x="690" y="74"/>
                    <a:pt x="740" y="58"/>
                  </a:cubicBezTo>
                  <a:cubicBezTo>
                    <a:pt x="774" y="36"/>
                    <a:pt x="808" y="34"/>
                    <a:pt x="845" y="20"/>
                  </a:cubicBezTo>
                  <a:cubicBezTo>
                    <a:pt x="901" y="24"/>
                    <a:pt x="962" y="0"/>
                    <a:pt x="995" y="50"/>
                  </a:cubicBezTo>
                  <a:cubicBezTo>
                    <a:pt x="999" y="57"/>
                    <a:pt x="997" y="67"/>
                    <a:pt x="1002" y="73"/>
                  </a:cubicBezTo>
                  <a:cubicBezTo>
                    <a:pt x="1015" y="90"/>
                    <a:pt x="1035" y="100"/>
                    <a:pt x="1047" y="118"/>
                  </a:cubicBezTo>
                  <a:cubicBezTo>
                    <a:pt x="1057" y="133"/>
                    <a:pt x="1067" y="147"/>
                    <a:pt x="1077" y="162"/>
                  </a:cubicBezTo>
                  <a:cubicBezTo>
                    <a:pt x="1082" y="170"/>
                    <a:pt x="1092" y="185"/>
                    <a:pt x="1092" y="185"/>
                  </a:cubicBezTo>
                  <a:cubicBezTo>
                    <a:pt x="1103" y="219"/>
                    <a:pt x="1111" y="243"/>
                    <a:pt x="1129" y="275"/>
                  </a:cubicBezTo>
                  <a:cubicBezTo>
                    <a:pt x="1135" y="320"/>
                    <a:pt x="1142" y="364"/>
                    <a:pt x="1152" y="409"/>
                  </a:cubicBezTo>
                  <a:cubicBezTo>
                    <a:pt x="1149" y="469"/>
                    <a:pt x="1151" y="529"/>
                    <a:pt x="1144" y="589"/>
                  </a:cubicBezTo>
                  <a:cubicBezTo>
                    <a:pt x="1136" y="658"/>
                    <a:pt x="1082" y="775"/>
                    <a:pt x="1024" y="813"/>
                  </a:cubicBezTo>
                  <a:cubicBezTo>
                    <a:pt x="968" y="905"/>
                    <a:pt x="916" y="912"/>
                    <a:pt x="823" y="940"/>
                  </a:cubicBezTo>
                  <a:cubicBezTo>
                    <a:pt x="797" y="948"/>
                    <a:pt x="774" y="964"/>
                    <a:pt x="748" y="970"/>
                  </a:cubicBezTo>
                  <a:cubicBezTo>
                    <a:pt x="641" y="996"/>
                    <a:pt x="535" y="1001"/>
                    <a:pt x="426" y="1008"/>
                  </a:cubicBezTo>
                  <a:cubicBezTo>
                    <a:pt x="295" y="1038"/>
                    <a:pt x="180" y="1027"/>
                    <a:pt x="45" y="1023"/>
                  </a:cubicBezTo>
                  <a:cubicBezTo>
                    <a:pt x="28" y="998"/>
                    <a:pt x="9" y="992"/>
                    <a:pt x="0" y="963"/>
                  </a:cubicBezTo>
                  <a:cubicBezTo>
                    <a:pt x="7" y="896"/>
                    <a:pt x="3" y="892"/>
                    <a:pt x="52" y="858"/>
                  </a:cubicBezTo>
                  <a:cubicBezTo>
                    <a:pt x="55" y="838"/>
                    <a:pt x="60" y="798"/>
                    <a:pt x="60" y="798"/>
                  </a:cubicBezTo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-1123117">
              <a:off x="1087" y="518"/>
              <a:ext cx="209" cy="490"/>
              <a:chOff x="1152" y="518"/>
              <a:chExt cx="209" cy="490"/>
            </a:xfrm>
          </p:grpSpPr>
          <p:sp>
            <p:nvSpPr>
              <p:cNvPr id="24636" name="Line 12"/>
              <p:cNvSpPr>
                <a:spLocks noChangeShapeType="1"/>
              </p:cNvSpPr>
              <p:nvPr/>
            </p:nvSpPr>
            <p:spPr bwMode="auto">
              <a:xfrm flipH="1" flipV="1">
                <a:off x="1152" y="576"/>
                <a:ext cx="10" cy="43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7" name="Text Box 13"/>
              <p:cNvSpPr txBox="1">
                <a:spLocks noChangeArrowheads="1"/>
              </p:cNvSpPr>
              <p:nvPr/>
            </p:nvSpPr>
            <p:spPr bwMode="auto">
              <a:xfrm>
                <a:off x="1152" y="518"/>
                <a:ext cx="2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F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104" y="655"/>
              <a:ext cx="241" cy="305"/>
              <a:chOff x="1152" y="624"/>
              <a:chExt cx="241" cy="305"/>
            </a:xfrm>
          </p:grpSpPr>
          <p:sp>
            <p:nvSpPr>
              <p:cNvPr id="24634" name="Arc 15"/>
              <p:cNvSpPr>
                <a:spLocks/>
              </p:cNvSpPr>
              <p:nvPr/>
            </p:nvSpPr>
            <p:spPr bwMode="auto">
              <a:xfrm>
                <a:off x="1152" y="818"/>
                <a:ext cx="144" cy="111"/>
              </a:xfrm>
              <a:custGeom>
                <a:avLst/>
                <a:gdLst>
                  <a:gd name="T0" fmla="*/ 0 w 21600"/>
                  <a:gd name="T1" fmla="*/ 0 h 31267"/>
                  <a:gd name="T2" fmla="*/ 0 w 21600"/>
                  <a:gd name="T3" fmla="*/ 0 h 31267"/>
                  <a:gd name="T4" fmla="*/ 0 w 21600"/>
                  <a:gd name="T5" fmla="*/ 0 h 3126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67"/>
                  <a:gd name="T11" fmla="*/ 21600 w 21600"/>
                  <a:gd name="T12" fmla="*/ 31267 h 312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6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</a:path>
                  <a:path w="21600" h="3126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5" name="Rectangle 16"/>
              <p:cNvSpPr>
                <a:spLocks noChangeArrowheads="1"/>
              </p:cNvSpPr>
              <p:nvPr/>
            </p:nvSpPr>
            <p:spPr bwMode="auto">
              <a:xfrm>
                <a:off x="1193" y="624"/>
                <a:ext cx="2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charset="2"/>
                  </a:rPr>
                  <a:t>φ</a:t>
                </a: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92" y="1303"/>
              <a:ext cx="218" cy="250"/>
              <a:chOff x="230" y="2311"/>
              <a:chExt cx="218" cy="250"/>
            </a:xfrm>
          </p:grpSpPr>
          <p:sp>
            <p:nvSpPr>
              <p:cNvPr id="24632" name="Oval 18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Text Box 19"/>
              <p:cNvSpPr txBox="1">
                <a:spLocks noChangeArrowheads="1"/>
              </p:cNvSpPr>
              <p:nvPr/>
            </p:nvSpPr>
            <p:spPr bwMode="auto">
              <a:xfrm>
                <a:off x="230" y="2311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24622" name="Line 20"/>
            <p:cNvSpPr>
              <a:spLocks noChangeShapeType="1"/>
            </p:cNvSpPr>
            <p:nvPr/>
          </p:nvSpPr>
          <p:spPr bwMode="auto">
            <a:xfrm flipV="1">
              <a:off x="394" y="864"/>
              <a:ext cx="105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Line 21"/>
            <p:cNvSpPr>
              <a:spLocks noChangeShapeType="1"/>
            </p:cNvSpPr>
            <p:nvPr/>
          </p:nvSpPr>
          <p:spPr bwMode="auto">
            <a:xfrm flipV="1">
              <a:off x="394" y="1008"/>
              <a:ext cx="768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Text Box 22"/>
            <p:cNvSpPr txBox="1">
              <a:spLocks noChangeArrowheads="1"/>
            </p:cNvSpPr>
            <p:nvPr/>
          </p:nvSpPr>
          <p:spPr bwMode="auto">
            <a:xfrm>
              <a:off x="844" y="1094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24625" name="Line 23"/>
            <p:cNvSpPr>
              <a:spLocks noChangeShapeType="1"/>
            </p:cNvSpPr>
            <p:nvPr/>
          </p:nvSpPr>
          <p:spPr bwMode="auto">
            <a:xfrm flipV="1">
              <a:off x="336" y="864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17" y="1035"/>
              <a:ext cx="266" cy="250"/>
              <a:chOff x="617" y="1035"/>
              <a:chExt cx="266" cy="250"/>
            </a:xfrm>
          </p:grpSpPr>
          <p:sp>
            <p:nvSpPr>
              <p:cNvPr id="24630" name="Arc 25"/>
              <p:cNvSpPr>
                <a:spLocks/>
              </p:cNvSpPr>
              <p:nvPr/>
            </p:nvSpPr>
            <p:spPr bwMode="auto">
              <a:xfrm>
                <a:off x="624" y="1200"/>
                <a:ext cx="96" cy="85"/>
              </a:xfrm>
              <a:custGeom>
                <a:avLst/>
                <a:gdLst>
                  <a:gd name="T0" fmla="*/ 0 w 21600"/>
                  <a:gd name="T1" fmla="*/ 0 h 40756"/>
                  <a:gd name="T2" fmla="*/ 0 w 21600"/>
                  <a:gd name="T3" fmla="*/ 0 h 40756"/>
                  <a:gd name="T4" fmla="*/ 0 w 21600"/>
                  <a:gd name="T5" fmla="*/ 0 h 407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756"/>
                  <a:gd name="T11" fmla="*/ 21600 w 21600"/>
                  <a:gd name="T12" fmla="*/ 40756 h 407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7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</a:path>
                  <a:path w="21600" h="407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1" name="Rectangle 26"/>
              <p:cNvSpPr>
                <a:spLocks noChangeArrowheads="1"/>
              </p:cNvSpPr>
              <p:nvPr/>
            </p:nvSpPr>
            <p:spPr bwMode="auto">
              <a:xfrm>
                <a:off x="617" y="1035"/>
                <a:ext cx="26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</a:rPr>
                  <a:t>Δ</a:t>
                </a:r>
                <a:r>
                  <a:rPr lang="en-US" sz="1600">
                    <a:solidFill>
                      <a:srgbClr val="FF0000"/>
                    </a:solidFill>
                    <a:latin typeface="Arial Narrow" charset="0"/>
                  </a:rPr>
                  <a:t>θ</a:t>
                </a:r>
                <a:endParaRPr lang="en-US" sz="1600">
                  <a:solidFill>
                    <a:srgbClr val="FF0000"/>
                  </a:solidFill>
                  <a:latin typeface="Symbol" charset="2"/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912" y="864"/>
              <a:ext cx="283" cy="241"/>
              <a:chOff x="912" y="864"/>
              <a:chExt cx="283" cy="241"/>
            </a:xfrm>
          </p:grpSpPr>
          <p:sp>
            <p:nvSpPr>
              <p:cNvPr id="24628" name="Line 28"/>
              <p:cNvSpPr>
                <a:spLocks noChangeShapeType="1"/>
              </p:cNvSpPr>
              <p:nvPr/>
            </p:nvSpPr>
            <p:spPr bwMode="auto">
              <a:xfrm flipH="1" flipV="1">
                <a:off x="1008" y="864"/>
                <a:ext cx="15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Text Box 29"/>
              <p:cNvSpPr txBox="1">
                <a:spLocks noChangeArrowheads="1"/>
              </p:cNvSpPr>
              <p:nvPr/>
            </p:nvSpPr>
            <p:spPr bwMode="auto">
              <a:xfrm>
                <a:off x="912" y="892"/>
                <a:ext cx="28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  <a:latin typeface="Lucida Grande" charset="0"/>
                    <a:ea typeface="Lucida Grande" charset="0"/>
                    <a:cs typeface="Lucida Grande" charset="0"/>
                  </a:rPr>
                  <a:t>Δ</a:t>
                </a:r>
                <a:r>
                  <a:rPr lang="en-US" sz="1600" b="1">
                    <a:solidFill>
                      <a:srgbClr val="FF0000"/>
                    </a:solidFill>
                    <a:latin typeface="Monotype Corsiva" charset="0"/>
                  </a:rPr>
                  <a:t>s</a:t>
                </a:r>
              </a:p>
            </p:txBody>
          </p:sp>
        </p:grpSp>
      </p:grpSp>
      <p:sp>
        <p:nvSpPr>
          <p:cNvPr id="406558" name="Text Box 30"/>
          <p:cNvSpPr txBox="1">
            <a:spLocks noChangeArrowheads="1"/>
          </p:cNvSpPr>
          <p:nvPr/>
        </p:nvSpPr>
        <p:spPr bwMode="auto">
          <a:xfrm>
            <a:off x="1295400" y="3048000"/>
            <a:ext cx="289560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work done by radial component </a:t>
            </a:r>
            <a:r>
              <a:rPr lang="en-US" sz="2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cos</a:t>
            </a:r>
            <a:r>
              <a:rPr lang="en-US" sz="2000">
                <a:solidFill>
                  <a:srgbClr val="A50021"/>
                </a:solidFill>
                <a:latin typeface="Lucida Grande" charset="0"/>
                <a:ea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406559" name="Text Box 31"/>
          <p:cNvSpPr txBox="1">
            <a:spLocks noChangeArrowheads="1"/>
          </p:cNvSpPr>
          <p:nvPr/>
        </p:nvSpPr>
        <p:spPr bwMode="auto">
          <a:xfrm>
            <a:off x="4343400" y="30480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Zero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because it is perpendicular to the displacement.</a:t>
            </a:r>
          </a:p>
        </p:txBody>
      </p:sp>
      <p:graphicFrame>
        <p:nvGraphicFramePr>
          <p:cNvPr id="406560" name="Object 3"/>
          <p:cNvGraphicFramePr>
            <a:graphicFrameLocks noChangeAspect="1"/>
          </p:cNvGraphicFramePr>
          <p:nvPr/>
        </p:nvGraphicFramePr>
        <p:xfrm>
          <a:off x="4343400" y="3733800"/>
          <a:ext cx="6381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1" name="Equation" r:id="rId5" imgW="292100" imgH="165100" progId="Equation.DSMT4">
                  <p:embed/>
                </p:oleObj>
              </mc:Choice>
              <mc:Fallback>
                <p:oleObj name="Equation" r:id="rId5" imgW="292100" imgH="165100" progId="Equation.DSMT4">
                  <p:embed/>
                  <p:pic>
                    <p:nvPicPr>
                      <p:cNvPr id="4065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6381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1" name="Text Box 33"/>
          <p:cNvSpPr txBox="1">
            <a:spLocks noChangeArrowheads="1"/>
          </p:cNvSpPr>
          <p:nvPr/>
        </p:nvSpPr>
        <p:spPr bwMode="auto">
          <a:xfrm>
            <a:off x="152400" y="4356100"/>
            <a:ext cx="35814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rate of work, or power, becomes</a:t>
            </a:r>
          </a:p>
        </p:txBody>
      </p:sp>
      <p:graphicFrame>
        <p:nvGraphicFramePr>
          <p:cNvPr id="406562" name="Object 4"/>
          <p:cNvGraphicFramePr>
            <a:graphicFrameLocks noChangeAspect="1"/>
          </p:cNvGraphicFramePr>
          <p:nvPr/>
        </p:nvGraphicFramePr>
        <p:xfrm>
          <a:off x="4343400" y="4343400"/>
          <a:ext cx="377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2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4065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43400"/>
                        <a:ext cx="3778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3" name="Text Box 35"/>
          <p:cNvSpPr txBox="1">
            <a:spLocks noChangeArrowheads="1"/>
          </p:cNvSpPr>
          <p:nvPr/>
        </p:nvSpPr>
        <p:spPr bwMode="auto">
          <a:xfrm>
            <a:off x="6629400" y="4191000"/>
            <a:ext cx="22860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How was the power defined in linear motion?</a:t>
            </a:r>
          </a:p>
        </p:txBody>
      </p:sp>
      <p:sp>
        <p:nvSpPr>
          <p:cNvPr id="406564" name="Text Box 36"/>
          <p:cNvSpPr txBox="1">
            <a:spLocks noChangeArrowheads="1"/>
          </p:cNvSpPr>
          <p:nvPr/>
        </p:nvSpPr>
        <p:spPr bwMode="auto">
          <a:xfrm>
            <a:off x="152400" y="4876800"/>
            <a:ext cx="4343400" cy="669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chemeClr val="accent2"/>
                </a:solidFill>
                <a:latin typeface="Arial Narrow" charset="0"/>
              </a:rPr>
              <a:t>The rotational work done by an external force equals the change in rotational Kinetic energy. </a:t>
            </a:r>
          </a:p>
        </p:txBody>
      </p:sp>
      <p:graphicFrame>
        <p:nvGraphicFramePr>
          <p:cNvPr id="406565" name="Object 5"/>
          <p:cNvGraphicFramePr>
            <a:graphicFrameLocks noChangeAspect="1"/>
          </p:cNvGraphicFramePr>
          <p:nvPr/>
        </p:nvGraphicFramePr>
        <p:xfrm>
          <a:off x="4648200" y="5032375"/>
          <a:ext cx="5445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3" name="Equation" r:id="rId9" imgW="304560" imgH="253800" progId="Equation.3">
                  <p:embed/>
                </p:oleObj>
              </mc:Choice>
              <mc:Fallback>
                <p:oleObj name="Equation" r:id="rId9" imgW="304560" imgH="253800" progId="Equation.3">
                  <p:embed/>
                  <p:pic>
                    <p:nvPicPr>
                      <p:cNvPr id="40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32375"/>
                        <a:ext cx="5445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6" name="Text Box 38"/>
          <p:cNvSpPr txBox="1">
            <a:spLocks noChangeArrowheads="1"/>
          </p:cNvSpPr>
          <p:nvPr/>
        </p:nvSpPr>
        <p:spPr bwMode="auto">
          <a:xfrm>
            <a:off x="152400" y="5699125"/>
            <a:ext cx="41910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work put in by the external force then</a:t>
            </a:r>
          </a:p>
        </p:txBody>
      </p:sp>
      <p:graphicFrame>
        <p:nvGraphicFramePr>
          <p:cNvPr id="406568" name="Object 7"/>
          <p:cNvGraphicFramePr>
            <a:graphicFrameLocks noChangeAspect="1"/>
          </p:cNvGraphicFramePr>
          <p:nvPr/>
        </p:nvGraphicFramePr>
        <p:xfrm>
          <a:off x="3962400" y="2057400"/>
          <a:ext cx="917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4" name="Equation" r:id="rId11" imgW="546100" imgH="241300" progId="Equation.DSMT4">
                  <p:embed/>
                </p:oleObj>
              </mc:Choice>
              <mc:Fallback>
                <p:oleObj name="Equation" r:id="rId11" imgW="546100" imgH="241300" progId="Equation.DSMT4">
                  <p:embed/>
                  <p:pic>
                    <p:nvPicPr>
                      <p:cNvPr id="4065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917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0" name="Object 9"/>
          <p:cNvGraphicFramePr>
            <a:graphicFrameLocks noChangeAspect="1"/>
          </p:cNvGraphicFramePr>
          <p:nvPr/>
        </p:nvGraphicFramePr>
        <p:xfrm>
          <a:off x="6616700" y="3733800"/>
          <a:ext cx="890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5" name="Equation" r:id="rId13" imgW="406400" imgH="177800" progId="Equation.DSMT4">
                  <p:embed/>
                </p:oleObj>
              </mc:Choice>
              <mc:Fallback>
                <p:oleObj name="Equation" r:id="rId13" imgW="406400" imgH="177800" progId="Equation.DSMT4">
                  <p:embed/>
                  <p:pic>
                    <p:nvPicPr>
                      <p:cNvPr id="40657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733800"/>
                        <a:ext cx="8905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1" name="Object 10"/>
          <p:cNvGraphicFramePr>
            <a:graphicFrameLocks noChangeAspect="1"/>
          </p:cNvGraphicFramePr>
          <p:nvPr/>
        </p:nvGraphicFramePr>
        <p:xfrm>
          <a:off x="4705350" y="4284663"/>
          <a:ext cx="6873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6" name="Equation" r:id="rId15" imgW="444500" imgH="393700" progId="Equation.DSMT4">
                  <p:embed/>
                </p:oleObj>
              </mc:Choice>
              <mc:Fallback>
                <p:oleObj name="Equation" r:id="rId15" imgW="444500" imgH="393700" progId="Equation.DSMT4">
                  <p:embed/>
                  <p:pic>
                    <p:nvPicPr>
                      <p:cNvPr id="4065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284663"/>
                        <a:ext cx="6873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2" name="Object 11"/>
          <p:cNvGraphicFramePr>
            <a:graphicFrameLocks noChangeAspect="1"/>
          </p:cNvGraphicFramePr>
          <p:nvPr/>
        </p:nvGraphicFramePr>
        <p:xfrm>
          <a:off x="5256213" y="4265613"/>
          <a:ext cx="7651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7" name="Equation" r:id="rId17" imgW="495300" imgH="419100" progId="Equation.DSMT4">
                  <p:embed/>
                </p:oleObj>
              </mc:Choice>
              <mc:Fallback>
                <p:oleObj name="Equation" r:id="rId17" imgW="495300" imgH="419100" progId="Equation.DSMT4">
                  <p:embed/>
                  <p:pic>
                    <p:nvPicPr>
                      <p:cNvPr id="40657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265613"/>
                        <a:ext cx="7651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3" name="Object 12"/>
          <p:cNvGraphicFramePr>
            <a:graphicFrameLocks noChangeAspect="1"/>
          </p:cNvGraphicFramePr>
          <p:nvPr/>
        </p:nvGraphicFramePr>
        <p:xfrm>
          <a:off x="6042025" y="4475163"/>
          <a:ext cx="5111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8" name="Equation" r:id="rId19" imgW="330120" imgH="139680" progId="Equation.3">
                  <p:embed/>
                </p:oleObj>
              </mc:Choice>
              <mc:Fallback>
                <p:oleObj name="Equation" r:id="rId19" imgW="330120" imgH="139680" progId="Equation.3">
                  <p:embed/>
                  <p:pic>
                    <p:nvPicPr>
                      <p:cNvPr id="4065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475163"/>
                        <a:ext cx="511175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4" name="Object 13"/>
          <p:cNvGraphicFramePr>
            <a:graphicFrameLocks noChangeAspect="1"/>
          </p:cNvGraphicFramePr>
          <p:nvPr/>
        </p:nvGraphicFramePr>
        <p:xfrm>
          <a:off x="5105400" y="5105400"/>
          <a:ext cx="590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9" name="Equation" r:id="rId21" imgW="330120" imgH="177480" progId="Equation.3">
                  <p:embed/>
                </p:oleObj>
              </mc:Choice>
              <mc:Fallback>
                <p:oleObj name="Equation" r:id="rId21" imgW="330120" imgH="177480" progId="Equation.3">
                  <p:embed/>
                  <p:pic>
                    <p:nvPicPr>
                      <p:cNvPr id="40657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05400"/>
                        <a:ext cx="5905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5" name="Object 14"/>
          <p:cNvGraphicFramePr>
            <a:graphicFrameLocks noChangeAspect="1"/>
          </p:cNvGraphicFramePr>
          <p:nvPr/>
        </p:nvGraphicFramePr>
        <p:xfrm>
          <a:off x="5673725" y="4945063"/>
          <a:ext cx="1073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50" name="Equation" r:id="rId23" imgW="660400" imgH="431800" progId="Equation.DSMT4">
                  <p:embed/>
                </p:oleObj>
              </mc:Choice>
              <mc:Fallback>
                <p:oleObj name="Equation" r:id="rId23" imgW="660400" imgH="431800" progId="Equation.DSMT4">
                  <p:embed/>
                  <p:pic>
                    <p:nvPicPr>
                      <p:cNvPr id="40657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4945063"/>
                        <a:ext cx="1073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9" name="Object 18"/>
          <p:cNvGraphicFramePr>
            <a:graphicFrameLocks noChangeAspect="1"/>
          </p:cNvGraphicFramePr>
          <p:nvPr/>
        </p:nvGraphicFramePr>
        <p:xfrm>
          <a:off x="4778375" y="5816600"/>
          <a:ext cx="5016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51" name="Equation" r:id="rId25" imgW="292100" imgH="165100" progId="Equation.DSMT4">
                  <p:embed/>
                </p:oleObj>
              </mc:Choice>
              <mc:Fallback>
                <p:oleObj name="Equation" r:id="rId25" imgW="292100" imgH="165100" progId="Equation.DSMT4">
                  <p:embed/>
                  <p:pic>
                    <p:nvPicPr>
                      <p:cNvPr id="40657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816600"/>
                        <a:ext cx="5016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2" name="Object 21"/>
          <p:cNvGraphicFramePr>
            <a:graphicFrameLocks noChangeAspect="1"/>
          </p:cNvGraphicFramePr>
          <p:nvPr/>
        </p:nvGraphicFramePr>
        <p:xfrm>
          <a:off x="5257800" y="5715000"/>
          <a:ext cx="11509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52" name="Equation" r:id="rId27" imgW="787400" imgH="355600" progId="Equation.DSMT4">
                  <p:embed/>
                </p:oleObj>
              </mc:Choice>
              <mc:Fallback>
                <p:oleObj name="Equation" r:id="rId27" imgW="787400" imgH="355600" progId="Equation.DSMT4">
                  <p:embed/>
                  <p:pic>
                    <p:nvPicPr>
                      <p:cNvPr id="40658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715000"/>
                        <a:ext cx="1150938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3" name="Object 22"/>
          <p:cNvGraphicFramePr>
            <a:graphicFrameLocks noChangeAspect="1"/>
          </p:cNvGraphicFramePr>
          <p:nvPr/>
        </p:nvGraphicFramePr>
        <p:xfrm>
          <a:off x="4929188" y="3721100"/>
          <a:ext cx="17240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53" name="Equation" r:id="rId29" imgW="927100" imgH="228600" progId="Equation.DSMT4">
                  <p:embed/>
                </p:oleObj>
              </mc:Choice>
              <mc:Fallback>
                <p:oleObj name="Equation" r:id="rId29" imgW="927100" imgH="228600" progId="Equation.DSMT4">
                  <p:embed/>
                  <p:pic>
                    <p:nvPicPr>
                      <p:cNvPr id="40658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721100"/>
                        <a:ext cx="17240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5" name="Object 24"/>
          <p:cNvGraphicFramePr>
            <a:graphicFrameLocks noChangeAspect="1"/>
          </p:cNvGraphicFramePr>
          <p:nvPr/>
        </p:nvGraphicFramePr>
        <p:xfrm>
          <a:off x="4953000" y="2122488"/>
          <a:ext cx="15779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54" name="Equation" r:id="rId31" imgW="939800" imgH="228600" progId="Equation.DSMT4">
                  <p:embed/>
                </p:oleObj>
              </mc:Choice>
              <mc:Fallback>
                <p:oleObj name="Equation" r:id="rId31" imgW="939800" imgH="228600" progId="Equation.DSMT4">
                  <p:embed/>
                  <p:pic>
                    <p:nvPicPr>
                      <p:cNvPr id="40658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22488"/>
                        <a:ext cx="15779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676400" y="871538"/>
            <a:ext cx="768350" cy="652462"/>
            <a:chOff x="1056" y="549"/>
            <a:chExt cx="484" cy="411"/>
          </a:xfrm>
        </p:grpSpPr>
        <p:sp>
          <p:nvSpPr>
            <p:cNvPr id="24616" name="Line 59"/>
            <p:cNvSpPr>
              <a:spLocks noChangeShapeType="1"/>
            </p:cNvSpPr>
            <p:nvPr/>
          </p:nvSpPr>
          <p:spPr bwMode="auto">
            <a:xfrm flipH="1" flipV="1">
              <a:off x="1056" y="672"/>
              <a:ext cx="240" cy="2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617" name="Text Box 60"/>
            <p:cNvSpPr txBox="1">
              <a:spLocks noChangeArrowheads="1"/>
            </p:cNvSpPr>
            <p:nvPr/>
          </p:nvSpPr>
          <p:spPr bwMode="auto">
            <a:xfrm rot="-1828456">
              <a:off x="1078" y="549"/>
              <a:ext cx="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Fsinφ</a:t>
              </a:r>
              <a:endParaRPr lang="en-US" sz="1600">
                <a:solidFill>
                  <a:srgbClr val="A50021"/>
                </a:solidFill>
                <a:latin typeface="Symbol" charset="2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903413" y="1465263"/>
            <a:ext cx="338137" cy="742950"/>
            <a:chOff x="1295" y="1346"/>
            <a:chExt cx="213" cy="468"/>
          </a:xfrm>
        </p:grpSpPr>
        <p:sp>
          <p:nvSpPr>
            <p:cNvPr id="24614" name="Line 62"/>
            <p:cNvSpPr>
              <a:spLocks noChangeShapeType="1"/>
            </p:cNvSpPr>
            <p:nvPr/>
          </p:nvSpPr>
          <p:spPr bwMode="auto">
            <a:xfrm flipV="1">
              <a:off x="1296" y="1392"/>
              <a:ext cx="96" cy="4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615" name="Text Box 63"/>
            <p:cNvSpPr txBox="1">
              <a:spLocks noChangeArrowheads="1"/>
            </p:cNvSpPr>
            <p:nvPr/>
          </p:nvSpPr>
          <p:spPr bwMode="auto">
            <a:xfrm rot="3755723">
              <a:off x="1168" y="1473"/>
              <a:ext cx="4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Fcosφ</a:t>
              </a:r>
              <a:endParaRPr lang="en-US" sz="1600">
                <a:solidFill>
                  <a:srgbClr val="A50021"/>
                </a:solidFill>
                <a:latin typeface="Symbol" charset="2"/>
              </a:endParaRPr>
            </a:p>
          </p:txBody>
        </p:sp>
      </p:grpSp>
      <p:sp>
        <p:nvSpPr>
          <p:cNvPr id="406592" name="Oval 64"/>
          <p:cNvSpPr>
            <a:spLocks noChangeArrowheads="1"/>
          </p:cNvSpPr>
          <p:nvPr/>
        </p:nvSpPr>
        <p:spPr bwMode="auto">
          <a:xfrm>
            <a:off x="5638800" y="4191000"/>
            <a:ext cx="304800" cy="762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6593" name="Object 25"/>
          <p:cNvGraphicFramePr>
            <a:graphicFrameLocks noChangeAspect="1"/>
          </p:cNvGraphicFramePr>
          <p:nvPr/>
        </p:nvGraphicFramePr>
        <p:xfrm>
          <a:off x="7391400" y="5029200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55" name="Equation" r:id="rId33" imgW="1003300" imgH="266700" progId="Equation.DSMT4">
                  <p:embed/>
                </p:oleObj>
              </mc:Choice>
              <mc:Fallback>
                <p:oleObj name="Equation" r:id="rId33" imgW="1003300" imgH="266700" progId="Equation.DSMT4">
                  <p:embed/>
                  <p:pic>
                    <p:nvPicPr>
                      <p:cNvPr id="4065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9200"/>
                        <a:ext cx="1466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94" name="AutoShape 66"/>
          <p:cNvSpPr>
            <a:spLocks noChangeArrowheads="1"/>
          </p:cNvSpPr>
          <p:nvPr/>
        </p:nvSpPr>
        <p:spPr bwMode="auto">
          <a:xfrm>
            <a:off x="6858000" y="5029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477000" y="5688013"/>
          <a:ext cx="1524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56" name="Equation" r:id="rId35" imgW="1041400" imgH="393700" progId="Equation.DSMT4">
                  <p:embed/>
                </p:oleObj>
              </mc:Choice>
              <mc:Fallback>
                <p:oleObj name="Equation" r:id="rId35" imgW="1041400" imgH="393700" progId="Equation.DSMT4">
                  <p:embed/>
                  <p:pic>
                    <p:nvPicPr>
                      <p:cNvPr id="1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688013"/>
                        <a:ext cx="1524000" cy="560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5257800" y="6248400"/>
            <a:ext cx="29718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Work-kinetic Energy Theorem</a:t>
            </a:r>
          </a:p>
        </p:txBody>
      </p:sp>
    </p:spTree>
    <p:extLst>
      <p:ext uri="{BB962C8B-B14F-4D97-AF65-F5344CB8AC3E}">
        <p14:creationId xmlns:p14="http://schemas.microsoft.com/office/powerpoint/2010/main" val="73730933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April 28, 2021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2871E5-D1F8-674B-A6CA-5A7227BD31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324600" y="2743200"/>
            <a:ext cx="16764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Angular Momentum of a Particle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If you grab onto a pole while running, your body will rotate about the pole, gaining angular momentum.   We’</a:t>
            </a:r>
            <a:r>
              <a:rPr lang="en-US" altLang="ja-JP" sz="2000" dirty="0">
                <a:solidFill>
                  <a:srgbClr val="FF0000"/>
                </a:solidFill>
                <a:latin typeface="Arial Narrow" charset="0"/>
              </a:rPr>
              <a:t>ve used the linear momentum to solve physical problems with linear motions, the angular momentum will do the same for rotational motions.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7558" name="Object 2"/>
          <p:cNvGraphicFramePr>
            <a:graphicFrameLocks noChangeAspect="1"/>
          </p:cNvGraphicFramePr>
          <p:nvPr/>
        </p:nvGraphicFramePr>
        <p:xfrm>
          <a:off x="4724400" y="4622800"/>
          <a:ext cx="13208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51" name="Equation" r:id="rId3" imgW="660400" imgH="152400" progId="Equation.DSMT4">
                  <p:embed/>
                </p:oleObj>
              </mc:Choice>
              <mc:Fallback>
                <p:oleObj name="Equation" r:id="rId3" imgW="660400" imgH="152400" progId="Equation.DSMT4">
                  <p:embed/>
                  <p:pic>
                    <p:nvPicPr>
                      <p:cNvPr id="4075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22800"/>
                        <a:ext cx="13208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2667000" y="1905000"/>
            <a:ext cx="60960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s consider a point-like object ( particle) with mass </a:t>
            </a:r>
            <a:r>
              <a:rPr lang="en-US" altLang="ja-JP" sz="2000" dirty="0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located at the vector location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r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and moving with linear velocity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v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0" name="Object 3"/>
          <p:cNvGraphicFramePr>
            <a:graphicFrameLocks noChangeAspect="1"/>
          </p:cNvGraphicFramePr>
          <p:nvPr/>
        </p:nvGraphicFramePr>
        <p:xfrm>
          <a:off x="6305550" y="2695575"/>
          <a:ext cx="17510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52" name="Equation" r:id="rId5" imgW="596900" imgH="266700" progId="Equation.DSMT4">
                  <p:embed/>
                </p:oleObj>
              </mc:Choice>
              <mc:Fallback>
                <p:oleObj name="Equation" r:id="rId5" imgW="596900" imgH="266700" progId="Equation.DSMT4">
                  <p:embed/>
                  <p:pic>
                    <p:nvPicPr>
                      <p:cNvPr id="4075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695575"/>
                        <a:ext cx="175101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743200" y="2590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angular momentum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L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of this particle relative to the origin O is 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381000" y="5045075"/>
            <a:ext cx="2895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 you learn from this?</a:t>
            </a: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3352800" y="5029200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direction of linear velocity points to the origin of rotation, the particle does not have any angular momentum.</a:t>
            </a: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2667000" y="3367088"/>
            <a:ext cx="480060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is the unit and dimension of angular momentum? </a:t>
            </a:r>
            <a:endParaRPr lang="en-US" sz="1800" b="1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5" name="Object 4"/>
          <p:cNvGraphicFramePr>
            <a:graphicFrameLocks noChangeAspect="1"/>
          </p:cNvGraphicFramePr>
          <p:nvPr/>
        </p:nvGraphicFramePr>
        <p:xfrm>
          <a:off x="7521575" y="3352800"/>
          <a:ext cx="7048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53" name="Equation" r:id="rId7" imgW="571252" imgH="228501" progId="Equation.DSMT4">
                  <p:embed/>
                </p:oleObj>
              </mc:Choice>
              <mc:Fallback>
                <p:oleObj name="Equation" r:id="rId7" imgW="571252" imgH="228501" progId="Equation.DSMT4">
                  <p:embed/>
                  <p:pic>
                    <p:nvPicPr>
                      <p:cNvPr id="4075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3352800"/>
                        <a:ext cx="7048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2819400" y="3794125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Note that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depends on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origin O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 </a:t>
            </a:r>
          </a:p>
        </p:txBody>
      </p:sp>
      <p:sp>
        <p:nvSpPr>
          <p:cNvPr id="407567" name="Text Box 15"/>
          <p:cNvSpPr txBox="1">
            <a:spLocks noChangeArrowheads="1"/>
          </p:cNvSpPr>
          <p:nvPr/>
        </p:nvSpPr>
        <p:spPr bwMode="auto">
          <a:xfrm>
            <a:off x="6096000" y="3794125"/>
            <a:ext cx="762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6934200" y="3794125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Because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r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changes</a:t>
            </a:r>
          </a:p>
        </p:txBody>
      </p: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2971800" y="41910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direction of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 +z.</a:t>
            </a:r>
          </a:p>
        </p:txBody>
      </p:sp>
      <p:sp>
        <p:nvSpPr>
          <p:cNvPr id="407570" name="Text Box 18"/>
          <p:cNvSpPr txBox="1">
            <a:spLocks noChangeArrowheads="1"/>
          </p:cNvSpPr>
          <p:nvPr/>
        </p:nvSpPr>
        <p:spPr bwMode="auto">
          <a:xfrm>
            <a:off x="381000" y="4191000"/>
            <a:ext cx="2514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else do you learn?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381000" y="4572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magnitude of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becomes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3352800" y="5775325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linear velocity is perpendicular to position vector, the particle moves exactly the same way as a point on a rim.</a:t>
            </a:r>
          </a:p>
        </p:txBody>
      </p:sp>
      <p:graphicFrame>
        <p:nvGraphicFramePr>
          <p:cNvPr id="407573" name="Object 5"/>
          <p:cNvGraphicFramePr>
            <a:graphicFrameLocks noChangeAspect="1"/>
          </p:cNvGraphicFramePr>
          <p:nvPr/>
        </p:nvGraphicFramePr>
        <p:xfrm>
          <a:off x="8331200" y="3352800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54" name="Equation" r:id="rId9" imgW="558800" imgH="228600" progId="Equation.DSMT4">
                  <p:embed/>
                </p:oleObj>
              </mc:Choice>
              <mc:Fallback>
                <p:oleObj name="Equation" r:id="rId9" imgW="558800" imgH="228600" progId="Equation.DSMT4">
                  <p:embed/>
                  <p:pic>
                    <p:nvPicPr>
                      <p:cNvPr id="407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3352800"/>
                        <a:ext cx="758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" y="1752600"/>
            <a:ext cx="2573338" cy="2209800"/>
            <a:chOff x="76200" y="1752600"/>
            <a:chExt cx="2573258" cy="2209800"/>
          </a:xfrm>
        </p:grpSpPr>
        <p:pic>
          <p:nvPicPr>
            <p:cNvPr id="42008" name="Picture 3" descr="FG11_0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905000"/>
              <a:ext cx="2514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9" name="TextBox 2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27603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z</a:t>
              </a:r>
            </a:p>
          </p:txBody>
        </p:sp>
        <p:sp>
          <p:nvSpPr>
            <p:cNvPr id="42010" name="TextBox 28"/>
            <p:cNvSpPr txBox="1">
              <a:spLocks noChangeArrowheads="1"/>
            </p:cNvSpPr>
            <p:nvPr/>
          </p:nvSpPr>
          <p:spPr bwMode="auto">
            <a:xfrm>
              <a:off x="152400" y="3547646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x</a:t>
              </a:r>
            </a:p>
          </p:txBody>
        </p:sp>
        <p:sp>
          <p:nvSpPr>
            <p:cNvPr id="42011" name="TextBox 29"/>
            <p:cNvSpPr txBox="1">
              <a:spLocks noChangeArrowheads="1"/>
            </p:cNvSpPr>
            <p:nvPr/>
          </p:nvSpPr>
          <p:spPr bwMode="auto">
            <a:xfrm>
              <a:off x="2362200" y="2895600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y</a:t>
              </a:r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045200" y="4572000"/>
          <a:ext cx="10414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55" name="Equation" r:id="rId12" imgW="520700" imgH="203200" progId="Equation.DSMT4">
                  <p:embed/>
                </p:oleObj>
              </mc:Choice>
              <mc:Fallback>
                <p:oleObj name="Equation" r:id="rId12" imgW="520700" imgH="2032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4572000"/>
                        <a:ext cx="10414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7061200" y="4648200"/>
          <a:ext cx="482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56" name="Equation" r:id="rId14" imgW="241300" imgH="165100" progId="Equation.DSMT4">
                  <p:embed/>
                </p:oleObj>
              </mc:Choice>
              <mc:Fallback>
                <p:oleObj name="Equation" r:id="rId14" imgW="241300" imgH="16510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4648200"/>
                        <a:ext cx="4826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057348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42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42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B17D3-76A0-D743-B7DA-014E8C291D09}" type="slidenum">
              <a:rPr lang="en-US"/>
              <a:pPr/>
              <a:t>5</a:t>
            </a:fld>
            <a:endParaRPr lang="en-US"/>
          </a:p>
        </p:txBody>
      </p:sp>
      <p:sp>
        <p:nvSpPr>
          <p:cNvPr id="542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663"/>
            <a:ext cx="8153400" cy="609600"/>
          </a:xfrm>
        </p:spPr>
        <p:txBody>
          <a:bodyPr/>
          <a:lstStyle/>
          <a:p>
            <a:r>
              <a:rPr lang="en-US" dirty="0"/>
              <a:t>Angular Momentum and Torque</a:t>
            </a:r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228600" y="1660525"/>
            <a:ext cx="876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Total external forces exerting on a particle is the same as the change of its linear momentum.</a:t>
            </a: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685800" y="822325"/>
            <a:ext cx="54864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Can you remember how net force exerting on a particle and the change of its linear momentum are related?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3200400" y="5181600"/>
            <a:ext cx="25146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Thus the torque-angular momentum relationship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533400" y="2117725"/>
            <a:ext cx="82296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same analogy works in rotational motion between torque and angular momentum.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33400" y="2667000"/>
            <a:ext cx="34194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Net torque acting on the particle is </a:t>
            </a:r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228600" y="6034088"/>
            <a:ext cx="8763000" cy="366712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net torque acting on a particle is the same as the time rate change of its angular momentum</a:t>
            </a:r>
          </a:p>
        </p:txBody>
      </p:sp>
      <p:pic>
        <p:nvPicPr>
          <p:cNvPr id="40858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665163"/>
            <a:ext cx="1938338" cy="96202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08588" name="Objec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76825"/>
            <a:ext cx="1676400" cy="89217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3048000"/>
            <a:ext cx="2362200" cy="2465388"/>
            <a:chOff x="240" y="1104"/>
            <a:chExt cx="1488" cy="1553"/>
          </a:xfrm>
        </p:grpSpPr>
        <p:grpSp>
          <p:nvGrpSpPr>
            <p:cNvPr id="54301" name="Group 14"/>
            <p:cNvGrpSpPr>
              <a:grpSpLocks/>
            </p:cNvGrpSpPr>
            <p:nvPr/>
          </p:nvGrpSpPr>
          <p:grpSpPr bwMode="auto">
            <a:xfrm>
              <a:off x="240" y="1104"/>
              <a:ext cx="1488" cy="1553"/>
              <a:chOff x="374" y="432"/>
              <a:chExt cx="1488" cy="1553"/>
            </a:xfrm>
          </p:grpSpPr>
          <p:grpSp>
            <p:nvGrpSpPr>
              <p:cNvPr id="54315" name="Group 15"/>
              <p:cNvGrpSpPr>
                <a:grpSpLocks/>
              </p:cNvGrpSpPr>
              <p:nvPr/>
            </p:nvGrpSpPr>
            <p:grpSpPr bwMode="auto">
              <a:xfrm>
                <a:off x="374" y="432"/>
                <a:ext cx="1488" cy="1553"/>
                <a:chOff x="374" y="432"/>
                <a:chExt cx="1488" cy="1553"/>
              </a:xfrm>
            </p:grpSpPr>
            <p:grpSp>
              <p:nvGrpSpPr>
                <p:cNvPr id="54317" name="Group 16"/>
                <p:cNvGrpSpPr>
                  <a:grpSpLocks/>
                </p:cNvGrpSpPr>
                <p:nvPr/>
              </p:nvGrpSpPr>
              <p:grpSpPr bwMode="auto">
                <a:xfrm>
                  <a:off x="432" y="576"/>
                  <a:ext cx="1248" cy="1248"/>
                  <a:chOff x="432" y="576"/>
                  <a:chExt cx="1248" cy="1248"/>
                </a:xfrm>
              </p:grpSpPr>
              <p:sp>
                <p:nvSpPr>
                  <p:cNvPr id="40859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200"/>
                    <a:ext cx="960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322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576"/>
                    <a:ext cx="0" cy="81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2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39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24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1392"/>
                    <a:ext cx="432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3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4" y="1735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x</a:t>
                  </a:r>
                </a:p>
              </p:txBody>
            </p:sp>
            <p:sp>
              <p:nvSpPr>
                <p:cNvPr id="5431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80" y="1248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y</a:t>
                  </a:r>
                </a:p>
              </p:txBody>
            </p:sp>
            <p:sp>
              <p:nvSpPr>
                <p:cNvPr id="5432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20" y="432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z</a:t>
                  </a:r>
                </a:p>
              </p:txBody>
            </p:sp>
          </p:grpSp>
          <p:sp>
            <p:nvSpPr>
              <p:cNvPr id="54316" name="Text Box 24"/>
              <p:cNvSpPr txBox="1">
                <a:spLocks noChangeArrowheads="1"/>
              </p:cNvSpPr>
              <p:nvPr/>
            </p:nvSpPr>
            <p:spPr bwMode="auto">
              <a:xfrm>
                <a:off x="672" y="1248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54302" name="Group 25"/>
            <p:cNvGrpSpPr>
              <a:grpSpLocks/>
            </p:cNvGrpSpPr>
            <p:nvPr/>
          </p:nvGrpSpPr>
          <p:grpSpPr bwMode="auto">
            <a:xfrm>
              <a:off x="970" y="2256"/>
              <a:ext cx="628" cy="250"/>
              <a:chOff x="1104" y="1584"/>
              <a:chExt cx="628" cy="250"/>
            </a:xfrm>
          </p:grpSpPr>
          <p:sp>
            <p:nvSpPr>
              <p:cNvPr id="54313" name="Line 26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84" cy="96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4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p</a:t>
                </a:r>
              </a:p>
            </p:txBody>
          </p:sp>
        </p:grpSp>
        <p:grpSp>
          <p:nvGrpSpPr>
            <p:cNvPr id="54303" name="Group 28"/>
            <p:cNvGrpSpPr>
              <a:grpSpLocks/>
            </p:cNvGrpSpPr>
            <p:nvPr/>
          </p:nvGrpSpPr>
          <p:grpSpPr bwMode="auto">
            <a:xfrm>
              <a:off x="778" y="2064"/>
              <a:ext cx="577" cy="492"/>
              <a:chOff x="912" y="1392"/>
              <a:chExt cx="577" cy="492"/>
            </a:xfrm>
          </p:grpSpPr>
          <p:sp>
            <p:nvSpPr>
              <p:cNvPr id="54311" name="Line 29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2" name="Text Box 30"/>
              <p:cNvSpPr txBox="1">
                <a:spLocks noChangeArrowheads="1"/>
              </p:cNvSpPr>
              <p:nvPr/>
            </p:nvSpPr>
            <p:spPr bwMode="auto">
              <a:xfrm>
                <a:off x="1289" y="1632"/>
                <a:ext cx="2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err="1">
                    <a:solidFill>
                      <a:schemeClr val="accent2"/>
                    </a:solidFill>
                    <a:latin typeface="Symbol" charset="2"/>
                  </a:rPr>
                  <a:t>φ</a:t>
                </a:r>
                <a:endParaRPr lang="en-US" sz="2000" dirty="0">
                  <a:solidFill>
                    <a:schemeClr val="accent2"/>
                  </a:solidFill>
                  <a:latin typeface="Arial Narrow" charset="0"/>
                </a:endParaRPr>
              </a:p>
            </p:txBody>
          </p:sp>
        </p:grpSp>
        <p:grpSp>
          <p:nvGrpSpPr>
            <p:cNvPr id="54304" name="Group 31"/>
            <p:cNvGrpSpPr>
              <a:grpSpLocks/>
            </p:cNvGrpSpPr>
            <p:nvPr/>
          </p:nvGrpSpPr>
          <p:grpSpPr bwMode="auto">
            <a:xfrm>
              <a:off x="778" y="1526"/>
              <a:ext cx="525" cy="538"/>
              <a:chOff x="912" y="854"/>
              <a:chExt cx="525" cy="538"/>
            </a:xfrm>
          </p:grpSpPr>
          <p:sp>
            <p:nvSpPr>
              <p:cNvPr id="54309" name="Text Box 32"/>
              <p:cNvSpPr txBox="1">
                <a:spLocks noChangeArrowheads="1"/>
              </p:cNvSpPr>
              <p:nvPr/>
            </p:nvSpPr>
            <p:spPr bwMode="auto">
              <a:xfrm>
                <a:off x="960" y="854"/>
                <a:ext cx="4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L=rxp</a:t>
                </a:r>
                <a:endParaRPr lang="en-US" sz="2000" b="1">
                  <a:solidFill>
                    <a:schemeClr val="accent2"/>
                  </a:solidFill>
                  <a:latin typeface="Symbol" charset="2"/>
                </a:endParaRPr>
              </a:p>
            </p:txBody>
          </p:sp>
          <p:sp>
            <p:nvSpPr>
              <p:cNvPr id="54310" name="Line 33"/>
              <p:cNvSpPr>
                <a:spLocks noChangeShapeType="1"/>
              </p:cNvSpPr>
              <p:nvPr/>
            </p:nvSpPr>
            <p:spPr bwMode="auto">
              <a:xfrm flipV="1">
                <a:off x="912" y="912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4305" name="Group 34"/>
            <p:cNvGrpSpPr>
              <a:grpSpLocks/>
            </p:cNvGrpSpPr>
            <p:nvPr/>
          </p:nvGrpSpPr>
          <p:grpSpPr bwMode="auto">
            <a:xfrm>
              <a:off x="707" y="2016"/>
              <a:ext cx="448" cy="298"/>
              <a:chOff x="841" y="1344"/>
              <a:chExt cx="448" cy="298"/>
            </a:xfrm>
          </p:grpSpPr>
          <p:sp>
            <p:nvSpPr>
              <p:cNvPr id="54306" name="Line 35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7" name="Text Box 36"/>
              <p:cNvSpPr txBox="1">
                <a:spLocks noChangeArrowheads="1"/>
              </p:cNvSpPr>
              <p:nvPr/>
            </p:nvSpPr>
            <p:spPr bwMode="auto">
              <a:xfrm>
                <a:off x="841" y="1392"/>
                <a:ext cx="1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r</a:t>
                </a:r>
              </a:p>
            </p:txBody>
          </p:sp>
          <p:sp>
            <p:nvSpPr>
              <p:cNvPr id="54308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344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m</a:t>
                </a:r>
              </a:p>
            </p:txBody>
          </p:sp>
        </p:grpSp>
      </p:grpSp>
      <p:sp>
        <p:nvSpPr>
          <p:cNvPr id="408614" name="Text Box 38"/>
          <p:cNvSpPr txBox="1">
            <a:spLocks noChangeArrowheads="1"/>
          </p:cNvSpPr>
          <p:nvPr/>
        </p:nvSpPr>
        <p:spPr bwMode="auto">
          <a:xfrm>
            <a:off x="3276600" y="4419600"/>
            <a:ext cx="21336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Why does this work?</a:t>
            </a:r>
          </a:p>
        </p:txBody>
      </p:sp>
      <p:sp>
        <p:nvSpPr>
          <p:cNvPr id="408615" name="Text Box 39"/>
          <p:cNvSpPr txBox="1">
            <a:spLocks noChangeArrowheads="1"/>
          </p:cNvSpPr>
          <p:nvPr/>
        </p:nvSpPr>
        <p:spPr bwMode="auto">
          <a:xfrm>
            <a:off x="5867400" y="4403725"/>
            <a:ext cx="2362200" cy="70167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Because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parallel to the linear momentum</a:t>
            </a:r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4495800" y="3352800"/>
            <a:ext cx="2819400" cy="777875"/>
            <a:chOff x="3072" y="2112"/>
            <a:chExt cx="1776" cy="490"/>
          </a:xfrm>
        </p:grpSpPr>
        <p:sp>
          <p:nvSpPr>
            <p:cNvPr id="54298" name="Oval 44"/>
            <p:cNvSpPr>
              <a:spLocks noChangeArrowheads="1"/>
            </p:cNvSpPr>
            <p:nvPr/>
          </p:nvSpPr>
          <p:spPr bwMode="auto">
            <a:xfrm>
              <a:off x="3072" y="2112"/>
              <a:ext cx="72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Oval 45"/>
            <p:cNvSpPr>
              <a:spLocks noChangeArrowheads="1"/>
            </p:cNvSpPr>
            <p:nvPr/>
          </p:nvSpPr>
          <p:spPr bwMode="auto">
            <a:xfrm>
              <a:off x="4608" y="2112"/>
              <a:ext cx="24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4300" name="AutoShape 46"/>
            <p:cNvCxnSpPr>
              <a:cxnSpLocks noChangeShapeType="1"/>
              <a:stCxn id="54298" idx="4"/>
              <a:endCxn id="54299" idx="4"/>
            </p:cNvCxnSpPr>
            <p:nvPr/>
          </p:nvCxnSpPr>
          <p:spPr bwMode="auto">
            <a:xfrm rot="16200000" flipH="1">
              <a:off x="4079" y="1954"/>
              <a:ext cx="1" cy="1296"/>
            </a:xfrm>
            <a:prstGeom prst="curvedConnector3">
              <a:avLst>
                <a:gd name="adj1" fmla="val 13500005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408623" name="Object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88" y="2571750"/>
            <a:ext cx="1773237" cy="601663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08624" name="Object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2888" y="2527300"/>
            <a:ext cx="1179512" cy="69215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2584450" y="3305175"/>
          <a:ext cx="7683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02" name="Equation" r:id="rId7" imgW="381000" imgH="457200" progId="Equation.DSMT4">
                  <p:embed/>
                </p:oleObj>
              </mc:Choice>
              <mc:Fallback>
                <p:oleObj name="Equation" r:id="rId7" imgW="381000" imgH="4572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305175"/>
                        <a:ext cx="7683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3276600" y="3200400"/>
          <a:ext cx="14335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03" name="Equation" r:id="rId9" imgW="711200" imgH="533400" progId="Equation.DSMT4">
                  <p:embed/>
                </p:oleObj>
              </mc:Choice>
              <mc:Fallback>
                <p:oleObj name="Equation" r:id="rId9" imgW="711200" imgH="5334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14335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4648200" y="3305175"/>
          <a:ext cx="9477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04" name="Equation" r:id="rId11" imgW="469900" imgH="457200" progId="Equation.DSMT4">
                  <p:embed/>
                </p:oleObj>
              </mc:Choice>
              <mc:Fallback>
                <p:oleObj name="Equation" r:id="rId11" imgW="469900" imgH="4572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05175"/>
                        <a:ext cx="9477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5627687" y="3305175"/>
          <a:ext cx="13827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05" name="Equation" r:id="rId13" imgW="685800" imgH="457200" progId="Equation.DSMT4">
                  <p:embed/>
                </p:oleObj>
              </mc:Choice>
              <mc:Fallback>
                <p:oleObj name="Equation" r:id="rId13" imgW="685800" imgH="4572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7" y="3305175"/>
                        <a:ext cx="13827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6921500" y="3352800"/>
          <a:ext cx="1612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06" name="Equation" r:id="rId15" imgW="800100" imgH="457200" progId="Equation.DSMT4">
                  <p:embed/>
                </p:oleObj>
              </mc:Choice>
              <mc:Fallback>
                <p:oleObj name="Equation" r:id="rId15" imgW="800100" imgH="457200" progId="Equation.DSMT4">
                  <p:embed/>
                  <p:pic>
                    <p:nvPicPr>
                      <p:cNvPr id="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352800"/>
                        <a:ext cx="16129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8453437" y="3505200"/>
          <a:ext cx="6143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07" name="Equation" r:id="rId17" imgW="304800" imgH="266700" progId="Equation.DSMT4">
                  <p:embed/>
                </p:oleObj>
              </mc:Choice>
              <mc:Fallback>
                <p:oleObj name="Equation" r:id="rId17" imgW="304800" imgH="26670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437" y="3505200"/>
                        <a:ext cx="6143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4038600" y="2612287"/>
          <a:ext cx="842963" cy="58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08" name="Equation" r:id="rId19" imgW="304800" imgH="266700" progId="Equation.DSMT4">
                  <p:embed/>
                </p:oleObj>
              </mc:Choice>
              <mc:Fallback>
                <p:oleObj name="Equation" r:id="rId19" imgW="304800" imgH="266700" progId="Equation.DSMT4">
                  <p:embed/>
                  <p:pic>
                    <p:nvPicPr>
                      <p:cNvPr id="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12287"/>
                        <a:ext cx="842963" cy="58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6234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5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5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D1C35D-3367-2C4E-85B2-662A7DDBE533}" type="slidenum">
              <a:rPr lang="en-US"/>
              <a:pPr/>
              <a:t>6</a:t>
            </a:fld>
            <a:endParaRPr lang="en-US"/>
          </a:p>
        </p:txBody>
      </p:sp>
      <p:sp>
        <p:nvSpPr>
          <p:cNvPr id="553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Angular Momentum of a System of Particles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153400" cy="82232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total angular momentum of a system of particles about some point is the vector sum of the angular momenta of the individual particles</a:t>
            </a: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762000" y="2422525"/>
            <a:ext cx="75438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Since the individual angular momentum can change, the total angular momentum of the system can change.</a:t>
            </a:r>
          </a:p>
        </p:txBody>
      </p:sp>
      <p:pic>
        <p:nvPicPr>
          <p:cNvPr id="40960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62" y="5106988"/>
            <a:ext cx="2243138" cy="1004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457200" y="5105400"/>
            <a:ext cx="5715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Thus, the time rate change of the angular momentum of a system of particles is equal to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</a:rPr>
              <a:t>only the net external torque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acting on the system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381000" y="3962400"/>
            <a:ext cx="2895600" cy="10064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consider a two particle system where the two exert forces on each other.</a:t>
            </a: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3276600" y="3962400"/>
            <a:ext cx="5486400" cy="100647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these forces are the action and reaction forces with directions lie on the line connecting the two particles, the vector sum of the torque from these two becomes 0.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685800" y="3260725"/>
            <a:ext cx="8001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Both internal and external forces can provide torque to individual particles.  However, the internal forces do not generate net torque due to Newton’s third law.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1295400" y="1765300"/>
          <a:ext cx="8731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99" name="Equation" r:id="rId4" imgW="266700" imgH="228600" progId="Equation.DSMT4">
                  <p:embed/>
                </p:oleObj>
              </mc:Choice>
              <mc:Fallback>
                <p:oleObj name="Equation" r:id="rId4" imgW="266700" imgH="2286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65300"/>
                        <a:ext cx="8731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160588" y="1752600"/>
          <a:ext cx="5826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00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1752600"/>
                        <a:ext cx="58261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743200" y="1752600"/>
          <a:ext cx="9159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01" name="Equation" r:id="rId8" imgW="279400" imgH="241300" progId="Equation.DSMT4">
                  <p:embed/>
                </p:oleObj>
              </mc:Choice>
              <mc:Fallback>
                <p:oleObj name="Equation" r:id="rId8" imgW="279400" imgH="24130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52600"/>
                        <a:ext cx="9159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3657600" y="1981200"/>
          <a:ext cx="10826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02" name="Equation" r:id="rId10" imgW="330200" imgH="139700" progId="Equation.DSMT4">
                  <p:embed/>
                </p:oleObj>
              </mc:Choice>
              <mc:Fallback>
                <p:oleObj name="Equation" r:id="rId10" imgW="330200" imgH="1397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10826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4645025" y="1752600"/>
          <a:ext cx="13747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03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752600"/>
                        <a:ext cx="13747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954712" y="1752600"/>
          <a:ext cx="12080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04" name="Equation" r:id="rId14" imgW="368300" imgH="292100" progId="Equation.DSMT4">
                  <p:embed/>
                </p:oleObj>
              </mc:Choice>
              <mc:Fallback>
                <p:oleObj name="Equation" r:id="rId14" imgW="368300" imgH="29210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1752600"/>
                        <a:ext cx="12080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0986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6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6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8F4A7-8AE4-C74F-84B8-04084A8399AC}" type="slidenum">
              <a:rPr lang="en-US"/>
              <a:pPr/>
              <a:t>7</a:t>
            </a:fld>
            <a:endParaRPr lang="en-US"/>
          </a:p>
        </p:txBody>
      </p:sp>
      <p:sp>
        <p:nvSpPr>
          <p:cNvPr id="56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Angular Momentum Vector</a:t>
            </a:r>
            <a:endParaRPr lang="en-US" dirty="0"/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0772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particle of mass </a:t>
            </a:r>
            <a:r>
              <a:rPr lang="en-US" sz="200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is moving on the xy plane in a circular path of radius r and linear velocity v about the origin O.  Find the magnitude and the direction of the angular momentum with respect to 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828800"/>
            <a:ext cx="2178050" cy="1981200"/>
            <a:chOff x="288" y="1152"/>
            <a:chExt cx="1372" cy="1248"/>
          </a:xfrm>
        </p:grpSpPr>
        <p:sp>
          <p:nvSpPr>
            <p:cNvPr id="56349" name="Line 5"/>
            <p:cNvSpPr>
              <a:spLocks noChangeShapeType="1"/>
            </p:cNvSpPr>
            <p:nvPr/>
          </p:nvSpPr>
          <p:spPr bwMode="auto">
            <a:xfrm flipV="1">
              <a:off x="816" y="1200"/>
              <a:ext cx="0" cy="1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0" name="Line 6"/>
            <p:cNvSpPr>
              <a:spLocks noChangeShapeType="1"/>
            </p:cNvSpPr>
            <p:nvPr/>
          </p:nvSpPr>
          <p:spPr bwMode="auto">
            <a:xfrm rot="5400000" flipV="1">
              <a:off x="960" y="1296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Line 7"/>
            <p:cNvSpPr>
              <a:spLocks noChangeShapeType="1"/>
            </p:cNvSpPr>
            <p:nvPr/>
          </p:nvSpPr>
          <p:spPr bwMode="auto">
            <a:xfrm flipV="1">
              <a:off x="816" y="1536"/>
              <a:ext cx="38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2" name="Text Box 8"/>
            <p:cNvSpPr txBox="1">
              <a:spLocks noChangeArrowheads="1"/>
            </p:cNvSpPr>
            <p:nvPr/>
          </p:nvSpPr>
          <p:spPr bwMode="auto">
            <a:xfrm>
              <a:off x="912" y="1536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56353" name="Text Box 9"/>
            <p:cNvSpPr txBox="1">
              <a:spLocks noChangeArrowheads="1"/>
            </p:cNvSpPr>
            <p:nvPr/>
          </p:nvSpPr>
          <p:spPr bwMode="auto">
            <a:xfrm>
              <a:off x="1478" y="1927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56354" name="Text Box 10"/>
            <p:cNvSpPr txBox="1">
              <a:spLocks noChangeArrowheads="1"/>
            </p:cNvSpPr>
            <p:nvPr/>
          </p:nvSpPr>
          <p:spPr bwMode="auto">
            <a:xfrm>
              <a:off x="586" y="1152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  <p:sp>
          <p:nvSpPr>
            <p:cNvPr id="56355" name="Oval 11"/>
            <p:cNvSpPr>
              <a:spLocks noChangeArrowheads="1"/>
            </p:cNvSpPr>
            <p:nvPr/>
          </p:nvSpPr>
          <p:spPr bwMode="auto">
            <a:xfrm>
              <a:off x="288" y="1392"/>
              <a:ext cx="1056" cy="100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accent2"/>
                </a:solidFill>
                <a:latin typeface="Symbol" charset="2"/>
              </a:endParaRPr>
            </a:p>
          </p:txBody>
        </p:sp>
        <p:sp>
          <p:nvSpPr>
            <p:cNvPr id="56356" name="Oval 12"/>
            <p:cNvSpPr>
              <a:spLocks noChangeArrowheads="1"/>
            </p:cNvSpPr>
            <p:nvPr/>
          </p:nvSpPr>
          <p:spPr bwMode="auto">
            <a:xfrm>
              <a:off x="12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accent2"/>
                </a:solidFill>
                <a:latin typeface="Symbol" charset="2"/>
              </a:endParaRPr>
            </a:p>
          </p:txBody>
        </p:sp>
        <p:sp>
          <p:nvSpPr>
            <p:cNvPr id="56357" name="Line 13"/>
            <p:cNvSpPr>
              <a:spLocks noChangeShapeType="1"/>
            </p:cNvSpPr>
            <p:nvPr/>
          </p:nvSpPr>
          <p:spPr bwMode="auto">
            <a:xfrm flipH="1" flipV="1">
              <a:off x="960" y="1296"/>
              <a:ext cx="24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8" name="Text Box 14"/>
            <p:cNvSpPr txBox="1">
              <a:spLocks noChangeArrowheads="1"/>
            </p:cNvSpPr>
            <p:nvPr/>
          </p:nvSpPr>
          <p:spPr bwMode="auto">
            <a:xfrm>
              <a:off x="1104" y="1248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v</a:t>
              </a:r>
            </a:p>
          </p:txBody>
        </p:sp>
        <p:sp>
          <p:nvSpPr>
            <p:cNvPr id="56359" name="Text Box 15"/>
            <p:cNvSpPr txBox="1">
              <a:spLocks noChangeArrowheads="1"/>
            </p:cNvSpPr>
            <p:nvPr/>
          </p:nvSpPr>
          <p:spPr bwMode="auto">
            <a:xfrm>
              <a:off x="582" y="1893"/>
              <a:ext cx="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O</a:t>
              </a:r>
            </a:p>
          </p:txBody>
        </p:sp>
      </p:grpSp>
      <p:pic>
        <p:nvPicPr>
          <p:cNvPr id="410640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825" y="2187575"/>
            <a:ext cx="409575" cy="541338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sp>
        <p:nvSpPr>
          <p:cNvPr id="410641" name="Text Box 17"/>
          <p:cNvSpPr txBox="1">
            <a:spLocks noChangeArrowheads="1"/>
          </p:cNvSpPr>
          <p:nvPr/>
        </p:nvSpPr>
        <p:spPr bwMode="auto">
          <a:xfrm>
            <a:off x="3505200" y="1752600"/>
            <a:ext cx="4038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the definition of angular momentum</a:t>
            </a:r>
          </a:p>
        </p:txBody>
      </p:sp>
      <p:sp>
        <p:nvSpPr>
          <p:cNvPr id="410642" name="Text Box 18"/>
          <p:cNvSpPr txBox="1">
            <a:spLocks noChangeArrowheads="1"/>
          </p:cNvSpPr>
          <p:nvPr/>
        </p:nvSpPr>
        <p:spPr bwMode="auto">
          <a:xfrm>
            <a:off x="3505200" y="2743200"/>
            <a:ext cx="51816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both the vectors, r and v, are on x-y plane and using right-hand rule, the direction of the angular momentum vector is +z (coming out of the screen)</a:t>
            </a:r>
          </a:p>
        </p:txBody>
      </p:sp>
      <p:sp>
        <p:nvSpPr>
          <p:cNvPr id="410643" name="Text Box 19"/>
          <p:cNvSpPr txBox="1">
            <a:spLocks noChangeArrowheads="1"/>
          </p:cNvSpPr>
          <p:nvPr/>
        </p:nvSpPr>
        <p:spPr bwMode="auto">
          <a:xfrm>
            <a:off x="609600" y="3810000"/>
            <a:ext cx="4267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magnitude of the angular momentum is</a:t>
            </a:r>
          </a:p>
        </p:txBody>
      </p:sp>
      <p:sp>
        <p:nvSpPr>
          <p:cNvPr id="410645" name="Text Box 21"/>
          <p:cNvSpPr txBox="1">
            <a:spLocks noChangeArrowheads="1"/>
          </p:cNvSpPr>
          <p:nvPr/>
        </p:nvSpPr>
        <p:spPr bwMode="auto">
          <a:xfrm>
            <a:off x="533400" y="4343400"/>
            <a:ext cx="57181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angular momentum vector can be expressed as</a:t>
            </a:r>
          </a:p>
        </p:txBody>
      </p:sp>
      <p:pic>
        <p:nvPicPr>
          <p:cNvPr id="410646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332288"/>
            <a:ext cx="1233488" cy="45402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sp>
        <p:nvSpPr>
          <p:cNvPr id="410647" name="Text Box 23"/>
          <p:cNvSpPr txBox="1">
            <a:spLocks noChangeArrowheads="1"/>
          </p:cNvSpPr>
          <p:nvPr/>
        </p:nvSpPr>
        <p:spPr bwMode="auto">
          <a:xfrm>
            <a:off x="609600" y="4832350"/>
            <a:ext cx="5867400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Find the angular momentum in terms of angular velocity </a:t>
            </a:r>
            <a:r>
              <a:rPr lang="en-US" sz="2000" b="1" dirty="0" err="1">
                <a:solidFill>
                  <a:srgbClr val="800000"/>
                </a:solidFill>
                <a:latin typeface="Symbol" charset="2"/>
              </a:rPr>
              <a:t>ω</a:t>
            </a:r>
            <a:r>
              <a:rPr lang="en-US" sz="2000" b="1" dirty="0">
                <a:solidFill>
                  <a:srgbClr val="800000"/>
                </a:solidFill>
                <a:latin typeface="Symbol" charset="2"/>
              </a:rPr>
              <a:t>.</a:t>
            </a:r>
            <a:endParaRPr lang="en-US" sz="2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410649" name="Text Box 25"/>
          <p:cNvSpPr txBox="1">
            <a:spLocks noChangeArrowheads="1"/>
          </p:cNvSpPr>
          <p:nvPr/>
        </p:nvSpPr>
        <p:spPr bwMode="auto">
          <a:xfrm>
            <a:off x="609600" y="5334000"/>
            <a:ext cx="5486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the relationship between linear and angular speed </a:t>
            </a:r>
          </a:p>
        </p:txBody>
      </p:sp>
      <p:pic>
        <p:nvPicPr>
          <p:cNvPr id="410650" name="Object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3825" y="2147888"/>
            <a:ext cx="1416050" cy="623887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10651" name="Object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5738" y="2189163"/>
            <a:ext cx="1676400" cy="541337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410652" name="Object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0538" y="2190750"/>
            <a:ext cx="1674812" cy="538163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4800600" y="3810000"/>
          <a:ext cx="488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5" name="Equation" r:id="rId8" imgW="304800" imgH="355600" progId="Equation.DSMT4">
                  <p:embed/>
                </p:oleObj>
              </mc:Choice>
              <mc:Fallback>
                <p:oleObj name="Equation" r:id="rId8" imgW="304800" imgH="35560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488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2209800" y="5715000"/>
          <a:ext cx="539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6" name="Equation" r:id="rId10" imgW="266700" imgH="228600" progId="Equation.DSMT4">
                  <p:embed/>
                </p:oleObj>
              </mc:Choice>
              <mc:Fallback>
                <p:oleObj name="Equation" r:id="rId10" imgW="266700" imgH="228600" progId="Equation.DSMT4">
                  <p:embed/>
                  <p:pic>
                    <p:nvPicPr>
                      <p:cNvPr id="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539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5334000" y="3810000"/>
          <a:ext cx="835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7" name="Equation" r:id="rId12" imgW="520700" imgH="355600" progId="Equation.DSMT4">
                  <p:embed/>
                </p:oleObj>
              </mc:Choice>
              <mc:Fallback>
                <p:oleObj name="Equation" r:id="rId12" imgW="520700" imgH="355600" progId="Equation.DSMT4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835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6119813" y="3886200"/>
          <a:ext cx="1119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8" name="Equation" r:id="rId14" imgW="698500" imgH="203200" progId="Equation.DSMT4">
                  <p:embed/>
                </p:oleObj>
              </mc:Choice>
              <mc:Fallback>
                <p:oleObj name="Equation" r:id="rId14" imgW="698500" imgH="203200" progId="Equation.DSMT4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3886200"/>
                        <a:ext cx="1119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7239000" y="3810000"/>
          <a:ext cx="13239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9" name="Equation" r:id="rId16" imgW="825500" imgH="215900" progId="Equation.DSMT4">
                  <p:embed/>
                </p:oleObj>
              </mc:Choice>
              <mc:Fallback>
                <p:oleObj name="Equation" r:id="rId16" imgW="825500" imgH="215900" progId="Equation.DSMT4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10000"/>
                        <a:ext cx="13239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8523287" y="3886200"/>
          <a:ext cx="4683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0" name="Equation" r:id="rId18" imgW="292100" imgH="127000" progId="Equation.DSMT4">
                  <p:embed/>
                </p:oleObj>
              </mc:Choice>
              <mc:Fallback>
                <p:oleObj name="Equation" r:id="rId18" imgW="292100" imgH="12700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3287" y="3886200"/>
                        <a:ext cx="4683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2730500" y="5715000"/>
          <a:ext cx="1003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1" name="Equation" r:id="rId20" imgW="495300" imgH="215900" progId="Equation.DSMT4">
                  <p:embed/>
                </p:oleObj>
              </mc:Choice>
              <mc:Fallback>
                <p:oleObj name="Equation" r:id="rId20" imgW="495300" imgH="215900" progId="Equation.DSMT4">
                  <p:embed/>
                  <p:pic>
                    <p:nvPicPr>
                      <p:cNvPr id="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5715000"/>
                        <a:ext cx="1003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3657600" y="5715000"/>
          <a:ext cx="12350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2" name="Equation" r:id="rId22" imgW="609600" imgH="228600" progId="Equation.DSMT4">
                  <p:embed/>
                </p:oleObj>
              </mc:Choice>
              <mc:Fallback>
                <p:oleObj name="Equation" r:id="rId22" imgW="609600" imgH="2286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15000"/>
                        <a:ext cx="12350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4876800" y="5791200"/>
          <a:ext cx="1054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3" name="Equation" r:id="rId24" imgW="520700" imgH="215900" progId="Equation.DSMT4">
                  <p:embed/>
                </p:oleObj>
              </mc:Choice>
              <mc:Fallback>
                <p:oleObj name="Equation" r:id="rId24" imgW="520700" imgH="215900" progId="Equation.DSMT4">
                  <p:embed/>
                  <p:pic>
                    <p:nvPicPr>
                      <p:cNvPr id="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1200"/>
                        <a:ext cx="10541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862637" y="5791200"/>
          <a:ext cx="4619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4" name="Equation" r:id="rId26" imgW="228600" imgH="190500" progId="Equation.DSMT4">
                  <p:embed/>
                </p:oleObj>
              </mc:Choice>
              <mc:Fallback>
                <p:oleObj name="Equation" r:id="rId26" imgW="228600" imgH="1905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7" y="5791200"/>
                        <a:ext cx="4619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02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73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73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AD5A9-1BDA-5745-9BF5-EAB7457147E6}" type="slidenum">
              <a:rPr lang="en-US"/>
              <a:pPr/>
              <a:t>8</a:t>
            </a:fld>
            <a:endParaRPr lang="en-US"/>
          </a:p>
        </p:txBody>
      </p:sp>
      <p:sp>
        <p:nvSpPr>
          <p:cNvPr id="573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Angular Momentum of a Rotating Rigid Body</a:t>
            </a: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2438400" y="838200"/>
            <a:ext cx="6096000" cy="45720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Let’s consider a rigid body rotating about a fixed axis</a:t>
            </a:r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6248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Each particle of the object rotates in the </a:t>
            </a:r>
            <a:r>
              <a:rPr lang="en-US" sz="2000" dirty="0" err="1">
                <a:solidFill>
                  <a:srgbClr val="FF0000"/>
                </a:solidFill>
                <a:latin typeface="Arial Narrow" charset="0"/>
              </a:rPr>
              <a:t>xy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plane about the z-axis at the same angular speed, </a:t>
            </a:r>
            <a:r>
              <a:rPr lang="en-US" sz="2000" dirty="0" err="1">
                <a:solidFill>
                  <a:srgbClr val="FF0000"/>
                </a:solidFill>
                <a:latin typeface="Arial Narrow" charset="0"/>
              </a:rPr>
              <a:t>ω</a:t>
            </a:r>
            <a:endParaRPr lang="en-US" sz="2000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3657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Thus, the torque-angular momentum relationship becomes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4267200" y="3300413"/>
            <a:ext cx="1219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you see?</a:t>
            </a:r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533400" y="4038600"/>
            <a:ext cx="3505200" cy="39687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is constant for a rigid body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5867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Magnitude of the angular momentum of a particle of mass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about origin O is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r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762000"/>
            <a:ext cx="2362200" cy="2465388"/>
            <a:chOff x="240" y="480"/>
            <a:chExt cx="1488" cy="1553"/>
          </a:xfrm>
        </p:grpSpPr>
        <p:grpSp>
          <p:nvGrpSpPr>
            <p:cNvPr id="57370" name="Group 12"/>
            <p:cNvGrpSpPr>
              <a:grpSpLocks/>
            </p:cNvGrpSpPr>
            <p:nvPr/>
          </p:nvGrpSpPr>
          <p:grpSpPr bwMode="auto">
            <a:xfrm>
              <a:off x="240" y="480"/>
              <a:ext cx="1488" cy="1553"/>
              <a:chOff x="374" y="432"/>
              <a:chExt cx="1488" cy="1553"/>
            </a:xfrm>
          </p:grpSpPr>
          <p:grpSp>
            <p:nvGrpSpPr>
              <p:cNvPr id="57384" name="Group 13"/>
              <p:cNvGrpSpPr>
                <a:grpSpLocks/>
              </p:cNvGrpSpPr>
              <p:nvPr/>
            </p:nvGrpSpPr>
            <p:grpSpPr bwMode="auto">
              <a:xfrm>
                <a:off x="374" y="432"/>
                <a:ext cx="1488" cy="1553"/>
                <a:chOff x="374" y="432"/>
                <a:chExt cx="1488" cy="1553"/>
              </a:xfrm>
            </p:grpSpPr>
            <p:grpSp>
              <p:nvGrpSpPr>
                <p:cNvPr id="57386" name="Group 14"/>
                <p:cNvGrpSpPr>
                  <a:grpSpLocks/>
                </p:cNvGrpSpPr>
                <p:nvPr/>
              </p:nvGrpSpPr>
              <p:grpSpPr bwMode="auto">
                <a:xfrm>
                  <a:off x="432" y="576"/>
                  <a:ext cx="1248" cy="1248"/>
                  <a:chOff x="432" y="576"/>
                  <a:chExt cx="1248" cy="1248"/>
                </a:xfrm>
              </p:grpSpPr>
              <p:sp>
                <p:nvSpPr>
                  <p:cNvPr id="41166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200"/>
                    <a:ext cx="960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391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576"/>
                    <a:ext cx="0" cy="81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9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39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93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1392"/>
                    <a:ext cx="432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3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4" y="1735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x</a:t>
                  </a:r>
                </a:p>
              </p:txBody>
            </p:sp>
            <p:sp>
              <p:nvSpPr>
                <p:cNvPr id="5738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80" y="1248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y</a:t>
                  </a:r>
                </a:p>
              </p:txBody>
            </p:sp>
            <p:sp>
              <p:nvSpPr>
                <p:cNvPr id="573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20" y="432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chemeClr val="accent2"/>
                      </a:solidFill>
                      <a:latin typeface="Arial Narrow" charset="0"/>
                    </a:rPr>
                    <a:t>z</a:t>
                  </a:r>
                </a:p>
              </p:txBody>
            </p:sp>
          </p:grpSp>
          <p:sp>
            <p:nvSpPr>
              <p:cNvPr id="57385" name="Text Box 22"/>
              <p:cNvSpPr txBox="1">
                <a:spLocks noChangeArrowheads="1"/>
              </p:cNvSpPr>
              <p:nvPr/>
            </p:nvSpPr>
            <p:spPr bwMode="auto">
              <a:xfrm>
                <a:off x="672" y="1248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57371" name="Group 23"/>
            <p:cNvGrpSpPr>
              <a:grpSpLocks/>
            </p:cNvGrpSpPr>
            <p:nvPr/>
          </p:nvGrpSpPr>
          <p:grpSpPr bwMode="auto">
            <a:xfrm>
              <a:off x="970" y="1632"/>
              <a:ext cx="628" cy="250"/>
              <a:chOff x="1104" y="1584"/>
              <a:chExt cx="628" cy="250"/>
            </a:xfrm>
          </p:grpSpPr>
          <p:sp>
            <p:nvSpPr>
              <p:cNvPr id="57382" name="Line 24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84" cy="96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3" name="Text Box 25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p</a:t>
                </a:r>
              </a:p>
            </p:txBody>
          </p:sp>
        </p:grpSp>
        <p:grpSp>
          <p:nvGrpSpPr>
            <p:cNvPr id="57372" name="Group 26"/>
            <p:cNvGrpSpPr>
              <a:grpSpLocks/>
            </p:cNvGrpSpPr>
            <p:nvPr/>
          </p:nvGrpSpPr>
          <p:grpSpPr bwMode="auto">
            <a:xfrm>
              <a:off x="778" y="1440"/>
              <a:ext cx="577" cy="492"/>
              <a:chOff x="912" y="1392"/>
              <a:chExt cx="577" cy="492"/>
            </a:xfrm>
          </p:grpSpPr>
          <p:sp>
            <p:nvSpPr>
              <p:cNvPr id="57380" name="Line 27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1" name="Text Box 28"/>
              <p:cNvSpPr txBox="1">
                <a:spLocks noChangeArrowheads="1"/>
              </p:cNvSpPr>
              <p:nvPr/>
            </p:nvSpPr>
            <p:spPr bwMode="auto">
              <a:xfrm>
                <a:off x="1289" y="1632"/>
                <a:ext cx="2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err="1">
                    <a:solidFill>
                      <a:schemeClr val="accent2"/>
                    </a:solidFill>
                    <a:latin typeface="Symbol" charset="2"/>
                  </a:rPr>
                  <a:t>φ</a:t>
                </a:r>
                <a:endParaRPr lang="en-US" sz="2000" dirty="0">
                  <a:solidFill>
                    <a:schemeClr val="accent2"/>
                  </a:solidFill>
                  <a:latin typeface="Arial Narrow" charset="0"/>
                </a:endParaRPr>
              </a:p>
            </p:txBody>
          </p:sp>
        </p:grpSp>
        <p:grpSp>
          <p:nvGrpSpPr>
            <p:cNvPr id="57373" name="Group 29"/>
            <p:cNvGrpSpPr>
              <a:grpSpLocks/>
            </p:cNvGrpSpPr>
            <p:nvPr/>
          </p:nvGrpSpPr>
          <p:grpSpPr bwMode="auto">
            <a:xfrm>
              <a:off x="778" y="902"/>
              <a:ext cx="525" cy="538"/>
              <a:chOff x="912" y="854"/>
              <a:chExt cx="525" cy="538"/>
            </a:xfrm>
          </p:grpSpPr>
          <p:sp>
            <p:nvSpPr>
              <p:cNvPr id="57378" name="Text Box 30"/>
              <p:cNvSpPr txBox="1">
                <a:spLocks noChangeArrowheads="1"/>
              </p:cNvSpPr>
              <p:nvPr/>
            </p:nvSpPr>
            <p:spPr bwMode="auto">
              <a:xfrm>
                <a:off x="960" y="854"/>
                <a:ext cx="4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L=rxp</a:t>
                </a:r>
                <a:endParaRPr lang="en-US" sz="2000" b="1">
                  <a:solidFill>
                    <a:schemeClr val="accent2"/>
                  </a:solidFill>
                  <a:latin typeface="Symbol" charset="2"/>
                </a:endParaRPr>
              </a:p>
            </p:txBody>
          </p:sp>
          <p:sp>
            <p:nvSpPr>
              <p:cNvPr id="57379" name="Line 31"/>
              <p:cNvSpPr>
                <a:spLocks noChangeShapeType="1"/>
              </p:cNvSpPr>
              <p:nvPr/>
            </p:nvSpPr>
            <p:spPr bwMode="auto">
              <a:xfrm flipV="1">
                <a:off x="912" y="912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374" name="Group 32"/>
            <p:cNvGrpSpPr>
              <a:grpSpLocks/>
            </p:cNvGrpSpPr>
            <p:nvPr/>
          </p:nvGrpSpPr>
          <p:grpSpPr bwMode="auto">
            <a:xfrm>
              <a:off x="707" y="1392"/>
              <a:ext cx="448" cy="298"/>
              <a:chOff x="841" y="1344"/>
              <a:chExt cx="448" cy="298"/>
            </a:xfrm>
          </p:grpSpPr>
          <p:sp>
            <p:nvSpPr>
              <p:cNvPr id="57375" name="Line 33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76" name="Text Box 34"/>
              <p:cNvSpPr txBox="1">
                <a:spLocks noChangeArrowheads="1"/>
              </p:cNvSpPr>
              <p:nvPr/>
            </p:nvSpPr>
            <p:spPr bwMode="auto">
              <a:xfrm>
                <a:off x="841" y="1392"/>
                <a:ext cx="1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r</a:t>
                </a:r>
              </a:p>
            </p:txBody>
          </p:sp>
          <p:sp>
            <p:nvSpPr>
              <p:cNvPr id="57377" name="Text Box 35"/>
              <p:cNvSpPr txBox="1">
                <a:spLocks noChangeArrowheads="1"/>
              </p:cNvSpPr>
              <p:nvPr/>
            </p:nvSpPr>
            <p:spPr bwMode="auto">
              <a:xfrm>
                <a:off x="1056" y="1344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Arial Narrow" charset="0"/>
                  </a:rPr>
                  <a:t>m</a:t>
                </a:r>
              </a:p>
            </p:txBody>
          </p:sp>
        </p:grpSp>
      </p:grp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2743200" y="2895600"/>
            <a:ext cx="586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Summing over all particles’ angular momenta about z axis</a:t>
            </a:r>
            <a:endParaRPr lang="en-US" sz="2000" baseline="-25000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11688" name="Text Box 40"/>
          <p:cNvSpPr txBox="1">
            <a:spLocks noChangeArrowheads="1"/>
          </p:cNvSpPr>
          <p:nvPr/>
        </p:nvSpPr>
        <p:spPr bwMode="auto">
          <a:xfrm>
            <a:off x="7086600" y="4038600"/>
            <a:ext cx="1676400" cy="707886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Symbol" charset="2"/>
              </a:rPr>
              <a:t>α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 the angular acceleration</a:t>
            </a:r>
            <a:endParaRPr lang="en-US" sz="2000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11689" name="Text Box 41"/>
          <p:cNvSpPr txBox="1">
            <a:spLocks noChangeArrowheads="1"/>
          </p:cNvSpPr>
          <p:nvPr/>
        </p:nvSpPr>
        <p:spPr bwMode="auto">
          <a:xfrm>
            <a:off x="228600" y="5699125"/>
            <a:ext cx="8763000" cy="677863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>
                <a:solidFill>
                  <a:srgbClr val="003300"/>
                </a:solidFill>
                <a:latin typeface="Arial Narrow" charset="0"/>
              </a:rPr>
              <a:t>The net external torque acting on a rigid body rotating about a fixed axis is equal to the moment of inertia about that axis multiplied by the object’s angular acceleration with respect to that axis.</a:t>
            </a: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562600" y="2465387"/>
          <a:ext cx="1714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1" name="Equation" r:id="rId3" imgW="762000" imgH="241300" progId="Equation.DSMT4">
                  <p:embed/>
                </p:oleObj>
              </mc:Choice>
              <mc:Fallback>
                <p:oleObj name="Equation" r:id="rId3" imgW="762000" imgH="2413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65387"/>
                        <a:ext cx="17145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7256463" y="2438400"/>
          <a:ext cx="9445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2" name="Equation" r:id="rId5" imgW="419100" imgH="254000" progId="Equation.DSMT4">
                  <p:embed/>
                </p:oleObj>
              </mc:Choice>
              <mc:Fallback>
                <p:oleObj name="Equation" r:id="rId5" imgW="419100" imgH="254000" progId="Equation.DSMT4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2438400"/>
                        <a:ext cx="9445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5624513" y="3276600"/>
          <a:ext cx="25146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3" name="Equation" r:id="rId7" imgW="1117600" imgH="368300" progId="Equation.DSMT4">
                  <p:embed/>
                </p:oleObj>
              </mc:Choice>
              <mc:Fallback>
                <p:oleObj name="Equation" r:id="rId7" imgW="1117600" imgH="368300" progId="Equation.DSMT4">
                  <p:embed/>
                  <p:pic>
                    <p:nvPicPr>
                      <p:cNvPr id="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3276600"/>
                        <a:ext cx="25146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8077200" y="3429000"/>
          <a:ext cx="5143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4" name="Equation" r:id="rId9" imgW="228600" imgH="165100" progId="Equation.DSMT4">
                  <p:embed/>
                </p:oleObj>
              </mc:Choice>
              <mc:Fallback>
                <p:oleObj name="Equation" r:id="rId9" imgW="228600" imgH="1651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429000"/>
                        <a:ext cx="5143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4572000" y="3886200"/>
          <a:ext cx="9144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5" name="Equation" r:id="rId11" imgW="406400" imgH="419100" progId="Equation.DSMT4">
                  <p:embed/>
                </p:oleObj>
              </mc:Choice>
              <mc:Fallback>
                <p:oleObj name="Equation" r:id="rId11" imgW="406400" imgH="4191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9144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5391150" y="3921125"/>
          <a:ext cx="10858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6" name="Equation" r:id="rId13" imgW="482600" imgH="419100" progId="Equation.DSMT4">
                  <p:embed/>
                </p:oleObj>
              </mc:Choice>
              <mc:Fallback>
                <p:oleObj name="Equation" r:id="rId13" imgW="482600" imgH="4191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921125"/>
                        <a:ext cx="10858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6419850" y="4191000"/>
          <a:ext cx="5143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7" name="Equation" r:id="rId15" imgW="228600" imgH="165100" progId="Equation.DSMT4">
                  <p:embed/>
                </p:oleObj>
              </mc:Choice>
              <mc:Fallback>
                <p:oleObj name="Equation" r:id="rId15" imgW="228600" imgH="1651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191000"/>
                        <a:ext cx="5143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4648200" y="4835525"/>
          <a:ext cx="25146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72" name="Equation" r:id="rId17" imgW="1117600" imgH="419100" progId="Equation.DSMT4">
                  <p:embed/>
                </p:oleObj>
              </mc:Choice>
              <mc:Fallback>
                <p:oleObj name="Equation" r:id="rId17" imgW="1117600" imgH="4191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35525"/>
                        <a:ext cx="2514600" cy="879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 cmpd="sng">
                        <a:solidFill>
                          <a:srgbClr val="A5002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4">
            <a:extLst>
              <a:ext uri="{FF2B5EF4-FFF2-40B4-BE49-F238E27FC236}">
                <a16:creationId xmlns:a16="http://schemas.microsoft.com/office/drawing/2014/main" id="{58B607FE-B9FF-3E44-9384-8355B6AD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5" y="3124200"/>
            <a:ext cx="1431925" cy="90156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89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Wednesday, April 28, 2021</a:t>
            </a:r>
          </a:p>
        </p:txBody>
      </p:sp>
      <p:sp>
        <p:nvSpPr>
          <p:cNvPr id="58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58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69B35-B81F-1F40-92B3-BFC867883C3D}" type="slidenum">
              <a:rPr lang="en-US"/>
              <a:pPr/>
              <a:t>9</a:t>
            </a:fld>
            <a:endParaRPr lang="en-US"/>
          </a:p>
        </p:txBody>
      </p:sp>
      <p:sp>
        <p:nvSpPr>
          <p:cNvPr id="58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r>
              <a:rPr lang="en-US" sz="4000" dirty="0"/>
              <a:t>Example for Rigid Body Angular Momentum</a:t>
            </a:r>
            <a:endParaRPr lang="en-US" dirty="0"/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9874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 rigid rod of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mass 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and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length </a:t>
            </a:r>
            <a:r>
              <a:rPr lang="en-US" sz="1900" dirty="0" err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is pivoted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without friction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at its center.  Two particles of mass 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FF0000"/>
                </a:solidFill>
                <a:latin typeface="Monotype Corsiva" charset="0"/>
              </a:rPr>
              <a:t>1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and </a:t>
            </a:r>
            <a:r>
              <a:rPr lang="en-US" sz="19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are attached to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either end of the rod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.  The combination rotates on a vertical plane with an </a:t>
            </a:r>
            <a:r>
              <a:rPr lang="en-US" sz="1900" dirty="0">
                <a:solidFill>
                  <a:srgbClr val="FF0000"/>
                </a:solidFill>
                <a:latin typeface="Arial Narrow" charset="0"/>
              </a:rPr>
              <a:t>angular speed of </a:t>
            </a:r>
            <a:r>
              <a:rPr lang="en-US" sz="1900" dirty="0" err="1">
                <a:solidFill>
                  <a:srgbClr val="FF0000"/>
                </a:solidFill>
                <a:latin typeface="Arial Narrow" charset="0"/>
              </a:rPr>
              <a:t>ω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. Find the expression for the magnitude of the angular momentum.</a:t>
            </a:r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moment of inertia of this system is</a:t>
            </a:r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3048000" y="4479925"/>
            <a:ext cx="1981200" cy="70167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First compute the net external torque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1828800"/>
            <a:ext cx="2476500" cy="2530475"/>
            <a:chOff x="144" y="1152"/>
            <a:chExt cx="1560" cy="1594"/>
          </a:xfrm>
        </p:grpSpPr>
        <p:sp>
          <p:nvSpPr>
            <p:cNvPr id="58396" name="Text Box 10"/>
            <p:cNvSpPr txBox="1">
              <a:spLocks noChangeArrowheads="1"/>
            </p:cNvSpPr>
            <p:nvPr/>
          </p:nvSpPr>
          <p:spPr bwMode="auto">
            <a:xfrm>
              <a:off x="336" y="2496"/>
              <a:ext cx="3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grpSp>
          <p:nvGrpSpPr>
            <p:cNvPr id="58397" name="Group 11"/>
            <p:cNvGrpSpPr>
              <a:grpSpLocks/>
            </p:cNvGrpSpPr>
            <p:nvPr/>
          </p:nvGrpSpPr>
          <p:grpSpPr bwMode="auto">
            <a:xfrm>
              <a:off x="144" y="1152"/>
              <a:ext cx="1516" cy="1392"/>
              <a:chOff x="144" y="1152"/>
              <a:chExt cx="1516" cy="1392"/>
            </a:xfrm>
          </p:grpSpPr>
          <p:sp>
            <p:nvSpPr>
              <p:cNvPr id="58411" name="Line 12"/>
              <p:cNvSpPr>
                <a:spLocks noChangeShapeType="1"/>
              </p:cNvSpPr>
              <p:nvPr/>
            </p:nvSpPr>
            <p:spPr bwMode="auto">
              <a:xfrm flipV="1">
                <a:off x="816" y="120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2" name="Line 13"/>
              <p:cNvSpPr>
                <a:spLocks noChangeShapeType="1"/>
              </p:cNvSpPr>
              <p:nvPr/>
            </p:nvSpPr>
            <p:spPr bwMode="auto">
              <a:xfrm rot="5400000" flipV="1">
                <a:off x="864" y="1200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3" name="Text Box 14"/>
              <p:cNvSpPr txBox="1">
                <a:spLocks noChangeArrowheads="1"/>
              </p:cNvSpPr>
              <p:nvPr/>
            </p:nvSpPr>
            <p:spPr bwMode="auto">
              <a:xfrm>
                <a:off x="1478" y="1927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x</a:t>
                </a:r>
              </a:p>
            </p:txBody>
          </p:sp>
          <p:sp>
            <p:nvSpPr>
              <p:cNvPr id="58414" name="Text Box 15"/>
              <p:cNvSpPr txBox="1">
                <a:spLocks noChangeArrowheads="1"/>
              </p:cNvSpPr>
              <p:nvPr/>
            </p:nvSpPr>
            <p:spPr bwMode="auto">
              <a:xfrm>
                <a:off x="586" y="1152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y</a:t>
                </a:r>
              </a:p>
            </p:txBody>
          </p:sp>
          <p:sp>
            <p:nvSpPr>
              <p:cNvPr id="58415" name="Text Box 16"/>
              <p:cNvSpPr txBox="1">
                <a:spLocks noChangeArrowheads="1"/>
              </p:cNvSpPr>
              <p:nvPr/>
            </p:nvSpPr>
            <p:spPr bwMode="auto">
              <a:xfrm>
                <a:off x="816" y="1920"/>
                <a:ext cx="1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58398" name="Line 17"/>
            <p:cNvSpPr>
              <a:spLocks noChangeShapeType="1"/>
            </p:cNvSpPr>
            <p:nvPr/>
          </p:nvSpPr>
          <p:spPr bwMode="auto">
            <a:xfrm flipV="1">
              <a:off x="336" y="1488"/>
              <a:ext cx="960" cy="816"/>
            </a:xfrm>
            <a:prstGeom prst="line">
              <a:avLst/>
            </a:prstGeom>
            <a:noFill/>
            <a:ln w="127000">
              <a:solidFill>
                <a:srgbClr val="FFFF99"/>
              </a:solidFill>
              <a:round/>
              <a:headEnd type="oval" w="med" len="med"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9" name="Line 18"/>
            <p:cNvSpPr>
              <a:spLocks noChangeShapeType="1"/>
            </p:cNvSpPr>
            <p:nvPr/>
          </p:nvSpPr>
          <p:spPr bwMode="auto">
            <a:xfrm flipH="1" flipV="1">
              <a:off x="144" y="2112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0" name="Line 19"/>
            <p:cNvSpPr>
              <a:spLocks noChangeShapeType="1"/>
            </p:cNvSpPr>
            <p:nvPr/>
          </p:nvSpPr>
          <p:spPr bwMode="auto">
            <a:xfrm flipH="1" flipV="1">
              <a:off x="1104" y="1296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1" name="Line 20"/>
            <p:cNvSpPr>
              <a:spLocks noChangeShapeType="1"/>
            </p:cNvSpPr>
            <p:nvPr/>
          </p:nvSpPr>
          <p:spPr bwMode="auto">
            <a:xfrm flipV="1">
              <a:off x="192" y="1344"/>
              <a:ext cx="960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2" name="Text Box 21"/>
            <p:cNvSpPr txBox="1">
              <a:spLocks noChangeArrowheads="1"/>
            </p:cNvSpPr>
            <p:nvPr/>
          </p:nvSpPr>
          <p:spPr bwMode="auto">
            <a:xfrm>
              <a:off x="470" y="1554"/>
              <a:ext cx="1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l</a:t>
              </a:r>
              <a:endParaRPr lang="en-US" sz="2000">
                <a:solidFill>
                  <a:schemeClr val="accent2"/>
                </a:solidFill>
                <a:latin typeface="Arial Narrow" charset="0"/>
              </a:endParaRPr>
            </a:p>
          </p:txBody>
        </p:sp>
        <p:sp>
          <p:nvSpPr>
            <p:cNvPr id="58403" name="Text Box 22"/>
            <p:cNvSpPr txBox="1">
              <a:spLocks noChangeArrowheads="1"/>
            </p:cNvSpPr>
            <p:nvPr/>
          </p:nvSpPr>
          <p:spPr bwMode="auto">
            <a:xfrm>
              <a:off x="219" y="2184"/>
              <a:ext cx="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58404" name="Text Box 23"/>
            <p:cNvSpPr txBox="1">
              <a:spLocks noChangeArrowheads="1"/>
            </p:cNvSpPr>
            <p:nvPr/>
          </p:nvSpPr>
          <p:spPr bwMode="auto">
            <a:xfrm>
              <a:off x="1179" y="1344"/>
              <a:ext cx="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58405" name="Arc 24"/>
            <p:cNvSpPr>
              <a:spLocks/>
            </p:cNvSpPr>
            <p:nvPr/>
          </p:nvSpPr>
          <p:spPr bwMode="auto">
            <a:xfrm>
              <a:off x="1008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6" name="Text Box 25"/>
            <p:cNvSpPr txBox="1">
              <a:spLocks noChangeArrowheads="1"/>
            </p:cNvSpPr>
            <p:nvPr/>
          </p:nvSpPr>
          <p:spPr bwMode="auto">
            <a:xfrm>
              <a:off x="1049" y="1680"/>
              <a:ext cx="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Symbol" charset="2"/>
                </a:rPr>
                <a:t>θ</a:t>
              </a:r>
              <a:endParaRPr lang="en-US" sz="2000" dirty="0">
                <a:solidFill>
                  <a:srgbClr val="FF0000"/>
                </a:solidFill>
                <a:latin typeface="Symbol" charset="2"/>
              </a:endParaRPr>
            </a:p>
          </p:txBody>
        </p:sp>
        <p:sp>
          <p:nvSpPr>
            <p:cNvPr id="58407" name="Line 26"/>
            <p:cNvSpPr>
              <a:spLocks noChangeShapeType="1"/>
            </p:cNvSpPr>
            <p:nvPr/>
          </p:nvSpPr>
          <p:spPr bwMode="auto">
            <a:xfrm>
              <a:off x="336" y="2400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8" name="Text Box 27"/>
            <p:cNvSpPr txBox="1">
              <a:spLocks noChangeArrowheads="1"/>
            </p:cNvSpPr>
            <p:nvPr/>
          </p:nvSpPr>
          <p:spPr bwMode="auto">
            <a:xfrm>
              <a:off x="1344" y="1632"/>
              <a:ext cx="3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1344" y="158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0" name="AutoShape 29"/>
            <p:cNvSpPr>
              <a:spLocks noChangeArrowheads="1"/>
            </p:cNvSpPr>
            <p:nvPr/>
          </p:nvSpPr>
          <p:spPr bwMode="auto">
            <a:xfrm>
              <a:off x="1200" y="1680"/>
              <a:ext cx="48" cy="384"/>
            </a:xfrm>
            <a:prstGeom prst="curvedLeftArrow">
              <a:avLst>
                <a:gd name="adj1" fmla="val 160000"/>
                <a:gd name="adj2" fmla="val 3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2702" name="Text Box 30"/>
          <p:cNvSpPr txBox="1">
            <a:spLocks noChangeArrowheads="1"/>
          </p:cNvSpPr>
          <p:nvPr/>
        </p:nvSpPr>
        <p:spPr bwMode="auto">
          <a:xfrm>
            <a:off x="304800" y="4495800"/>
            <a:ext cx="2514600" cy="152082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=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, no angular momentum because the net torque is 0. 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latin typeface="Symbol" charset="2"/>
              </a:rPr>
              <a:t>=+/-π/2,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at equilibrium so no angular momentum.</a:t>
            </a:r>
            <a:endParaRPr lang="en-US" sz="1800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412704" name="Text Box 32"/>
          <p:cNvSpPr txBox="1">
            <a:spLocks noChangeArrowheads="1"/>
          </p:cNvSpPr>
          <p:nvPr/>
        </p:nvSpPr>
        <p:spPr bwMode="auto">
          <a:xfrm>
            <a:off x="2438403" y="3657600"/>
            <a:ext cx="6476997" cy="6985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Find the expression for the magnitude of the angular acceleration of the system when the rod makes an angle </a:t>
            </a:r>
            <a:r>
              <a:rPr lang="en-US" sz="1900" dirty="0" err="1">
                <a:solidFill>
                  <a:srgbClr val="800000"/>
                </a:solidFill>
                <a:latin typeface="Arial Narrow" charset="0"/>
              </a:rPr>
              <a:t>θ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with the horizon.</a:t>
            </a:r>
          </a:p>
        </p:txBody>
      </p:sp>
      <p:sp>
        <p:nvSpPr>
          <p:cNvPr id="412706" name="Text Box 34"/>
          <p:cNvSpPr txBox="1">
            <a:spLocks noChangeArrowheads="1"/>
          </p:cNvSpPr>
          <p:nvPr/>
        </p:nvSpPr>
        <p:spPr bwMode="auto">
          <a:xfrm>
            <a:off x="2895600" y="5791200"/>
            <a:ext cx="1143000" cy="70167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Thus, </a:t>
            </a:r>
            <a:r>
              <a:rPr lang="en-US" sz="2000" dirty="0">
                <a:solidFill>
                  <a:srgbClr val="80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000" dirty="0">
                <a:solidFill>
                  <a:srgbClr val="800000"/>
                </a:solidFill>
                <a:latin typeface="Symbol" charset="2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becomes</a:t>
            </a:r>
          </a:p>
        </p:txBody>
      </p:sp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2986088" y="2133600"/>
          <a:ext cx="2271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79" name="Equation" r:id="rId3" imgW="1282700" imgH="241300" progId="Equation.DSMT4">
                  <p:embed/>
                </p:oleObj>
              </mc:Choice>
              <mc:Fallback>
                <p:oleObj name="Equation" r:id="rId3" imgW="1282700" imgH="2413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133600"/>
                        <a:ext cx="22717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5410200" y="4343400"/>
          <a:ext cx="14541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0" name="Equation" r:id="rId5" imgW="977900" imgH="419100" progId="Equation.DSMT4">
                  <p:embed/>
                </p:oleObj>
              </mc:Choice>
              <mc:Fallback>
                <p:oleObj name="Equation" r:id="rId5" imgW="977900" imgH="419100" progId="Equation.DSMT4">
                  <p:embed/>
                  <p:pic>
                    <p:nvPicPr>
                      <p:cNvPr id="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45415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638799" y="4930775"/>
          <a:ext cx="2435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1" name="Equation" r:id="rId7" imgW="1981200" imgH="444500" progId="Equation.DSMT4">
                  <p:embed/>
                </p:oleObj>
              </mc:Choice>
              <mc:Fallback>
                <p:oleObj name="Equation" r:id="rId7" imgW="1981200" imgH="44450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99" y="4930775"/>
                        <a:ext cx="24352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5711825" y="2768600"/>
          <a:ext cx="32035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2" name="Equation" r:id="rId9" imgW="1905000" imgH="469900" progId="Equation.DSMT4">
                  <p:embed/>
                </p:oleObj>
              </mc:Choice>
              <mc:Fallback>
                <p:oleObj name="Equation" r:id="rId9" imgW="1905000" imgH="469900" progId="Equation.DSMT4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2768600"/>
                        <a:ext cx="3203575" cy="736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 cmpd="sng">
                        <a:solidFill>
                          <a:srgbClr val="A5002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5292725" y="1981200"/>
          <a:ext cx="26320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3" name="Equation" r:id="rId11" imgW="1485900" imgH="419100" progId="Equation.DSMT4">
                  <p:embed/>
                </p:oleObj>
              </mc:Choice>
              <mc:Fallback>
                <p:oleObj name="Equation" r:id="rId11" imgW="1485900" imgH="419100" progId="Equation.DSMT4">
                  <p:embed/>
                  <p:pic>
                    <p:nvPicPr>
                      <p:cNvPr id="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981200"/>
                        <a:ext cx="26320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3048000" y="2652713"/>
          <a:ext cx="23622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4" name="Equation" r:id="rId13" imgW="1333500" imgH="469900" progId="Equation.DSMT4">
                  <p:embed/>
                </p:oleObj>
              </mc:Choice>
              <mc:Fallback>
                <p:oleObj name="Equation" r:id="rId13" imgW="1333500" imgH="469900" progId="Equation.DSMT4">
                  <p:embed/>
                  <p:pic>
                    <p:nvPicPr>
                      <p:cNvPr id="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52713"/>
                        <a:ext cx="23622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7291388" y="4343400"/>
          <a:ext cx="162401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5" name="Equation" r:id="rId15" imgW="1092200" imgH="419100" progId="Equation.DSMT4">
                  <p:embed/>
                </p:oleObj>
              </mc:Choice>
              <mc:Fallback>
                <p:oleObj name="Equation" r:id="rId15" imgW="1092200" imgH="41910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343400"/>
                        <a:ext cx="162401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4419600" y="5638800"/>
          <a:ext cx="9763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6" name="Equation" r:id="rId17" imgW="825500" imgH="444500" progId="Equation.DSMT4">
                  <p:embed/>
                </p:oleObj>
              </mc:Choice>
              <mc:Fallback>
                <p:oleObj name="Equation" r:id="rId17" imgW="825500" imgH="44450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38800"/>
                        <a:ext cx="9763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5410200" y="5410200"/>
          <a:ext cx="1590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7" name="Equation" r:id="rId19" imgW="1346200" imgH="863600" progId="Equation.DSMT4">
                  <p:embed/>
                </p:oleObj>
              </mc:Choice>
              <mc:Fallback>
                <p:oleObj name="Equation" r:id="rId19" imgW="1346200" imgH="863600" progId="Equation.DSMT4">
                  <p:embed/>
                  <p:pic>
                    <p:nvPicPr>
                      <p:cNvPr id="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10200"/>
                        <a:ext cx="1590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7032625" y="5638800"/>
          <a:ext cx="14255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8" name="Equation" r:id="rId21" imgW="1206500" imgH="698500" progId="Equation.DSMT4">
                  <p:embed/>
                </p:oleObj>
              </mc:Choice>
              <mc:Fallback>
                <p:oleObj name="Equation" r:id="rId21" imgW="1206500" imgH="69850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638800"/>
                        <a:ext cx="14255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5253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71139</TotalTime>
  <Words>1845</Words>
  <Application>Microsoft Macintosh PowerPoint</Application>
  <PresentationFormat>On-screen Show (4:3)</PresentationFormat>
  <Paragraphs>234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Narrow</vt:lpstr>
      <vt:lpstr>Lucida Grande</vt:lpstr>
      <vt:lpstr>Monotype Corsiva</vt:lpstr>
      <vt:lpstr>Symbol</vt:lpstr>
      <vt:lpstr>Times New Roman</vt:lpstr>
      <vt:lpstr>phys1443-spring02</vt:lpstr>
      <vt:lpstr>Equation</vt:lpstr>
      <vt:lpstr>PHYS 1443 – Section 003 Lecture #20</vt:lpstr>
      <vt:lpstr>  Announcements</vt:lpstr>
      <vt:lpstr>Work, Power, and Energy in Rotation</vt:lpstr>
      <vt:lpstr>Angular Momentum of a Particle</vt:lpstr>
      <vt:lpstr>Angular Momentum and Torque</vt:lpstr>
      <vt:lpstr>Angular Momentum of a System of Particles</vt:lpstr>
      <vt:lpstr>Angular Momentum Vector</vt:lpstr>
      <vt:lpstr>Angular Momentum of a Rotating Rigid Body</vt:lpstr>
      <vt:lpstr>Example for Rigid Body Angular Momentum</vt:lpstr>
      <vt:lpstr>Conservation of Angular Momentum</vt:lpstr>
      <vt:lpstr>Ex. Neutron Star</vt:lpstr>
      <vt:lpstr>Kepler’s Second Law and Angular Momentum Conservation</vt:lpstr>
      <vt:lpstr>Similarity Between Linear and Rotational Motions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1521</cp:revision>
  <dcterms:created xsi:type="dcterms:W3CDTF">2012-01-19T04:21:20Z</dcterms:created>
  <dcterms:modified xsi:type="dcterms:W3CDTF">2021-04-28T21:31:21Z</dcterms:modified>
</cp:coreProperties>
</file>