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391" r:id="rId2"/>
    <p:sldId id="335" r:id="rId3"/>
    <p:sldId id="790" r:id="rId4"/>
    <p:sldId id="791" r:id="rId5"/>
    <p:sldId id="792" r:id="rId6"/>
    <p:sldId id="793" r:id="rId7"/>
    <p:sldId id="794" r:id="rId8"/>
    <p:sldId id="804" r:id="rId9"/>
    <p:sldId id="795" r:id="rId10"/>
    <p:sldId id="796" r:id="rId11"/>
    <p:sldId id="809" r:id="rId12"/>
    <p:sldId id="810" r:id="rId13"/>
    <p:sldId id="811" r:id="rId14"/>
    <p:sldId id="812" r:id="rId15"/>
    <p:sldId id="814" r:id="rId16"/>
    <p:sldId id="815" r:id="rId17"/>
    <p:sldId id="797" r:id="rId18"/>
    <p:sldId id="816" r:id="rId19"/>
    <p:sldId id="817" r:id="rId20"/>
    <p:sldId id="818" r:id="rId21"/>
    <p:sldId id="819" r:id="rId22"/>
    <p:sldId id="820" r:id="rId23"/>
    <p:sldId id="821" r:id="rId24"/>
    <p:sldId id="876" r:id="rId2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0066"/>
    <a:srgbClr val="CC6600"/>
    <a:srgbClr val="660066"/>
    <a:srgbClr val="99FFCC"/>
    <a:srgbClr val="FFFFCC"/>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5"/>
    <p:restoredTop sz="94660"/>
  </p:normalViewPr>
  <p:slideViewPr>
    <p:cSldViewPr>
      <p:cViewPr varScale="1">
        <p:scale>
          <a:sx n="138" d="100"/>
          <a:sy n="138" d="100"/>
        </p:scale>
        <p:origin x="1568" y="19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emf"/><Relationship Id="rId1" Type="http://schemas.openxmlformats.org/officeDocument/2006/relationships/image" Target="../media/image2.e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97.wmf"/><Relationship Id="rId4" Type="http://schemas.openxmlformats.org/officeDocument/2006/relationships/image" Target="../media/image10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 Id="rId4" Type="http://schemas.openxmlformats.org/officeDocument/2006/relationships/image" Target="../media/image104.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07.wmf"/><Relationship Id="rId2" Type="http://schemas.openxmlformats.org/officeDocument/2006/relationships/image" Target="../media/image106.wmf"/><Relationship Id="rId1" Type="http://schemas.openxmlformats.org/officeDocument/2006/relationships/image" Target="../media/image105.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116.wmf"/><Relationship Id="rId3" Type="http://schemas.openxmlformats.org/officeDocument/2006/relationships/image" Target="../media/image111.wmf"/><Relationship Id="rId7" Type="http://schemas.openxmlformats.org/officeDocument/2006/relationships/image" Target="../media/image115.wmf"/><Relationship Id="rId2" Type="http://schemas.openxmlformats.org/officeDocument/2006/relationships/image" Target="../media/image110.wmf"/><Relationship Id="rId1" Type="http://schemas.openxmlformats.org/officeDocument/2006/relationships/image" Target="../media/image109.wmf"/><Relationship Id="rId6" Type="http://schemas.openxmlformats.org/officeDocument/2006/relationships/image" Target="../media/image114.wmf"/><Relationship Id="rId5" Type="http://schemas.openxmlformats.org/officeDocument/2006/relationships/image" Target="../media/image113.wmf"/><Relationship Id="rId4" Type="http://schemas.openxmlformats.org/officeDocument/2006/relationships/image" Target="../media/image112.wmf"/><Relationship Id="rId9" Type="http://schemas.openxmlformats.org/officeDocument/2006/relationships/image" Target="../media/image117.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125.wmf"/><Relationship Id="rId3" Type="http://schemas.openxmlformats.org/officeDocument/2006/relationships/image" Target="../media/image120.wmf"/><Relationship Id="rId7" Type="http://schemas.openxmlformats.org/officeDocument/2006/relationships/image" Target="../media/image124.wmf"/><Relationship Id="rId2" Type="http://schemas.openxmlformats.org/officeDocument/2006/relationships/image" Target="../media/image119.wmf"/><Relationship Id="rId1" Type="http://schemas.openxmlformats.org/officeDocument/2006/relationships/image" Target="../media/image118.wmf"/><Relationship Id="rId6" Type="http://schemas.openxmlformats.org/officeDocument/2006/relationships/image" Target="../media/image123.wmf"/><Relationship Id="rId11" Type="http://schemas.openxmlformats.org/officeDocument/2006/relationships/image" Target="../media/image128.emf"/><Relationship Id="rId5" Type="http://schemas.openxmlformats.org/officeDocument/2006/relationships/image" Target="../media/image122.wmf"/><Relationship Id="rId10" Type="http://schemas.openxmlformats.org/officeDocument/2006/relationships/image" Target="../media/image127.wmf"/><Relationship Id="rId4" Type="http://schemas.openxmlformats.org/officeDocument/2006/relationships/image" Target="../media/image121.wmf"/><Relationship Id="rId9" Type="http://schemas.openxmlformats.org/officeDocument/2006/relationships/image" Target="../media/image126.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135.wmf"/><Relationship Id="rId3" Type="http://schemas.openxmlformats.org/officeDocument/2006/relationships/image" Target="../media/image131.wmf"/><Relationship Id="rId7" Type="http://schemas.openxmlformats.org/officeDocument/2006/relationships/image" Target="../media/image134.wmf"/><Relationship Id="rId2" Type="http://schemas.openxmlformats.org/officeDocument/2006/relationships/image" Target="../media/image130.wmf"/><Relationship Id="rId1" Type="http://schemas.openxmlformats.org/officeDocument/2006/relationships/image" Target="../media/image129.wmf"/><Relationship Id="rId6" Type="http://schemas.openxmlformats.org/officeDocument/2006/relationships/image" Target="../media/image133.wmf"/><Relationship Id="rId5" Type="http://schemas.openxmlformats.org/officeDocument/2006/relationships/image" Target="../media/image132.wmf"/><Relationship Id="rId4" Type="http://schemas.openxmlformats.org/officeDocument/2006/relationships/image" Target="../media/image119.wmf"/><Relationship Id="rId9" Type="http://schemas.openxmlformats.org/officeDocument/2006/relationships/image" Target="../media/image13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38.wmf"/><Relationship Id="rId7" Type="http://schemas.openxmlformats.org/officeDocument/2006/relationships/image" Target="../media/image142.wmf"/><Relationship Id="rId2" Type="http://schemas.openxmlformats.org/officeDocument/2006/relationships/image" Target="../media/image137.wmf"/><Relationship Id="rId1" Type="http://schemas.openxmlformats.org/officeDocument/2006/relationships/image" Target="../media/image119.wmf"/><Relationship Id="rId6" Type="http://schemas.openxmlformats.org/officeDocument/2006/relationships/image" Target="../media/image141.wmf"/><Relationship Id="rId5" Type="http://schemas.openxmlformats.org/officeDocument/2006/relationships/image" Target="../media/image140.wmf"/><Relationship Id="rId4" Type="http://schemas.openxmlformats.org/officeDocument/2006/relationships/image" Target="../media/image13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144.wmf"/><Relationship Id="rId2" Type="http://schemas.openxmlformats.org/officeDocument/2006/relationships/image" Target="../media/image143.wmf"/><Relationship Id="rId1" Type="http://schemas.openxmlformats.org/officeDocument/2006/relationships/image" Target="../media/image119.wmf"/><Relationship Id="rId6" Type="http://schemas.openxmlformats.org/officeDocument/2006/relationships/image" Target="../media/image147.wmf"/><Relationship Id="rId5" Type="http://schemas.openxmlformats.org/officeDocument/2006/relationships/image" Target="../media/image146.wmf"/><Relationship Id="rId4" Type="http://schemas.openxmlformats.org/officeDocument/2006/relationships/image" Target="../media/image145.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50.wmf"/><Relationship Id="rId2" Type="http://schemas.openxmlformats.org/officeDocument/2006/relationships/image" Target="../media/image149.wmf"/><Relationship Id="rId1" Type="http://schemas.openxmlformats.org/officeDocument/2006/relationships/image" Target="../media/image148.wmf"/><Relationship Id="rId6" Type="http://schemas.openxmlformats.org/officeDocument/2006/relationships/image" Target="../media/image153.wmf"/><Relationship Id="rId5" Type="http://schemas.openxmlformats.org/officeDocument/2006/relationships/image" Target="../media/image152.wmf"/><Relationship Id="rId4" Type="http://schemas.openxmlformats.org/officeDocument/2006/relationships/image" Target="../media/image151.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159.wmf"/><Relationship Id="rId3" Type="http://schemas.openxmlformats.org/officeDocument/2006/relationships/image" Target="../media/image149.wmf"/><Relationship Id="rId7" Type="http://schemas.openxmlformats.org/officeDocument/2006/relationships/image" Target="../media/image158.wmf"/><Relationship Id="rId2" Type="http://schemas.openxmlformats.org/officeDocument/2006/relationships/image" Target="../media/image154.wmf"/><Relationship Id="rId1" Type="http://schemas.openxmlformats.org/officeDocument/2006/relationships/image" Target="../media/image119.wmf"/><Relationship Id="rId6" Type="http://schemas.openxmlformats.org/officeDocument/2006/relationships/image" Target="../media/image157.wmf"/><Relationship Id="rId5" Type="http://schemas.openxmlformats.org/officeDocument/2006/relationships/image" Target="../media/image156.wmf"/><Relationship Id="rId10" Type="http://schemas.openxmlformats.org/officeDocument/2006/relationships/image" Target="../media/image161.wmf"/><Relationship Id="rId4" Type="http://schemas.openxmlformats.org/officeDocument/2006/relationships/image" Target="../media/image155.wmf"/><Relationship Id="rId9" Type="http://schemas.openxmlformats.org/officeDocument/2006/relationships/image" Target="../media/image16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emf"/><Relationship Id="rId1" Type="http://schemas.openxmlformats.org/officeDocument/2006/relationships/image" Target="../media/image8.e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image" Target="../media/image25.wmf"/><Relationship Id="rId18" Type="http://schemas.openxmlformats.org/officeDocument/2006/relationships/image" Target="../media/image30.wmf"/><Relationship Id="rId3" Type="http://schemas.openxmlformats.org/officeDocument/2006/relationships/image" Target="../media/image15.wmf"/><Relationship Id="rId7" Type="http://schemas.openxmlformats.org/officeDocument/2006/relationships/image" Target="../media/image19.wmf"/><Relationship Id="rId12" Type="http://schemas.openxmlformats.org/officeDocument/2006/relationships/image" Target="../media/image24.wmf"/><Relationship Id="rId17" Type="http://schemas.openxmlformats.org/officeDocument/2006/relationships/image" Target="../media/image29.wmf"/><Relationship Id="rId2" Type="http://schemas.openxmlformats.org/officeDocument/2006/relationships/image" Target="../media/image14.wmf"/><Relationship Id="rId16" Type="http://schemas.openxmlformats.org/officeDocument/2006/relationships/image" Target="../media/image28.wmf"/><Relationship Id="rId1" Type="http://schemas.openxmlformats.org/officeDocument/2006/relationships/image" Target="../media/image13.wmf"/><Relationship Id="rId6" Type="http://schemas.openxmlformats.org/officeDocument/2006/relationships/image" Target="../media/image18.wmf"/><Relationship Id="rId11" Type="http://schemas.openxmlformats.org/officeDocument/2006/relationships/image" Target="../media/image23.wmf"/><Relationship Id="rId5" Type="http://schemas.openxmlformats.org/officeDocument/2006/relationships/image" Target="../media/image17.wmf"/><Relationship Id="rId15" Type="http://schemas.openxmlformats.org/officeDocument/2006/relationships/image" Target="../media/image27.wmf"/><Relationship Id="rId10" Type="http://schemas.openxmlformats.org/officeDocument/2006/relationships/image" Target="../media/image22.wmf"/><Relationship Id="rId19" Type="http://schemas.openxmlformats.org/officeDocument/2006/relationships/image" Target="../media/image31.wmf"/><Relationship Id="rId4" Type="http://schemas.openxmlformats.org/officeDocument/2006/relationships/image" Target="../media/image16.emf"/><Relationship Id="rId9" Type="http://schemas.openxmlformats.org/officeDocument/2006/relationships/image" Target="../media/image21.wmf"/><Relationship Id="rId14"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image" Target="../media/image42.wmf"/><Relationship Id="rId18" Type="http://schemas.openxmlformats.org/officeDocument/2006/relationships/image" Target="../media/image47.wmf"/><Relationship Id="rId3" Type="http://schemas.openxmlformats.org/officeDocument/2006/relationships/image" Target="../media/image13.wmf"/><Relationship Id="rId7" Type="http://schemas.openxmlformats.org/officeDocument/2006/relationships/image" Target="../media/image36.wmf"/><Relationship Id="rId12" Type="http://schemas.openxmlformats.org/officeDocument/2006/relationships/image" Target="../media/image41.wmf"/><Relationship Id="rId17" Type="http://schemas.openxmlformats.org/officeDocument/2006/relationships/image" Target="../media/image46.wmf"/><Relationship Id="rId2" Type="http://schemas.openxmlformats.org/officeDocument/2006/relationships/image" Target="../media/image15.wmf"/><Relationship Id="rId16" Type="http://schemas.openxmlformats.org/officeDocument/2006/relationships/image" Target="../media/image45.wmf"/><Relationship Id="rId1" Type="http://schemas.openxmlformats.org/officeDocument/2006/relationships/image" Target="../media/image32.wmf"/><Relationship Id="rId6" Type="http://schemas.openxmlformats.org/officeDocument/2006/relationships/image" Target="../media/image35.wmf"/><Relationship Id="rId11" Type="http://schemas.openxmlformats.org/officeDocument/2006/relationships/image" Target="../media/image40.wmf"/><Relationship Id="rId5" Type="http://schemas.openxmlformats.org/officeDocument/2006/relationships/image" Target="../media/image34.wmf"/><Relationship Id="rId15" Type="http://schemas.openxmlformats.org/officeDocument/2006/relationships/image" Target="../media/image44.wmf"/><Relationship Id="rId10" Type="http://schemas.openxmlformats.org/officeDocument/2006/relationships/image" Target="../media/image39.wmf"/><Relationship Id="rId4" Type="http://schemas.openxmlformats.org/officeDocument/2006/relationships/image" Target="../media/image33.wmf"/><Relationship Id="rId9" Type="http://schemas.openxmlformats.org/officeDocument/2006/relationships/image" Target="../media/image38.wmf"/><Relationship Id="rId14" Type="http://schemas.openxmlformats.org/officeDocument/2006/relationships/image" Target="../media/image43.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55.wmf"/><Relationship Id="rId13" Type="http://schemas.openxmlformats.org/officeDocument/2006/relationships/image" Target="../media/image60.wmf"/><Relationship Id="rId3" Type="http://schemas.openxmlformats.org/officeDocument/2006/relationships/image" Target="../media/image50.wmf"/><Relationship Id="rId7" Type="http://schemas.openxmlformats.org/officeDocument/2006/relationships/image" Target="../media/image54.wmf"/><Relationship Id="rId12" Type="http://schemas.openxmlformats.org/officeDocument/2006/relationships/image" Target="../media/image59.wmf"/><Relationship Id="rId2" Type="http://schemas.openxmlformats.org/officeDocument/2006/relationships/image" Target="../media/image49.wmf"/><Relationship Id="rId16" Type="http://schemas.openxmlformats.org/officeDocument/2006/relationships/image" Target="../media/image63.wmf"/><Relationship Id="rId1" Type="http://schemas.openxmlformats.org/officeDocument/2006/relationships/image" Target="../media/image48.wmf"/><Relationship Id="rId6" Type="http://schemas.openxmlformats.org/officeDocument/2006/relationships/image" Target="../media/image53.wmf"/><Relationship Id="rId11" Type="http://schemas.openxmlformats.org/officeDocument/2006/relationships/image" Target="../media/image58.wmf"/><Relationship Id="rId5" Type="http://schemas.openxmlformats.org/officeDocument/2006/relationships/image" Target="../media/image52.wmf"/><Relationship Id="rId15" Type="http://schemas.openxmlformats.org/officeDocument/2006/relationships/image" Target="../media/image62.wmf"/><Relationship Id="rId10" Type="http://schemas.openxmlformats.org/officeDocument/2006/relationships/image" Target="../media/image57.wmf"/><Relationship Id="rId4" Type="http://schemas.openxmlformats.org/officeDocument/2006/relationships/image" Target="../media/image51.wmf"/><Relationship Id="rId9" Type="http://schemas.openxmlformats.org/officeDocument/2006/relationships/image" Target="../media/image56.wmf"/><Relationship Id="rId14" Type="http://schemas.openxmlformats.org/officeDocument/2006/relationships/image" Target="../media/image6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71.wmf"/><Relationship Id="rId3" Type="http://schemas.openxmlformats.org/officeDocument/2006/relationships/image" Target="../media/image66.wmf"/><Relationship Id="rId7" Type="http://schemas.openxmlformats.org/officeDocument/2006/relationships/image" Target="../media/image70.wmf"/><Relationship Id="rId2" Type="http://schemas.openxmlformats.org/officeDocument/2006/relationships/image" Target="../media/image65.wmf"/><Relationship Id="rId1" Type="http://schemas.openxmlformats.org/officeDocument/2006/relationships/image" Target="../media/image64.wmf"/><Relationship Id="rId6" Type="http://schemas.openxmlformats.org/officeDocument/2006/relationships/image" Target="../media/image69.wmf"/><Relationship Id="rId5" Type="http://schemas.openxmlformats.org/officeDocument/2006/relationships/image" Target="../media/image68.wmf"/><Relationship Id="rId10" Type="http://schemas.openxmlformats.org/officeDocument/2006/relationships/image" Target="../media/image73.wmf"/><Relationship Id="rId4" Type="http://schemas.openxmlformats.org/officeDocument/2006/relationships/image" Target="../media/image67.wmf"/><Relationship Id="rId9" Type="http://schemas.openxmlformats.org/officeDocument/2006/relationships/image" Target="../media/image7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82.wmf"/><Relationship Id="rId13" Type="http://schemas.openxmlformats.org/officeDocument/2006/relationships/image" Target="../media/image87.wmf"/><Relationship Id="rId3" Type="http://schemas.openxmlformats.org/officeDocument/2006/relationships/image" Target="../media/image77.wmf"/><Relationship Id="rId7" Type="http://schemas.openxmlformats.org/officeDocument/2006/relationships/image" Target="../media/image81.wmf"/><Relationship Id="rId12" Type="http://schemas.openxmlformats.org/officeDocument/2006/relationships/image" Target="../media/image86.wmf"/><Relationship Id="rId2" Type="http://schemas.openxmlformats.org/officeDocument/2006/relationships/image" Target="../media/image76.wmf"/><Relationship Id="rId1" Type="http://schemas.openxmlformats.org/officeDocument/2006/relationships/image" Target="../media/image75.wmf"/><Relationship Id="rId6" Type="http://schemas.openxmlformats.org/officeDocument/2006/relationships/image" Target="../media/image80.wmf"/><Relationship Id="rId11" Type="http://schemas.openxmlformats.org/officeDocument/2006/relationships/image" Target="../media/image85.wmf"/><Relationship Id="rId5" Type="http://schemas.openxmlformats.org/officeDocument/2006/relationships/image" Target="../media/image79.wmf"/><Relationship Id="rId10" Type="http://schemas.openxmlformats.org/officeDocument/2006/relationships/image" Target="../media/image84.wmf"/><Relationship Id="rId4" Type="http://schemas.openxmlformats.org/officeDocument/2006/relationships/image" Target="../media/image78.wmf"/><Relationship Id="rId9" Type="http://schemas.openxmlformats.org/officeDocument/2006/relationships/image" Target="../media/image83.wmf"/><Relationship Id="rId14" Type="http://schemas.openxmlformats.org/officeDocument/2006/relationships/image" Target="../media/image8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90.wmf"/><Relationship Id="rId1" Type="http://schemas.openxmlformats.org/officeDocument/2006/relationships/image" Target="../media/image8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94.wmf"/><Relationship Id="rId2" Type="http://schemas.openxmlformats.org/officeDocument/2006/relationships/image" Target="../media/image93.wmf"/><Relationship Id="rId1" Type="http://schemas.openxmlformats.org/officeDocument/2006/relationships/image" Target="../media/image92.wmf"/><Relationship Id="rId5" Type="http://schemas.openxmlformats.org/officeDocument/2006/relationships/image" Target="../media/image96.wmf"/><Relationship Id="rId4" Type="http://schemas.openxmlformats.org/officeDocument/2006/relationships/image" Target="../media/image9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Monday, May 3, 2021</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9" name="Picture 8">
            <a:extLst>
              <a:ext uri="{FF2B5EF4-FFF2-40B4-BE49-F238E27FC236}">
                <a16:creationId xmlns:a16="http://schemas.microsoft.com/office/drawing/2014/main" id="{459A4FAA-97D4-0845-9099-C1DC655500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May 3,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May 3,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May 3, 2021</a:t>
            </a:r>
          </a:p>
        </p:txBody>
      </p:sp>
      <p:sp>
        <p:nvSpPr>
          <p:cNvPr id="8" name="Footer Placeholder 7"/>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May 3,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Monday, May 3,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Monday, May 3,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May 3, 2021</a:t>
            </a:r>
          </a:p>
        </p:txBody>
      </p:sp>
      <p:sp>
        <p:nvSpPr>
          <p:cNvPr id="8" name="Footer Placeholder 7"/>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Monday, May 3, 2021</a:t>
            </a:r>
          </a:p>
        </p:txBody>
      </p:sp>
      <p:sp>
        <p:nvSpPr>
          <p:cNvPr id="4" name="Footer Placeholder 3"/>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Monday, May 3, 2021</a:t>
            </a:r>
          </a:p>
        </p:txBody>
      </p:sp>
      <p:sp>
        <p:nvSpPr>
          <p:cNvPr id="3" name="Footer Placeholder 2"/>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May 3,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May 3,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Monday, May 3, 2021</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1443-003, Spring 2021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a:extLst>
              <a:ext uri="{FF2B5EF4-FFF2-40B4-BE49-F238E27FC236}">
                <a16:creationId xmlns:a16="http://schemas.microsoft.com/office/drawing/2014/main" id="{01AE5937-BECD-5C40-8ED3-6BC3751A49B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7.wmf"/><Relationship Id="rId13" Type="http://schemas.openxmlformats.org/officeDocument/2006/relationships/oleObject" Target="../embeddings/oleObject80.bin"/><Relationship Id="rId18" Type="http://schemas.openxmlformats.org/officeDocument/2006/relationships/image" Target="../media/image82.wmf"/><Relationship Id="rId26" Type="http://schemas.openxmlformats.org/officeDocument/2006/relationships/image" Target="../media/image86.wmf"/><Relationship Id="rId3" Type="http://schemas.openxmlformats.org/officeDocument/2006/relationships/oleObject" Target="../embeddings/oleObject75.bin"/><Relationship Id="rId21" Type="http://schemas.openxmlformats.org/officeDocument/2006/relationships/oleObject" Target="../embeddings/oleObject84.bin"/><Relationship Id="rId7" Type="http://schemas.openxmlformats.org/officeDocument/2006/relationships/oleObject" Target="../embeddings/oleObject77.bin"/><Relationship Id="rId12" Type="http://schemas.openxmlformats.org/officeDocument/2006/relationships/image" Target="../media/image79.wmf"/><Relationship Id="rId17" Type="http://schemas.openxmlformats.org/officeDocument/2006/relationships/oleObject" Target="../embeddings/oleObject82.bin"/><Relationship Id="rId25" Type="http://schemas.openxmlformats.org/officeDocument/2006/relationships/oleObject" Target="../embeddings/oleObject86.bin"/><Relationship Id="rId2" Type="http://schemas.openxmlformats.org/officeDocument/2006/relationships/slideLayout" Target="../slideLayouts/slideLayout2.xml"/><Relationship Id="rId16" Type="http://schemas.openxmlformats.org/officeDocument/2006/relationships/image" Target="../media/image81.wmf"/><Relationship Id="rId20" Type="http://schemas.openxmlformats.org/officeDocument/2006/relationships/image" Target="../media/image83.wmf"/><Relationship Id="rId29" Type="http://schemas.openxmlformats.org/officeDocument/2006/relationships/oleObject" Target="../embeddings/oleObject88.bin"/><Relationship Id="rId1" Type="http://schemas.openxmlformats.org/officeDocument/2006/relationships/vmlDrawing" Target="../drawings/vmlDrawing7.vml"/><Relationship Id="rId6" Type="http://schemas.openxmlformats.org/officeDocument/2006/relationships/image" Target="../media/image76.wmf"/><Relationship Id="rId11" Type="http://schemas.openxmlformats.org/officeDocument/2006/relationships/oleObject" Target="../embeddings/oleObject79.bin"/><Relationship Id="rId24" Type="http://schemas.openxmlformats.org/officeDocument/2006/relationships/image" Target="../media/image85.wmf"/><Relationship Id="rId5" Type="http://schemas.openxmlformats.org/officeDocument/2006/relationships/oleObject" Target="../embeddings/oleObject76.bin"/><Relationship Id="rId15" Type="http://schemas.openxmlformats.org/officeDocument/2006/relationships/oleObject" Target="../embeddings/oleObject81.bin"/><Relationship Id="rId23" Type="http://schemas.openxmlformats.org/officeDocument/2006/relationships/oleObject" Target="../embeddings/oleObject85.bin"/><Relationship Id="rId28" Type="http://schemas.openxmlformats.org/officeDocument/2006/relationships/image" Target="../media/image87.wmf"/><Relationship Id="rId10" Type="http://schemas.openxmlformats.org/officeDocument/2006/relationships/image" Target="../media/image78.wmf"/><Relationship Id="rId19" Type="http://schemas.openxmlformats.org/officeDocument/2006/relationships/oleObject" Target="../embeddings/oleObject83.bin"/><Relationship Id="rId4" Type="http://schemas.openxmlformats.org/officeDocument/2006/relationships/image" Target="../media/image75.wmf"/><Relationship Id="rId9" Type="http://schemas.openxmlformats.org/officeDocument/2006/relationships/oleObject" Target="../embeddings/oleObject78.bin"/><Relationship Id="rId14" Type="http://schemas.openxmlformats.org/officeDocument/2006/relationships/image" Target="../media/image80.wmf"/><Relationship Id="rId22" Type="http://schemas.openxmlformats.org/officeDocument/2006/relationships/image" Target="../media/image84.wmf"/><Relationship Id="rId27" Type="http://schemas.openxmlformats.org/officeDocument/2006/relationships/oleObject" Target="../embeddings/oleObject87.bin"/><Relationship Id="rId30" Type="http://schemas.openxmlformats.org/officeDocument/2006/relationships/image" Target="../media/image8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90.wmf"/><Relationship Id="rId5" Type="http://schemas.openxmlformats.org/officeDocument/2006/relationships/oleObject" Target="../embeddings/oleObject90.bin"/><Relationship Id="rId4" Type="http://schemas.openxmlformats.org/officeDocument/2006/relationships/image" Target="../media/image89.wmf"/></Relationships>
</file>

<file path=ppt/slides/_rels/slide12.xml.rels><?xml version="1.0" encoding="UTF-8" standalone="yes"?>
<Relationships xmlns="http://schemas.openxmlformats.org/package/2006/relationships"><Relationship Id="rId2" Type="http://schemas.openxmlformats.org/officeDocument/2006/relationships/image" Target="../media/image9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94.wmf"/><Relationship Id="rId3" Type="http://schemas.openxmlformats.org/officeDocument/2006/relationships/oleObject" Target="../embeddings/oleObject91.bin"/><Relationship Id="rId7" Type="http://schemas.openxmlformats.org/officeDocument/2006/relationships/oleObject" Target="../embeddings/oleObject93.bin"/><Relationship Id="rId12" Type="http://schemas.openxmlformats.org/officeDocument/2006/relationships/image" Target="../media/image96.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93.wmf"/><Relationship Id="rId11" Type="http://schemas.openxmlformats.org/officeDocument/2006/relationships/oleObject" Target="../embeddings/oleObject95.bin"/><Relationship Id="rId5" Type="http://schemas.openxmlformats.org/officeDocument/2006/relationships/oleObject" Target="../embeddings/oleObject92.bin"/><Relationship Id="rId10" Type="http://schemas.openxmlformats.org/officeDocument/2006/relationships/image" Target="../media/image95.wmf"/><Relationship Id="rId4" Type="http://schemas.openxmlformats.org/officeDocument/2006/relationships/image" Target="../media/image92.wmf"/><Relationship Id="rId9" Type="http://schemas.openxmlformats.org/officeDocument/2006/relationships/oleObject" Target="../embeddings/oleObject94.bin"/></Relationships>
</file>

<file path=ppt/slides/_rels/slide14.x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oleObject" Target="../embeddings/oleObject96.bin"/><Relationship Id="rId7" Type="http://schemas.openxmlformats.org/officeDocument/2006/relationships/oleObject" Target="../embeddings/oleObject9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98.wmf"/><Relationship Id="rId5" Type="http://schemas.openxmlformats.org/officeDocument/2006/relationships/oleObject" Target="../embeddings/oleObject97.bin"/><Relationship Id="rId10" Type="http://schemas.openxmlformats.org/officeDocument/2006/relationships/image" Target="../media/image100.wmf"/><Relationship Id="rId4" Type="http://schemas.openxmlformats.org/officeDocument/2006/relationships/image" Target="../media/image97.wmf"/><Relationship Id="rId9" Type="http://schemas.openxmlformats.org/officeDocument/2006/relationships/oleObject" Target="../embeddings/oleObject99.bin"/></Relationships>
</file>

<file path=ppt/slides/_rels/slide15.xml.rels><?xml version="1.0" encoding="UTF-8" standalone="yes"?>
<Relationships xmlns="http://schemas.openxmlformats.org/package/2006/relationships"><Relationship Id="rId8" Type="http://schemas.openxmlformats.org/officeDocument/2006/relationships/image" Target="../media/image103.wmf"/><Relationship Id="rId3" Type="http://schemas.openxmlformats.org/officeDocument/2006/relationships/oleObject" Target="../embeddings/oleObject100.bin"/><Relationship Id="rId7" Type="http://schemas.openxmlformats.org/officeDocument/2006/relationships/oleObject" Target="../embeddings/oleObject102.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102.wmf"/><Relationship Id="rId5" Type="http://schemas.openxmlformats.org/officeDocument/2006/relationships/oleObject" Target="../embeddings/oleObject101.bin"/><Relationship Id="rId10" Type="http://schemas.openxmlformats.org/officeDocument/2006/relationships/image" Target="../media/image104.emf"/><Relationship Id="rId4" Type="http://schemas.openxmlformats.org/officeDocument/2006/relationships/image" Target="../media/image101.wmf"/><Relationship Id="rId9" Type="http://schemas.openxmlformats.org/officeDocument/2006/relationships/oleObject" Target="../embeddings/oleObject103.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06.bin"/><Relationship Id="rId3" Type="http://schemas.openxmlformats.org/officeDocument/2006/relationships/image" Target="../media/image108.jpeg"/><Relationship Id="rId7" Type="http://schemas.openxmlformats.org/officeDocument/2006/relationships/image" Target="../media/image106.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105.bin"/><Relationship Id="rId5" Type="http://schemas.openxmlformats.org/officeDocument/2006/relationships/image" Target="../media/image105.wmf"/><Relationship Id="rId4" Type="http://schemas.openxmlformats.org/officeDocument/2006/relationships/oleObject" Target="../embeddings/oleObject104.bin"/><Relationship Id="rId9" Type="http://schemas.openxmlformats.org/officeDocument/2006/relationships/image" Target="../media/image107.wmf"/></Relationships>
</file>

<file path=ppt/slides/_rels/slide17.xml.rels><?xml version="1.0" encoding="UTF-8" standalone="yes"?>
<Relationships xmlns="http://schemas.openxmlformats.org/package/2006/relationships"><Relationship Id="rId8" Type="http://schemas.openxmlformats.org/officeDocument/2006/relationships/image" Target="../media/image111.wmf"/><Relationship Id="rId13" Type="http://schemas.openxmlformats.org/officeDocument/2006/relationships/oleObject" Target="../embeddings/oleObject112.bin"/><Relationship Id="rId18" Type="http://schemas.openxmlformats.org/officeDocument/2006/relationships/image" Target="../media/image116.wmf"/><Relationship Id="rId3" Type="http://schemas.openxmlformats.org/officeDocument/2006/relationships/oleObject" Target="../embeddings/oleObject107.bin"/><Relationship Id="rId7" Type="http://schemas.openxmlformats.org/officeDocument/2006/relationships/oleObject" Target="../embeddings/oleObject109.bin"/><Relationship Id="rId12" Type="http://schemas.openxmlformats.org/officeDocument/2006/relationships/image" Target="../media/image113.wmf"/><Relationship Id="rId17" Type="http://schemas.openxmlformats.org/officeDocument/2006/relationships/oleObject" Target="../embeddings/oleObject114.bin"/><Relationship Id="rId2" Type="http://schemas.openxmlformats.org/officeDocument/2006/relationships/slideLayout" Target="../slideLayouts/slideLayout2.xml"/><Relationship Id="rId16" Type="http://schemas.openxmlformats.org/officeDocument/2006/relationships/image" Target="../media/image115.wmf"/><Relationship Id="rId20" Type="http://schemas.openxmlformats.org/officeDocument/2006/relationships/image" Target="../media/image117.wmf"/><Relationship Id="rId1" Type="http://schemas.openxmlformats.org/officeDocument/2006/relationships/vmlDrawing" Target="../drawings/vmlDrawing13.vml"/><Relationship Id="rId6" Type="http://schemas.openxmlformats.org/officeDocument/2006/relationships/image" Target="../media/image110.wmf"/><Relationship Id="rId11" Type="http://schemas.openxmlformats.org/officeDocument/2006/relationships/oleObject" Target="../embeddings/oleObject111.bin"/><Relationship Id="rId5" Type="http://schemas.openxmlformats.org/officeDocument/2006/relationships/oleObject" Target="../embeddings/oleObject108.bin"/><Relationship Id="rId15" Type="http://schemas.openxmlformats.org/officeDocument/2006/relationships/oleObject" Target="../embeddings/oleObject113.bin"/><Relationship Id="rId10" Type="http://schemas.openxmlformats.org/officeDocument/2006/relationships/image" Target="../media/image112.wmf"/><Relationship Id="rId19" Type="http://schemas.openxmlformats.org/officeDocument/2006/relationships/oleObject" Target="../embeddings/oleObject115.bin"/><Relationship Id="rId4" Type="http://schemas.openxmlformats.org/officeDocument/2006/relationships/image" Target="../media/image109.wmf"/><Relationship Id="rId9" Type="http://schemas.openxmlformats.org/officeDocument/2006/relationships/oleObject" Target="../embeddings/oleObject110.bin"/><Relationship Id="rId14" Type="http://schemas.openxmlformats.org/officeDocument/2006/relationships/image" Target="../media/image114.wmf"/></Relationships>
</file>

<file path=ppt/slides/_rels/slide18.xml.rels><?xml version="1.0" encoding="UTF-8" standalone="yes"?>
<Relationships xmlns="http://schemas.openxmlformats.org/package/2006/relationships"><Relationship Id="rId8" Type="http://schemas.openxmlformats.org/officeDocument/2006/relationships/image" Target="../media/image120.wmf"/><Relationship Id="rId13" Type="http://schemas.openxmlformats.org/officeDocument/2006/relationships/oleObject" Target="../embeddings/oleObject121.bin"/><Relationship Id="rId18" Type="http://schemas.openxmlformats.org/officeDocument/2006/relationships/image" Target="../media/image125.wmf"/><Relationship Id="rId3" Type="http://schemas.openxmlformats.org/officeDocument/2006/relationships/oleObject" Target="../embeddings/oleObject116.bin"/><Relationship Id="rId21" Type="http://schemas.openxmlformats.org/officeDocument/2006/relationships/oleObject" Target="../embeddings/oleObject125.bin"/><Relationship Id="rId7" Type="http://schemas.openxmlformats.org/officeDocument/2006/relationships/oleObject" Target="../embeddings/oleObject118.bin"/><Relationship Id="rId12" Type="http://schemas.openxmlformats.org/officeDocument/2006/relationships/image" Target="../media/image122.wmf"/><Relationship Id="rId17" Type="http://schemas.openxmlformats.org/officeDocument/2006/relationships/oleObject" Target="../embeddings/oleObject123.bin"/><Relationship Id="rId2" Type="http://schemas.openxmlformats.org/officeDocument/2006/relationships/slideLayout" Target="../slideLayouts/slideLayout2.xml"/><Relationship Id="rId16" Type="http://schemas.openxmlformats.org/officeDocument/2006/relationships/image" Target="../media/image124.wmf"/><Relationship Id="rId20" Type="http://schemas.openxmlformats.org/officeDocument/2006/relationships/image" Target="../media/image126.wmf"/><Relationship Id="rId1" Type="http://schemas.openxmlformats.org/officeDocument/2006/relationships/vmlDrawing" Target="../drawings/vmlDrawing14.vml"/><Relationship Id="rId6" Type="http://schemas.openxmlformats.org/officeDocument/2006/relationships/image" Target="../media/image119.wmf"/><Relationship Id="rId11" Type="http://schemas.openxmlformats.org/officeDocument/2006/relationships/oleObject" Target="../embeddings/oleObject120.bin"/><Relationship Id="rId24" Type="http://schemas.openxmlformats.org/officeDocument/2006/relationships/image" Target="../media/image128.emf"/><Relationship Id="rId5" Type="http://schemas.openxmlformats.org/officeDocument/2006/relationships/oleObject" Target="../embeddings/oleObject117.bin"/><Relationship Id="rId15" Type="http://schemas.openxmlformats.org/officeDocument/2006/relationships/oleObject" Target="../embeddings/oleObject122.bin"/><Relationship Id="rId23" Type="http://schemas.openxmlformats.org/officeDocument/2006/relationships/oleObject" Target="../embeddings/oleObject126.bin"/><Relationship Id="rId10" Type="http://schemas.openxmlformats.org/officeDocument/2006/relationships/image" Target="../media/image121.wmf"/><Relationship Id="rId19" Type="http://schemas.openxmlformats.org/officeDocument/2006/relationships/oleObject" Target="../embeddings/oleObject124.bin"/><Relationship Id="rId4" Type="http://schemas.openxmlformats.org/officeDocument/2006/relationships/image" Target="../media/image118.wmf"/><Relationship Id="rId9" Type="http://schemas.openxmlformats.org/officeDocument/2006/relationships/oleObject" Target="../embeddings/oleObject119.bin"/><Relationship Id="rId14" Type="http://schemas.openxmlformats.org/officeDocument/2006/relationships/image" Target="../media/image123.wmf"/><Relationship Id="rId22" Type="http://schemas.openxmlformats.org/officeDocument/2006/relationships/image" Target="../media/image127.wmf"/></Relationships>
</file>

<file path=ppt/slides/_rels/slide19.xml.rels><?xml version="1.0" encoding="UTF-8" standalone="yes"?>
<Relationships xmlns="http://schemas.openxmlformats.org/package/2006/relationships"><Relationship Id="rId8" Type="http://schemas.openxmlformats.org/officeDocument/2006/relationships/image" Target="../media/image131.wmf"/><Relationship Id="rId13" Type="http://schemas.openxmlformats.org/officeDocument/2006/relationships/oleObject" Target="../embeddings/oleObject132.bin"/><Relationship Id="rId18" Type="http://schemas.openxmlformats.org/officeDocument/2006/relationships/image" Target="../media/image135.wmf"/><Relationship Id="rId3" Type="http://schemas.openxmlformats.org/officeDocument/2006/relationships/oleObject" Target="../embeddings/oleObject127.bin"/><Relationship Id="rId7" Type="http://schemas.openxmlformats.org/officeDocument/2006/relationships/oleObject" Target="../embeddings/oleObject129.bin"/><Relationship Id="rId12" Type="http://schemas.openxmlformats.org/officeDocument/2006/relationships/image" Target="../media/image132.wmf"/><Relationship Id="rId17" Type="http://schemas.openxmlformats.org/officeDocument/2006/relationships/oleObject" Target="../embeddings/oleObject134.bin"/><Relationship Id="rId2" Type="http://schemas.openxmlformats.org/officeDocument/2006/relationships/slideLayout" Target="../slideLayouts/slideLayout2.xml"/><Relationship Id="rId16" Type="http://schemas.openxmlformats.org/officeDocument/2006/relationships/image" Target="../media/image134.wmf"/><Relationship Id="rId20" Type="http://schemas.openxmlformats.org/officeDocument/2006/relationships/image" Target="../media/image136.wmf"/><Relationship Id="rId1" Type="http://schemas.openxmlformats.org/officeDocument/2006/relationships/vmlDrawing" Target="../drawings/vmlDrawing15.vml"/><Relationship Id="rId6" Type="http://schemas.openxmlformats.org/officeDocument/2006/relationships/image" Target="../media/image130.wmf"/><Relationship Id="rId11" Type="http://schemas.openxmlformats.org/officeDocument/2006/relationships/oleObject" Target="../embeddings/oleObject131.bin"/><Relationship Id="rId5" Type="http://schemas.openxmlformats.org/officeDocument/2006/relationships/oleObject" Target="../embeddings/oleObject128.bin"/><Relationship Id="rId15" Type="http://schemas.openxmlformats.org/officeDocument/2006/relationships/oleObject" Target="../embeddings/oleObject133.bin"/><Relationship Id="rId10" Type="http://schemas.openxmlformats.org/officeDocument/2006/relationships/image" Target="../media/image119.wmf"/><Relationship Id="rId19" Type="http://schemas.openxmlformats.org/officeDocument/2006/relationships/oleObject" Target="../embeddings/oleObject135.bin"/><Relationship Id="rId4" Type="http://schemas.openxmlformats.org/officeDocument/2006/relationships/image" Target="../media/image129.wmf"/><Relationship Id="rId9" Type="http://schemas.openxmlformats.org/officeDocument/2006/relationships/oleObject" Target="../embeddings/oleObject130.bin"/><Relationship Id="rId14" Type="http://schemas.openxmlformats.org/officeDocument/2006/relationships/image" Target="../media/image133.wmf"/></Relationships>
</file>

<file path=ppt/slides/_rels/slide2.xml.rels><?xml version="1.0" encoding="UTF-8" standalone="yes"?>
<Relationships xmlns="http://schemas.openxmlformats.org/package/2006/relationships"><Relationship Id="rId2" Type="http://schemas.openxmlformats.org/officeDocument/2006/relationships/hyperlink" Target="mailto:jaehoonyu@uta.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38.wmf"/><Relationship Id="rId13" Type="http://schemas.openxmlformats.org/officeDocument/2006/relationships/image" Target="../media/image140.wmf"/><Relationship Id="rId3" Type="http://schemas.openxmlformats.org/officeDocument/2006/relationships/oleObject" Target="../embeddings/oleObject136.bin"/><Relationship Id="rId7" Type="http://schemas.openxmlformats.org/officeDocument/2006/relationships/oleObject" Target="../embeddings/oleObject138.bin"/><Relationship Id="rId12" Type="http://schemas.openxmlformats.org/officeDocument/2006/relationships/oleObject" Target="../embeddings/oleObject141.bin"/><Relationship Id="rId17" Type="http://schemas.openxmlformats.org/officeDocument/2006/relationships/image" Target="../media/image142.wmf"/><Relationship Id="rId2" Type="http://schemas.openxmlformats.org/officeDocument/2006/relationships/slideLayout" Target="../slideLayouts/slideLayout2.xml"/><Relationship Id="rId16" Type="http://schemas.openxmlformats.org/officeDocument/2006/relationships/oleObject" Target="../embeddings/oleObject143.bin"/><Relationship Id="rId1" Type="http://schemas.openxmlformats.org/officeDocument/2006/relationships/vmlDrawing" Target="../drawings/vmlDrawing16.vml"/><Relationship Id="rId6" Type="http://schemas.openxmlformats.org/officeDocument/2006/relationships/image" Target="../media/image137.wmf"/><Relationship Id="rId11" Type="http://schemas.openxmlformats.org/officeDocument/2006/relationships/image" Target="../media/image139.wmf"/><Relationship Id="rId5" Type="http://schemas.openxmlformats.org/officeDocument/2006/relationships/oleObject" Target="../embeddings/oleObject137.bin"/><Relationship Id="rId15" Type="http://schemas.openxmlformats.org/officeDocument/2006/relationships/image" Target="../media/image141.wmf"/><Relationship Id="rId10" Type="http://schemas.openxmlformats.org/officeDocument/2006/relationships/oleObject" Target="../embeddings/oleObject140.bin"/><Relationship Id="rId4" Type="http://schemas.openxmlformats.org/officeDocument/2006/relationships/image" Target="../media/image119.wmf"/><Relationship Id="rId9" Type="http://schemas.openxmlformats.org/officeDocument/2006/relationships/oleObject" Target="../embeddings/oleObject139.bin"/><Relationship Id="rId14" Type="http://schemas.openxmlformats.org/officeDocument/2006/relationships/oleObject" Target="../embeddings/oleObject142.bin"/></Relationships>
</file>

<file path=ppt/slides/_rels/slide21.xml.rels><?xml version="1.0" encoding="UTF-8" standalone="yes"?>
<Relationships xmlns="http://schemas.openxmlformats.org/package/2006/relationships"><Relationship Id="rId8" Type="http://schemas.openxmlformats.org/officeDocument/2006/relationships/image" Target="../media/image144.wmf"/><Relationship Id="rId13" Type="http://schemas.openxmlformats.org/officeDocument/2006/relationships/oleObject" Target="../embeddings/oleObject149.bin"/><Relationship Id="rId3" Type="http://schemas.openxmlformats.org/officeDocument/2006/relationships/oleObject" Target="../embeddings/oleObject144.bin"/><Relationship Id="rId7" Type="http://schemas.openxmlformats.org/officeDocument/2006/relationships/oleObject" Target="../embeddings/oleObject146.bin"/><Relationship Id="rId12" Type="http://schemas.openxmlformats.org/officeDocument/2006/relationships/image" Target="../media/image146.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143.wmf"/><Relationship Id="rId11" Type="http://schemas.openxmlformats.org/officeDocument/2006/relationships/oleObject" Target="../embeddings/oleObject148.bin"/><Relationship Id="rId5" Type="http://schemas.openxmlformats.org/officeDocument/2006/relationships/oleObject" Target="../embeddings/oleObject145.bin"/><Relationship Id="rId10" Type="http://schemas.openxmlformats.org/officeDocument/2006/relationships/image" Target="../media/image145.wmf"/><Relationship Id="rId4" Type="http://schemas.openxmlformats.org/officeDocument/2006/relationships/image" Target="../media/image119.wmf"/><Relationship Id="rId9" Type="http://schemas.openxmlformats.org/officeDocument/2006/relationships/oleObject" Target="../embeddings/oleObject147.bin"/><Relationship Id="rId14" Type="http://schemas.openxmlformats.org/officeDocument/2006/relationships/image" Target="../media/image147.wmf"/></Relationships>
</file>

<file path=ppt/slides/_rels/slide22.xml.rels><?xml version="1.0" encoding="UTF-8" standalone="yes"?>
<Relationships xmlns="http://schemas.openxmlformats.org/package/2006/relationships"><Relationship Id="rId8" Type="http://schemas.openxmlformats.org/officeDocument/2006/relationships/image" Target="../media/image150.wmf"/><Relationship Id="rId13" Type="http://schemas.openxmlformats.org/officeDocument/2006/relationships/oleObject" Target="../embeddings/oleObject155.bin"/><Relationship Id="rId3" Type="http://schemas.openxmlformats.org/officeDocument/2006/relationships/oleObject" Target="../embeddings/oleObject150.bin"/><Relationship Id="rId7" Type="http://schemas.openxmlformats.org/officeDocument/2006/relationships/oleObject" Target="../embeddings/oleObject152.bin"/><Relationship Id="rId12" Type="http://schemas.openxmlformats.org/officeDocument/2006/relationships/image" Target="../media/image152.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149.wmf"/><Relationship Id="rId11" Type="http://schemas.openxmlformats.org/officeDocument/2006/relationships/oleObject" Target="../embeddings/oleObject154.bin"/><Relationship Id="rId5" Type="http://schemas.openxmlformats.org/officeDocument/2006/relationships/oleObject" Target="../embeddings/oleObject151.bin"/><Relationship Id="rId10" Type="http://schemas.openxmlformats.org/officeDocument/2006/relationships/image" Target="../media/image151.wmf"/><Relationship Id="rId4" Type="http://schemas.openxmlformats.org/officeDocument/2006/relationships/image" Target="../media/image148.wmf"/><Relationship Id="rId9" Type="http://schemas.openxmlformats.org/officeDocument/2006/relationships/oleObject" Target="../embeddings/oleObject153.bin"/><Relationship Id="rId14" Type="http://schemas.openxmlformats.org/officeDocument/2006/relationships/image" Target="../media/image153.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58.bin"/><Relationship Id="rId13" Type="http://schemas.openxmlformats.org/officeDocument/2006/relationships/image" Target="../media/image156.wmf"/><Relationship Id="rId18" Type="http://schemas.openxmlformats.org/officeDocument/2006/relationships/oleObject" Target="../embeddings/oleObject163.bin"/><Relationship Id="rId3" Type="http://schemas.openxmlformats.org/officeDocument/2006/relationships/image" Target="../media/image162.jpeg"/><Relationship Id="rId21" Type="http://schemas.openxmlformats.org/officeDocument/2006/relationships/image" Target="../media/image160.wmf"/><Relationship Id="rId7" Type="http://schemas.openxmlformats.org/officeDocument/2006/relationships/image" Target="../media/image154.wmf"/><Relationship Id="rId12" Type="http://schemas.openxmlformats.org/officeDocument/2006/relationships/oleObject" Target="../embeddings/oleObject160.bin"/><Relationship Id="rId17" Type="http://schemas.openxmlformats.org/officeDocument/2006/relationships/image" Target="../media/image158.wmf"/><Relationship Id="rId2" Type="http://schemas.openxmlformats.org/officeDocument/2006/relationships/slideLayout" Target="../slideLayouts/slideLayout2.xml"/><Relationship Id="rId16" Type="http://schemas.openxmlformats.org/officeDocument/2006/relationships/oleObject" Target="../embeddings/oleObject162.bin"/><Relationship Id="rId20" Type="http://schemas.openxmlformats.org/officeDocument/2006/relationships/oleObject" Target="../embeddings/oleObject164.bin"/><Relationship Id="rId1" Type="http://schemas.openxmlformats.org/officeDocument/2006/relationships/vmlDrawing" Target="../drawings/vmlDrawing19.vml"/><Relationship Id="rId6" Type="http://schemas.openxmlformats.org/officeDocument/2006/relationships/oleObject" Target="../embeddings/oleObject157.bin"/><Relationship Id="rId11" Type="http://schemas.openxmlformats.org/officeDocument/2006/relationships/image" Target="../media/image155.wmf"/><Relationship Id="rId5" Type="http://schemas.openxmlformats.org/officeDocument/2006/relationships/image" Target="../media/image119.wmf"/><Relationship Id="rId15" Type="http://schemas.openxmlformats.org/officeDocument/2006/relationships/image" Target="../media/image157.wmf"/><Relationship Id="rId23" Type="http://schemas.openxmlformats.org/officeDocument/2006/relationships/image" Target="../media/image161.wmf"/><Relationship Id="rId10" Type="http://schemas.openxmlformats.org/officeDocument/2006/relationships/oleObject" Target="../embeddings/oleObject159.bin"/><Relationship Id="rId19" Type="http://schemas.openxmlformats.org/officeDocument/2006/relationships/image" Target="../media/image159.wmf"/><Relationship Id="rId4" Type="http://schemas.openxmlformats.org/officeDocument/2006/relationships/oleObject" Target="../embeddings/oleObject156.bin"/><Relationship Id="rId9" Type="http://schemas.openxmlformats.org/officeDocument/2006/relationships/image" Target="../media/image149.wmf"/><Relationship Id="rId14" Type="http://schemas.openxmlformats.org/officeDocument/2006/relationships/oleObject" Target="../embeddings/oleObject161.bin"/><Relationship Id="rId22" Type="http://schemas.openxmlformats.org/officeDocument/2006/relationships/oleObject" Target="../embeddings/oleObject165.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emf"/><Relationship Id="rId9" Type="http://schemas.openxmlformats.org/officeDocument/2006/relationships/oleObject" Target="../embeddings/oleObject4.bin"/><Relationship Id="rId14" Type="http://schemas.openxmlformats.org/officeDocument/2006/relationships/image" Target="../media/image7.wmf"/></Relationships>
</file>

<file path=ppt/slides/_rels/slide4.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e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1.wmf"/><Relationship Id="rId4" Type="http://schemas.openxmlformats.org/officeDocument/2006/relationships/image" Target="../media/image8.emf"/><Relationship Id="rId9"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3" Type="http://schemas.openxmlformats.org/officeDocument/2006/relationships/oleObject" Target="../embeddings/oleObject17.bin"/><Relationship Id="rId18" Type="http://schemas.openxmlformats.org/officeDocument/2006/relationships/image" Target="../media/image20.wmf"/><Relationship Id="rId26" Type="http://schemas.openxmlformats.org/officeDocument/2006/relationships/image" Target="../media/image24.wmf"/><Relationship Id="rId39" Type="http://schemas.openxmlformats.org/officeDocument/2006/relationships/oleObject" Target="../embeddings/oleObject30.bin"/><Relationship Id="rId21" Type="http://schemas.openxmlformats.org/officeDocument/2006/relationships/oleObject" Target="../embeddings/oleObject21.bin"/><Relationship Id="rId34" Type="http://schemas.openxmlformats.org/officeDocument/2006/relationships/image" Target="../media/image28.wmf"/><Relationship Id="rId7" Type="http://schemas.openxmlformats.org/officeDocument/2006/relationships/oleObject" Target="../embeddings/oleObject14.bin"/><Relationship Id="rId12" Type="http://schemas.openxmlformats.org/officeDocument/2006/relationships/image" Target="../media/image17.wmf"/><Relationship Id="rId17" Type="http://schemas.openxmlformats.org/officeDocument/2006/relationships/oleObject" Target="../embeddings/oleObject19.bin"/><Relationship Id="rId25" Type="http://schemas.openxmlformats.org/officeDocument/2006/relationships/oleObject" Target="../embeddings/oleObject23.bin"/><Relationship Id="rId33" Type="http://schemas.openxmlformats.org/officeDocument/2006/relationships/oleObject" Target="../embeddings/oleObject27.bin"/><Relationship Id="rId38" Type="http://schemas.openxmlformats.org/officeDocument/2006/relationships/image" Target="../media/image30.wmf"/><Relationship Id="rId2" Type="http://schemas.openxmlformats.org/officeDocument/2006/relationships/slideLayout" Target="../slideLayouts/slideLayout2.xml"/><Relationship Id="rId16" Type="http://schemas.openxmlformats.org/officeDocument/2006/relationships/image" Target="../media/image19.wmf"/><Relationship Id="rId20" Type="http://schemas.openxmlformats.org/officeDocument/2006/relationships/image" Target="../media/image21.wmf"/><Relationship Id="rId29" Type="http://schemas.openxmlformats.org/officeDocument/2006/relationships/oleObject" Target="../embeddings/oleObject25.bin"/><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6.bin"/><Relationship Id="rId24" Type="http://schemas.openxmlformats.org/officeDocument/2006/relationships/image" Target="../media/image23.wmf"/><Relationship Id="rId32" Type="http://schemas.openxmlformats.org/officeDocument/2006/relationships/image" Target="../media/image27.wmf"/><Relationship Id="rId37" Type="http://schemas.openxmlformats.org/officeDocument/2006/relationships/oleObject" Target="../embeddings/oleObject29.bin"/><Relationship Id="rId40" Type="http://schemas.openxmlformats.org/officeDocument/2006/relationships/image" Target="../media/image31.wmf"/><Relationship Id="rId5" Type="http://schemas.openxmlformats.org/officeDocument/2006/relationships/oleObject" Target="../embeddings/oleObject13.bin"/><Relationship Id="rId15" Type="http://schemas.openxmlformats.org/officeDocument/2006/relationships/oleObject" Target="../embeddings/oleObject18.bin"/><Relationship Id="rId23" Type="http://schemas.openxmlformats.org/officeDocument/2006/relationships/oleObject" Target="../embeddings/oleObject22.bin"/><Relationship Id="rId28" Type="http://schemas.openxmlformats.org/officeDocument/2006/relationships/image" Target="../media/image25.wmf"/><Relationship Id="rId36" Type="http://schemas.openxmlformats.org/officeDocument/2006/relationships/image" Target="../media/image29.wmf"/><Relationship Id="rId10" Type="http://schemas.openxmlformats.org/officeDocument/2006/relationships/image" Target="../media/image16.emf"/><Relationship Id="rId19" Type="http://schemas.openxmlformats.org/officeDocument/2006/relationships/oleObject" Target="../embeddings/oleObject20.bin"/><Relationship Id="rId31" Type="http://schemas.openxmlformats.org/officeDocument/2006/relationships/oleObject" Target="../embeddings/oleObject26.bin"/><Relationship Id="rId4" Type="http://schemas.openxmlformats.org/officeDocument/2006/relationships/image" Target="../media/image13.wmf"/><Relationship Id="rId9" Type="http://schemas.openxmlformats.org/officeDocument/2006/relationships/oleObject" Target="../embeddings/oleObject15.bin"/><Relationship Id="rId14" Type="http://schemas.openxmlformats.org/officeDocument/2006/relationships/image" Target="../media/image18.wmf"/><Relationship Id="rId22" Type="http://schemas.openxmlformats.org/officeDocument/2006/relationships/image" Target="../media/image22.wmf"/><Relationship Id="rId27" Type="http://schemas.openxmlformats.org/officeDocument/2006/relationships/oleObject" Target="../embeddings/oleObject24.bin"/><Relationship Id="rId30" Type="http://schemas.openxmlformats.org/officeDocument/2006/relationships/image" Target="../media/image26.wmf"/><Relationship Id="rId35" Type="http://schemas.openxmlformats.org/officeDocument/2006/relationships/oleObject" Target="../embeddings/oleObject28.bin"/><Relationship Id="rId8" Type="http://schemas.openxmlformats.org/officeDocument/2006/relationships/image" Target="../media/image15.wmf"/><Relationship Id="rId3"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13" Type="http://schemas.openxmlformats.org/officeDocument/2006/relationships/oleObject" Target="../embeddings/oleObject36.bin"/><Relationship Id="rId18" Type="http://schemas.openxmlformats.org/officeDocument/2006/relationships/image" Target="../media/image37.wmf"/><Relationship Id="rId26" Type="http://schemas.openxmlformats.org/officeDocument/2006/relationships/image" Target="../media/image41.wmf"/><Relationship Id="rId21" Type="http://schemas.openxmlformats.org/officeDocument/2006/relationships/oleObject" Target="../embeddings/oleObject40.bin"/><Relationship Id="rId34" Type="http://schemas.openxmlformats.org/officeDocument/2006/relationships/image" Target="../media/image45.wmf"/><Relationship Id="rId7" Type="http://schemas.openxmlformats.org/officeDocument/2006/relationships/oleObject" Target="../embeddings/oleObject33.bin"/><Relationship Id="rId12" Type="http://schemas.openxmlformats.org/officeDocument/2006/relationships/image" Target="../media/image34.wmf"/><Relationship Id="rId17" Type="http://schemas.openxmlformats.org/officeDocument/2006/relationships/oleObject" Target="../embeddings/oleObject38.bin"/><Relationship Id="rId25" Type="http://schemas.openxmlformats.org/officeDocument/2006/relationships/oleObject" Target="../embeddings/oleObject42.bin"/><Relationship Id="rId33" Type="http://schemas.openxmlformats.org/officeDocument/2006/relationships/oleObject" Target="../embeddings/oleObject46.bin"/><Relationship Id="rId38" Type="http://schemas.openxmlformats.org/officeDocument/2006/relationships/image" Target="../media/image47.wmf"/><Relationship Id="rId2" Type="http://schemas.openxmlformats.org/officeDocument/2006/relationships/slideLayout" Target="../slideLayouts/slideLayout2.xml"/><Relationship Id="rId16" Type="http://schemas.openxmlformats.org/officeDocument/2006/relationships/image" Target="../media/image36.wmf"/><Relationship Id="rId20" Type="http://schemas.openxmlformats.org/officeDocument/2006/relationships/image" Target="../media/image38.wmf"/><Relationship Id="rId29" Type="http://schemas.openxmlformats.org/officeDocument/2006/relationships/oleObject" Target="../embeddings/oleObject44.bin"/><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oleObject" Target="../embeddings/oleObject35.bin"/><Relationship Id="rId24" Type="http://schemas.openxmlformats.org/officeDocument/2006/relationships/image" Target="../media/image40.wmf"/><Relationship Id="rId32" Type="http://schemas.openxmlformats.org/officeDocument/2006/relationships/image" Target="../media/image44.wmf"/><Relationship Id="rId37" Type="http://schemas.openxmlformats.org/officeDocument/2006/relationships/oleObject" Target="../embeddings/oleObject48.bin"/><Relationship Id="rId5" Type="http://schemas.openxmlformats.org/officeDocument/2006/relationships/oleObject" Target="../embeddings/oleObject32.bin"/><Relationship Id="rId15" Type="http://schemas.openxmlformats.org/officeDocument/2006/relationships/oleObject" Target="../embeddings/oleObject37.bin"/><Relationship Id="rId23" Type="http://schemas.openxmlformats.org/officeDocument/2006/relationships/oleObject" Target="../embeddings/oleObject41.bin"/><Relationship Id="rId28" Type="http://schemas.openxmlformats.org/officeDocument/2006/relationships/image" Target="../media/image42.wmf"/><Relationship Id="rId36" Type="http://schemas.openxmlformats.org/officeDocument/2006/relationships/image" Target="../media/image46.wmf"/><Relationship Id="rId10" Type="http://schemas.openxmlformats.org/officeDocument/2006/relationships/image" Target="../media/image33.wmf"/><Relationship Id="rId19" Type="http://schemas.openxmlformats.org/officeDocument/2006/relationships/oleObject" Target="../embeddings/oleObject39.bin"/><Relationship Id="rId31" Type="http://schemas.openxmlformats.org/officeDocument/2006/relationships/oleObject" Target="../embeddings/oleObject45.bin"/><Relationship Id="rId4" Type="http://schemas.openxmlformats.org/officeDocument/2006/relationships/image" Target="../media/image32.wmf"/><Relationship Id="rId9" Type="http://schemas.openxmlformats.org/officeDocument/2006/relationships/oleObject" Target="../embeddings/oleObject34.bin"/><Relationship Id="rId14" Type="http://schemas.openxmlformats.org/officeDocument/2006/relationships/image" Target="../media/image35.wmf"/><Relationship Id="rId22" Type="http://schemas.openxmlformats.org/officeDocument/2006/relationships/image" Target="../media/image39.wmf"/><Relationship Id="rId27" Type="http://schemas.openxmlformats.org/officeDocument/2006/relationships/oleObject" Target="../embeddings/oleObject43.bin"/><Relationship Id="rId30" Type="http://schemas.openxmlformats.org/officeDocument/2006/relationships/image" Target="../media/image43.wmf"/><Relationship Id="rId35" Type="http://schemas.openxmlformats.org/officeDocument/2006/relationships/oleObject" Target="../embeddings/oleObject47.bin"/><Relationship Id="rId8" Type="http://schemas.openxmlformats.org/officeDocument/2006/relationships/image" Target="../media/image13.wmf"/><Relationship Id="rId3" Type="http://schemas.openxmlformats.org/officeDocument/2006/relationships/oleObject" Target="../embeddings/oleObject31.bin"/></Relationships>
</file>

<file path=ppt/slides/_rels/slide8.xml.rels><?xml version="1.0" encoding="UTF-8" standalone="yes"?>
<Relationships xmlns="http://schemas.openxmlformats.org/package/2006/relationships"><Relationship Id="rId13" Type="http://schemas.openxmlformats.org/officeDocument/2006/relationships/oleObject" Target="../embeddings/oleObject54.bin"/><Relationship Id="rId18" Type="http://schemas.openxmlformats.org/officeDocument/2006/relationships/image" Target="../media/image55.wmf"/><Relationship Id="rId26" Type="http://schemas.openxmlformats.org/officeDocument/2006/relationships/image" Target="../media/image59.wmf"/><Relationship Id="rId3" Type="http://schemas.openxmlformats.org/officeDocument/2006/relationships/oleObject" Target="../embeddings/oleObject49.bin"/><Relationship Id="rId21" Type="http://schemas.openxmlformats.org/officeDocument/2006/relationships/oleObject" Target="../embeddings/oleObject58.bin"/><Relationship Id="rId34" Type="http://schemas.openxmlformats.org/officeDocument/2006/relationships/image" Target="../media/image63.wmf"/><Relationship Id="rId7" Type="http://schemas.openxmlformats.org/officeDocument/2006/relationships/oleObject" Target="../embeddings/oleObject51.bin"/><Relationship Id="rId12" Type="http://schemas.openxmlformats.org/officeDocument/2006/relationships/image" Target="../media/image52.wmf"/><Relationship Id="rId17" Type="http://schemas.openxmlformats.org/officeDocument/2006/relationships/oleObject" Target="../embeddings/oleObject56.bin"/><Relationship Id="rId25" Type="http://schemas.openxmlformats.org/officeDocument/2006/relationships/oleObject" Target="../embeddings/oleObject60.bin"/><Relationship Id="rId33" Type="http://schemas.openxmlformats.org/officeDocument/2006/relationships/oleObject" Target="../embeddings/oleObject64.bin"/><Relationship Id="rId2" Type="http://schemas.openxmlformats.org/officeDocument/2006/relationships/slideLayout" Target="../slideLayouts/slideLayout2.xml"/><Relationship Id="rId16" Type="http://schemas.openxmlformats.org/officeDocument/2006/relationships/image" Target="../media/image54.wmf"/><Relationship Id="rId20" Type="http://schemas.openxmlformats.org/officeDocument/2006/relationships/image" Target="../media/image56.wmf"/><Relationship Id="rId29" Type="http://schemas.openxmlformats.org/officeDocument/2006/relationships/oleObject" Target="../embeddings/oleObject62.bin"/><Relationship Id="rId1" Type="http://schemas.openxmlformats.org/officeDocument/2006/relationships/vmlDrawing" Target="../drawings/vmlDrawing5.vml"/><Relationship Id="rId6" Type="http://schemas.openxmlformats.org/officeDocument/2006/relationships/image" Target="../media/image49.wmf"/><Relationship Id="rId11" Type="http://schemas.openxmlformats.org/officeDocument/2006/relationships/oleObject" Target="../embeddings/oleObject53.bin"/><Relationship Id="rId24" Type="http://schemas.openxmlformats.org/officeDocument/2006/relationships/image" Target="../media/image58.wmf"/><Relationship Id="rId32" Type="http://schemas.openxmlformats.org/officeDocument/2006/relationships/image" Target="../media/image62.wmf"/><Relationship Id="rId5" Type="http://schemas.openxmlformats.org/officeDocument/2006/relationships/oleObject" Target="../embeddings/oleObject50.bin"/><Relationship Id="rId15" Type="http://schemas.openxmlformats.org/officeDocument/2006/relationships/oleObject" Target="../embeddings/oleObject55.bin"/><Relationship Id="rId23" Type="http://schemas.openxmlformats.org/officeDocument/2006/relationships/oleObject" Target="../embeddings/oleObject59.bin"/><Relationship Id="rId28" Type="http://schemas.openxmlformats.org/officeDocument/2006/relationships/image" Target="../media/image60.wmf"/><Relationship Id="rId10" Type="http://schemas.openxmlformats.org/officeDocument/2006/relationships/image" Target="../media/image51.wmf"/><Relationship Id="rId19" Type="http://schemas.openxmlformats.org/officeDocument/2006/relationships/oleObject" Target="../embeddings/oleObject57.bin"/><Relationship Id="rId31" Type="http://schemas.openxmlformats.org/officeDocument/2006/relationships/oleObject" Target="../embeddings/oleObject63.bin"/><Relationship Id="rId4" Type="http://schemas.openxmlformats.org/officeDocument/2006/relationships/image" Target="../media/image48.wmf"/><Relationship Id="rId9" Type="http://schemas.openxmlformats.org/officeDocument/2006/relationships/oleObject" Target="../embeddings/oleObject52.bin"/><Relationship Id="rId14" Type="http://schemas.openxmlformats.org/officeDocument/2006/relationships/image" Target="../media/image53.wmf"/><Relationship Id="rId22" Type="http://schemas.openxmlformats.org/officeDocument/2006/relationships/image" Target="../media/image57.wmf"/><Relationship Id="rId27" Type="http://schemas.openxmlformats.org/officeDocument/2006/relationships/oleObject" Target="../embeddings/oleObject61.bin"/><Relationship Id="rId30" Type="http://schemas.openxmlformats.org/officeDocument/2006/relationships/image" Target="../media/image61.wmf"/><Relationship Id="rId8" Type="http://schemas.openxmlformats.org/officeDocument/2006/relationships/image" Target="../media/image50.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67.bin"/><Relationship Id="rId13" Type="http://schemas.openxmlformats.org/officeDocument/2006/relationships/image" Target="../media/image68.wmf"/><Relationship Id="rId18" Type="http://schemas.openxmlformats.org/officeDocument/2006/relationships/oleObject" Target="../embeddings/oleObject72.bin"/><Relationship Id="rId3" Type="http://schemas.openxmlformats.org/officeDocument/2006/relationships/image" Target="../media/image74.jpeg"/><Relationship Id="rId21" Type="http://schemas.openxmlformats.org/officeDocument/2006/relationships/image" Target="../media/image72.wmf"/><Relationship Id="rId7" Type="http://schemas.openxmlformats.org/officeDocument/2006/relationships/image" Target="../media/image65.wmf"/><Relationship Id="rId12" Type="http://schemas.openxmlformats.org/officeDocument/2006/relationships/oleObject" Target="../embeddings/oleObject69.bin"/><Relationship Id="rId17" Type="http://schemas.openxmlformats.org/officeDocument/2006/relationships/image" Target="../media/image70.wmf"/><Relationship Id="rId2" Type="http://schemas.openxmlformats.org/officeDocument/2006/relationships/slideLayout" Target="../slideLayouts/slideLayout2.xml"/><Relationship Id="rId16" Type="http://schemas.openxmlformats.org/officeDocument/2006/relationships/oleObject" Target="../embeddings/oleObject71.bin"/><Relationship Id="rId20" Type="http://schemas.openxmlformats.org/officeDocument/2006/relationships/oleObject" Target="../embeddings/oleObject73.bin"/><Relationship Id="rId1" Type="http://schemas.openxmlformats.org/officeDocument/2006/relationships/vmlDrawing" Target="../drawings/vmlDrawing6.vml"/><Relationship Id="rId6" Type="http://schemas.openxmlformats.org/officeDocument/2006/relationships/oleObject" Target="../embeddings/oleObject66.bin"/><Relationship Id="rId11" Type="http://schemas.openxmlformats.org/officeDocument/2006/relationships/image" Target="../media/image67.wmf"/><Relationship Id="rId5" Type="http://schemas.openxmlformats.org/officeDocument/2006/relationships/image" Target="../media/image64.wmf"/><Relationship Id="rId15" Type="http://schemas.openxmlformats.org/officeDocument/2006/relationships/image" Target="../media/image69.wmf"/><Relationship Id="rId23" Type="http://schemas.openxmlformats.org/officeDocument/2006/relationships/image" Target="../media/image73.wmf"/><Relationship Id="rId10" Type="http://schemas.openxmlformats.org/officeDocument/2006/relationships/oleObject" Target="../embeddings/oleObject68.bin"/><Relationship Id="rId19" Type="http://schemas.openxmlformats.org/officeDocument/2006/relationships/image" Target="../media/image71.wmf"/><Relationship Id="rId4" Type="http://schemas.openxmlformats.org/officeDocument/2006/relationships/oleObject" Target="../embeddings/oleObject65.bin"/><Relationship Id="rId9" Type="http://schemas.openxmlformats.org/officeDocument/2006/relationships/image" Target="../media/image66.wmf"/><Relationship Id="rId14" Type="http://schemas.openxmlformats.org/officeDocument/2006/relationships/oleObject" Target="../embeddings/oleObject70.bin"/><Relationship Id="rId22" Type="http://schemas.openxmlformats.org/officeDocument/2006/relationships/oleObject" Target="../embeddings/oleObject74.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Monday, May 3, 2021</a:t>
            </a:r>
          </a:p>
        </p:txBody>
      </p:sp>
      <p:sp>
        <p:nvSpPr>
          <p:cNvPr id="7" name="Rectangle 5"/>
          <p:cNvSpPr>
            <a:spLocks noGrp="1" noChangeArrowheads="1"/>
          </p:cNvSpPr>
          <p:nvPr>
            <p:ph type="ftr" sz="quarter" idx="11"/>
          </p:nvPr>
        </p:nvSpPr>
        <p:spPr/>
        <p:txBody>
          <a:bodyPr/>
          <a:lstStyle/>
          <a:p>
            <a:pPr>
              <a:defRPr/>
            </a:pPr>
            <a:r>
              <a:rPr lang="de-DE"/>
              <a:t>PHYS 1443-003, Spring 2021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dirty="0">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003</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a:ea typeface="ＭＳ Ｐゴシック" pitchFamily="-84" charset="-128"/>
                <a:cs typeface="ＭＳ Ｐゴシック" pitchFamily="-84" charset="-128"/>
              </a:rPr>
              <a:t>#21</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122670" y="1469500"/>
            <a:ext cx="2616422"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Monday, May 3, 2021</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1371600" y="2278797"/>
            <a:ext cx="7162800" cy="3512404"/>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a:solidFill>
                  <a:schemeClr val="accent2"/>
                </a:solidFill>
                <a:latin typeface="Arial Narrow" pitchFamily="-84" charset="0"/>
              </a:rPr>
              <a:t>CH9: Static Equilibrium </a:t>
            </a:r>
          </a:p>
          <a:p>
            <a:pPr marL="1066800" lvl="1" indent="-609600">
              <a:spcBef>
                <a:spcPct val="20000"/>
              </a:spcBef>
              <a:buFontTx/>
              <a:buChar char="•"/>
            </a:pPr>
            <a:r>
              <a:rPr lang="en-US" sz="2800" dirty="0">
                <a:solidFill>
                  <a:srgbClr val="CC00CC"/>
                </a:solidFill>
                <a:latin typeface="Arial Narrow" pitchFamily="-84" charset="0"/>
              </a:rPr>
              <a:t>Conditions for Equilibrium</a:t>
            </a:r>
          </a:p>
          <a:p>
            <a:pPr marL="1066800" lvl="1" indent="-609600">
              <a:spcBef>
                <a:spcPct val="20000"/>
              </a:spcBef>
              <a:buFontTx/>
              <a:buChar char="•"/>
            </a:pPr>
            <a:r>
              <a:rPr lang="en-US" sz="2800" dirty="0">
                <a:solidFill>
                  <a:srgbClr val="CC00CC"/>
                </a:solidFill>
                <a:latin typeface="Arial Narrow" charset="0"/>
                <a:ea typeface="굴림" charset="0"/>
                <a:cs typeface="굴림" charset="0"/>
              </a:rPr>
              <a:t>Elastic Properties of Solids</a:t>
            </a:r>
          </a:p>
          <a:p>
            <a:pPr marL="609600" indent="-609600">
              <a:spcBef>
                <a:spcPct val="20000"/>
              </a:spcBef>
              <a:buFontTx/>
              <a:buChar char="•"/>
            </a:pPr>
            <a:r>
              <a:rPr lang="en-US" sz="3200" dirty="0">
                <a:solidFill>
                  <a:schemeClr val="accent2"/>
                </a:solidFill>
                <a:latin typeface="Arial Narrow" pitchFamily="-84" charset="0"/>
              </a:rPr>
              <a:t>CH10: Fluids </a:t>
            </a:r>
          </a:p>
          <a:p>
            <a:pPr marL="1066800" lvl="1" indent="-609600">
              <a:spcBef>
                <a:spcPct val="20000"/>
              </a:spcBef>
              <a:buFontTx/>
              <a:buChar char="•"/>
            </a:pPr>
            <a:r>
              <a:rPr lang="en-US" sz="2800" dirty="0">
                <a:solidFill>
                  <a:srgbClr val="CC00CC"/>
                </a:solidFill>
                <a:latin typeface="Arial Narrow" charset="0"/>
              </a:rPr>
              <a:t>Density and Specific Gravity</a:t>
            </a:r>
          </a:p>
          <a:p>
            <a:pPr marL="1066800" lvl="1" indent="-609600">
              <a:spcBef>
                <a:spcPct val="20000"/>
              </a:spcBef>
              <a:buFontTx/>
              <a:buChar char="•"/>
            </a:pPr>
            <a:r>
              <a:rPr lang="en-US" sz="2800" dirty="0">
                <a:solidFill>
                  <a:srgbClr val="CC00CC"/>
                </a:solidFill>
                <a:latin typeface="Arial Narrow" charset="0"/>
              </a:rPr>
              <a:t>Variation of Pressure and Depth</a:t>
            </a:r>
          </a:p>
          <a:p>
            <a:pPr marL="1066800" lvl="1" indent="-609600">
              <a:spcBef>
                <a:spcPct val="20000"/>
              </a:spcBef>
              <a:buFontTx/>
              <a:buChar char="•"/>
            </a:pPr>
            <a:r>
              <a:rPr lang="en-US" sz="2800" dirty="0">
                <a:solidFill>
                  <a:srgbClr val="CC00CC"/>
                </a:solidFill>
                <a:latin typeface="Arial Narrow" charset="0"/>
              </a:rPr>
              <a:t>Pascal’s Principle</a:t>
            </a:r>
          </a:p>
          <a:p>
            <a:pPr marL="1066800" lvl="1" indent="-609600">
              <a:spcBef>
                <a:spcPct val="20000"/>
              </a:spcBef>
              <a:buFontTx/>
              <a:buChar char="•"/>
            </a:pPr>
            <a:endParaRPr lang="en-US" sz="2800" dirty="0">
              <a:solidFill>
                <a:srgbClr val="CC00CC"/>
              </a:solidFill>
              <a:latin typeface="Arial Narrow" pitchFamily="-84" charset="0"/>
            </a:endParaRPr>
          </a:p>
        </p:txBody>
      </p:sp>
    </p:spTree>
    <p:extLst>
      <p:ext uri="{BB962C8B-B14F-4D97-AF65-F5344CB8AC3E}">
        <p14:creationId xmlns:p14="http://schemas.microsoft.com/office/powerpoint/2010/main" val="695416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12" name="Date Placeholder 3"/>
          <p:cNvSpPr>
            <a:spLocks noGrp="1"/>
          </p:cNvSpPr>
          <p:nvPr>
            <p:ph type="dt" sz="quarter" idx="10"/>
          </p:nvPr>
        </p:nvSpPr>
        <p:spPr/>
        <p:txBody>
          <a:bodyPr/>
          <a:lstStyle/>
          <a:p>
            <a:pPr>
              <a:defRPr/>
            </a:pPr>
            <a:r>
              <a:rPr lang="en-US"/>
              <a:t>Monday, May 3, 2021</a:t>
            </a:r>
          </a:p>
        </p:txBody>
      </p:sp>
      <p:sp>
        <p:nvSpPr>
          <p:cNvPr id="29713" name="Footer Placeholder 4"/>
          <p:cNvSpPr>
            <a:spLocks noGrp="1"/>
          </p:cNvSpPr>
          <p:nvPr>
            <p:ph type="ftr" sz="quarter" idx="11"/>
          </p:nvPr>
        </p:nvSpPr>
        <p:spPr/>
        <p:txBody>
          <a:bodyPr/>
          <a:lstStyle/>
          <a:p>
            <a:pPr>
              <a:defRPr/>
            </a:pPr>
            <a:r>
              <a:rPr lang="nl-NL"/>
              <a:t>PHYS 1443-003, Spring 2021                    Dr. Jaehoon Yu</a:t>
            </a:r>
            <a:endParaRPr lang="en-US"/>
          </a:p>
        </p:txBody>
      </p:sp>
      <p:sp>
        <p:nvSpPr>
          <p:cNvPr id="26642" name="Slide Number Placeholder 5"/>
          <p:cNvSpPr>
            <a:spLocks noGrp="1"/>
          </p:cNvSpPr>
          <p:nvPr>
            <p:ph type="sldNum" sz="quarter" idx="12"/>
          </p:nvPr>
        </p:nvSpPr>
        <p:spPr>
          <a:noFill/>
        </p:spPr>
        <p:txBody>
          <a:bodyPr/>
          <a:lstStyle/>
          <a:p>
            <a:fld id="{B2B04887-FA6C-8944-BC9A-FF72ED7DCA35}" type="slidenum">
              <a:rPr lang="en-US">
                <a:latin typeface="Arial Narrow" charset="0"/>
              </a:rPr>
              <a:pPr/>
              <a:t>10</a:t>
            </a:fld>
            <a:endParaRPr lang="en-US">
              <a:latin typeface="Arial Narrow" charset="0"/>
            </a:endParaRPr>
          </a:p>
        </p:txBody>
      </p:sp>
      <p:sp>
        <p:nvSpPr>
          <p:cNvPr id="26643" name="Rectangle 2"/>
          <p:cNvSpPr>
            <a:spLocks noGrp="1" noChangeArrowheads="1"/>
          </p:cNvSpPr>
          <p:nvPr>
            <p:ph type="title"/>
          </p:nvPr>
        </p:nvSpPr>
        <p:spPr>
          <a:xfrm>
            <a:off x="533400" y="76200"/>
            <a:ext cx="7772400" cy="609600"/>
          </a:xfrm>
        </p:spPr>
        <p:txBody>
          <a:bodyPr/>
          <a:lstStyle/>
          <a:p>
            <a:r>
              <a:rPr lang="en-US" sz="4000" dirty="0">
                <a:ea typeface="ＭＳ Ｐゴシック" charset="-128"/>
                <a:cs typeface="ＭＳ Ｐゴシック" charset="-128"/>
              </a:rPr>
              <a:t>Example cont’d</a:t>
            </a:r>
            <a:endParaRPr lang="en-US" dirty="0">
              <a:ea typeface="ＭＳ Ｐゴシック" charset="-128"/>
              <a:cs typeface="ＭＳ Ｐゴシック" charset="-128"/>
            </a:endParaRPr>
          </a:p>
        </p:txBody>
      </p:sp>
      <p:graphicFrame>
        <p:nvGraphicFramePr>
          <p:cNvPr id="430083" name="Object 2"/>
          <p:cNvGraphicFramePr>
            <a:graphicFrameLocks noChangeAspect="1"/>
          </p:cNvGraphicFramePr>
          <p:nvPr/>
        </p:nvGraphicFramePr>
        <p:xfrm>
          <a:off x="4343400" y="914400"/>
          <a:ext cx="863600" cy="620713"/>
        </p:xfrm>
        <a:graphic>
          <a:graphicData uri="http://schemas.openxmlformats.org/presentationml/2006/ole">
            <mc:AlternateContent xmlns:mc="http://schemas.openxmlformats.org/markup-compatibility/2006">
              <mc:Choice xmlns:v="urn:schemas-microsoft-com:vml" Requires="v">
                <p:oleObj spid="_x0000_s566633" name="Equation" r:id="rId3" imgW="380880" imgH="253800" progId="Equation.3">
                  <p:embed/>
                </p:oleObj>
              </mc:Choice>
              <mc:Fallback>
                <p:oleObj name="Equation" r:id="rId3" imgW="380880" imgH="253800" progId="Equation.3">
                  <p:embed/>
                  <p:pic>
                    <p:nvPicPr>
                      <p:cNvPr id="430083"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914400"/>
                        <a:ext cx="863600" cy="6207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84" name="Text Box 4"/>
          <p:cNvSpPr txBox="1">
            <a:spLocks noChangeArrowheads="1"/>
          </p:cNvSpPr>
          <p:nvPr/>
        </p:nvSpPr>
        <p:spPr bwMode="auto">
          <a:xfrm>
            <a:off x="609600" y="1001713"/>
            <a:ext cx="3810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From the rotational equilibrium</a:t>
            </a:r>
          </a:p>
        </p:txBody>
      </p:sp>
      <p:graphicFrame>
        <p:nvGraphicFramePr>
          <p:cNvPr id="430085" name="Object 3"/>
          <p:cNvGraphicFramePr>
            <a:graphicFrameLocks noChangeAspect="1"/>
          </p:cNvGraphicFramePr>
          <p:nvPr/>
        </p:nvGraphicFramePr>
        <p:xfrm>
          <a:off x="5064125" y="976313"/>
          <a:ext cx="2860675" cy="558800"/>
        </p:xfrm>
        <a:graphic>
          <a:graphicData uri="http://schemas.openxmlformats.org/presentationml/2006/ole">
            <mc:AlternateContent xmlns:mc="http://schemas.openxmlformats.org/markup-compatibility/2006">
              <mc:Choice xmlns:v="urn:schemas-microsoft-com:vml" Requires="v">
                <p:oleObj spid="_x0000_s566634" name="Equation" r:id="rId5" imgW="1257120" imgH="228600" progId="Equation.DSMT4">
                  <p:embed/>
                </p:oleObj>
              </mc:Choice>
              <mc:Fallback>
                <p:oleObj name="Equation" r:id="rId5" imgW="1257120" imgH="228600" progId="Equation.DSMT4">
                  <p:embed/>
                  <p:pic>
                    <p:nvPicPr>
                      <p:cNvPr id="430085"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4125" y="976313"/>
                        <a:ext cx="2860675" cy="558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86" name="Object 4"/>
          <p:cNvGraphicFramePr>
            <a:graphicFrameLocks noChangeAspect="1"/>
          </p:cNvGraphicFramePr>
          <p:nvPr/>
        </p:nvGraphicFramePr>
        <p:xfrm>
          <a:off x="8077200" y="1025525"/>
          <a:ext cx="547688" cy="433388"/>
        </p:xfrm>
        <a:graphic>
          <a:graphicData uri="http://schemas.openxmlformats.org/presentationml/2006/ole">
            <mc:AlternateContent xmlns:mc="http://schemas.openxmlformats.org/markup-compatibility/2006">
              <mc:Choice xmlns:v="urn:schemas-microsoft-com:vml" Requires="v">
                <p:oleObj spid="_x0000_s566635" name="Equation" r:id="rId7" imgW="241200" imgH="177480" progId="Equation.3">
                  <p:embed/>
                </p:oleObj>
              </mc:Choice>
              <mc:Fallback>
                <p:oleObj name="Equation" r:id="rId7" imgW="241200" imgH="177480" progId="Equation.3">
                  <p:embed/>
                  <p:pic>
                    <p:nvPicPr>
                      <p:cNvPr id="430086"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77200" y="1025525"/>
                        <a:ext cx="547688" cy="4333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87" name="Text Box 7"/>
          <p:cNvSpPr txBox="1">
            <a:spLocks noChangeArrowheads="1"/>
          </p:cNvSpPr>
          <p:nvPr/>
        </p:nvSpPr>
        <p:spPr bwMode="auto">
          <a:xfrm>
            <a:off x="609600" y="1535113"/>
            <a:ext cx="617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800000"/>
                </a:solidFill>
                <a:latin typeface="Arial Narrow" charset="0"/>
              </a:rPr>
              <a:t>Thus, the force exerted on the ladder by the wall is</a:t>
            </a:r>
          </a:p>
        </p:txBody>
      </p:sp>
      <p:graphicFrame>
        <p:nvGraphicFramePr>
          <p:cNvPr id="430088" name="Object 5"/>
          <p:cNvGraphicFramePr>
            <a:graphicFrameLocks noChangeAspect="1"/>
          </p:cNvGraphicFramePr>
          <p:nvPr/>
        </p:nvGraphicFramePr>
        <p:xfrm>
          <a:off x="1143000" y="2228850"/>
          <a:ext cx="442913" cy="446088"/>
        </p:xfrm>
        <a:graphic>
          <a:graphicData uri="http://schemas.openxmlformats.org/presentationml/2006/ole">
            <mc:AlternateContent xmlns:mc="http://schemas.openxmlformats.org/markup-compatibility/2006">
              <mc:Choice xmlns:v="urn:schemas-microsoft-com:vml" Requires="v">
                <p:oleObj spid="_x0000_s566636" name="Equation" r:id="rId9" imgW="215640" imgH="228600" progId="Equation.DSMT4">
                  <p:embed/>
                </p:oleObj>
              </mc:Choice>
              <mc:Fallback>
                <p:oleObj name="Equation" r:id="rId9" imgW="215640" imgH="228600" progId="Equation.DSMT4">
                  <p:embed/>
                  <p:pic>
                    <p:nvPicPr>
                      <p:cNvPr id="430088"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43000" y="2228850"/>
                        <a:ext cx="442913" cy="4460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89" name="Text Box 9"/>
          <p:cNvSpPr txBox="1">
            <a:spLocks noChangeArrowheads="1"/>
          </p:cNvSpPr>
          <p:nvPr/>
        </p:nvSpPr>
        <p:spPr bwMode="auto">
          <a:xfrm>
            <a:off x="609600" y="4049713"/>
            <a:ext cx="6400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800000"/>
                </a:solidFill>
                <a:latin typeface="Arial Narrow" charset="0"/>
              </a:rPr>
              <a:t>Thus, the force exerted on the ladder by the ground is</a:t>
            </a:r>
          </a:p>
        </p:txBody>
      </p:sp>
      <p:sp>
        <p:nvSpPr>
          <p:cNvPr id="430090" name="Text Box 10"/>
          <p:cNvSpPr txBox="1">
            <a:spLocks noChangeArrowheads="1"/>
          </p:cNvSpPr>
          <p:nvPr/>
        </p:nvSpPr>
        <p:spPr bwMode="auto">
          <a:xfrm>
            <a:off x="457200" y="2830513"/>
            <a:ext cx="6553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x component of the force by the ground is</a:t>
            </a:r>
          </a:p>
        </p:txBody>
      </p:sp>
      <p:graphicFrame>
        <p:nvGraphicFramePr>
          <p:cNvPr id="430091" name="Object 6"/>
          <p:cNvGraphicFramePr>
            <a:graphicFrameLocks noChangeAspect="1"/>
          </p:cNvGraphicFramePr>
          <p:nvPr/>
        </p:nvGraphicFramePr>
        <p:xfrm>
          <a:off x="5638800" y="3351213"/>
          <a:ext cx="2362200" cy="506412"/>
        </p:xfrm>
        <a:graphic>
          <a:graphicData uri="http://schemas.openxmlformats.org/presentationml/2006/ole">
            <mc:AlternateContent xmlns:mc="http://schemas.openxmlformats.org/markup-compatibility/2006">
              <mc:Choice xmlns:v="urn:schemas-microsoft-com:vml" Requires="v">
                <p:oleObj spid="_x0000_s566637" name="Equation" r:id="rId11" imgW="1015920" imgH="228600" progId="Equation.DSMT4">
                  <p:embed/>
                </p:oleObj>
              </mc:Choice>
              <mc:Fallback>
                <p:oleObj name="Equation" r:id="rId11" imgW="1015920" imgH="228600" progId="Equation.DSMT4">
                  <p:embed/>
                  <p:pic>
                    <p:nvPicPr>
                      <p:cNvPr id="430091"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38800" y="3351213"/>
                        <a:ext cx="2362200" cy="5064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2" name="Object 7"/>
          <p:cNvGraphicFramePr>
            <a:graphicFrameLocks noChangeAspect="1"/>
          </p:cNvGraphicFramePr>
          <p:nvPr/>
        </p:nvGraphicFramePr>
        <p:xfrm>
          <a:off x="971550" y="4603750"/>
          <a:ext cx="476250" cy="512763"/>
        </p:xfrm>
        <a:graphic>
          <a:graphicData uri="http://schemas.openxmlformats.org/presentationml/2006/ole">
            <mc:AlternateContent xmlns:mc="http://schemas.openxmlformats.org/markup-compatibility/2006">
              <mc:Choice xmlns:v="urn:schemas-microsoft-com:vml" Requires="v">
                <p:oleObj spid="_x0000_s566638" name="Equation" r:id="rId13" imgW="203040" imgH="228600" progId="Equation.DSMT4">
                  <p:embed/>
                </p:oleObj>
              </mc:Choice>
              <mc:Fallback>
                <p:oleObj name="Equation" r:id="rId13" imgW="203040" imgH="228600" progId="Equation.DSMT4">
                  <p:embed/>
                  <p:pic>
                    <p:nvPicPr>
                      <p:cNvPr id="430092"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4603750"/>
                        <a:ext cx="476250" cy="5127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3" name="Object 8"/>
          <p:cNvGraphicFramePr>
            <a:graphicFrameLocks noChangeAspect="1"/>
          </p:cNvGraphicFramePr>
          <p:nvPr/>
        </p:nvGraphicFramePr>
        <p:xfrm>
          <a:off x="1524000" y="2062163"/>
          <a:ext cx="1406525" cy="768350"/>
        </p:xfrm>
        <a:graphic>
          <a:graphicData uri="http://schemas.openxmlformats.org/presentationml/2006/ole">
            <mc:AlternateContent xmlns:mc="http://schemas.openxmlformats.org/markup-compatibility/2006">
              <mc:Choice xmlns:v="urn:schemas-microsoft-com:vml" Requires="v">
                <p:oleObj spid="_x0000_s566639" name="Equation" r:id="rId15" imgW="685800" imgH="393480" progId="Equation.DSMT4">
                  <p:embed/>
                </p:oleObj>
              </mc:Choice>
              <mc:Fallback>
                <p:oleObj name="Equation" r:id="rId15" imgW="685800" imgH="393480" progId="Equation.DSMT4">
                  <p:embed/>
                  <p:pic>
                    <p:nvPicPr>
                      <p:cNvPr id="430093"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24000" y="2062163"/>
                        <a:ext cx="1406525" cy="7683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4" name="Object 9"/>
          <p:cNvGraphicFramePr>
            <a:graphicFrameLocks noChangeAspect="1"/>
          </p:cNvGraphicFramePr>
          <p:nvPr/>
        </p:nvGraphicFramePr>
        <p:xfrm>
          <a:off x="2889250" y="2068513"/>
          <a:ext cx="2216150" cy="768350"/>
        </p:xfrm>
        <a:graphic>
          <a:graphicData uri="http://schemas.openxmlformats.org/presentationml/2006/ole">
            <mc:AlternateContent xmlns:mc="http://schemas.openxmlformats.org/markup-compatibility/2006">
              <mc:Choice xmlns:v="urn:schemas-microsoft-com:vml" Requires="v">
                <p:oleObj spid="_x0000_s566640" name="Equation" r:id="rId17" imgW="1079280" imgH="393480" progId="Equation.DSMT4">
                  <p:embed/>
                </p:oleObj>
              </mc:Choice>
              <mc:Fallback>
                <p:oleObj name="Equation" r:id="rId17" imgW="1079280" imgH="393480" progId="Equation.DSMT4">
                  <p:embed/>
                  <p:pic>
                    <p:nvPicPr>
                      <p:cNvPr id="430094"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89250" y="2068513"/>
                        <a:ext cx="2216150" cy="7683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5" name="Object 10"/>
          <p:cNvGraphicFramePr>
            <a:graphicFrameLocks noChangeAspect="1"/>
          </p:cNvGraphicFramePr>
          <p:nvPr/>
        </p:nvGraphicFramePr>
        <p:xfrm>
          <a:off x="609600" y="3363913"/>
          <a:ext cx="2895600" cy="544512"/>
        </p:xfrm>
        <a:graphic>
          <a:graphicData uri="http://schemas.openxmlformats.org/presentationml/2006/ole">
            <mc:AlternateContent xmlns:mc="http://schemas.openxmlformats.org/markup-compatibility/2006">
              <mc:Choice xmlns:v="urn:schemas-microsoft-com:vml" Requires="v">
                <p:oleObj spid="_x0000_s566641" name="Equation" r:id="rId19" imgW="1282680" imgH="253800" progId="Equation.DSMT4">
                  <p:embed/>
                </p:oleObj>
              </mc:Choice>
              <mc:Fallback>
                <p:oleObj name="Equation" r:id="rId19" imgW="1282680" imgH="253800" progId="Equation.DSMT4">
                  <p:embed/>
                  <p:pic>
                    <p:nvPicPr>
                      <p:cNvPr id="430095"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09600" y="3363913"/>
                        <a:ext cx="2895600" cy="5445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96" name="AutoShape 16"/>
          <p:cNvSpPr>
            <a:spLocks noChangeArrowheads="1"/>
          </p:cNvSpPr>
          <p:nvPr/>
        </p:nvSpPr>
        <p:spPr bwMode="auto">
          <a:xfrm>
            <a:off x="3733800" y="3287713"/>
            <a:ext cx="1600200" cy="762000"/>
          </a:xfrm>
          <a:prstGeom prst="rightArrow">
            <a:avLst>
              <a:gd name="adj1" fmla="val 50000"/>
              <a:gd name="adj2" fmla="val 52500"/>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charset="0"/>
              </a:rPr>
              <a:t>Solve for F</a:t>
            </a:r>
            <a:r>
              <a:rPr lang="en-US" sz="1800" b="1" baseline="-25000">
                <a:solidFill>
                  <a:srgbClr val="A50021"/>
                </a:solidFill>
                <a:latin typeface="Arial Narrow" charset="0"/>
              </a:rPr>
              <a:t>Gx</a:t>
            </a:r>
          </a:p>
        </p:txBody>
      </p:sp>
      <p:graphicFrame>
        <p:nvGraphicFramePr>
          <p:cNvPr id="430097" name="Object 11"/>
          <p:cNvGraphicFramePr>
            <a:graphicFrameLocks noChangeAspect="1"/>
          </p:cNvGraphicFramePr>
          <p:nvPr/>
        </p:nvGraphicFramePr>
        <p:xfrm>
          <a:off x="1412875" y="4506913"/>
          <a:ext cx="1939925" cy="684212"/>
        </p:xfrm>
        <a:graphic>
          <a:graphicData uri="http://schemas.openxmlformats.org/presentationml/2006/ole">
            <mc:AlternateContent xmlns:mc="http://schemas.openxmlformats.org/markup-compatibility/2006">
              <mc:Choice xmlns:v="urn:schemas-microsoft-com:vml" Requires="v">
                <p:oleObj spid="_x0000_s566642" name="Equation" r:id="rId21" imgW="825480" imgH="304560" progId="Equation.DSMT4">
                  <p:embed/>
                </p:oleObj>
              </mc:Choice>
              <mc:Fallback>
                <p:oleObj name="Equation" r:id="rId21" imgW="825480" imgH="304560" progId="Equation.DSMT4">
                  <p:embed/>
                  <p:pic>
                    <p:nvPicPr>
                      <p:cNvPr id="430097"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12875" y="4506913"/>
                        <a:ext cx="1939925" cy="6842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8" name="Object 12"/>
          <p:cNvGraphicFramePr>
            <a:graphicFrameLocks noChangeAspect="1"/>
          </p:cNvGraphicFramePr>
          <p:nvPr/>
        </p:nvGraphicFramePr>
        <p:xfrm>
          <a:off x="3344863" y="4506913"/>
          <a:ext cx="3284537" cy="569912"/>
        </p:xfrm>
        <a:graphic>
          <a:graphicData uri="http://schemas.openxmlformats.org/presentationml/2006/ole">
            <mc:AlternateContent xmlns:mc="http://schemas.openxmlformats.org/markup-compatibility/2006">
              <mc:Choice xmlns:v="urn:schemas-microsoft-com:vml" Requires="v">
                <p:oleObj spid="_x0000_s566643" name="Equation" r:id="rId23" imgW="1396800" imgH="253800" progId="Equation.DSMT4">
                  <p:embed/>
                </p:oleObj>
              </mc:Choice>
              <mc:Fallback>
                <p:oleObj name="Equation" r:id="rId23" imgW="1396800" imgH="253800" progId="Equation.DSMT4">
                  <p:embed/>
                  <p:pic>
                    <p:nvPicPr>
                      <p:cNvPr id="430098"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44863" y="4506913"/>
                        <a:ext cx="3284537" cy="5699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99" name="Text Box 19"/>
          <p:cNvSpPr txBox="1">
            <a:spLocks noChangeArrowheads="1"/>
          </p:cNvSpPr>
          <p:nvPr/>
        </p:nvSpPr>
        <p:spPr bwMode="auto">
          <a:xfrm>
            <a:off x="609600" y="5192713"/>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angle between the ground force to the floor</a:t>
            </a:r>
          </a:p>
        </p:txBody>
      </p:sp>
      <p:graphicFrame>
        <p:nvGraphicFramePr>
          <p:cNvPr id="430100" name="Object 13"/>
          <p:cNvGraphicFramePr>
            <a:graphicFrameLocks noChangeAspect="1"/>
          </p:cNvGraphicFramePr>
          <p:nvPr/>
        </p:nvGraphicFramePr>
        <p:xfrm>
          <a:off x="3352800" y="5387975"/>
          <a:ext cx="304800" cy="406400"/>
        </p:xfrm>
        <a:graphic>
          <a:graphicData uri="http://schemas.openxmlformats.org/presentationml/2006/ole">
            <mc:AlternateContent xmlns:mc="http://schemas.openxmlformats.org/markup-compatibility/2006">
              <mc:Choice xmlns:v="urn:schemas-microsoft-com:vml" Requires="v">
                <p:oleObj spid="_x0000_s566644" name="Equation" r:id="rId25" imgW="126720" imgH="177480" progId="Equation.DSMT4">
                  <p:embed/>
                </p:oleObj>
              </mc:Choice>
              <mc:Fallback>
                <p:oleObj name="Equation" r:id="rId25" imgW="126720" imgH="177480" progId="Equation.DSMT4">
                  <p:embed/>
                  <p:pic>
                    <p:nvPicPr>
                      <p:cNvPr id="430100"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352800" y="5387975"/>
                        <a:ext cx="304800" cy="4064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101" name="Object 14"/>
          <p:cNvGraphicFramePr>
            <a:graphicFrameLocks noChangeAspect="1"/>
          </p:cNvGraphicFramePr>
          <p:nvPr/>
        </p:nvGraphicFramePr>
        <p:xfrm>
          <a:off x="3648075" y="5040313"/>
          <a:ext cx="2066925" cy="1103312"/>
        </p:xfrm>
        <a:graphic>
          <a:graphicData uri="http://schemas.openxmlformats.org/presentationml/2006/ole">
            <mc:AlternateContent xmlns:mc="http://schemas.openxmlformats.org/markup-compatibility/2006">
              <mc:Choice xmlns:v="urn:schemas-microsoft-com:vml" Requires="v">
                <p:oleObj spid="_x0000_s566645" name="Equation" r:id="rId27" imgW="863280" imgH="482400" progId="Equation.DSMT4">
                  <p:embed/>
                </p:oleObj>
              </mc:Choice>
              <mc:Fallback>
                <p:oleObj name="Equation" r:id="rId27" imgW="863280" imgH="482400" progId="Equation.DSMT4">
                  <p:embed/>
                  <p:pic>
                    <p:nvPicPr>
                      <p:cNvPr id="430101"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648075" y="5040313"/>
                        <a:ext cx="2066925" cy="11033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102" name="Object 15"/>
          <p:cNvGraphicFramePr>
            <a:graphicFrameLocks noChangeAspect="1"/>
          </p:cNvGraphicFramePr>
          <p:nvPr/>
        </p:nvGraphicFramePr>
        <p:xfrm>
          <a:off x="5694363" y="5119688"/>
          <a:ext cx="2916237" cy="987425"/>
        </p:xfrm>
        <a:graphic>
          <a:graphicData uri="http://schemas.openxmlformats.org/presentationml/2006/ole">
            <mc:AlternateContent xmlns:mc="http://schemas.openxmlformats.org/markup-compatibility/2006">
              <mc:Choice xmlns:v="urn:schemas-microsoft-com:vml" Requires="v">
                <p:oleObj spid="_x0000_s566646" name="Equation" r:id="rId29" imgW="1218960" imgH="431640" progId="Equation.DSMT4">
                  <p:embed/>
                </p:oleObj>
              </mc:Choice>
              <mc:Fallback>
                <p:oleObj name="Equation" r:id="rId29" imgW="1218960" imgH="431640" progId="Equation.DSMT4">
                  <p:embed/>
                  <p:pic>
                    <p:nvPicPr>
                      <p:cNvPr id="430102"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694363" y="5119688"/>
                        <a:ext cx="2916237" cy="987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75484894"/>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Date Placeholder 3"/>
          <p:cNvSpPr>
            <a:spLocks noGrp="1"/>
          </p:cNvSpPr>
          <p:nvPr>
            <p:ph type="dt" sz="quarter" idx="10"/>
          </p:nvPr>
        </p:nvSpPr>
        <p:spPr>
          <a:noFill/>
        </p:spPr>
        <p:txBody>
          <a:bodyPr/>
          <a:lstStyle/>
          <a:p>
            <a:r>
              <a:rPr lang="en-US">
                <a:latin typeface="Arial Narrow" charset="0"/>
              </a:rPr>
              <a:t>Monday, May 3, 2021</a:t>
            </a:r>
          </a:p>
        </p:txBody>
      </p:sp>
      <p:sp>
        <p:nvSpPr>
          <p:cNvPr id="9221"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5C3861D9-D79B-3649-98D0-A75B60AD070B}" type="slidenum">
              <a:rPr lang="en-US"/>
              <a:pPr/>
              <a:t>11</a:t>
            </a:fld>
            <a:endParaRPr lang="en-US"/>
          </a:p>
        </p:txBody>
      </p:sp>
      <p:sp>
        <p:nvSpPr>
          <p:cNvPr id="9223" name="Rectangle 2"/>
          <p:cNvSpPr>
            <a:spLocks noGrp="1" noChangeArrowheads="1"/>
          </p:cNvSpPr>
          <p:nvPr>
            <p:ph type="title"/>
          </p:nvPr>
        </p:nvSpPr>
        <p:spPr>
          <a:xfrm>
            <a:off x="685800" y="152400"/>
            <a:ext cx="8153400" cy="609600"/>
          </a:xfrm>
        </p:spPr>
        <p:txBody>
          <a:bodyPr/>
          <a:lstStyle/>
          <a:p>
            <a:r>
              <a:rPr lang="en-US"/>
              <a:t>Elastic Properties of Solids</a:t>
            </a:r>
          </a:p>
        </p:txBody>
      </p:sp>
      <p:graphicFrame>
        <p:nvGraphicFramePr>
          <p:cNvPr id="432131" name="Object 2"/>
          <p:cNvGraphicFramePr>
            <a:graphicFrameLocks noChangeAspect="1"/>
          </p:cNvGraphicFramePr>
          <p:nvPr>
            <p:extLst>
              <p:ext uri="{D42A27DB-BD31-4B8C-83A1-F6EECF244321}">
                <p14:modId xmlns:p14="http://schemas.microsoft.com/office/powerpoint/2010/main" val="2466741793"/>
              </p:ext>
            </p:extLst>
          </p:nvPr>
        </p:nvGraphicFramePr>
        <p:xfrm>
          <a:off x="6553200" y="4303712"/>
          <a:ext cx="1874838" cy="261938"/>
        </p:xfrm>
        <a:graphic>
          <a:graphicData uri="http://schemas.openxmlformats.org/presentationml/2006/ole">
            <mc:AlternateContent xmlns:mc="http://schemas.openxmlformats.org/markup-compatibility/2006">
              <mc:Choice xmlns:v="urn:schemas-microsoft-com:vml" Requires="v">
                <p:oleObj spid="_x0000_s537843" name="Equation" r:id="rId3" imgW="1155600" imgH="177480" progId="Equation.DSMT4">
                  <p:embed/>
                </p:oleObj>
              </mc:Choice>
              <mc:Fallback>
                <p:oleObj name="Equation" r:id="rId3" imgW="1155600" imgH="177480" progId="Equation.DSMT4">
                  <p:embed/>
                  <p:pic>
                    <p:nvPicPr>
                      <p:cNvPr id="43213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4303712"/>
                        <a:ext cx="1874838" cy="2619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2132" name="Text Box 4"/>
          <p:cNvSpPr txBox="1">
            <a:spLocks noChangeArrowheads="1"/>
          </p:cNvSpPr>
          <p:nvPr/>
        </p:nvSpPr>
        <p:spPr bwMode="auto">
          <a:xfrm>
            <a:off x="762000" y="838200"/>
            <a:ext cx="7315200" cy="830997"/>
          </a:xfrm>
          <a:prstGeom prst="rect">
            <a:avLst/>
          </a:prstGeom>
          <a:solidFill>
            <a:srgbClr val="CCFFFF"/>
          </a:solidFill>
          <a:ln w="28575">
            <a:noFill/>
            <a:miter lim="800000"/>
            <a:headEnd/>
            <a:tailEnd/>
          </a:ln>
        </p:spPr>
        <p:txBody>
          <a:bodyPr wrap="square">
            <a:prstTxWarp prst="textNoShape">
              <a:avLst/>
            </a:prstTxWarp>
            <a:spAutoFit/>
          </a:bodyPr>
          <a:lstStyle/>
          <a:p>
            <a:pPr>
              <a:spcBef>
                <a:spcPct val="20000"/>
              </a:spcBef>
            </a:pPr>
            <a:r>
              <a:rPr lang="en-US" dirty="0">
                <a:solidFill>
                  <a:srgbClr val="333399"/>
                </a:solidFill>
                <a:latin typeface="Arial Narrow" charset="0"/>
              </a:rPr>
              <a:t>We have been assuming that the objects do not change their shapes when external forces are exerting on it.   It this realistic?</a:t>
            </a:r>
          </a:p>
        </p:txBody>
      </p:sp>
      <p:sp>
        <p:nvSpPr>
          <p:cNvPr id="432133" name="Text Box 5"/>
          <p:cNvSpPr txBox="1">
            <a:spLocks noChangeArrowheads="1"/>
          </p:cNvSpPr>
          <p:nvPr/>
        </p:nvSpPr>
        <p:spPr bwMode="auto">
          <a:xfrm>
            <a:off x="762000" y="1676400"/>
            <a:ext cx="7543800" cy="830997"/>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No.  In reality, objects get deformed as external forces act on it, though the internal forces resist the deformation as it takes place.</a:t>
            </a:r>
          </a:p>
        </p:txBody>
      </p:sp>
      <p:sp>
        <p:nvSpPr>
          <p:cNvPr id="432134" name="Text Box 6"/>
          <p:cNvSpPr txBox="1">
            <a:spLocks noChangeArrowheads="1"/>
          </p:cNvSpPr>
          <p:nvPr/>
        </p:nvSpPr>
        <p:spPr bwMode="auto">
          <a:xfrm>
            <a:off x="838200" y="2514600"/>
            <a:ext cx="670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Deformation of solids can be understood in terms of Stress and Strain </a:t>
            </a:r>
          </a:p>
        </p:txBody>
      </p:sp>
      <p:sp>
        <p:nvSpPr>
          <p:cNvPr id="432135" name="Text Box 7"/>
          <p:cNvSpPr txBox="1">
            <a:spLocks noChangeArrowheads="1"/>
          </p:cNvSpPr>
          <p:nvPr/>
        </p:nvSpPr>
        <p:spPr bwMode="auto">
          <a:xfrm>
            <a:off x="838200" y="2893982"/>
            <a:ext cx="7696200" cy="400110"/>
          </a:xfrm>
          <a:prstGeom prst="rect">
            <a:avLst/>
          </a:prstGeom>
          <a:noFill/>
          <a:ln w="9525">
            <a:noFill/>
            <a:miter lim="800000"/>
            <a:headEnd/>
            <a:tailEnd/>
          </a:ln>
        </p:spPr>
        <p:txBody>
          <a:bodyPr wrap="square">
            <a:prstTxWarp prst="textNoShape">
              <a:avLst/>
            </a:prstTxWarp>
            <a:spAutoFit/>
          </a:bodyPr>
          <a:lstStyle/>
          <a:p>
            <a:r>
              <a:rPr lang="en-US" sz="2000" b="1" dirty="0">
                <a:solidFill>
                  <a:srgbClr val="000090"/>
                </a:solidFill>
                <a:latin typeface="Arial Narrow" charset="0"/>
              </a:rPr>
              <a:t>Stress</a:t>
            </a:r>
            <a:r>
              <a:rPr lang="en-US" sz="2000" dirty="0">
                <a:solidFill>
                  <a:srgbClr val="FF0000"/>
                </a:solidFill>
                <a:latin typeface="Arial Narrow" charset="0"/>
              </a:rPr>
              <a:t>: The amount of the </a:t>
            </a:r>
            <a:r>
              <a:rPr lang="en-US" sz="2000" dirty="0">
                <a:solidFill>
                  <a:srgbClr val="CC00CC"/>
                </a:solidFill>
                <a:latin typeface="Arial Narrow" charset="0"/>
              </a:rPr>
              <a:t>deformation force per unit area</a:t>
            </a:r>
            <a:r>
              <a:rPr lang="en-US" sz="2000" dirty="0">
                <a:solidFill>
                  <a:srgbClr val="FF0000"/>
                </a:solidFill>
                <a:latin typeface="Arial Narrow" charset="0"/>
              </a:rPr>
              <a:t> the object is subjected</a:t>
            </a:r>
          </a:p>
        </p:txBody>
      </p:sp>
      <p:sp>
        <p:nvSpPr>
          <p:cNvPr id="432136" name="Text Box 8"/>
          <p:cNvSpPr txBox="1">
            <a:spLocks noChangeArrowheads="1"/>
          </p:cNvSpPr>
          <p:nvPr/>
        </p:nvSpPr>
        <p:spPr bwMode="auto">
          <a:xfrm>
            <a:off x="838200" y="3276600"/>
            <a:ext cx="4953000" cy="396875"/>
          </a:xfrm>
          <a:prstGeom prst="rect">
            <a:avLst/>
          </a:prstGeom>
          <a:noFill/>
          <a:ln w="9525">
            <a:noFill/>
            <a:miter lim="800000"/>
            <a:headEnd/>
            <a:tailEnd/>
          </a:ln>
        </p:spPr>
        <p:txBody>
          <a:bodyPr>
            <a:prstTxWarp prst="textNoShape">
              <a:avLst/>
            </a:prstTxWarp>
            <a:spAutoFit/>
          </a:bodyPr>
          <a:lstStyle/>
          <a:p>
            <a:r>
              <a:rPr lang="en-US" sz="2000" b="1" dirty="0">
                <a:solidFill>
                  <a:srgbClr val="000090"/>
                </a:solidFill>
                <a:latin typeface="Arial Narrow" charset="0"/>
              </a:rPr>
              <a:t>Strain</a:t>
            </a:r>
            <a:r>
              <a:rPr lang="en-US" sz="2000" dirty="0">
                <a:solidFill>
                  <a:srgbClr val="FF0000"/>
                </a:solidFill>
                <a:latin typeface="Arial Narrow" charset="0"/>
              </a:rPr>
              <a:t>: The measure of the </a:t>
            </a:r>
            <a:r>
              <a:rPr lang="en-US" sz="2000" dirty="0">
                <a:solidFill>
                  <a:srgbClr val="CC00CC"/>
                </a:solidFill>
                <a:latin typeface="Arial Narrow" charset="0"/>
              </a:rPr>
              <a:t>degree of deformation</a:t>
            </a:r>
          </a:p>
        </p:txBody>
      </p:sp>
      <p:sp>
        <p:nvSpPr>
          <p:cNvPr id="432137" name="Text Box 9"/>
          <p:cNvSpPr txBox="1">
            <a:spLocks noChangeArrowheads="1"/>
          </p:cNvSpPr>
          <p:nvPr/>
        </p:nvSpPr>
        <p:spPr bwMode="auto">
          <a:xfrm>
            <a:off x="609600" y="3641725"/>
            <a:ext cx="7239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It is empirically known that for small stresses, strain is proportional to stress</a:t>
            </a:r>
          </a:p>
        </p:txBody>
      </p:sp>
      <p:sp>
        <p:nvSpPr>
          <p:cNvPr id="432138" name="Text Box 10"/>
          <p:cNvSpPr txBox="1">
            <a:spLocks noChangeArrowheads="1"/>
          </p:cNvSpPr>
          <p:nvPr/>
        </p:nvSpPr>
        <p:spPr bwMode="auto">
          <a:xfrm>
            <a:off x="609600" y="4205287"/>
            <a:ext cx="5943600" cy="400110"/>
          </a:xfrm>
          <a:prstGeom prst="rect">
            <a:avLst/>
          </a:prstGeom>
          <a:noFill/>
          <a:ln w="9525">
            <a:noFill/>
            <a:miter lim="800000"/>
            <a:headEnd/>
            <a:tailEnd/>
          </a:ln>
        </p:spPr>
        <p:txBody>
          <a:bodyPr wrap="square">
            <a:prstTxWarp prst="textNoShape">
              <a:avLst/>
            </a:prstTxWarp>
            <a:spAutoFit/>
          </a:bodyPr>
          <a:lstStyle/>
          <a:p>
            <a:r>
              <a:rPr lang="en-US" sz="2000" dirty="0">
                <a:solidFill>
                  <a:schemeClr val="accent2"/>
                </a:solidFill>
                <a:latin typeface="Arial Narrow" charset="0"/>
              </a:rPr>
              <a:t>The constants of proportionality are called the </a:t>
            </a:r>
            <a:r>
              <a:rPr lang="en-US" sz="2000" dirty="0">
                <a:solidFill>
                  <a:srgbClr val="CC00CC"/>
                </a:solidFill>
                <a:latin typeface="Arial Narrow" charset="0"/>
              </a:rPr>
              <a:t>Elastic Modulus</a:t>
            </a:r>
          </a:p>
        </p:txBody>
      </p:sp>
      <p:sp>
        <p:nvSpPr>
          <p:cNvPr id="432139" name="Text Box 11"/>
          <p:cNvSpPr txBox="1">
            <a:spLocks noChangeArrowheads="1"/>
          </p:cNvSpPr>
          <p:nvPr/>
        </p:nvSpPr>
        <p:spPr bwMode="auto">
          <a:xfrm>
            <a:off x="533400" y="5003800"/>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Three types of Elastic Modulus</a:t>
            </a:r>
          </a:p>
        </p:txBody>
      </p:sp>
      <p:sp>
        <p:nvSpPr>
          <p:cNvPr id="432140" name="Text Box 12"/>
          <p:cNvSpPr txBox="1">
            <a:spLocks noChangeArrowheads="1"/>
          </p:cNvSpPr>
          <p:nvPr/>
        </p:nvSpPr>
        <p:spPr bwMode="auto">
          <a:xfrm>
            <a:off x="2362200" y="4927600"/>
            <a:ext cx="6134564" cy="1015663"/>
          </a:xfrm>
          <a:prstGeom prst="rect">
            <a:avLst/>
          </a:prstGeom>
          <a:noFill/>
          <a:ln w="9525">
            <a:noFill/>
            <a:miter lim="800000"/>
            <a:headEnd/>
            <a:tailEnd/>
          </a:ln>
        </p:spPr>
        <p:txBody>
          <a:bodyPr wrap="none">
            <a:prstTxWarp prst="textNoShape">
              <a:avLst/>
            </a:prstTxWarp>
            <a:spAutoFit/>
          </a:bodyPr>
          <a:lstStyle/>
          <a:p>
            <a:pPr marL="457200" indent="-457200">
              <a:buFontTx/>
              <a:buAutoNum type="arabicPeriod"/>
            </a:pPr>
            <a:r>
              <a:rPr lang="en-US" sz="2000" b="1" dirty="0">
                <a:solidFill>
                  <a:srgbClr val="003300"/>
                </a:solidFill>
                <a:latin typeface="Arial Narrow" charset="0"/>
              </a:rPr>
              <a:t>Young’s modulus</a:t>
            </a:r>
            <a:r>
              <a:rPr lang="en-US" sz="2000" dirty="0">
                <a:solidFill>
                  <a:srgbClr val="FF0000"/>
                </a:solidFill>
                <a:latin typeface="Arial Narrow" charset="0"/>
              </a:rPr>
              <a:t>: The measure of the elasticity in length</a:t>
            </a:r>
          </a:p>
          <a:p>
            <a:pPr marL="457200" indent="-457200">
              <a:buFontTx/>
              <a:buAutoNum type="arabicPeriod"/>
            </a:pPr>
            <a:r>
              <a:rPr lang="en-US" sz="2000" b="1" dirty="0">
                <a:solidFill>
                  <a:srgbClr val="003300"/>
                </a:solidFill>
                <a:latin typeface="Arial Narrow" charset="0"/>
              </a:rPr>
              <a:t>Shear modulus</a:t>
            </a:r>
            <a:r>
              <a:rPr lang="en-US" sz="2000" dirty="0">
                <a:solidFill>
                  <a:srgbClr val="FF0000"/>
                </a:solidFill>
                <a:latin typeface="Arial Narrow" charset="0"/>
              </a:rPr>
              <a:t>:     The measure of the elasticity in area</a:t>
            </a:r>
          </a:p>
          <a:p>
            <a:pPr marL="457200" indent="-457200">
              <a:buFontTx/>
              <a:buAutoNum type="arabicPeriod"/>
            </a:pPr>
            <a:r>
              <a:rPr lang="en-US" sz="2000" b="1" dirty="0">
                <a:solidFill>
                  <a:srgbClr val="003300"/>
                </a:solidFill>
                <a:latin typeface="Arial Narrow" charset="0"/>
              </a:rPr>
              <a:t>Bulk modulus</a:t>
            </a:r>
            <a:r>
              <a:rPr lang="en-US" sz="2000" dirty="0">
                <a:solidFill>
                  <a:srgbClr val="FF0000"/>
                </a:solidFill>
                <a:latin typeface="Arial Narrow" charset="0"/>
              </a:rPr>
              <a:t>:       The measure of the elasticity in volume</a:t>
            </a:r>
          </a:p>
        </p:txBody>
      </p:sp>
      <p:graphicFrame>
        <p:nvGraphicFramePr>
          <p:cNvPr id="432141" name="Object 3"/>
          <p:cNvGraphicFramePr>
            <a:graphicFrameLocks noChangeAspect="1"/>
          </p:cNvGraphicFramePr>
          <p:nvPr>
            <p:extLst>
              <p:ext uri="{D42A27DB-BD31-4B8C-83A1-F6EECF244321}">
                <p14:modId xmlns:p14="http://schemas.microsoft.com/office/powerpoint/2010/main" val="3878427732"/>
              </p:ext>
            </p:extLst>
          </p:nvPr>
        </p:nvGraphicFramePr>
        <p:xfrm>
          <a:off x="8408987" y="4144962"/>
          <a:ext cx="658813" cy="579438"/>
        </p:xfrm>
        <a:graphic>
          <a:graphicData uri="http://schemas.openxmlformats.org/presentationml/2006/ole">
            <mc:AlternateContent xmlns:mc="http://schemas.openxmlformats.org/markup-compatibility/2006">
              <mc:Choice xmlns:v="urn:schemas-microsoft-com:vml" Requires="v">
                <p:oleObj spid="_x0000_s537844" name="Equation" r:id="rId5" imgW="406080" imgH="393480" progId="Equation.DSMT4">
                  <p:embed/>
                </p:oleObj>
              </mc:Choice>
              <mc:Fallback>
                <p:oleObj name="Equation" r:id="rId5" imgW="406080" imgH="393480" progId="Equation.DSMT4">
                  <p:embed/>
                  <p:pic>
                    <p:nvPicPr>
                      <p:cNvPr id="43214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08987" y="4144962"/>
                        <a:ext cx="658813" cy="5794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423458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2132"/>
                                        </p:tgtEl>
                                        <p:attrNameLst>
                                          <p:attrName>style.visibility</p:attrName>
                                        </p:attrNameLst>
                                      </p:cBhvr>
                                      <p:to>
                                        <p:strVal val="visible"/>
                                      </p:to>
                                    </p:set>
                                    <p:animEffect transition="in" filter="wipe(left)">
                                      <p:cBhvr>
                                        <p:cTn id="7" dur="500"/>
                                        <p:tgtEl>
                                          <p:spTgt spid="4321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2133">
                                            <p:txEl>
                                              <p:pRg st="0" end="0"/>
                                            </p:txEl>
                                          </p:spTgt>
                                        </p:tgtEl>
                                        <p:attrNameLst>
                                          <p:attrName>style.visibility</p:attrName>
                                        </p:attrNameLst>
                                      </p:cBhvr>
                                      <p:to>
                                        <p:strVal val="visible"/>
                                      </p:to>
                                    </p:set>
                                    <p:animEffect transition="in" filter="wipe(left)">
                                      <p:cBhvr>
                                        <p:cTn id="12" dur="500"/>
                                        <p:tgtEl>
                                          <p:spTgt spid="43213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2134"/>
                                        </p:tgtEl>
                                        <p:attrNameLst>
                                          <p:attrName>style.visibility</p:attrName>
                                        </p:attrNameLst>
                                      </p:cBhvr>
                                      <p:to>
                                        <p:strVal val="visible"/>
                                      </p:to>
                                    </p:set>
                                    <p:animEffect transition="in" filter="wipe(left)">
                                      <p:cBhvr>
                                        <p:cTn id="17" dur="500"/>
                                        <p:tgtEl>
                                          <p:spTgt spid="4321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2135">
                                            <p:txEl>
                                              <p:pRg st="0" end="0"/>
                                            </p:txEl>
                                          </p:spTgt>
                                        </p:tgtEl>
                                        <p:attrNameLst>
                                          <p:attrName>style.visibility</p:attrName>
                                        </p:attrNameLst>
                                      </p:cBhvr>
                                      <p:to>
                                        <p:strVal val="visible"/>
                                      </p:to>
                                    </p:set>
                                    <p:animEffect transition="in" filter="wipe(left)">
                                      <p:cBhvr>
                                        <p:cTn id="22" dur="500"/>
                                        <p:tgtEl>
                                          <p:spTgt spid="43213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2136">
                                            <p:txEl>
                                              <p:pRg st="0" end="0"/>
                                            </p:txEl>
                                          </p:spTgt>
                                        </p:tgtEl>
                                        <p:attrNameLst>
                                          <p:attrName>style.visibility</p:attrName>
                                        </p:attrNameLst>
                                      </p:cBhvr>
                                      <p:to>
                                        <p:strVal val="visible"/>
                                      </p:to>
                                    </p:set>
                                    <p:animEffect transition="in" filter="wipe(left)">
                                      <p:cBhvr>
                                        <p:cTn id="27" dur="500"/>
                                        <p:tgtEl>
                                          <p:spTgt spid="43213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2137">
                                            <p:txEl>
                                              <p:pRg st="0" end="0"/>
                                            </p:txEl>
                                          </p:spTgt>
                                        </p:tgtEl>
                                        <p:attrNameLst>
                                          <p:attrName>style.visibility</p:attrName>
                                        </p:attrNameLst>
                                      </p:cBhvr>
                                      <p:to>
                                        <p:strVal val="visible"/>
                                      </p:to>
                                    </p:set>
                                    <p:animEffect transition="in" filter="wipe(left)">
                                      <p:cBhvr>
                                        <p:cTn id="32" dur="500"/>
                                        <p:tgtEl>
                                          <p:spTgt spid="43213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2138">
                                            <p:txEl>
                                              <p:pRg st="0" end="0"/>
                                            </p:txEl>
                                          </p:spTgt>
                                        </p:tgtEl>
                                        <p:attrNameLst>
                                          <p:attrName>style.visibility</p:attrName>
                                        </p:attrNameLst>
                                      </p:cBhvr>
                                      <p:to>
                                        <p:strVal val="visible"/>
                                      </p:to>
                                    </p:set>
                                    <p:animEffect transition="in" filter="wipe(left)">
                                      <p:cBhvr>
                                        <p:cTn id="37" dur="500"/>
                                        <p:tgtEl>
                                          <p:spTgt spid="43213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2131"/>
                                        </p:tgtEl>
                                        <p:attrNameLst>
                                          <p:attrName>style.visibility</p:attrName>
                                        </p:attrNameLst>
                                      </p:cBhvr>
                                      <p:to>
                                        <p:strVal val="visible"/>
                                      </p:to>
                                    </p:set>
                                    <p:animEffect transition="in" filter="wipe(left)">
                                      <p:cBhvr>
                                        <p:cTn id="42" dur="500"/>
                                        <p:tgtEl>
                                          <p:spTgt spid="4321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2141"/>
                                        </p:tgtEl>
                                        <p:attrNameLst>
                                          <p:attrName>style.visibility</p:attrName>
                                        </p:attrNameLst>
                                      </p:cBhvr>
                                      <p:to>
                                        <p:strVal val="visible"/>
                                      </p:to>
                                    </p:set>
                                    <p:animEffect transition="in" filter="wipe(left)">
                                      <p:cBhvr>
                                        <p:cTn id="47" dur="500"/>
                                        <p:tgtEl>
                                          <p:spTgt spid="4321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2139">
                                            <p:txEl>
                                              <p:pRg st="0" end="0"/>
                                            </p:txEl>
                                          </p:spTgt>
                                        </p:tgtEl>
                                        <p:attrNameLst>
                                          <p:attrName>style.visibility</p:attrName>
                                        </p:attrNameLst>
                                      </p:cBhvr>
                                      <p:to>
                                        <p:strVal val="visible"/>
                                      </p:to>
                                    </p:set>
                                    <p:animEffect transition="in" filter="wipe(left)">
                                      <p:cBhvr>
                                        <p:cTn id="52" dur="500"/>
                                        <p:tgtEl>
                                          <p:spTgt spid="43213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2140">
                                            <p:txEl>
                                              <p:pRg st="0" end="0"/>
                                            </p:txEl>
                                          </p:spTgt>
                                        </p:tgtEl>
                                        <p:attrNameLst>
                                          <p:attrName>style.visibility</p:attrName>
                                        </p:attrNameLst>
                                      </p:cBhvr>
                                      <p:to>
                                        <p:strVal val="visible"/>
                                      </p:to>
                                    </p:set>
                                    <p:animEffect transition="in" filter="wipe(left)">
                                      <p:cBhvr>
                                        <p:cTn id="57" dur="500"/>
                                        <p:tgtEl>
                                          <p:spTgt spid="43214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2140">
                                            <p:txEl>
                                              <p:pRg st="1" end="1"/>
                                            </p:txEl>
                                          </p:spTgt>
                                        </p:tgtEl>
                                        <p:attrNameLst>
                                          <p:attrName>style.visibility</p:attrName>
                                        </p:attrNameLst>
                                      </p:cBhvr>
                                      <p:to>
                                        <p:strVal val="visible"/>
                                      </p:to>
                                    </p:set>
                                    <p:animEffect transition="in" filter="wipe(left)">
                                      <p:cBhvr>
                                        <p:cTn id="62" dur="500"/>
                                        <p:tgtEl>
                                          <p:spTgt spid="432140">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2140">
                                            <p:txEl>
                                              <p:pRg st="2" end="2"/>
                                            </p:txEl>
                                          </p:spTgt>
                                        </p:tgtEl>
                                        <p:attrNameLst>
                                          <p:attrName>style.visibility</p:attrName>
                                        </p:attrNameLst>
                                      </p:cBhvr>
                                      <p:to>
                                        <p:strVal val="visible"/>
                                      </p:to>
                                    </p:set>
                                    <p:animEffect transition="in" filter="wipe(left)">
                                      <p:cBhvr>
                                        <p:cTn id="67" dur="500"/>
                                        <p:tgtEl>
                                          <p:spTgt spid="4321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2" grpId="0" animBg="1" autoUpdateAnimBg="0"/>
      <p:bldP spid="432133" grpId="0" build="p" autoUpdateAnimBg="0"/>
      <p:bldP spid="432134" grpId="0" animBg="1" autoUpdateAnimBg="0"/>
      <p:bldP spid="432135" grpId="0" build="p" autoUpdateAnimBg="0"/>
      <p:bldP spid="432136" grpId="0" build="p" autoUpdateAnimBg="0"/>
      <p:bldP spid="432137" grpId="0" build="p" autoUpdateAnimBg="0"/>
      <p:bldP spid="432138" grpId="0" build="p" autoUpdateAnimBg="0"/>
      <p:bldP spid="432139" grpId="0" build="p" autoUpdateAnimBg="0"/>
      <p:bldP spid="432140"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990600"/>
          </a:xfrm>
        </p:spPr>
        <p:txBody>
          <a:bodyPr/>
          <a:lstStyle/>
          <a:p>
            <a:r>
              <a:rPr lang="en-US" dirty="0"/>
              <a:t>Elastic Limit and Ultimate Strength</a:t>
            </a:r>
          </a:p>
        </p:txBody>
      </p:sp>
      <p:sp>
        <p:nvSpPr>
          <p:cNvPr id="3" name="Content Placeholder 2"/>
          <p:cNvSpPr>
            <a:spLocks noGrp="1"/>
          </p:cNvSpPr>
          <p:nvPr>
            <p:ph idx="1"/>
          </p:nvPr>
        </p:nvSpPr>
        <p:spPr>
          <a:xfrm>
            <a:off x="609600" y="914400"/>
            <a:ext cx="8077200" cy="1905000"/>
          </a:xfrm>
        </p:spPr>
        <p:txBody>
          <a:bodyPr/>
          <a:lstStyle/>
          <a:p>
            <a:pPr>
              <a:buClr>
                <a:schemeClr val="accent6"/>
              </a:buClr>
            </a:pPr>
            <a:r>
              <a:rPr lang="en-US" sz="2400" b="1" u="sng" dirty="0">
                <a:solidFill>
                  <a:srgbClr val="FF0000"/>
                </a:solidFill>
                <a:latin typeface="Arial Narrow" charset="0"/>
              </a:rPr>
              <a:t>The elastic limit</a:t>
            </a:r>
            <a:r>
              <a:rPr lang="en-US" sz="2400" dirty="0">
                <a:latin typeface="Arial Narrow" charset="0"/>
              </a:rPr>
              <a:t>: The limit of elasticity beyond which an object </a:t>
            </a:r>
            <a:r>
              <a:rPr lang="en-US" sz="2400" dirty="0">
                <a:solidFill>
                  <a:srgbClr val="CC00CC"/>
                </a:solidFill>
                <a:latin typeface="Arial Narrow" charset="0"/>
              </a:rPr>
              <a:t>cannot recover its original shape </a:t>
            </a:r>
            <a:r>
              <a:rPr lang="en-US" sz="2400" dirty="0">
                <a:latin typeface="Arial Narrow" charset="0"/>
              </a:rPr>
              <a:t>or the maximum stress </a:t>
            </a:r>
            <a:r>
              <a:rPr lang="en-US" sz="2400" dirty="0">
                <a:solidFill>
                  <a:schemeClr val="accent6"/>
                </a:solidFill>
                <a:latin typeface="Arial Narrow" charset="0"/>
              </a:rPr>
              <a:t>that can be applied to a substance before it becomes permanently deformed</a:t>
            </a:r>
            <a:endParaRPr lang="en-US" sz="2400" dirty="0">
              <a:latin typeface="Arial Narrow" charset="0"/>
            </a:endParaRPr>
          </a:p>
          <a:p>
            <a:r>
              <a:rPr lang="en-US" sz="2400" b="1" u="sng" dirty="0">
                <a:solidFill>
                  <a:srgbClr val="FF0000"/>
                </a:solidFill>
                <a:latin typeface="Arial Narrow" charset="0"/>
              </a:rPr>
              <a:t>The ultimate strength</a:t>
            </a:r>
            <a:r>
              <a:rPr lang="en-US" sz="2400" dirty="0">
                <a:latin typeface="Arial Narrow" charset="0"/>
              </a:rPr>
              <a:t>: The maximum force that can be applied on the object before breaking it</a:t>
            </a:r>
          </a:p>
        </p:txBody>
      </p:sp>
      <p:sp>
        <p:nvSpPr>
          <p:cNvPr id="4" name="Date Placeholder 3"/>
          <p:cNvSpPr>
            <a:spLocks noGrp="1"/>
          </p:cNvSpPr>
          <p:nvPr>
            <p:ph type="dt" sz="half" idx="10"/>
          </p:nvPr>
        </p:nvSpPr>
        <p:spPr/>
        <p:txBody>
          <a:bodyPr/>
          <a:lstStyle/>
          <a:p>
            <a:pPr>
              <a:defRPr/>
            </a:pPr>
            <a:r>
              <a:rPr lang="en-US"/>
              <a:t>Monday, May 3, 2021</a:t>
            </a:r>
          </a:p>
        </p:txBody>
      </p:sp>
      <p:sp>
        <p:nvSpPr>
          <p:cNvPr id="5" name="Footer Placeholder 4"/>
          <p:cNvSpPr>
            <a:spLocks noGrp="1"/>
          </p:cNvSpPr>
          <p:nvPr>
            <p:ph type="ftr" sz="quarter" idx="11"/>
          </p:nvPr>
        </p:nvSpPr>
        <p:spPr/>
        <p:txBody>
          <a:bodyPr/>
          <a:lstStyle/>
          <a:p>
            <a:pPr>
              <a:defRPr/>
            </a:pPr>
            <a:r>
              <a:rPr lang="nl-NL"/>
              <a:t>PHYS 1443-003, Spring 2021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12</a:t>
            </a:fld>
            <a:endParaRPr lang="en-US"/>
          </a:p>
        </p:txBody>
      </p:sp>
      <p:pic>
        <p:nvPicPr>
          <p:cNvPr id="7" name="Picture 3" descr="Figure_12_15"/>
          <p:cNvPicPr>
            <a:picLocks noChangeAspect="1" noChangeArrowheads="1"/>
          </p:cNvPicPr>
          <p:nvPr/>
        </p:nvPicPr>
        <p:blipFill>
          <a:blip r:embed="rId2"/>
          <a:srcRect/>
          <a:stretch>
            <a:fillRect/>
          </a:stretch>
        </p:blipFill>
        <p:spPr bwMode="auto">
          <a:xfrm>
            <a:off x="1524000" y="3200400"/>
            <a:ext cx="5638800" cy="3390900"/>
          </a:xfrm>
          <a:prstGeom prst="rect">
            <a:avLst/>
          </a:prstGeom>
          <a:noFill/>
        </p:spPr>
      </p:pic>
    </p:spTree>
    <p:extLst>
      <p:ext uri="{BB962C8B-B14F-4D97-AF65-F5344CB8AC3E}">
        <p14:creationId xmlns:p14="http://schemas.microsoft.com/office/powerpoint/2010/main" val="1382501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7" name="Date Placeholder 3"/>
          <p:cNvSpPr>
            <a:spLocks noGrp="1"/>
          </p:cNvSpPr>
          <p:nvPr>
            <p:ph type="dt" sz="quarter" idx="10"/>
          </p:nvPr>
        </p:nvSpPr>
        <p:spPr>
          <a:noFill/>
        </p:spPr>
        <p:txBody>
          <a:bodyPr/>
          <a:lstStyle/>
          <a:p>
            <a:r>
              <a:rPr lang="en-US">
                <a:latin typeface="Arial Narrow" charset="0"/>
              </a:rPr>
              <a:t>Monday, May 3, 2021</a:t>
            </a:r>
          </a:p>
        </p:txBody>
      </p:sp>
      <p:sp>
        <p:nvSpPr>
          <p:cNvPr id="10248"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46" name="Slide Number Placeholder 5"/>
          <p:cNvSpPr>
            <a:spLocks noGrp="1"/>
          </p:cNvSpPr>
          <p:nvPr>
            <p:ph type="sldNum" sz="quarter" idx="12"/>
          </p:nvPr>
        </p:nvSpPr>
        <p:spPr/>
        <p:txBody>
          <a:bodyPr/>
          <a:lstStyle/>
          <a:p>
            <a:fld id="{1270ED9B-8E86-B441-B4C5-33FCBE59E2FE}" type="slidenum">
              <a:rPr lang="en-US"/>
              <a:pPr/>
              <a:t>13</a:t>
            </a:fld>
            <a:endParaRPr lang="en-US"/>
          </a:p>
        </p:txBody>
      </p:sp>
      <p:sp>
        <p:nvSpPr>
          <p:cNvPr id="10250" name="Rectangle 2"/>
          <p:cNvSpPr>
            <a:spLocks noGrp="1" noChangeArrowheads="1"/>
          </p:cNvSpPr>
          <p:nvPr>
            <p:ph type="title"/>
          </p:nvPr>
        </p:nvSpPr>
        <p:spPr>
          <a:xfrm>
            <a:off x="685800" y="76200"/>
            <a:ext cx="8153400" cy="609600"/>
          </a:xfrm>
        </p:spPr>
        <p:txBody>
          <a:bodyPr/>
          <a:lstStyle/>
          <a:p>
            <a:r>
              <a:rPr lang="en-US"/>
              <a:t>Young’s Modulus</a:t>
            </a:r>
          </a:p>
        </p:txBody>
      </p:sp>
      <p:graphicFrame>
        <p:nvGraphicFramePr>
          <p:cNvPr id="433155" name="Object 2"/>
          <p:cNvGraphicFramePr>
            <a:graphicFrameLocks noChangeAspect="1"/>
          </p:cNvGraphicFramePr>
          <p:nvPr/>
        </p:nvGraphicFramePr>
        <p:xfrm>
          <a:off x="2676525" y="2425700"/>
          <a:ext cx="1981200" cy="638175"/>
        </p:xfrm>
        <a:graphic>
          <a:graphicData uri="http://schemas.openxmlformats.org/presentationml/2006/ole">
            <mc:AlternateContent xmlns:mc="http://schemas.openxmlformats.org/markup-compatibility/2006">
              <mc:Choice xmlns:v="urn:schemas-microsoft-com:vml" Requires="v">
                <p:oleObj spid="_x0000_s539230" name="Equation" r:id="rId3" imgW="1244520" imgH="393480" progId="Equation.3">
                  <p:embed/>
                </p:oleObj>
              </mc:Choice>
              <mc:Fallback>
                <p:oleObj name="Equation" r:id="rId3" imgW="1244520" imgH="393480" progId="Equation.3">
                  <p:embed/>
                  <p:pic>
                    <p:nvPicPr>
                      <p:cNvPr id="433155"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6525" y="2425700"/>
                        <a:ext cx="1981200" cy="638175"/>
                      </a:xfrm>
                      <a:prstGeom prst="rect">
                        <a:avLst/>
                      </a:prstGeom>
                      <a:solidFill>
                        <a:srgbClr val="FFFF99"/>
                      </a:solidFill>
                      <a:ln>
                        <a:noFill/>
                      </a:ln>
                      <a:extLs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3156" name="Text Box 4"/>
          <p:cNvSpPr txBox="1">
            <a:spLocks noChangeArrowheads="1"/>
          </p:cNvSpPr>
          <p:nvPr/>
        </p:nvSpPr>
        <p:spPr bwMode="auto">
          <a:xfrm>
            <a:off x="685800" y="838200"/>
            <a:ext cx="76962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dirty="0">
                <a:solidFill>
                  <a:srgbClr val="333399"/>
                </a:solidFill>
                <a:latin typeface="Arial Narrow" charset="0"/>
              </a:rPr>
              <a:t>Let’s consider a long bar with </a:t>
            </a:r>
            <a:r>
              <a:rPr lang="en-US" sz="2200" dirty="0">
                <a:solidFill>
                  <a:srgbClr val="FF0000"/>
                </a:solidFill>
                <a:latin typeface="Arial Narrow" charset="0"/>
              </a:rPr>
              <a:t>cross sectional area A </a:t>
            </a:r>
            <a:r>
              <a:rPr lang="en-US" sz="2200" dirty="0">
                <a:solidFill>
                  <a:srgbClr val="333399"/>
                </a:solidFill>
                <a:latin typeface="Arial Narrow" charset="0"/>
              </a:rPr>
              <a:t>and </a:t>
            </a:r>
            <a:r>
              <a:rPr lang="en-US" sz="2200" dirty="0">
                <a:solidFill>
                  <a:srgbClr val="FF0000"/>
                </a:solidFill>
                <a:latin typeface="Arial Narrow" charset="0"/>
              </a:rPr>
              <a:t>initial length </a:t>
            </a:r>
            <a:r>
              <a:rPr lang="en-US" sz="2200" dirty="0">
                <a:solidFill>
                  <a:srgbClr val="FF0000"/>
                </a:solidFill>
                <a:latin typeface="Monotype Corsiva" charset="0"/>
              </a:rPr>
              <a:t>L</a:t>
            </a:r>
            <a:r>
              <a:rPr lang="en-US" sz="2200" baseline="-25000" dirty="0">
                <a:solidFill>
                  <a:srgbClr val="FF0000"/>
                </a:solidFill>
                <a:latin typeface="Monotype Corsiva" charset="0"/>
              </a:rPr>
              <a:t>i</a:t>
            </a:r>
            <a:r>
              <a:rPr lang="en-US" sz="2200" dirty="0">
                <a:solidFill>
                  <a:srgbClr val="333399"/>
                </a:solidFill>
                <a:latin typeface="Arial Narrow" charset="0"/>
              </a:rPr>
              <a:t>. </a:t>
            </a:r>
          </a:p>
        </p:txBody>
      </p:sp>
      <p:sp>
        <p:nvSpPr>
          <p:cNvPr id="433157" name="Text Box 5"/>
          <p:cNvSpPr txBox="1">
            <a:spLocks noChangeArrowheads="1"/>
          </p:cNvSpPr>
          <p:nvPr/>
        </p:nvSpPr>
        <p:spPr bwMode="auto">
          <a:xfrm>
            <a:off x="5943600" y="1981200"/>
            <a:ext cx="914400" cy="396875"/>
          </a:xfrm>
          <a:prstGeom prst="rect">
            <a:avLst/>
          </a:prstGeom>
          <a:noFill/>
          <a:ln w="9525">
            <a:noFill/>
            <a:miter lim="800000"/>
            <a:headEnd/>
            <a:tailEnd/>
          </a:ln>
        </p:spPr>
        <p:txBody>
          <a:bodyPr>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sp>
        <p:nvSpPr>
          <p:cNvPr id="433158" name="Text Box 6"/>
          <p:cNvSpPr txBox="1">
            <a:spLocks noChangeArrowheads="1"/>
          </p:cNvSpPr>
          <p:nvPr/>
        </p:nvSpPr>
        <p:spPr bwMode="auto">
          <a:xfrm>
            <a:off x="914400" y="3346450"/>
            <a:ext cx="31242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Young’s Modulus is defined as</a:t>
            </a:r>
          </a:p>
        </p:txBody>
      </p:sp>
      <p:sp>
        <p:nvSpPr>
          <p:cNvPr id="433159" name="Text Box 7"/>
          <p:cNvSpPr txBox="1">
            <a:spLocks noChangeArrowheads="1"/>
          </p:cNvSpPr>
          <p:nvPr/>
        </p:nvSpPr>
        <p:spPr bwMode="auto">
          <a:xfrm>
            <a:off x="762000" y="4098925"/>
            <a:ext cx="3657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unit of Young’s Modulus?</a:t>
            </a:r>
          </a:p>
        </p:txBody>
      </p:sp>
      <p:sp>
        <p:nvSpPr>
          <p:cNvPr id="433160" name="Text Box 8"/>
          <p:cNvSpPr txBox="1">
            <a:spLocks noChangeArrowheads="1"/>
          </p:cNvSpPr>
          <p:nvPr/>
        </p:nvSpPr>
        <p:spPr bwMode="auto">
          <a:xfrm>
            <a:off x="838200" y="4632325"/>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Experimental Observations</a:t>
            </a:r>
          </a:p>
        </p:txBody>
      </p:sp>
      <p:sp>
        <p:nvSpPr>
          <p:cNvPr id="433161" name="Text Box 9"/>
          <p:cNvSpPr txBox="1">
            <a:spLocks noChangeArrowheads="1"/>
          </p:cNvSpPr>
          <p:nvPr/>
        </p:nvSpPr>
        <p:spPr bwMode="auto">
          <a:xfrm>
            <a:off x="2362200" y="4495800"/>
            <a:ext cx="6019800" cy="1311275"/>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000" dirty="0">
                <a:solidFill>
                  <a:srgbClr val="FF0000"/>
                </a:solidFill>
                <a:latin typeface="Arial Narrow" charset="0"/>
              </a:rPr>
              <a:t>For a fixed external force, the change in length is proportional to the original length</a:t>
            </a:r>
          </a:p>
          <a:p>
            <a:pPr marL="457200" indent="-457200">
              <a:buFontTx/>
              <a:buAutoNum type="arabicPeriod"/>
            </a:pPr>
            <a:r>
              <a:rPr lang="en-US" sz="2000" dirty="0">
                <a:solidFill>
                  <a:srgbClr val="FF0000"/>
                </a:solidFill>
                <a:latin typeface="Arial Narrow" charset="0"/>
              </a:rPr>
              <a:t>The necessary force to produce the given strain is proportional to the </a:t>
            </a:r>
            <a:r>
              <a:rPr lang="en-US" sz="2000" dirty="0" err="1">
                <a:solidFill>
                  <a:srgbClr val="FF0000"/>
                </a:solidFill>
                <a:latin typeface="Arial Narrow" charset="0"/>
              </a:rPr>
              <a:t>crosssectional</a:t>
            </a:r>
            <a:r>
              <a:rPr lang="en-US" sz="2000" dirty="0">
                <a:solidFill>
                  <a:srgbClr val="FF0000"/>
                </a:solidFill>
                <a:latin typeface="Arial Narrow" charset="0"/>
              </a:rPr>
              <a:t> area</a:t>
            </a:r>
          </a:p>
        </p:txBody>
      </p:sp>
      <p:grpSp>
        <p:nvGrpSpPr>
          <p:cNvPr id="2" name="Group 10"/>
          <p:cNvGrpSpPr>
            <a:grpSpLocks/>
          </p:cNvGrpSpPr>
          <p:nvPr/>
        </p:nvGrpSpPr>
        <p:grpSpPr bwMode="auto">
          <a:xfrm>
            <a:off x="1143000" y="1333500"/>
            <a:ext cx="1219200" cy="571500"/>
            <a:chOff x="336" y="840"/>
            <a:chExt cx="768" cy="360"/>
          </a:xfrm>
        </p:grpSpPr>
        <p:sp>
          <p:nvSpPr>
            <p:cNvPr id="10282" name="AutoShape 11"/>
            <p:cNvSpPr>
              <a:spLocks noChangeArrowheads="1"/>
            </p:cNvSpPr>
            <p:nvPr/>
          </p:nvSpPr>
          <p:spPr bwMode="auto">
            <a:xfrm>
              <a:off x="336" y="1152"/>
              <a:ext cx="768" cy="48"/>
            </a:xfrm>
            <a:prstGeom prst="parallelogram">
              <a:avLst>
                <a:gd name="adj" fmla="val 87481"/>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83" name="Line 12"/>
            <p:cNvSpPr>
              <a:spLocks noChangeShapeType="1"/>
            </p:cNvSpPr>
            <p:nvPr/>
          </p:nvSpPr>
          <p:spPr bwMode="auto">
            <a:xfrm>
              <a:off x="384" y="960"/>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4" name="Line 13"/>
            <p:cNvSpPr>
              <a:spLocks noChangeShapeType="1"/>
            </p:cNvSpPr>
            <p:nvPr/>
          </p:nvSpPr>
          <p:spPr bwMode="auto">
            <a:xfrm>
              <a:off x="1104" y="1008"/>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5" name="Line 14"/>
            <p:cNvSpPr>
              <a:spLocks noChangeShapeType="1"/>
            </p:cNvSpPr>
            <p:nvPr/>
          </p:nvSpPr>
          <p:spPr bwMode="auto">
            <a:xfrm>
              <a:off x="384" y="1056"/>
              <a:ext cx="720"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86" name="Text Box 15"/>
            <p:cNvSpPr txBox="1">
              <a:spLocks noChangeArrowheads="1"/>
            </p:cNvSpPr>
            <p:nvPr/>
          </p:nvSpPr>
          <p:spPr bwMode="auto">
            <a:xfrm>
              <a:off x="662" y="840"/>
              <a:ext cx="23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i</a:t>
              </a:r>
              <a:endParaRPr lang="en-US" sz="2000">
                <a:solidFill>
                  <a:schemeClr val="accent2"/>
                </a:solidFill>
                <a:latin typeface="Monotype Corsiva" charset="0"/>
              </a:endParaRPr>
            </a:p>
          </p:txBody>
        </p:sp>
      </p:grpSp>
      <p:grpSp>
        <p:nvGrpSpPr>
          <p:cNvPr id="3" name="Group 16"/>
          <p:cNvGrpSpPr>
            <a:grpSpLocks/>
          </p:cNvGrpSpPr>
          <p:nvPr/>
        </p:nvGrpSpPr>
        <p:grpSpPr bwMode="auto">
          <a:xfrm>
            <a:off x="1371600" y="2057400"/>
            <a:ext cx="2403475" cy="396875"/>
            <a:chOff x="480" y="1296"/>
            <a:chExt cx="1514" cy="250"/>
          </a:xfrm>
        </p:grpSpPr>
        <p:sp>
          <p:nvSpPr>
            <p:cNvPr id="10280" name="Rectangle 17"/>
            <p:cNvSpPr>
              <a:spLocks noChangeArrowheads="1"/>
            </p:cNvSpPr>
            <p:nvPr/>
          </p:nvSpPr>
          <p:spPr bwMode="auto">
            <a:xfrm>
              <a:off x="480" y="1392"/>
              <a:ext cx="192" cy="4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281" name="Text Box 18"/>
            <p:cNvSpPr txBox="1">
              <a:spLocks noChangeArrowheads="1"/>
            </p:cNvSpPr>
            <p:nvPr/>
          </p:nvSpPr>
          <p:spPr bwMode="auto">
            <a:xfrm>
              <a:off x="672" y="1296"/>
              <a:ext cx="132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A:cross sectional area</a:t>
              </a:r>
              <a:endParaRPr lang="en-US">
                <a:latin typeface="Symbol" charset="2"/>
              </a:endParaRPr>
            </a:p>
          </p:txBody>
        </p:sp>
      </p:grpSp>
      <p:sp>
        <p:nvSpPr>
          <p:cNvPr id="433171" name="Text Box 19"/>
          <p:cNvSpPr txBox="1">
            <a:spLocks noChangeArrowheads="1"/>
          </p:cNvSpPr>
          <p:nvPr/>
        </p:nvSpPr>
        <p:spPr bwMode="auto">
          <a:xfrm>
            <a:off x="838200" y="2516188"/>
            <a:ext cx="1828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stress</a:t>
            </a:r>
            <a:endParaRPr lang="en-US">
              <a:solidFill>
                <a:srgbClr val="FF0000"/>
              </a:solidFill>
              <a:latin typeface="Arial Narrow" charset="0"/>
            </a:endParaRPr>
          </a:p>
        </p:txBody>
      </p:sp>
      <p:grpSp>
        <p:nvGrpSpPr>
          <p:cNvPr id="4" name="Group 20"/>
          <p:cNvGrpSpPr>
            <a:grpSpLocks/>
          </p:cNvGrpSpPr>
          <p:nvPr/>
        </p:nvGrpSpPr>
        <p:grpSpPr bwMode="auto">
          <a:xfrm>
            <a:off x="6019800" y="1357313"/>
            <a:ext cx="1790700" cy="585787"/>
            <a:chOff x="3792" y="855"/>
            <a:chExt cx="1128" cy="369"/>
          </a:xfrm>
        </p:grpSpPr>
        <p:sp>
          <p:nvSpPr>
            <p:cNvPr id="10275" name="AutoShape 21"/>
            <p:cNvSpPr>
              <a:spLocks noChangeArrowheads="1"/>
            </p:cNvSpPr>
            <p:nvPr/>
          </p:nvSpPr>
          <p:spPr bwMode="auto">
            <a:xfrm>
              <a:off x="3792" y="1176"/>
              <a:ext cx="1104" cy="48"/>
            </a:xfrm>
            <a:prstGeom prst="parallelogram">
              <a:avLst>
                <a:gd name="adj" fmla="val 125755"/>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76" name="Line 22"/>
            <p:cNvSpPr>
              <a:spLocks noChangeShapeType="1"/>
            </p:cNvSpPr>
            <p:nvPr/>
          </p:nvSpPr>
          <p:spPr bwMode="auto">
            <a:xfrm>
              <a:off x="3861" y="984"/>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7" name="Line 23"/>
            <p:cNvSpPr>
              <a:spLocks noChangeShapeType="1"/>
            </p:cNvSpPr>
            <p:nvPr/>
          </p:nvSpPr>
          <p:spPr bwMode="auto">
            <a:xfrm>
              <a:off x="4896" y="1032"/>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8" name="Line 24"/>
            <p:cNvSpPr>
              <a:spLocks noChangeShapeType="1"/>
            </p:cNvSpPr>
            <p:nvPr/>
          </p:nvSpPr>
          <p:spPr bwMode="auto">
            <a:xfrm>
              <a:off x="3861" y="1080"/>
              <a:ext cx="1035"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79" name="Text Box 25"/>
            <p:cNvSpPr txBox="1">
              <a:spLocks noChangeArrowheads="1"/>
            </p:cNvSpPr>
            <p:nvPr/>
          </p:nvSpPr>
          <p:spPr bwMode="auto">
            <a:xfrm>
              <a:off x="4080" y="855"/>
              <a:ext cx="840" cy="252"/>
            </a:xfrm>
            <a:prstGeom prst="rect">
              <a:avLst/>
            </a:prstGeom>
            <a:noFill/>
            <a:ln w="9525">
              <a:noFill/>
              <a:miter lim="800000"/>
              <a:headEnd/>
              <a:tailEnd/>
            </a:ln>
          </p:spPr>
          <p:txBody>
            <a:bodyPr wrap="none">
              <a:prstTxWarp prst="textNoShape">
                <a:avLst/>
              </a:prstTxWarp>
              <a:spAutoFit/>
            </a:bodyPr>
            <a:lstStyle/>
            <a:p>
              <a:r>
                <a:rPr lang="en-US" sz="2000" dirty="0">
                  <a:solidFill>
                    <a:schemeClr val="accent2"/>
                  </a:solidFill>
                  <a:latin typeface="Monotype Corsiva" charset="0"/>
                </a:rPr>
                <a:t>L</a:t>
              </a:r>
              <a:r>
                <a:rPr lang="en-US" sz="2000" baseline="-25000" dirty="0">
                  <a:solidFill>
                    <a:schemeClr val="accent2"/>
                  </a:solidFill>
                  <a:latin typeface="Monotype Corsiva" charset="0"/>
                </a:rPr>
                <a:t>f</a:t>
              </a:r>
              <a:r>
                <a:rPr lang="en-US" sz="2000" dirty="0">
                  <a:solidFill>
                    <a:schemeClr val="accent2"/>
                  </a:solidFill>
                  <a:latin typeface="Monotype Corsiva" charset="0"/>
                </a:rPr>
                <a:t>=</a:t>
              </a:r>
              <a:r>
                <a:rPr lang="en-US" sz="2000" dirty="0" err="1">
                  <a:solidFill>
                    <a:schemeClr val="accent2"/>
                  </a:solidFill>
                  <a:latin typeface="Monotype Corsiva" charset="0"/>
                </a:rPr>
                <a:t>L</a:t>
              </a:r>
              <a:r>
                <a:rPr lang="en-US" sz="2000" baseline="-25000" dirty="0" err="1">
                  <a:solidFill>
                    <a:schemeClr val="accent2"/>
                  </a:solidFill>
                  <a:latin typeface="Monotype Corsiva" charset="0"/>
                </a:rPr>
                <a:t>i</a:t>
              </a:r>
              <a:r>
                <a:rPr lang="en-US" sz="2000" dirty="0" err="1">
                  <a:solidFill>
                    <a:schemeClr val="accent2"/>
                  </a:solidFill>
                  <a:latin typeface="Monotype Corsiva" charset="0"/>
                </a:rPr>
                <a:t>+ΔL</a:t>
              </a:r>
              <a:endParaRPr lang="en-US" sz="2000" dirty="0">
                <a:solidFill>
                  <a:schemeClr val="accent2"/>
                </a:solidFill>
                <a:latin typeface="Monotype Corsiva" charset="0"/>
              </a:endParaRPr>
            </a:p>
          </p:txBody>
        </p:sp>
      </p:grpSp>
      <p:grpSp>
        <p:nvGrpSpPr>
          <p:cNvPr id="5" name="Group 26"/>
          <p:cNvGrpSpPr>
            <a:grpSpLocks/>
          </p:cNvGrpSpPr>
          <p:nvPr/>
        </p:nvGrpSpPr>
        <p:grpSpPr bwMode="auto">
          <a:xfrm>
            <a:off x="2362200" y="1508125"/>
            <a:ext cx="762000" cy="396875"/>
            <a:chOff x="1104" y="950"/>
            <a:chExt cx="480" cy="250"/>
          </a:xfrm>
        </p:grpSpPr>
        <p:sp>
          <p:nvSpPr>
            <p:cNvPr id="10273" name="Line 27"/>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4" name="Text Box 28"/>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sp>
        <p:nvSpPr>
          <p:cNvPr id="433181" name="AutoShape 29"/>
          <p:cNvSpPr>
            <a:spLocks noChangeArrowheads="1"/>
          </p:cNvSpPr>
          <p:nvPr/>
        </p:nvSpPr>
        <p:spPr bwMode="auto">
          <a:xfrm>
            <a:off x="3733800" y="1447800"/>
            <a:ext cx="1828800" cy="762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stretch</a:t>
            </a:r>
          </a:p>
        </p:txBody>
      </p:sp>
      <p:grpSp>
        <p:nvGrpSpPr>
          <p:cNvPr id="6" name="Group 30"/>
          <p:cNvGrpSpPr>
            <a:grpSpLocks/>
          </p:cNvGrpSpPr>
          <p:nvPr/>
        </p:nvGrpSpPr>
        <p:grpSpPr bwMode="auto">
          <a:xfrm>
            <a:off x="7696200" y="1600200"/>
            <a:ext cx="762000" cy="396875"/>
            <a:chOff x="1104" y="950"/>
            <a:chExt cx="480" cy="250"/>
          </a:xfrm>
        </p:grpSpPr>
        <p:sp>
          <p:nvSpPr>
            <p:cNvPr id="10271" name="Line 31"/>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2" name="Text Box 32"/>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grpSp>
        <p:nvGrpSpPr>
          <p:cNvPr id="7" name="Group 33"/>
          <p:cNvGrpSpPr>
            <a:grpSpLocks/>
          </p:cNvGrpSpPr>
          <p:nvPr/>
        </p:nvGrpSpPr>
        <p:grpSpPr bwMode="auto">
          <a:xfrm rot="490008" flipH="1">
            <a:off x="6932613" y="1670050"/>
            <a:ext cx="762000" cy="396875"/>
            <a:chOff x="1105" y="956"/>
            <a:chExt cx="480" cy="250"/>
          </a:xfrm>
        </p:grpSpPr>
        <p:sp>
          <p:nvSpPr>
            <p:cNvPr id="10269" name="Line 34"/>
            <p:cNvSpPr>
              <a:spLocks noChangeShapeType="1"/>
            </p:cNvSpPr>
            <p:nvPr/>
          </p:nvSpPr>
          <p:spPr bwMode="auto">
            <a:xfrm>
              <a:off x="1105"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0" name="Text Box 35"/>
            <p:cNvSpPr txBox="1">
              <a:spLocks noChangeArrowheads="1"/>
            </p:cNvSpPr>
            <p:nvPr/>
          </p:nvSpPr>
          <p:spPr bwMode="auto">
            <a:xfrm>
              <a:off x="1184" y="956"/>
              <a:ext cx="282"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grpSp>
      <p:sp>
        <p:nvSpPr>
          <p:cNvPr id="433188" name="Text Box 36"/>
          <p:cNvSpPr txBox="1">
            <a:spLocks noChangeArrowheads="1"/>
          </p:cNvSpPr>
          <p:nvPr/>
        </p:nvSpPr>
        <p:spPr bwMode="auto">
          <a:xfrm>
            <a:off x="4667250" y="2516188"/>
            <a:ext cx="1798638"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strain</a:t>
            </a:r>
            <a:endParaRPr lang="en-US">
              <a:solidFill>
                <a:srgbClr val="FF0000"/>
              </a:solidFill>
              <a:latin typeface="Arial Narrow" charset="0"/>
            </a:endParaRPr>
          </a:p>
        </p:txBody>
      </p:sp>
      <p:graphicFrame>
        <p:nvGraphicFramePr>
          <p:cNvPr id="433189" name="Object 3"/>
          <p:cNvGraphicFramePr>
            <a:graphicFrameLocks noChangeAspect="1"/>
          </p:cNvGraphicFramePr>
          <p:nvPr/>
        </p:nvGraphicFramePr>
        <p:xfrm>
          <a:off x="6477000" y="2427288"/>
          <a:ext cx="1798638" cy="635000"/>
        </p:xfrm>
        <a:graphic>
          <a:graphicData uri="http://schemas.openxmlformats.org/presentationml/2006/ole">
            <mc:AlternateContent xmlns:mc="http://schemas.openxmlformats.org/markup-compatibility/2006">
              <mc:Choice xmlns:v="urn:schemas-microsoft-com:vml" Requires="v">
                <p:oleObj spid="_x0000_s539231" name="Equation" r:id="rId5" imgW="1244520" imgH="431640" progId="Equation.3">
                  <p:embed/>
                </p:oleObj>
              </mc:Choice>
              <mc:Fallback>
                <p:oleObj name="Equation" r:id="rId5" imgW="1244520" imgH="431640" progId="Equation.3">
                  <p:embed/>
                  <p:pic>
                    <p:nvPicPr>
                      <p:cNvPr id="43318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2427288"/>
                        <a:ext cx="1798638" cy="635000"/>
                      </a:xfrm>
                      <a:prstGeom prst="rect">
                        <a:avLst/>
                      </a:prstGeom>
                      <a:solidFill>
                        <a:srgbClr val="FFFF99"/>
                      </a:solidFill>
                      <a:ln>
                        <a:noFill/>
                      </a:ln>
                      <a:extLs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0" name="Object 4"/>
          <p:cNvGraphicFramePr>
            <a:graphicFrameLocks noChangeAspect="1"/>
          </p:cNvGraphicFramePr>
          <p:nvPr/>
        </p:nvGraphicFramePr>
        <p:xfrm>
          <a:off x="4038600" y="3395663"/>
          <a:ext cx="533400" cy="442912"/>
        </p:xfrm>
        <a:graphic>
          <a:graphicData uri="http://schemas.openxmlformats.org/presentationml/2006/ole">
            <mc:AlternateContent xmlns:mc="http://schemas.openxmlformats.org/markup-compatibility/2006">
              <mc:Choice xmlns:v="urn:schemas-microsoft-com:vml" Requires="v">
                <p:oleObj spid="_x0000_s539232" name="Equation" r:id="rId7" imgW="164880" imgH="164880" progId="Equation.3">
                  <p:embed/>
                </p:oleObj>
              </mc:Choice>
              <mc:Fallback>
                <p:oleObj name="Equation" r:id="rId7" imgW="164880" imgH="164880" progId="Equation.3">
                  <p:embed/>
                  <p:pic>
                    <p:nvPicPr>
                      <p:cNvPr id="43319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3395663"/>
                        <a:ext cx="533400" cy="4429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3191" name="Text Box 39"/>
          <p:cNvSpPr txBox="1">
            <a:spLocks noChangeArrowheads="1"/>
          </p:cNvSpPr>
          <p:nvPr/>
        </p:nvSpPr>
        <p:spPr bwMode="auto">
          <a:xfrm>
            <a:off x="4648200" y="4114800"/>
            <a:ext cx="1943100" cy="396875"/>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Force per unit area</a:t>
            </a:r>
          </a:p>
        </p:txBody>
      </p:sp>
      <p:sp>
        <p:nvSpPr>
          <p:cNvPr id="433192" name="Text Box 40"/>
          <p:cNvSpPr txBox="1">
            <a:spLocks noChangeArrowheads="1"/>
          </p:cNvSpPr>
          <p:nvPr/>
        </p:nvSpPr>
        <p:spPr bwMode="auto">
          <a:xfrm>
            <a:off x="7048500" y="3200400"/>
            <a:ext cx="2095500" cy="730250"/>
          </a:xfrm>
          <a:prstGeom prst="rect">
            <a:avLst/>
          </a:prstGeom>
          <a:noFill/>
          <a:ln w="9525">
            <a:noFill/>
            <a:miter lim="800000"/>
            <a:headEnd/>
            <a:tailEnd/>
          </a:ln>
        </p:spPr>
        <p:txBody>
          <a:bodyPr>
            <a:prstTxWarp prst="textNoShape">
              <a:avLst/>
            </a:prstTxWarp>
            <a:spAutoFit/>
          </a:bodyPr>
          <a:lstStyle/>
          <a:p>
            <a:r>
              <a:rPr lang="en-US" sz="1400">
                <a:solidFill>
                  <a:srgbClr val="FF0000"/>
                </a:solidFill>
                <a:latin typeface="Arial Narrow" charset="0"/>
              </a:rPr>
              <a:t>Used to characterize a rod  or wire stressed under tension or compression</a:t>
            </a:r>
          </a:p>
        </p:txBody>
      </p:sp>
      <p:graphicFrame>
        <p:nvGraphicFramePr>
          <p:cNvPr id="433194" name="Object 5"/>
          <p:cNvGraphicFramePr>
            <a:graphicFrameLocks noChangeAspect="1"/>
          </p:cNvGraphicFramePr>
          <p:nvPr/>
        </p:nvGraphicFramePr>
        <p:xfrm>
          <a:off x="4521200" y="3321050"/>
          <a:ext cx="1636713" cy="592138"/>
        </p:xfrm>
        <a:graphic>
          <a:graphicData uri="http://schemas.openxmlformats.org/presentationml/2006/ole">
            <mc:AlternateContent xmlns:mc="http://schemas.openxmlformats.org/markup-compatibility/2006">
              <mc:Choice xmlns:v="urn:schemas-microsoft-com:vml" Requires="v">
                <p:oleObj spid="_x0000_s539233" name="Equation" r:id="rId9" imgW="1028520" imgH="393480" progId="Equation.3">
                  <p:embed/>
                </p:oleObj>
              </mc:Choice>
              <mc:Fallback>
                <p:oleObj name="Equation" r:id="rId9" imgW="1028520" imgH="393480" progId="Equation.3">
                  <p:embed/>
                  <p:pic>
                    <p:nvPicPr>
                      <p:cNvPr id="433194"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21200" y="3321050"/>
                        <a:ext cx="1636713" cy="5921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5" name="Object 6"/>
          <p:cNvGraphicFramePr>
            <a:graphicFrameLocks noChangeAspect="1"/>
          </p:cNvGraphicFramePr>
          <p:nvPr/>
        </p:nvGraphicFramePr>
        <p:xfrm>
          <a:off x="6105525" y="3200400"/>
          <a:ext cx="828675" cy="833438"/>
        </p:xfrm>
        <a:graphic>
          <a:graphicData uri="http://schemas.openxmlformats.org/presentationml/2006/ole">
            <mc:AlternateContent xmlns:mc="http://schemas.openxmlformats.org/markup-compatibility/2006">
              <mc:Choice xmlns:v="urn:schemas-microsoft-com:vml" Requires="v">
                <p:oleObj spid="_x0000_s539234" name="Equation" r:id="rId11" imgW="520560" imgH="634680" progId="Equation.DSMT4">
                  <p:embed/>
                </p:oleObj>
              </mc:Choice>
              <mc:Fallback>
                <p:oleObj name="Equation" r:id="rId11" imgW="520560" imgH="634680" progId="Equation.DSMT4">
                  <p:embed/>
                  <p:pic>
                    <p:nvPicPr>
                      <p:cNvPr id="433195"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05525" y="3200400"/>
                        <a:ext cx="828675" cy="8334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436413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0" name="Date Placeholder 3"/>
          <p:cNvSpPr>
            <a:spLocks noGrp="1"/>
          </p:cNvSpPr>
          <p:nvPr>
            <p:ph type="dt" sz="quarter" idx="10"/>
          </p:nvPr>
        </p:nvSpPr>
        <p:spPr>
          <a:noFill/>
        </p:spPr>
        <p:txBody>
          <a:bodyPr/>
          <a:lstStyle/>
          <a:p>
            <a:r>
              <a:rPr lang="en-US">
                <a:latin typeface="Arial Narrow" charset="0"/>
              </a:rPr>
              <a:t>Monday, May 3, 2021</a:t>
            </a:r>
          </a:p>
        </p:txBody>
      </p:sp>
      <p:sp>
        <p:nvSpPr>
          <p:cNvPr id="11271"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34" name="Slide Number Placeholder 5"/>
          <p:cNvSpPr>
            <a:spLocks noGrp="1"/>
          </p:cNvSpPr>
          <p:nvPr>
            <p:ph type="sldNum" sz="quarter" idx="12"/>
          </p:nvPr>
        </p:nvSpPr>
        <p:spPr/>
        <p:txBody>
          <a:bodyPr/>
          <a:lstStyle/>
          <a:p>
            <a:fld id="{D336F85A-6F77-2E44-854A-786E06A68AFA}" type="slidenum">
              <a:rPr lang="en-US"/>
              <a:pPr/>
              <a:t>14</a:t>
            </a:fld>
            <a:endParaRPr lang="en-US"/>
          </a:p>
        </p:txBody>
      </p:sp>
      <p:graphicFrame>
        <p:nvGraphicFramePr>
          <p:cNvPr id="434178" name="Object 2"/>
          <p:cNvGraphicFramePr>
            <a:graphicFrameLocks noChangeAspect="1"/>
          </p:cNvGraphicFramePr>
          <p:nvPr/>
        </p:nvGraphicFramePr>
        <p:xfrm>
          <a:off x="3397250" y="4926013"/>
          <a:ext cx="2622550" cy="704850"/>
        </p:xfrm>
        <a:graphic>
          <a:graphicData uri="http://schemas.openxmlformats.org/presentationml/2006/ole">
            <mc:AlternateContent xmlns:mc="http://schemas.openxmlformats.org/markup-compatibility/2006">
              <mc:Choice xmlns:v="urn:schemas-microsoft-com:vml" Requires="v">
                <p:oleObj spid="_x0000_s540133" name="Equation" r:id="rId3" imgW="1206360" imgH="393480" progId="Equation.3">
                  <p:embed/>
                </p:oleObj>
              </mc:Choice>
              <mc:Fallback>
                <p:oleObj name="Equation" r:id="rId3" imgW="1206360" imgH="393480" progId="Equation.3">
                  <p:embed/>
                  <p:pic>
                    <p:nvPicPr>
                      <p:cNvPr id="43417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7250" y="4926013"/>
                        <a:ext cx="2622550" cy="7048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79" name="Object 3"/>
          <p:cNvGraphicFramePr>
            <a:graphicFrameLocks noChangeAspect="1"/>
          </p:cNvGraphicFramePr>
          <p:nvPr/>
        </p:nvGraphicFramePr>
        <p:xfrm>
          <a:off x="5983288" y="4732338"/>
          <a:ext cx="1408112" cy="1092200"/>
        </p:xfrm>
        <a:graphic>
          <a:graphicData uri="http://schemas.openxmlformats.org/presentationml/2006/ole">
            <mc:AlternateContent xmlns:mc="http://schemas.openxmlformats.org/markup-compatibility/2006">
              <mc:Choice xmlns:v="urn:schemas-microsoft-com:vml" Requires="v">
                <p:oleObj spid="_x0000_s540134" name="Equation" r:id="rId5" imgW="647640" imgH="609480" progId="Equation.3">
                  <p:embed/>
                </p:oleObj>
              </mc:Choice>
              <mc:Fallback>
                <p:oleObj name="Equation" r:id="rId5" imgW="647640" imgH="609480" progId="Equation.3">
                  <p:embed/>
                  <p:pic>
                    <p:nvPicPr>
                      <p:cNvPr id="43417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83288" y="4732338"/>
                        <a:ext cx="1408112" cy="1092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80" name="Object 4"/>
          <p:cNvGraphicFramePr>
            <a:graphicFrameLocks noChangeAspect="1"/>
          </p:cNvGraphicFramePr>
          <p:nvPr/>
        </p:nvGraphicFramePr>
        <p:xfrm>
          <a:off x="7354888" y="4800600"/>
          <a:ext cx="1408112" cy="955675"/>
        </p:xfrm>
        <a:graphic>
          <a:graphicData uri="http://schemas.openxmlformats.org/presentationml/2006/ole">
            <mc:AlternateContent xmlns:mc="http://schemas.openxmlformats.org/markup-compatibility/2006">
              <mc:Choice xmlns:v="urn:schemas-microsoft-com:vml" Requires="v">
                <p:oleObj spid="_x0000_s540135" name="Equation" r:id="rId7" imgW="647640" imgH="533160" progId="Equation.3">
                  <p:embed/>
                </p:oleObj>
              </mc:Choice>
              <mc:Fallback>
                <p:oleObj name="Equation" r:id="rId7" imgW="647640" imgH="533160" progId="Equation.3">
                  <p:embed/>
                  <p:pic>
                    <p:nvPicPr>
                      <p:cNvPr id="43418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54888" y="4800600"/>
                        <a:ext cx="1408112" cy="9556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11273" name="Rectangle 5"/>
          <p:cNvSpPr>
            <a:spLocks noGrp="1" noChangeArrowheads="1"/>
          </p:cNvSpPr>
          <p:nvPr>
            <p:ph type="title"/>
          </p:nvPr>
        </p:nvSpPr>
        <p:spPr>
          <a:xfrm>
            <a:off x="685800" y="152400"/>
            <a:ext cx="8153400" cy="609600"/>
          </a:xfrm>
        </p:spPr>
        <p:txBody>
          <a:bodyPr/>
          <a:lstStyle/>
          <a:p>
            <a:r>
              <a:rPr lang="en-US"/>
              <a:t>Bulk Modulus</a:t>
            </a:r>
          </a:p>
        </p:txBody>
      </p:sp>
      <p:graphicFrame>
        <p:nvGraphicFramePr>
          <p:cNvPr id="434182" name="Object 5"/>
          <p:cNvGraphicFramePr>
            <a:graphicFrameLocks noChangeAspect="1"/>
          </p:cNvGraphicFramePr>
          <p:nvPr/>
        </p:nvGraphicFramePr>
        <p:xfrm>
          <a:off x="2819400" y="3282950"/>
          <a:ext cx="4724400" cy="679450"/>
        </p:xfrm>
        <a:graphic>
          <a:graphicData uri="http://schemas.openxmlformats.org/presentationml/2006/ole">
            <mc:AlternateContent xmlns:mc="http://schemas.openxmlformats.org/markup-compatibility/2006">
              <mc:Choice xmlns:v="urn:schemas-microsoft-com:vml" Requires="v">
                <p:oleObj spid="_x0000_s540136" name="Equation" r:id="rId9" imgW="2831760" imgH="419040" progId="Equation.DSMT4">
                  <p:embed/>
                </p:oleObj>
              </mc:Choice>
              <mc:Fallback>
                <p:oleObj name="Equation" r:id="rId9" imgW="2831760" imgH="419040" progId="Equation.DSMT4">
                  <p:embed/>
                  <p:pic>
                    <p:nvPicPr>
                      <p:cNvPr id="434182"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3282950"/>
                        <a:ext cx="4724400" cy="679450"/>
                      </a:xfrm>
                      <a:prstGeom prst="rect">
                        <a:avLst/>
                      </a:prstGeom>
                      <a:solidFill>
                        <a:srgbClr val="FFFF99"/>
                      </a:solidFill>
                      <a:ln>
                        <a:noFill/>
                      </a:ln>
                      <a:extLs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4183" name="Text Box 7"/>
          <p:cNvSpPr txBox="1">
            <a:spLocks noChangeArrowheads="1"/>
          </p:cNvSpPr>
          <p:nvPr/>
        </p:nvSpPr>
        <p:spPr bwMode="auto">
          <a:xfrm>
            <a:off x="533400" y="838200"/>
            <a:ext cx="8229600" cy="762000"/>
          </a:xfrm>
          <a:prstGeom prst="rect">
            <a:avLst/>
          </a:prstGeom>
          <a:solidFill>
            <a:srgbClr val="CCFFFF"/>
          </a:solidFill>
          <a:ln w="28575">
            <a:noFill/>
            <a:miter lim="800000"/>
            <a:headEnd/>
            <a:tailEnd/>
          </a:ln>
        </p:spPr>
        <p:txBody>
          <a:bodyPr wrap="square">
            <a:prstTxWarp prst="textNoShape">
              <a:avLst/>
            </a:prstTxWarp>
            <a:spAutoFit/>
          </a:bodyPr>
          <a:lstStyle/>
          <a:p>
            <a:pPr>
              <a:spcBef>
                <a:spcPct val="20000"/>
              </a:spcBef>
            </a:pPr>
            <a:r>
              <a:rPr lang="en-US" sz="2200" dirty="0">
                <a:solidFill>
                  <a:srgbClr val="333399"/>
                </a:solidFill>
                <a:latin typeface="Arial Narrow" charset="0"/>
              </a:rPr>
              <a:t>Bulk Modulus characterizes the response of a substance to uniform squeezing or reduction of pressure.</a:t>
            </a:r>
          </a:p>
        </p:txBody>
      </p:sp>
      <p:sp>
        <p:nvSpPr>
          <p:cNvPr id="434184" name="Text Box 8"/>
          <p:cNvSpPr txBox="1">
            <a:spLocks noChangeArrowheads="1"/>
          </p:cNvSpPr>
          <p:nvPr/>
        </p:nvSpPr>
        <p:spPr bwMode="auto">
          <a:xfrm>
            <a:off x="914400" y="4876800"/>
            <a:ext cx="20574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Bulk Modulus is defined as</a:t>
            </a:r>
          </a:p>
        </p:txBody>
      </p:sp>
      <p:sp>
        <p:nvSpPr>
          <p:cNvPr id="434185" name="Text Box 9"/>
          <p:cNvSpPr txBox="1">
            <a:spLocks noChangeArrowheads="1"/>
          </p:cNvSpPr>
          <p:nvPr/>
        </p:nvSpPr>
        <p:spPr bwMode="auto">
          <a:xfrm>
            <a:off x="685800" y="3276600"/>
            <a:ext cx="1905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Volume stress =pressure</a:t>
            </a:r>
            <a:endParaRPr lang="en-US">
              <a:solidFill>
                <a:srgbClr val="FF0000"/>
              </a:solidFill>
              <a:latin typeface="Arial Narrow" charset="0"/>
            </a:endParaRPr>
          </a:p>
        </p:txBody>
      </p:sp>
      <p:sp>
        <p:nvSpPr>
          <p:cNvPr id="434186" name="AutoShape 10"/>
          <p:cNvSpPr>
            <a:spLocks noChangeArrowheads="1"/>
          </p:cNvSpPr>
          <p:nvPr/>
        </p:nvSpPr>
        <p:spPr bwMode="auto">
          <a:xfrm>
            <a:off x="2819400" y="1828800"/>
            <a:ext cx="2743200" cy="1143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pressure change</a:t>
            </a:r>
          </a:p>
        </p:txBody>
      </p:sp>
      <p:sp>
        <p:nvSpPr>
          <p:cNvPr id="434187" name="Text Box 11"/>
          <p:cNvSpPr txBox="1">
            <a:spLocks noChangeArrowheads="1"/>
          </p:cNvSpPr>
          <p:nvPr/>
        </p:nvSpPr>
        <p:spPr bwMode="auto">
          <a:xfrm>
            <a:off x="533400" y="3978275"/>
            <a:ext cx="7848600" cy="830997"/>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If the pressure on an object changes by ΔP=ΔF/A, the object will undergo a volume change ΔV.</a:t>
            </a:r>
          </a:p>
        </p:txBody>
      </p:sp>
      <p:sp>
        <p:nvSpPr>
          <p:cNvPr id="434188" name="AutoShape 12"/>
          <p:cNvSpPr>
            <a:spLocks noChangeArrowheads="1"/>
          </p:cNvSpPr>
          <p:nvPr/>
        </p:nvSpPr>
        <p:spPr bwMode="auto">
          <a:xfrm>
            <a:off x="1371600" y="1905000"/>
            <a:ext cx="1143000" cy="106680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2" name="Group 13"/>
          <p:cNvGrpSpPr>
            <a:grpSpLocks/>
          </p:cNvGrpSpPr>
          <p:nvPr/>
        </p:nvGrpSpPr>
        <p:grpSpPr bwMode="auto">
          <a:xfrm>
            <a:off x="5715000" y="1393825"/>
            <a:ext cx="1905000" cy="1868488"/>
            <a:chOff x="3600" y="878"/>
            <a:chExt cx="1200" cy="1177"/>
          </a:xfrm>
        </p:grpSpPr>
        <p:sp>
          <p:nvSpPr>
            <p:cNvPr id="11286" name="AutoShape 14"/>
            <p:cNvSpPr>
              <a:spLocks noChangeArrowheads="1"/>
            </p:cNvSpPr>
            <p:nvPr/>
          </p:nvSpPr>
          <p:spPr bwMode="auto">
            <a:xfrm>
              <a:off x="3936" y="1248"/>
              <a:ext cx="480" cy="48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3" name="Group 15"/>
            <p:cNvGrpSpPr>
              <a:grpSpLocks/>
            </p:cNvGrpSpPr>
            <p:nvPr/>
          </p:nvGrpSpPr>
          <p:grpSpPr bwMode="auto">
            <a:xfrm>
              <a:off x="4368" y="1272"/>
              <a:ext cx="432" cy="250"/>
              <a:chOff x="4368" y="1272"/>
              <a:chExt cx="432" cy="250"/>
            </a:xfrm>
          </p:grpSpPr>
          <p:sp>
            <p:nvSpPr>
              <p:cNvPr id="11297" name="Line 16"/>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8" name="Text Box 17"/>
              <p:cNvSpPr txBox="1">
                <a:spLocks noChangeArrowheads="1"/>
              </p:cNvSpPr>
              <p:nvPr/>
            </p:nvSpPr>
            <p:spPr bwMode="auto">
              <a:xfrm>
                <a:off x="4550" y="1272"/>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8"/>
            <p:cNvGrpSpPr>
              <a:grpSpLocks/>
            </p:cNvGrpSpPr>
            <p:nvPr/>
          </p:nvGrpSpPr>
          <p:grpSpPr bwMode="auto">
            <a:xfrm rot="5400000">
              <a:off x="3962" y="1727"/>
              <a:ext cx="337" cy="320"/>
              <a:chOff x="4296" y="1228"/>
              <a:chExt cx="432" cy="320"/>
            </a:xfrm>
          </p:grpSpPr>
          <p:sp>
            <p:nvSpPr>
              <p:cNvPr id="11295" name="Line 19"/>
              <p:cNvSpPr>
                <a:spLocks noChangeShapeType="1"/>
              </p:cNvSpPr>
              <p:nvPr/>
            </p:nvSpPr>
            <p:spPr bwMode="auto">
              <a:xfrm flipH="1">
                <a:off x="4296" y="142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6" name="Text Box 20"/>
              <p:cNvSpPr txBox="1">
                <a:spLocks noChangeArrowheads="1"/>
              </p:cNvSpPr>
              <p:nvPr/>
            </p:nvSpPr>
            <p:spPr bwMode="auto">
              <a:xfrm>
                <a:off x="4468" y="1228"/>
                <a:ext cx="209" cy="32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5" name="Group 21"/>
            <p:cNvGrpSpPr>
              <a:grpSpLocks/>
            </p:cNvGrpSpPr>
            <p:nvPr/>
          </p:nvGrpSpPr>
          <p:grpSpPr bwMode="auto">
            <a:xfrm flipH="1">
              <a:off x="3600" y="1296"/>
              <a:ext cx="336" cy="250"/>
              <a:chOff x="4368" y="1272"/>
              <a:chExt cx="432" cy="260"/>
            </a:xfrm>
          </p:grpSpPr>
          <p:sp>
            <p:nvSpPr>
              <p:cNvPr id="11293" name="Line 22"/>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4" name="Text Box 23"/>
              <p:cNvSpPr txBox="1">
                <a:spLocks noChangeArrowheads="1"/>
              </p:cNvSpPr>
              <p:nvPr/>
            </p:nvSpPr>
            <p:spPr bwMode="auto">
              <a:xfrm>
                <a:off x="4409" y="1272"/>
                <a:ext cx="269" cy="26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6" name="Group 24"/>
            <p:cNvGrpSpPr>
              <a:grpSpLocks/>
            </p:cNvGrpSpPr>
            <p:nvPr/>
          </p:nvGrpSpPr>
          <p:grpSpPr bwMode="auto">
            <a:xfrm rot="-5400000">
              <a:off x="3866" y="946"/>
              <a:ext cx="404" cy="267"/>
              <a:chOff x="4362" y="1254"/>
              <a:chExt cx="432" cy="267"/>
            </a:xfrm>
          </p:grpSpPr>
          <p:sp>
            <p:nvSpPr>
              <p:cNvPr id="11291" name="Line 25"/>
              <p:cNvSpPr>
                <a:spLocks noChangeShapeType="1"/>
              </p:cNvSpPr>
              <p:nvPr/>
            </p:nvSpPr>
            <p:spPr bwMode="auto">
              <a:xfrm flipH="1">
                <a:off x="4362" y="148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2" name="Text Box 26"/>
              <p:cNvSpPr txBox="1">
                <a:spLocks noChangeArrowheads="1"/>
              </p:cNvSpPr>
              <p:nvPr/>
            </p:nvSpPr>
            <p:spPr bwMode="auto">
              <a:xfrm>
                <a:off x="4561" y="1254"/>
                <a:ext cx="209" cy="267"/>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sp>
        <p:nvSpPr>
          <p:cNvPr id="434203" name="Text Box 27"/>
          <p:cNvSpPr txBox="1">
            <a:spLocks noChangeArrowheads="1"/>
          </p:cNvSpPr>
          <p:nvPr/>
        </p:nvSpPr>
        <p:spPr bwMode="auto">
          <a:xfrm>
            <a:off x="3657600" y="5867400"/>
            <a:ext cx="5105400" cy="457200"/>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Compressibility is the reciprocal of Bulk Modulus</a:t>
            </a:r>
            <a:r>
              <a:rPr lang="en-US">
                <a:solidFill>
                  <a:schemeClr val="accent2"/>
                </a:solidFill>
                <a:latin typeface="Arial Narrow" charset="0"/>
              </a:rPr>
              <a:t> </a:t>
            </a:r>
          </a:p>
        </p:txBody>
      </p:sp>
      <p:grpSp>
        <p:nvGrpSpPr>
          <p:cNvPr id="7" name="Group 28"/>
          <p:cNvGrpSpPr>
            <a:grpSpLocks/>
          </p:cNvGrpSpPr>
          <p:nvPr/>
        </p:nvGrpSpPr>
        <p:grpSpPr bwMode="auto">
          <a:xfrm>
            <a:off x="838200" y="5029200"/>
            <a:ext cx="5638800" cy="1219200"/>
            <a:chOff x="480" y="3216"/>
            <a:chExt cx="3552" cy="768"/>
          </a:xfrm>
        </p:grpSpPr>
        <p:sp>
          <p:nvSpPr>
            <p:cNvPr id="11283" name="Oval 29"/>
            <p:cNvSpPr>
              <a:spLocks noChangeArrowheads="1"/>
            </p:cNvSpPr>
            <p:nvPr/>
          </p:nvSpPr>
          <p:spPr bwMode="auto">
            <a:xfrm>
              <a:off x="3840" y="3216"/>
              <a:ext cx="192" cy="192"/>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11284" name="Text Box 30"/>
            <p:cNvSpPr txBox="1">
              <a:spLocks noChangeArrowheads="1"/>
            </p:cNvSpPr>
            <p:nvPr/>
          </p:nvSpPr>
          <p:spPr bwMode="auto">
            <a:xfrm>
              <a:off x="480" y="3618"/>
              <a:ext cx="1680" cy="366"/>
            </a:xfrm>
            <a:prstGeom prst="rect">
              <a:avLst/>
            </a:prstGeom>
            <a:solidFill>
              <a:srgbClr val="FFFFCC"/>
            </a:solidFill>
            <a:ln w="9525">
              <a:noFill/>
              <a:miter lim="800000"/>
              <a:headEnd/>
              <a:tailEnd/>
            </a:ln>
          </p:spPr>
          <p:txBody>
            <a:bodyPr>
              <a:prstTxWarp prst="textNoShape">
                <a:avLst/>
              </a:prstTxWarp>
              <a:spAutoFit/>
            </a:bodyPr>
            <a:lstStyle/>
            <a:p>
              <a:r>
                <a:rPr lang="en-US" sz="1600">
                  <a:solidFill>
                    <a:srgbClr val="FF0000"/>
                  </a:solidFill>
                  <a:latin typeface="Arial Narrow" charset="0"/>
                </a:rPr>
                <a:t>Because the change of volume is reverse to change of pressure.</a:t>
              </a:r>
            </a:p>
          </p:txBody>
        </p:sp>
        <p:cxnSp>
          <p:nvCxnSpPr>
            <p:cNvPr id="11285" name="AutoShape 31"/>
            <p:cNvCxnSpPr>
              <a:cxnSpLocks noChangeShapeType="1"/>
              <a:stCxn id="11284" idx="3"/>
              <a:endCxn id="11283" idx="4"/>
            </p:cNvCxnSpPr>
            <p:nvPr/>
          </p:nvCxnSpPr>
          <p:spPr bwMode="auto">
            <a:xfrm flipV="1">
              <a:off x="2160" y="3414"/>
              <a:ext cx="1776" cy="387"/>
            </a:xfrm>
            <a:prstGeom prst="straightConnector1">
              <a:avLst/>
            </a:prstGeom>
            <a:noFill/>
            <a:ln w="28575">
              <a:solidFill>
                <a:srgbClr val="FF0000"/>
              </a:solidFill>
              <a:round/>
              <a:headEnd/>
              <a:tailEnd type="triangle" w="med" len="med"/>
            </a:ln>
          </p:spPr>
        </p:cxnSp>
      </p:grpSp>
    </p:spTree>
    <p:extLst>
      <p:ext uri="{BB962C8B-B14F-4D97-AF65-F5344CB8AC3E}">
        <p14:creationId xmlns:p14="http://schemas.microsoft.com/office/powerpoint/2010/main" val="182455043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4" name="Date Placeholder 3"/>
          <p:cNvSpPr>
            <a:spLocks noGrp="1"/>
          </p:cNvSpPr>
          <p:nvPr>
            <p:ph type="dt" sz="quarter" idx="10"/>
          </p:nvPr>
        </p:nvSpPr>
        <p:spPr>
          <a:noFill/>
        </p:spPr>
        <p:txBody>
          <a:bodyPr/>
          <a:lstStyle/>
          <a:p>
            <a:r>
              <a:rPr lang="en-US">
                <a:latin typeface="Arial Narrow" charset="0"/>
              </a:rPr>
              <a:t>Monday, May 3, 2021</a:t>
            </a:r>
          </a:p>
        </p:txBody>
      </p:sp>
      <p:sp>
        <p:nvSpPr>
          <p:cNvPr id="12295"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0E6DB465-A446-1841-94EF-AE1986B54190}" type="slidenum">
              <a:rPr lang="en-US"/>
              <a:pPr/>
              <a:t>15</a:t>
            </a:fld>
            <a:endParaRPr lang="en-US"/>
          </a:p>
        </p:txBody>
      </p:sp>
      <p:sp>
        <p:nvSpPr>
          <p:cNvPr id="12297" name="Rectangle 2"/>
          <p:cNvSpPr>
            <a:spLocks noGrp="1" noChangeArrowheads="1"/>
          </p:cNvSpPr>
          <p:nvPr>
            <p:ph type="title"/>
          </p:nvPr>
        </p:nvSpPr>
        <p:spPr>
          <a:xfrm>
            <a:off x="685800" y="152400"/>
            <a:ext cx="7772400" cy="609600"/>
          </a:xfrm>
        </p:spPr>
        <p:txBody>
          <a:bodyPr/>
          <a:lstStyle/>
          <a:p>
            <a:r>
              <a:rPr lang="en-US" sz="4000"/>
              <a:t>Example for Solid’s Elastic Property</a:t>
            </a:r>
            <a:endParaRPr lang="en-US"/>
          </a:p>
        </p:txBody>
      </p:sp>
      <p:sp>
        <p:nvSpPr>
          <p:cNvPr id="435203"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solid brass sphere is initially under normal atmospheric pressure of 1.0x10</a:t>
            </a:r>
            <a:r>
              <a:rPr lang="en-US" sz="2000" baseline="30000">
                <a:solidFill>
                  <a:srgbClr val="800000"/>
                </a:solidFill>
                <a:latin typeface="Arial Narrow" charset="0"/>
              </a:rPr>
              <a:t>5</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sphere is lowered into the ocean to a depth at which the pressures is 2.0x10</a:t>
            </a:r>
            <a:r>
              <a:rPr lang="en-US" sz="2000" baseline="30000">
                <a:solidFill>
                  <a:srgbClr val="800000"/>
                </a:solidFill>
                <a:latin typeface="Arial Narrow" charset="0"/>
              </a:rPr>
              <a:t>7</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volume of the sphere in air is 0.5m</a:t>
            </a:r>
            <a:r>
              <a:rPr lang="en-US" sz="2000" baseline="30000">
                <a:solidFill>
                  <a:srgbClr val="800000"/>
                </a:solidFill>
                <a:latin typeface="Arial Narrow" charset="0"/>
              </a:rPr>
              <a:t>3</a:t>
            </a:r>
            <a:r>
              <a:rPr lang="en-US" sz="2000">
                <a:solidFill>
                  <a:srgbClr val="800000"/>
                </a:solidFill>
                <a:latin typeface="Arial Narrow" charset="0"/>
              </a:rPr>
              <a:t>.  By how much its volume change once the sphere is submerged?</a:t>
            </a:r>
          </a:p>
        </p:txBody>
      </p:sp>
      <p:sp>
        <p:nvSpPr>
          <p:cNvPr id="435204" name="Text Box 4"/>
          <p:cNvSpPr txBox="1">
            <a:spLocks noChangeArrowheads="1"/>
          </p:cNvSpPr>
          <p:nvPr/>
        </p:nvSpPr>
        <p:spPr bwMode="auto">
          <a:xfrm>
            <a:off x="533400" y="44958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 pressure change </a:t>
            </a:r>
            <a:r>
              <a:rPr lang="en-US" sz="2000" dirty="0">
                <a:solidFill>
                  <a:srgbClr val="800000"/>
                </a:solidFill>
                <a:latin typeface="Symbol" charset="2"/>
              </a:rPr>
              <a:t>Δ</a:t>
            </a:r>
            <a:r>
              <a:rPr lang="en-US" sz="2000" dirty="0">
                <a:solidFill>
                  <a:srgbClr val="800000"/>
                </a:solidFill>
                <a:latin typeface="Arial Narrow" charset="0"/>
              </a:rPr>
              <a:t>P is</a:t>
            </a:r>
          </a:p>
        </p:txBody>
      </p:sp>
      <p:sp>
        <p:nvSpPr>
          <p:cNvPr id="435205" name="Text Box 5"/>
          <p:cNvSpPr txBox="1">
            <a:spLocks noChangeArrowheads="1"/>
          </p:cNvSpPr>
          <p:nvPr/>
        </p:nvSpPr>
        <p:spPr bwMode="auto">
          <a:xfrm>
            <a:off x="609600" y="236220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bulk modulus is</a:t>
            </a:r>
          </a:p>
        </p:txBody>
      </p:sp>
      <p:graphicFrame>
        <p:nvGraphicFramePr>
          <p:cNvPr id="435206" name="Object 2"/>
          <p:cNvGraphicFramePr>
            <a:graphicFrameLocks noChangeAspect="1"/>
          </p:cNvGraphicFramePr>
          <p:nvPr/>
        </p:nvGraphicFramePr>
        <p:xfrm>
          <a:off x="3048000" y="2209800"/>
          <a:ext cx="1371600" cy="955675"/>
        </p:xfrm>
        <a:graphic>
          <a:graphicData uri="http://schemas.openxmlformats.org/presentationml/2006/ole">
            <mc:AlternateContent xmlns:mc="http://schemas.openxmlformats.org/markup-compatibility/2006">
              <mc:Choice xmlns:v="urn:schemas-microsoft-com:vml" Requires="v">
                <p:oleObj spid="_x0000_s541157" name="Equation" r:id="rId3" imgW="774360" imgH="533160" progId="Equation.3">
                  <p:embed/>
                </p:oleObj>
              </mc:Choice>
              <mc:Fallback>
                <p:oleObj name="Equation" r:id="rId3" imgW="774360" imgH="533160" progId="Equation.3">
                  <p:embed/>
                  <p:pic>
                    <p:nvPicPr>
                      <p:cNvPr id="43520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09800"/>
                        <a:ext cx="1371600" cy="9556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5207" name="Text Box 7"/>
          <p:cNvSpPr txBox="1">
            <a:spLocks noChangeArrowheads="1"/>
          </p:cNvSpPr>
          <p:nvPr/>
        </p:nvSpPr>
        <p:spPr bwMode="auto">
          <a:xfrm>
            <a:off x="533400" y="3413125"/>
            <a:ext cx="350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amount of volume change is</a:t>
            </a:r>
          </a:p>
        </p:txBody>
      </p:sp>
      <p:graphicFrame>
        <p:nvGraphicFramePr>
          <p:cNvPr id="435208" name="Object 3"/>
          <p:cNvGraphicFramePr>
            <a:graphicFrameLocks noChangeAspect="1"/>
          </p:cNvGraphicFramePr>
          <p:nvPr/>
        </p:nvGraphicFramePr>
        <p:xfrm>
          <a:off x="4038600" y="3276600"/>
          <a:ext cx="1447800" cy="704850"/>
        </p:xfrm>
        <a:graphic>
          <a:graphicData uri="http://schemas.openxmlformats.org/presentationml/2006/ole">
            <mc:AlternateContent xmlns:mc="http://schemas.openxmlformats.org/markup-compatibility/2006">
              <mc:Choice xmlns:v="urn:schemas-microsoft-com:vml" Requires="v">
                <p:oleObj spid="_x0000_s541158" name="Equation" r:id="rId5" imgW="863280" imgH="393480" progId="Equation.3">
                  <p:embed/>
                </p:oleObj>
              </mc:Choice>
              <mc:Fallback>
                <p:oleObj name="Equation" r:id="rId5" imgW="863280" imgH="393480" progId="Equation.3">
                  <p:embed/>
                  <p:pic>
                    <p:nvPicPr>
                      <p:cNvPr id="435208"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3276600"/>
                        <a:ext cx="1447800" cy="7048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5209" name="Text Box 9"/>
          <p:cNvSpPr txBox="1">
            <a:spLocks noChangeArrowheads="1"/>
          </p:cNvSpPr>
          <p:nvPr/>
        </p:nvSpPr>
        <p:spPr bwMode="auto">
          <a:xfrm>
            <a:off x="533400" y="4022725"/>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From table 12.1, bulk modulus of brass is 8.0x10</a:t>
            </a:r>
            <a:r>
              <a:rPr lang="en-US" sz="2000" baseline="30000" dirty="0">
                <a:solidFill>
                  <a:srgbClr val="800000"/>
                </a:solidFill>
                <a:latin typeface="Arial Narrow" charset="0"/>
              </a:rPr>
              <a:t>10</a:t>
            </a:r>
            <a:r>
              <a:rPr lang="en-US" sz="2000" dirty="0">
                <a:solidFill>
                  <a:srgbClr val="800000"/>
                </a:solidFill>
                <a:latin typeface="Arial Narrow" charset="0"/>
              </a:rPr>
              <a:t> N/m</a:t>
            </a:r>
            <a:r>
              <a:rPr lang="en-US" sz="2000" baseline="30000" dirty="0">
                <a:solidFill>
                  <a:srgbClr val="800000"/>
                </a:solidFill>
                <a:latin typeface="Arial Narrow" charset="0"/>
              </a:rPr>
              <a:t>2</a:t>
            </a:r>
          </a:p>
        </p:txBody>
      </p:sp>
      <p:graphicFrame>
        <p:nvGraphicFramePr>
          <p:cNvPr id="435210" name="Object 4"/>
          <p:cNvGraphicFramePr>
            <a:graphicFrameLocks noChangeAspect="1"/>
          </p:cNvGraphicFramePr>
          <p:nvPr/>
        </p:nvGraphicFramePr>
        <p:xfrm>
          <a:off x="3417888" y="4495800"/>
          <a:ext cx="4659312" cy="455613"/>
        </p:xfrm>
        <a:graphic>
          <a:graphicData uri="http://schemas.openxmlformats.org/presentationml/2006/ole">
            <mc:AlternateContent xmlns:mc="http://schemas.openxmlformats.org/markup-compatibility/2006">
              <mc:Choice xmlns:v="urn:schemas-microsoft-com:vml" Requires="v">
                <p:oleObj spid="_x0000_s541159" name="Equation" r:id="rId7" imgW="2743200" imgH="253800" progId="Equation.3">
                  <p:embed/>
                </p:oleObj>
              </mc:Choice>
              <mc:Fallback>
                <p:oleObj name="Equation" r:id="rId7" imgW="2743200" imgH="253800" progId="Equation.3">
                  <p:embed/>
                  <p:pic>
                    <p:nvPicPr>
                      <p:cNvPr id="43521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7888" y="4495800"/>
                        <a:ext cx="4659312" cy="4556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5211" name="Text Box 11"/>
          <p:cNvSpPr txBox="1">
            <a:spLocks noChangeArrowheads="1"/>
          </p:cNvSpPr>
          <p:nvPr/>
        </p:nvSpPr>
        <p:spPr bwMode="auto">
          <a:xfrm>
            <a:off x="381000" y="5089525"/>
            <a:ext cx="236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Therefore the resulting volume change </a:t>
            </a:r>
            <a:r>
              <a:rPr lang="en-US" sz="2000" dirty="0">
                <a:solidFill>
                  <a:srgbClr val="800000"/>
                </a:solidFill>
                <a:latin typeface="Symbol" charset="2"/>
              </a:rPr>
              <a:t>Δ</a:t>
            </a:r>
            <a:r>
              <a:rPr lang="en-US" sz="2000" dirty="0">
                <a:solidFill>
                  <a:srgbClr val="800000"/>
                </a:solidFill>
                <a:latin typeface="Arial Narrow" charset="0"/>
              </a:rPr>
              <a:t>V is</a:t>
            </a:r>
          </a:p>
        </p:txBody>
      </p:sp>
      <p:graphicFrame>
        <p:nvGraphicFramePr>
          <p:cNvPr id="435212" name="Object 5"/>
          <p:cNvGraphicFramePr>
            <a:graphicFrameLocks noChangeAspect="1"/>
          </p:cNvGraphicFramePr>
          <p:nvPr/>
        </p:nvGraphicFramePr>
        <p:xfrm>
          <a:off x="2552700" y="5105400"/>
          <a:ext cx="5399088" cy="749300"/>
        </p:xfrm>
        <a:graphic>
          <a:graphicData uri="http://schemas.openxmlformats.org/presentationml/2006/ole">
            <mc:AlternateContent xmlns:mc="http://schemas.openxmlformats.org/markup-compatibility/2006">
              <mc:Choice xmlns:v="urn:schemas-microsoft-com:vml" Requires="v">
                <p:oleObj spid="_x0000_s541160" name="Equation" r:id="rId9" imgW="2997200" imgH="419100" progId="Equation.DSMT4">
                  <p:embed/>
                </p:oleObj>
              </mc:Choice>
              <mc:Fallback>
                <p:oleObj name="Equation" r:id="rId9" imgW="2997200" imgH="419100" progId="Equation.DSMT4">
                  <p:embed/>
                  <p:pic>
                    <p:nvPicPr>
                      <p:cNvPr id="435212"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52700" y="5105400"/>
                        <a:ext cx="5399088" cy="7493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5213" name="Text Box 13"/>
          <p:cNvSpPr txBox="1">
            <a:spLocks noChangeArrowheads="1"/>
          </p:cNvSpPr>
          <p:nvPr/>
        </p:nvSpPr>
        <p:spPr bwMode="auto">
          <a:xfrm>
            <a:off x="5334000" y="59436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volume has decreased.</a:t>
            </a:r>
          </a:p>
        </p:txBody>
      </p:sp>
    </p:spTree>
    <p:extLst>
      <p:ext uri="{BB962C8B-B14F-4D97-AF65-F5344CB8AC3E}">
        <p14:creationId xmlns:p14="http://schemas.microsoft.com/office/powerpoint/2010/main" val="385339077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Date Placeholder 3"/>
          <p:cNvSpPr>
            <a:spLocks noGrp="1"/>
          </p:cNvSpPr>
          <p:nvPr>
            <p:ph type="dt" sz="quarter" idx="10"/>
          </p:nvPr>
        </p:nvSpPr>
        <p:spPr>
          <a:noFill/>
        </p:spPr>
        <p:txBody>
          <a:bodyPr/>
          <a:lstStyle/>
          <a:p>
            <a:r>
              <a:rPr lang="en-US">
                <a:latin typeface="Arial Narrow" charset="0"/>
              </a:rPr>
              <a:t>Monday, May 3, 2021</a:t>
            </a:r>
          </a:p>
        </p:txBody>
      </p:sp>
      <p:sp>
        <p:nvSpPr>
          <p:cNvPr id="2054"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24" name="Slide Number Placeholder 5"/>
          <p:cNvSpPr>
            <a:spLocks noGrp="1"/>
          </p:cNvSpPr>
          <p:nvPr>
            <p:ph type="sldNum" sz="quarter" idx="12"/>
          </p:nvPr>
        </p:nvSpPr>
        <p:spPr/>
        <p:txBody>
          <a:bodyPr/>
          <a:lstStyle/>
          <a:p>
            <a:fld id="{7A8F5BC2-691F-CF4A-8B76-5D3639DC7070}" type="slidenum">
              <a:rPr lang="en-US"/>
              <a:pPr/>
              <a:t>16</a:t>
            </a:fld>
            <a:endParaRPr lang="en-US"/>
          </a:p>
        </p:txBody>
      </p:sp>
      <p:pic>
        <p:nvPicPr>
          <p:cNvPr id="437250" name="Picture 2" descr="FG13_001"/>
          <p:cNvPicPr>
            <a:picLocks noChangeAspect="1" noChangeArrowheads="1"/>
          </p:cNvPicPr>
          <p:nvPr/>
        </p:nvPicPr>
        <p:blipFill>
          <a:blip r:embed="rId3"/>
          <a:srcRect/>
          <a:stretch>
            <a:fillRect/>
          </a:stretch>
        </p:blipFill>
        <p:spPr bwMode="auto">
          <a:xfrm>
            <a:off x="7924800" y="3810000"/>
            <a:ext cx="1371600" cy="1143000"/>
          </a:xfrm>
          <a:prstGeom prst="rect">
            <a:avLst/>
          </a:prstGeom>
          <a:noFill/>
          <a:ln w="9525">
            <a:noFill/>
            <a:miter lim="800000"/>
            <a:headEnd/>
            <a:tailEnd/>
          </a:ln>
        </p:spPr>
      </p:pic>
      <p:sp>
        <p:nvSpPr>
          <p:cNvPr id="2057" name="Rectangle 3"/>
          <p:cNvSpPr>
            <a:spLocks noGrp="1" noChangeArrowheads="1"/>
          </p:cNvSpPr>
          <p:nvPr>
            <p:ph type="title"/>
          </p:nvPr>
        </p:nvSpPr>
        <p:spPr>
          <a:xfrm>
            <a:off x="685800" y="152400"/>
            <a:ext cx="7772400" cy="609600"/>
          </a:xfrm>
        </p:spPr>
        <p:txBody>
          <a:bodyPr/>
          <a:lstStyle/>
          <a:p>
            <a:r>
              <a:rPr lang="en-US" sz="4000"/>
              <a:t>Fluid and Pressure</a:t>
            </a:r>
            <a:endParaRPr lang="en-US"/>
          </a:p>
        </p:txBody>
      </p:sp>
      <p:sp>
        <p:nvSpPr>
          <p:cNvPr id="437252" name="Text Box 4"/>
          <p:cNvSpPr txBox="1">
            <a:spLocks noChangeArrowheads="1"/>
          </p:cNvSpPr>
          <p:nvPr/>
        </p:nvSpPr>
        <p:spPr bwMode="auto">
          <a:xfrm>
            <a:off x="381000" y="762000"/>
            <a:ext cx="4343400" cy="46166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dirty="0">
                <a:solidFill>
                  <a:schemeClr val="accent2"/>
                </a:solidFill>
                <a:latin typeface="Arial Narrow" charset="0"/>
              </a:rPr>
              <a:t>What are the three phases of matter?</a:t>
            </a:r>
          </a:p>
        </p:txBody>
      </p:sp>
      <p:sp>
        <p:nvSpPr>
          <p:cNvPr id="437253" name="Text Box 5"/>
          <p:cNvSpPr txBox="1">
            <a:spLocks noChangeArrowheads="1"/>
          </p:cNvSpPr>
          <p:nvPr/>
        </p:nvSpPr>
        <p:spPr bwMode="auto">
          <a:xfrm>
            <a:off x="5105400" y="762000"/>
            <a:ext cx="2743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Solid, Liquid and Gas</a:t>
            </a:r>
          </a:p>
        </p:txBody>
      </p:sp>
      <p:sp>
        <p:nvSpPr>
          <p:cNvPr id="437254" name="Text Box 6"/>
          <p:cNvSpPr txBox="1">
            <a:spLocks noChangeArrowheads="1"/>
          </p:cNvSpPr>
          <p:nvPr/>
        </p:nvSpPr>
        <p:spPr bwMode="auto">
          <a:xfrm>
            <a:off x="381000" y="3657600"/>
            <a:ext cx="7924800" cy="7016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Fluid cannot exert shearing or tensile stress.   Thus, the only force the fluid exerts on an object immersed in it is the force perpendicular to the surface of the object.</a:t>
            </a:r>
          </a:p>
        </p:txBody>
      </p:sp>
      <p:graphicFrame>
        <p:nvGraphicFramePr>
          <p:cNvPr id="437255" name="Object 2"/>
          <p:cNvGraphicFramePr>
            <a:graphicFrameLocks noChangeAspect="1"/>
          </p:cNvGraphicFramePr>
          <p:nvPr/>
        </p:nvGraphicFramePr>
        <p:xfrm>
          <a:off x="7010400" y="4351338"/>
          <a:ext cx="825500" cy="533400"/>
        </p:xfrm>
        <a:graphic>
          <a:graphicData uri="http://schemas.openxmlformats.org/presentationml/2006/ole">
            <mc:AlternateContent xmlns:mc="http://schemas.openxmlformats.org/markup-compatibility/2006">
              <mc:Choice xmlns:v="urn:schemas-microsoft-com:vml" Requires="v">
                <p:oleObj spid="_x0000_s543084" name="Equation" r:id="rId4" imgW="444240" imgH="393480" progId="Equation.3">
                  <p:embed/>
                </p:oleObj>
              </mc:Choice>
              <mc:Fallback>
                <p:oleObj name="Equation" r:id="rId4" imgW="444240" imgH="393480" progId="Equation.3">
                  <p:embed/>
                  <p:pic>
                    <p:nvPicPr>
                      <p:cNvPr id="437255"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351338"/>
                        <a:ext cx="825500" cy="533400"/>
                      </a:xfrm>
                      <a:prstGeom prst="rect">
                        <a:avLst/>
                      </a:prstGeom>
                      <a:solidFill>
                        <a:srgbClr val="FFFF99"/>
                      </a:solidFill>
                      <a:ln>
                        <a:noFill/>
                      </a:ln>
                      <a:extLs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7256" name="Text Box 8"/>
          <p:cNvSpPr txBox="1">
            <a:spLocks noChangeArrowheads="1"/>
          </p:cNvSpPr>
          <p:nvPr/>
        </p:nvSpPr>
        <p:spPr bwMode="auto">
          <a:xfrm>
            <a:off x="381000" y="1343025"/>
            <a:ext cx="3581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do you distinguish them?</a:t>
            </a:r>
          </a:p>
        </p:txBody>
      </p:sp>
      <p:sp>
        <p:nvSpPr>
          <p:cNvPr id="437257" name="Text Box 9"/>
          <p:cNvSpPr txBox="1">
            <a:spLocks noChangeArrowheads="1"/>
          </p:cNvSpPr>
          <p:nvPr/>
        </p:nvSpPr>
        <p:spPr bwMode="auto">
          <a:xfrm>
            <a:off x="4191000" y="1219200"/>
            <a:ext cx="4724400" cy="7016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Using the time it takes for a particular substance to change its shape in reaction to external forces.</a:t>
            </a:r>
          </a:p>
        </p:txBody>
      </p:sp>
      <p:sp>
        <p:nvSpPr>
          <p:cNvPr id="437258" name="Text Box 10"/>
          <p:cNvSpPr txBox="1">
            <a:spLocks noChangeArrowheads="1"/>
          </p:cNvSpPr>
          <p:nvPr/>
        </p:nvSpPr>
        <p:spPr bwMode="auto">
          <a:xfrm>
            <a:off x="381000" y="2028825"/>
            <a:ext cx="1981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fluid?</a:t>
            </a:r>
          </a:p>
        </p:txBody>
      </p:sp>
      <p:sp>
        <p:nvSpPr>
          <p:cNvPr id="437259" name="Text Box 11"/>
          <p:cNvSpPr txBox="1">
            <a:spLocks noChangeArrowheads="1"/>
          </p:cNvSpPr>
          <p:nvPr/>
        </p:nvSpPr>
        <p:spPr bwMode="auto">
          <a:xfrm>
            <a:off x="2438400" y="1905000"/>
            <a:ext cx="6477000" cy="7016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A collection of molecules that are </a:t>
            </a:r>
            <a:r>
              <a:rPr lang="en-US" sz="2000" b="1" u="sng" dirty="0">
                <a:solidFill>
                  <a:schemeClr val="accent2"/>
                </a:solidFill>
                <a:latin typeface="Arial Narrow" charset="0"/>
              </a:rPr>
              <a:t>randomly arranged</a:t>
            </a:r>
            <a:r>
              <a:rPr lang="en-US" sz="2000" dirty="0">
                <a:solidFill>
                  <a:srgbClr val="FF0000"/>
                </a:solidFill>
                <a:latin typeface="Arial Narrow" charset="0"/>
              </a:rPr>
              <a:t> and </a:t>
            </a:r>
            <a:r>
              <a:rPr lang="en-US" sz="2000" b="1" u="sng" dirty="0">
                <a:solidFill>
                  <a:schemeClr val="accent2"/>
                </a:solidFill>
                <a:latin typeface="Arial Narrow" charset="0"/>
              </a:rPr>
              <a:t>loosely bound</a:t>
            </a:r>
            <a:r>
              <a:rPr lang="en-US" sz="2000" dirty="0">
                <a:solidFill>
                  <a:srgbClr val="FF0000"/>
                </a:solidFill>
                <a:latin typeface="Arial Narrow" charset="0"/>
              </a:rPr>
              <a:t> by the force between them or by an external container.</a:t>
            </a:r>
          </a:p>
        </p:txBody>
      </p:sp>
      <p:sp>
        <p:nvSpPr>
          <p:cNvPr id="437260" name="Text Box 12"/>
          <p:cNvSpPr txBox="1">
            <a:spLocks noChangeArrowheads="1"/>
          </p:cNvSpPr>
          <p:nvPr/>
        </p:nvSpPr>
        <p:spPr bwMode="auto">
          <a:xfrm>
            <a:off x="381000" y="2638425"/>
            <a:ext cx="7162800" cy="46166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dirty="0">
                <a:solidFill>
                  <a:schemeClr val="accent2"/>
                </a:solidFill>
                <a:latin typeface="Arial Narrow" charset="0"/>
              </a:rPr>
              <a:t>We will first learn about mechanics of fluid at rest, </a:t>
            </a:r>
            <a:r>
              <a:rPr lang="en-US" dirty="0">
                <a:solidFill>
                  <a:srgbClr val="FF0000"/>
                </a:solidFill>
                <a:latin typeface="Monotype Corsiva" charset="0"/>
              </a:rPr>
              <a:t>fluid statics</a:t>
            </a:r>
            <a:r>
              <a:rPr lang="en-US" dirty="0">
                <a:solidFill>
                  <a:schemeClr val="accent2"/>
                </a:solidFill>
                <a:latin typeface="Arial Narrow" charset="0"/>
              </a:rPr>
              <a:t>. </a:t>
            </a:r>
          </a:p>
        </p:txBody>
      </p:sp>
      <p:sp>
        <p:nvSpPr>
          <p:cNvPr id="437261" name="Text Box 13"/>
          <p:cNvSpPr txBox="1">
            <a:spLocks noChangeArrowheads="1"/>
          </p:cNvSpPr>
          <p:nvPr/>
        </p:nvSpPr>
        <p:spPr bwMode="auto">
          <a:xfrm>
            <a:off x="381000" y="3248025"/>
            <a:ext cx="8610600" cy="46166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dirty="0">
                <a:solidFill>
                  <a:schemeClr val="accent2"/>
                </a:solidFill>
                <a:latin typeface="Arial Narrow" charset="0"/>
              </a:rPr>
              <a:t>In what ways do you think fluid exerts stress on an object submerged in it?</a:t>
            </a:r>
          </a:p>
        </p:txBody>
      </p:sp>
      <p:sp>
        <p:nvSpPr>
          <p:cNvPr id="437262" name="Text Box 14"/>
          <p:cNvSpPr txBox="1">
            <a:spLocks noChangeArrowheads="1"/>
          </p:cNvSpPr>
          <p:nvPr/>
        </p:nvSpPr>
        <p:spPr bwMode="auto">
          <a:xfrm>
            <a:off x="381000" y="4253871"/>
            <a:ext cx="6629400" cy="7016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This force by the fluid on an object usually is expressed in the form of </a:t>
            </a:r>
            <a:r>
              <a:rPr lang="en-US" sz="2000" dirty="0">
                <a:solidFill>
                  <a:srgbClr val="FF0000"/>
                </a:solidFill>
                <a:latin typeface="Arial Narrow" charset="0"/>
              </a:rPr>
              <a:t>the force per unit area </a:t>
            </a:r>
            <a:r>
              <a:rPr lang="en-US" sz="2000" dirty="0">
                <a:solidFill>
                  <a:schemeClr val="accent2"/>
                </a:solidFill>
                <a:latin typeface="Arial Narrow" charset="0"/>
              </a:rPr>
              <a:t>at the given depth, or </a:t>
            </a:r>
            <a:r>
              <a:rPr lang="en-US" sz="2000" dirty="0">
                <a:solidFill>
                  <a:srgbClr val="FF0000"/>
                </a:solidFill>
                <a:latin typeface="Arial Narrow" charset="0"/>
              </a:rPr>
              <a:t>the pressure</a:t>
            </a:r>
            <a:r>
              <a:rPr lang="en-US" sz="2000" dirty="0">
                <a:solidFill>
                  <a:schemeClr val="accent2"/>
                </a:solidFill>
                <a:latin typeface="Arial Narrow" charset="0"/>
              </a:rPr>
              <a:t>, defined as</a:t>
            </a:r>
          </a:p>
        </p:txBody>
      </p:sp>
      <p:sp>
        <p:nvSpPr>
          <p:cNvPr id="437263" name="Text Box 15"/>
          <p:cNvSpPr txBox="1">
            <a:spLocks noChangeArrowheads="1"/>
          </p:cNvSpPr>
          <p:nvPr/>
        </p:nvSpPr>
        <p:spPr bwMode="auto">
          <a:xfrm>
            <a:off x="5105400" y="4981575"/>
            <a:ext cx="4038600" cy="584775"/>
          </a:xfrm>
          <a:prstGeom prst="rect">
            <a:avLst/>
          </a:prstGeom>
          <a:solidFill>
            <a:srgbClr val="FFFF99"/>
          </a:solidFill>
          <a:ln w="28575">
            <a:noFill/>
            <a:miter lim="800000"/>
            <a:headEnd/>
            <a:tailEnd/>
          </a:ln>
        </p:spPr>
        <p:txBody>
          <a:bodyPr>
            <a:prstTxWarp prst="textNoShape">
              <a:avLst/>
            </a:prstTxWarp>
            <a:spAutoFit/>
          </a:bodyPr>
          <a:lstStyle/>
          <a:p>
            <a:r>
              <a:rPr lang="en-US" sz="1600" dirty="0">
                <a:solidFill>
                  <a:schemeClr val="accent2"/>
                </a:solidFill>
                <a:latin typeface="Arial Narrow" charset="0"/>
              </a:rPr>
              <a:t>Note that pressure is </a:t>
            </a:r>
            <a:r>
              <a:rPr lang="en-US" sz="1600" dirty="0">
                <a:solidFill>
                  <a:srgbClr val="FF0000"/>
                </a:solidFill>
                <a:latin typeface="Arial Narrow" charset="0"/>
              </a:rPr>
              <a:t>a scalar quantity </a:t>
            </a:r>
            <a:r>
              <a:rPr lang="en-US" sz="1600" dirty="0">
                <a:solidFill>
                  <a:schemeClr val="accent2"/>
                </a:solidFill>
                <a:latin typeface="Arial Narrow" charset="0"/>
              </a:rPr>
              <a:t>because it’s the magnitude of the force on surface area A.</a:t>
            </a:r>
          </a:p>
        </p:txBody>
      </p:sp>
      <p:sp>
        <p:nvSpPr>
          <p:cNvPr id="437264" name="Text Box 16"/>
          <p:cNvSpPr txBox="1">
            <a:spLocks noChangeArrowheads="1"/>
          </p:cNvSpPr>
          <p:nvPr/>
        </p:nvSpPr>
        <p:spPr bwMode="auto">
          <a:xfrm>
            <a:off x="533400" y="5638800"/>
            <a:ext cx="22098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the dimension of pressure?</a:t>
            </a:r>
          </a:p>
        </p:txBody>
      </p:sp>
      <p:sp>
        <p:nvSpPr>
          <p:cNvPr id="437265" name="Text Box 17"/>
          <p:cNvSpPr txBox="1">
            <a:spLocks noChangeArrowheads="1"/>
          </p:cNvSpPr>
          <p:nvPr/>
        </p:nvSpPr>
        <p:spPr bwMode="auto">
          <a:xfrm>
            <a:off x="381000" y="4876800"/>
            <a:ext cx="3962400" cy="7016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Expression of pressure for an infinitesimal area </a:t>
            </a:r>
            <a:r>
              <a:rPr lang="en-US" sz="2000" dirty="0" err="1">
                <a:solidFill>
                  <a:srgbClr val="FF0000"/>
                </a:solidFill>
                <a:latin typeface="Arial Narrow" charset="0"/>
              </a:rPr>
              <a:t>dA</a:t>
            </a:r>
            <a:r>
              <a:rPr lang="en-US" sz="2000" dirty="0">
                <a:solidFill>
                  <a:schemeClr val="accent2"/>
                </a:solidFill>
                <a:latin typeface="Arial Narrow" charset="0"/>
              </a:rPr>
              <a:t> by the force </a:t>
            </a:r>
            <a:r>
              <a:rPr lang="en-US" sz="2000" dirty="0" err="1">
                <a:solidFill>
                  <a:srgbClr val="FF0000"/>
                </a:solidFill>
                <a:latin typeface="Arial Narrow" charset="0"/>
              </a:rPr>
              <a:t>dF</a:t>
            </a:r>
            <a:r>
              <a:rPr lang="en-US" sz="2000" dirty="0">
                <a:solidFill>
                  <a:schemeClr val="accent2"/>
                </a:solidFill>
                <a:latin typeface="Arial Narrow" charset="0"/>
              </a:rPr>
              <a:t> is</a:t>
            </a:r>
          </a:p>
        </p:txBody>
      </p:sp>
      <p:graphicFrame>
        <p:nvGraphicFramePr>
          <p:cNvPr id="437266" name="Object 3"/>
          <p:cNvGraphicFramePr>
            <a:graphicFrameLocks noChangeAspect="1"/>
          </p:cNvGraphicFramePr>
          <p:nvPr/>
        </p:nvGraphicFramePr>
        <p:xfrm>
          <a:off x="4114800" y="4972050"/>
          <a:ext cx="942975" cy="666750"/>
        </p:xfrm>
        <a:graphic>
          <a:graphicData uri="http://schemas.openxmlformats.org/presentationml/2006/ole">
            <mc:AlternateContent xmlns:mc="http://schemas.openxmlformats.org/markup-compatibility/2006">
              <mc:Choice xmlns:v="urn:schemas-microsoft-com:vml" Requires="v">
                <p:oleObj spid="_x0000_s543085" name="Equation" r:id="rId6" imgW="507960" imgH="393480" progId="Equation.DSMT4">
                  <p:embed/>
                </p:oleObj>
              </mc:Choice>
              <mc:Fallback>
                <p:oleObj name="Equation" r:id="rId6" imgW="507960" imgH="393480" progId="Equation.DSMT4">
                  <p:embed/>
                  <p:pic>
                    <p:nvPicPr>
                      <p:cNvPr id="43726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4972050"/>
                        <a:ext cx="942975" cy="666750"/>
                      </a:xfrm>
                      <a:prstGeom prst="rect">
                        <a:avLst/>
                      </a:prstGeom>
                      <a:solidFill>
                        <a:srgbClr val="FFFF99"/>
                      </a:solidFill>
                      <a:ln>
                        <a:noFill/>
                      </a:ln>
                      <a:extLs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7267" name="Text Box 19"/>
          <p:cNvSpPr txBox="1">
            <a:spLocks noChangeArrowheads="1"/>
          </p:cNvSpPr>
          <p:nvPr/>
        </p:nvSpPr>
        <p:spPr bwMode="auto">
          <a:xfrm>
            <a:off x="2895600" y="5638800"/>
            <a:ext cx="1676400" cy="7254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Unit:N/m</a:t>
            </a:r>
            <a:r>
              <a:rPr lang="en-US" sz="1800" baseline="30000">
                <a:solidFill>
                  <a:srgbClr val="FF0000"/>
                </a:solidFill>
                <a:latin typeface="Arial Narrow" charset="0"/>
              </a:rPr>
              <a:t>2</a:t>
            </a:r>
          </a:p>
          <a:p>
            <a:pPr>
              <a:spcBef>
                <a:spcPct val="20000"/>
              </a:spcBef>
            </a:pPr>
            <a:r>
              <a:rPr lang="en-US" sz="1800">
                <a:solidFill>
                  <a:srgbClr val="FF0000"/>
                </a:solidFill>
                <a:latin typeface="Arial Narrow" charset="0"/>
              </a:rPr>
              <a:t>Dim.: [M][L</a:t>
            </a:r>
            <a:r>
              <a:rPr lang="en-US" sz="1800" baseline="30000">
                <a:solidFill>
                  <a:srgbClr val="FF0000"/>
                </a:solidFill>
                <a:latin typeface="Arial Narrow" charset="0"/>
              </a:rPr>
              <a:t>-1</a:t>
            </a:r>
            <a:r>
              <a:rPr lang="en-US" sz="1800">
                <a:solidFill>
                  <a:srgbClr val="FF0000"/>
                </a:solidFill>
                <a:latin typeface="Arial Narrow" charset="0"/>
              </a:rPr>
              <a:t>][T</a:t>
            </a:r>
            <a:r>
              <a:rPr lang="en-US" sz="1800" baseline="30000">
                <a:solidFill>
                  <a:srgbClr val="FF0000"/>
                </a:solidFill>
                <a:latin typeface="Arial Narrow" charset="0"/>
              </a:rPr>
              <a:t>-2</a:t>
            </a:r>
            <a:r>
              <a:rPr lang="en-US" sz="1800">
                <a:solidFill>
                  <a:srgbClr val="FF0000"/>
                </a:solidFill>
                <a:latin typeface="Arial Narrow" charset="0"/>
              </a:rPr>
              <a:t>]</a:t>
            </a:r>
          </a:p>
        </p:txBody>
      </p:sp>
      <p:sp>
        <p:nvSpPr>
          <p:cNvPr id="437268" name="Text Box 20"/>
          <p:cNvSpPr txBox="1">
            <a:spLocks noChangeArrowheads="1"/>
          </p:cNvSpPr>
          <p:nvPr/>
        </p:nvSpPr>
        <p:spPr bwMode="auto">
          <a:xfrm>
            <a:off x="4648200" y="5622925"/>
            <a:ext cx="1905000" cy="7016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Special SI unit for pressure is </a:t>
            </a:r>
            <a:r>
              <a:rPr lang="en-US" sz="2000" dirty="0">
                <a:solidFill>
                  <a:srgbClr val="FF0000"/>
                </a:solidFill>
                <a:latin typeface="Arial Narrow" charset="0"/>
              </a:rPr>
              <a:t>Pascal</a:t>
            </a:r>
          </a:p>
        </p:txBody>
      </p:sp>
      <p:graphicFrame>
        <p:nvGraphicFramePr>
          <p:cNvPr id="437269" name="Object 4"/>
          <p:cNvGraphicFramePr>
            <a:graphicFrameLocks noChangeAspect="1"/>
          </p:cNvGraphicFramePr>
          <p:nvPr/>
        </p:nvGraphicFramePr>
        <p:xfrm>
          <a:off x="6629400" y="5715000"/>
          <a:ext cx="2209800" cy="474663"/>
        </p:xfrm>
        <a:graphic>
          <a:graphicData uri="http://schemas.openxmlformats.org/presentationml/2006/ole">
            <mc:AlternateContent xmlns:mc="http://schemas.openxmlformats.org/markup-compatibility/2006">
              <mc:Choice xmlns:v="urn:schemas-microsoft-com:vml" Requires="v">
                <p:oleObj spid="_x0000_s543086" name="Equation" r:id="rId8" imgW="863280" imgH="203040" progId="Equation.DSMT4">
                  <p:embed/>
                </p:oleObj>
              </mc:Choice>
              <mc:Fallback>
                <p:oleObj name="Equation" r:id="rId8" imgW="863280" imgH="203040" progId="Equation.DSMT4">
                  <p:embed/>
                  <p:pic>
                    <p:nvPicPr>
                      <p:cNvPr id="437269"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29400" y="5715000"/>
                        <a:ext cx="2209800" cy="474663"/>
                      </a:xfrm>
                      <a:prstGeom prst="rect">
                        <a:avLst/>
                      </a:prstGeom>
                      <a:solidFill>
                        <a:srgbClr val="FFFF99"/>
                      </a:solidFill>
                      <a:ln>
                        <a:noFill/>
                      </a:ln>
                      <a:extLs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7123171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Date Placeholder 3"/>
          <p:cNvSpPr>
            <a:spLocks noGrp="1"/>
          </p:cNvSpPr>
          <p:nvPr>
            <p:ph type="dt" sz="quarter" idx="10"/>
          </p:nvPr>
        </p:nvSpPr>
        <p:spPr/>
        <p:txBody>
          <a:bodyPr/>
          <a:lstStyle/>
          <a:p>
            <a:pPr>
              <a:defRPr/>
            </a:pPr>
            <a:r>
              <a:rPr lang="en-US"/>
              <a:t>Monday, May 3, 2021</a:t>
            </a:r>
          </a:p>
        </p:txBody>
      </p:sp>
      <p:sp>
        <p:nvSpPr>
          <p:cNvPr id="34828" name="Footer Placeholder 4"/>
          <p:cNvSpPr>
            <a:spLocks noGrp="1"/>
          </p:cNvSpPr>
          <p:nvPr>
            <p:ph type="ftr" sz="quarter" idx="11"/>
          </p:nvPr>
        </p:nvSpPr>
        <p:spPr/>
        <p:txBody>
          <a:bodyPr/>
          <a:lstStyle/>
          <a:p>
            <a:pPr>
              <a:defRPr/>
            </a:pPr>
            <a:r>
              <a:rPr lang="nl-NL"/>
              <a:t>PHYS 1443-003, Spring 2021                    Dr. Jaehoon Yu</a:t>
            </a:r>
            <a:endParaRPr lang="en-US"/>
          </a:p>
        </p:txBody>
      </p:sp>
      <p:sp>
        <p:nvSpPr>
          <p:cNvPr id="35853" name="Slide Number Placeholder 5"/>
          <p:cNvSpPr>
            <a:spLocks noGrp="1"/>
          </p:cNvSpPr>
          <p:nvPr>
            <p:ph type="sldNum" sz="quarter" idx="12"/>
          </p:nvPr>
        </p:nvSpPr>
        <p:spPr>
          <a:noFill/>
        </p:spPr>
        <p:txBody>
          <a:bodyPr/>
          <a:lstStyle/>
          <a:p>
            <a:fld id="{B8068758-ED5A-3646-9ED2-39F35CCE0AD4}" type="slidenum">
              <a:rPr lang="en-US">
                <a:latin typeface="Arial Narrow" charset="0"/>
              </a:rPr>
              <a:pPr/>
              <a:t>17</a:t>
            </a:fld>
            <a:endParaRPr lang="en-US">
              <a:latin typeface="Arial Narrow" charset="0"/>
            </a:endParaRPr>
          </a:p>
        </p:txBody>
      </p:sp>
      <p:sp>
        <p:nvSpPr>
          <p:cNvPr id="35854" name="Rectangle 2"/>
          <p:cNvSpPr>
            <a:spLocks noGrp="1" noChangeArrowheads="1"/>
          </p:cNvSpPr>
          <p:nvPr>
            <p:ph type="title"/>
          </p:nvPr>
        </p:nvSpPr>
        <p:spPr>
          <a:xfrm>
            <a:off x="685800" y="76200"/>
            <a:ext cx="7772400" cy="914400"/>
          </a:xfrm>
        </p:spPr>
        <p:txBody>
          <a:bodyPr/>
          <a:lstStyle/>
          <a:p>
            <a:r>
              <a:rPr lang="en-US">
                <a:ea typeface="ＭＳ Ｐゴシック" charset="-128"/>
                <a:cs typeface="ＭＳ Ｐゴシック" charset="-128"/>
              </a:rPr>
              <a:t>Density and Specific Gravity</a:t>
            </a:r>
          </a:p>
        </p:txBody>
      </p:sp>
      <p:sp>
        <p:nvSpPr>
          <p:cNvPr id="458755" name="Text Box 3"/>
          <p:cNvSpPr txBox="1">
            <a:spLocks noChangeArrowheads="1"/>
          </p:cNvSpPr>
          <p:nvPr/>
        </p:nvSpPr>
        <p:spPr bwMode="auto">
          <a:xfrm>
            <a:off x="304800" y="990600"/>
            <a:ext cx="8528050" cy="519113"/>
          </a:xfrm>
          <a:prstGeom prst="rect">
            <a:avLst/>
          </a:prstGeom>
          <a:noFill/>
          <a:ln w="9525">
            <a:noFill/>
            <a:miter lim="800000"/>
            <a:headEnd/>
            <a:tailEnd/>
          </a:ln>
        </p:spPr>
        <p:txBody>
          <a:bodyPr wrap="none">
            <a:prstTxWarp prst="textNoShape">
              <a:avLst/>
            </a:prstTxWarp>
            <a:spAutoFit/>
          </a:bodyPr>
          <a:lstStyle/>
          <a:p>
            <a:r>
              <a:rPr lang="en-US" sz="2800" dirty="0">
                <a:solidFill>
                  <a:schemeClr val="accent2"/>
                </a:solidFill>
                <a:latin typeface="Arial Narrow" charset="0"/>
              </a:rPr>
              <a:t>Density,</a:t>
            </a:r>
            <a:r>
              <a:rPr lang="en-US" sz="2800" dirty="0">
                <a:solidFill>
                  <a:schemeClr val="accent2"/>
                </a:solidFill>
                <a:latin typeface="Symbol" charset="2"/>
              </a:rPr>
              <a:t> </a:t>
            </a:r>
            <a:r>
              <a:rPr lang="en-US" sz="2800" dirty="0" err="1">
                <a:solidFill>
                  <a:schemeClr val="accent2"/>
                </a:solidFill>
                <a:latin typeface="Symbol" charset="2"/>
              </a:rPr>
              <a:t>ρ</a:t>
            </a:r>
            <a:r>
              <a:rPr lang="en-US" sz="2800" dirty="0">
                <a:solidFill>
                  <a:schemeClr val="accent2"/>
                </a:solidFill>
                <a:latin typeface="Arial Narrow" charset="0"/>
              </a:rPr>
              <a:t>(rho), of an object is defined as </a:t>
            </a:r>
            <a:r>
              <a:rPr lang="en-US" sz="2800" dirty="0">
                <a:solidFill>
                  <a:srgbClr val="FF0000"/>
                </a:solidFill>
                <a:latin typeface="Arial Narrow" charset="0"/>
              </a:rPr>
              <a:t>mass per unit volume </a:t>
            </a:r>
          </a:p>
        </p:txBody>
      </p:sp>
      <p:graphicFrame>
        <p:nvGraphicFramePr>
          <p:cNvPr id="458756" name="Object 2"/>
          <p:cNvGraphicFramePr>
            <a:graphicFrameLocks noChangeAspect="1"/>
          </p:cNvGraphicFramePr>
          <p:nvPr/>
        </p:nvGraphicFramePr>
        <p:xfrm>
          <a:off x="2438400" y="2057400"/>
          <a:ext cx="946150" cy="427038"/>
        </p:xfrm>
        <a:graphic>
          <a:graphicData uri="http://schemas.openxmlformats.org/presentationml/2006/ole">
            <mc:AlternateContent xmlns:mc="http://schemas.openxmlformats.org/markup-compatibility/2006">
              <mc:Choice xmlns:v="urn:schemas-microsoft-com:vml" Requires="v">
                <p:oleObj spid="_x0000_s570434" name="Equation" r:id="rId3" imgW="266400" imgH="164880" progId="Equation.DSMT4">
                  <p:embed/>
                </p:oleObj>
              </mc:Choice>
              <mc:Fallback>
                <p:oleObj name="Equation" r:id="rId3" imgW="266400" imgH="164880" progId="Equation.DSMT4">
                  <p:embed/>
                  <p:pic>
                    <p:nvPicPr>
                      <p:cNvPr id="45875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057400"/>
                        <a:ext cx="946150"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58757" name="Text Box 5"/>
          <p:cNvSpPr txBox="1">
            <a:spLocks noChangeArrowheads="1"/>
          </p:cNvSpPr>
          <p:nvPr/>
        </p:nvSpPr>
        <p:spPr bwMode="auto">
          <a:xfrm>
            <a:off x="4800600" y="167640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58" name="Text Box 6"/>
          <p:cNvSpPr txBox="1">
            <a:spLocks noChangeArrowheads="1"/>
          </p:cNvSpPr>
          <p:nvPr/>
        </p:nvSpPr>
        <p:spPr bwMode="auto">
          <a:xfrm>
            <a:off x="4800600" y="213360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graphicFrame>
        <p:nvGraphicFramePr>
          <p:cNvPr id="458759" name="Object 3"/>
          <p:cNvGraphicFramePr>
            <a:graphicFrameLocks noChangeAspect="1"/>
          </p:cNvGraphicFramePr>
          <p:nvPr/>
        </p:nvGraphicFramePr>
        <p:xfrm>
          <a:off x="6477000" y="1619250"/>
          <a:ext cx="990600" cy="506413"/>
        </p:xfrm>
        <a:graphic>
          <a:graphicData uri="http://schemas.openxmlformats.org/presentationml/2006/ole">
            <mc:AlternateContent xmlns:mc="http://schemas.openxmlformats.org/markup-compatibility/2006">
              <mc:Choice xmlns:v="urn:schemas-microsoft-com:vml" Requires="v">
                <p:oleObj spid="_x0000_s570435" name="Equation" r:id="rId5" imgW="457200" imgH="228600" progId="Equation.3">
                  <p:embed/>
                </p:oleObj>
              </mc:Choice>
              <mc:Fallback>
                <p:oleObj name="Equation" r:id="rId5" imgW="457200" imgH="228600" progId="Equation.3">
                  <p:embed/>
                  <p:pic>
                    <p:nvPicPr>
                      <p:cNvPr id="45875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1619250"/>
                        <a:ext cx="990600" cy="5064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0" name="Object 4"/>
          <p:cNvGraphicFramePr>
            <a:graphicFrameLocks noChangeAspect="1"/>
          </p:cNvGraphicFramePr>
          <p:nvPr/>
        </p:nvGraphicFramePr>
        <p:xfrm>
          <a:off x="6491288" y="2084388"/>
          <a:ext cx="962025" cy="506412"/>
        </p:xfrm>
        <a:graphic>
          <a:graphicData uri="http://schemas.openxmlformats.org/presentationml/2006/ole">
            <mc:AlternateContent xmlns:mc="http://schemas.openxmlformats.org/markup-compatibility/2006">
              <mc:Choice xmlns:v="urn:schemas-microsoft-com:vml" Requires="v">
                <p:oleObj spid="_x0000_s570436" name="Equation" r:id="rId7" imgW="444240" imgH="228600" progId="Equation.3">
                  <p:embed/>
                </p:oleObj>
              </mc:Choice>
              <mc:Fallback>
                <p:oleObj name="Equation" r:id="rId7" imgW="444240" imgH="228600" progId="Equation.3">
                  <p:embed/>
                  <p:pic>
                    <p:nvPicPr>
                      <p:cNvPr id="45876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1288" y="2084388"/>
                        <a:ext cx="962025" cy="5064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58761" name="Text Box 9"/>
          <p:cNvSpPr txBox="1">
            <a:spLocks noChangeArrowheads="1"/>
          </p:cNvSpPr>
          <p:nvPr/>
        </p:nvSpPr>
        <p:spPr bwMode="auto">
          <a:xfrm>
            <a:off x="76200" y="2743200"/>
            <a:ext cx="8991600" cy="946150"/>
          </a:xfrm>
          <a:prstGeom prst="rect">
            <a:avLst/>
          </a:prstGeom>
          <a:noFill/>
          <a:ln w="9525">
            <a:noFill/>
            <a:miter lim="800000"/>
            <a:headEnd/>
            <a:tailEnd/>
          </a:ln>
        </p:spPr>
        <p:txBody>
          <a:bodyPr>
            <a:prstTxWarp prst="textNoShape">
              <a:avLst/>
            </a:prstTxWarp>
            <a:spAutoFit/>
          </a:bodyPr>
          <a:lstStyle/>
          <a:p>
            <a:r>
              <a:rPr lang="en-US" sz="2800" dirty="0">
                <a:solidFill>
                  <a:schemeClr val="accent2"/>
                </a:solidFill>
                <a:latin typeface="Arial Narrow" charset="0"/>
              </a:rPr>
              <a:t>Specific gravity of a substance is defined as the ratio of the density of the substance to that of the water at 4.0 </a:t>
            </a:r>
            <a:r>
              <a:rPr lang="en-US" sz="2800" baseline="30000" dirty="0" err="1">
                <a:solidFill>
                  <a:schemeClr val="accent2"/>
                </a:solidFill>
                <a:latin typeface="Arial Narrow" charset="0"/>
              </a:rPr>
              <a:t>o</a:t>
            </a:r>
            <a:r>
              <a:rPr lang="en-US" sz="2800" dirty="0" err="1">
                <a:solidFill>
                  <a:schemeClr val="accent2"/>
                </a:solidFill>
                <a:latin typeface="Arial Narrow" charset="0"/>
              </a:rPr>
              <a:t>C</a:t>
            </a:r>
            <a:r>
              <a:rPr lang="en-US" sz="2800" dirty="0">
                <a:solidFill>
                  <a:schemeClr val="accent2"/>
                </a:solidFill>
                <a:latin typeface="Arial Narrow" charset="0"/>
              </a:rPr>
              <a:t> (</a:t>
            </a:r>
            <a:r>
              <a:rPr lang="en-US" sz="2800" dirty="0">
                <a:solidFill>
                  <a:schemeClr val="accent2"/>
                </a:solidFill>
                <a:latin typeface="Symbol" charset="2"/>
              </a:rPr>
              <a:t>ρ</a:t>
            </a:r>
            <a:r>
              <a:rPr lang="en-US" sz="2800" baseline="-25000" dirty="0">
                <a:solidFill>
                  <a:schemeClr val="accent2"/>
                </a:solidFill>
                <a:latin typeface="Arial Narrow" charset="0"/>
              </a:rPr>
              <a:t>H2O</a:t>
            </a:r>
            <a:r>
              <a:rPr lang="en-US" sz="2800" dirty="0">
                <a:solidFill>
                  <a:schemeClr val="accent2"/>
                </a:solidFill>
                <a:latin typeface="Arial Narrow" charset="0"/>
              </a:rPr>
              <a:t>=1.00g/cm</a:t>
            </a:r>
            <a:r>
              <a:rPr lang="en-US" sz="2800" baseline="30000" dirty="0">
                <a:solidFill>
                  <a:schemeClr val="accent2"/>
                </a:solidFill>
                <a:latin typeface="Arial Narrow" charset="0"/>
              </a:rPr>
              <a:t>3</a:t>
            </a:r>
            <a:r>
              <a:rPr lang="en-US" sz="2800" dirty="0">
                <a:solidFill>
                  <a:schemeClr val="accent2"/>
                </a:solidFill>
                <a:latin typeface="Arial Narrow" charset="0"/>
              </a:rPr>
              <a:t>).</a:t>
            </a:r>
          </a:p>
        </p:txBody>
      </p:sp>
      <p:graphicFrame>
        <p:nvGraphicFramePr>
          <p:cNvPr id="458762" name="Object 5"/>
          <p:cNvGraphicFramePr>
            <a:graphicFrameLocks noChangeAspect="1"/>
          </p:cNvGraphicFramePr>
          <p:nvPr/>
        </p:nvGraphicFramePr>
        <p:xfrm>
          <a:off x="1725613" y="3992563"/>
          <a:ext cx="1169987" cy="427037"/>
        </p:xfrm>
        <a:graphic>
          <a:graphicData uri="http://schemas.openxmlformats.org/presentationml/2006/ole">
            <mc:AlternateContent xmlns:mc="http://schemas.openxmlformats.org/markup-compatibility/2006">
              <mc:Choice xmlns:v="urn:schemas-microsoft-com:vml" Requires="v">
                <p:oleObj spid="_x0000_s570437" name="Equation" r:id="rId9" imgW="330120" imgH="164880" progId="Equation.DSMT4">
                  <p:embed/>
                </p:oleObj>
              </mc:Choice>
              <mc:Fallback>
                <p:oleObj name="Equation" r:id="rId9" imgW="330120" imgH="164880" progId="Equation.DSMT4">
                  <p:embed/>
                  <p:pic>
                    <p:nvPicPr>
                      <p:cNvPr id="458762"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5613" y="3992563"/>
                        <a:ext cx="1169987" cy="4270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58763" name="Text Box 11"/>
          <p:cNvSpPr txBox="1">
            <a:spLocks noChangeArrowheads="1"/>
          </p:cNvSpPr>
          <p:nvPr/>
        </p:nvSpPr>
        <p:spPr bwMode="auto">
          <a:xfrm>
            <a:off x="5486400" y="391795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64" name="Text Box 12"/>
          <p:cNvSpPr txBox="1">
            <a:spLocks noChangeArrowheads="1"/>
          </p:cNvSpPr>
          <p:nvPr/>
        </p:nvSpPr>
        <p:spPr bwMode="auto">
          <a:xfrm>
            <a:off x="5486400" y="437515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sp>
        <p:nvSpPr>
          <p:cNvPr id="458765" name="Text Box 13"/>
          <p:cNvSpPr txBox="1">
            <a:spLocks noChangeArrowheads="1"/>
          </p:cNvSpPr>
          <p:nvPr/>
        </p:nvSpPr>
        <p:spPr bwMode="auto">
          <a:xfrm>
            <a:off x="6932613" y="39179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6" name="Text Box 14"/>
          <p:cNvSpPr txBox="1">
            <a:spLocks noChangeArrowheads="1"/>
          </p:cNvSpPr>
          <p:nvPr/>
        </p:nvSpPr>
        <p:spPr bwMode="auto">
          <a:xfrm>
            <a:off x="6934200" y="43751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7" name="Text Box 15"/>
          <p:cNvSpPr txBox="1">
            <a:spLocks noChangeArrowheads="1"/>
          </p:cNvSpPr>
          <p:nvPr/>
        </p:nvSpPr>
        <p:spPr bwMode="auto">
          <a:xfrm>
            <a:off x="228600" y="4908550"/>
            <a:ext cx="51816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What do you think would happen of a substance in the water dependent on SG?</a:t>
            </a:r>
          </a:p>
        </p:txBody>
      </p:sp>
      <p:graphicFrame>
        <p:nvGraphicFramePr>
          <p:cNvPr id="458768" name="Object 6"/>
          <p:cNvGraphicFramePr>
            <a:graphicFrameLocks noChangeAspect="1"/>
          </p:cNvGraphicFramePr>
          <p:nvPr/>
        </p:nvGraphicFramePr>
        <p:xfrm>
          <a:off x="5562600" y="4864100"/>
          <a:ext cx="914400" cy="363538"/>
        </p:xfrm>
        <a:graphic>
          <a:graphicData uri="http://schemas.openxmlformats.org/presentationml/2006/ole">
            <mc:AlternateContent xmlns:mc="http://schemas.openxmlformats.org/markup-compatibility/2006">
              <mc:Choice xmlns:v="urn:schemas-microsoft-com:vml" Requires="v">
                <p:oleObj spid="_x0000_s570438" name="Equation" r:id="rId11" imgW="444240" imgH="177480" progId="Equation.DSMT4">
                  <p:embed/>
                </p:oleObj>
              </mc:Choice>
              <mc:Fallback>
                <p:oleObj name="Equation" r:id="rId11" imgW="444240" imgH="177480" progId="Equation.DSMT4">
                  <p:embed/>
                  <p:pic>
                    <p:nvPicPr>
                      <p:cNvPr id="458768"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62600" y="4864100"/>
                        <a:ext cx="914400" cy="3635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9" name="Object 7"/>
          <p:cNvGraphicFramePr>
            <a:graphicFrameLocks noChangeAspect="1"/>
          </p:cNvGraphicFramePr>
          <p:nvPr/>
        </p:nvGraphicFramePr>
        <p:xfrm>
          <a:off x="5562600" y="5305425"/>
          <a:ext cx="914400" cy="363538"/>
        </p:xfrm>
        <a:graphic>
          <a:graphicData uri="http://schemas.openxmlformats.org/presentationml/2006/ole">
            <mc:AlternateContent xmlns:mc="http://schemas.openxmlformats.org/markup-compatibility/2006">
              <mc:Choice xmlns:v="urn:schemas-microsoft-com:vml" Requires="v">
                <p:oleObj spid="_x0000_s570439" name="Equation" r:id="rId13" imgW="444240" imgH="177480" progId="Equation.3">
                  <p:embed/>
                </p:oleObj>
              </mc:Choice>
              <mc:Fallback>
                <p:oleObj name="Equation" r:id="rId13" imgW="444240" imgH="177480" progId="Equation.3">
                  <p:embed/>
                  <p:pic>
                    <p:nvPicPr>
                      <p:cNvPr id="458769"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5305425"/>
                        <a:ext cx="914400" cy="3635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58770" name="Text Box 18"/>
          <p:cNvSpPr txBox="1">
            <a:spLocks noChangeArrowheads="1"/>
          </p:cNvSpPr>
          <p:nvPr/>
        </p:nvSpPr>
        <p:spPr bwMode="auto">
          <a:xfrm>
            <a:off x="6705600" y="4816475"/>
            <a:ext cx="2038350"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Sink in the water</a:t>
            </a:r>
          </a:p>
        </p:txBody>
      </p:sp>
      <p:sp>
        <p:nvSpPr>
          <p:cNvPr id="458771" name="Text Box 19"/>
          <p:cNvSpPr txBox="1">
            <a:spLocks noChangeArrowheads="1"/>
          </p:cNvSpPr>
          <p:nvPr/>
        </p:nvSpPr>
        <p:spPr bwMode="auto">
          <a:xfrm>
            <a:off x="6705600" y="5257800"/>
            <a:ext cx="2401888"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Float on the surface</a:t>
            </a:r>
          </a:p>
        </p:txBody>
      </p:sp>
      <p:graphicFrame>
        <p:nvGraphicFramePr>
          <p:cNvPr id="458772" name="Object 8"/>
          <p:cNvGraphicFramePr>
            <a:graphicFrameLocks noChangeAspect="1"/>
          </p:cNvGraphicFramePr>
          <p:nvPr/>
        </p:nvGraphicFramePr>
        <p:xfrm>
          <a:off x="2801938" y="3759200"/>
          <a:ext cx="1846262" cy="1117600"/>
        </p:xfrm>
        <a:graphic>
          <a:graphicData uri="http://schemas.openxmlformats.org/presentationml/2006/ole">
            <mc:AlternateContent xmlns:mc="http://schemas.openxmlformats.org/markup-compatibility/2006">
              <mc:Choice xmlns:v="urn:schemas-microsoft-com:vml" Requires="v">
                <p:oleObj spid="_x0000_s570440" name="Equation" r:id="rId15" imgW="520560" imgH="431640" progId="Equation.DSMT4">
                  <p:embed/>
                </p:oleObj>
              </mc:Choice>
              <mc:Fallback>
                <p:oleObj name="Equation" r:id="rId15" imgW="520560" imgH="431640" progId="Equation.DSMT4">
                  <p:embed/>
                  <p:pic>
                    <p:nvPicPr>
                      <p:cNvPr id="458772"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01938" y="3759200"/>
                        <a:ext cx="1846262" cy="11176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3" name="Object 9"/>
          <p:cNvGraphicFramePr>
            <a:graphicFrameLocks noChangeAspect="1"/>
          </p:cNvGraphicFramePr>
          <p:nvPr/>
        </p:nvGraphicFramePr>
        <p:xfrm>
          <a:off x="3321050" y="1706563"/>
          <a:ext cx="720725" cy="427037"/>
        </p:xfrm>
        <a:graphic>
          <a:graphicData uri="http://schemas.openxmlformats.org/presentationml/2006/ole">
            <mc:AlternateContent xmlns:mc="http://schemas.openxmlformats.org/markup-compatibility/2006">
              <mc:Choice xmlns:v="urn:schemas-microsoft-com:vml" Requires="v">
                <p:oleObj spid="_x0000_s570441" name="Equation" r:id="rId17" imgW="203040" imgH="164880" progId="Equation.DSMT4">
                  <p:embed/>
                </p:oleObj>
              </mc:Choice>
              <mc:Fallback>
                <p:oleObj name="Equation" r:id="rId17" imgW="203040" imgH="164880" progId="Equation.DSMT4">
                  <p:embed/>
                  <p:pic>
                    <p:nvPicPr>
                      <p:cNvPr id="458773"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21050" y="1706563"/>
                        <a:ext cx="720725" cy="4270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4" name="Object 10"/>
          <p:cNvGraphicFramePr>
            <a:graphicFrameLocks noChangeAspect="1"/>
          </p:cNvGraphicFramePr>
          <p:nvPr/>
        </p:nvGraphicFramePr>
        <p:xfrm>
          <a:off x="3200400" y="1676400"/>
          <a:ext cx="811213" cy="1019175"/>
        </p:xfrm>
        <a:graphic>
          <a:graphicData uri="http://schemas.openxmlformats.org/presentationml/2006/ole">
            <mc:AlternateContent xmlns:mc="http://schemas.openxmlformats.org/markup-compatibility/2006">
              <mc:Choice xmlns:v="urn:schemas-microsoft-com:vml" Requires="v">
                <p:oleObj spid="_x0000_s570442" name="Equation" r:id="rId19" imgW="228600" imgH="393480" progId="Equation.DSMT4">
                  <p:embed/>
                </p:oleObj>
              </mc:Choice>
              <mc:Fallback>
                <p:oleObj name="Equation" r:id="rId19" imgW="228600" imgH="393480" progId="Equation.DSMT4">
                  <p:embed/>
                  <p:pic>
                    <p:nvPicPr>
                      <p:cNvPr id="458774"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00400" y="1676400"/>
                        <a:ext cx="811213" cy="10191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71599563"/>
      </p:ext>
    </p:extLst>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4" name="Date Placeholder 3"/>
          <p:cNvSpPr>
            <a:spLocks noGrp="1"/>
          </p:cNvSpPr>
          <p:nvPr>
            <p:ph type="dt" sz="quarter" idx="10"/>
          </p:nvPr>
        </p:nvSpPr>
        <p:spPr>
          <a:noFill/>
        </p:spPr>
        <p:txBody>
          <a:bodyPr/>
          <a:lstStyle/>
          <a:p>
            <a:r>
              <a:rPr lang="en-US">
                <a:latin typeface="Arial Narrow" charset="0"/>
              </a:rPr>
              <a:t>Monday, May 3, 2021</a:t>
            </a:r>
          </a:p>
        </p:txBody>
      </p:sp>
      <p:sp>
        <p:nvSpPr>
          <p:cNvPr id="3085"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20" name="Slide Number Placeholder 5"/>
          <p:cNvSpPr>
            <a:spLocks noGrp="1"/>
          </p:cNvSpPr>
          <p:nvPr>
            <p:ph type="sldNum" sz="quarter" idx="12"/>
          </p:nvPr>
        </p:nvSpPr>
        <p:spPr/>
        <p:txBody>
          <a:bodyPr/>
          <a:lstStyle/>
          <a:p>
            <a:fld id="{DF2B99F3-C51A-854D-8818-1CB93FE05CCA}" type="slidenum">
              <a:rPr lang="en-US"/>
              <a:pPr/>
              <a:t>18</a:t>
            </a:fld>
            <a:endParaRPr lang="en-US"/>
          </a:p>
        </p:txBody>
      </p:sp>
      <p:sp>
        <p:nvSpPr>
          <p:cNvPr id="3087" name="Rectangle 2"/>
          <p:cNvSpPr>
            <a:spLocks noGrp="1" noChangeArrowheads="1"/>
          </p:cNvSpPr>
          <p:nvPr>
            <p:ph type="title"/>
          </p:nvPr>
        </p:nvSpPr>
        <p:spPr>
          <a:xfrm>
            <a:off x="685800" y="92075"/>
            <a:ext cx="7772400" cy="609600"/>
          </a:xfrm>
        </p:spPr>
        <p:txBody>
          <a:bodyPr/>
          <a:lstStyle/>
          <a:p>
            <a:r>
              <a:rPr lang="en-US" sz="4000" dirty="0"/>
              <a:t>Example for Pressure</a:t>
            </a:r>
            <a:endParaRPr lang="en-US" dirty="0"/>
          </a:p>
        </p:txBody>
      </p:sp>
      <p:sp>
        <p:nvSpPr>
          <p:cNvPr id="438275" name="Text Box 3"/>
          <p:cNvSpPr txBox="1">
            <a:spLocks noChangeArrowheads="1"/>
          </p:cNvSpPr>
          <p:nvPr/>
        </p:nvSpPr>
        <p:spPr bwMode="auto">
          <a:xfrm>
            <a:off x="609600" y="685800"/>
            <a:ext cx="7924800" cy="850900"/>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The mattress of a waterbed is </a:t>
            </a:r>
            <a:r>
              <a:rPr lang="en-US" dirty="0">
                <a:solidFill>
                  <a:srgbClr val="FF0000"/>
                </a:solidFill>
                <a:latin typeface="Arial Narrow" charset="0"/>
              </a:rPr>
              <a:t>2.00m long by 2.00m wide and 30.0cm deep</a:t>
            </a:r>
            <a:r>
              <a:rPr lang="en-US" dirty="0">
                <a:solidFill>
                  <a:srgbClr val="800000"/>
                </a:solidFill>
                <a:latin typeface="Arial Narrow" charset="0"/>
              </a:rPr>
              <a:t>. a) Find the weight of the water in the mattress. </a:t>
            </a:r>
          </a:p>
        </p:txBody>
      </p:sp>
      <p:sp>
        <p:nvSpPr>
          <p:cNvPr id="438276" name="Text Box 4"/>
          <p:cNvSpPr txBox="1">
            <a:spLocks noChangeArrowheads="1"/>
          </p:cNvSpPr>
          <p:nvPr/>
        </p:nvSpPr>
        <p:spPr bwMode="auto">
          <a:xfrm>
            <a:off x="609600" y="1600200"/>
            <a:ext cx="8229600" cy="762000"/>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The volume density of water at the normal condition (4</a:t>
            </a:r>
            <a:r>
              <a:rPr lang="en-US" sz="2200" baseline="30000" dirty="0">
                <a:solidFill>
                  <a:srgbClr val="FF0000"/>
                </a:solidFill>
                <a:latin typeface="Arial Narrow" charset="0"/>
              </a:rPr>
              <a:t>o</a:t>
            </a:r>
            <a:r>
              <a:rPr lang="en-US" sz="2200" dirty="0">
                <a:solidFill>
                  <a:srgbClr val="FF0000"/>
                </a:solidFill>
                <a:latin typeface="Arial Narrow" charset="0"/>
              </a:rPr>
              <a:t>C and 1 atm) is </a:t>
            </a:r>
            <a:r>
              <a:rPr lang="en-US" sz="2200" dirty="0">
                <a:solidFill>
                  <a:schemeClr val="accent2"/>
                </a:solidFill>
                <a:latin typeface="Arial Narrow" charset="0"/>
              </a:rPr>
              <a:t>1000kg/m</a:t>
            </a:r>
            <a:r>
              <a:rPr lang="en-US" sz="2200" baseline="30000" dirty="0">
                <a:solidFill>
                  <a:schemeClr val="accent2"/>
                </a:solidFill>
                <a:latin typeface="Arial Narrow" charset="0"/>
              </a:rPr>
              <a:t>3</a:t>
            </a:r>
            <a:r>
              <a:rPr lang="en-US" sz="2200" dirty="0">
                <a:solidFill>
                  <a:srgbClr val="FF0000"/>
                </a:solidFill>
                <a:latin typeface="Arial Narrow" charset="0"/>
              </a:rPr>
              <a:t>.  So, the total mass of the water in the mattress is </a:t>
            </a:r>
          </a:p>
        </p:txBody>
      </p:sp>
      <p:sp>
        <p:nvSpPr>
          <p:cNvPr id="438277" name="Text Box 5"/>
          <p:cNvSpPr txBox="1">
            <a:spLocks noChangeArrowheads="1"/>
          </p:cNvSpPr>
          <p:nvPr/>
        </p:nvSpPr>
        <p:spPr bwMode="auto">
          <a:xfrm>
            <a:off x="533400" y="4937125"/>
            <a:ext cx="32004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surface area of the mattress is 4.00 m</a:t>
            </a:r>
            <a:r>
              <a:rPr lang="en-US" sz="2000" baseline="30000">
                <a:solidFill>
                  <a:srgbClr val="FF0000"/>
                </a:solidFill>
                <a:latin typeface="Arial Narrow" charset="0"/>
              </a:rPr>
              <a:t>2</a:t>
            </a:r>
            <a:r>
              <a:rPr lang="en-US" sz="2000">
                <a:solidFill>
                  <a:srgbClr val="FF0000"/>
                </a:solidFill>
                <a:latin typeface="Arial Narrow" charset="0"/>
              </a:rPr>
              <a:t>, the pressure exerted on the floor is</a:t>
            </a:r>
          </a:p>
        </p:txBody>
      </p:sp>
      <p:graphicFrame>
        <p:nvGraphicFramePr>
          <p:cNvPr id="438278" name="Object 2"/>
          <p:cNvGraphicFramePr>
            <a:graphicFrameLocks noChangeAspect="1"/>
          </p:cNvGraphicFramePr>
          <p:nvPr/>
        </p:nvGraphicFramePr>
        <p:xfrm>
          <a:off x="1143000" y="2398713"/>
          <a:ext cx="500063" cy="385762"/>
        </p:xfrm>
        <a:graphic>
          <a:graphicData uri="http://schemas.openxmlformats.org/presentationml/2006/ole">
            <mc:AlternateContent xmlns:mc="http://schemas.openxmlformats.org/markup-compatibility/2006">
              <mc:Choice xmlns:v="urn:schemas-microsoft-com:vml" Requires="v">
                <p:oleObj spid="_x0000_s565556" name="Equation" r:id="rId3" imgW="164880" imgH="139680" progId="Equation.3">
                  <p:embed/>
                </p:oleObj>
              </mc:Choice>
              <mc:Fallback>
                <p:oleObj name="Equation" r:id="rId3" imgW="164880" imgH="139680" progId="Equation.3">
                  <p:embed/>
                  <p:pic>
                    <p:nvPicPr>
                      <p:cNvPr id="43827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398713"/>
                        <a:ext cx="500063" cy="3857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79" name="Object 3"/>
          <p:cNvGraphicFramePr>
            <a:graphicFrameLocks noChangeAspect="1"/>
          </p:cNvGraphicFramePr>
          <p:nvPr/>
        </p:nvGraphicFramePr>
        <p:xfrm>
          <a:off x="3775075" y="5287963"/>
          <a:ext cx="492125" cy="487362"/>
        </p:xfrm>
        <a:graphic>
          <a:graphicData uri="http://schemas.openxmlformats.org/presentationml/2006/ole">
            <mc:AlternateContent xmlns:mc="http://schemas.openxmlformats.org/markup-compatibility/2006">
              <mc:Choice xmlns:v="urn:schemas-microsoft-com:vml" Requires="v">
                <p:oleObj spid="_x0000_s565557" name="Equation" r:id="rId5" imgW="152280" imgH="164880" progId="Equation.3">
                  <p:embed/>
                </p:oleObj>
              </mc:Choice>
              <mc:Fallback>
                <p:oleObj name="Equation" r:id="rId5" imgW="152280" imgH="164880" progId="Equation.3">
                  <p:embed/>
                  <p:pic>
                    <p:nvPicPr>
                      <p:cNvPr id="43827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5075" y="5287963"/>
                        <a:ext cx="492125" cy="4873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8280" name="Text Box 8"/>
          <p:cNvSpPr txBox="1">
            <a:spLocks noChangeArrowheads="1"/>
          </p:cNvSpPr>
          <p:nvPr/>
        </p:nvSpPr>
        <p:spPr bwMode="auto">
          <a:xfrm>
            <a:off x="685800" y="2849563"/>
            <a:ext cx="5410200" cy="427037"/>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Therefore, the weight of the water in the mattress is </a:t>
            </a:r>
          </a:p>
        </p:txBody>
      </p:sp>
      <p:graphicFrame>
        <p:nvGraphicFramePr>
          <p:cNvPr id="438281" name="Object 4"/>
          <p:cNvGraphicFramePr>
            <a:graphicFrameLocks noChangeAspect="1"/>
          </p:cNvGraphicFramePr>
          <p:nvPr/>
        </p:nvGraphicFramePr>
        <p:xfrm>
          <a:off x="1828800" y="3248025"/>
          <a:ext cx="485775" cy="442913"/>
        </p:xfrm>
        <a:graphic>
          <a:graphicData uri="http://schemas.openxmlformats.org/presentationml/2006/ole">
            <mc:AlternateContent xmlns:mc="http://schemas.openxmlformats.org/markup-compatibility/2006">
              <mc:Choice xmlns:v="urn:schemas-microsoft-com:vml" Requires="v">
                <p:oleObj spid="_x0000_s565558" name="Equation" r:id="rId7" imgW="177480" imgH="177480" progId="Equation.3">
                  <p:embed/>
                </p:oleObj>
              </mc:Choice>
              <mc:Fallback>
                <p:oleObj name="Equation" r:id="rId7" imgW="177480" imgH="177480" progId="Equation.3">
                  <p:embed/>
                  <p:pic>
                    <p:nvPicPr>
                      <p:cNvPr id="438281"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3248025"/>
                        <a:ext cx="485775" cy="4429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8282" name="Text Box 10"/>
          <p:cNvSpPr txBox="1">
            <a:spLocks noChangeArrowheads="1"/>
          </p:cNvSpPr>
          <p:nvPr/>
        </p:nvSpPr>
        <p:spPr bwMode="auto">
          <a:xfrm>
            <a:off x="533400" y="3733800"/>
            <a:ext cx="8305800" cy="1216025"/>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b) Find the pressure exerted by the water on the floor when the bed rests in its normal position, assuming the entire lower surface of the mattress makes a contact with the floor.</a:t>
            </a:r>
          </a:p>
        </p:txBody>
      </p:sp>
      <p:graphicFrame>
        <p:nvGraphicFramePr>
          <p:cNvPr id="438283" name="Object 5"/>
          <p:cNvGraphicFramePr>
            <a:graphicFrameLocks noChangeAspect="1"/>
          </p:cNvGraphicFramePr>
          <p:nvPr/>
        </p:nvGraphicFramePr>
        <p:xfrm>
          <a:off x="1573213" y="2371725"/>
          <a:ext cx="1096962" cy="438150"/>
        </p:xfrm>
        <a:graphic>
          <a:graphicData uri="http://schemas.openxmlformats.org/presentationml/2006/ole">
            <mc:AlternateContent xmlns:mc="http://schemas.openxmlformats.org/markup-compatibility/2006">
              <mc:Choice xmlns:v="urn:schemas-microsoft-com:vml" Requires="v">
                <p:oleObj spid="_x0000_s565559" name="Equation" r:id="rId9" imgW="520560" imgH="228600" progId="Equation.3">
                  <p:embed/>
                </p:oleObj>
              </mc:Choice>
              <mc:Fallback>
                <p:oleObj name="Equation" r:id="rId9" imgW="520560" imgH="228600" progId="Equation.3">
                  <p:embed/>
                  <p:pic>
                    <p:nvPicPr>
                      <p:cNvPr id="43828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3213" y="2371725"/>
                        <a:ext cx="1096962"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4" name="Object 6"/>
          <p:cNvGraphicFramePr>
            <a:graphicFrameLocks noChangeAspect="1"/>
          </p:cNvGraphicFramePr>
          <p:nvPr/>
        </p:nvGraphicFramePr>
        <p:xfrm>
          <a:off x="2598738" y="2371725"/>
          <a:ext cx="5402262" cy="438150"/>
        </p:xfrm>
        <a:graphic>
          <a:graphicData uri="http://schemas.openxmlformats.org/presentationml/2006/ole">
            <mc:AlternateContent xmlns:mc="http://schemas.openxmlformats.org/markup-compatibility/2006">
              <mc:Choice xmlns:v="urn:schemas-microsoft-com:vml" Requires="v">
                <p:oleObj spid="_x0000_s565560" name="Equation" r:id="rId11" imgW="2565360" imgH="228600" progId="Equation.3">
                  <p:embed/>
                </p:oleObj>
              </mc:Choice>
              <mc:Fallback>
                <p:oleObj name="Equation" r:id="rId11" imgW="2565360" imgH="228600" progId="Equation.3">
                  <p:embed/>
                  <p:pic>
                    <p:nvPicPr>
                      <p:cNvPr id="43828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98738" y="2371725"/>
                        <a:ext cx="5402262"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5" name="Object 7"/>
          <p:cNvGraphicFramePr>
            <a:graphicFrameLocks noChangeAspect="1"/>
          </p:cNvGraphicFramePr>
          <p:nvPr/>
        </p:nvGraphicFramePr>
        <p:xfrm>
          <a:off x="2295525" y="3309938"/>
          <a:ext cx="849313" cy="423862"/>
        </p:xfrm>
        <a:graphic>
          <a:graphicData uri="http://schemas.openxmlformats.org/presentationml/2006/ole">
            <mc:AlternateContent xmlns:mc="http://schemas.openxmlformats.org/markup-compatibility/2006">
              <mc:Choice xmlns:v="urn:schemas-microsoft-com:vml" Requires="v">
                <p:oleObj spid="_x0000_s565561" name="Equation" r:id="rId13" imgW="368280" imgH="164880" progId="Equation.3">
                  <p:embed/>
                </p:oleObj>
              </mc:Choice>
              <mc:Fallback>
                <p:oleObj name="Equation" r:id="rId13" imgW="368280" imgH="164880" progId="Equation.3">
                  <p:embed/>
                  <p:pic>
                    <p:nvPicPr>
                      <p:cNvPr id="43828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95525" y="3309938"/>
                        <a:ext cx="849313" cy="4238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6" name="Object 8"/>
          <p:cNvGraphicFramePr>
            <a:graphicFrameLocks noChangeAspect="1"/>
          </p:cNvGraphicFramePr>
          <p:nvPr/>
        </p:nvGraphicFramePr>
        <p:xfrm>
          <a:off x="3124200" y="3257550"/>
          <a:ext cx="4365625" cy="427038"/>
        </p:xfrm>
        <a:graphic>
          <a:graphicData uri="http://schemas.openxmlformats.org/presentationml/2006/ole">
            <mc:AlternateContent xmlns:mc="http://schemas.openxmlformats.org/markup-compatibility/2006">
              <mc:Choice xmlns:v="urn:schemas-microsoft-com:vml" Requires="v">
                <p:oleObj spid="_x0000_s565562" name="Equation" r:id="rId15" imgW="1892160" imgH="203040" progId="Equation.3">
                  <p:embed/>
                </p:oleObj>
              </mc:Choice>
              <mc:Fallback>
                <p:oleObj name="Equation" r:id="rId15" imgW="1892160" imgH="203040" progId="Equation.3">
                  <p:embed/>
                  <p:pic>
                    <p:nvPicPr>
                      <p:cNvPr id="438286"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4200" y="3257550"/>
                        <a:ext cx="4365625"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7" name="Object 9"/>
          <p:cNvGraphicFramePr>
            <a:graphicFrameLocks noChangeAspect="1"/>
          </p:cNvGraphicFramePr>
          <p:nvPr/>
        </p:nvGraphicFramePr>
        <p:xfrm>
          <a:off x="4191000" y="5130800"/>
          <a:ext cx="681038" cy="801688"/>
        </p:xfrm>
        <a:graphic>
          <a:graphicData uri="http://schemas.openxmlformats.org/presentationml/2006/ole">
            <mc:AlternateContent xmlns:mc="http://schemas.openxmlformats.org/markup-compatibility/2006">
              <mc:Choice xmlns:v="urn:schemas-microsoft-com:vml" Requires="v">
                <p:oleObj spid="_x0000_s565563" name="Equation" r:id="rId17" imgW="304560" imgH="393480" progId="Equation.3">
                  <p:embed/>
                </p:oleObj>
              </mc:Choice>
              <mc:Fallback>
                <p:oleObj name="Equation" r:id="rId17" imgW="304560" imgH="393480" progId="Equation.3">
                  <p:embed/>
                  <p:pic>
                    <p:nvPicPr>
                      <p:cNvPr id="438287"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91000" y="5130800"/>
                        <a:ext cx="681038" cy="8016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8" name="Object 10"/>
          <p:cNvGraphicFramePr>
            <a:graphicFrameLocks noChangeAspect="1"/>
          </p:cNvGraphicFramePr>
          <p:nvPr/>
        </p:nvGraphicFramePr>
        <p:xfrm>
          <a:off x="4795838" y="5130800"/>
          <a:ext cx="879475" cy="801688"/>
        </p:xfrm>
        <a:graphic>
          <a:graphicData uri="http://schemas.openxmlformats.org/presentationml/2006/ole">
            <mc:AlternateContent xmlns:mc="http://schemas.openxmlformats.org/markup-compatibility/2006">
              <mc:Choice xmlns:v="urn:schemas-microsoft-com:vml" Requires="v">
                <p:oleObj spid="_x0000_s565564" name="Equation" r:id="rId19" imgW="393480" imgH="393480" progId="Equation.3">
                  <p:embed/>
                </p:oleObj>
              </mc:Choice>
              <mc:Fallback>
                <p:oleObj name="Equation" r:id="rId19" imgW="393480" imgH="393480" progId="Equation.3">
                  <p:embed/>
                  <p:pic>
                    <p:nvPicPr>
                      <p:cNvPr id="438288"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95838" y="5130800"/>
                        <a:ext cx="879475" cy="8016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9" name="Object 11"/>
          <p:cNvGraphicFramePr>
            <a:graphicFrameLocks noChangeAspect="1"/>
          </p:cNvGraphicFramePr>
          <p:nvPr/>
        </p:nvGraphicFramePr>
        <p:xfrm>
          <a:off x="5597525" y="5105400"/>
          <a:ext cx="3317875" cy="852488"/>
        </p:xfrm>
        <a:graphic>
          <a:graphicData uri="http://schemas.openxmlformats.org/presentationml/2006/ole">
            <mc:AlternateContent xmlns:mc="http://schemas.openxmlformats.org/markup-compatibility/2006">
              <mc:Choice xmlns:v="urn:schemas-microsoft-com:vml" Requires="v">
                <p:oleObj spid="_x0000_s565565" name="Equation" r:id="rId21" imgW="1485720" imgH="419040" progId="Equation.DSMT4">
                  <p:embed/>
                </p:oleObj>
              </mc:Choice>
              <mc:Fallback>
                <p:oleObj name="Equation" r:id="rId21" imgW="1485720" imgH="419040" progId="Equation.DSMT4">
                  <p:embed/>
                  <p:pic>
                    <p:nvPicPr>
                      <p:cNvPr id="438289"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97525" y="5105400"/>
                        <a:ext cx="3317875" cy="8524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7269" name="Object 4"/>
          <p:cNvGraphicFramePr>
            <a:graphicFrameLocks noChangeAspect="1"/>
          </p:cNvGraphicFramePr>
          <p:nvPr/>
        </p:nvGraphicFramePr>
        <p:xfrm>
          <a:off x="7938815" y="5803900"/>
          <a:ext cx="747985" cy="292100"/>
        </p:xfrm>
        <a:graphic>
          <a:graphicData uri="http://schemas.openxmlformats.org/presentationml/2006/ole">
            <mc:AlternateContent xmlns:mc="http://schemas.openxmlformats.org/markup-compatibility/2006">
              <mc:Choice xmlns:v="urn:schemas-microsoft-com:vml" Requires="v">
                <p:oleObj spid="_x0000_s565566" name="Equation" r:id="rId23" imgW="444500" imgH="190500" progId="Equation.DSMT4">
                  <p:embed/>
                </p:oleObj>
              </mc:Choice>
              <mc:Fallback>
                <p:oleObj name="Equation" r:id="rId23" imgW="444500" imgH="190500" progId="Equation.DSMT4">
                  <p:embed/>
                  <p:pic>
                    <p:nvPicPr>
                      <p:cNvPr id="437269" name="Object 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938815" y="5803900"/>
                        <a:ext cx="747985" cy="292100"/>
                      </a:xfrm>
                      <a:prstGeom prst="rect">
                        <a:avLst/>
                      </a:prstGeom>
                      <a:solidFill>
                        <a:srgbClr val="FFFF99"/>
                      </a:solidFill>
                      <a:ln>
                        <a:noFill/>
                      </a:ln>
                      <a:extLs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0919584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7" name="Date Placeholder 3"/>
          <p:cNvSpPr>
            <a:spLocks noGrp="1"/>
          </p:cNvSpPr>
          <p:nvPr>
            <p:ph type="dt" sz="quarter" idx="10"/>
          </p:nvPr>
        </p:nvSpPr>
        <p:spPr>
          <a:noFill/>
        </p:spPr>
        <p:txBody>
          <a:bodyPr/>
          <a:lstStyle/>
          <a:p>
            <a:r>
              <a:rPr lang="en-US">
                <a:latin typeface="Arial Narrow" charset="0"/>
              </a:rPr>
              <a:t>Monday, May 3, 2021</a:t>
            </a:r>
          </a:p>
        </p:txBody>
      </p:sp>
      <p:sp>
        <p:nvSpPr>
          <p:cNvPr id="4108"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41" name="Slide Number Placeholder 5"/>
          <p:cNvSpPr>
            <a:spLocks noGrp="1"/>
          </p:cNvSpPr>
          <p:nvPr>
            <p:ph type="sldNum" sz="quarter" idx="12"/>
          </p:nvPr>
        </p:nvSpPr>
        <p:spPr/>
        <p:txBody>
          <a:bodyPr/>
          <a:lstStyle/>
          <a:p>
            <a:fld id="{F93EEC2A-FCDE-0340-87DA-B973FAB76A3C}" type="slidenum">
              <a:rPr lang="en-US"/>
              <a:pPr/>
              <a:t>19</a:t>
            </a:fld>
            <a:endParaRPr lang="en-US"/>
          </a:p>
        </p:txBody>
      </p:sp>
      <p:sp>
        <p:nvSpPr>
          <p:cNvPr id="4110" name="Rectangle 2"/>
          <p:cNvSpPr>
            <a:spLocks noGrp="1" noChangeArrowheads="1"/>
          </p:cNvSpPr>
          <p:nvPr>
            <p:ph type="title"/>
          </p:nvPr>
        </p:nvSpPr>
        <p:spPr>
          <a:xfrm>
            <a:off x="685800" y="152400"/>
            <a:ext cx="7772400" cy="609600"/>
          </a:xfrm>
        </p:spPr>
        <p:txBody>
          <a:bodyPr/>
          <a:lstStyle/>
          <a:p>
            <a:r>
              <a:rPr lang="en-US" sz="4000"/>
              <a:t>Variation of Pressure and Depth</a:t>
            </a:r>
            <a:endParaRPr lang="en-US"/>
          </a:p>
        </p:txBody>
      </p:sp>
      <p:sp>
        <p:nvSpPr>
          <p:cNvPr id="439299"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Water pressure increases as a function of depth, and the air pressure decreases as a function of altitude.   Why?</a:t>
            </a:r>
          </a:p>
        </p:txBody>
      </p:sp>
      <p:sp>
        <p:nvSpPr>
          <p:cNvPr id="439300" name="Text Box 4"/>
          <p:cNvSpPr txBox="1">
            <a:spLocks noChangeArrowheads="1"/>
          </p:cNvSpPr>
          <p:nvPr/>
        </p:nvSpPr>
        <p:spPr bwMode="auto">
          <a:xfrm>
            <a:off x="2514600" y="3505200"/>
            <a:ext cx="6248400" cy="701675"/>
          </a:xfrm>
          <a:prstGeom prst="rect">
            <a:avLst/>
          </a:prstGeom>
          <a:noFill/>
          <a:ln w="28575">
            <a:noFill/>
            <a:miter lim="800000"/>
            <a:headEnd/>
            <a:tailEnd/>
          </a:ln>
        </p:spPr>
        <p:txBody>
          <a:bodyPr wrap="square">
            <a:prstTxWarp prst="textNoShape">
              <a:avLst/>
            </a:prstTxWarp>
            <a:spAutoFit/>
          </a:bodyPr>
          <a:lstStyle/>
          <a:p>
            <a:r>
              <a:rPr lang="en-US" sz="2000" dirty="0">
                <a:solidFill>
                  <a:srgbClr val="FF0000"/>
                </a:solidFill>
                <a:latin typeface="Arial Narrow" charset="0"/>
              </a:rPr>
              <a:t>If the liquid in the cylinder is the same substance as the fluid, the mass of the liquid in the cylinder is </a:t>
            </a:r>
          </a:p>
        </p:txBody>
      </p:sp>
      <p:graphicFrame>
        <p:nvGraphicFramePr>
          <p:cNvPr id="439301" name="Object 2"/>
          <p:cNvGraphicFramePr>
            <a:graphicFrameLocks noChangeAspect="1"/>
          </p:cNvGraphicFramePr>
          <p:nvPr/>
        </p:nvGraphicFramePr>
        <p:xfrm>
          <a:off x="4073525" y="4267200"/>
          <a:ext cx="1946275" cy="427038"/>
        </p:xfrm>
        <a:graphic>
          <a:graphicData uri="http://schemas.openxmlformats.org/presentationml/2006/ole">
            <mc:AlternateContent xmlns:mc="http://schemas.openxmlformats.org/markup-compatibility/2006">
              <mc:Choice xmlns:v="urn:schemas-microsoft-com:vml" Requires="v">
                <p:oleObj spid="_x0000_s569419" name="Equation" r:id="rId3" imgW="952200" imgH="228600" progId="Equation.3">
                  <p:embed/>
                </p:oleObj>
              </mc:Choice>
              <mc:Fallback>
                <p:oleObj name="Equation" r:id="rId3" imgW="952200" imgH="228600" progId="Equation.3">
                  <p:embed/>
                  <p:pic>
                    <p:nvPicPr>
                      <p:cNvPr id="43930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3525" y="4267200"/>
                        <a:ext cx="1946275"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9302" name="Text Box 6"/>
          <p:cNvSpPr txBox="1">
            <a:spLocks noChangeArrowheads="1"/>
          </p:cNvSpPr>
          <p:nvPr/>
        </p:nvSpPr>
        <p:spPr bwMode="auto">
          <a:xfrm>
            <a:off x="2514600" y="1660525"/>
            <a:ext cx="6400800" cy="701675"/>
          </a:xfrm>
          <a:prstGeom prst="rect">
            <a:avLst/>
          </a:prstGeom>
          <a:noFill/>
          <a:ln w="28575">
            <a:noFill/>
            <a:miter lim="800000"/>
            <a:headEnd/>
            <a:tailEnd/>
          </a:ln>
        </p:spPr>
        <p:txBody>
          <a:bodyPr wrap="square">
            <a:prstTxWarp prst="textNoShape">
              <a:avLst/>
            </a:prstTxWarp>
            <a:spAutoFit/>
          </a:bodyPr>
          <a:lstStyle/>
          <a:p>
            <a:r>
              <a:rPr lang="en-US" sz="2000" dirty="0">
                <a:solidFill>
                  <a:srgbClr val="FF0000"/>
                </a:solidFill>
                <a:latin typeface="Arial Narrow" charset="0"/>
              </a:rPr>
              <a:t>It seems that the pressure has a lot to do with the total mass of the fluid above the object that puts the weight on the object.</a:t>
            </a:r>
          </a:p>
        </p:txBody>
      </p:sp>
      <p:sp>
        <p:nvSpPr>
          <p:cNvPr id="439303" name="Text Box 7"/>
          <p:cNvSpPr txBox="1">
            <a:spLocks noChangeArrowheads="1"/>
          </p:cNvSpPr>
          <p:nvPr/>
        </p:nvSpPr>
        <p:spPr bwMode="auto">
          <a:xfrm>
            <a:off x="2514600" y="2393950"/>
            <a:ext cx="6400800" cy="1035050"/>
          </a:xfrm>
          <a:prstGeom prst="rect">
            <a:avLst/>
          </a:prstGeom>
          <a:solidFill>
            <a:srgbClr val="CCFFFF"/>
          </a:solidFill>
          <a:ln w="28575">
            <a:solidFill>
              <a:schemeClr val="accent2"/>
            </a:solidFill>
            <a:miter lim="800000"/>
            <a:headEnd/>
            <a:tailEnd/>
          </a:ln>
        </p:spPr>
        <p:txBody>
          <a:bodyPr wrap="square">
            <a:prstTxWarp prst="textNoShape">
              <a:avLst/>
            </a:prstTxWarp>
            <a:spAutoFit/>
          </a:bodyPr>
          <a:lstStyle/>
          <a:p>
            <a:pPr>
              <a:spcBef>
                <a:spcPct val="20000"/>
              </a:spcBef>
            </a:pPr>
            <a:r>
              <a:rPr lang="en-US" sz="2000" dirty="0">
                <a:solidFill>
                  <a:schemeClr val="accent2"/>
                </a:solidFill>
                <a:latin typeface="Arial Narrow" charset="0"/>
              </a:rPr>
              <a:t>Let’s imagine the liquid contained in a cylinder with </a:t>
            </a:r>
            <a:r>
              <a:rPr lang="en-US" sz="2000" dirty="0">
                <a:solidFill>
                  <a:srgbClr val="FF0000"/>
                </a:solidFill>
                <a:latin typeface="Arial Narrow" charset="0"/>
              </a:rPr>
              <a:t>height </a:t>
            </a:r>
            <a:r>
              <a:rPr lang="en-US" sz="2000" dirty="0">
                <a:solidFill>
                  <a:srgbClr val="FF0000"/>
                </a:solidFill>
                <a:latin typeface="Monotype Corsiva" charset="0"/>
              </a:rPr>
              <a:t>h</a:t>
            </a:r>
            <a:r>
              <a:rPr lang="en-US" sz="2000" dirty="0">
                <a:solidFill>
                  <a:schemeClr val="accent2"/>
                </a:solidFill>
                <a:latin typeface="Arial Narrow" charset="0"/>
              </a:rPr>
              <a:t> and the cross-sectional </a:t>
            </a:r>
            <a:r>
              <a:rPr lang="en-US" sz="2000" dirty="0">
                <a:solidFill>
                  <a:srgbClr val="FF0000"/>
                </a:solidFill>
                <a:latin typeface="Arial Narrow" charset="0"/>
              </a:rPr>
              <a:t>area </a:t>
            </a:r>
            <a:r>
              <a:rPr lang="en-US" sz="2000" dirty="0">
                <a:solidFill>
                  <a:srgbClr val="FF0000"/>
                </a:solidFill>
                <a:latin typeface="Monotype Corsiva" charset="0"/>
              </a:rPr>
              <a:t>A</a:t>
            </a:r>
            <a:r>
              <a:rPr lang="en-US" sz="2000" dirty="0">
                <a:solidFill>
                  <a:schemeClr val="accent2"/>
                </a:solidFill>
                <a:latin typeface="Arial Narrow" charset="0"/>
              </a:rPr>
              <a:t> immersed in a fluid of </a:t>
            </a:r>
            <a:r>
              <a:rPr lang="en-US" sz="2000" dirty="0">
                <a:solidFill>
                  <a:srgbClr val="FF0000"/>
                </a:solidFill>
                <a:latin typeface="Arial Narrow" charset="0"/>
              </a:rPr>
              <a:t>density </a:t>
            </a:r>
            <a:r>
              <a:rPr lang="en-US" sz="2000" dirty="0" err="1">
                <a:solidFill>
                  <a:srgbClr val="FF0000"/>
                </a:solidFill>
                <a:latin typeface="Symbol" charset="2"/>
              </a:rPr>
              <a:t>ρ</a:t>
            </a:r>
            <a:r>
              <a:rPr lang="en-US" sz="2000" dirty="0">
                <a:solidFill>
                  <a:schemeClr val="accent2"/>
                </a:solidFill>
                <a:latin typeface="Arial Narrow" charset="0"/>
              </a:rPr>
              <a:t> at rest, as shown in the figure, and the system is in its equilibrium.</a:t>
            </a:r>
          </a:p>
        </p:txBody>
      </p:sp>
      <p:sp>
        <p:nvSpPr>
          <p:cNvPr id="439304" name="Text Box 8"/>
          <p:cNvSpPr txBox="1">
            <a:spLocks noChangeArrowheads="1"/>
          </p:cNvSpPr>
          <p:nvPr/>
        </p:nvSpPr>
        <p:spPr bwMode="auto">
          <a:xfrm>
            <a:off x="4200525" y="4800600"/>
            <a:ext cx="4638675" cy="944563"/>
          </a:xfrm>
          <a:prstGeom prst="rect">
            <a:avLst/>
          </a:prstGeom>
          <a:solidFill>
            <a:srgbClr val="CCFFFF"/>
          </a:solidFill>
          <a:ln w="28575">
            <a:solidFill>
              <a:schemeClr val="accent2"/>
            </a:solidFill>
            <a:miter lim="800000"/>
            <a:headEnd/>
            <a:tailEnd/>
          </a:ln>
        </p:spPr>
        <p:txBody>
          <a:bodyPr wrap="square">
            <a:prstTxWarp prst="textNoShape">
              <a:avLst/>
            </a:prstTxWarp>
            <a:spAutoFit/>
          </a:bodyPr>
          <a:lstStyle/>
          <a:p>
            <a:pPr>
              <a:spcBef>
                <a:spcPct val="20000"/>
              </a:spcBef>
            </a:pPr>
            <a:r>
              <a:rPr lang="en-US" sz="1800" dirty="0">
                <a:solidFill>
                  <a:schemeClr val="accent2"/>
                </a:solidFill>
                <a:latin typeface="Arial Narrow" charset="0"/>
              </a:rPr>
              <a:t>The pressure at the </a:t>
            </a:r>
            <a:r>
              <a:rPr lang="en-US" sz="1800" dirty="0">
                <a:solidFill>
                  <a:srgbClr val="FF0000"/>
                </a:solidFill>
                <a:latin typeface="Arial Narrow" charset="0"/>
              </a:rPr>
              <a:t>depth </a:t>
            </a:r>
            <a:r>
              <a:rPr lang="en-US" sz="1800" dirty="0" err="1">
                <a:solidFill>
                  <a:srgbClr val="FF0000"/>
                </a:solidFill>
                <a:latin typeface="Monotype Corsiva" charset="0"/>
              </a:rPr>
              <a:t>h</a:t>
            </a:r>
            <a:r>
              <a:rPr lang="en-US" sz="1800" dirty="0">
                <a:solidFill>
                  <a:schemeClr val="accent2"/>
                </a:solidFill>
                <a:latin typeface="Arial Narrow" charset="0"/>
              </a:rPr>
              <a:t> below the surface of the  fluid open to the atmosphere is greater than the atmospheric pressure by </a:t>
            </a:r>
            <a:r>
              <a:rPr lang="en-US" sz="1800" dirty="0" err="1">
                <a:solidFill>
                  <a:srgbClr val="FF0000"/>
                </a:solidFill>
                <a:latin typeface="Symbol" charset="2"/>
              </a:rPr>
              <a:t>ρ</a:t>
            </a:r>
            <a:r>
              <a:rPr lang="en-US" sz="1800" dirty="0" err="1">
                <a:solidFill>
                  <a:srgbClr val="FF0000"/>
                </a:solidFill>
                <a:latin typeface="Monotype Corsiva" charset="0"/>
              </a:rPr>
              <a:t>gh</a:t>
            </a:r>
            <a:r>
              <a:rPr lang="en-US" sz="1800" dirty="0">
                <a:solidFill>
                  <a:schemeClr val="accent2"/>
                </a:solidFill>
                <a:latin typeface="Arial Narrow" charset="0"/>
              </a:rPr>
              <a:t>.</a:t>
            </a:r>
          </a:p>
        </p:txBody>
      </p:sp>
      <p:sp>
        <p:nvSpPr>
          <p:cNvPr id="439305" name="Text Box 9"/>
          <p:cNvSpPr txBox="1">
            <a:spLocks noChangeArrowheads="1"/>
          </p:cNvSpPr>
          <p:nvPr/>
        </p:nvSpPr>
        <p:spPr bwMode="auto">
          <a:xfrm>
            <a:off x="228600" y="4800600"/>
            <a:ext cx="22098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we obtain</a:t>
            </a:r>
          </a:p>
        </p:txBody>
      </p:sp>
      <p:sp>
        <p:nvSpPr>
          <p:cNvPr id="439306" name="Text Box 10"/>
          <p:cNvSpPr txBox="1">
            <a:spLocks noChangeArrowheads="1"/>
          </p:cNvSpPr>
          <p:nvPr/>
        </p:nvSpPr>
        <p:spPr bwMode="auto">
          <a:xfrm>
            <a:off x="304800" y="5257800"/>
            <a:ext cx="2743200" cy="3968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Atmospheric </a:t>
            </a:r>
            <a:r>
              <a:rPr lang="en-US" sz="2000" dirty="0">
                <a:solidFill>
                  <a:srgbClr val="FF0000"/>
                </a:solidFill>
                <a:latin typeface="Arial Narrow" charset="0"/>
              </a:rPr>
              <a:t>pressure P</a:t>
            </a:r>
            <a:r>
              <a:rPr lang="en-US" sz="2000" baseline="-25000" dirty="0">
                <a:solidFill>
                  <a:srgbClr val="FF0000"/>
                </a:solidFill>
                <a:latin typeface="Arial Narrow" charset="0"/>
              </a:rPr>
              <a:t>0</a:t>
            </a:r>
            <a:r>
              <a:rPr lang="en-US" sz="2000" dirty="0">
                <a:solidFill>
                  <a:srgbClr val="FF0000"/>
                </a:solidFill>
                <a:latin typeface="Arial Narrow" charset="0"/>
              </a:rPr>
              <a:t> </a:t>
            </a:r>
            <a:r>
              <a:rPr lang="en-US" sz="2000" dirty="0">
                <a:solidFill>
                  <a:schemeClr val="accent2"/>
                </a:solidFill>
                <a:latin typeface="Arial Narrow" charset="0"/>
              </a:rPr>
              <a:t>is</a:t>
            </a:r>
          </a:p>
        </p:txBody>
      </p:sp>
      <p:graphicFrame>
        <p:nvGraphicFramePr>
          <p:cNvPr id="439307" name="Object 3"/>
          <p:cNvGraphicFramePr>
            <a:graphicFrameLocks noChangeAspect="1"/>
          </p:cNvGraphicFramePr>
          <p:nvPr/>
        </p:nvGraphicFramePr>
        <p:xfrm>
          <a:off x="381000" y="5638800"/>
          <a:ext cx="3021013" cy="374650"/>
        </p:xfrm>
        <a:graphic>
          <a:graphicData uri="http://schemas.openxmlformats.org/presentationml/2006/ole">
            <mc:AlternateContent xmlns:mc="http://schemas.openxmlformats.org/markup-compatibility/2006">
              <mc:Choice xmlns:v="urn:schemas-microsoft-com:vml" Requires="v">
                <p:oleObj spid="_x0000_s569420" name="Equation" r:id="rId5" imgW="1498320" imgH="203040" progId="Equation.3">
                  <p:embed/>
                </p:oleObj>
              </mc:Choice>
              <mc:Fallback>
                <p:oleObj name="Equation" r:id="rId5" imgW="1498320" imgH="203040" progId="Equation.3">
                  <p:embed/>
                  <p:pic>
                    <p:nvPicPr>
                      <p:cNvPr id="43930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5638800"/>
                        <a:ext cx="3021013"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12"/>
          <p:cNvGrpSpPr>
            <a:grpSpLocks/>
          </p:cNvGrpSpPr>
          <p:nvPr/>
        </p:nvGrpSpPr>
        <p:grpSpPr bwMode="auto">
          <a:xfrm>
            <a:off x="609600" y="1687513"/>
            <a:ext cx="1446213" cy="2503487"/>
            <a:chOff x="432" y="1063"/>
            <a:chExt cx="768" cy="1289"/>
          </a:xfrm>
        </p:grpSpPr>
        <p:grpSp>
          <p:nvGrpSpPr>
            <p:cNvPr id="3" name="Group 13"/>
            <p:cNvGrpSpPr>
              <a:grpSpLocks/>
            </p:cNvGrpSpPr>
            <p:nvPr/>
          </p:nvGrpSpPr>
          <p:grpSpPr bwMode="auto">
            <a:xfrm>
              <a:off x="432" y="1296"/>
              <a:ext cx="768" cy="1056"/>
              <a:chOff x="336" y="1104"/>
              <a:chExt cx="624" cy="864"/>
            </a:xfrm>
          </p:grpSpPr>
          <p:sp>
            <p:nvSpPr>
              <p:cNvPr id="4135" name="Rectangle 14"/>
              <p:cNvSpPr>
                <a:spLocks noChangeArrowheads="1"/>
              </p:cNvSpPr>
              <p:nvPr/>
            </p:nvSpPr>
            <p:spPr bwMode="auto">
              <a:xfrm>
                <a:off x="336" y="1296"/>
                <a:ext cx="624"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4136" name="Rectangle 15"/>
              <p:cNvSpPr>
                <a:spLocks noChangeArrowheads="1"/>
              </p:cNvSpPr>
              <p:nvPr/>
            </p:nvSpPr>
            <p:spPr bwMode="auto">
              <a:xfrm>
                <a:off x="336" y="1152"/>
                <a:ext cx="624" cy="816"/>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4137" name="Rectangle 16"/>
              <p:cNvSpPr>
                <a:spLocks noChangeArrowheads="1"/>
              </p:cNvSpPr>
              <p:nvPr/>
            </p:nvSpPr>
            <p:spPr bwMode="auto">
              <a:xfrm>
                <a:off x="336" y="1104"/>
                <a:ext cx="624"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4121" name="Rectangle 17"/>
            <p:cNvSpPr>
              <a:spLocks noChangeArrowheads="1"/>
            </p:cNvSpPr>
            <p:nvPr/>
          </p:nvSpPr>
          <p:spPr bwMode="auto">
            <a:xfrm>
              <a:off x="816" y="1536"/>
              <a:ext cx="192" cy="384"/>
            </a:xfrm>
            <a:prstGeom prst="rect">
              <a:avLst/>
            </a:prstGeom>
            <a:solidFill>
              <a:srgbClr val="00FFFF"/>
            </a:solidFill>
            <a:ln w="28575">
              <a:solidFill>
                <a:schemeClr val="accent1"/>
              </a:solidFill>
              <a:miter lim="800000"/>
              <a:headEnd/>
              <a:tailEnd/>
            </a:ln>
          </p:spPr>
          <p:txBody>
            <a:bodyPr wrap="none" anchor="ctr">
              <a:prstTxWarp prst="textNoShape">
                <a:avLst/>
              </a:prstTxWarp>
            </a:bodyPr>
            <a:lstStyle/>
            <a:p>
              <a:endParaRPr lang="en-US"/>
            </a:p>
          </p:txBody>
        </p:sp>
        <p:grpSp>
          <p:nvGrpSpPr>
            <p:cNvPr id="4" name="Group 18"/>
            <p:cNvGrpSpPr>
              <a:grpSpLocks/>
            </p:cNvGrpSpPr>
            <p:nvPr/>
          </p:nvGrpSpPr>
          <p:grpSpPr bwMode="auto">
            <a:xfrm>
              <a:off x="576" y="1063"/>
              <a:ext cx="336" cy="473"/>
              <a:chOff x="576" y="1063"/>
              <a:chExt cx="336" cy="473"/>
            </a:xfrm>
          </p:grpSpPr>
          <p:sp>
            <p:nvSpPr>
              <p:cNvPr id="4133" name="Line 19"/>
              <p:cNvSpPr>
                <a:spLocks noChangeShapeType="1"/>
              </p:cNvSpPr>
              <p:nvPr/>
            </p:nvSpPr>
            <p:spPr bwMode="auto">
              <a:xfrm>
                <a:off x="912" y="1152"/>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4" name="Text Box 20"/>
              <p:cNvSpPr txBox="1">
                <a:spLocks noChangeArrowheads="1"/>
              </p:cNvSpPr>
              <p:nvPr/>
            </p:nvSpPr>
            <p:spPr bwMode="auto">
              <a:xfrm>
                <a:off x="576" y="1063"/>
                <a:ext cx="28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r>
                  <a:rPr lang="en-US" sz="2000">
                    <a:solidFill>
                      <a:schemeClr val="accent2"/>
                    </a:solidFill>
                    <a:latin typeface="Arial Narrow" charset="0"/>
                  </a:rPr>
                  <a:t>A</a:t>
                </a:r>
              </a:p>
            </p:txBody>
          </p:sp>
        </p:grpSp>
        <p:grpSp>
          <p:nvGrpSpPr>
            <p:cNvPr id="5" name="Group 21"/>
            <p:cNvGrpSpPr>
              <a:grpSpLocks/>
            </p:cNvGrpSpPr>
            <p:nvPr/>
          </p:nvGrpSpPr>
          <p:grpSpPr bwMode="auto">
            <a:xfrm>
              <a:off x="909" y="1920"/>
              <a:ext cx="246" cy="338"/>
              <a:chOff x="909" y="1920"/>
              <a:chExt cx="246" cy="338"/>
            </a:xfrm>
          </p:grpSpPr>
          <p:sp>
            <p:nvSpPr>
              <p:cNvPr id="4131" name="Line 22"/>
              <p:cNvSpPr>
                <a:spLocks noChangeShapeType="1"/>
              </p:cNvSpPr>
              <p:nvPr/>
            </p:nvSpPr>
            <p:spPr bwMode="auto">
              <a:xfrm flipV="1">
                <a:off x="960" y="1920"/>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2" name="Text Box 23"/>
              <p:cNvSpPr txBox="1">
                <a:spLocks noChangeArrowheads="1"/>
              </p:cNvSpPr>
              <p:nvPr/>
            </p:nvSpPr>
            <p:spPr bwMode="auto">
              <a:xfrm>
                <a:off x="909" y="2054"/>
                <a:ext cx="24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a:t>
                </a:r>
              </a:p>
            </p:txBody>
          </p:sp>
        </p:grpSp>
        <p:grpSp>
          <p:nvGrpSpPr>
            <p:cNvPr id="6" name="Group 24"/>
            <p:cNvGrpSpPr>
              <a:grpSpLocks/>
            </p:cNvGrpSpPr>
            <p:nvPr/>
          </p:nvGrpSpPr>
          <p:grpSpPr bwMode="auto">
            <a:xfrm>
              <a:off x="624" y="1824"/>
              <a:ext cx="288" cy="359"/>
              <a:chOff x="624" y="1824"/>
              <a:chExt cx="288" cy="359"/>
            </a:xfrm>
          </p:grpSpPr>
          <p:sp>
            <p:nvSpPr>
              <p:cNvPr id="4129" name="Line 25"/>
              <p:cNvSpPr>
                <a:spLocks noChangeShapeType="1"/>
              </p:cNvSpPr>
              <p:nvPr/>
            </p:nvSpPr>
            <p:spPr bwMode="auto">
              <a:xfrm>
                <a:off x="912" y="1824"/>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0" name="Text Box 26"/>
              <p:cNvSpPr txBox="1">
                <a:spLocks noChangeArrowheads="1"/>
              </p:cNvSpPr>
              <p:nvPr/>
            </p:nvSpPr>
            <p:spPr bwMode="auto">
              <a:xfrm>
                <a:off x="624" y="1979"/>
                <a:ext cx="244"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r>
                  <a:rPr lang="en-US" sz="2000" b="1">
                    <a:solidFill>
                      <a:schemeClr val="accent2"/>
                    </a:solidFill>
                    <a:latin typeface="Monotype Corsiva" charset="0"/>
                  </a:rPr>
                  <a:t>g</a:t>
                </a:r>
              </a:p>
            </p:txBody>
          </p:sp>
        </p:grpSp>
        <p:grpSp>
          <p:nvGrpSpPr>
            <p:cNvPr id="7" name="Group 27"/>
            <p:cNvGrpSpPr>
              <a:grpSpLocks/>
            </p:cNvGrpSpPr>
            <p:nvPr/>
          </p:nvGrpSpPr>
          <p:grpSpPr bwMode="auto">
            <a:xfrm>
              <a:off x="518" y="1536"/>
              <a:ext cx="298" cy="384"/>
              <a:chOff x="518" y="1536"/>
              <a:chExt cx="298" cy="384"/>
            </a:xfrm>
          </p:grpSpPr>
          <p:sp>
            <p:nvSpPr>
              <p:cNvPr id="4126" name="Line 28"/>
              <p:cNvSpPr>
                <a:spLocks noChangeShapeType="1"/>
              </p:cNvSpPr>
              <p:nvPr/>
            </p:nvSpPr>
            <p:spPr bwMode="auto">
              <a:xfrm flipH="1">
                <a:off x="624" y="1920"/>
                <a:ext cx="192" cy="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4127" name="Line 29"/>
              <p:cNvSpPr>
                <a:spLocks noChangeShapeType="1"/>
              </p:cNvSpPr>
              <p:nvPr/>
            </p:nvSpPr>
            <p:spPr bwMode="auto">
              <a:xfrm flipV="1">
                <a:off x="720" y="1536"/>
                <a:ext cx="0" cy="384"/>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4128" name="Text Box 30"/>
              <p:cNvSpPr txBox="1">
                <a:spLocks noChangeArrowheads="1"/>
              </p:cNvSpPr>
              <p:nvPr/>
            </p:nvSpPr>
            <p:spPr bwMode="auto">
              <a:xfrm>
                <a:off x="518" y="1591"/>
                <a:ext cx="160" cy="20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grpSp>
      </p:grpSp>
      <p:graphicFrame>
        <p:nvGraphicFramePr>
          <p:cNvPr id="439327" name="Object 4"/>
          <p:cNvGraphicFramePr>
            <a:graphicFrameLocks noChangeAspect="1"/>
          </p:cNvGraphicFramePr>
          <p:nvPr>
            <p:extLst>
              <p:ext uri="{D42A27DB-BD31-4B8C-83A1-F6EECF244321}">
                <p14:modId xmlns:p14="http://schemas.microsoft.com/office/powerpoint/2010/main" val="932587634"/>
              </p:ext>
            </p:extLst>
          </p:nvPr>
        </p:nvGraphicFramePr>
        <p:xfrm>
          <a:off x="6172200" y="3917950"/>
          <a:ext cx="377825" cy="279400"/>
        </p:xfrm>
        <a:graphic>
          <a:graphicData uri="http://schemas.openxmlformats.org/presentationml/2006/ole">
            <mc:AlternateContent xmlns:mc="http://schemas.openxmlformats.org/markup-compatibility/2006">
              <mc:Choice xmlns:v="urn:schemas-microsoft-com:vml" Requires="v">
                <p:oleObj spid="_x0000_s569421" name="Equation" r:id="rId7" imgW="203040" imgH="164880" progId="Equation.3">
                  <p:embed/>
                </p:oleObj>
              </mc:Choice>
              <mc:Fallback>
                <p:oleObj name="Equation" r:id="rId7" imgW="203040" imgH="164880" progId="Equation.3">
                  <p:embed/>
                  <p:pic>
                    <p:nvPicPr>
                      <p:cNvPr id="43932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2200" y="3917950"/>
                        <a:ext cx="377825" cy="2794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9328" name="Text Box 32"/>
          <p:cNvSpPr txBox="1">
            <a:spLocks noChangeArrowheads="1"/>
          </p:cNvSpPr>
          <p:nvPr/>
        </p:nvSpPr>
        <p:spPr bwMode="auto">
          <a:xfrm>
            <a:off x="304800" y="4327525"/>
            <a:ext cx="3733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system is in its equilibrium</a:t>
            </a:r>
          </a:p>
        </p:txBody>
      </p:sp>
      <p:graphicFrame>
        <p:nvGraphicFramePr>
          <p:cNvPr id="439329" name="Object 5"/>
          <p:cNvGraphicFramePr>
            <a:graphicFrameLocks noChangeAspect="1"/>
          </p:cNvGraphicFramePr>
          <p:nvPr/>
        </p:nvGraphicFramePr>
        <p:xfrm>
          <a:off x="2355850" y="4859338"/>
          <a:ext cx="311150" cy="307975"/>
        </p:xfrm>
        <a:graphic>
          <a:graphicData uri="http://schemas.openxmlformats.org/presentationml/2006/ole">
            <mc:AlternateContent xmlns:mc="http://schemas.openxmlformats.org/markup-compatibility/2006">
              <mc:Choice xmlns:v="urn:schemas-microsoft-com:vml" Requires="v">
                <p:oleObj spid="_x0000_s569422" name="Equation" r:id="rId9" imgW="152280" imgH="164880" progId="Equation.3">
                  <p:embed/>
                </p:oleObj>
              </mc:Choice>
              <mc:Fallback>
                <p:oleObj name="Equation" r:id="rId9" imgW="152280" imgH="164880" progId="Equation.3">
                  <p:embed/>
                  <p:pic>
                    <p:nvPicPr>
                      <p:cNvPr id="439329"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5850" y="4859338"/>
                        <a:ext cx="311150" cy="3079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0" name="Object 6"/>
          <p:cNvGraphicFramePr>
            <a:graphicFrameLocks noChangeAspect="1"/>
          </p:cNvGraphicFramePr>
          <p:nvPr>
            <p:extLst>
              <p:ext uri="{D42A27DB-BD31-4B8C-83A1-F6EECF244321}">
                <p14:modId xmlns:p14="http://schemas.microsoft.com/office/powerpoint/2010/main" val="1759167624"/>
              </p:ext>
            </p:extLst>
          </p:nvPr>
        </p:nvGraphicFramePr>
        <p:xfrm>
          <a:off x="6530975" y="3886200"/>
          <a:ext cx="684213" cy="342900"/>
        </p:xfrm>
        <a:graphic>
          <a:graphicData uri="http://schemas.openxmlformats.org/presentationml/2006/ole">
            <mc:AlternateContent xmlns:mc="http://schemas.openxmlformats.org/markup-compatibility/2006">
              <mc:Choice xmlns:v="urn:schemas-microsoft-com:vml" Requires="v">
                <p:oleObj spid="_x0000_s569423" name="Equation" r:id="rId11" imgW="368280" imgH="203040" progId="Equation.3">
                  <p:embed/>
                </p:oleObj>
              </mc:Choice>
              <mc:Fallback>
                <p:oleObj name="Equation" r:id="rId11" imgW="368280" imgH="203040" progId="Equation.3">
                  <p:embed/>
                  <p:pic>
                    <p:nvPicPr>
                      <p:cNvPr id="43933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30975" y="3886200"/>
                        <a:ext cx="684213" cy="3429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1" name="Object 7"/>
          <p:cNvGraphicFramePr>
            <a:graphicFrameLocks noChangeAspect="1"/>
          </p:cNvGraphicFramePr>
          <p:nvPr>
            <p:extLst>
              <p:ext uri="{D42A27DB-BD31-4B8C-83A1-F6EECF244321}">
                <p14:modId xmlns:p14="http://schemas.microsoft.com/office/powerpoint/2010/main" val="2407343689"/>
              </p:ext>
            </p:extLst>
          </p:nvPr>
        </p:nvGraphicFramePr>
        <p:xfrm>
          <a:off x="7196138" y="3886200"/>
          <a:ext cx="801687" cy="342900"/>
        </p:xfrm>
        <a:graphic>
          <a:graphicData uri="http://schemas.openxmlformats.org/presentationml/2006/ole">
            <mc:AlternateContent xmlns:mc="http://schemas.openxmlformats.org/markup-compatibility/2006">
              <mc:Choice xmlns:v="urn:schemas-microsoft-com:vml" Requires="v">
                <p:oleObj spid="_x0000_s569424" name="Equation" r:id="rId13" imgW="431640" imgH="203040" progId="Equation.3">
                  <p:embed/>
                </p:oleObj>
              </mc:Choice>
              <mc:Fallback>
                <p:oleObj name="Equation" r:id="rId13" imgW="431640" imgH="203040" progId="Equation.3">
                  <p:embed/>
                  <p:pic>
                    <p:nvPicPr>
                      <p:cNvPr id="439331"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96138" y="3886200"/>
                        <a:ext cx="801687" cy="3429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2" name="Object 8"/>
          <p:cNvGraphicFramePr>
            <a:graphicFrameLocks noChangeAspect="1"/>
          </p:cNvGraphicFramePr>
          <p:nvPr>
            <p:extLst>
              <p:ext uri="{D42A27DB-BD31-4B8C-83A1-F6EECF244321}">
                <p14:modId xmlns:p14="http://schemas.microsoft.com/office/powerpoint/2010/main" val="442653117"/>
              </p:ext>
            </p:extLst>
          </p:nvPr>
        </p:nvGraphicFramePr>
        <p:xfrm>
          <a:off x="6018212" y="4267200"/>
          <a:ext cx="2439988" cy="427038"/>
        </p:xfrm>
        <a:graphic>
          <a:graphicData uri="http://schemas.openxmlformats.org/presentationml/2006/ole">
            <mc:AlternateContent xmlns:mc="http://schemas.openxmlformats.org/markup-compatibility/2006">
              <mc:Choice xmlns:v="urn:schemas-microsoft-com:vml" Requires="v">
                <p:oleObj spid="_x0000_s569425" name="Equation" r:id="rId15" imgW="1193760" imgH="228600" progId="Equation.3">
                  <p:embed/>
                </p:oleObj>
              </mc:Choice>
              <mc:Fallback>
                <p:oleObj name="Equation" r:id="rId15" imgW="1193760" imgH="228600" progId="Equation.3">
                  <p:embed/>
                  <p:pic>
                    <p:nvPicPr>
                      <p:cNvPr id="439332"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018212" y="4267200"/>
                        <a:ext cx="2439988"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3" name="Object 9"/>
          <p:cNvGraphicFramePr>
            <a:graphicFrameLocks noChangeAspect="1"/>
          </p:cNvGraphicFramePr>
          <p:nvPr>
            <p:extLst>
              <p:ext uri="{D42A27DB-BD31-4B8C-83A1-F6EECF244321}">
                <p14:modId xmlns:p14="http://schemas.microsoft.com/office/powerpoint/2010/main" val="1573101073"/>
              </p:ext>
            </p:extLst>
          </p:nvPr>
        </p:nvGraphicFramePr>
        <p:xfrm>
          <a:off x="8497888" y="4314825"/>
          <a:ext cx="493712" cy="331788"/>
        </p:xfrm>
        <a:graphic>
          <a:graphicData uri="http://schemas.openxmlformats.org/presentationml/2006/ole">
            <mc:AlternateContent xmlns:mc="http://schemas.openxmlformats.org/markup-compatibility/2006">
              <mc:Choice xmlns:v="urn:schemas-microsoft-com:vml" Requires="v">
                <p:oleObj spid="_x0000_s569426" name="Equation" r:id="rId17" imgW="241200" imgH="177480" progId="Equation.3">
                  <p:embed/>
                </p:oleObj>
              </mc:Choice>
              <mc:Fallback>
                <p:oleObj name="Equation" r:id="rId17" imgW="241200" imgH="177480" progId="Equation.3">
                  <p:embed/>
                  <p:pic>
                    <p:nvPicPr>
                      <p:cNvPr id="439333"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497888" y="4314825"/>
                        <a:ext cx="493712" cy="3317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4" name="Object 10"/>
          <p:cNvGraphicFramePr>
            <a:graphicFrameLocks noChangeAspect="1"/>
          </p:cNvGraphicFramePr>
          <p:nvPr/>
        </p:nvGraphicFramePr>
        <p:xfrm>
          <a:off x="2581275" y="4830763"/>
          <a:ext cx="1400175" cy="427037"/>
        </p:xfrm>
        <a:graphic>
          <a:graphicData uri="http://schemas.openxmlformats.org/presentationml/2006/ole">
            <mc:AlternateContent xmlns:mc="http://schemas.openxmlformats.org/markup-compatibility/2006">
              <mc:Choice xmlns:v="urn:schemas-microsoft-com:vml" Requires="v">
                <p:oleObj spid="_x0000_s569427" name="Equation" r:id="rId19" imgW="685800" imgH="228600" progId="Equation.DSMT4">
                  <p:embed/>
                </p:oleObj>
              </mc:Choice>
              <mc:Fallback>
                <p:oleObj name="Equation" r:id="rId19" imgW="685800" imgH="228600" progId="Equation.DSMT4">
                  <p:embed/>
                  <p:pic>
                    <p:nvPicPr>
                      <p:cNvPr id="439334"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81275" y="4830763"/>
                        <a:ext cx="1400175" cy="4270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918695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Monday, May 3, 2021</a:t>
            </a:r>
          </a:p>
        </p:txBody>
      </p:sp>
      <p:sp>
        <p:nvSpPr>
          <p:cNvPr id="5" name="Footer Placeholder 4"/>
          <p:cNvSpPr>
            <a:spLocks noGrp="1"/>
          </p:cNvSpPr>
          <p:nvPr>
            <p:ph type="ftr" sz="quarter" idx="11"/>
          </p:nvPr>
        </p:nvSpPr>
        <p:spPr/>
        <p:txBody>
          <a:bodyPr/>
          <a:lstStyle/>
          <a:p>
            <a:pPr>
              <a:defRPr/>
            </a:pPr>
            <a:r>
              <a:rPr lang="nl-NL" dirty="0"/>
              <a:t>PHYS 1443-003, Spring 2021                    Dr. Jaehoon Yu</a:t>
            </a:r>
            <a:endParaRPr lang="en-US" dirty="0"/>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685800" y="-76200"/>
            <a:ext cx="7772400" cy="685800"/>
          </a:xfrm>
        </p:spPr>
        <p:txBody>
          <a:bodyPr/>
          <a:lstStyle/>
          <a:p>
            <a:pPr eaLnBrk="1" hangingPunct="1"/>
            <a:r>
              <a:rPr lang="en-US" dirty="0">
                <a:ea typeface="ＭＳ Ｐゴシック" pitchFamily="-84" charset="-128"/>
                <a:cs typeface="ＭＳ Ｐゴシック" pitchFamily="-84" charset="-128"/>
              </a:rPr>
              <a:t>  Announcements</a:t>
            </a:r>
          </a:p>
        </p:txBody>
      </p:sp>
      <p:sp>
        <p:nvSpPr>
          <p:cNvPr id="111619" name="Rectangle 3"/>
          <p:cNvSpPr>
            <a:spLocks noGrp="1" noChangeArrowheads="1"/>
          </p:cNvSpPr>
          <p:nvPr>
            <p:ph type="body" idx="1"/>
          </p:nvPr>
        </p:nvSpPr>
        <p:spPr>
          <a:xfrm>
            <a:off x="342900" y="533400"/>
            <a:ext cx="8496300" cy="5791200"/>
          </a:xfrm>
        </p:spPr>
        <p:txBody>
          <a:bodyPr/>
          <a:lstStyle/>
          <a:p>
            <a:pPr eaLnBrk="1" hangingPunct="1"/>
            <a:r>
              <a:rPr lang="en-US" sz="2400" dirty="0"/>
              <a:t>Reading assignments: CH 9.5, 9.6 and 9.7</a:t>
            </a:r>
          </a:p>
          <a:p>
            <a:pPr eaLnBrk="1" hangingPunct="1"/>
            <a:r>
              <a:rPr lang="en-US" sz="2400" dirty="0"/>
              <a:t>The final comprehensive exam: </a:t>
            </a:r>
          </a:p>
          <a:p>
            <a:pPr lvl="1" eaLnBrk="1" hangingPunct="1"/>
            <a:r>
              <a:rPr lang="en-US" sz="2000" dirty="0"/>
              <a:t>2 – 4:30pm, Monday, May 10 on Quest</a:t>
            </a:r>
          </a:p>
          <a:p>
            <a:pPr lvl="1" eaLnBrk="1" hangingPunct="1"/>
            <a:r>
              <a:rPr lang="en-US" sz="2000" dirty="0"/>
              <a:t>Roll call begins at 1:45pm on Monday, May 10!</a:t>
            </a:r>
          </a:p>
          <a:p>
            <a:pPr lvl="1" eaLnBrk="1" hangingPunct="1"/>
            <a:r>
              <a:rPr lang="en-US" sz="2000" dirty="0"/>
              <a:t>Covers CH1.1 through CH10.5  + math refresher</a:t>
            </a:r>
          </a:p>
          <a:p>
            <a:pPr lvl="2" eaLnBrk="1" hangingPunct="1"/>
            <a:r>
              <a:rPr lang="en-US" sz="1600" dirty="0"/>
              <a:t>No class this Wednesday, May 5</a:t>
            </a:r>
          </a:p>
          <a:p>
            <a:pPr lvl="1" eaLnBrk="1" hangingPunct="1">
              <a:spcBef>
                <a:spcPts val="200"/>
              </a:spcBef>
            </a:pPr>
            <a:r>
              <a:rPr lang="en-US" sz="2000" dirty="0"/>
              <a:t>BYOF: You may bring one 8.5x11.5 sheet (front and back) of </a:t>
            </a:r>
            <a:r>
              <a:rPr lang="en-US" sz="2000" b="1" u="sng" dirty="0">
                <a:solidFill>
                  <a:srgbClr val="FF0000"/>
                </a:solidFill>
              </a:rPr>
              <a:t>handwritten</a:t>
            </a:r>
            <a:r>
              <a:rPr lang="en-US" sz="2000" dirty="0"/>
              <a:t> formulae and values of constants for the test</a:t>
            </a:r>
          </a:p>
          <a:p>
            <a:pPr lvl="1" eaLnBrk="1" hangingPunct="1">
              <a:spcBef>
                <a:spcPts val="200"/>
              </a:spcBef>
            </a:pPr>
            <a:r>
              <a:rPr lang="en-US" sz="2000" dirty="0"/>
              <a:t>No derivations, word definitions, setups or solutions of any problems, figures, pictures, diagrams or arrows, </a:t>
            </a:r>
            <a:r>
              <a:rPr lang="en-US" sz="2000" dirty="0" err="1"/>
              <a:t>etc</a:t>
            </a:r>
            <a:r>
              <a:rPr lang="en-US" sz="2000" dirty="0"/>
              <a:t>!</a:t>
            </a:r>
          </a:p>
          <a:p>
            <a:pPr lvl="1" eaLnBrk="1" hangingPunct="1">
              <a:spcBef>
                <a:spcPts val="200"/>
              </a:spcBef>
            </a:pPr>
            <a:r>
              <a:rPr lang="en-US" sz="2000" dirty="0"/>
              <a:t>Must email me the photos of front and back of the formula sheet, including the blank at </a:t>
            </a:r>
            <a:r>
              <a:rPr lang="en-US" sz="2000" dirty="0">
                <a:hlinkClick r:id="rId2"/>
              </a:rPr>
              <a:t>jaehoonyu@uta.edu</a:t>
            </a:r>
            <a:r>
              <a:rPr lang="en-US" sz="2000" dirty="0"/>
              <a:t> no later than </a:t>
            </a:r>
            <a:r>
              <a:rPr lang="en-US" sz="2000" b="1" u="sng" dirty="0">
                <a:solidFill>
                  <a:srgbClr val="C00000"/>
                </a:solidFill>
              </a:rPr>
              <a:t>11:00am the day of the test</a:t>
            </a:r>
          </a:p>
          <a:p>
            <a:pPr lvl="2" eaLnBrk="1" hangingPunct="1">
              <a:spcBef>
                <a:spcPts val="200"/>
              </a:spcBef>
            </a:pPr>
            <a:r>
              <a:rPr lang="en-US" sz="1800" dirty="0"/>
              <a:t>The subject of the email should be the same as your file name</a:t>
            </a:r>
          </a:p>
          <a:p>
            <a:pPr lvl="2" eaLnBrk="1" hangingPunct="1">
              <a:spcBef>
                <a:spcPts val="200"/>
              </a:spcBef>
            </a:pPr>
            <a:r>
              <a:rPr lang="en-US" sz="1800" dirty="0"/>
              <a:t>File name must be FS-E4-LastName-FirstName-SP21.pdf</a:t>
            </a:r>
          </a:p>
          <a:p>
            <a:pPr lvl="2" eaLnBrk="1" hangingPunct="1">
              <a:spcBef>
                <a:spcPts val="200"/>
              </a:spcBef>
            </a:pPr>
            <a:r>
              <a:rPr lang="en-US" sz="1800" dirty="0"/>
              <a:t>Once submitted, you cannot change, unless I ask you to delete part of the sheet!</a:t>
            </a:r>
          </a:p>
          <a:p>
            <a:pPr eaLnBrk="1" hangingPunct="1">
              <a:spcBef>
                <a:spcPts val="200"/>
              </a:spcBef>
            </a:pPr>
            <a:r>
              <a:rPr lang="en-US" sz="2400" b="1" dirty="0"/>
              <a:t>Please fill out and submit the feedback survey ASAP (only 30!)</a:t>
            </a:r>
          </a:p>
        </p:txBody>
      </p:sp>
    </p:spTree>
    <p:extLst>
      <p:ext uri="{BB962C8B-B14F-4D97-AF65-F5344CB8AC3E}">
        <p14:creationId xmlns:p14="http://schemas.microsoft.com/office/powerpoint/2010/main" val="3177439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 name="Date Placeholder 3"/>
          <p:cNvSpPr>
            <a:spLocks noGrp="1"/>
          </p:cNvSpPr>
          <p:nvPr>
            <p:ph type="dt" sz="quarter" idx="10"/>
          </p:nvPr>
        </p:nvSpPr>
        <p:spPr>
          <a:noFill/>
        </p:spPr>
        <p:txBody>
          <a:bodyPr/>
          <a:lstStyle/>
          <a:p>
            <a:r>
              <a:rPr lang="en-US">
                <a:latin typeface="Arial Narrow" charset="0"/>
              </a:rPr>
              <a:t>Monday, May 3, 2021</a:t>
            </a:r>
          </a:p>
        </p:txBody>
      </p:sp>
      <p:sp>
        <p:nvSpPr>
          <p:cNvPr id="5131"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52" name="Slide Number Placeholder 5"/>
          <p:cNvSpPr>
            <a:spLocks noGrp="1"/>
          </p:cNvSpPr>
          <p:nvPr>
            <p:ph type="sldNum" sz="quarter" idx="12"/>
          </p:nvPr>
        </p:nvSpPr>
        <p:spPr/>
        <p:txBody>
          <a:bodyPr/>
          <a:lstStyle/>
          <a:p>
            <a:fld id="{03659495-9FC4-E742-B175-887972567ADA}" type="slidenum">
              <a:rPr lang="en-US"/>
              <a:pPr/>
              <a:t>20</a:t>
            </a:fld>
            <a:endParaRPr lang="en-US"/>
          </a:p>
        </p:txBody>
      </p:sp>
      <p:sp>
        <p:nvSpPr>
          <p:cNvPr id="5133" name="Rectangle 2"/>
          <p:cNvSpPr>
            <a:spLocks noGrp="1" noChangeArrowheads="1"/>
          </p:cNvSpPr>
          <p:nvPr>
            <p:ph type="title"/>
          </p:nvPr>
        </p:nvSpPr>
        <p:spPr>
          <a:xfrm>
            <a:off x="685800" y="0"/>
            <a:ext cx="7772400" cy="609600"/>
          </a:xfrm>
        </p:spPr>
        <p:txBody>
          <a:bodyPr/>
          <a:lstStyle/>
          <a:p>
            <a:r>
              <a:rPr lang="en-US" sz="4000" dirty="0"/>
              <a:t>Pascal’s Principle and Hydraulics</a:t>
            </a:r>
            <a:endParaRPr lang="en-US" dirty="0"/>
          </a:p>
        </p:txBody>
      </p:sp>
      <p:sp>
        <p:nvSpPr>
          <p:cNvPr id="440323"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dirty="0">
                <a:solidFill>
                  <a:schemeClr val="accent2"/>
                </a:solidFill>
                <a:latin typeface="Arial Narrow" charset="0"/>
              </a:rPr>
              <a:t>A change in the pressure applied to a fluid is transmitted to every point of the fluid and to the walls of the container, undiminished.</a:t>
            </a:r>
          </a:p>
        </p:txBody>
      </p:sp>
      <p:sp>
        <p:nvSpPr>
          <p:cNvPr id="440324" name="Text Box 4"/>
          <p:cNvSpPr txBox="1">
            <a:spLocks noChangeArrowheads="1"/>
          </p:cNvSpPr>
          <p:nvPr/>
        </p:nvSpPr>
        <p:spPr bwMode="auto">
          <a:xfrm>
            <a:off x="381000" y="2270125"/>
            <a:ext cx="8305800" cy="3968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The resultant pressure P at any given </a:t>
            </a:r>
            <a:r>
              <a:rPr lang="en-US" sz="2000" dirty="0">
                <a:solidFill>
                  <a:schemeClr val="accent2"/>
                </a:solidFill>
                <a:latin typeface="Arial Narrow" charset="0"/>
              </a:rPr>
              <a:t>depth h</a:t>
            </a:r>
            <a:r>
              <a:rPr lang="en-US" sz="2000" dirty="0">
                <a:solidFill>
                  <a:srgbClr val="FF0000"/>
                </a:solidFill>
                <a:latin typeface="Arial Narrow" charset="0"/>
              </a:rPr>
              <a:t> increases as much </a:t>
            </a:r>
            <a:r>
              <a:rPr lang="en-US" sz="2000" dirty="0">
                <a:solidFill>
                  <a:schemeClr val="accent2"/>
                </a:solidFill>
                <a:latin typeface="Arial Narrow" charset="0"/>
              </a:rPr>
              <a:t>as the change in P</a:t>
            </a:r>
            <a:r>
              <a:rPr lang="en-US" sz="2000" baseline="-25000" dirty="0">
                <a:solidFill>
                  <a:schemeClr val="accent2"/>
                </a:solidFill>
                <a:latin typeface="Arial Narrow" charset="0"/>
              </a:rPr>
              <a:t>0</a:t>
            </a:r>
            <a:r>
              <a:rPr lang="en-US" sz="2000" dirty="0">
                <a:solidFill>
                  <a:srgbClr val="FF0000"/>
                </a:solidFill>
                <a:latin typeface="Arial Narrow" charset="0"/>
              </a:rPr>
              <a:t>. </a:t>
            </a:r>
          </a:p>
        </p:txBody>
      </p:sp>
      <p:sp>
        <p:nvSpPr>
          <p:cNvPr id="440325" name="Text Box 5"/>
          <p:cNvSpPr txBox="1">
            <a:spLocks noChangeArrowheads="1"/>
          </p:cNvSpPr>
          <p:nvPr/>
        </p:nvSpPr>
        <p:spPr bwMode="auto">
          <a:xfrm>
            <a:off x="457200" y="2743200"/>
            <a:ext cx="6248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This is the principle behind hydraulic pressure. How?</a:t>
            </a:r>
          </a:p>
        </p:txBody>
      </p:sp>
      <p:sp>
        <p:nvSpPr>
          <p:cNvPr id="440326" name="Text Box 6"/>
          <p:cNvSpPr txBox="1">
            <a:spLocks noChangeArrowheads="1"/>
          </p:cNvSpPr>
          <p:nvPr/>
        </p:nvSpPr>
        <p:spPr bwMode="auto">
          <a:xfrm>
            <a:off x="228600" y="4664075"/>
            <a:ext cx="34290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the resultant force F</a:t>
            </a:r>
            <a:r>
              <a:rPr lang="en-US" sz="2000" baseline="-25000">
                <a:solidFill>
                  <a:schemeClr val="accent2"/>
                </a:solidFill>
                <a:latin typeface="Arial Narrow" charset="0"/>
              </a:rPr>
              <a:t>2</a:t>
            </a:r>
            <a:r>
              <a:rPr lang="en-US" sz="2000">
                <a:solidFill>
                  <a:schemeClr val="accent2"/>
                </a:solidFill>
                <a:latin typeface="Arial Narrow" charset="0"/>
              </a:rPr>
              <a:t> is</a:t>
            </a:r>
          </a:p>
        </p:txBody>
      </p:sp>
      <p:sp>
        <p:nvSpPr>
          <p:cNvPr id="440327" name="Text Box 7"/>
          <p:cNvSpPr txBox="1">
            <a:spLocks noChangeArrowheads="1"/>
          </p:cNvSpPr>
          <p:nvPr/>
        </p:nvSpPr>
        <p:spPr bwMode="auto">
          <a:xfrm>
            <a:off x="2438400" y="1752600"/>
            <a:ext cx="3200400" cy="396875"/>
          </a:xfrm>
          <a:prstGeom prst="rect">
            <a:avLst/>
          </a:prstGeom>
          <a:solidFill>
            <a:srgbClr val="CCFFFF"/>
          </a:solidFill>
          <a:ln w="28575">
            <a:noFill/>
            <a:miter lim="800000"/>
            <a:headEnd/>
            <a:tailEnd/>
          </a:ln>
        </p:spPr>
        <p:txBody>
          <a:bodyPr>
            <a:prstTxWarp prst="textNoShape">
              <a:avLst/>
            </a:prstTxWarp>
            <a:spAutoFit/>
          </a:bodyPr>
          <a:lstStyle/>
          <a:p>
            <a:r>
              <a:rPr lang="en-US" sz="2000">
                <a:solidFill>
                  <a:schemeClr val="accent2"/>
                </a:solidFill>
                <a:latin typeface="Arial Narrow" charset="0"/>
              </a:rPr>
              <a:t>What happens if P</a:t>
            </a:r>
            <a:r>
              <a:rPr lang="en-US" sz="2000" baseline="-25000">
                <a:solidFill>
                  <a:schemeClr val="accent2"/>
                </a:solidFill>
                <a:latin typeface="Arial Narrow" charset="0"/>
              </a:rPr>
              <a:t>0</a:t>
            </a:r>
            <a:r>
              <a:rPr lang="en-US" sz="2000">
                <a:solidFill>
                  <a:schemeClr val="accent2"/>
                </a:solidFill>
                <a:latin typeface="Arial Narrow" charset="0"/>
              </a:rPr>
              <a:t>is changed?</a:t>
            </a:r>
          </a:p>
        </p:txBody>
      </p:sp>
      <p:graphicFrame>
        <p:nvGraphicFramePr>
          <p:cNvPr id="440328" name="Object 2"/>
          <p:cNvGraphicFramePr>
            <a:graphicFrameLocks noChangeAspect="1"/>
          </p:cNvGraphicFramePr>
          <p:nvPr/>
        </p:nvGraphicFramePr>
        <p:xfrm>
          <a:off x="7315200" y="3683000"/>
          <a:ext cx="381000" cy="374650"/>
        </p:xfrm>
        <a:graphic>
          <a:graphicData uri="http://schemas.openxmlformats.org/presentationml/2006/ole">
            <mc:AlternateContent xmlns:mc="http://schemas.openxmlformats.org/markup-compatibility/2006">
              <mc:Choice xmlns:v="urn:schemas-microsoft-com:vml" Requires="v">
                <p:oleObj spid="_x0000_s546761" name="Equation" r:id="rId3" imgW="152280" imgH="164880" progId="Equation.3">
                  <p:embed/>
                </p:oleObj>
              </mc:Choice>
              <mc:Fallback>
                <p:oleObj name="Equation" r:id="rId3" imgW="152280" imgH="164880" progId="Equation.3">
                  <p:embed/>
                  <p:pic>
                    <p:nvPicPr>
                      <p:cNvPr id="44032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683000"/>
                        <a:ext cx="381000"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0329" name="Text Box 9"/>
          <p:cNvSpPr txBox="1">
            <a:spLocks noChangeArrowheads="1"/>
          </p:cNvSpPr>
          <p:nvPr/>
        </p:nvSpPr>
        <p:spPr bwMode="auto">
          <a:xfrm>
            <a:off x="3352800" y="3336925"/>
            <a:ext cx="40386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pressure change caused by the the force F</a:t>
            </a:r>
            <a:r>
              <a:rPr lang="en-US" sz="2000" baseline="-25000">
                <a:solidFill>
                  <a:srgbClr val="FF0000"/>
                </a:solidFill>
                <a:latin typeface="Arial Narrow" charset="0"/>
              </a:rPr>
              <a:t>1</a:t>
            </a:r>
            <a:r>
              <a:rPr lang="en-US" sz="2000">
                <a:solidFill>
                  <a:srgbClr val="FF0000"/>
                </a:solidFill>
                <a:latin typeface="Arial Narrow" charset="0"/>
              </a:rPr>
              <a:t> applied onto the area A</a:t>
            </a:r>
            <a:r>
              <a:rPr lang="en-US" sz="2000" baseline="-25000">
                <a:solidFill>
                  <a:srgbClr val="FF0000"/>
                </a:solidFill>
                <a:latin typeface="Arial Narrow" charset="0"/>
              </a:rPr>
              <a:t>1</a:t>
            </a:r>
            <a:r>
              <a:rPr lang="en-US" sz="2000">
                <a:solidFill>
                  <a:srgbClr val="FF0000"/>
                </a:solidFill>
                <a:latin typeface="Arial Narrow" charset="0"/>
              </a:rPr>
              <a:t> is transmitted to the F</a:t>
            </a:r>
            <a:r>
              <a:rPr lang="en-US" sz="2000" baseline="-25000">
                <a:solidFill>
                  <a:srgbClr val="FF0000"/>
                </a:solidFill>
                <a:latin typeface="Arial Narrow" charset="0"/>
              </a:rPr>
              <a:t>2</a:t>
            </a:r>
            <a:r>
              <a:rPr lang="en-US" sz="2000">
                <a:solidFill>
                  <a:srgbClr val="FF0000"/>
                </a:solidFill>
                <a:latin typeface="Arial Narrow" charset="0"/>
              </a:rPr>
              <a:t> on an area A</a:t>
            </a:r>
            <a:r>
              <a:rPr lang="en-US" sz="2000" baseline="-25000">
                <a:solidFill>
                  <a:srgbClr val="FF0000"/>
                </a:solidFill>
                <a:latin typeface="Arial Narrow" charset="0"/>
              </a:rPr>
              <a:t>2</a:t>
            </a:r>
            <a:r>
              <a:rPr lang="en-US" sz="2000">
                <a:solidFill>
                  <a:srgbClr val="FF0000"/>
                </a:solidFill>
                <a:latin typeface="Arial Narrow" charset="0"/>
              </a:rPr>
              <a:t>.</a:t>
            </a:r>
          </a:p>
        </p:txBody>
      </p:sp>
      <p:graphicFrame>
        <p:nvGraphicFramePr>
          <p:cNvPr id="440330" name="Object 3"/>
          <p:cNvGraphicFramePr>
            <a:graphicFrameLocks noChangeAspect="1"/>
          </p:cNvGraphicFramePr>
          <p:nvPr/>
        </p:nvGraphicFramePr>
        <p:xfrm>
          <a:off x="609600" y="1752600"/>
          <a:ext cx="1685925" cy="427038"/>
        </p:xfrm>
        <a:graphic>
          <a:graphicData uri="http://schemas.openxmlformats.org/presentationml/2006/ole">
            <mc:AlternateContent xmlns:mc="http://schemas.openxmlformats.org/markup-compatibility/2006">
              <mc:Choice xmlns:v="urn:schemas-microsoft-com:vml" Requires="v">
                <p:oleObj spid="_x0000_s546762" name="Equation" r:id="rId5" imgW="825480" imgH="228600" progId="Equation.3">
                  <p:embed/>
                </p:oleObj>
              </mc:Choice>
              <mc:Fallback>
                <p:oleObj name="Equation" r:id="rId5" imgW="825480" imgH="228600" progId="Equation.3">
                  <p:embed/>
                  <p:pic>
                    <p:nvPicPr>
                      <p:cNvPr id="44033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752600"/>
                        <a:ext cx="1685925"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0331" name="Text Box 11"/>
          <p:cNvSpPr txBox="1">
            <a:spLocks noChangeArrowheads="1"/>
          </p:cNvSpPr>
          <p:nvPr/>
        </p:nvSpPr>
        <p:spPr bwMode="auto">
          <a:xfrm>
            <a:off x="304800" y="5365750"/>
            <a:ext cx="3048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This seems to violate some kind of conservation law, doesn’t it?</a:t>
            </a:r>
          </a:p>
        </p:txBody>
      </p:sp>
      <p:grpSp>
        <p:nvGrpSpPr>
          <p:cNvPr id="2" name="Group 12"/>
          <p:cNvGrpSpPr>
            <a:grpSpLocks/>
          </p:cNvGrpSpPr>
          <p:nvPr/>
        </p:nvGrpSpPr>
        <p:grpSpPr bwMode="auto">
          <a:xfrm>
            <a:off x="152400" y="3352800"/>
            <a:ext cx="3276600" cy="1143000"/>
            <a:chOff x="48" y="2208"/>
            <a:chExt cx="2064" cy="720"/>
          </a:xfrm>
        </p:grpSpPr>
        <p:grpSp>
          <p:nvGrpSpPr>
            <p:cNvPr id="3" name="Group 13"/>
            <p:cNvGrpSpPr>
              <a:grpSpLocks/>
            </p:cNvGrpSpPr>
            <p:nvPr/>
          </p:nvGrpSpPr>
          <p:grpSpPr bwMode="auto">
            <a:xfrm>
              <a:off x="48" y="2311"/>
              <a:ext cx="288" cy="250"/>
              <a:chOff x="48" y="2311"/>
              <a:chExt cx="288" cy="250"/>
            </a:xfrm>
          </p:grpSpPr>
          <p:sp>
            <p:nvSpPr>
              <p:cNvPr id="5169" name="Line 14"/>
              <p:cNvSpPr>
                <a:spLocks noChangeShapeType="1"/>
              </p:cNvSpPr>
              <p:nvPr/>
            </p:nvSpPr>
            <p:spPr bwMode="auto">
              <a:xfrm flipH="1">
                <a:off x="192"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0" name="Line 15"/>
              <p:cNvSpPr>
                <a:spLocks noChangeShapeType="1"/>
              </p:cNvSpPr>
              <p:nvPr/>
            </p:nvSpPr>
            <p:spPr bwMode="auto">
              <a:xfrm flipH="1">
                <a:off x="192" y="2352"/>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1" name="Line 16"/>
              <p:cNvSpPr>
                <a:spLocks noChangeShapeType="1"/>
              </p:cNvSpPr>
              <p:nvPr/>
            </p:nvSpPr>
            <p:spPr bwMode="auto">
              <a:xfrm>
                <a:off x="240" y="2352"/>
                <a:ext cx="0" cy="192"/>
              </a:xfrm>
              <a:prstGeom prst="line">
                <a:avLst/>
              </a:prstGeom>
              <a:noFill/>
              <a:ln w="12700">
                <a:solidFill>
                  <a:schemeClr val="accent2"/>
                </a:solidFill>
                <a:round/>
                <a:headEnd type="triangle" w="med" len="med"/>
                <a:tailEnd type="triangle" w="med" len="med"/>
              </a:ln>
            </p:spPr>
            <p:txBody>
              <a:bodyPr>
                <a:prstTxWarp prst="textNoShape">
                  <a:avLst/>
                </a:prstTxWarp>
              </a:bodyPr>
              <a:lstStyle/>
              <a:p>
                <a:endParaRPr lang="en-US"/>
              </a:p>
            </p:txBody>
          </p:sp>
          <p:sp>
            <p:nvSpPr>
              <p:cNvPr id="5172" name="Text Box 17"/>
              <p:cNvSpPr txBox="1">
                <a:spLocks noChangeArrowheads="1"/>
              </p:cNvSpPr>
              <p:nvPr/>
            </p:nvSpPr>
            <p:spPr bwMode="auto">
              <a:xfrm>
                <a:off x="48" y="2311"/>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1</a:t>
                </a:r>
                <a:endParaRPr lang="en-US" sz="2000">
                  <a:solidFill>
                    <a:schemeClr val="accent2"/>
                  </a:solidFill>
                  <a:latin typeface="Arial Narrow" charset="0"/>
                </a:endParaRPr>
              </a:p>
            </p:txBody>
          </p:sp>
        </p:grpSp>
        <p:grpSp>
          <p:nvGrpSpPr>
            <p:cNvPr id="4" name="Group 18"/>
            <p:cNvGrpSpPr>
              <a:grpSpLocks/>
            </p:cNvGrpSpPr>
            <p:nvPr/>
          </p:nvGrpSpPr>
          <p:grpSpPr bwMode="auto">
            <a:xfrm>
              <a:off x="336" y="2208"/>
              <a:ext cx="1776" cy="720"/>
              <a:chOff x="336" y="2208"/>
              <a:chExt cx="1776" cy="720"/>
            </a:xfrm>
          </p:grpSpPr>
          <p:grpSp>
            <p:nvGrpSpPr>
              <p:cNvPr id="5" name="Group 19"/>
              <p:cNvGrpSpPr>
                <a:grpSpLocks/>
              </p:cNvGrpSpPr>
              <p:nvPr/>
            </p:nvGrpSpPr>
            <p:grpSpPr bwMode="auto">
              <a:xfrm>
                <a:off x="336" y="2208"/>
                <a:ext cx="1392" cy="720"/>
                <a:chOff x="336" y="2112"/>
                <a:chExt cx="1392" cy="720"/>
              </a:xfrm>
            </p:grpSpPr>
            <p:sp>
              <p:nvSpPr>
                <p:cNvPr id="5160" name="Rectangle 20"/>
                <p:cNvSpPr>
                  <a:spLocks noChangeArrowheads="1"/>
                </p:cNvSpPr>
                <p:nvPr/>
              </p:nvSpPr>
              <p:spPr bwMode="auto">
                <a:xfrm>
                  <a:off x="1200" y="2400"/>
                  <a:ext cx="528" cy="43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1" name="Rectangle 21"/>
                <p:cNvSpPr>
                  <a:spLocks noChangeArrowheads="1"/>
                </p:cNvSpPr>
                <p:nvPr/>
              </p:nvSpPr>
              <p:spPr bwMode="auto">
                <a:xfrm>
                  <a:off x="336" y="2448"/>
                  <a:ext cx="240" cy="384"/>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2" name="Rectangle 22"/>
                <p:cNvSpPr>
                  <a:spLocks noChangeArrowheads="1"/>
                </p:cNvSpPr>
                <p:nvPr/>
              </p:nvSpPr>
              <p:spPr bwMode="auto">
                <a:xfrm>
                  <a:off x="336" y="2160"/>
                  <a:ext cx="240"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3" name="Rectangle 23"/>
                <p:cNvSpPr>
                  <a:spLocks noChangeArrowheads="1"/>
                </p:cNvSpPr>
                <p:nvPr/>
              </p:nvSpPr>
              <p:spPr bwMode="auto">
                <a:xfrm>
                  <a:off x="1200" y="2160"/>
                  <a:ext cx="528"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4" name="Rectangle 24"/>
                <p:cNvSpPr>
                  <a:spLocks noChangeArrowheads="1"/>
                </p:cNvSpPr>
                <p:nvPr/>
              </p:nvSpPr>
              <p:spPr bwMode="auto">
                <a:xfrm>
                  <a:off x="528" y="2592"/>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5" name="Rectangle 25"/>
                <p:cNvSpPr>
                  <a:spLocks noChangeArrowheads="1"/>
                </p:cNvSpPr>
                <p:nvPr/>
              </p:nvSpPr>
              <p:spPr bwMode="auto">
                <a:xfrm>
                  <a:off x="336" y="2112"/>
                  <a:ext cx="240"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6" name="Rectangle 26"/>
                <p:cNvSpPr>
                  <a:spLocks noChangeArrowheads="1"/>
                </p:cNvSpPr>
                <p:nvPr/>
              </p:nvSpPr>
              <p:spPr bwMode="auto">
                <a:xfrm>
                  <a:off x="1200" y="2112"/>
                  <a:ext cx="528"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7" name="Line 27"/>
                <p:cNvSpPr>
                  <a:spLocks noChangeShapeType="1"/>
                </p:cNvSpPr>
                <p:nvPr/>
              </p:nvSpPr>
              <p:spPr bwMode="auto">
                <a:xfrm>
                  <a:off x="528" y="2832"/>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68" name="Line 28"/>
                <p:cNvSpPr>
                  <a:spLocks noChangeShapeType="1"/>
                </p:cNvSpPr>
                <p:nvPr/>
              </p:nvSpPr>
              <p:spPr bwMode="auto">
                <a:xfrm>
                  <a:off x="576" y="2592"/>
                  <a:ext cx="624" cy="0"/>
                </a:xfrm>
                <a:prstGeom prst="line">
                  <a:avLst/>
                </a:prstGeom>
                <a:noFill/>
                <a:ln w="28575">
                  <a:solidFill>
                    <a:schemeClr val="accent2"/>
                  </a:solidFill>
                  <a:round/>
                  <a:headEnd/>
                  <a:tailEnd/>
                </a:ln>
              </p:spPr>
              <p:txBody>
                <a:bodyPr>
                  <a:prstTxWarp prst="textNoShape">
                    <a:avLst/>
                  </a:prstTxWarp>
                </a:bodyPr>
                <a:lstStyle/>
                <a:p>
                  <a:endParaRPr lang="en-US"/>
                </a:p>
              </p:txBody>
            </p:sp>
          </p:grpSp>
          <p:sp>
            <p:nvSpPr>
              <p:cNvPr id="5147" name="Line 29"/>
              <p:cNvSpPr>
                <a:spLocks noChangeShapeType="1"/>
              </p:cNvSpPr>
              <p:nvPr/>
            </p:nvSpPr>
            <p:spPr bwMode="auto">
              <a:xfrm>
                <a:off x="336" y="2352"/>
                <a:ext cx="240"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sp>
            <p:nvSpPr>
              <p:cNvPr id="5148" name="Line 30"/>
              <p:cNvSpPr>
                <a:spLocks noChangeShapeType="1"/>
              </p:cNvSpPr>
              <p:nvPr/>
            </p:nvSpPr>
            <p:spPr bwMode="auto">
              <a:xfrm>
                <a:off x="384" y="2352"/>
                <a:ext cx="0" cy="19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49" name="Line 31"/>
              <p:cNvSpPr>
                <a:spLocks noChangeShapeType="1"/>
              </p:cNvSpPr>
              <p:nvPr/>
            </p:nvSpPr>
            <p:spPr bwMode="auto">
              <a:xfrm>
                <a:off x="1200" y="2544"/>
                <a:ext cx="528"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grpSp>
            <p:nvGrpSpPr>
              <p:cNvPr id="6" name="Group 32"/>
              <p:cNvGrpSpPr>
                <a:grpSpLocks/>
              </p:cNvGrpSpPr>
              <p:nvPr/>
            </p:nvGrpSpPr>
            <p:grpSpPr bwMode="auto">
              <a:xfrm>
                <a:off x="1728" y="2390"/>
                <a:ext cx="384" cy="250"/>
                <a:chOff x="1728" y="2390"/>
                <a:chExt cx="384" cy="250"/>
              </a:xfrm>
            </p:grpSpPr>
            <p:sp>
              <p:nvSpPr>
                <p:cNvPr id="5157" name="Text Box 33"/>
                <p:cNvSpPr txBox="1">
                  <a:spLocks noChangeArrowheads="1"/>
                </p:cNvSpPr>
                <p:nvPr/>
              </p:nvSpPr>
              <p:spPr bwMode="auto">
                <a:xfrm>
                  <a:off x="1876" y="2390"/>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2</a:t>
                  </a:r>
                  <a:endParaRPr lang="en-US" sz="2000">
                    <a:solidFill>
                      <a:schemeClr val="accent2"/>
                    </a:solidFill>
                    <a:latin typeface="Arial Narrow" charset="0"/>
                  </a:endParaRPr>
                </a:p>
              </p:txBody>
            </p:sp>
            <p:sp>
              <p:nvSpPr>
                <p:cNvPr id="5158" name="Line 34"/>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9" name="Line 35"/>
                <p:cNvSpPr>
                  <a:spLocks noChangeShapeType="1"/>
                </p:cNvSpPr>
                <p:nvPr/>
              </p:nvSpPr>
              <p:spPr bwMode="auto">
                <a:xfrm>
                  <a:off x="1728" y="2496"/>
                  <a:ext cx="144" cy="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151" name="Line 36"/>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2" name="Text Box 37"/>
              <p:cNvSpPr txBox="1">
                <a:spLocks noChangeArrowheads="1"/>
              </p:cNvSpPr>
              <p:nvPr/>
            </p:nvSpPr>
            <p:spPr bwMode="auto">
              <a:xfrm>
                <a:off x="381" y="2304"/>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1</a:t>
                </a:r>
              </a:p>
            </p:txBody>
          </p:sp>
          <p:sp>
            <p:nvSpPr>
              <p:cNvPr id="5153" name="Text Box 38"/>
              <p:cNvSpPr txBox="1">
                <a:spLocks noChangeArrowheads="1"/>
              </p:cNvSpPr>
              <p:nvPr/>
            </p:nvSpPr>
            <p:spPr bwMode="auto">
              <a:xfrm>
                <a:off x="565" y="2438"/>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1</a:t>
                </a:r>
              </a:p>
            </p:txBody>
          </p:sp>
          <p:sp>
            <p:nvSpPr>
              <p:cNvPr id="5154" name="Text Box 39"/>
              <p:cNvSpPr txBox="1">
                <a:spLocks noChangeArrowheads="1"/>
              </p:cNvSpPr>
              <p:nvPr/>
            </p:nvSpPr>
            <p:spPr bwMode="auto">
              <a:xfrm>
                <a:off x="1333" y="2256"/>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2</a:t>
                </a:r>
              </a:p>
            </p:txBody>
          </p:sp>
          <p:sp>
            <p:nvSpPr>
              <p:cNvPr id="5155" name="Text Box 40"/>
              <p:cNvSpPr txBox="1">
                <a:spLocks noChangeArrowheads="1"/>
              </p:cNvSpPr>
              <p:nvPr/>
            </p:nvSpPr>
            <p:spPr bwMode="auto">
              <a:xfrm>
                <a:off x="1293" y="2582"/>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2</a:t>
                </a:r>
              </a:p>
            </p:txBody>
          </p:sp>
          <p:sp>
            <p:nvSpPr>
              <p:cNvPr id="5156" name="Line 41"/>
              <p:cNvSpPr>
                <a:spLocks noChangeShapeType="1"/>
              </p:cNvSpPr>
              <p:nvPr/>
            </p:nvSpPr>
            <p:spPr bwMode="auto">
              <a:xfrm flipV="1">
                <a:off x="1488" y="2544"/>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aphicFrame>
        <p:nvGraphicFramePr>
          <p:cNvPr id="440362" name="Object 4"/>
          <p:cNvGraphicFramePr>
            <a:graphicFrameLocks noChangeAspect="1"/>
          </p:cNvGraphicFramePr>
          <p:nvPr/>
        </p:nvGraphicFramePr>
        <p:xfrm>
          <a:off x="3657600" y="4633913"/>
          <a:ext cx="330200" cy="365125"/>
        </p:xfrm>
        <a:graphic>
          <a:graphicData uri="http://schemas.openxmlformats.org/presentationml/2006/ole">
            <mc:AlternateContent xmlns:mc="http://schemas.openxmlformats.org/markup-compatibility/2006">
              <mc:Choice xmlns:v="urn:schemas-microsoft-com:vml" Requires="v">
                <p:oleObj spid="_x0000_s546763" name="Equation" r:id="rId7" imgW="177480" imgH="215640" progId="Equation.3">
                  <p:embed/>
                </p:oleObj>
              </mc:Choice>
              <mc:Fallback>
                <p:oleObj name="Equation" r:id="rId7" imgW="177480" imgH="215640" progId="Equation.3">
                  <p:embed/>
                  <p:pic>
                    <p:nvPicPr>
                      <p:cNvPr id="44036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633913"/>
                        <a:ext cx="330200" cy="3651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0363" name="Text Box 43"/>
          <p:cNvSpPr txBox="1">
            <a:spLocks noChangeArrowheads="1"/>
          </p:cNvSpPr>
          <p:nvPr/>
        </p:nvSpPr>
        <p:spPr bwMode="auto">
          <a:xfrm>
            <a:off x="4876800" y="4327525"/>
            <a:ext cx="42672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In other words, the force gets multiplied by the ratio of the areas A</a:t>
            </a:r>
            <a:r>
              <a:rPr lang="en-US" sz="2000" baseline="-25000">
                <a:solidFill>
                  <a:srgbClr val="FF0000"/>
                </a:solidFill>
                <a:latin typeface="Arial Narrow" charset="0"/>
              </a:rPr>
              <a:t>2</a:t>
            </a:r>
            <a:r>
              <a:rPr lang="en-US" sz="2000">
                <a:solidFill>
                  <a:srgbClr val="FF0000"/>
                </a:solidFill>
                <a:latin typeface="Arial Narrow" charset="0"/>
              </a:rPr>
              <a:t>/A</a:t>
            </a:r>
            <a:r>
              <a:rPr lang="en-US" sz="2000" baseline="-25000">
                <a:solidFill>
                  <a:srgbClr val="FF0000"/>
                </a:solidFill>
                <a:latin typeface="Arial Narrow" charset="0"/>
              </a:rPr>
              <a:t>1</a:t>
            </a:r>
            <a:r>
              <a:rPr lang="en-US" sz="2000">
                <a:solidFill>
                  <a:srgbClr val="FF0000"/>
                </a:solidFill>
                <a:latin typeface="Arial Narrow" charset="0"/>
              </a:rPr>
              <a:t> and is transmitted to the force F</a:t>
            </a:r>
            <a:r>
              <a:rPr lang="en-US" sz="2000" baseline="-25000">
                <a:solidFill>
                  <a:srgbClr val="FF0000"/>
                </a:solidFill>
                <a:latin typeface="Arial Narrow" charset="0"/>
              </a:rPr>
              <a:t>2</a:t>
            </a:r>
            <a:r>
              <a:rPr lang="en-US" sz="2000">
                <a:solidFill>
                  <a:srgbClr val="FF0000"/>
                </a:solidFill>
                <a:latin typeface="Arial Narrow" charset="0"/>
              </a:rPr>
              <a:t> on the surface.</a:t>
            </a:r>
          </a:p>
        </p:txBody>
      </p:sp>
      <p:sp>
        <p:nvSpPr>
          <p:cNvPr id="440364" name="Text Box 44"/>
          <p:cNvSpPr txBox="1">
            <a:spLocks noChangeArrowheads="1"/>
          </p:cNvSpPr>
          <p:nvPr/>
        </p:nvSpPr>
        <p:spPr bwMode="auto">
          <a:xfrm>
            <a:off x="3429000" y="5318125"/>
            <a:ext cx="37338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Arial Narrow" charset="0"/>
              </a:rPr>
              <a:t>No, the actual displaced volume of the fluid is the same.  And the work done by the forces are still the same.</a:t>
            </a:r>
          </a:p>
        </p:txBody>
      </p:sp>
      <p:graphicFrame>
        <p:nvGraphicFramePr>
          <p:cNvPr id="440365" name="Object 5"/>
          <p:cNvGraphicFramePr>
            <a:graphicFrameLocks noChangeAspect="1"/>
          </p:cNvGraphicFramePr>
          <p:nvPr/>
        </p:nvGraphicFramePr>
        <p:xfrm>
          <a:off x="7391400" y="5565775"/>
          <a:ext cx="328613" cy="363538"/>
        </p:xfrm>
        <a:graphic>
          <a:graphicData uri="http://schemas.openxmlformats.org/presentationml/2006/ole">
            <mc:AlternateContent xmlns:mc="http://schemas.openxmlformats.org/markup-compatibility/2006">
              <mc:Choice xmlns:v="urn:schemas-microsoft-com:vml" Requires="v">
                <p:oleObj spid="_x0000_s546764" name="Equation" r:id="rId9" imgW="177480" imgH="215640" progId="Equation.3">
                  <p:embed/>
                </p:oleObj>
              </mc:Choice>
              <mc:Fallback>
                <p:oleObj name="Equation" r:id="rId9" imgW="177480" imgH="215640" progId="Equation.3">
                  <p:embed/>
                  <p:pic>
                    <p:nvPicPr>
                      <p:cNvPr id="440365"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91400" y="5565775"/>
                        <a:ext cx="328613" cy="3635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6" name="Object 6"/>
          <p:cNvGraphicFramePr>
            <a:graphicFrameLocks noChangeAspect="1"/>
          </p:cNvGraphicFramePr>
          <p:nvPr/>
        </p:nvGraphicFramePr>
        <p:xfrm>
          <a:off x="7680325" y="3505200"/>
          <a:ext cx="612775" cy="728663"/>
        </p:xfrm>
        <a:graphic>
          <a:graphicData uri="http://schemas.openxmlformats.org/presentationml/2006/ole">
            <mc:AlternateContent xmlns:mc="http://schemas.openxmlformats.org/markup-compatibility/2006">
              <mc:Choice xmlns:v="urn:schemas-microsoft-com:vml" Requires="v">
                <p:oleObj spid="_x0000_s546765" name="Equation" r:id="rId10" imgW="330120" imgH="431640" progId="Equation.3">
                  <p:embed/>
                </p:oleObj>
              </mc:Choice>
              <mc:Fallback>
                <p:oleObj name="Equation" r:id="rId10" imgW="330120" imgH="431640" progId="Equation.3">
                  <p:embed/>
                  <p:pic>
                    <p:nvPicPr>
                      <p:cNvPr id="440366"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80325" y="3505200"/>
                        <a:ext cx="612775" cy="7286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7" name="Object 7"/>
          <p:cNvGraphicFramePr>
            <a:graphicFrameLocks noChangeAspect="1"/>
          </p:cNvGraphicFramePr>
          <p:nvPr/>
        </p:nvGraphicFramePr>
        <p:xfrm>
          <a:off x="8277225" y="3505200"/>
          <a:ext cx="638175" cy="728663"/>
        </p:xfrm>
        <a:graphic>
          <a:graphicData uri="http://schemas.openxmlformats.org/presentationml/2006/ole">
            <mc:AlternateContent xmlns:mc="http://schemas.openxmlformats.org/markup-compatibility/2006">
              <mc:Choice xmlns:v="urn:schemas-microsoft-com:vml" Requires="v">
                <p:oleObj spid="_x0000_s546766" name="Equation" r:id="rId12" imgW="342720" imgH="431640" progId="Equation.3">
                  <p:embed/>
                </p:oleObj>
              </mc:Choice>
              <mc:Fallback>
                <p:oleObj name="Equation" r:id="rId12" imgW="342720" imgH="431640" progId="Equation.3">
                  <p:embed/>
                  <p:pic>
                    <p:nvPicPr>
                      <p:cNvPr id="440367"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77225" y="3505200"/>
                        <a:ext cx="638175" cy="7286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8" name="Object 8"/>
          <p:cNvGraphicFramePr>
            <a:graphicFrameLocks noChangeAspect="1"/>
          </p:cNvGraphicFramePr>
          <p:nvPr/>
        </p:nvGraphicFramePr>
        <p:xfrm>
          <a:off x="7715250" y="5410200"/>
          <a:ext cx="895350" cy="728663"/>
        </p:xfrm>
        <a:graphic>
          <a:graphicData uri="http://schemas.openxmlformats.org/presentationml/2006/ole">
            <mc:AlternateContent xmlns:mc="http://schemas.openxmlformats.org/markup-compatibility/2006">
              <mc:Choice xmlns:v="urn:schemas-microsoft-com:vml" Requires="v">
                <p:oleObj spid="_x0000_s546767" name="Equation" r:id="rId14" imgW="482400" imgH="431640" progId="Equation.3">
                  <p:embed/>
                </p:oleObj>
              </mc:Choice>
              <mc:Fallback>
                <p:oleObj name="Equation" r:id="rId14" imgW="482400" imgH="431640" progId="Equation.3">
                  <p:embed/>
                  <p:pic>
                    <p:nvPicPr>
                      <p:cNvPr id="440368"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15250" y="5410200"/>
                        <a:ext cx="895350" cy="7286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9" name="Object 9"/>
          <p:cNvGraphicFramePr>
            <a:graphicFrameLocks noChangeAspect="1"/>
          </p:cNvGraphicFramePr>
          <p:nvPr/>
        </p:nvGraphicFramePr>
        <p:xfrm>
          <a:off x="3929063" y="4452938"/>
          <a:ext cx="896937" cy="728662"/>
        </p:xfrm>
        <a:graphic>
          <a:graphicData uri="http://schemas.openxmlformats.org/presentationml/2006/ole">
            <mc:AlternateContent xmlns:mc="http://schemas.openxmlformats.org/markup-compatibility/2006">
              <mc:Choice xmlns:v="urn:schemas-microsoft-com:vml" Requires="v">
                <p:oleObj spid="_x0000_s546768" name="Equation" r:id="rId16" imgW="482400" imgH="431640" progId="Equation.DSMT4">
                  <p:embed/>
                </p:oleObj>
              </mc:Choice>
              <mc:Fallback>
                <p:oleObj name="Equation" r:id="rId16" imgW="482400" imgH="431640" progId="Equation.DSMT4">
                  <p:embed/>
                  <p:pic>
                    <p:nvPicPr>
                      <p:cNvPr id="440369"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29063" y="4452938"/>
                        <a:ext cx="896937" cy="7286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3552059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2" name="Date Placeholder 3"/>
          <p:cNvSpPr>
            <a:spLocks noGrp="1"/>
          </p:cNvSpPr>
          <p:nvPr>
            <p:ph type="dt" sz="quarter" idx="10"/>
          </p:nvPr>
        </p:nvSpPr>
        <p:spPr>
          <a:noFill/>
        </p:spPr>
        <p:txBody>
          <a:bodyPr/>
          <a:lstStyle/>
          <a:p>
            <a:r>
              <a:rPr lang="en-US">
                <a:latin typeface="Arial Narrow" charset="0"/>
              </a:rPr>
              <a:t>Monday, May 3, 2021</a:t>
            </a:r>
          </a:p>
        </p:txBody>
      </p:sp>
      <p:sp>
        <p:nvSpPr>
          <p:cNvPr id="6153"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14" name="Slide Number Placeholder 5"/>
          <p:cNvSpPr>
            <a:spLocks noGrp="1"/>
          </p:cNvSpPr>
          <p:nvPr>
            <p:ph type="sldNum" sz="quarter" idx="12"/>
          </p:nvPr>
        </p:nvSpPr>
        <p:spPr/>
        <p:txBody>
          <a:bodyPr/>
          <a:lstStyle/>
          <a:p>
            <a:fld id="{2A5D150C-F6BB-C348-B317-418BBE626D8C}" type="slidenum">
              <a:rPr lang="en-US"/>
              <a:pPr/>
              <a:t>21</a:t>
            </a:fld>
            <a:endParaRPr lang="en-US"/>
          </a:p>
        </p:txBody>
      </p:sp>
      <p:sp>
        <p:nvSpPr>
          <p:cNvPr id="6155"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1347" name="Text Box 3"/>
          <p:cNvSpPr txBox="1">
            <a:spLocks noChangeArrowheads="1"/>
          </p:cNvSpPr>
          <p:nvPr/>
        </p:nvSpPr>
        <p:spPr bwMode="auto">
          <a:xfrm>
            <a:off x="609600" y="793750"/>
            <a:ext cx="83058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In a car lift used in a service station, compressed air exerts a force on a small piston that has a circular cross section and a </a:t>
            </a:r>
            <a:r>
              <a:rPr lang="en-US" sz="2000" dirty="0">
                <a:solidFill>
                  <a:srgbClr val="FF0000"/>
                </a:solidFill>
                <a:latin typeface="Arial Narrow" charset="0"/>
              </a:rPr>
              <a:t>radius 5.00cm</a:t>
            </a:r>
            <a:r>
              <a:rPr lang="en-US" sz="2000" dirty="0">
                <a:solidFill>
                  <a:srgbClr val="800000"/>
                </a:solidFill>
                <a:latin typeface="Arial Narrow" charset="0"/>
              </a:rPr>
              <a:t>.  This pressure is transmitted by a liquid to a piston that has a </a:t>
            </a:r>
            <a:r>
              <a:rPr lang="en-US" sz="2000" dirty="0">
                <a:solidFill>
                  <a:srgbClr val="FF0000"/>
                </a:solidFill>
                <a:latin typeface="Arial Narrow" charset="0"/>
              </a:rPr>
              <a:t>radius of 15.0cm</a:t>
            </a:r>
            <a:r>
              <a:rPr lang="en-US" sz="2000" dirty="0">
                <a:solidFill>
                  <a:srgbClr val="800000"/>
                </a:solidFill>
                <a:latin typeface="Arial Narrow" charset="0"/>
              </a:rPr>
              <a:t>.  What force must the compressed air exert to lift a car weighing 13,300N?  What air pressure produces this force?</a:t>
            </a:r>
          </a:p>
        </p:txBody>
      </p:sp>
      <p:graphicFrame>
        <p:nvGraphicFramePr>
          <p:cNvPr id="441348" name="Object 2"/>
          <p:cNvGraphicFramePr>
            <a:graphicFrameLocks noChangeAspect="1"/>
          </p:cNvGraphicFramePr>
          <p:nvPr/>
        </p:nvGraphicFramePr>
        <p:xfrm>
          <a:off x="1905000" y="5078413"/>
          <a:ext cx="533400" cy="525462"/>
        </p:xfrm>
        <a:graphic>
          <a:graphicData uri="http://schemas.openxmlformats.org/presentationml/2006/ole">
            <mc:AlternateContent xmlns:mc="http://schemas.openxmlformats.org/markup-compatibility/2006">
              <mc:Choice xmlns:v="urn:schemas-microsoft-com:vml" Requires="v">
                <p:oleObj spid="_x0000_s547543" name="Equation" r:id="rId3" imgW="152280" imgH="164880" progId="Equation.3">
                  <p:embed/>
                </p:oleObj>
              </mc:Choice>
              <mc:Fallback>
                <p:oleObj name="Equation" r:id="rId3" imgW="152280" imgH="164880" progId="Equation.3">
                  <p:embed/>
                  <p:pic>
                    <p:nvPicPr>
                      <p:cNvPr id="44134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078413"/>
                        <a:ext cx="533400" cy="5254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1349" name="Text Box 5"/>
          <p:cNvSpPr txBox="1">
            <a:spLocks noChangeArrowheads="1"/>
          </p:cNvSpPr>
          <p:nvPr/>
        </p:nvSpPr>
        <p:spPr bwMode="auto">
          <a:xfrm>
            <a:off x="609600" y="2286000"/>
            <a:ext cx="7924800" cy="762000"/>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Using Pascal’s principle, one can deduce the relationship between the forces, the force exerted by the compressed air is</a:t>
            </a:r>
          </a:p>
        </p:txBody>
      </p:sp>
      <p:graphicFrame>
        <p:nvGraphicFramePr>
          <p:cNvPr id="441350" name="Object 3"/>
          <p:cNvGraphicFramePr>
            <a:graphicFrameLocks noChangeAspect="1"/>
          </p:cNvGraphicFramePr>
          <p:nvPr/>
        </p:nvGraphicFramePr>
        <p:xfrm>
          <a:off x="1112838" y="3487738"/>
          <a:ext cx="411162" cy="490537"/>
        </p:xfrm>
        <a:graphic>
          <a:graphicData uri="http://schemas.openxmlformats.org/presentationml/2006/ole">
            <mc:AlternateContent xmlns:mc="http://schemas.openxmlformats.org/markup-compatibility/2006">
              <mc:Choice xmlns:v="urn:schemas-microsoft-com:vml" Requires="v">
                <p:oleObj spid="_x0000_s547544" name="Equation" r:id="rId5" imgW="164880" imgH="215640" progId="Equation.3">
                  <p:embed/>
                </p:oleObj>
              </mc:Choice>
              <mc:Fallback>
                <p:oleObj name="Equation" r:id="rId5" imgW="164880" imgH="215640" progId="Equation.3">
                  <p:embed/>
                  <p:pic>
                    <p:nvPicPr>
                      <p:cNvPr id="44135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2838" y="3487738"/>
                        <a:ext cx="411162" cy="4905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1351" name="Text Box 7"/>
          <p:cNvSpPr txBox="1">
            <a:spLocks noChangeArrowheads="1"/>
          </p:cNvSpPr>
          <p:nvPr/>
        </p:nvSpPr>
        <p:spPr bwMode="auto">
          <a:xfrm>
            <a:off x="685800" y="4267200"/>
            <a:ext cx="6324600" cy="427038"/>
          </a:xfrm>
          <a:prstGeom prst="rect">
            <a:avLst/>
          </a:prstGeom>
          <a:noFill/>
          <a:ln w="28575">
            <a:noFill/>
            <a:miter lim="800000"/>
            <a:headEnd/>
            <a:tailEnd/>
          </a:ln>
        </p:spPr>
        <p:txBody>
          <a:bodyPr wrap="square">
            <a:prstTxWarp prst="textNoShape">
              <a:avLst/>
            </a:prstTxWarp>
            <a:spAutoFit/>
          </a:bodyPr>
          <a:lstStyle/>
          <a:p>
            <a:r>
              <a:rPr lang="en-US" sz="2200" dirty="0">
                <a:solidFill>
                  <a:srgbClr val="FF0000"/>
                </a:solidFill>
                <a:latin typeface="Arial Narrow" charset="0"/>
              </a:rPr>
              <a:t>Therefore, the necessary pressure of the compressed air is</a:t>
            </a:r>
          </a:p>
        </p:txBody>
      </p:sp>
      <p:graphicFrame>
        <p:nvGraphicFramePr>
          <p:cNvPr id="441352" name="Object 4"/>
          <p:cNvGraphicFramePr>
            <a:graphicFrameLocks noChangeAspect="1"/>
          </p:cNvGraphicFramePr>
          <p:nvPr/>
        </p:nvGraphicFramePr>
        <p:xfrm>
          <a:off x="1497013" y="3273425"/>
          <a:ext cx="1168400" cy="920750"/>
        </p:xfrm>
        <a:graphic>
          <a:graphicData uri="http://schemas.openxmlformats.org/presentationml/2006/ole">
            <mc:AlternateContent xmlns:mc="http://schemas.openxmlformats.org/markup-compatibility/2006">
              <mc:Choice xmlns:v="urn:schemas-microsoft-com:vml" Requires="v">
                <p:oleObj spid="_x0000_s547545" name="Equation" r:id="rId7" imgW="469800" imgH="406080" progId="Equation.DSMT4">
                  <p:embed/>
                </p:oleObj>
              </mc:Choice>
              <mc:Fallback>
                <p:oleObj name="Equation" r:id="rId7" imgW="469800" imgH="406080" progId="Equation.DSMT4">
                  <p:embed/>
                  <p:pic>
                    <p:nvPicPr>
                      <p:cNvPr id="44135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7013" y="3273425"/>
                        <a:ext cx="1168400" cy="9207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3" name="Object 5"/>
          <p:cNvGraphicFramePr>
            <a:graphicFrameLocks noChangeAspect="1"/>
          </p:cNvGraphicFramePr>
          <p:nvPr/>
        </p:nvGraphicFramePr>
        <p:xfrm>
          <a:off x="2795588" y="3171825"/>
          <a:ext cx="5275262" cy="1123950"/>
        </p:xfrm>
        <a:graphic>
          <a:graphicData uri="http://schemas.openxmlformats.org/presentationml/2006/ole">
            <mc:AlternateContent xmlns:mc="http://schemas.openxmlformats.org/markup-compatibility/2006">
              <mc:Choice xmlns:v="urn:schemas-microsoft-com:vml" Requires="v">
                <p:oleObj spid="_x0000_s547546" name="Equation" r:id="rId9" imgW="2120760" imgH="495000" progId="Equation.DSMT4">
                  <p:embed/>
                </p:oleObj>
              </mc:Choice>
              <mc:Fallback>
                <p:oleObj name="Equation" r:id="rId9" imgW="2120760" imgH="495000" progId="Equation.DSMT4">
                  <p:embed/>
                  <p:pic>
                    <p:nvPicPr>
                      <p:cNvPr id="44135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95588" y="3171825"/>
                        <a:ext cx="5275262" cy="11239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4" name="Object 6"/>
          <p:cNvGraphicFramePr>
            <a:graphicFrameLocks noChangeAspect="1"/>
          </p:cNvGraphicFramePr>
          <p:nvPr/>
        </p:nvGraphicFramePr>
        <p:xfrm>
          <a:off x="2360613" y="4902200"/>
          <a:ext cx="736600" cy="876300"/>
        </p:xfrm>
        <a:graphic>
          <a:graphicData uri="http://schemas.openxmlformats.org/presentationml/2006/ole">
            <mc:AlternateContent xmlns:mc="http://schemas.openxmlformats.org/markup-compatibility/2006">
              <mc:Choice xmlns:v="urn:schemas-microsoft-com:vml" Requires="v">
                <p:oleObj spid="_x0000_s547547" name="Equation" r:id="rId11" imgW="330120" imgH="431640" progId="Equation.3">
                  <p:embed/>
                </p:oleObj>
              </mc:Choice>
              <mc:Fallback>
                <p:oleObj name="Equation" r:id="rId11" imgW="330120" imgH="431640" progId="Equation.3">
                  <p:embed/>
                  <p:pic>
                    <p:nvPicPr>
                      <p:cNvPr id="44135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60613" y="4902200"/>
                        <a:ext cx="736600" cy="8763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5" name="Object 7"/>
          <p:cNvGraphicFramePr>
            <a:graphicFrameLocks noChangeAspect="1"/>
          </p:cNvGraphicFramePr>
          <p:nvPr/>
        </p:nvGraphicFramePr>
        <p:xfrm>
          <a:off x="3017838" y="4876800"/>
          <a:ext cx="3687762" cy="928688"/>
        </p:xfrm>
        <a:graphic>
          <a:graphicData uri="http://schemas.openxmlformats.org/presentationml/2006/ole">
            <mc:AlternateContent xmlns:mc="http://schemas.openxmlformats.org/markup-compatibility/2006">
              <mc:Choice xmlns:v="urn:schemas-microsoft-com:vml" Requires="v">
                <p:oleObj spid="_x0000_s547548" name="Equation" r:id="rId13" imgW="1650960" imgH="457200" progId="Equation.DSMT4">
                  <p:embed/>
                </p:oleObj>
              </mc:Choice>
              <mc:Fallback>
                <p:oleObj name="Equation" r:id="rId13" imgW="1650960" imgH="457200" progId="Equation.DSMT4">
                  <p:embed/>
                  <p:pic>
                    <p:nvPicPr>
                      <p:cNvPr id="44135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17838" y="4876800"/>
                        <a:ext cx="3687762" cy="9286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4749064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6" name="Date Placeholder 3"/>
          <p:cNvSpPr>
            <a:spLocks noGrp="1"/>
          </p:cNvSpPr>
          <p:nvPr>
            <p:ph type="dt" sz="quarter" idx="10"/>
          </p:nvPr>
        </p:nvSpPr>
        <p:spPr>
          <a:noFill/>
        </p:spPr>
        <p:txBody>
          <a:bodyPr/>
          <a:lstStyle/>
          <a:p>
            <a:r>
              <a:rPr lang="en-US">
                <a:latin typeface="Arial Narrow" charset="0"/>
              </a:rPr>
              <a:t>Monday, May 3, 2021</a:t>
            </a:r>
          </a:p>
        </p:txBody>
      </p:sp>
      <p:sp>
        <p:nvSpPr>
          <p:cNvPr id="7177"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15" name="Slide Number Placeholder 5"/>
          <p:cNvSpPr>
            <a:spLocks noGrp="1"/>
          </p:cNvSpPr>
          <p:nvPr>
            <p:ph type="sldNum" sz="quarter" idx="12"/>
          </p:nvPr>
        </p:nvSpPr>
        <p:spPr/>
        <p:txBody>
          <a:bodyPr/>
          <a:lstStyle/>
          <a:p>
            <a:fld id="{4FDBA829-C8C0-BE49-88E2-6AC24D200583}" type="slidenum">
              <a:rPr lang="en-US"/>
              <a:pPr/>
              <a:t>22</a:t>
            </a:fld>
            <a:endParaRPr lang="en-US"/>
          </a:p>
        </p:txBody>
      </p:sp>
      <p:sp>
        <p:nvSpPr>
          <p:cNvPr id="7179" name="Rectangle 2"/>
          <p:cNvSpPr>
            <a:spLocks noGrp="1" noChangeArrowheads="1"/>
          </p:cNvSpPr>
          <p:nvPr>
            <p:ph type="title"/>
          </p:nvPr>
        </p:nvSpPr>
        <p:spPr>
          <a:xfrm>
            <a:off x="628073" y="0"/>
            <a:ext cx="7772400" cy="609600"/>
          </a:xfrm>
        </p:spPr>
        <p:txBody>
          <a:bodyPr/>
          <a:lstStyle/>
          <a:p>
            <a:r>
              <a:rPr lang="en-US" sz="4000" dirty="0"/>
              <a:t>Example for Pascal’s Principle</a:t>
            </a:r>
            <a:endParaRPr lang="en-US" dirty="0"/>
          </a:p>
        </p:txBody>
      </p:sp>
      <p:sp>
        <p:nvSpPr>
          <p:cNvPr id="7180" name="Text Box 3"/>
          <p:cNvSpPr txBox="1">
            <a:spLocks noChangeArrowheads="1"/>
          </p:cNvSpPr>
          <p:nvPr/>
        </p:nvSpPr>
        <p:spPr bwMode="auto">
          <a:xfrm>
            <a:off x="457200" y="704672"/>
            <a:ext cx="8382000" cy="1200328"/>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Estimate the force exerted on your eardrum due to the water above when you are swimming at the bottom of the pool with a </a:t>
            </a:r>
            <a:r>
              <a:rPr lang="en-US" dirty="0">
                <a:solidFill>
                  <a:srgbClr val="FF0000"/>
                </a:solidFill>
                <a:latin typeface="Arial Narrow" charset="0"/>
              </a:rPr>
              <a:t>depth 5.0 </a:t>
            </a:r>
            <a:r>
              <a:rPr lang="en-US" dirty="0" err="1">
                <a:solidFill>
                  <a:srgbClr val="FF0000"/>
                </a:solidFill>
                <a:latin typeface="Arial Narrow" charset="0"/>
              </a:rPr>
              <a:t>m</a:t>
            </a:r>
            <a:r>
              <a:rPr lang="en-US" dirty="0">
                <a:solidFill>
                  <a:srgbClr val="800000"/>
                </a:solidFill>
                <a:latin typeface="Arial Narrow" charset="0"/>
              </a:rPr>
              <a:t>.  Assume the surface area of the eardrum is </a:t>
            </a:r>
            <a:r>
              <a:rPr lang="en-US" dirty="0">
                <a:solidFill>
                  <a:srgbClr val="FF0000"/>
                </a:solidFill>
                <a:latin typeface="Arial Narrow" charset="0"/>
              </a:rPr>
              <a:t>1.0cm</a:t>
            </a:r>
            <a:r>
              <a:rPr lang="en-US" baseline="30000" dirty="0">
                <a:solidFill>
                  <a:srgbClr val="FF0000"/>
                </a:solidFill>
                <a:latin typeface="Arial Narrow" charset="0"/>
              </a:rPr>
              <a:t>2</a:t>
            </a:r>
            <a:r>
              <a:rPr lang="en-US" dirty="0">
                <a:solidFill>
                  <a:srgbClr val="800000"/>
                </a:solidFill>
                <a:latin typeface="Arial Narrow" charset="0"/>
              </a:rPr>
              <a:t>.</a:t>
            </a:r>
          </a:p>
        </p:txBody>
      </p:sp>
      <p:sp>
        <p:nvSpPr>
          <p:cNvPr id="7181" name="Text Box 4"/>
          <p:cNvSpPr txBox="1">
            <a:spLocks noChangeArrowheads="1"/>
          </p:cNvSpPr>
          <p:nvPr/>
        </p:nvSpPr>
        <p:spPr bwMode="auto">
          <a:xfrm>
            <a:off x="609600" y="1995487"/>
            <a:ext cx="8229600" cy="118745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We first need to find out the pressure difference that is being exerted on the eardrum.  Then estimate the area of the eardrum to find out the force exerted on the eardrum.</a:t>
            </a:r>
          </a:p>
        </p:txBody>
      </p:sp>
      <p:graphicFrame>
        <p:nvGraphicFramePr>
          <p:cNvPr id="7170" name="Object 2"/>
          <p:cNvGraphicFramePr>
            <a:graphicFrameLocks noChangeAspect="1"/>
          </p:cNvGraphicFramePr>
          <p:nvPr/>
        </p:nvGraphicFramePr>
        <p:xfrm>
          <a:off x="1524000" y="4105275"/>
          <a:ext cx="949325" cy="487362"/>
        </p:xfrm>
        <a:graphic>
          <a:graphicData uri="http://schemas.openxmlformats.org/presentationml/2006/ole">
            <mc:AlternateContent xmlns:mc="http://schemas.openxmlformats.org/markup-compatibility/2006">
              <mc:Choice xmlns:v="urn:schemas-microsoft-com:vml" Requires="v">
                <p:oleObj spid="_x0000_s548567" name="Equation" r:id="rId3" imgW="406080" imgH="228600" progId="Equation.3">
                  <p:embed/>
                </p:oleObj>
              </mc:Choice>
              <mc:Fallback>
                <p:oleObj name="Equation" r:id="rId3" imgW="406080" imgH="228600" progId="Equation.3">
                  <p:embed/>
                  <p:pic>
                    <p:nvPicPr>
                      <p:cNvPr id="717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105275"/>
                        <a:ext cx="949325" cy="4873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1" name="Object 3"/>
          <p:cNvGraphicFramePr>
            <a:graphicFrameLocks noChangeAspect="1"/>
          </p:cNvGraphicFramePr>
          <p:nvPr/>
        </p:nvGraphicFramePr>
        <p:xfrm>
          <a:off x="1571625" y="5419725"/>
          <a:ext cx="409575" cy="374650"/>
        </p:xfrm>
        <a:graphic>
          <a:graphicData uri="http://schemas.openxmlformats.org/presentationml/2006/ole">
            <mc:AlternateContent xmlns:mc="http://schemas.openxmlformats.org/markup-compatibility/2006">
              <mc:Choice xmlns:v="urn:schemas-microsoft-com:vml" Requires="v">
                <p:oleObj spid="_x0000_s548568" name="Equation" r:id="rId5" imgW="164880" imgH="164880" progId="Equation.3">
                  <p:embed/>
                </p:oleObj>
              </mc:Choice>
              <mc:Fallback>
                <p:oleObj name="Equation" r:id="rId5" imgW="164880" imgH="164880" progId="Equation.3">
                  <p:embed/>
                  <p:pic>
                    <p:nvPicPr>
                      <p:cNvPr id="717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25" y="5419725"/>
                        <a:ext cx="409575"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7182" name="Text Box 7"/>
          <p:cNvSpPr txBox="1">
            <a:spLocks noChangeArrowheads="1"/>
          </p:cNvSpPr>
          <p:nvPr/>
        </p:nvSpPr>
        <p:spPr bwMode="auto">
          <a:xfrm>
            <a:off x="609600" y="3197225"/>
            <a:ext cx="8001000" cy="830997"/>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Since the </a:t>
            </a:r>
            <a:r>
              <a:rPr lang="en-US" dirty="0">
                <a:solidFill>
                  <a:schemeClr val="accent2"/>
                </a:solidFill>
                <a:latin typeface="Arial Narrow" charset="0"/>
              </a:rPr>
              <a:t>outward pressure in the middle of the eardrum </a:t>
            </a:r>
            <a:r>
              <a:rPr lang="en-US" dirty="0">
                <a:solidFill>
                  <a:srgbClr val="FF0000"/>
                </a:solidFill>
                <a:latin typeface="Arial Narrow" charset="0"/>
              </a:rPr>
              <a:t>is the same as </a:t>
            </a:r>
            <a:r>
              <a:rPr lang="en-US" dirty="0">
                <a:solidFill>
                  <a:schemeClr val="accent2"/>
                </a:solidFill>
                <a:latin typeface="Arial Narrow" charset="0"/>
              </a:rPr>
              <a:t>the normal air pressure</a:t>
            </a:r>
          </a:p>
        </p:txBody>
      </p:sp>
      <p:sp>
        <p:nvSpPr>
          <p:cNvPr id="7183" name="Text Box 8"/>
          <p:cNvSpPr txBox="1">
            <a:spLocks noChangeArrowheads="1"/>
          </p:cNvSpPr>
          <p:nvPr/>
        </p:nvSpPr>
        <p:spPr bwMode="auto">
          <a:xfrm>
            <a:off x="228600" y="4721225"/>
            <a:ext cx="9144000" cy="45720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Estimating the surface area of the eardrum at 1.0cm</a:t>
            </a:r>
            <a:r>
              <a:rPr lang="en-US" baseline="30000" dirty="0">
                <a:solidFill>
                  <a:srgbClr val="FF0000"/>
                </a:solidFill>
                <a:latin typeface="Arial Narrow" charset="0"/>
              </a:rPr>
              <a:t>2</a:t>
            </a:r>
            <a:r>
              <a:rPr lang="en-US" dirty="0">
                <a:solidFill>
                  <a:srgbClr val="FF0000"/>
                </a:solidFill>
                <a:latin typeface="Arial Narrow" charset="0"/>
              </a:rPr>
              <a:t>=1.0x10</a:t>
            </a:r>
            <a:r>
              <a:rPr lang="en-US" baseline="30000" dirty="0">
                <a:solidFill>
                  <a:srgbClr val="FF0000"/>
                </a:solidFill>
                <a:latin typeface="Arial Narrow" charset="0"/>
              </a:rPr>
              <a:t>-4</a:t>
            </a:r>
            <a:r>
              <a:rPr lang="en-US" dirty="0">
                <a:solidFill>
                  <a:srgbClr val="FF0000"/>
                </a:solidFill>
                <a:latin typeface="Arial Narrow" charset="0"/>
              </a:rPr>
              <a:t> m</a:t>
            </a:r>
            <a:r>
              <a:rPr lang="en-US" baseline="30000" dirty="0">
                <a:solidFill>
                  <a:srgbClr val="FF0000"/>
                </a:solidFill>
                <a:latin typeface="Arial Narrow" charset="0"/>
              </a:rPr>
              <a:t>2</a:t>
            </a:r>
            <a:r>
              <a:rPr lang="en-US" dirty="0">
                <a:solidFill>
                  <a:srgbClr val="FF0000"/>
                </a:solidFill>
                <a:latin typeface="Arial Narrow" charset="0"/>
              </a:rPr>
              <a:t>, we obtain</a:t>
            </a:r>
          </a:p>
        </p:txBody>
      </p:sp>
      <p:graphicFrame>
        <p:nvGraphicFramePr>
          <p:cNvPr id="7172" name="Object 4"/>
          <p:cNvGraphicFramePr>
            <a:graphicFrameLocks noChangeAspect="1"/>
          </p:cNvGraphicFramePr>
          <p:nvPr/>
        </p:nvGraphicFramePr>
        <p:xfrm>
          <a:off x="2395538" y="4105275"/>
          <a:ext cx="1187450" cy="487362"/>
        </p:xfrm>
        <a:graphic>
          <a:graphicData uri="http://schemas.openxmlformats.org/presentationml/2006/ole">
            <mc:AlternateContent xmlns:mc="http://schemas.openxmlformats.org/markup-compatibility/2006">
              <mc:Choice xmlns:v="urn:schemas-microsoft-com:vml" Requires="v">
                <p:oleObj spid="_x0000_s548569" name="Equation" r:id="rId7" imgW="507960" imgH="228600" progId="Equation.3">
                  <p:embed/>
                </p:oleObj>
              </mc:Choice>
              <mc:Fallback>
                <p:oleObj name="Equation" r:id="rId7" imgW="507960" imgH="228600" progId="Equation.3">
                  <p:embed/>
                  <p:pic>
                    <p:nvPicPr>
                      <p:cNvPr id="717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95538" y="4105275"/>
                        <a:ext cx="1187450" cy="4873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3" name="Object 5"/>
          <p:cNvGraphicFramePr>
            <a:graphicFrameLocks noChangeAspect="1"/>
          </p:cNvGraphicFramePr>
          <p:nvPr/>
        </p:nvGraphicFramePr>
        <p:xfrm>
          <a:off x="3505200" y="4132262"/>
          <a:ext cx="4454525" cy="431800"/>
        </p:xfrm>
        <a:graphic>
          <a:graphicData uri="http://schemas.openxmlformats.org/presentationml/2006/ole">
            <mc:AlternateContent xmlns:mc="http://schemas.openxmlformats.org/markup-compatibility/2006">
              <mc:Choice xmlns:v="urn:schemas-microsoft-com:vml" Requires="v">
                <p:oleObj spid="_x0000_s548570" name="Equation" r:id="rId9" imgW="1904760" imgH="203040" progId="Equation.3">
                  <p:embed/>
                </p:oleObj>
              </mc:Choice>
              <mc:Fallback>
                <p:oleObj name="Equation" r:id="rId9" imgW="1904760" imgH="203040" progId="Equation.3">
                  <p:embed/>
                  <p:pic>
                    <p:nvPicPr>
                      <p:cNvPr id="717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05200" y="4132262"/>
                        <a:ext cx="4454525" cy="431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4" name="Object 6"/>
          <p:cNvGraphicFramePr>
            <a:graphicFrameLocks noChangeAspect="1"/>
          </p:cNvGraphicFramePr>
          <p:nvPr/>
        </p:nvGraphicFramePr>
        <p:xfrm>
          <a:off x="1893888" y="5348287"/>
          <a:ext cx="1831975" cy="519113"/>
        </p:xfrm>
        <a:graphic>
          <a:graphicData uri="http://schemas.openxmlformats.org/presentationml/2006/ole">
            <mc:AlternateContent xmlns:mc="http://schemas.openxmlformats.org/markup-compatibility/2006">
              <mc:Choice xmlns:v="urn:schemas-microsoft-com:vml" Requires="v">
                <p:oleObj spid="_x0000_s548571" name="Equation" r:id="rId11" imgW="736560" imgH="228600" progId="Equation.3">
                  <p:embed/>
                </p:oleObj>
              </mc:Choice>
              <mc:Fallback>
                <p:oleObj name="Equation" r:id="rId11" imgW="736560" imgH="228600" progId="Equation.3">
                  <p:embed/>
                  <p:pic>
                    <p:nvPicPr>
                      <p:cNvPr id="717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3888" y="5348287"/>
                        <a:ext cx="1831975" cy="5191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5" name="Object 7"/>
          <p:cNvGraphicFramePr>
            <a:graphicFrameLocks noChangeAspect="1"/>
          </p:cNvGraphicFramePr>
          <p:nvPr/>
        </p:nvGraphicFramePr>
        <p:xfrm>
          <a:off x="3638550" y="5378450"/>
          <a:ext cx="4514850" cy="460375"/>
        </p:xfrm>
        <a:graphic>
          <a:graphicData uri="http://schemas.openxmlformats.org/presentationml/2006/ole">
            <mc:AlternateContent xmlns:mc="http://schemas.openxmlformats.org/markup-compatibility/2006">
              <mc:Choice xmlns:v="urn:schemas-microsoft-com:vml" Requires="v">
                <p:oleObj spid="_x0000_s548572" name="Equation" r:id="rId13" imgW="1815840" imgH="203040" progId="Equation.DSMT4">
                  <p:embed/>
                </p:oleObj>
              </mc:Choice>
              <mc:Fallback>
                <p:oleObj name="Equation" r:id="rId13" imgW="1815840" imgH="203040" progId="Equation.DSMT4">
                  <p:embed/>
                  <p:pic>
                    <p:nvPicPr>
                      <p:cNvPr id="717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550" y="5378450"/>
                        <a:ext cx="4514850" cy="4603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6290855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04" name="Date Placeholder 3"/>
          <p:cNvSpPr>
            <a:spLocks noGrp="1"/>
          </p:cNvSpPr>
          <p:nvPr>
            <p:ph type="dt" sz="quarter" idx="10"/>
          </p:nvPr>
        </p:nvSpPr>
        <p:spPr>
          <a:noFill/>
        </p:spPr>
        <p:txBody>
          <a:bodyPr/>
          <a:lstStyle/>
          <a:p>
            <a:r>
              <a:rPr lang="en-US">
                <a:latin typeface="Arial Narrow" charset="0"/>
              </a:rPr>
              <a:t>Monday, May 3, 2021</a:t>
            </a:r>
          </a:p>
        </p:txBody>
      </p:sp>
      <p:sp>
        <p:nvSpPr>
          <p:cNvPr id="8205"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30" name="Slide Number Placeholder 5"/>
          <p:cNvSpPr>
            <a:spLocks noGrp="1"/>
          </p:cNvSpPr>
          <p:nvPr>
            <p:ph type="sldNum" sz="quarter" idx="12"/>
          </p:nvPr>
        </p:nvSpPr>
        <p:spPr/>
        <p:txBody>
          <a:bodyPr/>
          <a:lstStyle/>
          <a:p>
            <a:fld id="{AD496A58-31C6-8344-B2E7-B2AC9D69A724}" type="slidenum">
              <a:rPr lang="en-US"/>
              <a:pPr/>
              <a:t>23</a:t>
            </a:fld>
            <a:endParaRPr lang="en-US"/>
          </a:p>
        </p:txBody>
      </p:sp>
      <p:grpSp>
        <p:nvGrpSpPr>
          <p:cNvPr id="2" name="Group 2"/>
          <p:cNvGrpSpPr>
            <a:grpSpLocks/>
          </p:cNvGrpSpPr>
          <p:nvPr/>
        </p:nvGrpSpPr>
        <p:grpSpPr bwMode="auto">
          <a:xfrm>
            <a:off x="-3429000" y="-533400"/>
            <a:ext cx="7315200" cy="5486400"/>
            <a:chOff x="-1968" y="-336"/>
            <a:chExt cx="4608" cy="3456"/>
          </a:xfrm>
        </p:grpSpPr>
        <p:pic>
          <p:nvPicPr>
            <p:cNvPr id="8214" name="Picture 3" descr="dam"/>
            <p:cNvPicPr>
              <a:picLocks noChangeAspect="1" noChangeArrowheads="1"/>
            </p:cNvPicPr>
            <p:nvPr/>
          </p:nvPicPr>
          <p:blipFill>
            <a:blip r:embed="rId3"/>
            <a:srcRect/>
            <a:stretch>
              <a:fillRect/>
            </a:stretch>
          </p:blipFill>
          <p:spPr bwMode="auto">
            <a:xfrm>
              <a:off x="-1968" y="-336"/>
              <a:ext cx="4608" cy="3456"/>
            </a:xfrm>
            <a:prstGeom prst="rect">
              <a:avLst/>
            </a:prstGeom>
            <a:noFill/>
            <a:ln w="9525">
              <a:noFill/>
              <a:miter lim="800000"/>
              <a:headEnd/>
              <a:tailEnd/>
            </a:ln>
          </p:spPr>
        </p:pic>
        <p:sp>
          <p:nvSpPr>
            <p:cNvPr id="8215" name="Text Box 4"/>
            <p:cNvSpPr txBox="1">
              <a:spLocks noChangeArrowheads="1"/>
            </p:cNvSpPr>
            <p:nvPr/>
          </p:nvSpPr>
          <p:spPr bwMode="auto">
            <a:xfrm>
              <a:off x="672" y="1296"/>
              <a:ext cx="192" cy="250"/>
            </a:xfrm>
            <a:prstGeom prst="rect">
              <a:avLst/>
            </a:prstGeom>
            <a:solidFill>
              <a:schemeClr val="bg1"/>
            </a:solidFill>
            <a:ln w="9525">
              <a:noFill/>
              <a:miter lim="800000"/>
              <a:headEnd/>
              <a:tailEnd/>
            </a:ln>
          </p:spPr>
          <p:txBody>
            <a:bodyPr>
              <a:prstTxWarp prst="textNoShape">
                <a:avLst/>
              </a:prstTxWarp>
              <a:spAutoFit/>
            </a:bodyPr>
            <a:lstStyle/>
            <a:p>
              <a:pPr>
                <a:spcBef>
                  <a:spcPct val="50000"/>
                </a:spcBef>
              </a:pPr>
              <a:r>
                <a:rPr lang="en-US" sz="2000">
                  <a:solidFill>
                    <a:schemeClr val="accent2"/>
                  </a:solidFill>
                  <a:latin typeface="Arial Narrow" charset="0"/>
                </a:rPr>
                <a:t>H</a:t>
              </a:r>
            </a:p>
          </p:txBody>
        </p:sp>
        <p:sp>
          <p:nvSpPr>
            <p:cNvPr id="8216" name="Rectangle 5"/>
            <p:cNvSpPr>
              <a:spLocks noChangeArrowheads="1"/>
            </p:cNvSpPr>
            <p:nvPr/>
          </p:nvSpPr>
          <p:spPr bwMode="auto">
            <a:xfrm>
              <a:off x="1488" y="1776"/>
              <a:ext cx="96" cy="48"/>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8217" name="Text Box 6"/>
            <p:cNvSpPr txBox="1">
              <a:spLocks noChangeArrowheads="1"/>
            </p:cNvSpPr>
            <p:nvPr/>
          </p:nvSpPr>
          <p:spPr bwMode="auto">
            <a:xfrm>
              <a:off x="1536" y="1680"/>
              <a:ext cx="241"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dy</a:t>
              </a:r>
            </a:p>
          </p:txBody>
        </p:sp>
        <p:sp>
          <p:nvSpPr>
            <p:cNvPr id="8218" name="Line 7"/>
            <p:cNvSpPr>
              <a:spLocks noChangeShapeType="1"/>
            </p:cNvSpPr>
            <p:nvPr/>
          </p:nvSpPr>
          <p:spPr bwMode="auto">
            <a:xfrm>
              <a:off x="1056" y="1440"/>
              <a:ext cx="432" cy="384"/>
            </a:xfrm>
            <a:prstGeom prst="line">
              <a:avLst/>
            </a:prstGeom>
            <a:noFill/>
            <a:ln w="101600">
              <a:solidFill>
                <a:schemeClr val="hlink"/>
              </a:solidFill>
              <a:round/>
              <a:headEnd/>
              <a:tailEnd/>
            </a:ln>
          </p:spPr>
          <p:txBody>
            <a:bodyPr>
              <a:prstTxWarp prst="textNoShape">
                <a:avLst/>
              </a:prstTxWarp>
            </a:bodyPr>
            <a:lstStyle/>
            <a:p>
              <a:endParaRPr lang="en-US"/>
            </a:p>
          </p:txBody>
        </p:sp>
        <p:sp>
          <p:nvSpPr>
            <p:cNvPr id="8219" name="Line 8"/>
            <p:cNvSpPr>
              <a:spLocks noChangeShapeType="1"/>
            </p:cNvSpPr>
            <p:nvPr/>
          </p:nvSpPr>
          <p:spPr bwMode="auto">
            <a:xfrm flipV="1">
              <a:off x="1536" y="1824"/>
              <a:ext cx="0" cy="144"/>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sp>
          <p:nvSpPr>
            <p:cNvPr id="8220" name="Text Box 9"/>
            <p:cNvSpPr txBox="1">
              <a:spLocks noChangeArrowheads="1"/>
            </p:cNvSpPr>
            <p:nvPr/>
          </p:nvSpPr>
          <p:spPr bwMode="auto">
            <a:xfrm>
              <a:off x="1536" y="1824"/>
              <a:ext cx="175"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y</a:t>
              </a:r>
            </a:p>
          </p:txBody>
        </p:sp>
        <p:sp>
          <p:nvSpPr>
            <p:cNvPr id="8221" name="Line 10"/>
            <p:cNvSpPr>
              <a:spLocks noChangeShapeType="1"/>
            </p:cNvSpPr>
            <p:nvPr/>
          </p:nvSpPr>
          <p:spPr bwMode="auto">
            <a:xfrm flipV="1">
              <a:off x="1152" y="1344"/>
              <a:ext cx="0" cy="144"/>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sp>
          <p:nvSpPr>
            <p:cNvPr id="8222" name="Text Box 11"/>
            <p:cNvSpPr txBox="1">
              <a:spLocks noChangeArrowheads="1"/>
            </p:cNvSpPr>
            <p:nvPr/>
          </p:nvSpPr>
          <p:spPr bwMode="auto">
            <a:xfrm>
              <a:off x="1152" y="1296"/>
              <a:ext cx="182"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h</a:t>
              </a:r>
            </a:p>
          </p:txBody>
        </p:sp>
      </p:grpSp>
      <p:sp>
        <p:nvSpPr>
          <p:cNvPr id="8208" name="Rectangle 12"/>
          <p:cNvSpPr>
            <a:spLocks noGrp="1" noChangeArrowheads="1"/>
          </p:cNvSpPr>
          <p:nvPr>
            <p:ph type="title"/>
          </p:nvPr>
        </p:nvSpPr>
        <p:spPr>
          <a:xfrm>
            <a:off x="685800" y="76200"/>
            <a:ext cx="7772400" cy="609600"/>
          </a:xfrm>
        </p:spPr>
        <p:txBody>
          <a:bodyPr/>
          <a:lstStyle/>
          <a:p>
            <a:r>
              <a:rPr lang="en-US" sz="4000" dirty="0"/>
              <a:t>Example for Pascal’s Principle</a:t>
            </a:r>
            <a:endParaRPr lang="en-US" dirty="0"/>
          </a:p>
        </p:txBody>
      </p:sp>
      <p:sp>
        <p:nvSpPr>
          <p:cNvPr id="443405" name="Text Box 13"/>
          <p:cNvSpPr txBox="1">
            <a:spLocks noChangeArrowheads="1"/>
          </p:cNvSpPr>
          <p:nvPr/>
        </p:nvSpPr>
        <p:spPr bwMode="auto">
          <a:xfrm>
            <a:off x="990600" y="793750"/>
            <a:ext cx="7391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Water is filled to a height H behind a dam of width w.  Determine the resultant force exerted by the water on the dam.</a:t>
            </a:r>
          </a:p>
        </p:txBody>
      </p:sp>
      <p:sp>
        <p:nvSpPr>
          <p:cNvPr id="443406" name="Text Box 14"/>
          <p:cNvSpPr txBox="1">
            <a:spLocks noChangeArrowheads="1"/>
          </p:cNvSpPr>
          <p:nvPr/>
        </p:nvSpPr>
        <p:spPr bwMode="auto">
          <a:xfrm>
            <a:off x="2819400" y="1600200"/>
            <a:ext cx="60960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Since the water pressure varies as a function of depth, we will have to do some calculus to figure out the total force. </a:t>
            </a:r>
          </a:p>
        </p:txBody>
      </p:sp>
      <p:sp>
        <p:nvSpPr>
          <p:cNvPr id="443407" name="Text Box 15"/>
          <p:cNvSpPr txBox="1">
            <a:spLocks noChangeArrowheads="1"/>
          </p:cNvSpPr>
          <p:nvPr/>
        </p:nvSpPr>
        <p:spPr bwMode="auto">
          <a:xfrm>
            <a:off x="1066800" y="4495800"/>
            <a:ext cx="6019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Therefore the total force exerted by the water on the dam is</a:t>
            </a:r>
          </a:p>
        </p:txBody>
      </p:sp>
      <p:graphicFrame>
        <p:nvGraphicFramePr>
          <p:cNvPr id="443408" name="Object 2"/>
          <p:cNvGraphicFramePr>
            <a:graphicFrameLocks noChangeAspect="1"/>
          </p:cNvGraphicFramePr>
          <p:nvPr/>
        </p:nvGraphicFramePr>
        <p:xfrm>
          <a:off x="3886200" y="2997200"/>
          <a:ext cx="377825" cy="374650"/>
        </p:xfrm>
        <a:graphic>
          <a:graphicData uri="http://schemas.openxmlformats.org/presentationml/2006/ole">
            <mc:AlternateContent xmlns:mc="http://schemas.openxmlformats.org/markup-compatibility/2006">
              <mc:Choice xmlns:v="urn:schemas-microsoft-com:vml" Requires="v">
                <p:oleObj spid="_x0000_s567483" name="Equation" r:id="rId4" imgW="152280" imgH="164880" progId="Equation.3">
                  <p:embed/>
                </p:oleObj>
              </mc:Choice>
              <mc:Fallback>
                <p:oleObj name="Equation" r:id="rId4" imgW="152280" imgH="164880" progId="Equation.3">
                  <p:embed/>
                  <p:pic>
                    <p:nvPicPr>
                      <p:cNvPr id="443408"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997200"/>
                        <a:ext cx="377825"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3409" name="Text Box 17"/>
          <p:cNvSpPr txBox="1">
            <a:spLocks noChangeArrowheads="1"/>
          </p:cNvSpPr>
          <p:nvPr/>
        </p:nvSpPr>
        <p:spPr bwMode="auto">
          <a:xfrm>
            <a:off x="2895600" y="2438400"/>
            <a:ext cx="32766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 pressure at the depth h is</a:t>
            </a:r>
          </a:p>
        </p:txBody>
      </p:sp>
      <p:sp>
        <p:nvSpPr>
          <p:cNvPr id="443410" name="Text Box 18"/>
          <p:cNvSpPr txBox="1">
            <a:spLocks noChangeArrowheads="1"/>
          </p:cNvSpPr>
          <p:nvPr/>
        </p:nvSpPr>
        <p:spPr bwMode="auto">
          <a:xfrm>
            <a:off x="990600" y="3505200"/>
            <a:ext cx="6508750" cy="427038"/>
          </a:xfrm>
          <a:prstGeom prst="rect">
            <a:avLst/>
          </a:prstGeom>
          <a:noFill/>
          <a:ln w="9525">
            <a:noFill/>
            <a:miter lim="800000"/>
            <a:headEnd/>
            <a:tailEnd/>
          </a:ln>
        </p:spPr>
        <p:txBody>
          <a:bodyPr wrap="none">
            <a:prstTxWarp prst="textNoShape">
              <a:avLst/>
            </a:prstTxWarp>
            <a:spAutoFit/>
          </a:bodyPr>
          <a:lstStyle/>
          <a:p>
            <a:r>
              <a:rPr lang="en-US" sz="2200">
                <a:solidFill>
                  <a:srgbClr val="FF0000"/>
                </a:solidFill>
                <a:latin typeface="Arial Narrow" charset="0"/>
              </a:rPr>
              <a:t>The infinitesimal force dF exerting on a small strip of dam dy is</a:t>
            </a:r>
          </a:p>
        </p:txBody>
      </p:sp>
      <p:graphicFrame>
        <p:nvGraphicFramePr>
          <p:cNvPr id="443411" name="Object 3"/>
          <p:cNvGraphicFramePr>
            <a:graphicFrameLocks noChangeAspect="1"/>
          </p:cNvGraphicFramePr>
          <p:nvPr/>
        </p:nvGraphicFramePr>
        <p:xfrm>
          <a:off x="2555875" y="4065588"/>
          <a:ext cx="568325" cy="403225"/>
        </p:xfrm>
        <a:graphic>
          <a:graphicData uri="http://schemas.openxmlformats.org/presentationml/2006/ole">
            <mc:AlternateContent xmlns:mc="http://schemas.openxmlformats.org/markup-compatibility/2006">
              <mc:Choice xmlns:v="urn:schemas-microsoft-com:vml" Requires="v">
                <p:oleObj spid="_x0000_s567484" name="Equation" r:id="rId6" imgW="228600" imgH="177480" progId="Equation.3">
                  <p:embed/>
                </p:oleObj>
              </mc:Choice>
              <mc:Fallback>
                <p:oleObj name="Equation" r:id="rId6" imgW="228600" imgH="177480" progId="Equation.3">
                  <p:embed/>
                  <p:pic>
                    <p:nvPicPr>
                      <p:cNvPr id="443411"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875" y="4065588"/>
                        <a:ext cx="568325" cy="4032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2" name="Object 4"/>
          <p:cNvGraphicFramePr>
            <a:graphicFrameLocks noChangeAspect="1"/>
          </p:cNvGraphicFramePr>
          <p:nvPr/>
        </p:nvGraphicFramePr>
        <p:xfrm>
          <a:off x="1474788" y="5399088"/>
          <a:ext cx="354012" cy="323850"/>
        </p:xfrm>
        <a:graphic>
          <a:graphicData uri="http://schemas.openxmlformats.org/presentationml/2006/ole">
            <mc:AlternateContent xmlns:mc="http://schemas.openxmlformats.org/markup-compatibility/2006">
              <mc:Choice xmlns:v="urn:schemas-microsoft-com:vml" Requires="v">
                <p:oleObj spid="_x0000_s567485" name="Equation" r:id="rId8" imgW="164880" imgH="164880" progId="Equation.3">
                  <p:embed/>
                </p:oleObj>
              </mc:Choice>
              <mc:Fallback>
                <p:oleObj name="Equation" r:id="rId8" imgW="164880" imgH="164880" progId="Equation.3">
                  <p:embed/>
                  <p:pic>
                    <p:nvPicPr>
                      <p:cNvPr id="443412"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4788" y="5399088"/>
                        <a:ext cx="354012" cy="3238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3" name="Object 5"/>
          <p:cNvGraphicFramePr>
            <a:graphicFrameLocks noChangeAspect="1"/>
          </p:cNvGraphicFramePr>
          <p:nvPr/>
        </p:nvGraphicFramePr>
        <p:xfrm>
          <a:off x="4252913" y="2954338"/>
          <a:ext cx="1009650" cy="461962"/>
        </p:xfrm>
        <a:graphic>
          <a:graphicData uri="http://schemas.openxmlformats.org/presentationml/2006/ole">
            <mc:AlternateContent xmlns:mc="http://schemas.openxmlformats.org/markup-compatibility/2006">
              <mc:Choice xmlns:v="urn:schemas-microsoft-com:vml" Requires="v">
                <p:oleObj spid="_x0000_s567486" name="Equation" r:id="rId10" imgW="406080" imgH="203040" progId="Equation.3">
                  <p:embed/>
                </p:oleObj>
              </mc:Choice>
              <mc:Fallback>
                <p:oleObj name="Equation" r:id="rId10" imgW="406080" imgH="203040" progId="Equation.3">
                  <p:embed/>
                  <p:pic>
                    <p:nvPicPr>
                      <p:cNvPr id="443413"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52913" y="2954338"/>
                        <a:ext cx="1009650" cy="4619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4" name="Object 6"/>
          <p:cNvGraphicFramePr>
            <a:graphicFrameLocks noChangeAspect="1"/>
          </p:cNvGraphicFramePr>
          <p:nvPr/>
        </p:nvGraphicFramePr>
        <p:xfrm>
          <a:off x="5249863" y="2938463"/>
          <a:ext cx="1989137" cy="490537"/>
        </p:xfrm>
        <a:graphic>
          <a:graphicData uri="http://schemas.openxmlformats.org/presentationml/2006/ole">
            <mc:AlternateContent xmlns:mc="http://schemas.openxmlformats.org/markup-compatibility/2006">
              <mc:Choice xmlns:v="urn:schemas-microsoft-com:vml" Requires="v">
                <p:oleObj spid="_x0000_s567487" name="Equation" r:id="rId12" imgW="799920" imgH="215640" progId="Equation.3">
                  <p:embed/>
                </p:oleObj>
              </mc:Choice>
              <mc:Fallback>
                <p:oleObj name="Equation" r:id="rId12" imgW="799920" imgH="215640" progId="Equation.3">
                  <p:embed/>
                  <p:pic>
                    <p:nvPicPr>
                      <p:cNvPr id="443414"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49863" y="2938463"/>
                        <a:ext cx="1989137" cy="4905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5" name="Object 7"/>
          <p:cNvGraphicFramePr>
            <a:graphicFrameLocks noChangeAspect="1"/>
          </p:cNvGraphicFramePr>
          <p:nvPr/>
        </p:nvGraphicFramePr>
        <p:xfrm>
          <a:off x="3028950" y="4065588"/>
          <a:ext cx="1074738" cy="403225"/>
        </p:xfrm>
        <a:graphic>
          <a:graphicData uri="http://schemas.openxmlformats.org/presentationml/2006/ole">
            <mc:AlternateContent xmlns:mc="http://schemas.openxmlformats.org/markup-compatibility/2006">
              <mc:Choice xmlns:v="urn:schemas-microsoft-com:vml" Requires="v">
                <p:oleObj spid="_x0000_s567488" name="Equation" r:id="rId14" imgW="431640" imgH="177480" progId="Equation.3">
                  <p:embed/>
                </p:oleObj>
              </mc:Choice>
              <mc:Fallback>
                <p:oleObj name="Equation" r:id="rId14" imgW="431640" imgH="177480" progId="Equation.3">
                  <p:embed/>
                  <p:pic>
                    <p:nvPicPr>
                      <p:cNvPr id="443415"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28950" y="4065588"/>
                        <a:ext cx="1074738" cy="4032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6" name="Object 8"/>
          <p:cNvGraphicFramePr>
            <a:graphicFrameLocks noChangeAspect="1"/>
          </p:cNvGraphicFramePr>
          <p:nvPr/>
        </p:nvGraphicFramePr>
        <p:xfrm>
          <a:off x="4008438" y="4022725"/>
          <a:ext cx="2620962" cy="490538"/>
        </p:xfrm>
        <a:graphic>
          <a:graphicData uri="http://schemas.openxmlformats.org/presentationml/2006/ole">
            <mc:AlternateContent xmlns:mc="http://schemas.openxmlformats.org/markup-compatibility/2006">
              <mc:Choice xmlns:v="urn:schemas-microsoft-com:vml" Requires="v">
                <p:oleObj spid="_x0000_s567489" name="Equation" r:id="rId16" imgW="1054080" imgH="215640" progId="Equation.3">
                  <p:embed/>
                </p:oleObj>
              </mc:Choice>
              <mc:Fallback>
                <p:oleObj name="Equation" r:id="rId16" imgW="1054080" imgH="215640" progId="Equation.3">
                  <p:embed/>
                  <p:pic>
                    <p:nvPicPr>
                      <p:cNvPr id="443416"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08438" y="4022725"/>
                        <a:ext cx="2620962" cy="4905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7" name="Object 9"/>
          <p:cNvGraphicFramePr>
            <a:graphicFrameLocks noChangeAspect="1"/>
          </p:cNvGraphicFramePr>
          <p:nvPr/>
        </p:nvGraphicFramePr>
        <p:xfrm>
          <a:off x="1760538" y="5075238"/>
          <a:ext cx="2590800" cy="973137"/>
        </p:xfrm>
        <a:graphic>
          <a:graphicData uri="http://schemas.openxmlformats.org/presentationml/2006/ole">
            <mc:AlternateContent xmlns:mc="http://schemas.openxmlformats.org/markup-compatibility/2006">
              <mc:Choice xmlns:v="urn:schemas-microsoft-com:vml" Requires="v">
                <p:oleObj spid="_x0000_s567490" name="Equation" r:id="rId18" imgW="1206360" imgH="495000" progId="Equation.3">
                  <p:embed/>
                </p:oleObj>
              </mc:Choice>
              <mc:Fallback>
                <p:oleObj name="Equation" r:id="rId18" imgW="1206360" imgH="495000" progId="Equation.3">
                  <p:embed/>
                  <p:pic>
                    <p:nvPicPr>
                      <p:cNvPr id="443417"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60538" y="5075238"/>
                        <a:ext cx="2590800" cy="9731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8" name="Object 10"/>
          <p:cNvGraphicFramePr>
            <a:graphicFrameLocks noChangeAspect="1"/>
          </p:cNvGraphicFramePr>
          <p:nvPr/>
        </p:nvGraphicFramePr>
        <p:xfrm>
          <a:off x="4354513" y="5105400"/>
          <a:ext cx="2960687" cy="973138"/>
        </p:xfrm>
        <a:graphic>
          <a:graphicData uri="http://schemas.openxmlformats.org/presentationml/2006/ole">
            <mc:AlternateContent xmlns:mc="http://schemas.openxmlformats.org/markup-compatibility/2006">
              <mc:Choice xmlns:v="urn:schemas-microsoft-com:vml" Requires="v">
                <p:oleObj spid="_x0000_s567491" name="Equation" r:id="rId20" imgW="1307880" imgH="469800" progId="Equation.DSMT4">
                  <p:embed/>
                </p:oleObj>
              </mc:Choice>
              <mc:Fallback>
                <p:oleObj name="Equation" r:id="rId20" imgW="1307880" imgH="469800" progId="Equation.DSMT4">
                  <p:embed/>
                  <p:pic>
                    <p:nvPicPr>
                      <p:cNvPr id="443418"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354513" y="5105400"/>
                        <a:ext cx="2960687" cy="9731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9" name="Object 11"/>
          <p:cNvGraphicFramePr>
            <a:graphicFrameLocks noChangeAspect="1"/>
          </p:cNvGraphicFramePr>
          <p:nvPr/>
        </p:nvGraphicFramePr>
        <p:xfrm>
          <a:off x="7110413" y="5200650"/>
          <a:ext cx="1652587" cy="795338"/>
        </p:xfrm>
        <a:graphic>
          <a:graphicData uri="http://schemas.openxmlformats.org/presentationml/2006/ole">
            <mc:AlternateContent xmlns:mc="http://schemas.openxmlformats.org/markup-compatibility/2006">
              <mc:Choice xmlns:v="urn:schemas-microsoft-com:vml" Requires="v">
                <p:oleObj spid="_x0000_s567492" name="Equation" r:id="rId22" imgW="698400" imgH="368280" progId="Equation.DSMT4">
                  <p:embed/>
                </p:oleObj>
              </mc:Choice>
              <mc:Fallback>
                <p:oleObj name="Equation" r:id="rId22" imgW="698400" imgH="368280" progId="Equation.DSMT4">
                  <p:embed/>
                  <p:pic>
                    <p:nvPicPr>
                      <p:cNvPr id="443419"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110413" y="5200650"/>
                        <a:ext cx="1652587" cy="7953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6697281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ctrTitle"/>
          </p:nvPr>
        </p:nvSpPr>
        <p:spPr>
          <a:xfrm>
            <a:off x="685800" y="304800"/>
            <a:ext cx="8001000" cy="1143000"/>
          </a:xfrm>
        </p:spPr>
        <p:txBody>
          <a:bodyPr/>
          <a:lstStyle/>
          <a:p>
            <a:r>
              <a:rPr lang="en-US" sz="8800">
                <a:latin typeface="Monotype Corsiva" charset="0"/>
              </a:rPr>
              <a:t>Congratulations!!!!</a:t>
            </a:r>
          </a:p>
        </p:txBody>
      </p:sp>
      <p:sp>
        <p:nvSpPr>
          <p:cNvPr id="488451" name="Rectangle 3"/>
          <p:cNvSpPr>
            <a:spLocks noGrp="1" noChangeArrowheads="1"/>
          </p:cNvSpPr>
          <p:nvPr>
            <p:ph type="subTitle" idx="1"/>
          </p:nvPr>
        </p:nvSpPr>
        <p:spPr>
          <a:xfrm>
            <a:off x="1104900" y="2971800"/>
            <a:ext cx="7162800" cy="1219200"/>
          </a:xfrm>
        </p:spPr>
        <p:txBody>
          <a:bodyPr/>
          <a:lstStyle/>
          <a:p>
            <a:pPr>
              <a:buFontTx/>
              <a:buNone/>
            </a:pPr>
            <a:r>
              <a:rPr lang="en-US" sz="4000" dirty="0">
                <a:solidFill>
                  <a:srgbClr val="003300"/>
                </a:solidFill>
                <a:latin typeface="Monotype Corsiva" charset="0"/>
              </a:rPr>
              <a:t>I certainly had a lot of fun with ya’ll and am truly proud of you!</a:t>
            </a:r>
          </a:p>
        </p:txBody>
      </p:sp>
      <p:sp>
        <p:nvSpPr>
          <p:cNvPr id="488452" name="Rectangle 4"/>
          <p:cNvSpPr>
            <a:spLocks noChangeArrowheads="1"/>
          </p:cNvSpPr>
          <p:nvPr/>
        </p:nvSpPr>
        <p:spPr bwMode="auto">
          <a:xfrm>
            <a:off x="718127" y="1819564"/>
            <a:ext cx="8001000" cy="762000"/>
          </a:xfrm>
          <a:prstGeom prst="rect">
            <a:avLst/>
          </a:prstGeom>
          <a:noFill/>
          <a:ln w="9525">
            <a:noFill/>
            <a:miter lim="800000"/>
            <a:headEnd/>
            <a:tailEnd/>
          </a:ln>
          <a:effectLst/>
        </p:spPr>
        <p:txBody>
          <a:bodyPr anchor="ctr">
            <a:prstTxWarp prst="textNoShape">
              <a:avLst/>
            </a:prstTxWarp>
          </a:bodyPr>
          <a:lstStyle/>
          <a:p>
            <a:pPr algn="ctr"/>
            <a:r>
              <a:rPr lang="en-US" sz="4800" dirty="0">
                <a:solidFill>
                  <a:srgbClr val="990000"/>
                </a:solidFill>
                <a:latin typeface="Monotype Corsiva" charset="0"/>
              </a:rPr>
              <a:t>You all are impressive and have done very well, over COVID!!!</a:t>
            </a:r>
          </a:p>
        </p:txBody>
      </p:sp>
      <p:sp>
        <p:nvSpPr>
          <p:cNvPr id="488453" name="Rectangle 5"/>
          <p:cNvSpPr>
            <a:spLocks noChangeArrowheads="1"/>
          </p:cNvSpPr>
          <p:nvPr/>
        </p:nvSpPr>
        <p:spPr bwMode="auto">
          <a:xfrm>
            <a:off x="2476500" y="4381500"/>
            <a:ext cx="4419600" cy="762000"/>
          </a:xfrm>
          <a:prstGeom prst="rect">
            <a:avLst/>
          </a:prstGeom>
          <a:noFill/>
          <a:ln w="9525">
            <a:noFill/>
            <a:miter lim="800000"/>
            <a:headEnd/>
            <a:tailEnd/>
          </a:ln>
          <a:effectLst/>
        </p:spPr>
        <p:txBody>
          <a:bodyPr>
            <a:prstTxWarp prst="textNoShape">
              <a:avLst/>
            </a:prstTxWarp>
          </a:bodyPr>
          <a:lstStyle/>
          <a:p>
            <a:pPr algn="ctr">
              <a:spcBef>
                <a:spcPct val="20000"/>
              </a:spcBef>
            </a:pPr>
            <a:r>
              <a:rPr lang="en-US" sz="3200" dirty="0">
                <a:solidFill>
                  <a:srgbClr val="003300"/>
                </a:solidFill>
                <a:latin typeface="Monotype Corsiva" charset="0"/>
              </a:rPr>
              <a:t>Good luck with your exam!!!</a:t>
            </a:r>
            <a:r>
              <a:rPr lang="en-US" dirty="0">
                <a:latin typeface="Arial Narrow" charset="0"/>
              </a:rPr>
              <a:t> </a:t>
            </a:r>
          </a:p>
        </p:txBody>
      </p:sp>
      <p:sp>
        <p:nvSpPr>
          <p:cNvPr id="488454" name="Rectangle 6"/>
          <p:cNvSpPr>
            <a:spLocks noChangeArrowheads="1"/>
          </p:cNvSpPr>
          <p:nvPr/>
        </p:nvSpPr>
        <p:spPr bwMode="auto">
          <a:xfrm>
            <a:off x="1524000" y="5257800"/>
            <a:ext cx="6400800" cy="609600"/>
          </a:xfrm>
          <a:prstGeom prst="rect">
            <a:avLst/>
          </a:prstGeom>
          <a:noFill/>
          <a:ln w="9525">
            <a:noFill/>
            <a:miter lim="800000"/>
            <a:headEnd/>
            <a:tailEnd/>
          </a:ln>
          <a:effectLst/>
        </p:spPr>
        <p:txBody>
          <a:bodyPr>
            <a:prstTxWarp prst="textNoShape">
              <a:avLst/>
            </a:prstTxWarp>
          </a:bodyPr>
          <a:lstStyle/>
          <a:p>
            <a:pPr algn="ctr">
              <a:spcBef>
                <a:spcPct val="20000"/>
              </a:spcBef>
            </a:pPr>
            <a:r>
              <a:rPr lang="en-US" sz="4400" dirty="0">
                <a:solidFill>
                  <a:srgbClr val="003300"/>
                </a:solidFill>
                <a:latin typeface="Monotype Corsiva" charset="0"/>
              </a:rPr>
              <a:t>Have a safe, fruitful summer!!</a:t>
            </a:r>
          </a:p>
        </p:txBody>
      </p:sp>
      <p:sp>
        <p:nvSpPr>
          <p:cNvPr id="2" name="Date Placeholder 1"/>
          <p:cNvSpPr>
            <a:spLocks noGrp="1"/>
          </p:cNvSpPr>
          <p:nvPr>
            <p:ph type="dt" sz="half" idx="10"/>
          </p:nvPr>
        </p:nvSpPr>
        <p:spPr/>
        <p:txBody>
          <a:bodyPr/>
          <a:lstStyle/>
          <a:p>
            <a:pPr>
              <a:defRPr/>
            </a:pPr>
            <a:r>
              <a:rPr lang="en-US"/>
              <a:t>Monday, May 3, 2021</a:t>
            </a:r>
          </a:p>
        </p:txBody>
      </p:sp>
      <p:sp>
        <p:nvSpPr>
          <p:cNvPr id="3" name="Footer Placeholder 2"/>
          <p:cNvSpPr>
            <a:spLocks noGrp="1"/>
          </p:cNvSpPr>
          <p:nvPr>
            <p:ph type="ftr" sz="quarter" idx="11"/>
          </p:nvPr>
        </p:nvSpPr>
        <p:spPr/>
        <p:txBody>
          <a:bodyPr/>
          <a:lstStyle/>
          <a:p>
            <a:pPr>
              <a:defRPr/>
            </a:pPr>
            <a:r>
              <a:rPr lang="nl-NL"/>
              <a:t>PHYS 1443-003, Spring 2021                    Dr. Jaehoon Yu</a:t>
            </a:r>
            <a:endParaRPr lang="en-US"/>
          </a:p>
        </p:txBody>
      </p:sp>
      <p:sp>
        <p:nvSpPr>
          <p:cNvPr id="4" name="Slide Number Placeholder 3"/>
          <p:cNvSpPr>
            <a:spLocks noGrp="1"/>
          </p:cNvSpPr>
          <p:nvPr>
            <p:ph type="sldNum" sz="quarter" idx="12"/>
          </p:nvPr>
        </p:nvSpPr>
        <p:spPr/>
        <p:txBody>
          <a:bodyPr/>
          <a:lstStyle/>
          <a:p>
            <a:pPr>
              <a:defRPr/>
            </a:pPr>
            <a:fld id="{3DD774B2-BEFC-0F4C-8EFB-A9A3D81A594A}" type="slidenum">
              <a:rPr lang="en-US" smtClean="0"/>
              <a:pPr>
                <a:defRPr/>
              </a:pPr>
              <a:t>24</a:t>
            </a:fld>
            <a:endParaRPr lang="en-US"/>
          </a:p>
        </p:txBody>
      </p:sp>
    </p:spTree>
    <p:extLst>
      <p:ext uri="{BB962C8B-B14F-4D97-AF65-F5344CB8AC3E}">
        <p14:creationId xmlns:p14="http://schemas.microsoft.com/office/powerpoint/2010/main" val="3797247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52" name="Date Placeholder 3"/>
          <p:cNvSpPr>
            <a:spLocks noGrp="1"/>
          </p:cNvSpPr>
          <p:nvPr>
            <p:ph type="dt" sz="quarter" idx="10"/>
          </p:nvPr>
        </p:nvSpPr>
        <p:spPr>
          <a:noFill/>
        </p:spPr>
        <p:txBody>
          <a:bodyPr/>
          <a:lstStyle/>
          <a:p>
            <a:r>
              <a:rPr lang="en-US"/>
              <a:t>Monday, May 3, 2021</a:t>
            </a:r>
            <a:endParaRPr lang="en-US" altLang="ko-KR">
              <a:ea typeface="굴림" charset="-127"/>
              <a:cs typeface="굴림" charset="-127"/>
            </a:endParaRPr>
          </a:p>
        </p:txBody>
      </p:sp>
      <p:sp>
        <p:nvSpPr>
          <p:cNvPr id="31753" name="Footer Placeholder 4"/>
          <p:cNvSpPr>
            <a:spLocks noGrp="1"/>
          </p:cNvSpPr>
          <p:nvPr>
            <p:ph type="ftr" sz="quarter" idx="11"/>
          </p:nvPr>
        </p:nvSpPr>
        <p:spPr>
          <a:noFill/>
        </p:spPr>
        <p:txBody>
          <a:bodyPr/>
          <a:lstStyle/>
          <a:p>
            <a:r>
              <a:rPr lang="nl-NL"/>
              <a:t>PHYS 1443-003, Spring 2021                    Dr. Jaehoon Yu</a:t>
            </a:r>
            <a:endParaRPr lang="en-US"/>
          </a:p>
        </p:txBody>
      </p:sp>
      <p:sp>
        <p:nvSpPr>
          <p:cNvPr id="31754" name="Slide Number Placeholder 5"/>
          <p:cNvSpPr>
            <a:spLocks noGrp="1"/>
          </p:cNvSpPr>
          <p:nvPr>
            <p:ph type="sldNum" sz="quarter" idx="12"/>
          </p:nvPr>
        </p:nvSpPr>
        <p:spPr>
          <a:noFill/>
        </p:spPr>
        <p:txBody>
          <a:bodyPr/>
          <a:lstStyle/>
          <a:p>
            <a:fld id="{BC423F59-D1CD-E04D-8B97-B312A8CDA30A}" type="slidenum">
              <a:rPr lang="en-US"/>
              <a:pPr/>
              <a:t>3</a:t>
            </a:fld>
            <a:endParaRPr lang="en-US"/>
          </a:p>
        </p:txBody>
      </p:sp>
      <p:sp>
        <p:nvSpPr>
          <p:cNvPr id="31755" name="Rectangle 2"/>
          <p:cNvSpPr>
            <a:spLocks noGrp="1" noChangeArrowheads="1"/>
          </p:cNvSpPr>
          <p:nvPr>
            <p:ph type="title"/>
          </p:nvPr>
        </p:nvSpPr>
        <p:spPr>
          <a:xfrm>
            <a:off x="685800" y="152400"/>
            <a:ext cx="8153400" cy="609600"/>
          </a:xfrm>
        </p:spPr>
        <p:txBody>
          <a:bodyPr/>
          <a:lstStyle/>
          <a:p>
            <a:r>
              <a:rPr lang="en-US"/>
              <a:t>Conditions for Equilibrium</a:t>
            </a:r>
          </a:p>
        </p:txBody>
      </p:sp>
      <p:sp>
        <p:nvSpPr>
          <p:cNvPr id="977923" name="Text Box 3"/>
          <p:cNvSpPr txBox="1">
            <a:spLocks noChangeArrowheads="1"/>
          </p:cNvSpPr>
          <p:nvPr/>
        </p:nvSpPr>
        <p:spPr bwMode="auto">
          <a:xfrm>
            <a:off x="762000" y="838200"/>
            <a:ext cx="76200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do you think the term “An object is at its equilibrium” means?</a:t>
            </a:r>
          </a:p>
        </p:txBody>
      </p:sp>
      <p:graphicFrame>
        <p:nvGraphicFramePr>
          <p:cNvPr id="977924" name="Object 2"/>
          <p:cNvGraphicFramePr>
            <a:graphicFrameLocks noChangeAspect="1"/>
          </p:cNvGraphicFramePr>
          <p:nvPr/>
        </p:nvGraphicFramePr>
        <p:xfrm>
          <a:off x="5638800" y="2628900"/>
          <a:ext cx="952500" cy="584200"/>
        </p:xfrm>
        <a:graphic>
          <a:graphicData uri="http://schemas.openxmlformats.org/presentationml/2006/ole">
            <mc:AlternateContent xmlns:mc="http://schemas.openxmlformats.org/markup-compatibility/2006">
              <mc:Choice xmlns:v="urn:schemas-microsoft-com:vml" Requires="v">
                <p:oleObj spid="_x0000_s571401" name="Equation" r:id="rId3" imgW="457200" imgH="292100" progId="Equation.DSMT4">
                  <p:embed/>
                </p:oleObj>
              </mc:Choice>
              <mc:Fallback>
                <p:oleObj name="Equation" r:id="rId3" imgW="457200" imgH="292100" progId="Equation.DSMT4">
                  <p:embed/>
                  <p:pic>
                    <p:nvPicPr>
                      <p:cNvPr id="977924" name="Object 2"/>
                      <p:cNvPicPr>
                        <a:picLocks noChangeAspect="1" noChangeArrowheads="1"/>
                      </p:cNvPicPr>
                      <p:nvPr/>
                    </p:nvPicPr>
                    <p:blipFill>
                      <a:blip r:embed="rId4"/>
                      <a:srcRect/>
                      <a:stretch>
                        <a:fillRect/>
                      </a:stretch>
                    </p:blipFill>
                    <p:spPr bwMode="auto">
                      <a:xfrm>
                        <a:off x="5638800" y="2628900"/>
                        <a:ext cx="952500"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977925" name="Text Box 5"/>
          <p:cNvSpPr txBox="1">
            <a:spLocks noChangeArrowheads="1"/>
          </p:cNvSpPr>
          <p:nvPr/>
        </p:nvSpPr>
        <p:spPr bwMode="auto">
          <a:xfrm>
            <a:off x="457200" y="1374775"/>
            <a:ext cx="8229600" cy="830997"/>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b="1" dirty="0">
                <a:solidFill>
                  <a:srgbClr val="FF0000"/>
                </a:solidFill>
                <a:latin typeface="Arial Narrow" charset="0"/>
              </a:rPr>
              <a:t>Either the object is at rest (</a:t>
            </a:r>
            <a:r>
              <a:rPr lang="en-US" b="1" u="sng" dirty="0">
                <a:solidFill>
                  <a:srgbClr val="003300"/>
                </a:solidFill>
                <a:latin typeface="Arial Narrow" charset="0"/>
              </a:rPr>
              <a:t>Static Equilibrium</a:t>
            </a:r>
            <a:r>
              <a:rPr lang="en-US" b="1" dirty="0">
                <a:solidFill>
                  <a:srgbClr val="FF0000"/>
                </a:solidFill>
                <a:latin typeface="Arial Narrow" charset="0"/>
              </a:rPr>
              <a:t>) or its center of mass is moving at a constant velocity (</a:t>
            </a:r>
            <a:r>
              <a:rPr lang="en-US" b="1" u="sng" dirty="0">
                <a:solidFill>
                  <a:srgbClr val="003300"/>
                </a:solidFill>
                <a:latin typeface="Arial Narrow" charset="0"/>
              </a:rPr>
              <a:t>Dynamic Equilibrium</a:t>
            </a:r>
            <a:r>
              <a:rPr lang="en-US" b="1" dirty="0">
                <a:solidFill>
                  <a:srgbClr val="FF0000"/>
                </a:solidFill>
                <a:latin typeface="Arial Narrow" charset="0"/>
              </a:rPr>
              <a:t>). </a:t>
            </a:r>
          </a:p>
        </p:txBody>
      </p:sp>
      <p:sp>
        <p:nvSpPr>
          <p:cNvPr id="977926" name="Text Box 6"/>
          <p:cNvSpPr txBox="1">
            <a:spLocks noChangeArrowheads="1"/>
          </p:cNvSpPr>
          <p:nvPr/>
        </p:nvSpPr>
        <p:spPr bwMode="auto">
          <a:xfrm>
            <a:off x="457200" y="3200400"/>
            <a:ext cx="1066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Is this it?   </a:t>
            </a:r>
          </a:p>
        </p:txBody>
      </p:sp>
      <p:sp>
        <p:nvSpPr>
          <p:cNvPr id="977927" name="Text Box 7"/>
          <p:cNvSpPr txBox="1">
            <a:spLocks noChangeArrowheads="1"/>
          </p:cNvSpPr>
          <p:nvPr/>
        </p:nvSpPr>
        <p:spPr bwMode="auto">
          <a:xfrm>
            <a:off x="457200" y="2278063"/>
            <a:ext cx="47244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When do you think an object is at its equilibrium?</a:t>
            </a:r>
          </a:p>
        </p:txBody>
      </p:sp>
      <p:sp>
        <p:nvSpPr>
          <p:cNvPr id="977928" name="Text Box 8"/>
          <p:cNvSpPr txBox="1">
            <a:spLocks noChangeArrowheads="1"/>
          </p:cNvSpPr>
          <p:nvPr/>
        </p:nvSpPr>
        <p:spPr bwMode="auto">
          <a:xfrm>
            <a:off x="457200" y="2743200"/>
            <a:ext cx="5105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Translational Equilibrium: Equilibrium in linear motion </a:t>
            </a:r>
          </a:p>
        </p:txBody>
      </p:sp>
      <p:sp>
        <p:nvSpPr>
          <p:cNvPr id="977929" name="Text Box 9"/>
          <p:cNvSpPr txBox="1">
            <a:spLocks noChangeArrowheads="1"/>
          </p:cNvSpPr>
          <p:nvPr/>
        </p:nvSpPr>
        <p:spPr bwMode="auto">
          <a:xfrm>
            <a:off x="1905000" y="3200400"/>
            <a:ext cx="6324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The above condition is sufficient for a point-like object to be at its translational equilibrium.   However, for </a:t>
            </a:r>
            <a:r>
              <a:rPr lang="en-US" altLang="ko-KR" sz="2000" dirty="0">
                <a:solidFill>
                  <a:srgbClr val="FF0000"/>
                </a:solidFill>
                <a:latin typeface="Arial Narrow" charset="0"/>
                <a:ea typeface="굴림" charset="-127"/>
                <a:cs typeface="굴림" charset="-127"/>
              </a:rPr>
              <a:t>an </a:t>
            </a:r>
            <a:r>
              <a:rPr lang="en-US" sz="2000" dirty="0">
                <a:solidFill>
                  <a:srgbClr val="FF0000"/>
                </a:solidFill>
                <a:latin typeface="Arial Narrow" charset="0"/>
              </a:rPr>
              <a:t>object with size this is not sufficient.   One more condition is needed.  What is it? </a:t>
            </a:r>
          </a:p>
        </p:txBody>
      </p:sp>
      <p:sp>
        <p:nvSpPr>
          <p:cNvPr id="977930" name="Text Box 10"/>
          <p:cNvSpPr txBox="1">
            <a:spLocks noChangeArrowheads="1"/>
          </p:cNvSpPr>
          <p:nvPr/>
        </p:nvSpPr>
        <p:spPr bwMode="auto">
          <a:xfrm>
            <a:off x="1828800" y="4191000"/>
            <a:ext cx="72390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dirty="0">
                <a:solidFill>
                  <a:schemeClr val="accent2"/>
                </a:solidFill>
                <a:latin typeface="Arial Narrow" charset="0"/>
              </a:rPr>
              <a:t>Let’s consider two forces equal in magnitude but in opposite direction acting on a rigid object as shown in the figure.   What do you think will happen?</a:t>
            </a:r>
          </a:p>
        </p:txBody>
      </p:sp>
      <p:sp>
        <p:nvSpPr>
          <p:cNvPr id="977931" name="Freeform 11"/>
          <p:cNvSpPr>
            <a:spLocks/>
          </p:cNvSpPr>
          <p:nvPr/>
        </p:nvSpPr>
        <p:spPr bwMode="auto">
          <a:xfrm>
            <a:off x="304800" y="4419600"/>
            <a:ext cx="1492250" cy="1665288"/>
          </a:xfrm>
          <a:custGeom>
            <a:avLst/>
            <a:gdLst>
              <a:gd name="T0" fmla="*/ 2147483647 w 354"/>
              <a:gd name="T1" fmla="*/ 2147483647 h 569"/>
              <a:gd name="T2" fmla="*/ 2147483647 w 354"/>
              <a:gd name="T3" fmla="*/ 2147483647 h 569"/>
              <a:gd name="T4" fmla="*/ 2147483647 w 354"/>
              <a:gd name="T5" fmla="*/ 2147483647 h 569"/>
              <a:gd name="T6" fmla="*/ 2147483647 w 354"/>
              <a:gd name="T7" fmla="*/ 2147483647 h 569"/>
              <a:gd name="T8" fmla="*/ 2147483647 w 354"/>
              <a:gd name="T9" fmla="*/ 2147483647 h 569"/>
              <a:gd name="T10" fmla="*/ 2147483647 w 354"/>
              <a:gd name="T11" fmla="*/ 2147483647 h 569"/>
              <a:gd name="T12" fmla="*/ 2147483647 w 354"/>
              <a:gd name="T13" fmla="*/ 2147483647 h 569"/>
              <a:gd name="T14" fmla="*/ 2147483647 w 354"/>
              <a:gd name="T15" fmla="*/ 2147483647 h 569"/>
              <a:gd name="T16" fmla="*/ 2147483647 w 354"/>
              <a:gd name="T17" fmla="*/ 2147483647 h 569"/>
              <a:gd name="T18" fmla="*/ 2147483647 w 354"/>
              <a:gd name="T19" fmla="*/ 2147483647 h 569"/>
              <a:gd name="T20" fmla="*/ 2147483647 w 354"/>
              <a:gd name="T21" fmla="*/ 2147483647 h 569"/>
              <a:gd name="T22" fmla="*/ 2147483647 w 354"/>
              <a:gd name="T23" fmla="*/ 2147483647 h 569"/>
              <a:gd name="T24" fmla="*/ 2147483647 w 354"/>
              <a:gd name="T25" fmla="*/ 2147483647 h 569"/>
              <a:gd name="T26" fmla="*/ 2147483647 w 354"/>
              <a:gd name="T27" fmla="*/ 2147483647 h 569"/>
              <a:gd name="T28" fmla="*/ 2147483647 w 354"/>
              <a:gd name="T29" fmla="*/ 2147483647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2" name="Group 12"/>
          <p:cNvGrpSpPr>
            <a:grpSpLocks/>
          </p:cNvGrpSpPr>
          <p:nvPr/>
        </p:nvGrpSpPr>
        <p:grpSpPr bwMode="auto">
          <a:xfrm>
            <a:off x="1295400" y="4876800"/>
            <a:ext cx="533400" cy="396875"/>
            <a:chOff x="816" y="3072"/>
            <a:chExt cx="336" cy="250"/>
          </a:xfrm>
        </p:grpSpPr>
        <p:sp>
          <p:nvSpPr>
            <p:cNvPr id="31781" name="Text Box 13"/>
            <p:cNvSpPr txBox="1">
              <a:spLocks noChangeArrowheads="1"/>
            </p:cNvSpPr>
            <p:nvPr/>
          </p:nvSpPr>
          <p:spPr bwMode="auto">
            <a:xfrm>
              <a:off x="832" y="3072"/>
              <a:ext cx="320"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CM</a:t>
              </a:r>
            </a:p>
          </p:txBody>
        </p:sp>
        <p:sp>
          <p:nvSpPr>
            <p:cNvPr id="31782"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sp>
        <p:nvSpPr>
          <p:cNvPr id="977935" name="Line 15"/>
          <p:cNvSpPr>
            <a:spLocks noChangeShapeType="1"/>
          </p:cNvSpPr>
          <p:nvPr/>
        </p:nvSpPr>
        <p:spPr bwMode="auto">
          <a:xfrm>
            <a:off x="685800" y="4648200"/>
            <a:ext cx="990600" cy="0"/>
          </a:xfrm>
          <a:prstGeom prst="line">
            <a:avLst/>
          </a:prstGeom>
          <a:noFill/>
          <a:ln w="28575">
            <a:solidFill>
              <a:srgbClr val="FF0000"/>
            </a:solidFill>
            <a:prstDash val="sysDot"/>
            <a:round/>
            <a:headEnd/>
            <a:tailEnd/>
          </a:ln>
        </p:spPr>
        <p:txBody>
          <a:bodyPr>
            <a:prstTxWarp prst="textNoShape">
              <a:avLst/>
            </a:prstTxWarp>
          </a:bodyPr>
          <a:lstStyle/>
          <a:p>
            <a:endParaRPr lang="en-US"/>
          </a:p>
        </p:txBody>
      </p:sp>
      <p:grpSp>
        <p:nvGrpSpPr>
          <p:cNvPr id="3" name="Group 16"/>
          <p:cNvGrpSpPr>
            <a:grpSpLocks/>
          </p:cNvGrpSpPr>
          <p:nvPr/>
        </p:nvGrpSpPr>
        <p:grpSpPr bwMode="auto">
          <a:xfrm>
            <a:off x="1071563" y="4648200"/>
            <a:ext cx="300037" cy="457200"/>
            <a:chOff x="675" y="2928"/>
            <a:chExt cx="189" cy="288"/>
          </a:xfrm>
        </p:grpSpPr>
        <p:sp>
          <p:nvSpPr>
            <p:cNvPr id="31779" name="Text Box 17"/>
            <p:cNvSpPr txBox="1">
              <a:spLocks noChangeArrowheads="1"/>
            </p:cNvSpPr>
            <p:nvPr/>
          </p:nvSpPr>
          <p:spPr bwMode="auto">
            <a:xfrm>
              <a:off x="675" y="2928"/>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31780" name="Line 18"/>
            <p:cNvSpPr>
              <a:spLocks noChangeShapeType="1"/>
            </p:cNvSpPr>
            <p:nvPr/>
          </p:nvSpPr>
          <p:spPr bwMode="auto">
            <a:xfrm>
              <a:off x="840" y="2928"/>
              <a:ext cx="0" cy="288"/>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grpSp>
      <p:sp>
        <p:nvSpPr>
          <p:cNvPr id="977939" name="Line 19"/>
          <p:cNvSpPr>
            <a:spLocks noChangeShapeType="1"/>
          </p:cNvSpPr>
          <p:nvPr/>
        </p:nvSpPr>
        <p:spPr bwMode="auto">
          <a:xfrm>
            <a:off x="1066800" y="5562600"/>
            <a:ext cx="990600" cy="0"/>
          </a:xfrm>
          <a:prstGeom prst="line">
            <a:avLst/>
          </a:prstGeom>
          <a:noFill/>
          <a:ln w="28575">
            <a:solidFill>
              <a:srgbClr val="FF0000"/>
            </a:solidFill>
            <a:prstDash val="sysDot"/>
            <a:round/>
            <a:headEnd/>
            <a:tailEnd/>
          </a:ln>
        </p:spPr>
        <p:txBody>
          <a:bodyPr>
            <a:prstTxWarp prst="textNoShape">
              <a:avLst/>
            </a:prstTxWarp>
          </a:bodyPr>
          <a:lstStyle/>
          <a:p>
            <a:endParaRPr lang="en-US"/>
          </a:p>
        </p:txBody>
      </p:sp>
      <p:grpSp>
        <p:nvGrpSpPr>
          <p:cNvPr id="4" name="Group 20"/>
          <p:cNvGrpSpPr>
            <a:grpSpLocks/>
          </p:cNvGrpSpPr>
          <p:nvPr/>
        </p:nvGrpSpPr>
        <p:grpSpPr bwMode="auto">
          <a:xfrm>
            <a:off x="1071563" y="5105400"/>
            <a:ext cx="300037" cy="457200"/>
            <a:chOff x="675" y="3216"/>
            <a:chExt cx="189" cy="288"/>
          </a:xfrm>
        </p:grpSpPr>
        <p:sp>
          <p:nvSpPr>
            <p:cNvPr id="31777" name="Line 21"/>
            <p:cNvSpPr>
              <a:spLocks noChangeShapeType="1"/>
            </p:cNvSpPr>
            <p:nvPr/>
          </p:nvSpPr>
          <p:spPr bwMode="auto">
            <a:xfrm>
              <a:off x="840" y="3216"/>
              <a:ext cx="0" cy="288"/>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sp>
          <p:nvSpPr>
            <p:cNvPr id="31778" name="Text Box 22"/>
            <p:cNvSpPr txBox="1">
              <a:spLocks noChangeArrowheads="1"/>
            </p:cNvSpPr>
            <p:nvPr/>
          </p:nvSpPr>
          <p:spPr bwMode="auto">
            <a:xfrm>
              <a:off x="675" y="3216"/>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grpSp>
      <p:grpSp>
        <p:nvGrpSpPr>
          <p:cNvPr id="5" name="Group 23"/>
          <p:cNvGrpSpPr>
            <a:grpSpLocks/>
          </p:cNvGrpSpPr>
          <p:nvPr/>
        </p:nvGrpSpPr>
        <p:grpSpPr bwMode="auto">
          <a:xfrm>
            <a:off x="457200" y="4343400"/>
            <a:ext cx="609600" cy="396875"/>
            <a:chOff x="432" y="2736"/>
            <a:chExt cx="384" cy="250"/>
          </a:xfrm>
        </p:grpSpPr>
        <p:sp>
          <p:nvSpPr>
            <p:cNvPr id="31775" name="Text Box 24"/>
            <p:cNvSpPr txBox="1">
              <a:spLocks noChangeArrowheads="1"/>
            </p:cNvSpPr>
            <p:nvPr/>
          </p:nvSpPr>
          <p:spPr bwMode="auto">
            <a:xfrm>
              <a:off x="559" y="2736"/>
              <a:ext cx="209"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endParaRPr lang="en-US" sz="2000">
                <a:solidFill>
                  <a:srgbClr val="FF0000"/>
                </a:solidFill>
                <a:latin typeface="Monotype Corsiva" charset="0"/>
              </a:endParaRPr>
            </a:p>
          </p:txBody>
        </p:sp>
        <p:sp>
          <p:nvSpPr>
            <p:cNvPr id="31776" name="Line 25"/>
            <p:cNvSpPr>
              <a:spLocks noChangeShapeType="1"/>
            </p:cNvSpPr>
            <p:nvPr/>
          </p:nvSpPr>
          <p:spPr bwMode="auto">
            <a:xfrm flipH="1">
              <a:off x="432" y="292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6" name="Group 26"/>
          <p:cNvGrpSpPr>
            <a:grpSpLocks/>
          </p:cNvGrpSpPr>
          <p:nvPr/>
        </p:nvGrpSpPr>
        <p:grpSpPr bwMode="auto">
          <a:xfrm>
            <a:off x="1524000" y="5486400"/>
            <a:ext cx="609600" cy="396875"/>
            <a:chOff x="816" y="3456"/>
            <a:chExt cx="384" cy="250"/>
          </a:xfrm>
        </p:grpSpPr>
        <p:sp>
          <p:nvSpPr>
            <p:cNvPr id="31773" name="Line 27"/>
            <p:cNvSpPr>
              <a:spLocks noChangeShapeType="1"/>
            </p:cNvSpPr>
            <p:nvPr/>
          </p:nvSpPr>
          <p:spPr bwMode="auto">
            <a:xfrm>
              <a:off x="816"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1774" name="Text Box 28"/>
            <p:cNvSpPr txBox="1">
              <a:spLocks noChangeArrowheads="1"/>
            </p:cNvSpPr>
            <p:nvPr/>
          </p:nvSpPr>
          <p:spPr bwMode="auto">
            <a:xfrm>
              <a:off x="847" y="3456"/>
              <a:ext cx="254"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endParaRPr lang="en-US" sz="2000">
                <a:solidFill>
                  <a:srgbClr val="FF0000"/>
                </a:solidFill>
                <a:latin typeface="Monotype Corsiva" charset="0"/>
              </a:endParaRPr>
            </a:p>
          </p:txBody>
        </p:sp>
      </p:grpSp>
      <p:sp>
        <p:nvSpPr>
          <p:cNvPr id="977949" name="Text Box 29"/>
          <p:cNvSpPr txBox="1">
            <a:spLocks noChangeArrowheads="1"/>
          </p:cNvSpPr>
          <p:nvPr/>
        </p:nvSpPr>
        <p:spPr bwMode="auto">
          <a:xfrm>
            <a:off x="2209800" y="4953000"/>
            <a:ext cx="5410200" cy="707886"/>
          </a:xfrm>
          <a:prstGeom prst="rect">
            <a:avLst/>
          </a:prstGeom>
          <a:solidFill>
            <a:srgbClr val="FFFF99"/>
          </a:solidFill>
          <a:ln w="28575">
            <a:noFill/>
            <a:miter lim="800000"/>
            <a:headEnd/>
            <a:tailEnd/>
          </a:ln>
        </p:spPr>
        <p:txBody>
          <a:bodyPr wrap="square">
            <a:prstTxWarp prst="textNoShape">
              <a:avLst/>
            </a:prstTxWarp>
            <a:spAutoFit/>
          </a:bodyPr>
          <a:lstStyle/>
          <a:p>
            <a:pPr>
              <a:spcBef>
                <a:spcPct val="20000"/>
              </a:spcBef>
            </a:pPr>
            <a:r>
              <a:rPr lang="en-US" sz="2000" dirty="0">
                <a:solidFill>
                  <a:srgbClr val="FF0000"/>
                </a:solidFill>
                <a:latin typeface="Arial Narrow" charset="0"/>
              </a:rPr>
              <a:t>The object will rotate about the CM. Since the net torque acting on the object about a rotational axis is not 0. </a:t>
            </a:r>
          </a:p>
        </p:txBody>
      </p:sp>
      <p:sp>
        <p:nvSpPr>
          <p:cNvPr id="977950" name="Text Box 30"/>
          <p:cNvSpPr txBox="1">
            <a:spLocks noChangeArrowheads="1"/>
          </p:cNvSpPr>
          <p:nvPr/>
        </p:nvSpPr>
        <p:spPr bwMode="auto">
          <a:xfrm>
            <a:off x="2438400" y="5638800"/>
            <a:ext cx="617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For an object to be at its </a:t>
            </a:r>
            <a:r>
              <a:rPr lang="en-US" sz="2000">
                <a:solidFill>
                  <a:srgbClr val="003300"/>
                </a:solidFill>
                <a:latin typeface="Monotype Corsiva" charset="0"/>
              </a:rPr>
              <a:t>static equilibrium</a:t>
            </a:r>
            <a:r>
              <a:rPr lang="en-US" sz="2000">
                <a:solidFill>
                  <a:srgbClr val="FF0000"/>
                </a:solidFill>
                <a:latin typeface="Arial Narrow" charset="0"/>
              </a:rPr>
              <a:t>, the object should not have linear or angular speed. </a:t>
            </a:r>
          </a:p>
        </p:txBody>
      </p:sp>
      <p:graphicFrame>
        <p:nvGraphicFramePr>
          <p:cNvPr id="977951" name="Object 3"/>
          <p:cNvGraphicFramePr>
            <a:graphicFrameLocks noChangeAspect="1"/>
          </p:cNvGraphicFramePr>
          <p:nvPr/>
        </p:nvGraphicFramePr>
        <p:xfrm>
          <a:off x="7750175" y="4991100"/>
          <a:ext cx="873125" cy="584200"/>
        </p:xfrm>
        <a:graphic>
          <a:graphicData uri="http://schemas.openxmlformats.org/presentationml/2006/ole">
            <mc:AlternateContent xmlns:mc="http://schemas.openxmlformats.org/markup-compatibility/2006">
              <mc:Choice xmlns:v="urn:schemas-microsoft-com:vml" Requires="v">
                <p:oleObj spid="_x0000_s571402" name="Equation" r:id="rId5" imgW="419100" imgH="292100" progId="Equation.DSMT4">
                  <p:embed/>
                </p:oleObj>
              </mc:Choice>
              <mc:Fallback>
                <p:oleObj name="Equation" r:id="rId5" imgW="419100" imgH="292100" progId="Equation.DSMT4">
                  <p:embed/>
                  <p:pic>
                    <p:nvPicPr>
                      <p:cNvPr id="977951" name="Object 3"/>
                      <p:cNvPicPr>
                        <a:picLocks noChangeAspect="1" noChangeArrowheads="1"/>
                      </p:cNvPicPr>
                      <p:nvPr/>
                    </p:nvPicPr>
                    <p:blipFill>
                      <a:blip r:embed="rId6"/>
                      <a:srcRect/>
                      <a:stretch>
                        <a:fillRect/>
                      </a:stretch>
                    </p:blipFill>
                    <p:spPr bwMode="auto">
                      <a:xfrm>
                        <a:off x="7750175" y="4991100"/>
                        <a:ext cx="873125"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7952" name="Object 4"/>
          <p:cNvGraphicFramePr>
            <a:graphicFrameLocks noChangeAspect="1"/>
          </p:cNvGraphicFramePr>
          <p:nvPr/>
        </p:nvGraphicFramePr>
        <p:xfrm>
          <a:off x="5575300" y="5943600"/>
          <a:ext cx="1033463" cy="457200"/>
        </p:xfrm>
        <a:graphic>
          <a:graphicData uri="http://schemas.openxmlformats.org/presentationml/2006/ole">
            <mc:AlternateContent xmlns:mc="http://schemas.openxmlformats.org/markup-compatibility/2006">
              <mc:Choice xmlns:v="urn:schemas-microsoft-com:vml" Requires="v">
                <p:oleObj spid="_x0000_s571403" name="Equation" r:id="rId7" imgW="495000" imgH="228600" progId="Equation.DSMT4">
                  <p:embed/>
                </p:oleObj>
              </mc:Choice>
              <mc:Fallback>
                <p:oleObj name="Equation" r:id="rId7" imgW="495000" imgH="228600" progId="Equation.DSMT4">
                  <p:embed/>
                  <p:pic>
                    <p:nvPicPr>
                      <p:cNvPr id="97795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75300" y="5943600"/>
                        <a:ext cx="1033463" cy="457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7953" name="Object 5"/>
          <p:cNvGraphicFramePr>
            <a:graphicFrameLocks noChangeAspect="1"/>
          </p:cNvGraphicFramePr>
          <p:nvPr/>
        </p:nvGraphicFramePr>
        <p:xfrm>
          <a:off x="6781800" y="5969000"/>
          <a:ext cx="793750" cy="355600"/>
        </p:xfrm>
        <a:graphic>
          <a:graphicData uri="http://schemas.openxmlformats.org/presentationml/2006/ole">
            <mc:AlternateContent xmlns:mc="http://schemas.openxmlformats.org/markup-compatibility/2006">
              <mc:Choice xmlns:v="urn:schemas-microsoft-com:vml" Requires="v">
                <p:oleObj spid="_x0000_s571404" name="Equation" r:id="rId9" imgW="380880" imgH="177480" progId="Equation.DSMT4">
                  <p:embed/>
                </p:oleObj>
              </mc:Choice>
              <mc:Fallback>
                <p:oleObj name="Equation" r:id="rId9" imgW="380880" imgH="177480" progId="Equation.DSMT4">
                  <p:embed/>
                  <p:pic>
                    <p:nvPicPr>
                      <p:cNvPr id="97795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5969000"/>
                        <a:ext cx="793750" cy="3556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7954" name="Object 6"/>
          <p:cNvGraphicFramePr>
            <a:graphicFrameLocks noChangeAspect="1"/>
          </p:cNvGraphicFramePr>
          <p:nvPr/>
        </p:nvGraphicFramePr>
        <p:xfrm>
          <a:off x="6592888" y="2743200"/>
          <a:ext cx="265112" cy="355600"/>
        </p:xfrm>
        <a:graphic>
          <a:graphicData uri="http://schemas.openxmlformats.org/presentationml/2006/ole">
            <mc:AlternateContent xmlns:mc="http://schemas.openxmlformats.org/markup-compatibility/2006">
              <mc:Choice xmlns:v="urn:schemas-microsoft-com:vml" Requires="v">
                <p:oleObj spid="_x0000_s571405" name="Equation" r:id="rId11" imgW="126720" imgH="177480" progId="Equation.DSMT4">
                  <p:embed/>
                </p:oleObj>
              </mc:Choice>
              <mc:Fallback>
                <p:oleObj name="Equation" r:id="rId11" imgW="126720" imgH="177480" progId="Equation.DSMT4">
                  <p:embed/>
                  <p:pic>
                    <p:nvPicPr>
                      <p:cNvPr id="97795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92888" y="2743200"/>
                        <a:ext cx="265112" cy="3556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7955" name="Object 7"/>
          <p:cNvGraphicFramePr>
            <a:graphicFrameLocks noChangeAspect="1"/>
          </p:cNvGraphicFramePr>
          <p:nvPr/>
        </p:nvGraphicFramePr>
        <p:xfrm>
          <a:off x="8575675" y="5105400"/>
          <a:ext cx="263525" cy="355600"/>
        </p:xfrm>
        <a:graphic>
          <a:graphicData uri="http://schemas.openxmlformats.org/presentationml/2006/ole">
            <mc:AlternateContent xmlns:mc="http://schemas.openxmlformats.org/markup-compatibility/2006">
              <mc:Choice xmlns:v="urn:schemas-microsoft-com:vml" Requires="v">
                <p:oleObj spid="_x0000_s571406" name="Equation" r:id="rId13" imgW="126720" imgH="177480" progId="Equation.DSMT4">
                  <p:embed/>
                </p:oleObj>
              </mc:Choice>
              <mc:Fallback>
                <p:oleObj name="Equation" r:id="rId13" imgW="126720" imgH="177480" progId="Equation.DSMT4">
                  <p:embed/>
                  <p:pic>
                    <p:nvPicPr>
                      <p:cNvPr id="97795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575675" y="5105400"/>
                        <a:ext cx="263525" cy="3556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203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5" name="Date Placeholder 3"/>
          <p:cNvSpPr>
            <a:spLocks noGrp="1"/>
          </p:cNvSpPr>
          <p:nvPr>
            <p:ph type="dt" sz="quarter" idx="10"/>
          </p:nvPr>
        </p:nvSpPr>
        <p:spPr>
          <a:noFill/>
        </p:spPr>
        <p:txBody>
          <a:bodyPr/>
          <a:lstStyle/>
          <a:p>
            <a:r>
              <a:rPr lang="en-US"/>
              <a:t>Monday, May 3, 2021</a:t>
            </a:r>
            <a:endParaRPr lang="en-US" altLang="ko-KR">
              <a:ea typeface="굴림" charset="-127"/>
              <a:cs typeface="굴림" charset="-127"/>
            </a:endParaRPr>
          </a:p>
        </p:txBody>
      </p:sp>
      <p:sp>
        <p:nvSpPr>
          <p:cNvPr id="32776" name="Footer Placeholder 4"/>
          <p:cNvSpPr>
            <a:spLocks noGrp="1"/>
          </p:cNvSpPr>
          <p:nvPr>
            <p:ph type="ftr" sz="quarter" idx="11"/>
          </p:nvPr>
        </p:nvSpPr>
        <p:spPr>
          <a:noFill/>
        </p:spPr>
        <p:txBody>
          <a:bodyPr/>
          <a:lstStyle/>
          <a:p>
            <a:r>
              <a:rPr lang="nl-NL"/>
              <a:t>PHYS 1443-003, Spring 2021                    Dr. Jaehoon Yu</a:t>
            </a:r>
            <a:endParaRPr lang="en-US"/>
          </a:p>
        </p:txBody>
      </p:sp>
      <p:sp>
        <p:nvSpPr>
          <p:cNvPr id="32777" name="Slide Number Placeholder 5"/>
          <p:cNvSpPr>
            <a:spLocks noGrp="1"/>
          </p:cNvSpPr>
          <p:nvPr>
            <p:ph type="sldNum" sz="quarter" idx="12"/>
          </p:nvPr>
        </p:nvSpPr>
        <p:spPr>
          <a:noFill/>
        </p:spPr>
        <p:txBody>
          <a:bodyPr/>
          <a:lstStyle/>
          <a:p>
            <a:fld id="{7711B964-A103-7C43-ADE5-34C5382C19A8}" type="slidenum">
              <a:rPr lang="en-US"/>
              <a:pPr/>
              <a:t>4</a:t>
            </a:fld>
            <a:endParaRPr lang="en-US"/>
          </a:p>
        </p:txBody>
      </p:sp>
      <p:sp>
        <p:nvSpPr>
          <p:cNvPr id="32778" name="Rectangle 2"/>
          <p:cNvSpPr>
            <a:spLocks noGrp="1" noChangeArrowheads="1"/>
          </p:cNvSpPr>
          <p:nvPr>
            <p:ph type="title"/>
          </p:nvPr>
        </p:nvSpPr>
        <p:spPr>
          <a:xfrm>
            <a:off x="685800" y="76200"/>
            <a:ext cx="7772400" cy="609600"/>
          </a:xfrm>
        </p:spPr>
        <p:txBody>
          <a:bodyPr/>
          <a:lstStyle/>
          <a:p>
            <a:r>
              <a:rPr lang="en-US" dirty="0"/>
              <a:t>More on Conditions for Equilibrium</a:t>
            </a:r>
          </a:p>
        </p:txBody>
      </p:sp>
      <p:sp>
        <p:nvSpPr>
          <p:cNvPr id="978947" name="Text Box 3"/>
          <p:cNvSpPr txBox="1">
            <a:spLocks noChangeArrowheads="1"/>
          </p:cNvSpPr>
          <p:nvPr/>
        </p:nvSpPr>
        <p:spPr bwMode="auto">
          <a:xfrm>
            <a:off x="533400" y="762000"/>
            <a:ext cx="8153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To simplify the problem, we will only deal with forces acting on x-y plane, giving torque only along z-axis.   What do you think the conditions for equilibrium be in this case? </a:t>
            </a:r>
          </a:p>
        </p:txBody>
      </p:sp>
      <p:sp>
        <p:nvSpPr>
          <p:cNvPr id="978948" name="Text Box 4"/>
          <p:cNvSpPr txBox="1">
            <a:spLocks noChangeArrowheads="1"/>
          </p:cNvSpPr>
          <p:nvPr/>
        </p:nvSpPr>
        <p:spPr bwMode="auto">
          <a:xfrm>
            <a:off x="685800" y="1524000"/>
            <a:ext cx="7848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six possible equations from the two vector equations turns to three equations.</a:t>
            </a:r>
          </a:p>
        </p:txBody>
      </p:sp>
      <p:sp>
        <p:nvSpPr>
          <p:cNvPr id="978949" name="Text Box 5"/>
          <p:cNvSpPr txBox="1">
            <a:spLocks noChangeArrowheads="1"/>
          </p:cNvSpPr>
          <p:nvPr/>
        </p:nvSpPr>
        <p:spPr bwMode="auto">
          <a:xfrm>
            <a:off x="762000" y="3032125"/>
            <a:ext cx="7467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happens if there are many forces exerting on an object?</a:t>
            </a:r>
          </a:p>
        </p:txBody>
      </p:sp>
      <p:graphicFrame>
        <p:nvGraphicFramePr>
          <p:cNvPr id="978950" name="Object 2"/>
          <p:cNvGraphicFramePr>
            <a:graphicFrameLocks noChangeAspect="1"/>
          </p:cNvGraphicFramePr>
          <p:nvPr/>
        </p:nvGraphicFramePr>
        <p:xfrm>
          <a:off x="609600" y="2171700"/>
          <a:ext cx="1190625" cy="584200"/>
        </p:xfrm>
        <a:graphic>
          <a:graphicData uri="http://schemas.openxmlformats.org/presentationml/2006/ole">
            <mc:AlternateContent xmlns:mc="http://schemas.openxmlformats.org/markup-compatibility/2006">
              <mc:Choice xmlns:v="urn:schemas-microsoft-com:vml" Requires="v">
                <p:oleObj spid="_x0000_s526173" name="Equation" r:id="rId3" imgW="571500" imgH="292100" progId="Equation.DSMT4">
                  <p:embed/>
                </p:oleObj>
              </mc:Choice>
              <mc:Fallback>
                <p:oleObj name="Equation" r:id="rId3" imgW="571500" imgH="292100" progId="Equation.DSMT4">
                  <p:embed/>
                  <p:pic>
                    <p:nvPicPr>
                      <p:cNvPr id="978950" name="Object 2"/>
                      <p:cNvPicPr>
                        <a:picLocks noChangeAspect="1" noChangeArrowheads="1"/>
                      </p:cNvPicPr>
                      <p:nvPr/>
                    </p:nvPicPr>
                    <p:blipFill>
                      <a:blip r:embed="rId4"/>
                      <a:srcRect/>
                      <a:stretch>
                        <a:fillRect/>
                      </a:stretch>
                    </p:blipFill>
                    <p:spPr bwMode="auto">
                      <a:xfrm>
                        <a:off x="609600" y="2171700"/>
                        <a:ext cx="1190625"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1" name="Object 3"/>
          <p:cNvGraphicFramePr>
            <a:graphicFrameLocks noChangeAspect="1"/>
          </p:cNvGraphicFramePr>
          <p:nvPr/>
        </p:nvGraphicFramePr>
        <p:xfrm>
          <a:off x="4876800" y="2095500"/>
          <a:ext cx="1111250" cy="584200"/>
        </p:xfrm>
        <a:graphic>
          <a:graphicData uri="http://schemas.openxmlformats.org/presentationml/2006/ole">
            <mc:AlternateContent xmlns:mc="http://schemas.openxmlformats.org/markup-compatibility/2006">
              <mc:Choice xmlns:v="urn:schemas-microsoft-com:vml" Requires="v">
                <p:oleObj spid="_x0000_s526174" name="Equation" r:id="rId5" imgW="533400" imgH="292100" progId="Equation.DSMT4">
                  <p:embed/>
                </p:oleObj>
              </mc:Choice>
              <mc:Fallback>
                <p:oleObj name="Equation" r:id="rId5" imgW="533400" imgH="292100" progId="Equation.DSMT4">
                  <p:embed/>
                  <p:pic>
                    <p:nvPicPr>
                      <p:cNvPr id="978951" name="Object 3"/>
                      <p:cNvPicPr>
                        <a:picLocks noChangeAspect="1" noChangeArrowheads="1"/>
                      </p:cNvPicPr>
                      <p:nvPr/>
                    </p:nvPicPr>
                    <p:blipFill>
                      <a:blip r:embed="rId6"/>
                      <a:srcRect/>
                      <a:stretch>
                        <a:fillRect/>
                      </a:stretch>
                    </p:blipFill>
                    <p:spPr bwMode="auto">
                      <a:xfrm>
                        <a:off x="4876800" y="2095500"/>
                        <a:ext cx="1111250"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2" name="Object 4"/>
          <p:cNvGraphicFramePr>
            <a:graphicFrameLocks noChangeAspect="1"/>
          </p:cNvGraphicFramePr>
          <p:nvPr/>
        </p:nvGraphicFramePr>
        <p:xfrm>
          <a:off x="2616200" y="1905000"/>
          <a:ext cx="1270000" cy="508000"/>
        </p:xfrm>
        <a:graphic>
          <a:graphicData uri="http://schemas.openxmlformats.org/presentationml/2006/ole">
            <mc:AlternateContent xmlns:mc="http://schemas.openxmlformats.org/markup-compatibility/2006">
              <mc:Choice xmlns:v="urn:schemas-microsoft-com:vml" Requires="v">
                <p:oleObj spid="_x0000_s526175" name="Equation" r:id="rId7" imgW="609480" imgH="253800" progId="Equation.DSMT4">
                  <p:embed/>
                </p:oleObj>
              </mc:Choice>
              <mc:Fallback>
                <p:oleObj name="Equation" r:id="rId7" imgW="609480" imgH="253800" progId="Equation.DSMT4">
                  <p:embed/>
                  <p:pic>
                    <p:nvPicPr>
                      <p:cNvPr id="97895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16200" y="1905000"/>
                        <a:ext cx="1270000" cy="5080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3" name="Object 5"/>
          <p:cNvGraphicFramePr>
            <a:graphicFrameLocks noChangeAspect="1"/>
          </p:cNvGraphicFramePr>
          <p:nvPr/>
        </p:nvGraphicFramePr>
        <p:xfrm>
          <a:off x="6859588" y="2159000"/>
          <a:ext cx="1217612" cy="508000"/>
        </p:xfrm>
        <a:graphic>
          <a:graphicData uri="http://schemas.openxmlformats.org/presentationml/2006/ole">
            <mc:AlternateContent xmlns:mc="http://schemas.openxmlformats.org/markup-compatibility/2006">
              <mc:Choice xmlns:v="urn:schemas-microsoft-com:vml" Requires="v">
                <p:oleObj spid="_x0000_s526176" name="Equation" r:id="rId9" imgW="583920" imgH="253800" progId="Equation.DSMT4">
                  <p:embed/>
                </p:oleObj>
              </mc:Choice>
              <mc:Fallback>
                <p:oleObj name="Equation" r:id="rId9" imgW="583920" imgH="253800" progId="Equation.DSMT4">
                  <p:embed/>
                  <p:pic>
                    <p:nvPicPr>
                      <p:cNvPr id="97895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9588" y="2159000"/>
                        <a:ext cx="1217612" cy="5080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pSp>
        <p:nvGrpSpPr>
          <p:cNvPr id="2" name="Group 10"/>
          <p:cNvGrpSpPr>
            <a:grpSpLocks/>
          </p:cNvGrpSpPr>
          <p:nvPr/>
        </p:nvGrpSpPr>
        <p:grpSpPr bwMode="auto">
          <a:xfrm>
            <a:off x="457200" y="3654425"/>
            <a:ext cx="2133600" cy="2136775"/>
            <a:chOff x="383" y="2203"/>
            <a:chExt cx="1249" cy="1346"/>
          </a:xfrm>
        </p:grpSpPr>
        <p:sp>
          <p:nvSpPr>
            <p:cNvPr id="32789" name="Freeform 11"/>
            <p:cNvSpPr>
              <a:spLocks/>
            </p:cNvSpPr>
            <p:nvPr/>
          </p:nvSpPr>
          <p:spPr bwMode="auto">
            <a:xfrm>
              <a:off x="383" y="2353"/>
              <a:ext cx="940" cy="1049"/>
            </a:xfrm>
            <a:custGeom>
              <a:avLst/>
              <a:gdLst>
                <a:gd name="T0" fmla="*/ 4896155 w 354"/>
                <a:gd name="T1" fmla="*/ 323199 h 569"/>
                <a:gd name="T2" fmla="*/ 14117929 w 354"/>
                <a:gd name="T3" fmla="*/ 359601 h 569"/>
                <a:gd name="T4" fmla="*/ 18698586 w 354"/>
                <a:gd name="T5" fmla="*/ 427301 h 569"/>
                <a:gd name="T6" fmla="*/ 24205356 w 354"/>
                <a:gd name="T7" fmla="*/ 727375 h 569"/>
                <a:gd name="T8" fmla="*/ 32435770 w 354"/>
                <a:gd name="T9" fmla="*/ 877008 h 569"/>
                <a:gd name="T10" fmla="*/ 37122714 w 354"/>
                <a:gd name="T11" fmla="*/ 853604 h 569"/>
                <a:gd name="T12" fmla="*/ 37994792 w 354"/>
                <a:gd name="T13" fmla="*/ 588778 h 569"/>
                <a:gd name="T14" fmla="*/ 42629449 w 354"/>
                <a:gd name="T15" fmla="*/ 416224 h 569"/>
                <a:gd name="T16" fmla="*/ 40818228 w 354"/>
                <a:gd name="T17" fmla="*/ 208174 h 569"/>
                <a:gd name="T18" fmla="*/ 21520825 w 354"/>
                <a:gd name="T19" fmla="*/ 1724 h 569"/>
                <a:gd name="T20" fmla="*/ 13139562 w 354"/>
                <a:gd name="T21" fmla="*/ 12800 h 569"/>
                <a:gd name="T22" fmla="*/ 11295733 w 354"/>
                <a:gd name="T23" fmla="*/ 82204 h 569"/>
                <a:gd name="T24" fmla="*/ 2073805 w 354"/>
                <a:gd name="T25" fmla="*/ 277583 h 569"/>
                <a:gd name="T26" fmla="*/ 229995 w 354"/>
                <a:gd name="T27" fmla="*/ 312917 h 569"/>
                <a:gd name="T28" fmla="*/ 4896155 w 354"/>
                <a:gd name="T29" fmla="*/ 323199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32790" name="Group 12"/>
            <p:cNvGrpSpPr>
              <a:grpSpLocks/>
            </p:cNvGrpSpPr>
            <p:nvPr/>
          </p:nvGrpSpPr>
          <p:grpSpPr bwMode="auto">
            <a:xfrm>
              <a:off x="815" y="2641"/>
              <a:ext cx="219" cy="250"/>
              <a:chOff x="816" y="3072"/>
              <a:chExt cx="219" cy="250"/>
            </a:xfrm>
          </p:grpSpPr>
          <p:sp>
            <p:nvSpPr>
              <p:cNvPr id="32814" name="Text Box 13"/>
              <p:cNvSpPr txBox="1">
                <a:spLocks noChangeArrowheads="1"/>
              </p:cNvSpPr>
              <p:nvPr/>
            </p:nvSpPr>
            <p:spPr bwMode="auto">
              <a:xfrm>
                <a:off x="832" y="3072"/>
                <a:ext cx="203"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32815"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grpSp>
          <p:nvGrpSpPr>
            <p:cNvPr id="32791" name="Group 15"/>
            <p:cNvGrpSpPr>
              <a:grpSpLocks/>
            </p:cNvGrpSpPr>
            <p:nvPr/>
          </p:nvGrpSpPr>
          <p:grpSpPr bwMode="auto">
            <a:xfrm rot="2662544">
              <a:off x="432" y="2246"/>
              <a:ext cx="384" cy="250"/>
              <a:chOff x="433" y="2735"/>
              <a:chExt cx="384" cy="250"/>
            </a:xfrm>
          </p:grpSpPr>
          <p:sp>
            <p:nvSpPr>
              <p:cNvPr id="32812" name="Text Box 16"/>
              <p:cNvSpPr txBox="1">
                <a:spLocks noChangeArrowheads="1"/>
              </p:cNvSpPr>
              <p:nvPr/>
            </p:nvSpPr>
            <p:spPr bwMode="auto">
              <a:xfrm>
                <a:off x="557" y="273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1</a:t>
                </a:r>
                <a:endParaRPr lang="en-US" sz="2000">
                  <a:solidFill>
                    <a:srgbClr val="FF0000"/>
                  </a:solidFill>
                  <a:latin typeface="Monotype Corsiva" charset="0"/>
                </a:endParaRPr>
              </a:p>
            </p:txBody>
          </p:sp>
          <p:sp>
            <p:nvSpPr>
              <p:cNvPr id="32813" name="Line 17"/>
              <p:cNvSpPr>
                <a:spLocks noChangeShapeType="1"/>
              </p:cNvSpPr>
              <p:nvPr/>
            </p:nvSpPr>
            <p:spPr bwMode="auto">
              <a:xfrm flipH="1">
                <a:off x="433" y="2929"/>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32792" name="Group 18"/>
            <p:cNvGrpSpPr>
              <a:grpSpLocks/>
            </p:cNvGrpSpPr>
            <p:nvPr/>
          </p:nvGrpSpPr>
          <p:grpSpPr bwMode="auto">
            <a:xfrm rot="3265369">
              <a:off x="995" y="3240"/>
              <a:ext cx="384" cy="233"/>
              <a:chOff x="967" y="3460"/>
              <a:chExt cx="384" cy="233"/>
            </a:xfrm>
          </p:grpSpPr>
          <p:sp>
            <p:nvSpPr>
              <p:cNvPr id="32810" name="Line 19"/>
              <p:cNvSpPr>
                <a:spLocks noChangeShapeType="1"/>
              </p:cNvSpPr>
              <p:nvPr/>
            </p:nvSpPr>
            <p:spPr bwMode="auto">
              <a:xfrm>
                <a:off x="967" y="3507"/>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11" name="Text Box 20"/>
              <p:cNvSpPr txBox="1">
                <a:spLocks noChangeArrowheads="1"/>
              </p:cNvSpPr>
              <p:nvPr/>
            </p:nvSpPr>
            <p:spPr bwMode="auto">
              <a:xfrm>
                <a:off x="997" y="3460"/>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4</a:t>
                </a:r>
                <a:endParaRPr lang="en-US" sz="2000">
                  <a:solidFill>
                    <a:srgbClr val="FF0000"/>
                  </a:solidFill>
                  <a:latin typeface="Monotype Corsiva" charset="0"/>
                </a:endParaRPr>
              </a:p>
            </p:txBody>
          </p:sp>
        </p:grpSp>
        <p:grpSp>
          <p:nvGrpSpPr>
            <p:cNvPr id="32793" name="Group 21"/>
            <p:cNvGrpSpPr>
              <a:grpSpLocks/>
            </p:cNvGrpSpPr>
            <p:nvPr/>
          </p:nvGrpSpPr>
          <p:grpSpPr bwMode="auto">
            <a:xfrm rot="501311">
              <a:off x="1248" y="2832"/>
              <a:ext cx="384" cy="250"/>
              <a:chOff x="961" y="3455"/>
              <a:chExt cx="384" cy="250"/>
            </a:xfrm>
          </p:grpSpPr>
          <p:sp>
            <p:nvSpPr>
              <p:cNvPr id="32808" name="Line 22"/>
              <p:cNvSpPr>
                <a:spLocks noChangeShapeType="1"/>
              </p:cNvSpPr>
              <p:nvPr/>
            </p:nvSpPr>
            <p:spPr bwMode="auto">
              <a:xfrm>
                <a:off x="961"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9" name="Text Box 23"/>
              <p:cNvSpPr txBox="1">
                <a:spLocks noChangeArrowheads="1"/>
              </p:cNvSpPr>
              <p:nvPr/>
            </p:nvSpPr>
            <p:spPr bwMode="auto">
              <a:xfrm>
                <a:off x="991" y="345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3</a:t>
                </a:r>
                <a:endParaRPr lang="en-US" sz="2000">
                  <a:solidFill>
                    <a:srgbClr val="FF0000"/>
                  </a:solidFill>
                  <a:latin typeface="Monotype Corsiva" charset="0"/>
                </a:endParaRPr>
              </a:p>
            </p:txBody>
          </p:sp>
        </p:grpSp>
        <p:grpSp>
          <p:nvGrpSpPr>
            <p:cNvPr id="32794" name="Group 24"/>
            <p:cNvGrpSpPr>
              <a:grpSpLocks/>
            </p:cNvGrpSpPr>
            <p:nvPr/>
          </p:nvGrpSpPr>
          <p:grpSpPr bwMode="auto">
            <a:xfrm rot="-3425388">
              <a:off x="979" y="2279"/>
              <a:ext cx="384" cy="232"/>
              <a:chOff x="951" y="3459"/>
              <a:chExt cx="384" cy="232"/>
            </a:xfrm>
          </p:grpSpPr>
          <p:sp>
            <p:nvSpPr>
              <p:cNvPr id="32806" name="Line 25"/>
              <p:cNvSpPr>
                <a:spLocks noChangeShapeType="1"/>
              </p:cNvSpPr>
              <p:nvPr/>
            </p:nvSpPr>
            <p:spPr bwMode="auto">
              <a:xfrm>
                <a:off x="951" y="350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7" name="Text Box 26"/>
              <p:cNvSpPr txBox="1">
                <a:spLocks noChangeArrowheads="1"/>
              </p:cNvSpPr>
              <p:nvPr/>
            </p:nvSpPr>
            <p:spPr bwMode="auto">
              <a:xfrm>
                <a:off x="985" y="3459"/>
                <a:ext cx="255" cy="232"/>
              </a:xfrm>
              <a:prstGeom prst="rect">
                <a:avLst/>
              </a:prstGeom>
              <a:noFill/>
              <a:ln w="9525">
                <a:noFill/>
                <a:miter lim="800000"/>
                <a:headEnd/>
                <a:tailEnd/>
              </a:ln>
            </p:spPr>
            <p:txBody>
              <a:bodyPr wrap="none">
                <a:prstTxWarp prst="textNoShape">
                  <a:avLst/>
                </a:prstTxWarp>
                <a:spAutoFit/>
              </a:bodyPr>
              <a:lstStyle/>
              <a:p>
                <a:r>
                  <a:rPr lang="en-US" sz="2000" b="1" dirty="0">
                    <a:solidFill>
                      <a:srgbClr val="FF0000"/>
                    </a:solidFill>
                    <a:latin typeface="Monotype Corsiva" charset="0"/>
                  </a:rPr>
                  <a:t>F</a:t>
                </a:r>
                <a:r>
                  <a:rPr lang="en-US" sz="2000" b="1" baseline="-25000" dirty="0">
                    <a:solidFill>
                      <a:srgbClr val="FF0000"/>
                    </a:solidFill>
                    <a:latin typeface="Monotype Corsiva" charset="0"/>
                  </a:rPr>
                  <a:t>2</a:t>
                </a:r>
                <a:endParaRPr lang="en-US" sz="2000" dirty="0">
                  <a:solidFill>
                    <a:srgbClr val="FF0000"/>
                  </a:solidFill>
                  <a:latin typeface="Monotype Corsiva" charset="0"/>
                </a:endParaRPr>
              </a:p>
            </p:txBody>
          </p:sp>
        </p:grpSp>
        <p:grpSp>
          <p:nvGrpSpPr>
            <p:cNvPr id="32795" name="Group 27"/>
            <p:cNvGrpSpPr>
              <a:grpSpLocks/>
            </p:cNvGrpSpPr>
            <p:nvPr/>
          </p:nvGrpSpPr>
          <p:grpSpPr bwMode="auto">
            <a:xfrm rot="7222111">
              <a:off x="551" y="3007"/>
              <a:ext cx="384" cy="233"/>
              <a:chOff x="964" y="3467"/>
              <a:chExt cx="384" cy="233"/>
            </a:xfrm>
          </p:grpSpPr>
          <p:sp>
            <p:nvSpPr>
              <p:cNvPr id="32804" name="Line 28"/>
              <p:cNvSpPr>
                <a:spLocks noChangeShapeType="1"/>
              </p:cNvSpPr>
              <p:nvPr/>
            </p:nvSpPr>
            <p:spPr bwMode="auto">
              <a:xfrm>
                <a:off x="964" y="3512"/>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5" name="Text Box 29"/>
              <p:cNvSpPr txBox="1">
                <a:spLocks noChangeArrowheads="1"/>
              </p:cNvSpPr>
              <p:nvPr/>
            </p:nvSpPr>
            <p:spPr bwMode="auto">
              <a:xfrm>
                <a:off x="993" y="3467"/>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5</a:t>
                </a:r>
                <a:endParaRPr lang="en-US" sz="2000">
                  <a:solidFill>
                    <a:srgbClr val="FF0000"/>
                  </a:solidFill>
                  <a:latin typeface="Monotype Corsiva" charset="0"/>
                </a:endParaRPr>
              </a:p>
            </p:txBody>
          </p:sp>
        </p:grpSp>
        <p:grpSp>
          <p:nvGrpSpPr>
            <p:cNvPr id="32796" name="Group 30"/>
            <p:cNvGrpSpPr>
              <a:grpSpLocks/>
            </p:cNvGrpSpPr>
            <p:nvPr/>
          </p:nvGrpSpPr>
          <p:grpSpPr bwMode="auto">
            <a:xfrm>
              <a:off x="671" y="2727"/>
              <a:ext cx="239" cy="271"/>
              <a:chOff x="480" y="3158"/>
              <a:chExt cx="239" cy="271"/>
            </a:xfrm>
          </p:grpSpPr>
          <p:cxnSp>
            <p:nvCxnSpPr>
              <p:cNvPr id="32802" name="AutoShape 31"/>
              <p:cNvCxnSpPr>
                <a:cxnSpLocks noChangeShapeType="1"/>
                <a:stCxn id="32815" idx="5"/>
                <a:endCxn id="32804" idx="0"/>
              </p:cNvCxnSpPr>
              <p:nvPr/>
            </p:nvCxnSpPr>
            <p:spPr bwMode="auto">
              <a:xfrm>
                <a:off x="665" y="3209"/>
                <a:ext cx="54" cy="220"/>
              </a:xfrm>
              <a:prstGeom prst="straightConnector1">
                <a:avLst/>
              </a:prstGeom>
              <a:noFill/>
              <a:ln w="28575">
                <a:solidFill>
                  <a:schemeClr val="accent2"/>
                </a:solidFill>
                <a:round/>
                <a:headEnd/>
                <a:tailEnd type="triangle" w="med" len="med"/>
              </a:ln>
            </p:spPr>
          </p:cxnSp>
          <p:sp>
            <p:nvSpPr>
              <p:cNvPr id="32803" name="Text Box 32"/>
              <p:cNvSpPr txBox="1">
                <a:spLocks noChangeArrowheads="1"/>
              </p:cNvSpPr>
              <p:nvPr/>
            </p:nvSpPr>
            <p:spPr bwMode="auto">
              <a:xfrm>
                <a:off x="480" y="3158"/>
                <a:ext cx="195"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r</a:t>
                </a:r>
                <a:r>
                  <a:rPr lang="en-US" sz="2000" b="1" baseline="-25000">
                    <a:solidFill>
                      <a:schemeClr val="accent2"/>
                    </a:solidFill>
                    <a:latin typeface="Monotype Corsiva" charset="0"/>
                  </a:rPr>
                  <a:t>5</a:t>
                </a:r>
                <a:endParaRPr lang="en-US" sz="2000" b="1">
                  <a:solidFill>
                    <a:schemeClr val="accent2"/>
                  </a:solidFill>
                  <a:latin typeface="Monotype Corsiva" charset="0"/>
                </a:endParaRPr>
              </a:p>
            </p:txBody>
          </p:sp>
        </p:grpSp>
        <p:grpSp>
          <p:nvGrpSpPr>
            <p:cNvPr id="32797" name="Group 33"/>
            <p:cNvGrpSpPr>
              <a:grpSpLocks/>
            </p:cNvGrpSpPr>
            <p:nvPr/>
          </p:nvGrpSpPr>
          <p:grpSpPr bwMode="auto">
            <a:xfrm>
              <a:off x="1055" y="2727"/>
              <a:ext cx="245" cy="250"/>
              <a:chOff x="816" y="3072"/>
              <a:chExt cx="245" cy="250"/>
            </a:xfrm>
          </p:grpSpPr>
          <p:sp>
            <p:nvSpPr>
              <p:cNvPr id="32800" name="Text Box 34"/>
              <p:cNvSpPr txBox="1">
                <a:spLocks noChangeArrowheads="1"/>
              </p:cNvSpPr>
              <p:nvPr/>
            </p:nvSpPr>
            <p:spPr bwMode="auto">
              <a:xfrm>
                <a:off x="832" y="3072"/>
                <a:ext cx="229"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32801" name="Oval 35"/>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cxnSp>
          <p:nvCxnSpPr>
            <p:cNvPr id="32798" name="AutoShape 36"/>
            <p:cNvCxnSpPr>
              <a:cxnSpLocks noChangeShapeType="1"/>
              <a:stCxn id="32815" idx="6"/>
              <a:endCxn id="32801" idx="5"/>
            </p:cNvCxnSpPr>
            <p:nvPr/>
          </p:nvCxnSpPr>
          <p:spPr bwMode="auto">
            <a:xfrm>
              <a:off x="863" y="2761"/>
              <a:ext cx="233" cy="103"/>
            </a:xfrm>
            <a:prstGeom prst="straightConnector1">
              <a:avLst/>
            </a:prstGeom>
            <a:noFill/>
            <a:ln w="28575">
              <a:solidFill>
                <a:schemeClr val="hlink"/>
              </a:solidFill>
              <a:round/>
              <a:headEnd/>
              <a:tailEnd type="triangle" w="med" len="med"/>
            </a:ln>
          </p:spPr>
        </p:cxnSp>
        <p:sp>
          <p:nvSpPr>
            <p:cNvPr id="32799" name="Text Box 37"/>
            <p:cNvSpPr txBox="1">
              <a:spLocks noChangeArrowheads="1"/>
            </p:cNvSpPr>
            <p:nvPr/>
          </p:nvSpPr>
          <p:spPr bwMode="auto">
            <a:xfrm>
              <a:off x="949" y="2617"/>
              <a:ext cx="188" cy="250"/>
            </a:xfrm>
            <a:prstGeom prst="rect">
              <a:avLst/>
            </a:prstGeom>
            <a:noFill/>
            <a:ln w="9525">
              <a:noFill/>
              <a:miter lim="800000"/>
              <a:headEnd/>
              <a:tailEnd/>
            </a:ln>
          </p:spPr>
          <p:txBody>
            <a:bodyPr wrap="none">
              <a:prstTxWarp prst="textNoShape">
                <a:avLst/>
              </a:prstTxWarp>
              <a:spAutoFit/>
            </a:bodyPr>
            <a:lstStyle/>
            <a:p>
              <a:r>
                <a:rPr lang="en-US" sz="2000" b="1">
                  <a:solidFill>
                    <a:schemeClr val="hlink"/>
                  </a:solidFill>
                  <a:latin typeface="Monotype Corsiva" charset="0"/>
                </a:rPr>
                <a:t>r’</a:t>
              </a:r>
            </a:p>
          </p:txBody>
        </p:sp>
      </p:grpSp>
      <p:sp>
        <p:nvSpPr>
          <p:cNvPr id="978982" name="Text Box 38"/>
          <p:cNvSpPr txBox="1">
            <a:spLocks noChangeArrowheads="1"/>
          </p:cNvSpPr>
          <p:nvPr/>
        </p:nvSpPr>
        <p:spPr bwMode="auto">
          <a:xfrm>
            <a:off x="2743200" y="3581400"/>
            <a:ext cx="6248400" cy="1200329"/>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If an object is at </a:t>
            </a:r>
            <a:r>
              <a:rPr lang="en-US" dirty="0">
                <a:solidFill>
                  <a:srgbClr val="CC00CC"/>
                </a:solidFill>
                <a:latin typeface="Arial Narrow" charset="0"/>
              </a:rPr>
              <a:t>its translational static equilibrium</a:t>
            </a:r>
            <a:r>
              <a:rPr lang="en-US" dirty="0">
                <a:solidFill>
                  <a:srgbClr val="FF0000"/>
                </a:solidFill>
                <a:latin typeface="Arial Narrow" charset="0"/>
              </a:rPr>
              <a:t>, and if the </a:t>
            </a:r>
            <a:r>
              <a:rPr lang="en-US" dirty="0">
                <a:solidFill>
                  <a:srgbClr val="CC00CC"/>
                </a:solidFill>
                <a:latin typeface="Arial Narrow" charset="0"/>
              </a:rPr>
              <a:t>net torque acting on the object is 0 about one axis</a:t>
            </a:r>
            <a:r>
              <a:rPr lang="en-US" dirty="0">
                <a:solidFill>
                  <a:srgbClr val="FF0000"/>
                </a:solidFill>
                <a:latin typeface="Arial Narrow" charset="0"/>
              </a:rPr>
              <a:t>, the </a:t>
            </a:r>
            <a:r>
              <a:rPr lang="en-US" dirty="0">
                <a:solidFill>
                  <a:srgbClr val="CC00CC"/>
                </a:solidFill>
                <a:latin typeface="Arial Narrow" charset="0"/>
              </a:rPr>
              <a:t>net torque must be 0 about any arbitrary axis</a:t>
            </a:r>
            <a:r>
              <a:rPr lang="en-US" dirty="0">
                <a:solidFill>
                  <a:srgbClr val="FF0000"/>
                </a:solidFill>
                <a:latin typeface="Arial Narrow" charset="0"/>
              </a:rPr>
              <a:t>.</a:t>
            </a:r>
          </a:p>
        </p:txBody>
      </p:sp>
      <p:graphicFrame>
        <p:nvGraphicFramePr>
          <p:cNvPr id="978983" name="Object 6"/>
          <p:cNvGraphicFramePr>
            <a:graphicFrameLocks noChangeAspect="1"/>
          </p:cNvGraphicFramePr>
          <p:nvPr/>
        </p:nvGraphicFramePr>
        <p:xfrm>
          <a:off x="2616200" y="2463800"/>
          <a:ext cx="1270000" cy="508000"/>
        </p:xfrm>
        <a:graphic>
          <a:graphicData uri="http://schemas.openxmlformats.org/presentationml/2006/ole">
            <mc:AlternateContent xmlns:mc="http://schemas.openxmlformats.org/markup-compatibility/2006">
              <mc:Choice xmlns:v="urn:schemas-microsoft-com:vml" Requires="v">
                <p:oleObj spid="_x0000_s526177" name="Equation" r:id="rId11" imgW="609480" imgH="253800" progId="Equation.DSMT4">
                  <p:embed/>
                </p:oleObj>
              </mc:Choice>
              <mc:Fallback>
                <p:oleObj name="Equation" r:id="rId11" imgW="609480" imgH="253800" progId="Equation.DSMT4">
                  <p:embed/>
                  <p:pic>
                    <p:nvPicPr>
                      <p:cNvPr id="978983"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16200" y="2463800"/>
                        <a:ext cx="1270000" cy="5080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978984" name="Text Box 40"/>
          <p:cNvSpPr txBox="1">
            <a:spLocks noChangeArrowheads="1"/>
          </p:cNvSpPr>
          <p:nvPr/>
        </p:nvSpPr>
        <p:spPr bwMode="auto">
          <a:xfrm>
            <a:off x="2743200" y="4800600"/>
            <a:ext cx="2286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is this true?</a:t>
            </a:r>
          </a:p>
        </p:txBody>
      </p:sp>
      <p:sp>
        <p:nvSpPr>
          <p:cNvPr id="978985" name="Text Box 41"/>
          <p:cNvSpPr txBox="1">
            <a:spLocks noChangeArrowheads="1"/>
          </p:cNvSpPr>
          <p:nvPr/>
        </p:nvSpPr>
        <p:spPr bwMode="auto">
          <a:xfrm>
            <a:off x="2743200" y="5213350"/>
            <a:ext cx="6248400" cy="1200329"/>
          </a:xfrm>
          <a:prstGeom prst="rect">
            <a:avLst/>
          </a:prstGeom>
          <a:solidFill>
            <a:schemeClr val="bg1"/>
          </a:solidFill>
          <a:ln w="28575">
            <a:noFill/>
            <a:miter lim="800000"/>
            <a:headEnd/>
            <a:tailEnd/>
          </a:ln>
          <a:effectLst/>
        </p:spPr>
        <p:txBody>
          <a:bodyPr>
            <a:prstTxWarp prst="textNoShape">
              <a:avLst/>
            </a:prstTxWarp>
            <a:spAutoFit/>
          </a:bodyPr>
          <a:lstStyle/>
          <a:p>
            <a:pPr>
              <a:spcBef>
                <a:spcPct val="20000"/>
              </a:spcBef>
              <a:defRPr/>
            </a:pPr>
            <a:r>
              <a:rPr lang="en-US" dirty="0">
                <a:solidFill>
                  <a:srgbClr val="FF0000"/>
                </a:solidFill>
                <a:latin typeface="Arial Narrow" charset="0"/>
              </a:rPr>
              <a:t>Because the object is </a:t>
            </a:r>
            <a:r>
              <a:rPr lang="en-US" b="1" u="sng" dirty="0">
                <a:solidFill>
                  <a:schemeClr val="accent2"/>
                </a:solidFill>
                <a:effectLst>
                  <a:outerShdw blurRad="38100" dist="38100" dir="2700000" algn="tl">
                    <a:srgbClr val="DDDDDD"/>
                  </a:outerShdw>
                </a:effectLst>
                <a:latin typeface="Monotype Corsiva" charset="0"/>
              </a:rPr>
              <a:t>not moving</a:t>
            </a:r>
            <a:r>
              <a:rPr lang="en-US" dirty="0">
                <a:solidFill>
                  <a:srgbClr val="FF0000"/>
                </a:solidFill>
                <a:latin typeface="Arial Narrow" charset="0"/>
              </a:rPr>
              <a:t>, no matter what the rotational axis is, there should not be any motion.  It is simply a matter of mathematical manipulation.</a:t>
            </a:r>
          </a:p>
        </p:txBody>
      </p:sp>
      <p:sp>
        <p:nvSpPr>
          <p:cNvPr id="978986" name="AutoShape 42"/>
          <p:cNvSpPr>
            <a:spLocks noChangeArrowheads="1"/>
          </p:cNvSpPr>
          <p:nvPr/>
        </p:nvSpPr>
        <p:spPr bwMode="auto">
          <a:xfrm>
            <a:off x="19050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978987" name="Text Box 43"/>
          <p:cNvSpPr txBox="1">
            <a:spLocks noChangeArrowheads="1"/>
          </p:cNvSpPr>
          <p:nvPr/>
        </p:nvSpPr>
        <p:spPr bwMode="auto">
          <a:xfrm>
            <a:off x="3997325" y="2171700"/>
            <a:ext cx="765175" cy="495300"/>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b="1">
                <a:solidFill>
                  <a:srgbClr val="A50021"/>
                </a:solidFill>
                <a:latin typeface="Arial Narrow" charset="0"/>
              </a:rPr>
              <a:t>AND</a:t>
            </a:r>
          </a:p>
        </p:txBody>
      </p:sp>
      <p:sp>
        <p:nvSpPr>
          <p:cNvPr id="978988" name="AutoShape 44"/>
          <p:cNvSpPr>
            <a:spLocks noChangeArrowheads="1"/>
          </p:cNvSpPr>
          <p:nvPr/>
        </p:nvSpPr>
        <p:spPr bwMode="auto">
          <a:xfrm>
            <a:off x="61722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475792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p:spPr>
        <p:txBody>
          <a:bodyPr/>
          <a:lstStyle/>
          <a:p>
            <a:r>
              <a:rPr lang="en-US"/>
              <a:t>Monday, May 3, 2021</a:t>
            </a:r>
            <a:endParaRPr lang="en-US" altLang="ko-KR">
              <a:ea typeface="굴림" charset="-127"/>
              <a:cs typeface="굴림" charset="-127"/>
            </a:endParaRPr>
          </a:p>
        </p:txBody>
      </p:sp>
      <p:sp>
        <p:nvSpPr>
          <p:cNvPr id="33795" name="Footer Placeholder 4"/>
          <p:cNvSpPr>
            <a:spLocks noGrp="1"/>
          </p:cNvSpPr>
          <p:nvPr>
            <p:ph type="ftr" sz="quarter" idx="11"/>
          </p:nvPr>
        </p:nvSpPr>
        <p:spPr>
          <a:noFill/>
        </p:spPr>
        <p:txBody>
          <a:bodyPr/>
          <a:lstStyle/>
          <a:p>
            <a:r>
              <a:rPr lang="nl-NL"/>
              <a:t>PHYS 1443-003, Spring 2021                    Dr. Jaehoon Yu</a:t>
            </a:r>
            <a:endParaRPr lang="en-US"/>
          </a:p>
        </p:txBody>
      </p:sp>
      <p:sp>
        <p:nvSpPr>
          <p:cNvPr id="33796" name="Slide Number Placeholder 5"/>
          <p:cNvSpPr>
            <a:spLocks noGrp="1"/>
          </p:cNvSpPr>
          <p:nvPr>
            <p:ph type="sldNum" sz="quarter" idx="12"/>
          </p:nvPr>
        </p:nvSpPr>
        <p:spPr>
          <a:noFill/>
        </p:spPr>
        <p:txBody>
          <a:bodyPr/>
          <a:lstStyle/>
          <a:p>
            <a:fld id="{797AFF52-7706-1F45-935D-4BE6DB57B504}" type="slidenum">
              <a:rPr lang="en-US"/>
              <a:pPr/>
              <a:t>5</a:t>
            </a:fld>
            <a:endParaRPr lang="en-US"/>
          </a:p>
        </p:txBody>
      </p:sp>
      <p:sp>
        <p:nvSpPr>
          <p:cNvPr id="33797" name="Rectangle 2"/>
          <p:cNvSpPr>
            <a:spLocks noGrp="1" noChangeArrowheads="1"/>
          </p:cNvSpPr>
          <p:nvPr>
            <p:ph type="title"/>
          </p:nvPr>
        </p:nvSpPr>
        <p:spPr>
          <a:xfrm>
            <a:off x="228600" y="152400"/>
            <a:ext cx="8763000" cy="609600"/>
          </a:xfrm>
        </p:spPr>
        <p:txBody>
          <a:bodyPr/>
          <a:lstStyle/>
          <a:p>
            <a:r>
              <a:rPr lang="en-US" sz="4000" dirty="0"/>
              <a:t>How do we solve a static equilibrium problem?</a:t>
            </a:r>
          </a:p>
        </p:txBody>
      </p:sp>
      <p:sp>
        <p:nvSpPr>
          <p:cNvPr id="976899" name="Rectangle 3"/>
          <p:cNvSpPr>
            <a:spLocks noGrp="1" noChangeArrowheads="1"/>
          </p:cNvSpPr>
          <p:nvPr>
            <p:ph type="body" idx="1"/>
          </p:nvPr>
        </p:nvSpPr>
        <p:spPr>
          <a:xfrm>
            <a:off x="304800" y="818322"/>
            <a:ext cx="8534400" cy="5410200"/>
          </a:xfrm>
        </p:spPr>
        <p:txBody>
          <a:bodyPr/>
          <a:lstStyle/>
          <a:p>
            <a:pPr marL="609600" indent="-609600">
              <a:lnSpc>
                <a:spcPct val="90000"/>
              </a:lnSpc>
              <a:buFontTx/>
              <a:buAutoNum type="arabicPeriod"/>
            </a:pPr>
            <a:r>
              <a:rPr lang="en-US" altLang="ko-KR" sz="2400" dirty="0">
                <a:ea typeface="굴림" charset="-127"/>
                <a:cs typeface="굴림" charset="-127"/>
              </a:rPr>
              <a:t>Select the object to which the equations for equilibrium are to be applied.</a:t>
            </a:r>
          </a:p>
          <a:p>
            <a:pPr marL="609600" indent="-609600">
              <a:lnSpc>
                <a:spcPct val="90000"/>
              </a:lnSpc>
              <a:buFontTx/>
              <a:buAutoNum type="arabicPeriod"/>
            </a:pPr>
            <a:r>
              <a:rPr lang="en-US" sz="2400" dirty="0"/>
              <a:t>Identify all the forces and draw a free-body diagram with them indicated on it &amp; with their directions and locations properly </a:t>
            </a:r>
            <a:r>
              <a:rPr lang="en-US" sz="2400" dirty="0">
                <a:ea typeface="굴림" charset="-127"/>
                <a:cs typeface="굴림" charset="-127"/>
              </a:rPr>
              <a:t>indicated</a:t>
            </a:r>
            <a:endParaRPr lang="en-US" sz="2400" dirty="0"/>
          </a:p>
          <a:p>
            <a:pPr marL="609600" indent="-609600">
              <a:lnSpc>
                <a:spcPct val="90000"/>
              </a:lnSpc>
              <a:buFontTx/>
              <a:buAutoNum type="arabicPeriod"/>
            </a:pPr>
            <a:r>
              <a:rPr lang="en-US" altLang="ko-KR" sz="2400" dirty="0">
                <a:ea typeface="굴림" charset="-127"/>
                <a:cs typeface="굴림" charset="-127"/>
              </a:rPr>
              <a:t>Choose a convenient set of x and y axes and w</a:t>
            </a:r>
            <a:r>
              <a:rPr lang="en-US" sz="2400" dirty="0"/>
              <a:t>rite down the force equation for each x and y component with correct signs</a:t>
            </a:r>
            <a:r>
              <a:rPr lang="en-US" altLang="ko-KR" sz="2400" dirty="0">
                <a:ea typeface="굴림" charset="-127"/>
                <a:cs typeface="굴림" charset="-127"/>
              </a:rPr>
              <a:t>.</a:t>
            </a:r>
            <a:endParaRPr lang="en-US" sz="2400" dirty="0"/>
          </a:p>
          <a:p>
            <a:pPr marL="609600" indent="-609600">
              <a:lnSpc>
                <a:spcPct val="90000"/>
              </a:lnSpc>
              <a:buFontTx/>
              <a:buAutoNum type="arabicPeriod"/>
            </a:pPr>
            <a:r>
              <a:rPr lang="en-US" altLang="ko-KR" sz="2400" dirty="0">
                <a:ea typeface="굴림" charset="-127"/>
                <a:cs typeface="굴림" charset="-127"/>
              </a:rPr>
              <a:t>Establish the equations that specify the balance of forces at equilibrium.  Set the net force in the </a:t>
            </a:r>
            <a:r>
              <a:rPr lang="en-US" altLang="ko-KR" sz="2400" dirty="0" err="1">
                <a:ea typeface="굴림" charset="-127"/>
                <a:cs typeface="굴림" charset="-127"/>
              </a:rPr>
              <a:t>x</a:t>
            </a:r>
            <a:r>
              <a:rPr lang="en-US" altLang="ko-KR" sz="2400" dirty="0">
                <a:ea typeface="굴림" charset="-127"/>
                <a:cs typeface="굴림" charset="-127"/>
              </a:rPr>
              <a:t> and </a:t>
            </a:r>
            <a:r>
              <a:rPr lang="en-US" altLang="ko-KR" sz="2400" dirty="0" err="1">
                <a:ea typeface="굴림" charset="-127"/>
                <a:cs typeface="굴림" charset="-127"/>
              </a:rPr>
              <a:t>y</a:t>
            </a:r>
            <a:r>
              <a:rPr lang="en-US" altLang="ko-KR" sz="2400" dirty="0">
                <a:ea typeface="굴림" charset="-127"/>
                <a:cs typeface="굴림" charset="-127"/>
              </a:rPr>
              <a:t> directions equal to 0.</a:t>
            </a:r>
          </a:p>
          <a:p>
            <a:pPr marL="609600" indent="-609600">
              <a:lnSpc>
                <a:spcPct val="90000"/>
              </a:lnSpc>
              <a:buFontTx/>
              <a:buAutoNum type="arabicPeriod"/>
            </a:pPr>
            <a:r>
              <a:rPr lang="en-US" sz="2400" dirty="0"/>
              <a:t>Select the most optimal rotational axis for torque calculations </a:t>
            </a:r>
            <a:r>
              <a:rPr lang="en-US" sz="2400" dirty="0">
                <a:sym typeface="Wingdings" charset="2"/>
              </a:rPr>
              <a:t> </a:t>
            </a:r>
            <a:r>
              <a:rPr lang="en-US" sz="2400" dirty="0">
                <a:solidFill>
                  <a:srgbClr val="CC00CC"/>
                </a:solidFill>
                <a:sym typeface="Wingdings" charset="2"/>
              </a:rPr>
              <a:t>Selecting the axis such that the torque from one or more of the unknown forces become 0 makes the problem much easier to solve</a:t>
            </a:r>
            <a:r>
              <a:rPr lang="en-US" altLang="ko-KR" sz="2400" dirty="0">
                <a:ea typeface="굴림" charset="-127"/>
                <a:cs typeface="굴림" charset="-127"/>
                <a:sym typeface="Wingdings" charset="2"/>
              </a:rPr>
              <a:t>.</a:t>
            </a:r>
            <a:endParaRPr lang="en-US" sz="2400" dirty="0">
              <a:sym typeface="Wingdings" charset="2"/>
            </a:endParaRPr>
          </a:p>
          <a:p>
            <a:pPr marL="609600" indent="-609600">
              <a:lnSpc>
                <a:spcPct val="90000"/>
              </a:lnSpc>
              <a:buFontTx/>
              <a:buAutoNum type="arabicPeriod"/>
            </a:pPr>
            <a:r>
              <a:rPr lang="en-US" sz="2400" dirty="0">
                <a:sym typeface="Wingdings" charset="2"/>
              </a:rPr>
              <a:t>Establish the torque equation with proper signs</a:t>
            </a:r>
            <a:r>
              <a:rPr lang="en-US" altLang="ko-KR" sz="2400" dirty="0">
                <a:ea typeface="굴림" charset="-127"/>
                <a:cs typeface="굴림" charset="-127"/>
                <a:sym typeface="Wingdings" charset="2"/>
              </a:rPr>
              <a:t>.</a:t>
            </a:r>
            <a:endParaRPr lang="en-US" sz="2400" dirty="0">
              <a:sym typeface="Wingdings" charset="2"/>
            </a:endParaRPr>
          </a:p>
          <a:p>
            <a:pPr marL="609600" indent="-609600">
              <a:lnSpc>
                <a:spcPct val="90000"/>
              </a:lnSpc>
              <a:buFontTx/>
              <a:buAutoNum type="arabicPeriod"/>
            </a:pPr>
            <a:r>
              <a:rPr lang="en-US" sz="2400" dirty="0">
                <a:sym typeface="Wingdings" charset="2"/>
              </a:rPr>
              <a:t>Solve the force and torque equations for </a:t>
            </a:r>
            <a:r>
              <a:rPr lang="en-US" altLang="ko-KR" sz="2400" dirty="0">
                <a:ea typeface="굴림" charset="-127"/>
                <a:cs typeface="굴림" charset="-127"/>
                <a:sym typeface="Wingdings" charset="2"/>
              </a:rPr>
              <a:t>the desired </a:t>
            </a:r>
            <a:r>
              <a:rPr lang="en-US" sz="2400" dirty="0">
                <a:sym typeface="Wingdings" charset="2"/>
              </a:rPr>
              <a:t>unknown quantities</a:t>
            </a:r>
            <a:r>
              <a:rPr lang="en-US" altLang="ko-KR" sz="2400" dirty="0">
                <a:ea typeface="굴림" charset="-127"/>
                <a:cs typeface="굴림" charset="-127"/>
                <a:sym typeface="Wingdings" charset="2"/>
              </a:rPr>
              <a:t>.</a:t>
            </a:r>
            <a:r>
              <a:rPr lang="en-US" sz="2400" dirty="0">
                <a:sym typeface="Wingdings" charset="2"/>
              </a:rPr>
              <a:t> </a:t>
            </a:r>
            <a:endParaRPr lang="en-US" sz="2400" dirty="0">
              <a:solidFill>
                <a:schemeClr val="tx1"/>
              </a:solidFill>
            </a:endParaRPr>
          </a:p>
        </p:txBody>
      </p:sp>
    </p:spTree>
    <p:extLst>
      <p:ext uri="{BB962C8B-B14F-4D97-AF65-F5344CB8AC3E}">
        <p14:creationId xmlns:p14="http://schemas.microsoft.com/office/powerpoint/2010/main" val="28789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17" name="Date Placeholder 3"/>
          <p:cNvSpPr>
            <a:spLocks noGrp="1"/>
          </p:cNvSpPr>
          <p:nvPr>
            <p:ph type="dt" sz="quarter" idx="10"/>
          </p:nvPr>
        </p:nvSpPr>
        <p:spPr>
          <a:noFill/>
        </p:spPr>
        <p:txBody>
          <a:bodyPr/>
          <a:lstStyle/>
          <a:p>
            <a:r>
              <a:rPr lang="en-US">
                <a:latin typeface="Arial Narrow" charset="0"/>
              </a:rPr>
              <a:t>Monday, May 3, 2021</a:t>
            </a:r>
          </a:p>
        </p:txBody>
      </p:sp>
      <p:sp>
        <p:nvSpPr>
          <p:cNvPr id="4118"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56" name="Slide Number Placeholder 5"/>
          <p:cNvSpPr>
            <a:spLocks noGrp="1"/>
          </p:cNvSpPr>
          <p:nvPr>
            <p:ph type="sldNum" sz="quarter" idx="12"/>
          </p:nvPr>
        </p:nvSpPr>
        <p:spPr/>
        <p:txBody>
          <a:bodyPr/>
          <a:lstStyle/>
          <a:p>
            <a:fld id="{788E18A6-BFCA-EC42-8E5A-DDAF0D564499}" type="slidenum">
              <a:rPr lang="en-US"/>
              <a:pPr/>
              <a:t>6</a:t>
            </a:fld>
            <a:endParaRPr lang="en-US"/>
          </a:p>
        </p:txBody>
      </p:sp>
      <p:sp>
        <p:nvSpPr>
          <p:cNvPr id="4120" name="Rectangle 2"/>
          <p:cNvSpPr>
            <a:spLocks noGrp="1" noChangeArrowheads="1"/>
          </p:cNvSpPr>
          <p:nvPr>
            <p:ph type="title"/>
          </p:nvPr>
        </p:nvSpPr>
        <p:spPr>
          <a:xfrm>
            <a:off x="685800" y="152400"/>
            <a:ext cx="7772400" cy="609600"/>
          </a:xfrm>
        </p:spPr>
        <p:txBody>
          <a:bodyPr/>
          <a:lstStyle/>
          <a:p>
            <a:r>
              <a:rPr lang="en-US" sz="4000"/>
              <a:t>Example for Mechanical Equilibrium</a:t>
            </a:r>
            <a:endParaRPr lang="en-US"/>
          </a:p>
        </p:txBody>
      </p:sp>
      <p:sp>
        <p:nvSpPr>
          <p:cNvPr id="427011"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A </a:t>
            </a:r>
            <a:r>
              <a:rPr lang="en-US" sz="2000" dirty="0">
                <a:solidFill>
                  <a:srgbClr val="CC00CC"/>
                </a:solidFill>
                <a:latin typeface="Arial Narrow" charset="0"/>
              </a:rPr>
              <a:t>uniform 40.0 N board </a:t>
            </a:r>
            <a:r>
              <a:rPr lang="en-US" sz="2000" dirty="0">
                <a:solidFill>
                  <a:srgbClr val="800000"/>
                </a:solidFill>
                <a:latin typeface="Arial Narrow" charset="0"/>
              </a:rPr>
              <a:t>supports the father and the daughter each weighing </a:t>
            </a:r>
            <a:r>
              <a:rPr lang="en-US" sz="2000" dirty="0">
                <a:solidFill>
                  <a:srgbClr val="CC00CC"/>
                </a:solidFill>
                <a:latin typeface="Arial Narrow" charset="0"/>
              </a:rPr>
              <a:t>800 N and 350 N</a:t>
            </a:r>
            <a:r>
              <a:rPr lang="en-US" sz="2000" dirty="0">
                <a:solidFill>
                  <a:srgbClr val="800000"/>
                </a:solidFill>
                <a:latin typeface="Arial Narrow" charset="0"/>
              </a:rPr>
              <a:t>, respectively, and is not moving.   If the support (or fulcrum) is under the center of gravity of the board, and the father is </a:t>
            </a:r>
            <a:r>
              <a:rPr lang="en-US" sz="2000" dirty="0">
                <a:solidFill>
                  <a:srgbClr val="CC00CC"/>
                </a:solidFill>
                <a:latin typeface="Arial Narrow" charset="0"/>
              </a:rPr>
              <a:t>1.00 m from the center of gravity (</a:t>
            </a:r>
            <a:r>
              <a:rPr lang="en-US" sz="2000" dirty="0" err="1">
                <a:solidFill>
                  <a:srgbClr val="CC00CC"/>
                </a:solidFill>
                <a:latin typeface="Arial Narrow" charset="0"/>
              </a:rPr>
              <a:t>CoG</a:t>
            </a:r>
            <a:r>
              <a:rPr lang="en-US" sz="2000" dirty="0">
                <a:solidFill>
                  <a:srgbClr val="800000"/>
                </a:solidFill>
                <a:latin typeface="Arial Narrow" charset="0"/>
              </a:rPr>
              <a:t>), what is the magnitude of the </a:t>
            </a:r>
            <a:r>
              <a:rPr lang="en-US" sz="2000" dirty="0">
                <a:solidFill>
                  <a:srgbClr val="CC00CC"/>
                </a:solidFill>
                <a:latin typeface="Arial Narrow" charset="0"/>
              </a:rPr>
              <a:t>normal force </a:t>
            </a:r>
            <a:r>
              <a:rPr lang="en-US" sz="2000" b="1" dirty="0">
                <a:solidFill>
                  <a:srgbClr val="CC00CC"/>
                </a:solidFill>
                <a:latin typeface="Monotype Corsiva" charset="0"/>
              </a:rPr>
              <a:t>n</a:t>
            </a:r>
            <a:r>
              <a:rPr lang="en-US" sz="2000" dirty="0">
                <a:solidFill>
                  <a:srgbClr val="CC00CC"/>
                </a:solidFill>
                <a:latin typeface="Arial Narrow" charset="0"/>
              </a:rPr>
              <a:t> </a:t>
            </a:r>
            <a:r>
              <a:rPr lang="en-US" sz="2000" dirty="0">
                <a:solidFill>
                  <a:srgbClr val="800000"/>
                </a:solidFill>
                <a:latin typeface="Arial Narrow" charset="0"/>
              </a:rPr>
              <a:t>exerted on the board by the support?</a:t>
            </a:r>
          </a:p>
        </p:txBody>
      </p:sp>
      <p:sp>
        <p:nvSpPr>
          <p:cNvPr id="427012" name="Text Box 4"/>
          <p:cNvSpPr txBox="1">
            <a:spLocks noChangeArrowheads="1"/>
          </p:cNvSpPr>
          <p:nvPr/>
        </p:nvSpPr>
        <p:spPr bwMode="auto">
          <a:xfrm>
            <a:off x="4191000" y="2193925"/>
            <a:ext cx="4267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there is no linear motion, this system is in its translational equilibrium</a:t>
            </a:r>
          </a:p>
        </p:txBody>
      </p:sp>
      <p:grpSp>
        <p:nvGrpSpPr>
          <p:cNvPr id="2" name="Group 5"/>
          <p:cNvGrpSpPr>
            <a:grpSpLocks/>
          </p:cNvGrpSpPr>
          <p:nvPr/>
        </p:nvGrpSpPr>
        <p:grpSpPr bwMode="auto">
          <a:xfrm>
            <a:off x="685800" y="2144713"/>
            <a:ext cx="2819400" cy="1360487"/>
            <a:chOff x="432" y="1351"/>
            <a:chExt cx="1776" cy="857"/>
          </a:xfrm>
        </p:grpSpPr>
        <p:grpSp>
          <p:nvGrpSpPr>
            <p:cNvPr id="3" name="Group 6"/>
            <p:cNvGrpSpPr>
              <a:grpSpLocks/>
            </p:cNvGrpSpPr>
            <p:nvPr/>
          </p:nvGrpSpPr>
          <p:grpSpPr bwMode="auto">
            <a:xfrm>
              <a:off x="432" y="1920"/>
              <a:ext cx="1776" cy="288"/>
              <a:chOff x="432" y="1824"/>
              <a:chExt cx="1776" cy="288"/>
            </a:xfrm>
          </p:grpSpPr>
          <p:sp>
            <p:nvSpPr>
              <p:cNvPr id="4151" name="Rectangle 7"/>
              <p:cNvSpPr>
                <a:spLocks noChangeArrowheads="1"/>
              </p:cNvSpPr>
              <p:nvPr/>
            </p:nvSpPr>
            <p:spPr bwMode="auto">
              <a:xfrm>
                <a:off x="432" y="1824"/>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4152" name="AutoShape 8"/>
              <p:cNvSpPr>
                <a:spLocks noChangeArrowheads="1"/>
              </p:cNvSpPr>
              <p:nvPr/>
            </p:nvSpPr>
            <p:spPr bwMode="auto">
              <a:xfrm>
                <a:off x="1248" y="1920"/>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grpSp>
        <p:sp>
          <p:nvSpPr>
            <p:cNvPr id="4138" name="Rectangle 9"/>
            <p:cNvSpPr>
              <a:spLocks noChangeArrowheads="1"/>
            </p:cNvSpPr>
            <p:nvPr/>
          </p:nvSpPr>
          <p:spPr bwMode="auto">
            <a:xfrm>
              <a:off x="672" y="1680"/>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4139" name="Rectangle 10"/>
            <p:cNvSpPr>
              <a:spLocks noChangeArrowheads="1"/>
            </p:cNvSpPr>
            <p:nvPr/>
          </p:nvSpPr>
          <p:spPr bwMode="auto">
            <a:xfrm>
              <a:off x="1968" y="1728"/>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4" name="Group 11"/>
            <p:cNvGrpSpPr>
              <a:grpSpLocks/>
            </p:cNvGrpSpPr>
            <p:nvPr/>
          </p:nvGrpSpPr>
          <p:grpSpPr bwMode="auto">
            <a:xfrm>
              <a:off x="1296" y="1440"/>
              <a:ext cx="190" cy="480"/>
              <a:chOff x="1296" y="1344"/>
              <a:chExt cx="190" cy="480"/>
            </a:xfrm>
          </p:grpSpPr>
          <p:sp>
            <p:nvSpPr>
              <p:cNvPr id="4149" name="Text Box 12"/>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4150" name="Line 13"/>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14"/>
            <p:cNvGrpSpPr>
              <a:grpSpLocks/>
            </p:cNvGrpSpPr>
            <p:nvPr/>
          </p:nvGrpSpPr>
          <p:grpSpPr bwMode="auto">
            <a:xfrm>
              <a:off x="816" y="1351"/>
              <a:ext cx="480" cy="329"/>
              <a:chOff x="816" y="1255"/>
              <a:chExt cx="480" cy="329"/>
            </a:xfrm>
          </p:grpSpPr>
          <p:sp>
            <p:nvSpPr>
              <p:cNvPr id="4146" name="Line 15"/>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7" name="Line 16"/>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8" name="Text Box 17"/>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6" name="Group 18"/>
            <p:cNvGrpSpPr>
              <a:grpSpLocks/>
            </p:cNvGrpSpPr>
            <p:nvPr/>
          </p:nvGrpSpPr>
          <p:grpSpPr bwMode="auto">
            <a:xfrm>
              <a:off x="1344" y="1351"/>
              <a:ext cx="720" cy="377"/>
              <a:chOff x="1344" y="1255"/>
              <a:chExt cx="720" cy="377"/>
            </a:xfrm>
          </p:grpSpPr>
          <p:sp>
            <p:nvSpPr>
              <p:cNvPr id="4143" name="Line 19"/>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4" name="Line 20"/>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5" name="Text Box 21"/>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grpSp>
      <p:sp>
        <p:nvSpPr>
          <p:cNvPr id="427030" name="Text Box 22"/>
          <p:cNvSpPr txBox="1">
            <a:spLocks noChangeArrowheads="1"/>
          </p:cNvSpPr>
          <p:nvPr/>
        </p:nvSpPr>
        <p:spPr bwMode="auto">
          <a:xfrm>
            <a:off x="304800" y="3886200"/>
            <a:ext cx="4267200" cy="707886"/>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Therefore, the magnitude of the normal force </a:t>
            </a:r>
          </a:p>
        </p:txBody>
      </p:sp>
      <p:graphicFrame>
        <p:nvGraphicFramePr>
          <p:cNvPr id="427031" name="Object 2"/>
          <p:cNvGraphicFramePr>
            <a:graphicFrameLocks noChangeAspect="1"/>
          </p:cNvGraphicFramePr>
          <p:nvPr/>
        </p:nvGraphicFramePr>
        <p:xfrm>
          <a:off x="4800600" y="3957638"/>
          <a:ext cx="249238" cy="309562"/>
        </p:xfrm>
        <a:graphic>
          <a:graphicData uri="http://schemas.openxmlformats.org/presentationml/2006/ole">
            <mc:AlternateContent xmlns:mc="http://schemas.openxmlformats.org/markup-compatibility/2006">
              <mc:Choice xmlns:v="urn:schemas-microsoft-com:vml" Requires="v">
                <p:oleObj spid="_x0000_s568517" name="Equation" r:id="rId3" imgW="126720" imgH="139680" progId="Equation.3">
                  <p:embed/>
                </p:oleObj>
              </mc:Choice>
              <mc:Fallback>
                <p:oleObj name="Equation" r:id="rId3" imgW="126720" imgH="139680" progId="Equation.3">
                  <p:embed/>
                  <p:pic>
                    <p:nvPicPr>
                      <p:cNvPr id="42703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3957638"/>
                        <a:ext cx="249238" cy="3095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7032" name="Text Box 24"/>
          <p:cNvSpPr txBox="1">
            <a:spLocks noChangeArrowheads="1"/>
          </p:cNvSpPr>
          <p:nvPr/>
        </p:nvSpPr>
        <p:spPr bwMode="auto">
          <a:xfrm>
            <a:off x="381000" y="4359275"/>
            <a:ext cx="6858000" cy="48577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Determine where the child should sit to balance the system.</a:t>
            </a:r>
          </a:p>
        </p:txBody>
      </p:sp>
      <p:sp>
        <p:nvSpPr>
          <p:cNvPr id="427033" name="Text Box 25"/>
          <p:cNvSpPr txBox="1">
            <a:spLocks noChangeArrowheads="1"/>
          </p:cNvSpPr>
          <p:nvPr/>
        </p:nvSpPr>
        <p:spPr bwMode="auto">
          <a:xfrm>
            <a:off x="381000" y="4860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The net torque about the fulcrum by all the forces are </a:t>
            </a:r>
          </a:p>
        </p:txBody>
      </p:sp>
      <p:graphicFrame>
        <p:nvGraphicFramePr>
          <p:cNvPr id="427034" name="Object 3"/>
          <p:cNvGraphicFramePr>
            <a:graphicFrameLocks noChangeAspect="1"/>
          </p:cNvGraphicFramePr>
          <p:nvPr/>
        </p:nvGraphicFramePr>
        <p:xfrm>
          <a:off x="3657600" y="5080000"/>
          <a:ext cx="271463" cy="282575"/>
        </p:xfrm>
        <a:graphic>
          <a:graphicData uri="http://schemas.openxmlformats.org/presentationml/2006/ole">
            <mc:AlternateContent xmlns:mc="http://schemas.openxmlformats.org/markup-compatibility/2006">
              <mc:Choice xmlns:v="urn:schemas-microsoft-com:vml" Requires="v">
                <p:oleObj spid="_x0000_s568518" name="Equation" r:id="rId5" imgW="126720" imgH="139680" progId="Equation.3">
                  <p:embed/>
                </p:oleObj>
              </mc:Choice>
              <mc:Fallback>
                <p:oleObj name="Equation" r:id="rId5" imgW="126720" imgH="139680" progId="Equation.3">
                  <p:embed/>
                  <p:pic>
                    <p:nvPicPr>
                      <p:cNvPr id="427034"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5080000"/>
                        <a:ext cx="271463" cy="2825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7035" name="Text Box 27"/>
          <p:cNvSpPr txBox="1">
            <a:spLocks noChangeArrowheads="1"/>
          </p:cNvSpPr>
          <p:nvPr/>
        </p:nvSpPr>
        <p:spPr bwMode="auto">
          <a:xfrm>
            <a:off x="381000" y="5486400"/>
            <a:ext cx="3297238" cy="701675"/>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sz="2000" dirty="0">
                <a:solidFill>
                  <a:srgbClr val="FF0000"/>
                </a:solidFill>
                <a:latin typeface="Arial Narrow" charset="0"/>
              </a:rPr>
              <a:t>Therefore, to balance the system the daughter must sit at</a:t>
            </a:r>
          </a:p>
        </p:txBody>
      </p:sp>
      <p:graphicFrame>
        <p:nvGraphicFramePr>
          <p:cNvPr id="427036" name="Object 4"/>
          <p:cNvGraphicFramePr>
            <a:graphicFrameLocks noChangeAspect="1"/>
          </p:cNvGraphicFramePr>
          <p:nvPr/>
        </p:nvGraphicFramePr>
        <p:xfrm>
          <a:off x="3703638" y="5659438"/>
          <a:ext cx="411162" cy="427037"/>
        </p:xfrm>
        <a:graphic>
          <a:graphicData uri="http://schemas.openxmlformats.org/presentationml/2006/ole">
            <mc:AlternateContent xmlns:mc="http://schemas.openxmlformats.org/markup-compatibility/2006">
              <mc:Choice xmlns:v="urn:schemas-microsoft-com:vml" Requires="v">
                <p:oleObj spid="_x0000_s568519" name="Equation" r:id="rId7" imgW="126720" imgH="139680" progId="Equation.3">
                  <p:embed/>
                </p:oleObj>
              </mc:Choice>
              <mc:Fallback>
                <p:oleObj name="Equation" r:id="rId7" imgW="126720" imgH="139680" progId="Equation.3">
                  <p:embed/>
                  <p:pic>
                    <p:nvPicPr>
                      <p:cNvPr id="427036"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3638" y="5659438"/>
                        <a:ext cx="411162" cy="4270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7" name="Object 5"/>
          <p:cNvGraphicFramePr>
            <a:graphicFrameLocks noChangeAspect="1"/>
          </p:cNvGraphicFramePr>
          <p:nvPr/>
        </p:nvGraphicFramePr>
        <p:xfrm>
          <a:off x="4430713" y="2884488"/>
          <a:ext cx="690562" cy="477837"/>
        </p:xfrm>
        <a:graphic>
          <a:graphicData uri="http://schemas.openxmlformats.org/presentationml/2006/ole">
            <mc:AlternateContent xmlns:mc="http://schemas.openxmlformats.org/markup-compatibility/2006">
              <mc:Choice xmlns:v="urn:schemas-microsoft-com:vml" Requires="v">
                <p:oleObj spid="_x0000_s568520" name="Equation" r:id="rId9" imgW="368300" imgH="266700" progId="Equation.DSMT4">
                  <p:embed/>
                </p:oleObj>
              </mc:Choice>
              <mc:Fallback>
                <p:oleObj name="Equation" r:id="rId9" imgW="368300" imgH="266700" progId="Equation.DSMT4">
                  <p:embed/>
                  <p:pic>
                    <p:nvPicPr>
                      <p:cNvPr id="427037"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30713" y="2884488"/>
                        <a:ext cx="690562" cy="4778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8" name="Object 6"/>
          <p:cNvGraphicFramePr>
            <a:graphicFrameLocks noChangeAspect="1"/>
          </p:cNvGraphicFramePr>
          <p:nvPr/>
        </p:nvGraphicFramePr>
        <p:xfrm>
          <a:off x="5105400" y="2935288"/>
          <a:ext cx="533400" cy="374650"/>
        </p:xfrm>
        <a:graphic>
          <a:graphicData uri="http://schemas.openxmlformats.org/presentationml/2006/ole">
            <mc:AlternateContent xmlns:mc="http://schemas.openxmlformats.org/markup-compatibility/2006">
              <mc:Choice xmlns:v="urn:schemas-microsoft-com:vml" Requires="v">
                <p:oleObj spid="_x0000_s568521" name="Equation" r:id="rId11" imgW="241200" imgH="177480" progId="Equation.3">
                  <p:embed/>
                </p:oleObj>
              </mc:Choice>
              <mc:Fallback>
                <p:oleObj name="Equation" r:id="rId11" imgW="241200" imgH="177480" progId="Equation.3">
                  <p:embed/>
                  <p:pic>
                    <p:nvPicPr>
                      <p:cNvPr id="427038"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05400" y="2935288"/>
                        <a:ext cx="533400"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9" name="Object 7"/>
          <p:cNvGraphicFramePr>
            <a:graphicFrameLocks noChangeAspect="1"/>
          </p:cNvGraphicFramePr>
          <p:nvPr/>
        </p:nvGraphicFramePr>
        <p:xfrm>
          <a:off x="4419600" y="3352800"/>
          <a:ext cx="841375" cy="533400"/>
        </p:xfrm>
        <a:graphic>
          <a:graphicData uri="http://schemas.openxmlformats.org/presentationml/2006/ole">
            <mc:AlternateContent xmlns:mc="http://schemas.openxmlformats.org/markup-compatibility/2006">
              <mc:Choice xmlns:v="urn:schemas-microsoft-com:vml" Requires="v">
                <p:oleObj spid="_x0000_s568522" name="Equation" r:id="rId13" imgW="380880" imgH="253800" progId="Equation.3">
                  <p:embed/>
                </p:oleObj>
              </mc:Choice>
              <mc:Fallback>
                <p:oleObj name="Equation" r:id="rId13" imgW="380880" imgH="253800" progId="Equation.3">
                  <p:embed/>
                  <p:pic>
                    <p:nvPicPr>
                      <p:cNvPr id="427039"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19600" y="3352800"/>
                        <a:ext cx="841375" cy="5334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0" name="Object 8"/>
          <p:cNvGraphicFramePr>
            <a:graphicFrameLocks noChangeAspect="1"/>
          </p:cNvGraphicFramePr>
          <p:nvPr/>
        </p:nvGraphicFramePr>
        <p:xfrm>
          <a:off x="5630863" y="3408363"/>
          <a:ext cx="925512" cy="423862"/>
        </p:xfrm>
        <a:graphic>
          <a:graphicData uri="http://schemas.openxmlformats.org/presentationml/2006/ole">
            <mc:AlternateContent xmlns:mc="http://schemas.openxmlformats.org/markup-compatibility/2006">
              <mc:Choice xmlns:v="urn:schemas-microsoft-com:vml" Requires="v">
                <p:oleObj spid="_x0000_s568523" name="Equation" r:id="rId15" imgW="419040" imgH="203040" progId="Equation.DSMT4">
                  <p:embed/>
                </p:oleObj>
              </mc:Choice>
              <mc:Fallback>
                <p:oleObj name="Equation" r:id="rId15" imgW="419040" imgH="203040" progId="Equation.DSMT4">
                  <p:embed/>
                  <p:pic>
                    <p:nvPicPr>
                      <p:cNvPr id="42704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30863" y="3408363"/>
                        <a:ext cx="925512" cy="4238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1" name="Object 9"/>
          <p:cNvGraphicFramePr>
            <a:graphicFrameLocks noChangeAspect="1"/>
          </p:cNvGraphicFramePr>
          <p:nvPr/>
        </p:nvGraphicFramePr>
        <p:xfrm>
          <a:off x="8382000" y="3424238"/>
          <a:ext cx="457200" cy="392112"/>
        </p:xfrm>
        <a:graphic>
          <a:graphicData uri="http://schemas.openxmlformats.org/presentationml/2006/ole">
            <mc:AlternateContent xmlns:mc="http://schemas.openxmlformats.org/markup-compatibility/2006">
              <mc:Choice xmlns:v="urn:schemas-microsoft-com:vml" Requires="v">
                <p:oleObj spid="_x0000_s568524" name="Equation" r:id="rId17" imgW="241200" imgH="177480" progId="Equation.3">
                  <p:embed/>
                </p:oleObj>
              </mc:Choice>
              <mc:Fallback>
                <p:oleObj name="Equation" r:id="rId17" imgW="241200" imgH="177480" progId="Equation.3">
                  <p:embed/>
                  <p:pic>
                    <p:nvPicPr>
                      <p:cNvPr id="427041"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382000" y="3424238"/>
                        <a:ext cx="457200" cy="3921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2" name="Object 10"/>
          <p:cNvGraphicFramePr>
            <a:graphicFrameLocks noChangeAspect="1"/>
          </p:cNvGraphicFramePr>
          <p:nvPr/>
        </p:nvGraphicFramePr>
        <p:xfrm>
          <a:off x="6538913" y="3406775"/>
          <a:ext cx="923925" cy="425450"/>
        </p:xfrm>
        <a:graphic>
          <a:graphicData uri="http://schemas.openxmlformats.org/presentationml/2006/ole">
            <mc:AlternateContent xmlns:mc="http://schemas.openxmlformats.org/markup-compatibility/2006">
              <mc:Choice xmlns:v="urn:schemas-microsoft-com:vml" Requires="v">
                <p:oleObj spid="_x0000_s568525" name="Equation" r:id="rId19" imgW="419040" imgH="203040" progId="Equation.DSMT4">
                  <p:embed/>
                </p:oleObj>
              </mc:Choice>
              <mc:Fallback>
                <p:oleObj name="Equation" r:id="rId19" imgW="419040" imgH="203040" progId="Equation.DSMT4">
                  <p:embed/>
                  <p:pic>
                    <p:nvPicPr>
                      <p:cNvPr id="427042"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538913" y="3406775"/>
                        <a:ext cx="923925" cy="4254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3" name="Object 11"/>
          <p:cNvGraphicFramePr>
            <a:graphicFrameLocks noChangeAspect="1"/>
          </p:cNvGraphicFramePr>
          <p:nvPr/>
        </p:nvGraphicFramePr>
        <p:xfrm>
          <a:off x="7445375" y="3406775"/>
          <a:ext cx="954088" cy="425450"/>
        </p:xfrm>
        <a:graphic>
          <a:graphicData uri="http://schemas.openxmlformats.org/presentationml/2006/ole">
            <mc:AlternateContent xmlns:mc="http://schemas.openxmlformats.org/markup-compatibility/2006">
              <mc:Choice xmlns:v="urn:schemas-microsoft-com:vml" Requires="v">
                <p:oleObj spid="_x0000_s568526" name="Equation" r:id="rId21" imgW="431640" imgH="203040" progId="Equation.DSMT4">
                  <p:embed/>
                </p:oleObj>
              </mc:Choice>
              <mc:Fallback>
                <p:oleObj name="Equation" r:id="rId21" imgW="431640" imgH="203040" progId="Equation.DSMT4">
                  <p:embed/>
                  <p:pic>
                    <p:nvPicPr>
                      <p:cNvPr id="427043"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445375" y="3406775"/>
                        <a:ext cx="954088" cy="4254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4" name="Object 12"/>
          <p:cNvGraphicFramePr>
            <a:graphicFrameLocks noChangeAspect="1"/>
          </p:cNvGraphicFramePr>
          <p:nvPr/>
        </p:nvGraphicFramePr>
        <p:xfrm>
          <a:off x="5245100" y="3457575"/>
          <a:ext cx="403225" cy="325438"/>
        </p:xfrm>
        <a:graphic>
          <a:graphicData uri="http://schemas.openxmlformats.org/presentationml/2006/ole">
            <mc:AlternateContent xmlns:mc="http://schemas.openxmlformats.org/markup-compatibility/2006">
              <mc:Choice xmlns:v="urn:schemas-microsoft-com:vml" Requires="v">
                <p:oleObj spid="_x0000_s568527" name="Equation" r:id="rId23" imgW="228600" imgH="126720" progId="Equation.DSMT4">
                  <p:embed/>
                </p:oleObj>
              </mc:Choice>
              <mc:Fallback>
                <p:oleObj name="Equation" r:id="rId23" imgW="228600" imgH="126720" progId="Equation.DSMT4">
                  <p:embed/>
                  <p:pic>
                    <p:nvPicPr>
                      <p:cNvPr id="427044"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45100" y="3457575"/>
                        <a:ext cx="403225" cy="3254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5" name="Object 13"/>
          <p:cNvGraphicFramePr>
            <a:graphicFrameLocks noChangeAspect="1"/>
          </p:cNvGraphicFramePr>
          <p:nvPr/>
        </p:nvGraphicFramePr>
        <p:xfrm>
          <a:off x="4140200" y="5491163"/>
          <a:ext cx="1781175" cy="763587"/>
        </p:xfrm>
        <a:graphic>
          <a:graphicData uri="http://schemas.openxmlformats.org/presentationml/2006/ole">
            <mc:AlternateContent xmlns:mc="http://schemas.openxmlformats.org/markup-compatibility/2006">
              <mc:Choice xmlns:v="urn:schemas-microsoft-com:vml" Requires="v">
                <p:oleObj spid="_x0000_s568528" name="Equation" r:id="rId25" imgW="952200" imgH="431640" progId="Equation.3">
                  <p:embed/>
                </p:oleObj>
              </mc:Choice>
              <mc:Fallback>
                <p:oleObj name="Equation" r:id="rId25" imgW="952200" imgH="431640" progId="Equation.3">
                  <p:embed/>
                  <p:pic>
                    <p:nvPicPr>
                      <p:cNvPr id="427045"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40200" y="5491163"/>
                        <a:ext cx="1781175" cy="7635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6" name="Object 14"/>
          <p:cNvGraphicFramePr>
            <a:graphicFrameLocks noChangeAspect="1"/>
          </p:cNvGraphicFramePr>
          <p:nvPr/>
        </p:nvGraphicFramePr>
        <p:xfrm>
          <a:off x="5946775" y="5524500"/>
          <a:ext cx="2206625" cy="696913"/>
        </p:xfrm>
        <a:graphic>
          <a:graphicData uri="http://schemas.openxmlformats.org/presentationml/2006/ole">
            <mc:AlternateContent xmlns:mc="http://schemas.openxmlformats.org/markup-compatibility/2006">
              <mc:Choice xmlns:v="urn:schemas-microsoft-com:vml" Requires="v">
                <p:oleObj spid="_x0000_s568529" name="Equation" r:id="rId27" imgW="1384200" imgH="393480" progId="Equation.3">
                  <p:embed/>
                </p:oleObj>
              </mc:Choice>
              <mc:Fallback>
                <p:oleObj name="Equation" r:id="rId27" imgW="1384200" imgH="393480" progId="Equation.3">
                  <p:embed/>
                  <p:pic>
                    <p:nvPicPr>
                      <p:cNvPr id="427046"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946775" y="5524500"/>
                        <a:ext cx="2206625" cy="6969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7" name="Object 15"/>
          <p:cNvGraphicFramePr>
            <a:graphicFrameLocks noChangeAspect="1"/>
          </p:cNvGraphicFramePr>
          <p:nvPr/>
        </p:nvGraphicFramePr>
        <p:xfrm>
          <a:off x="5818188" y="5014913"/>
          <a:ext cx="1619250" cy="414337"/>
        </p:xfrm>
        <a:graphic>
          <a:graphicData uri="http://schemas.openxmlformats.org/presentationml/2006/ole">
            <mc:AlternateContent xmlns:mc="http://schemas.openxmlformats.org/markup-compatibility/2006">
              <mc:Choice xmlns:v="urn:schemas-microsoft-com:vml" Requires="v">
                <p:oleObj spid="_x0000_s568530" name="Equation" r:id="rId29" imgW="799920" imgH="215640" progId="Equation.3">
                  <p:embed/>
                </p:oleObj>
              </mc:Choice>
              <mc:Fallback>
                <p:oleObj name="Equation" r:id="rId29" imgW="799920" imgH="215640" progId="Equation.3">
                  <p:embed/>
                  <p:pic>
                    <p:nvPicPr>
                      <p:cNvPr id="427047"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818188" y="5014913"/>
                        <a:ext cx="1619250" cy="4143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8" name="Object 16"/>
          <p:cNvGraphicFramePr>
            <a:graphicFrameLocks noChangeAspect="1"/>
          </p:cNvGraphicFramePr>
          <p:nvPr/>
        </p:nvGraphicFramePr>
        <p:xfrm>
          <a:off x="7389813" y="5014913"/>
          <a:ext cx="1284287" cy="414337"/>
        </p:xfrm>
        <a:graphic>
          <a:graphicData uri="http://schemas.openxmlformats.org/presentationml/2006/ole">
            <mc:AlternateContent xmlns:mc="http://schemas.openxmlformats.org/markup-compatibility/2006">
              <mc:Choice xmlns:v="urn:schemas-microsoft-com:vml" Requires="v">
                <p:oleObj spid="_x0000_s568531" name="Equation" r:id="rId31" imgW="634680" imgH="215640" progId="Equation.3">
                  <p:embed/>
                </p:oleObj>
              </mc:Choice>
              <mc:Fallback>
                <p:oleObj name="Equation" r:id="rId31" imgW="634680" imgH="215640" progId="Equation.3">
                  <p:embed/>
                  <p:pic>
                    <p:nvPicPr>
                      <p:cNvPr id="427048"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389813" y="5014913"/>
                        <a:ext cx="1284287" cy="4143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9" name="Object 17"/>
          <p:cNvGraphicFramePr>
            <a:graphicFrameLocks noChangeAspect="1"/>
          </p:cNvGraphicFramePr>
          <p:nvPr/>
        </p:nvGraphicFramePr>
        <p:xfrm>
          <a:off x="8626475" y="5041900"/>
          <a:ext cx="517525" cy="360363"/>
        </p:xfrm>
        <a:graphic>
          <a:graphicData uri="http://schemas.openxmlformats.org/presentationml/2006/ole">
            <mc:AlternateContent xmlns:mc="http://schemas.openxmlformats.org/markup-compatibility/2006">
              <mc:Choice xmlns:v="urn:schemas-microsoft-com:vml" Requires="v">
                <p:oleObj spid="_x0000_s568532" name="Equation" r:id="rId33" imgW="241200" imgH="177480" progId="Equation.3">
                  <p:embed/>
                </p:oleObj>
              </mc:Choice>
              <mc:Fallback>
                <p:oleObj name="Equation" r:id="rId33" imgW="241200" imgH="177480" progId="Equation.3">
                  <p:embed/>
                  <p:pic>
                    <p:nvPicPr>
                      <p:cNvPr id="427049"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626475" y="5041900"/>
                        <a:ext cx="517525" cy="3603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50" name="Object 18"/>
          <p:cNvGraphicFramePr>
            <a:graphicFrameLocks noChangeAspect="1"/>
          </p:cNvGraphicFramePr>
          <p:nvPr/>
        </p:nvGraphicFramePr>
        <p:xfrm>
          <a:off x="5029200" y="3886200"/>
          <a:ext cx="3581400" cy="393700"/>
        </p:xfrm>
        <a:graphic>
          <a:graphicData uri="http://schemas.openxmlformats.org/presentationml/2006/ole">
            <mc:AlternateContent xmlns:mc="http://schemas.openxmlformats.org/markup-compatibility/2006">
              <mc:Choice xmlns:v="urn:schemas-microsoft-com:vml" Requires="v">
                <p:oleObj spid="_x0000_s568533" name="Equation" r:id="rId35" imgW="1714320" imgH="177480" progId="Equation.3">
                  <p:embed/>
                </p:oleObj>
              </mc:Choice>
              <mc:Fallback>
                <p:oleObj name="Equation" r:id="rId35" imgW="1714320" imgH="177480" progId="Equation.3">
                  <p:embed/>
                  <p:pic>
                    <p:nvPicPr>
                      <p:cNvPr id="427050" name="Object 1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029200" y="3886200"/>
                        <a:ext cx="3581400" cy="3937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pSp>
        <p:nvGrpSpPr>
          <p:cNvPr id="7" name="Group 43"/>
          <p:cNvGrpSpPr>
            <a:grpSpLocks/>
          </p:cNvGrpSpPr>
          <p:nvPr/>
        </p:nvGrpSpPr>
        <p:grpSpPr bwMode="auto">
          <a:xfrm>
            <a:off x="2057400" y="3200400"/>
            <a:ext cx="596900" cy="466725"/>
            <a:chOff x="1296" y="1920"/>
            <a:chExt cx="376" cy="294"/>
          </a:xfrm>
        </p:grpSpPr>
        <p:sp>
          <p:nvSpPr>
            <p:cNvPr id="4135" name="Text Box 44"/>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4136" name="Line 45"/>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8" name="Group 46"/>
          <p:cNvGrpSpPr>
            <a:grpSpLocks/>
          </p:cNvGrpSpPr>
          <p:nvPr/>
        </p:nvGrpSpPr>
        <p:grpSpPr bwMode="auto">
          <a:xfrm>
            <a:off x="3292475" y="3048000"/>
            <a:ext cx="614363" cy="685800"/>
            <a:chOff x="1296" y="1920"/>
            <a:chExt cx="387" cy="294"/>
          </a:xfrm>
        </p:grpSpPr>
        <p:sp>
          <p:nvSpPr>
            <p:cNvPr id="4133" name="Text Box 47"/>
            <p:cNvSpPr txBox="1">
              <a:spLocks noChangeArrowheads="1"/>
            </p:cNvSpPr>
            <p:nvPr/>
          </p:nvSpPr>
          <p:spPr bwMode="auto">
            <a:xfrm>
              <a:off x="1296" y="1920"/>
              <a:ext cx="387"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D</a:t>
              </a:r>
              <a:r>
                <a:rPr lang="en-US" sz="2000" b="1">
                  <a:solidFill>
                    <a:schemeClr val="accent2"/>
                  </a:solidFill>
                  <a:latin typeface="Monotype Corsiva" charset="0"/>
                </a:rPr>
                <a:t>g</a:t>
              </a:r>
            </a:p>
          </p:txBody>
        </p:sp>
        <p:sp>
          <p:nvSpPr>
            <p:cNvPr id="4134" name="Line 48"/>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9" name="Group 49"/>
          <p:cNvGrpSpPr>
            <a:grpSpLocks/>
          </p:cNvGrpSpPr>
          <p:nvPr/>
        </p:nvGrpSpPr>
        <p:grpSpPr bwMode="auto">
          <a:xfrm>
            <a:off x="1219200" y="3048000"/>
            <a:ext cx="593725" cy="685800"/>
            <a:chOff x="1296" y="1920"/>
            <a:chExt cx="374" cy="294"/>
          </a:xfrm>
        </p:grpSpPr>
        <p:sp>
          <p:nvSpPr>
            <p:cNvPr id="4131" name="Text Box 50"/>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4132" name="Line 51"/>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aphicFrame>
        <p:nvGraphicFramePr>
          <p:cNvPr id="427060" name="Object 19"/>
          <p:cNvGraphicFramePr>
            <a:graphicFrameLocks noChangeAspect="1"/>
          </p:cNvGraphicFramePr>
          <p:nvPr/>
        </p:nvGraphicFramePr>
        <p:xfrm>
          <a:off x="3883025" y="5002213"/>
          <a:ext cx="1333500" cy="438150"/>
        </p:xfrm>
        <a:graphic>
          <a:graphicData uri="http://schemas.openxmlformats.org/presentationml/2006/ole">
            <mc:AlternateContent xmlns:mc="http://schemas.openxmlformats.org/markup-compatibility/2006">
              <mc:Choice xmlns:v="urn:schemas-microsoft-com:vml" Requires="v">
                <p:oleObj spid="_x0000_s568534" name="Equation" r:id="rId37" imgW="622080" imgH="215640" progId="Equation.3">
                  <p:embed/>
                </p:oleObj>
              </mc:Choice>
              <mc:Fallback>
                <p:oleObj name="Equation" r:id="rId37" imgW="622080" imgH="215640" progId="Equation.3">
                  <p:embed/>
                  <p:pic>
                    <p:nvPicPr>
                      <p:cNvPr id="427060" name="Object 1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883025" y="5002213"/>
                        <a:ext cx="1333500"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61" name="Object 20"/>
          <p:cNvGraphicFramePr>
            <a:graphicFrameLocks noChangeAspect="1"/>
          </p:cNvGraphicFramePr>
          <p:nvPr/>
        </p:nvGraphicFramePr>
        <p:xfrm>
          <a:off x="5168900" y="5064125"/>
          <a:ext cx="695325" cy="317500"/>
        </p:xfrm>
        <a:graphic>
          <a:graphicData uri="http://schemas.openxmlformats.org/presentationml/2006/ole">
            <mc:AlternateContent xmlns:mc="http://schemas.openxmlformats.org/markup-compatibility/2006">
              <mc:Choice xmlns:v="urn:schemas-microsoft-com:vml" Requires="v">
                <p:oleObj spid="_x0000_s568535" name="Equation" r:id="rId39" imgW="342720" imgH="164880" progId="Equation.DSMT4">
                  <p:embed/>
                </p:oleObj>
              </mc:Choice>
              <mc:Fallback>
                <p:oleObj name="Equation" r:id="rId39" imgW="342720" imgH="164880" progId="Equation.DSMT4">
                  <p:embed/>
                  <p:pic>
                    <p:nvPicPr>
                      <p:cNvPr id="427061" name="Object 20"/>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168900" y="5064125"/>
                        <a:ext cx="695325" cy="3175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2001739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40" name="Date Placeholder 3"/>
          <p:cNvSpPr>
            <a:spLocks noGrp="1"/>
          </p:cNvSpPr>
          <p:nvPr>
            <p:ph type="dt" sz="quarter" idx="10"/>
          </p:nvPr>
        </p:nvSpPr>
        <p:spPr>
          <a:noFill/>
        </p:spPr>
        <p:txBody>
          <a:bodyPr/>
          <a:lstStyle/>
          <a:p>
            <a:r>
              <a:rPr lang="en-US">
                <a:latin typeface="Arial Narrow" charset="0"/>
              </a:rPr>
              <a:t>Monday, May 3, 2021</a:t>
            </a:r>
          </a:p>
        </p:txBody>
      </p:sp>
      <p:sp>
        <p:nvSpPr>
          <p:cNvPr id="5141"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62" name="Slide Number Placeholder 5"/>
          <p:cNvSpPr>
            <a:spLocks noGrp="1"/>
          </p:cNvSpPr>
          <p:nvPr>
            <p:ph type="sldNum" sz="quarter" idx="12"/>
          </p:nvPr>
        </p:nvSpPr>
        <p:spPr/>
        <p:txBody>
          <a:bodyPr/>
          <a:lstStyle/>
          <a:p>
            <a:fld id="{09285B5D-E174-CC4E-830E-22E3D5B42481}" type="slidenum">
              <a:rPr lang="en-US"/>
              <a:pPr/>
              <a:t>7</a:t>
            </a:fld>
            <a:endParaRPr lang="en-US"/>
          </a:p>
        </p:txBody>
      </p:sp>
      <p:sp>
        <p:nvSpPr>
          <p:cNvPr id="5143" name="Rectangle 2"/>
          <p:cNvSpPr>
            <a:spLocks noGrp="1" noChangeArrowheads="1"/>
          </p:cNvSpPr>
          <p:nvPr>
            <p:ph type="title"/>
          </p:nvPr>
        </p:nvSpPr>
        <p:spPr>
          <a:xfrm>
            <a:off x="685800" y="76200"/>
            <a:ext cx="7772400" cy="609600"/>
          </a:xfrm>
        </p:spPr>
        <p:txBody>
          <a:bodyPr/>
          <a:lstStyle/>
          <a:p>
            <a:r>
              <a:rPr lang="en-US" sz="4000" dirty="0"/>
              <a:t>Example for Mech. Equilibrium Cont’d </a:t>
            </a:r>
            <a:endParaRPr lang="en-US" dirty="0"/>
          </a:p>
        </p:txBody>
      </p:sp>
      <p:sp>
        <p:nvSpPr>
          <p:cNvPr id="428035" name="Text Box 3"/>
          <p:cNvSpPr txBox="1">
            <a:spLocks noChangeArrowheads="1"/>
          </p:cNvSpPr>
          <p:nvPr/>
        </p:nvSpPr>
        <p:spPr bwMode="auto">
          <a:xfrm>
            <a:off x="3810000" y="762000"/>
            <a:ext cx="49530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Determine the position of the child to balance the system for different position of axis of rotation.</a:t>
            </a:r>
          </a:p>
        </p:txBody>
      </p:sp>
      <p:sp>
        <p:nvSpPr>
          <p:cNvPr id="428036" name="Text Box 4"/>
          <p:cNvSpPr txBox="1">
            <a:spLocks noChangeArrowheads="1"/>
          </p:cNvSpPr>
          <p:nvPr/>
        </p:nvSpPr>
        <p:spPr bwMode="auto">
          <a:xfrm>
            <a:off x="457200" y="3733800"/>
            <a:ext cx="2514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normal force is </a:t>
            </a:r>
          </a:p>
        </p:txBody>
      </p:sp>
      <p:sp>
        <p:nvSpPr>
          <p:cNvPr id="428037" name="Text Box 5"/>
          <p:cNvSpPr txBox="1">
            <a:spLocks noChangeArrowheads="1"/>
          </p:cNvSpPr>
          <p:nvPr/>
        </p:nvSpPr>
        <p:spPr bwMode="auto">
          <a:xfrm>
            <a:off x="4648200" y="2193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axis of rotation by all the forces are </a:t>
            </a:r>
          </a:p>
        </p:txBody>
      </p:sp>
      <p:graphicFrame>
        <p:nvGraphicFramePr>
          <p:cNvPr id="428038" name="Object 2"/>
          <p:cNvGraphicFramePr>
            <a:graphicFrameLocks noChangeAspect="1"/>
          </p:cNvGraphicFramePr>
          <p:nvPr/>
        </p:nvGraphicFramePr>
        <p:xfrm>
          <a:off x="679450" y="3205163"/>
          <a:ext cx="425450" cy="446087"/>
        </p:xfrm>
        <a:graphic>
          <a:graphicData uri="http://schemas.openxmlformats.org/presentationml/2006/ole">
            <mc:AlternateContent xmlns:mc="http://schemas.openxmlformats.org/markup-compatibility/2006">
              <mc:Choice xmlns:v="urn:schemas-microsoft-com:vml" Requires="v">
                <p:oleObj spid="_x0000_s572441" name="Equation" r:id="rId3" imgW="126720" imgH="139680" progId="Equation.3">
                  <p:embed/>
                </p:oleObj>
              </mc:Choice>
              <mc:Fallback>
                <p:oleObj name="Equation" r:id="rId3" imgW="126720" imgH="139680" progId="Equation.3">
                  <p:embed/>
                  <p:pic>
                    <p:nvPicPr>
                      <p:cNvPr id="42803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450" y="3205163"/>
                        <a:ext cx="425450" cy="4460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8039" name="Text Box 7"/>
          <p:cNvSpPr txBox="1">
            <a:spLocks noChangeArrowheads="1"/>
          </p:cNvSpPr>
          <p:nvPr/>
        </p:nvSpPr>
        <p:spPr bwMode="auto">
          <a:xfrm>
            <a:off x="381000" y="5486400"/>
            <a:ext cx="1219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a:t>
            </a:r>
          </a:p>
        </p:txBody>
      </p:sp>
      <p:graphicFrame>
        <p:nvGraphicFramePr>
          <p:cNvPr id="428040" name="Object 3"/>
          <p:cNvGraphicFramePr>
            <a:graphicFrameLocks noChangeAspect="1"/>
          </p:cNvGraphicFramePr>
          <p:nvPr/>
        </p:nvGraphicFramePr>
        <p:xfrm>
          <a:off x="1949450" y="5651500"/>
          <a:ext cx="412750" cy="428625"/>
        </p:xfrm>
        <a:graphic>
          <a:graphicData uri="http://schemas.openxmlformats.org/presentationml/2006/ole">
            <mc:AlternateContent xmlns:mc="http://schemas.openxmlformats.org/markup-compatibility/2006">
              <mc:Choice xmlns:v="urn:schemas-microsoft-com:vml" Requires="v">
                <p:oleObj spid="_x0000_s572442" name="Equation" r:id="rId5" imgW="126720" imgH="139680" progId="Equation.3">
                  <p:embed/>
                </p:oleObj>
              </mc:Choice>
              <mc:Fallback>
                <p:oleObj name="Equation" r:id="rId5" imgW="126720" imgH="139680" progId="Equation.3">
                  <p:embed/>
                  <p:pic>
                    <p:nvPicPr>
                      <p:cNvPr id="42804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9450" y="5651500"/>
                        <a:ext cx="412750" cy="4286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41" name="Object 4"/>
          <p:cNvGraphicFramePr>
            <a:graphicFrameLocks noChangeAspect="1"/>
          </p:cNvGraphicFramePr>
          <p:nvPr/>
        </p:nvGraphicFramePr>
        <p:xfrm>
          <a:off x="3201988" y="3768725"/>
          <a:ext cx="303212" cy="317500"/>
        </p:xfrm>
        <a:graphic>
          <a:graphicData uri="http://schemas.openxmlformats.org/presentationml/2006/ole">
            <mc:AlternateContent xmlns:mc="http://schemas.openxmlformats.org/markup-compatibility/2006">
              <mc:Choice xmlns:v="urn:schemas-microsoft-com:vml" Requires="v">
                <p:oleObj spid="_x0000_s572443" name="Equation" r:id="rId7" imgW="126720" imgH="139680" progId="Equation.3">
                  <p:embed/>
                </p:oleObj>
              </mc:Choice>
              <mc:Fallback>
                <p:oleObj name="Equation" r:id="rId7" imgW="126720" imgH="139680" progId="Equation.3">
                  <p:embed/>
                  <p:pic>
                    <p:nvPicPr>
                      <p:cNvPr id="428041"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1988" y="3768725"/>
                        <a:ext cx="303212" cy="3175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8042" name="Text Box 10"/>
          <p:cNvSpPr txBox="1">
            <a:spLocks noChangeArrowheads="1"/>
          </p:cNvSpPr>
          <p:nvPr/>
        </p:nvSpPr>
        <p:spPr bwMode="auto">
          <a:xfrm>
            <a:off x="457200" y="4175125"/>
            <a:ext cx="1981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can be rewritten </a:t>
            </a:r>
          </a:p>
        </p:txBody>
      </p:sp>
      <p:graphicFrame>
        <p:nvGraphicFramePr>
          <p:cNvPr id="428043" name="Object 5"/>
          <p:cNvGraphicFramePr>
            <a:graphicFrameLocks noChangeAspect="1"/>
          </p:cNvGraphicFramePr>
          <p:nvPr/>
        </p:nvGraphicFramePr>
        <p:xfrm>
          <a:off x="2587625" y="4221163"/>
          <a:ext cx="307975" cy="320675"/>
        </p:xfrm>
        <a:graphic>
          <a:graphicData uri="http://schemas.openxmlformats.org/presentationml/2006/ole">
            <mc:AlternateContent xmlns:mc="http://schemas.openxmlformats.org/markup-compatibility/2006">
              <mc:Choice xmlns:v="urn:schemas-microsoft-com:vml" Requires="v">
                <p:oleObj spid="_x0000_s572444" name="Equation" r:id="rId9" imgW="126720" imgH="139680" progId="Equation.3">
                  <p:embed/>
                </p:oleObj>
              </mc:Choice>
              <mc:Fallback>
                <p:oleObj name="Equation" r:id="rId9" imgW="126720" imgH="139680" progId="Equation.3">
                  <p:embed/>
                  <p:pic>
                    <p:nvPicPr>
                      <p:cNvPr id="42804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87625" y="4221163"/>
                        <a:ext cx="307975" cy="3206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8044" name="Text Box 12"/>
          <p:cNvSpPr txBox="1">
            <a:spLocks noChangeArrowheads="1"/>
          </p:cNvSpPr>
          <p:nvPr/>
        </p:nvSpPr>
        <p:spPr bwMode="auto">
          <a:xfrm>
            <a:off x="7239000" y="5181600"/>
            <a:ext cx="1752600" cy="366713"/>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do we learn?</a:t>
            </a:r>
          </a:p>
        </p:txBody>
      </p:sp>
      <p:sp>
        <p:nvSpPr>
          <p:cNvPr id="428045" name="Text Box 13"/>
          <p:cNvSpPr txBox="1">
            <a:spLocks noChangeArrowheads="1"/>
          </p:cNvSpPr>
          <p:nvPr/>
        </p:nvSpPr>
        <p:spPr bwMode="auto">
          <a:xfrm>
            <a:off x="6553200" y="5638800"/>
            <a:ext cx="2514600" cy="915988"/>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No matter where the rotation axis is, net effect of the torque is identical.</a:t>
            </a:r>
          </a:p>
        </p:txBody>
      </p:sp>
      <p:grpSp>
        <p:nvGrpSpPr>
          <p:cNvPr id="2" name="Group 14"/>
          <p:cNvGrpSpPr>
            <a:grpSpLocks/>
          </p:cNvGrpSpPr>
          <p:nvPr/>
        </p:nvGrpSpPr>
        <p:grpSpPr bwMode="auto">
          <a:xfrm>
            <a:off x="685800" y="1371600"/>
            <a:ext cx="3200400" cy="1589088"/>
            <a:chOff x="432" y="864"/>
            <a:chExt cx="2016" cy="1001"/>
          </a:xfrm>
        </p:grpSpPr>
        <p:sp>
          <p:nvSpPr>
            <p:cNvPr id="5155" name="Rectangle 15"/>
            <p:cNvSpPr>
              <a:spLocks noChangeArrowheads="1"/>
            </p:cNvSpPr>
            <p:nvPr/>
          </p:nvSpPr>
          <p:spPr bwMode="auto">
            <a:xfrm>
              <a:off x="432" y="1433"/>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5156" name="AutoShape 16"/>
            <p:cNvSpPr>
              <a:spLocks noChangeArrowheads="1"/>
            </p:cNvSpPr>
            <p:nvPr/>
          </p:nvSpPr>
          <p:spPr bwMode="auto">
            <a:xfrm>
              <a:off x="1248" y="1529"/>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5157" name="Rectangle 17"/>
            <p:cNvSpPr>
              <a:spLocks noChangeArrowheads="1"/>
            </p:cNvSpPr>
            <p:nvPr/>
          </p:nvSpPr>
          <p:spPr bwMode="auto">
            <a:xfrm>
              <a:off x="672" y="1193"/>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5158" name="Rectangle 18"/>
            <p:cNvSpPr>
              <a:spLocks noChangeArrowheads="1"/>
            </p:cNvSpPr>
            <p:nvPr/>
          </p:nvSpPr>
          <p:spPr bwMode="auto">
            <a:xfrm>
              <a:off x="1968" y="1241"/>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3" name="Group 19"/>
            <p:cNvGrpSpPr>
              <a:grpSpLocks/>
            </p:cNvGrpSpPr>
            <p:nvPr/>
          </p:nvGrpSpPr>
          <p:grpSpPr bwMode="auto">
            <a:xfrm>
              <a:off x="1296" y="953"/>
              <a:ext cx="190" cy="480"/>
              <a:chOff x="1296" y="1344"/>
              <a:chExt cx="190" cy="480"/>
            </a:xfrm>
          </p:grpSpPr>
          <p:sp>
            <p:nvSpPr>
              <p:cNvPr id="5181" name="Text Box 20"/>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5182" name="Line 21"/>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4" name="Group 22"/>
            <p:cNvGrpSpPr>
              <a:grpSpLocks/>
            </p:cNvGrpSpPr>
            <p:nvPr/>
          </p:nvGrpSpPr>
          <p:grpSpPr bwMode="auto">
            <a:xfrm>
              <a:off x="1296" y="1529"/>
              <a:ext cx="376" cy="294"/>
              <a:chOff x="1296" y="1920"/>
              <a:chExt cx="376" cy="294"/>
            </a:xfrm>
          </p:grpSpPr>
          <p:sp>
            <p:nvSpPr>
              <p:cNvPr id="5179" name="Text Box 23"/>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5180" name="Line 24"/>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25"/>
            <p:cNvGrpSpPr>
              <a:grpSpLocks/>
            </p:cNvGrpSpPr>
            <p:nvPr/>
          </p:nvGrpSpPr>
          <p:grpSpPr bwMode="auto">
            <a:xfrm>
              <a:off x="768" y="1433"/>
              <a:ext cx="374" cy="432"/>
              <a:chOff x="1296" y="1920"/>
              <a:chExt cx="374" cy="294"/>
            </a:xfrm>
          </p:grpSpPr>
          <p:sp>
            <p:nvSpPr>
              <p:cNvPr id="5177" name="Text Box 26"/>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8" name="Line 27"/>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6" name="Group 28"/>
            <p:cNvGrpSpPr>
              <a:grpSpLocks/>
            </p:cNvGrpSpPr>
            <p:nvPr/>
          </p:nvGrpSpPr>
          <p:grpSpPr bwMode="auto">
            <a:xfrm>
              <a:off x="2074" y="1433"/>
              <a:ext cx="374" cy="432"/>
              <a:chOff x="1296" y="1920"/>
              <a:chExt cx="374" cy="294"/>
            </a:xfrm>
          </p:grpSpPr>
          <p:sp>
            <p:nvSpPr>
              <p:cNvPr id="5175" name="Text Box 29"/>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6" name="Line 30"/>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7" name="Group 31"/>
            <p:cNvGrpSpPr>
              <a:grpSpLocks/>
            </p:cNvGrpSpPr>
            <p:nvPr/>
          </p:nvGrpSpPr>
          <p:grpSpPr bwMode="auto">
            <a:xfrm>
              <a:off x="816" y="864"/>
              <a:ext cx="480" cy="329"/>
              <a:chOff x="816" y="1255"/>
              <a:chExt cx="480" cy="329"/>
            </a:xfrm>
          </p:grpSpPr>
          <p:sp>
            <p:nvSpPr>
              <p:cNvPr id="5172" name="Line 32"/>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3" name="Line 33"/>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4" name="Text Box 34"/>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8" name="Group 35"/>
            <p:cNvGrpSpPr>
              <a:grpSpLocks/>
            </p:cNvGrpSpPr>
            <p:nvPr/>
          </p:nvGrpSpPr>
          <p:grpSpPr bwMode="auto">
            <a:xfrm>
              <a:off x="1344" y="864"/>
              <a:ext cx="720" cy="377"/>
              <a:chOff x="1344" y="1255"/>
              <a:chExt cx="720" cy="377"/>
            </a:xfrm>
          </p:grpSpPr>
          <p:sp>
            <p:nvSpPr>
              <p:cNvPr id="5169" name="Line 36"/>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0" name="Line 37"/>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1" name="Text Box 38"/>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sp>
          <p:nvSpPr>
            <p:cNvPr id="5165" name="Line 39"/>
            <p:cNvSpPr>
              <a:spLocks noChangeShapeType="1"/>
            </p:cNvSpPr>
            <p:nvPr/>
          </p:nvSpPr>
          <p:spPr bwMode="auto">
            <a:xfrm flipV="1">
              <a:off x="1704" y="1248"/>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66" name="Line 40"/>
            <p:cNvSpPr>
              <a:spLocks noChangeShapeType="1"/>
            </p:cNvSpPr>
            <p:nvPr/>
          </p:nvSpPr>
          <p:spPr bwMode="auto">
            <a:xfrm>
              <a:off x="1344" y="1344"/>
              <a:ext cx="384"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67" name="Text Box 41"/>
            <p:cNvSpPr txBox="1">
              <a:spLocks noChangeArrowheads="1"/>
            </p:cNvSpPr>
            <p:nvPr/>
          </p:nvSpPr>
          <p:spPr bwMode="auto">
            <a:xfrm>
              <a:off x="1430" y="1157"/>
              <a:ext cx="29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x/2</a:t>
              </a:r>
              <a:endParaRPr lang="en-US">
                <a:latin typeface="Symbol" charset="2"/>
              </a:endParaRPr>
            </a:p>
          </p:txBody>
        </p:sp>
        <p:sp>
          <p:nvSpPr>
            <p:cNvPr id="5168" name="Oval 42"/>
            <p:cNvSpPr>
              <a:spLocks noChangeArrowheads="1"/>
            </p:cNvSpPr>
            <p:nvPr/>
          </p:nvSpPr>
          <p:spPr bwMode="auto">
            <a:xfrm>
              <a:off x="1680" y="1440"/>
              <a:ext cx="48" cy="4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grpSp>
      <p:grpSp>
        <p:nvGrpSpPr>
          <p:cNvPr id="9" name="Group 43"/>
          <p:cNvGrpSpPr>
            <a:grpSpLocks/>
          </p:cNvGrpSpPr>
          <p:nvPr/>
        </p:nvGrpSpPr>
        <p:grpSpPr bwMode="auto">
          <a:xfrm>
            <a:off x="1851025" y="914400"/>
            <a:ext cx="1577975" cy="1447800"/>
            <a:chOff x="1166" y="576"/>
            <a:chExt cx="994" cy="912"/>
          </a:xfrm>
        </p:grpSpPr>
        <p:sp>
          <p:nvSpPr>
            <p:cNvPr id="5153" name="Text Box 44"/>
            <p:cNvSpPr txBox="1">
              <a:spLocks noChangeArrowheads="1"/>
            </p:cNvSpPr>
            <p:nvPr/>
          </p:nvSpPr>
          <p:spPr bwMode="auto">
            <a:xfrm>
              <a:off x="1166" y="576"/>
              <a:ext cx="994" cy="268"/>
            </a:xfrm>
            <a:prstGeom prst="rect">
              <a:avLst/>
            </a:prstGeom>
            <a:noFill/>
            <a:ln w="28575">
              <a:solidFill>
                <a:srgbClr val="FF0000"/>
              </a:solidFill>
              <a:miter lim="800000"/>
              <a:headEnd/>
              <a:tailEnd/>
            </a:ln>
          </p:spPr>
          <p:txBody>
            <a:bodyPr wrap="none">
              <a:prstTxWarp prst="textNoShape">
                <a:avLst/>
              </a:prstTxWarp>
              <a:spAutoFit/>
            </a:bodyPr>
            <a:lstStyle/>
            <a:p>
              <a:r>
                <a:rPr lang="en-US" sz="2000">
                  <a:solidFill>
                    <a:srgbClr val="FF0000"/>
                  </a:solidFill>
                  <a:latin typeface="Arial Narrow" charset="0"/>
                </a:rPr>
                <a:t>Rotational axis</a:t>
              </a:r>
            </a:p>
          </p:txBody>
        </p:sp>
        <p:cxnSp>
          <p:nvCxnSpPr>
            <p:cNvPr id="5154" name="AutoShape 45"/>
            <p:cNvCxnSpPr>
              <a:cxnSpLocks noChangeShapeType="1"/>
            </p:cNvCxnSpPr>
            <p:nvPr/>
          </p:nvCxnSpPr>
          <p:spPr bwMode="auto">
            <a:xfrm flipH="1">
              <a:off x="1709" y="710"/>
              <a:ext cx="451" cy="778"/>
            </a:xfrm>
            <a:prstGeom prst="curvedConnector4">
              <a:avLst>
                <a:gd name="adj1" fmla="val -84704"/>
                <a:gd name="adj2" fmla="val 159769"/>
              </a:avLst>
            </a:prstGeom>
            <a:noFill/>
            <a:ln w="28575">
              <a:solidFill>
                <a:srgbClr val="FF0000"/>
              </a:solidFill>
              <a:round/>
              <a:headEnd/>
              <a:tailEnd type="triangle" w="med" len="med"/>
            </a:ln>
          </p:spPr>
        </p:cxnSp>
      </p:grpSp>
      <p:graphicFrame>
        <p:nvGraphicFramePr>
          <p:cNvPr id="428078" name="Object 6"/>
          <p:cNvGraphicFramePr>
            <a:graphicFrameLocks noChangeAspect="1"/>
          </p:cNvGraphicFramePr>
          <p:nvPr/>
        </p:nvGraphicFramePr>
        <p:xfrm>
          <a:off x="1074738" y="3209925"/>
          <a:ext cx="1714500" cy="438150"/>
        </p:xfrm>
        <a:graphic>
          <a:graphicData uri="http://schemas.openxmlformats.org/presentationml/2006/ole">
            <mc:AlternateContent xmlns:mc="http://schemas.openxmlformats.org/markup-compatibility/2006">
              <mc:Choice xmlns:v="urn:schemas-microsoft-com:vml" Requires="v">
                <p:oleObj spid="_x0000_s572445" name="Equation" r:id="rId11" imgW="799920" imgH="215640" progId="Equation.3">
                  <p:embed/>
                </p:oleObj>
              </mc:Choice>
              <mc:Fallback>
                <p:oleObj name="Equation" r:id="rId11" imgW="799920" imgH="215640" progId="Equation.3">
                  <p:embed/>
                  <p:pic>
                    <p:nvPicPr>
                      <p:cNvPr id="428078"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74738" y="3209925"/>
                        <a:ext cx="1714500"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79" name="Object 7"/>
          <p:cNvGraphicFramePr>
            <a:graphicFrameLocks noChangeAspect="1"/>
          </p:cNvGraphicFramePr>
          <p:nvPr/>
        </p:nvGraphicFramePr>
        <p:xfrm>
          <a:off x="8299450" y="3200400"/>
          <a:ext cx="387350" cy="457200"/>
        </p:xfrm>
        <a:graphic>
          <a:graphicData uri="http://schemas.openxmlformats.org/presentationml/2006/ole">
            <mc:AlternateContent xmlns:mc="http://schemas.openxmlformats.org/markup-compatibility/2006">
              <mc:Choice xmlns:v="urn:schemas-microsoft-com:vml" Requires="v">
                <p:oleObj spid="_x0000_s572446" name="Equation" r:id="rId13" imgW="241200" imgH="177480" progId="Equation.3">
                  <p:embed/>
                </p:oleObj>
              </mc:Choice>
              <mc:Fallback>
                <p:oleObj name="Equation" r:id="rId13" imgW="241200" imgH="177480" progId="Equation.3">
                  <p:embed/>
                  <p:pic>
                    <p:nvPicPr>
                      <p:cNvPr id="428079"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99450" y="3200400"/>
                        <a:ext cx="387350" cy="457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0" name="Object 8"/>
          <p:cNvGraphicFramePr>
            <a:graphicFrameLocks noChangeAspect="1"/>
          </p:cNvGraphicFramePr>
          <p:nvPr/>
        </p:nvGraphicFramePr>
        <p:xfrm>
          <a:off x="3497263" y="3733800"/>
          <a:ext cx="2598737" cy="385763"/>
        </p:xfrm>
        <a:graphic>
          <a:graphicData uri="http://schemas.openxmlformats.org/presentationml/2006/ole">
            <mc:AlternateContent xmlns:mc="http://schemas.openxmlformats.org/markup-compatibility/2006">
              <mc:Choice xmlns:v="urn:schemas-microsoft-com:vml" Requires="v">
                <p:oleObj spid="_x0000_s572447" name="Equation" r:id="rId15" imgW="1384200" imgH="215640" progId="Equation.3">
                  <p:embed/>
                </p:oleObj>
              </mc:Choice>
              <mc:Fallback>
                <p:oleObj name="Equation" r:id="rId15" imgW="1384200" imgH="215640" progId="Equation.3">
                  <p:embed/>
                  <p:pic>
                    <p:nvPicPr>
                      <p:cNvPr id="42808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97263" y="3733800"/>
                        <a:ext cx="2598737" cy="3857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1" name="Object 9"/>
          <p:cNvGraphicFramePr>
            <a:graphicFrameLocks noChangeAspect="1"/>
          </p:cNvGraphicFramePr>
          <p:nvPr/>
        </p:nvGraphicFramePr>
        <p:xfrm>
          <a:off x="2759075" y="3209925"/>
          <a:ext cx="2720975" cy="438150"/>
        </p:xfrm>
        <a:graphic>
          <a:graphicData uri="http://schemas.openxmlformats.org/presentationml/2006/ole">
            <mc:AlternateContent xmlns:mc="http://schemas.openxmlformats.org/markup-compatibility/2006">
              <mc:Choice xmlns:v="urn:schemas-microsoft-com:vml" Requires="v">
                <p:oleObj spid="_x0000_s572448" name="Equation" r:id="rId17" imgW="1269720" imgH="215640" progId="Equation.3">
                  <p:embed/>
                </p:oleObj>
              </mc:Choice>
              <mc:Fallback>
                <p:oleObj name="Equation" r:id="rId17" imgW="1269720" imgH="215640" progId="Equation.3">
                  <p:embed/>
                  <p:pic>
                    <p:nvPicPr>
                      <p:cNvPr id="428081"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59075" y="3209925"/>
                        <a:ext cx="2720975"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2" name="Object 10"/>
          <p:cNvGraphicFramePr>
            <a:graphicFrameLocks noChangeAspect="1"/>
          </p:cNvGraphicFramePr>
          <p:nvPr/>
        </p:nvGraphicFramePr>
        <p:xfrm>
          <a:off x="5449888" y="3248025"/>
          <a:ext cx="1196975" cy="361950"/>
        </p:xfrm>
        <a:graphic>
          <a:graphicData uri="http://schemas.openxmlformats.org/presentationml/2006/ole">
            <mc:AlternateContent xmlns:mc="http://schemas.openxmlformats.org/markup-compatibility/2006">
              <mc:Choice xmlns:v="urn:schemas-microsoft-com:vml" Requires="v">
                <p:oleObj spid="_x0000_s572449" name="Equation" r:id="rId19" imgW="558720" imgH="177480" progId="Equation.3">
                  <p:embed/>
                </p:oleObj>
              </mc:Choice>
              <mc:Fallback>
                <p:oleObj name="Equation" r:id="rId19" imgW="558720" imgH="177480" progId="Equation.3">
                  <p:embed/>
                  <p:pic>
                    <p:nvPicPr>
                      <p:cNvPr id="428082"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449888" y="3248025"/>
                        <a:ext cx="1196975" cy="3619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3" name="Object 11"/>
          <p:cNvGraphicFramePr>
            <a:graphicFrameLocks noChangeAspect="1"/>
          </p:cNvGraphicFramePr>
          <p:nvPr/>
        </p:nvGraphicFramePr>
        <p:xfrm>
          <a:off x="6616700" y="3209925"/>
          <a:ext cx="1714500" cy="438150"/>
        </p:xfrm>
        <a:graphic>
          <a:graphicData uri="http://schemas.openxmlformats.org/presentationml/2006/ole">
            <mc:AlternateContent xmlns:mc="http://schemas.openxmlformats.org/markup-compatibility/2006">
              <mc:Choice xmlns:v="urn:schemas-microsoft-com:vml" Requires="v">
                <p:oleObj spid="_x0000_s572450" name="Equation" r:id="rId21" imgW="799920" imgH="215640" progId="Equation.3">
                  <p:embed/>
                </p:oleObj>
              </mc:Choice>
              <mc:Fallback>
                <p:oleObj name="Equation" r:id="rId21" imgW="799920" imgH="215640" progId="Equation.3">
                  <p:embed/>
                  <p:pic>
                    <p:nvPicPr>
                      <p:cNvPr id="428083"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616700" y="3209925"/>
                        <a:ext cx="1714500"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4" name="Object 12"/>
          <p:cNvGraphicFramePr>
            <a:graphicFrameLocks noChangeAspect="1"/>
          </p:cNvGraphicFramePr>
          <p:nvPr/>
        </p:nvGraphicFramePr>
        <p:xfrm>
          <a:off x="2916238" y="4192588"/>
          <a:ext cx="1482725" cy="379412"/>
        </p:xfrm>
        <a:graphic>
          <a:graphicData uri="http://schemas.openxmlformats.org/presentationml/2006/ole">
            <mc:AlternateContent xmlns:mc="http://schemas.openxmlformats.org/markup-compatibility/2006">
              <mc:Choice xmlns:v="urn:schemas-microsoft-com:vml" Requires="v">
                <p:oleObj spid="_x0000_s572451" name="Equation" r:id="rId23" imgW="799920" imgH="215640" progId="Equation.3">
                  <p:embed/>
                </p:oleObj>
              </mc:Choice>
              <mc:Fallback>
                <p:oleObj name="Equation" r:id="rId23" imgW="799920" imgH="215640" progId="Equation.3">
                  <p:embed/>
                  <p:pic>
                    <p:nvPicPr>
                      <p:cNvPr id="428084"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916238" y="4192588"/>
                        <a:ext cx="1482725" cy="3794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5" name="Object 13"/>
          <p:cNvGraphicFramePr>
            <a:graphicFrameLocks noChangeAspect="1"/>
          </p:cNvGraphicFramePr>
          <p:nvPr/>
        </p:nvGraphicFramePr>
        <p:xfrm>
          <a:off x="4419600" y="4191000"/>
          <a:ext cx="2354263" cy="379413"/>
        </p:xfrm>
        <a:graphic>
          <a:graphicData uri="http://schemas.openxmlformats.org/presentationml/2006/ole">
            <mc:AlternateContent xmlns:mc="http://schemas.openxmlformats.org/markup-compatibility/2006">
              <mc:Choice xmlns:v="urn:schemas-microsoft-com:vml" Requires="v">
                <p:oleObj spid="_x0000_s572452" name="Equation" r:id="rId25" imgW="1269720" imgH="215640" progId="Equation.3">
                  <p:embed/>
                </p:oleObj>
              </mc:Choice>
              <mc:Fallback>
                <p:oleObj name="Equation" r:id="rId25" imgW="1269720" imgH="215640" progId="Equation.3">
                  <p:embed/>
                  <p:pic>
                    <p:nvPicPr>
                      <p:cNvPr id="428085"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419600" y="4191000"/>
                        <a:ext cx="2354263" cy="3794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6" name="Object 14"/>
          <p:cNvGraphicFramePr>
            <a:graphicFrameLocks noChangeAspect="1"/>
          </p:cNvGraphicFramePr>
          <p:nvPr/>
        </p:nvGraphicFramePr>
        <p:xfrm>
          <a:off x="3103563" y="4611688"/>
          <a:ext cx="3297237" cy="379412"/>
        </p:xfrm>
        <a:graphic>
          <a:graphicData uri="http://schemas.openxmlformats.org/presentationml/2006/ole">
            <mc:AlternateContent xmlns:mc="http://schemas.openxmlformats.org/markup-compatibility/2006">
              <mc:Choice xmlns:v="urn:schemas-microsoft-com:vml" Requires="v">
                <p:oleObj spid="_x0000_s572453" name="Equation" r:id="rId27" imgW="1777680" imgH="215640" progId="Equation.3">
                  <p:embed/>
                </p:oleObj>
              </mc:Choice>
              <mc:Fallback>
                <p:oleObj name="Equation" r:id="rId27" imgW="1777680" imgH="215640" progId="Equation.3">
                  <p:embed/>
                  <p:pic>
                    <p:nvPicPr>
                      <p:cNvPr id="428086"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103563" y="4611688"/>
                        <a:ext cx="3297237" cy="3794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7" name="Object 15"/>
          <p:cNvGraphicFramePr>
            <a:graphicFrameLocks noChangeAspect="1"/>
          </p:cNvGraphicFramePr>
          <p:nvPr/>
        </p:nvGraphicFramePr>
        <p:xfrm>
          <a:off x="6365875" y="4610100"/>
          <a:ext cx="1482725" cy="379413"/>
        </p:xfrm>
        <a:graphic>
          <a:graphicData uri="http://schemas.openxmlformats.org/presentationml/2006/ole">
            <mc:AlternateContent xmlns:mc="http://schemas.openxmlformats.org/markup-compatibility/2006">
              <mc:Choice xmlns:v="urn:schemas-microsoft-com:vml" Requires="v">
                <p:oleObj spid="_x0000_s572454" name="Equation" r:id="rId29" imgW="799920" imgH="215640" progId="Equation.3">
                  <p:embed/>
                </p:oleObj>
              </mc:Choice>
              <mc:Fallback>
                <p:oleObj name="Equation" r:id="rId29" imgW="799920" imgH="215640" progId="Equation.3">
                  <p:embed/>
                  <p:pic>
                    <p:nvPicPr>
                      <p:cNvPr id="428087"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365875" y="4610100"/>
                        <a:ext cx="1482725" cy="3794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8" name="Object 16"/>
          <p:cNvGraphicFramePr>
            <a:graphicFrameLocks noChangeAspect="1"/>
          </p:cNvGraphicFramePr>
          <p:nvPr/>
        </p:nvGraphicFramePr>
        <p:xfrm>
          <a:off x="3048000" y="5029200"/>
          <a:ext cx="2614613" cy="379413"/>
        </p:xfrm>
        <a:graphic>
          <a:graphicData uri="http://schemas.openxmlformats.org/presentationml/2006/ole">
            <mc:AlternateContent xmlns:mc="http://schemas.openxmlformats.org/markup-compatibility/2006">
              <mc:Choice xmlns:v="urn:schemas-microsoft-com:vml" Requires="v">
                <p:oleObj spid="_x0000_s572455" name="Equation" r:id="rId31" imgW="1409400" imgH="215640" progId="Equation.3">
                  <p:embed/>
                </p:oleObj>
              </mc:Choice>
              <mc:Fallback>
                <p:oleObj name="Equation" r:id="rId31" imgW="1409400" imgH="215640" progId="Equation.3">
                  <p:embed/>
                  <p:pic>
                    <p:nvPicPr>
                      <p:cNvPr id="428088"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048000" y="5029200"/>
                        <a:ext cx="2614613" cy="3794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9" name="Object 17"/>
          <p:cNvGraphicFramePr>
            <a:graphicFrameLocks noChangeAspect="1"/>
          </p:cNvGraphicFramePr>
          <p:nvPr/>
        </p:nvGraphicFramePr>
        <p:xfrm>
          <a:off x="5638800" y="5029200"/>
          <a:ext cx="447675" cy="312738"/>
        </p:xfrm>
        <a:graphic>
          <a:graphicData uri="http://schemas.openxmlformats.org/presentationml/2006/ole">
            <mc:AlternateContent xmlns:mc="http://schemas.openxmlformats.org/markup-compatibility/2006">
              <mc:Choice xmlns:v="urn:schemas-microsoft-com:vml" Requires="v">
                <p:oleObj spid="_x0000_s572456" name="Equation" r:id="rId33" imgW="241200" imgH="177480" progId="Equation.3">
                  <p:embed/>
                </p:oleObj>
              </mc:Choice>
              <mc:Fallback>
                <p:oleObj name="Equation" r:id="rId33" imgW="241200" imgH="177480" progId="Equation.3">
                  <p:embed/>
                  <p:pic>
                    <p:nvPicPr>
                      <p:cNvPr id="428089"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38800" y="5029200"/>
                        <a:ext cx="447675" cy="3127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90" name="Object 18"/>
          <p:cNvGraphicFramePr>
            <a:graphicFrameLocks noChangeAspect="1"/>
          </p:cNvGraphicFramePr>
          <p:nvPr/>
        </p:nvGraphicFramePr>
        <p:xfrm>
          <a:off x="2349500" y="5484813"/>
          <a:ext cx="1779588" cy="763587"/>
        </p:xfrm>
        <a:graphic>
          <a:graphicData uri="http://schemas.openxmlformats.org/presentationml/2006/ole">
            <mc:AlternateContent xmlns:mc="http://schemas.openxmlformats.org/markup-compatibility/2006">
              <mc:Choice xmlns:v="urn:schemas-microsoft-com:vml" Requires="v">
                <p:oleObj spid="_x0000_s572457" name="Equation" r:id="rId35" imgW="952200" imgH="431640" progId="Equation.3">
                  <p:embed/>
                </p:oleObj>
              </mc:Choice>
              <mc:Fallback>
                <p:oleObj name="Equation" r:id="rId35" imgW="952200" imgH="431640" progId="Equation.3">
                  <p:embed/>
                  <p:pic>
                    <p:nvPicPr>
                      <p:cNvPr id="428090" name="Object 1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349500" y="5484813"/>
                        <a:ext cx="1779588" cy="7635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91" name="Object 19"/>
          <p:cNvGraphicFramePr>
            <a:graphicFrameLocks noChangeAspect="1"/>
          </p:cNvGraphicFramePr>
          <p:nvPr/>
        </p:nvGraphicFramePr>
        <p:xfrm>
          <a:off x="4114800" y="5518150"/>
          <a:ext cx="2133600" cy="696913"/>
        </p:xfrm>
        <a:graphic>
          <a:graphicData uri="http://schemas.openxmlformats.org/presentationml/2006/ole">
            <mc:AlternateContent xmlns:mc="http://schemas.openxmlformats.org/markup-compatibility/2006">
              <mc:Choice xmlns:v="urn:schemas-microsoft-com:vml" Requires="v">
                <p:oleObj spid="_x0000_s572458" name="Equation" r:id="rId37" imgW="1384200" imgH="393480" progId="Equation.DSMT4">
                  <p:embed/>
                </p:oleObj>
              </mc:Choice>
              <mc:Fallback>
                <p:oleObj name="Equation" r:id="rId37" imgW="1384200" imgH="393480" progId="Equation.DSMT4">
                  <p:embed/>
                  <p:pic>
                    <p:nvPicPr>
                      <p:cNvPr id="428091" name="Object 1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4114800" y="5518150"/>
                        <a:ext cx="2133600" cy="6969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2801913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62" name="Date Placeholder 3"/>
          <p:cNvSpPr>
            <a:spLocks noGrp="1"/>
          </p:cNvSpPr>
          <p:nvPr>
            <p:ph type="dt" sz="quarter" idx="10"/>
          </p:nvPr>
        </p:nvSpPr>
        <p:spPr>
          <a:noFill/>
        </p:spPr>
        <p:txBody>
          <a:bodyPr/>
          <a:lstStyle/>
          <a:p>
            <a:r>
              <a:rPr lang="en-US">
                <a:latin typeface="Arial Narrow" charset="0"/>
              </a:rPr>
              <a:t>Monday, May 3, 2021</a:t>
            </a:r>
          </a:p>
        </p:txBody>
      </p:sp>
      <p:sp>
        <p:nvSpPr>
          <p:cNvPr id="6163"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40" name="Slide Number Placeholder 5"/>
          <p:cNvSpPr>
            <a:spLocks noGrp="1"/>
          </p:cNvSpPr>
          <p:nvPr>
            <p:ph type="sldNum" sz="quarter" idx="12"/>
          </p:nvPr>
        </p:nvSpPr>
        <p:spPr/>
        <p:txBody>
          <a:bodyPr/>
          <a:lstStyle/>
          <a:p>
            <a:fld id="{805701F1-4850-034A-8FC3-B820D447F194}" type="slidenum">
              <a:rPr lang="en-US"/>
              <a:pPr/>
              <a:t>8</a:t>
            </a:fld>
            <a:endParaRPr lang="en-US"/>
          </a:p>
        </p:txBody>
      </p:sp>
      <p:sp>
        <p:nvSpPr>
          <p:cNvPr id="6165" name="Rectangle 2"/>
          <p:cNvSpPr>
            <a:spLocks noGrp="1" noChangeArrowheads="1"/>
          </p:cNvSpPr>
          <p:nvPr>
            <p:ph type="title"/>
          </p:nvPr>
        </p:nvSpPr>
        <p:spPr>
          <a:xfrm>
            <a:off x="685800" y="152400"/>
            <a:ext cx="7772400" cy="609600"/>
          </a:xfrm>
        </p:spPr>
        <p:txBody>
          <a:bodyPr/>
          <a:lstStyle/>
          <a:p>
            <a:r>
              <a:rPr lang="en-US" sz="4000" dirty="0"/>
              <a:t>Ex. Human Forearm</a:t>
            </a:r>
            <a:endParaRPr lang="en-US" dirty="0"/>
          </a:p>
        </p:txBody>
      </p:sp>
      <p:sp>
        <p:nvSpPr>
          <p:cNvPr id="431107" name="Text Box 3"/>
          <p:cNvSpPr txBox="1">
            <a:spLocks noChangeArrowheads="1"/>
          </p:cNvSpPr>
          <p:nvPr/>
        </p:nvSpPr>
        <p:spPr bwMode="auto">
          <a:xfrm>
            <a:off x="3810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A person holds a </a:t>
            </a:r>
            <a:r>
              <a:rPr lang="en-US" sz="2000" dirty="0">
                <a:solidFill>
                  <a:srgbClr val="CC00CC"/>
                </a:solidFill>
                <a:latin typeface="Arial Narrow" charset="0"/>
              </a:rPr>
              <a:t>50.0N sphere </a:t>
            </a:r>
            <a:r>
              <a:rPr lang="en-US" sz="2000" dirty="0">
                <a:solidFill>
                  <a:srgbClr val="800000"/>
                </a:solidFill>
                <a:latin typeface="Arial Narrow" charset="0"/>
              </a:rPr>
              <a:t>in his hand.   The forearm is horizontal.  The biceps muscle is attached </a:t>
            </a:r>
            <a:r>
              <a:rPr lang="en-US" sz="2000" dirty="0">
                <a:solidFill>
                  <a:srgbClr val="CC00CC"/>
                </a:solidFill>
                <a:latin typeface="Arial Narrow" charset="0"/>
              </a:rPr>
              <a:t>3.00 cm from the joint</a:t>
            </a:r>
            <a:r>
              <a:rPr lang="en-US" sz="2000" dirty="0">
                <a:solidFill>
                  <a:srgbClr val="800000"/>
                </a:solidFill>
                <a:latin typeface="Arial Narrow" charset="0"/>
              </a:rPr>
              <a:t>, and the sphere is </a:t>
            </a:r>
            <a:r>
              <a:rPr lang="en-US" sz="2000" dirty="0">
                <a:solidFill>
                  <a:srgbClr val="CC00CC"/>
                </a:solidFill>
                <a:latin typeface="Arial Narrow" charset="0"/>
              </a:rPr>
              <a:t>35.0cm from the joint</a:t>
            </a:r>
            <a:r>
              <a:rPr lang="en-US" sz="2000" dirty="0">
                <a:solidFill>
                  <a:srgbClr val="800000"/>
                </a:solidFill>
                <a:latin typeface="Arial Narrow" charset="0"/>
              </a:rPr>
              <a:t>.  Find the upward force exerted by the biceps on the forearm and the downward force exerted by the upper arm, acting on the joint.  Neglect the weight of the forearm.</a:t>
            </a:r>
          </a:p>
        </p:txBody>
      </p:sp>
      <p:graphicFrame>
        <p:nvGraphicFramePr>
          <p:cNvPr id="431108" name="Object 2"/>
          <p:cNvGraphicFramePr>
            <a:graphicFrameLocks noChangeAspect="1"/>
          </p:cNvGraphicFramePr>
          <p:nvPr/>
        </p:nvGraphicFramePr>
        <p:xfrm>
          <a:off x="4500563" y="2965450"/>
          <a:ext cx="757237" cy="479425"/>
        </p:xfrm>
        <a:graphic>
          <a:graphicData uri="http://schemas.openxmlformats.org/presentationml/2006/ole">
            <mc:AlternateContent xmlns:mc="http://schemas.openxmlformats.org/markup-compatibility/2006">
              <mc:Choice xmlns:v="urn:schemas-microsoft-com:vml" Requires="v">
                <p:oleObj spid="_x0000_s564929" name="Equation" r:id="rId3" imgW="380880" imgH="253800" progId="Equation.3">
                  <p:embed/>
                </p:oleObj>
              </mc:Choice>
              <mc:Fallback>
                <p:oleObj name="Equation" r:id="rId3" imgW="380880" imgH="253800" progId="Equation.3">
                  <p:embed/>
                  <p:pic>
                    <p:nvPicPr>
                      <p:cNvPr id="43110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965450"/>
                        <a:ext cx="757237"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1109" name="Text Box 5"/>
          <p:cNvSpPr txBox="1">
            <a:spLocks noChangeArrowheads="1"/>
          </p:cNvSpPr>
          <p:nvPr/>
        </p:nvSpPr>
        <p:spPr bwMode="auto">
          <a:xfrm>
            <a:off x="4114800" y="2209800"/>
            <a:ext cx="3886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system is in equilibrium, from the translational equilibrium condition</a:t>
            </a:r>
          </a:p>
        </p:txBody>
      </p:sp>
      <p:sp>
        <p:nvSpPr>
          <p:cNvPr id="431110" name="Text Box 6"/>
          <p:cNvSpPr txBox="1">
            <a:spLocks noChangeArrowheads="1"/>
          </p:cNvSpPr>
          <p:nvPr/>
        </p:nvSpPr>
        <p:spPr bwMode="auto">
          <a:xfrm>
            <a:off x="609600" y="4038600"/>
            <a:ext cx="3886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From the rotational equilibrium condition</a:t>
            </a:r>
          </a:p>
        </p:txBody>
      </p:sp>
      <p:grpSp>
        <p:nvGrpSpPr>
          <p:cNvPr id="2" name="Group 7"/>
          <p:cNvGrpSpPr>
            <a:grpSpLocks/>
          </p:cNvGrpSpPr>
          <p:nvPr/>
        </p:nvGrpSpPr>
        <p:grpSpPr bwMode="auto">
          <a:xfrm>
            <a:off x="669925" y="2209800"/>
            <a:ext cx="2592388" cy="1828800"/>
            <a:chOff x="422" y="1392"/>
            <a:chExt cx="1633" cy="1152"/>
          </a:xfrm>
        </p:grpSpPr>
        <p:sp>
          <p:nvSpPr>
            <p:cNvPr id="6172" name="Rectangle 8"/>
            <p:cNvSpPr>
              <a:spLocks noChangeArrowheads="1"/>
            </p:cNvSpPr>
            <p:nvPr/>
          </p:nvSpPr>
          <p:spPr bwMode="auto">
            <a:xfrm>
              <a:off x="624" y="2112"/>
              <a:ext cx="1248"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3" name="Rectangle 9"/>
            <p:cNvSpPr>
              <a:spLocks noChangeArrowheads="1"/>
            </p:cNvSpPr>
            <p:nvPr/>
          </p:nvSpPr>
          <p:spPr bwMode="auto">
            <a:xfrm rot="-5400000">
              <a:off x="216" y="1704"/>
              <a:ext cx="720"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4" name="Oval 10"/>
            <p:cNvSpPr>
              <a:spLocks noChangeArrowheads="1"/>
            </p:cNvSpPr>
            <p:nvPr/>
          </p:nvSpPr>
          <p:spPr bwMode="auto">
            <a:xfrm>
              <a:off x="1680" y="1872"/>
              <a:ext cx="240" cy="240"/>
            </a:xfrm>
            <a:prstGeom prst="ellipse">
              <a:avLst/>
            </a:prstGeom>
            <a:gradFill rotWithShape="0">
              <a:gsLst>
                <a:gs pos="0">
                  <a:srgbClr val="CCFFFF"/>
                </a:gs>
                <a:gs pos="100000">
                  <a:srgbClr val="5E7676"/>
                </a:gs>
              </a:gsLst>
              <a:path path="shape">
                <a:fillToRect l="50000" t="50000" r="50000" b="50000"/>
              </a:path>
            </a:gradFill>
            <a:ln w="9525">
              <a:noFill/>
              <a:round/>
              <a:headEnd/>
              <a:tailEnd/>
            </a:ln>
          </p:spPr>
          <p:txBody>
            <a:bodyPr wrap="none" anchor="ctr">
              <a:prstTxWarp prst="textNoShape">
                <a:avLst/>
              </a:prstTxWarp>
            </a:bodyPr>
            <a:lstStyle/>
            <a:p>
              <a:pPr algn="ctr"/>
              <a:endParaRPr lang="en-US">
                <a:latin typeface="Symbol" charset="2"/>
              </a:endParaRPr>
            </a:p>
          </p:txBody>
        </p:sp>
        <p:sp>
          <p:nvSpPr>
            <p:cNvPr id="6175" name="Text Box 11"/>
            <p:cNvSpPr txBox="1">
              <a:spLocks noChangeArrowheads="1"/>
            </p:cNvSpPr>
            <p:nvPr/>
          </p:nvSpPr>
          <p:spPr bwMode="auto">
            <a:xfrm>
              <a:off x="422" y="2071"/>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sp>
          <p:nvSpPr>
            <p:cNvPr id="6176" name="Line 12"/>
            <p:cNvSpPr>
              <a:spLocks noChangeShapeType="1"/>
            </p:cNvSpPr>
            <p:nvPr/>
          </p:nvSpPr>
          <p:spPr bwMode="auto">
            <a:xfrm flipV="1">
              <a:off x="720" y="1488"/>
              <a:ext cx="0" cy="62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7" name="Text Box 13"/>
            <p:cNvSpPr txBox="1">
              <a:spLocks noChangeArrowheads="1"/>
            </p:cNvSpPr>
            <p:nvPr/>
          </p:nvSpPr>
          <p:spPr bwMode="auto">
            <a:xfrm>
              <a:off x="710" y="1608"/>
              <a:ext cx="271"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B</a:t>
              </a:r>
              <a:endParaRPr lang="en-US" sz="2000" b="1">
                <a:solidFill>
                  <a:schemeClr val="accent2"/>
                </a:solidFill>
                <a:latin typeface="Monotype Corsiva" charset="0"/>
              </a:endParaRPr>
            </a:p>
          </p:txBody>
        </p:sp>
        <p:sp>
          <p:nvSpPr>
            <p:cNvPr id="6178" name="Line 14"/>
            <p:cNvSpPr>
              <a:spLocks noChangeShapeType="1"/>
            </p:cNvSpPr>
            <p:nvPr/>
          </p:nvSpPr>
          <p:spPr bwMode="auto">
            <a:xfrm>
              <a:off x="624" y="2112"/>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9" name="Text Box 15"/>
            <p:cNvSpPr txBox="1">
              <a:spLocks noChangeArrowheads="1"/>
            </p:cNvSpPr>
            <p:nvPr/>
          </p:nvSpPr>
          <p:spPr bwMode="auto">
            <a:xfrm>
              <a:off x="593" y="2294"/>
              <a:ext cx="286"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U</a:t>
              </a:r>
              <a:endParaRPr lang="en-US" sz="2000" b="1">
                <a:solidFill>
                  <a:schemeClr val="accent2"/>
                </a:solidFill>
                <a:latin typeface="Monotype Corsiva" charset="0"/>
              </a:endParaRPr>
            </a:p>
          </p:txBody>
        </p:sp>
        <p:sp>
          <p:nvSpPr>
            <p:cNvPr id="6180" name="Line 16"/>
            <p:cNvSpPr>
              <a:spLocks noChangeShapeType="1"/>
            </p:cNvSpPr>
            <p:nvPr/>
          </p:nvSpPr>
          <p:spPr bwMode="auto">
            <a:xfrm>
              <a:off x="1800" y="2208"/>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81" name="Text Box 17"/>
            <p:cNvSpPr txBox="1">
              <a:spLocks noChangeArrowheads="1"/>
            </p:cNvSpPr>
            <p:nvPr/>
          </p:nvSpPr>
          <p:spPr bwMode="auto">
            <a:xfrm>
              <a:off x="1776" y="2256"/>
              <a:ext cx="27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mg</a:t>
              </a:r>
            </a:p>
          </p:txBody>
        </p:sp>
        <p:sp>
          <p:nvSpPr>
            <p:cNvPr id="6182" name="Text Box 18"/>
            <p:cNvSpPr txBox="1">
              <a:spLocks noChangeArrowheads="1"/>
            </p:cNvSpPr>
            <p:nvPr/>
          </p:nvSpPr>
          <p:spPr bwMode="auto">
            <a:xfrm>
              <a:off x="566" y="1831"/>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6183" name="Line 19"/>
            <p:cNvSpPr>
              <a:spLocks noChangeShapeType="1"/>
            </p:cNvSpPr>
            <p:nvPr/>
          </p:nvSpPr>
          <p:spPr bwMode="auto">
            <a:xfrm>
              <a:off x="624" y="2304"/>
              <a:ext cx="120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6184" name="Text Box 20"/>
            <p:cNvSpPr txBox="1">
              <a:spLocks noChangeArrowheads="1"/>
            </p:cNvSpPr>
            <p:nvPr/>
          </p:nvSpPr>
          <p:spPr bwMode="auto">
            <a:xfrm>
              <a:off x="1296" y="2256"/>
              <a:ext cx="154"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l</a:t>
              </a:r>
            </a:p>
          </p:txBody>
        </p:sp>
      </p:grpSp>
      <p:graphicFrame>
        <p:nvGraphicFramePr>
          <p:cNvPr id="431125" name="Object 3"/>
          <p:cNvGraphicFramePr>
            <a:graphicFrameLocks noChangeAspect="1"/>
          </p:cNvGraphicFramePr>
          <p:nvPr/>
        </p:nvGraphicFramePr>
        <p:xfrm>
          <a:off x="4648200" y="3989388"/>
          <a:ext cx="604838" cy="479425"/>
        </p:xfrm>
        <a:graphic>
          <a:graphicData uri="http://schemas.openxmlformats.org/presentationml/2006/ole">
            <mc:AlternateContent xmlns:mc="http://schemas.openxmlformats.org/markup-compatibility/2006">
              <mc:Choice xmlns:v="urn:schemas-microsoft-com:vml" Requires="v">
                <p:oleObj spid="_x0000_s564930" name="Equation" r:id="rId5" imgW="304560" imgH="253800" progId="Equation.3">
                  <p:embed/>
                </p:oleObj>
              </mc:Choice>
              <mc:Fallback>
                <p:oleObj name="Equation" r:id="rId5" imgW="304560" imgH="253800" progId="Equation.3">
                  <p:embed/>
                  <p:pic>
                    <p:nvPicPr>
                      <p:cNvPr id="431125"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3989388"/>
                        <a:ext cx="604838"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1126" name="Text Box 22"/>
          <p:cNvSpPr txBox="1">
            <a:spLocks noChangeArrowheads="1"/>
          </p:cNvSpPr>
          <p:nvPr/>
        </p:nvSpPr>
        <p:spPr bwMode="auto">
          <a:xfrm>
            <a:off x="609600" y="4632325"/>
            <a:ext cx="289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Thus, the force exerted by the biceps muscle is</a:t>
            </a:r>
          </a:p>
        </p:txBody>
      </p:sp>
      <p:graphicFrame>
        <p:nvGraphicFramePr>
          <p:cNvPr id="431127" name="Object 4"/>
          <p:cNvGraphicFramePr>
            <a:graphicFrameLocks noChangeAspect="1"/>
          </p:cNvGraphicFramePr>
          <p:nvPr/>
        </p:nvGraphicFramePr>
        <p:xfrm>
          <a:off x="3657600" y="4570413"/>
          <a:ext cx="757238" cy="407987"/>
        </p:xfrm>
        <a:graphic>
          <a:graphicData uri="http://schemas.openxmlformats.org/presentationml/2006/ole">
            <mc:AlternateContent xmlns:mc="http://schemas.openxmlformats.org/markup-compatibility/2006">
              <mc:Choice xmlns:v="urn:schemas-microsoft-com:vml" Requires="v">
                <p:oleObj spid="_x0000_s564931" name="Equation" r:id="rId7" imgW="380880" imgH="215640" progId="Equation.3">
                  <p:embed/>
                </p:oleObj>
              </mc:Choice>
              <mc:Fallback>
                <p:oleObj name="Equation" r:id="rId7" imgW="380880" imgH="215640" progId="Equation.3">
                  <p:embed/>
                  <p:pic>
                    <p:nvPicPr>
                      <p:cNvPr id="43112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570413"/>
                        <a:ext cx="757238" cy="4079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1128" name="Text Box 24"/>
          <p:cNvSpPr txBox="1">
            <a:spLocks noChangeArrowheads="1"/>
          </p:cNvSpPr>
          <p:nvPr/>
        </p:nvSpPr>
        <p:spPr bwMode="auto">
          <a:xfrm>
            <a:off x="457200" y="5775325"/>
            <a:ext cx="3429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Force exerted by the upper arm is</a:t>
            </a:r>
          </a:p>
        </p:txBody>
      </p:sp>
      <p:graphicFrame>
        <p:nvGraphicFramePr>
          <p:cNvPr id="431129" name="Object 5"/>
          <p:cNvGraphicFramePr>
            <a:graphicFrameLocks noChangeAspect="1"/>
          </p:cNvGraphicFramePr>
          <p:nvPr/>
        </p:nvGraphicFramePr>
        <p:xfrm>
          <a:off x="4038600" y="5791200"/>
          <a:ext cx="403225" cy="430213"/>
        </p:xfrm>
        <a:graphic>
          <a:graphicData uri="http://schemas.openxmlformats.org/presentationml/2006/ole">
            <mc:AlternateContent xmlns:mc="http://schemas.openxmlformats.org/markup-compatibility/2006">
              <mc:Choice xmlns:v="urn:schemas-microsoft-com:vml" Requires="v">
                <p:oleObj spid="_x0000_s564932" name="Equation" r:id="rId9" imgW="203040" imgH="228600" progId="Equation.3">
                  <p:embed/>
                </p:oleObj>
              </mc:Choice>
              <mc:Fallback>
                <p:oleObj name="Equation" r:id="rId9" imgW="203040" imgH="228600" progId="Equation.3">
                  <p:embed/>
                  <p:pic>
                    <p:nvPicPr>
                      <p:cNvPr id="431129"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38600" y="5791200"/>
                        <a:ext cx="403225" cy="4302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0" name="Object 6"/>
          <p:cNvGraphicFramePr>
            <a:graphicFrameLocks noChangeAspect="1"/>
          </p:cNvGraphicFramePr>
          <p:nvPr/>
        </p:nvGraphicFramePr>
        <p:xfrm>
          <a:off x="5257800" y="2990850"/>
          <a:ext cx="609600" cy="425450"/>
        </p:xfrm>
        <a:graphic>
          <a:graphicData uri="http://schemas.openxmlformats.org/presentationml/2006/ole">
            <mc:AlternateContent xmlns:mc="http://schemas.openxmlformats.org/markup-compatibility/2006">
              <mc:Choice xmlns:v="urn:schemas-microsoft-com:vml" Requires="v">
                <p:oleObj spid="_x0000_s564933" name="Equation" r:id="rId11" imgW="241200" imgH="177480" progId="Equation.3">
                  <p:embed/>
                </p:oleObj>
              </mc:Choice>
              <mc:Fallback>
                <p:oleObj name="Equation" r:id="rId11" imgW="241200" imgH="177480" progId="Equation.3">
                  <p:embed/>
                  <p:pic>
                    <p:nvPicPr>
                      <p:cNvPr id="43113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57800" y="2990850"/>
                        <a:ext cx="609600" cy="4254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1" name="Object 7"/>
          <p:cNvGraphicFramePr>
            <a:graphicFrameLocks noChangeAspect="1"/>
          </p:cNvGraphicFramePr>
          <p:nvPr/>
        </p:nvGraphicFramePr>
        <p:xfrm>
          <a:off x="4424363" y="3471863"/>
          <a:ext cx="757237" cy="479425"/>
        </p:xfrm>
        <a:graphic>
          <a:graphicData uri="http://schemas.openxmlformats.org/presentationml/2006/ole">
            <mc:AlternateContent xmlns:mc="http://schemas.openxmlformats.org/markup-compatibility/2006">
              <mc:Choice xmlns:v="urn:schemas-microsoft-com:vml" Requires="v">
                <p:oleObj spid="_x0000_s564934" name="Equation" r:id="rId13" imgW="380880" imgH="253800" progId="Equation.3">
                  <p:embed/>
                </p:oleObj>
              </mc:Choice>
              <mc:Fallback>
                <p:oleObj name="Equation" r:id="rId13" imgW="380880" imgH="253800" progId="Equation.3">
                  <p:embed/>
                  <p:pic>
                    <p:nvPicPr>
                      <p:cNvPr id="431131"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24363" y="3471863"/>
                        <a:ext cx="757237"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2" name="Object 8"/>
          <p:cNvGraphicFramePr>
            <a:graphicFrameLocks noChangeAspect="1"/>
          </p:cNvGraphicFramePr>
          <p:nvPr/>
        </p:nvGraphicFramePr>
        <p:xfrm>
          <a:off x="5165725" y="3495675"/>
          <a:ext cx="1916113" cy="431800"/>
        </p:xfrm>
        <a:graphic>
          <a:graphicData uri="http://schemas.openxmlformats.org/presentationml/2006/ole">
            <mc:AlternateContent xmlns:mc="http://schemas.openxmlformats.org/markup-compatibility/2006">
              <mc:Choice xmlns:v="urn:schemas-microsoft-com:vml" Requires="v">
                <p:oleObj spid="_x0000_s564935" name="Equation" r:id="rId15" imgW="965160" imgH="228600" progId="Equation.3">
                  <p:embed/>
                </p:oleObj>
              </mc:Choice>
              <mc:Fallback>
                <p:oleObj name="Equation" r:id="rId15" imgW="965160" imgH="228600" progId="Equation.3">
                  <p:embed/>
                  <p:pic>
                    <p:nvPicPr>
                      <p:cNvPr id="431132"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65725" y="3495675"/>
                        <a:ext cx="1916113" cy="431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3" name="Object 9"/>
          <p:cNvGraphicFramePr>
            <a:graphicFrameLocks noChangeAspect="1"/>
          </p:cNvGraphicFramePr>
          <p:nvPr/>
        </p:nvGraphicFramePr>
        <p:xfrm>
          <a:off x="7065963" y="3505200"/>
          <a:ext cx="477837" cy="411163"/>
        </p:xfrm>
        <a:graphic>
          <a:graphicData uri="http://schemas.openxmlformats.org/presentationml/2006/ole">
            <mc:AlternateContent xmlns:mc="http://schemas.openxmlformats.org/markup-compatibility/2006">
              <mc:Choice xmlns:v="urn:schemas-microsoft-com:vml" Requires="v">
                <p:oleObj spid="_x0000_s564936" name="Equation" r:id="rId17" imgW="241200" imgH="177480" progId="Equation.3">
                  <p:embed/>
                </p:oleObj>
              </mc:Choice>
              <mc:Fallback>
                <p:oleObj name="Equation" r:id="rId17" imgW="241200" imgH="177480" progId="Equation.3">
                  <p:embed/>
                  <p:pic>
                    <p:nvPicPr>
                      <p:cNvPr id="431133"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65963" y="3505200"/>
                        <a:ext cx="477837" cy="4111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4" name="Object 10"/>
          <p:cNvGraphicFramePr>
            <a:graphicFrameLocks noChangeAspect="1"/>
          </p:cNvGraphicFramePr>
          <p:nvPr/>
        </p:nvGraphicFramePr>
        <p:xfrm>
          <a:off x="5254625" y="4013200"/>
          <a:ext cx="2798763" cy="431800"/>
        </p:xfrm>
        <a:graphic>
          <a:graphicData uri="http://schemas.openxmlformats.org/presentationml/2006/ole">
            <mc:AlternateContent xmlns:mc="http://schemas.openxmlformats.org/markup-compatibility/2006">
              <mc:Choice xmlns:v="urn:schemas-microsoft-com:vml" Requires="v">
                <p:oleObj spid="_x0000_s564937" name="Equation" r:id="rId19" imgW="1409400" imgH="228600" progId="Equation.3">
                  <p:embed/>
                </p:oleObj>
              </mc:Choice>
              <mc:Fallback>
                <p:oleObj name="Equation" r:id="rId19" imgW="1409400" imgH="228600" progId="Equation.3">
                  <p:embed/>
                  <p:pic>
                    <p:nvPicPr>
                      <p:cNvPr id="431134"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254625" y="4013200"/>
                        <a:ext cx="2798763" cy="431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5" name="Object 11"/>
          <p:cNvGraphicFramePr>
            <a:graphicFrameLocks noChangeAspect="1"/>
          </p:cNvGraphicFramePr>
          <p:nvPr/>
        </p:nvGraphicFramePr>
        <p:xfrm>
          <a:off x="8054975" y="4000500"/>
          <a:ext cx="479425" cy="457200"/>
        </p:xfrm>
        <a:graphic>
          <a:graphicData uri="http://schemas.openxmlformats.org/presentationml/2006/ole">
            <mc:AlternateContent xmlns:mc="http://schemas.openxmlformats.org/markup-compatibility/2006">
              <mc:Choice xmlns:v="urn:schemas-microsoft-com:vml" Requires="v">
                <p:oleObj spid="_x0000_s564938" name="Equation" r:id="rId21" imgW="241200" imgH="177480" progId="Equation.3">
                  <p:embed/>
                </p:oleObj>
              </mc:Choice>
              <mc:Fallback>
                <p:oleObj name="Equation" r:id="rId21" imgW="241200" imgH="177480" progId="Equation.3">
                  <p:embed/>
                  <p:pic>
                    <p:nvPicPr>
                      <p:cNvPr id="431135"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054975" y="4000500"/>
                        <a:ext cx="479425" cy="457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6" name="Object 12"/>
          <p:cNvGraphicFramePr>
            <a:graphicFrameLocks noChangeAspect="1"/>
          </p:cNvGraphicFramePr>
          <p:nvPr/>
        </p:nvGraphicFramePr>
        <p:xfrm>
          <a:off x="4419600" y="4581525"/>
          <a:ext cx="958850" cy="384175"/>
        </p:xfrm>
        <a:graphic>
          <a:graphicData uri="http://schemas.openxmlformats.org/presentationml/2006/ole">
            <mc:AlternateContent xmlns:mc="http://schemas.openxmlformats.org/markup-compatibility/2006">
              <mc:Choice xmlns:v="urn:schemas-microsoft-com:vml" Requires="v">
                <p:oleObj spid="_x0000_s564939" name="Equation" r:id="rId23" imgW="482400" imgH="203040" progId="Equation.3">
                  <p:embed/>
                </p:oleObj>
              </mc:Choice>
              <mc:Fallback>
                <p:oleObj name="Equation" r:id="rId23" imgW="482400" imgH="203040" progId="Equation.3">
                  <p:embed/>
                  <p:pic>
                    <p:nvPicPr>
                      <p:cNvPr id="431136"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19600" y="4581525"/>
                        <a:ext cx="958850" cy="3841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7" name="Object 13"/>
          <p:cNvGraphicFramePr>
            <a:graphicFrameLocks noChangeAspect="1"/>
          </p:cNvGraphicFramePr>
          <p:nvPr/>
        </p:nvGraphicFramePr>
        <p:xfrm>
          <a:off x="3657600" y="5119688"/>
          <a:ext cx="403225" cy="407987"/>
        </p:xfrm>
        <a:graphic>
          <a:graphicData uri="http://schemas.openxmlformats.org/presentationml/2006/ole">
            <mc:AlternateContent xmlns:mc="http://schemas.openxmlformats.org/markup-compatibility/2006">
              <mc:Choice xmlns:v="urn:schemas-microsoft-com:vml" Requires="v">
                <p:oleObj spid="_x0000_s564940" name="Equation" r:id="rId25" imgW="203040" imgH="215640" progId="Equation.3">
                  <p:embed/>
                </p:oleObj>
              </mc:Choice>
              <mc:Fallback>
                <p:oleObj name="Equation" r:id="rId25" imgW="203040" imgH="215640" progId="Equation.3">
                  <p:embed/>
                  <p:pic>
                    <p:nvPicPr>
                      <p:cNvPr id="431137"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657600" y="5119688"/>
                        <a:ext cx="403225" cy="4079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8" name="Object 14"/>
          <p:cNvGraphicFramePr>
            <a:graphicFrameLocks noChangeAspect="1"/>
          </p:cNvGraphicFramePr>
          <p:nvPr/>
        </p:nvGraphicFramePr>
        <p:xfrm>
          <a:off x="4019550" y="4970463"/>
          <a:ext cx="1009650" cy="744537"/>
        </p:xfrm>
        <a:graphic>
          <a:graphicData uri="http://schemas.openxmlformats.org/presentationml/2006/ole">
            <mc:AlternateContent xmlns:mc="http://schemas.openxmlformats.org/markup-compatibility/2006">
              <mc:Choice xmlns:v="urn:schemas-microsoft-com:vml" Requires="v">
                <p:oleObj spid="_x0000_s564941" name="Equation" r:id="rId27" imgW="507960" imgH="393480" progId="Equation.3">
                  <p:embed/>
                </p:oleObj>
              </mc:Choice>
              <mc:Fallback>
                <p:oleObj name="Equation" r:id="rId27" imgW="507960" imgH="393480" progId="Equation.3">
                  <p:embed/>
                  <p:pic>
                    <p:nvPicPr>
                      <p:cNvPr id="431138"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019550" y="4970463"/>
                        <a:ext cx="1009650" cy="7445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9" name="Object 15"/>
          <p:cNvGraphicFramePr>
            <a:graphicFrameLocks noChangeAspect="1"/>
          </p:cNvGraphicFramePr>
          <p:nvPr/>
        </p:nvGraphicFramePr>
        <p:xfrm>
          <a:off x="4972050" y="4953000"/>
          <a:ext cx="2343150" cy="742950"/>
        </p:xfrm>
        <a:graphic>
          <a:graphicData uri="http://schemas.openxmlformats.org/presentationml/2006/ole">
            <mc:AlternateContent xmlns:mc="http://schemas.openxmlformats.org/markup-compatibility/2006">
              <mc:Choice xmlns:v="urn:schemas-microsoft-com:vml" Requires="v">
                <p:oleObj spid="_x0000_s564942" name="Equation" r:id="rId29" imgW="1333440" imgH="393480" progId="Equation.3">
                  <p:embed/>
                </p:oleObj>
              </mc:Choice>
              <mc:Fallback>
                <p:oleObj name="Equation" r:id="rId29" imgW="1333440" imgH="393480" progId="Equation.3">
                  <p:embed/>
                  <p:pic>
                    <p:nvPicPr>
                      <p:cNvPr id="431139"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972050" y="4953000"/>
                        <a:ext cx="2343150" cy="7429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40" name="Object 16"/>
          <p:cNvGraphicFramePr>
            <a:graphicFrameLocks noChangeAspect="1"/>
          </p:cNvGraphicFramePr>
          <p:nvPr/>
        </p:nvGraphicFramePr>
        <p:xfrm>
          <a:off x="4406900" y="5802313"/>
          <a:ext cx="1311275" cy="406400"/>
        </p:xfrm>
        <a:graphic>
          <a:graphicData uri="http://schemas.openxmlformats.org/presentationml/2006/ole">
            <mc:AlternateContent xmlns:mc="http://schemas.openxmlformats.org/markup-compatibility/2006">
              <mc:Choice xmlns:v="urn:schemas-microsoft-com:vml" Requires="v">
                <p:oleObj spid="_x0000_s564943" name="Equation" r:id="rId31" imgW="660240" imgH="215640" progId="Equation.3">
                  <p:embed/>
                </p:oleObj>
              </mc:Choice>
              <mc:Fallback>
                <p:oleObj name="Equation" r:id="rId31" imgW="660240" imgH="215640" progId="Equation.3">
                  <p:embed/>
                  <p:pic>
                    <p:nvPicPr>
                      <p:cNvPr id="431140"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406900" y="5802313"/>
                        <a:ext cx="1311275" cy="4064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41" name="Object 17"/>
          <p:cNvGraphicFramePr>
            <a:graphicFrameLocks noChangeAspect="1"/>
          </p:cNvGraphicFramePr>
          <p:nvPr/>
        </p:nvGraphicFramePr>
        <p:xfrm>
          <a:off x="5681663" y="5840413"/>
          <a:ext cx="2547937" cy="333375"/>
        </p:xfrm>
        <a:graphic>
          <a:graphicData uri="http://schemas.openxmlformats.org/presentationml/2006/ole">
            <mc:AlternateContent xmlns:mc="http://schemas.openxmlformats.org/markup-compatibility/2006">
              <mc:Choice xmlns:v="urn:schemas-microsoft-com:vml" Requires="v">
                <p:oleObj spid="_x0000_s564944" name="Equation" r:id="rId33" imgW="1282680" imgH="177480" progId="Equation.DSMT4">
                  <p:embed/>
                </p:oleObj>
              </mc:Choice>
              <mc:Fallback>
                <p:oleObj name="Equation" r:id="rId33" imgW="1282680" imgH="177480" progId="Equation.DSMT4">
                  <p:embed/>
                  <p:pic>
                    <p:nvPicPr>
                      <p:cNvPr id="431141"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81663" y="5840413"/>
                        <a:ext cx="2547937" cy="3333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9470400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4" name="Date Placeholder 3"/>
          <p:cNvSpPr>
            <a:spLocks noGrp="1"/>
          </p:cNvSpPr>
          <p:nvPr>
            <p:ph type="dt" sz="quarter" idx="10"/>
          </p:nvPr>
        </p:nvSpPr>
        <p:spPr/>
        <p:txBody>
          <a:bodyPr/>
          <a:lstStyle/>
          <a:p>
            <a:pPr>
              <a:defRPr/>
            </a:pPr>
            <a:r>
              <a:rPr lang="en-US"/>
              <a:t>Monday, May 3, 2021</a:t>
            </a:r>
          </a:p>
        </p:txBody>
      </p:sp>
      <p:sp>
        <p:nvSpPr>
          <p:cNvPr id="28685" name="Footer Placeholder 4"/>
          <p:cNvSpPr>
            <a:spLocks noGrp="1"/>
          </p:cNvSpPr>
          <p:nvPr>
            <p:ph type="ftr" sz="quarter" idx="11"/>
          </p:nvPr>
        </p:nvSpPr>
        <p:spPr/>
        <p:txBody>
          <a:bodyPr/>
          <a:lstStyle/>
          <a:p>
            <a:pPr>
              <a:defRPr/>
            </a:pPr>
            <a:r>
              <a:rPr lang="nl-NL"/>
              <a:t>PHYS 1443-003, Spring 2021                    Dr. Jaehoon Yu</a:t>
            </a:r>
            <a:endParaRPr lang="en-US"/>
          </a:p>
        </p:txBody>
      </p:sp>
      <p:sp>
        <p:nvSpPr>
          <p:cNvPr id="25614" name="Slide Number Placeholder 5"/>
          <p:cNvSpPr>
            <a:spLocks noGrp="1"/>
          </p:cNvSpPr>
          <p:nvPr>
            <p:ph type="sldNum" sz="quarter" idx="12"/>
          </p:nvPr>
        </p:nvSpPr>
        <p:spPr>
          <a:noFill/>
        </p:spPr>
        <p:txBody>
          <a:bodyPr/>
          <a:lstStyle/>
          <a:p>
            <a:fld id="{6E4C69A4-9207-C14A-A3BA-A68B7656AC05}" type="slidenum">
              <a:rPr lang="en-US">
                <a:latin typeface="Arial Narrow" charset="0"/>
              </a:rPr>
              <a:pPr/>
              <a:t>9</a:t>
            </a:fld>
            <a:endParaRPr lang="en-US">
              <a:latin typeface="Arial Narrow" charset="0"/>
            </a:endParaRPr>
          </a:p>
        </p:txBody>
      </p:sp>
      <p:pic>
        <p:nvPicPr>
          <p:cNvPr id="429058" name="Picture 2" descr="FG12_013"/>
          <p:cNvPicPr>
            <a:picLocks noChangeAspect="1" noChangeArrowheads="1"/>
          </p:cNvPicPr>
          <p:nvPr/>
        </p:nvPicPr>
        <p:blipFill>
          <a:blip r:embed="rId3"/>
          <a:srcRect/>
          <a:stretch>
            <a:fillRect/>
          </a:stretch>
        </p:blipFill>
        <p:spPr bwMode="auto">
          <a:xfrm>
            <a:off x="304800" y="1828800"/>
            <a:ext cx="2438400" cy="2095500"/>
          </a:xfrm>
          <a:prstGeom prst="rect">
            <a:avLst/>
          </a:prstGeom>
          <a:noFill/>
          <a:ln w="9525">
            <a:noFill/>
            <a:miter lim="800000"/>
            <a:headEnd/>
            <a:tailEnd/>
          </a:ln>
        </p:spPr>
      </p:pic>
      <p:sp>
        <p:nvSpPr>
          <p:cNvPr id="25616" name="Rectangle 3"/>
          <p:cNvSpPr>
            <a:spLocks noGrp="1" noChangeArrowheads="1"/>
          </p:cNvSpPr>
          <p:nvPr>
            <p:ph type="title"/>
          </p:nvPr>
        </p:nvSpPr>
        <p:spPr>
          <a:xfrm>
            <a:off x="685800" y="152400"/>
            <a:ext cx="7772400" cy="609600"/>
          </a:xfrm>
        </p:spPr>
        <p:txBody>
          <a:bodyPr/>
          <a:lstStyle/>
          <a:p>
            <a:r>
              <a:rPr lang="en-US" sz="4000" dirty="0">
                <a:ea typeface="ＭＳ Ｐゴシック" charset="-128"/>
                <a:cs typeface="ＭＳ Ｐゴシック" charset="-128"/>
              </a:rPr>
              <a:t>Example: Ladder Balance</a:t>
            </a:r>
            <a:endParaRPr lang="en-US" dirty="0">
              <a:ea typeface="ＭＳ Ｐゴシック" charset="-128"/>
              <a:cs typeface="ＭＳ Ｐゴシック" charset="-128"/>
            </a:endParaRPr>
          </a:p>
        </p:txBody>
      </p:sp>
      <p:sp>
        <p:nvSpPr>
          <p:cNvPr id="429060" name="Text Box 4"/>
          <p:cNvSpPr txBox="1">
            <a:spLocks noChangeArrowheads="1"/>
          </p:cNvSpPr>
          <p:nvPr/>
        </p:nvSpPr>
        <p:spPr bwMode="auto">
          <a:xfrm>
            <a:off x="4572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A </a:t>
            </a:r>
            <a:r>
              <a:rPr lang="en-US" sz="2000" dirty="0">
                <a:solidFill>
                  <a:srgbClr val="CC00CC"/>
                </a:solidFill>
                <a:latin typeface="Arial Narrow" charset="0"/>
              </a:rPr>
              <a:t>5.0 m long ladder </a:t>
            </a:r>
            <a:r>
              <a:rPr lang="en-US" sz="2000" dirty="0">
                <a:solidFill>
                  <a:srgbClr val="800000"/>
                </a:solidFill>
                <a:latin typeface="Arial Narrow" charset="0"/>
              </a:rPr>
              <a:t>leans against a wall at a point </a:t>
            </a:r>
            <a:r>
              <a:rPr lang="en-US" sz="2000" dirty="0">
                <a:solidFill>
                  <a:srgbClr val="CC00CC"/>
                </a:solidFill>
                <a:latin typeface="Arial Narrow" charset="0"/>
              </a:rPr>
              <a:t>4.0m above the ground</a:t>
            </a:r>
            <a:r>
              <a:rPr lang="en-US" sz="2000" dirty="0">
                <a:solidFill>
                  <a:srgbClr val="800000"/>
                </a:solidFill>
                <a:latin typeface="Arial Narrow" charset="0"/>
              </a:rPr>
              <a:t>.  The ladder is uniform and has </a:t>
            </a:r>
            <a:r>
              <a:rPr lang="en-US" sz="2000" dirty="0">
                <a:solidFill>
                  <a:srgbClr val="CC00CC"/>
                </a:solidFill>
                <a:latin typeface="Arial Narrow" charset="0"/>
              </a:rPr>
              <a:t>mass 12.0kg</a:t>
            </a:r>
            <a:r>
              <a:rPr lang="en-US" sz="2000" dirty="0">
                <a:solidFill>
                  <a:srgbClr val="800000"/>
                </a:solidFill>
                <a:latin typeface="Arial Narrow" charset="0"/>
              </a:rPr>
              <a:t>.  Assuming the wall is frictionless (but ground is not), determine the forces exerted on the ladder by the ground and the wall.  </a:t>
            </a:r>
          </a:p>
        </p:txBody>
      </p:sp>
      <p:graphicFrame>
        <p:nvGraphicFramePr>
          <p:cNvPr id="429061" name="Object 2"/>
          <p:cNvGraphicFramePr>
            <a:graphicFrameLocks noChangeAspect="1"/>
          </p:cNvGraphicFramePr>
          <p:nvPr/>
        </p:nvGraphicFramePr>
        <p:xfrm>
          <a:off x="5181600" y="2667000"/>
          <a:ext cx="757238" cy="479425"/>
        </p:xfrm>
        <a:graphic>
          <a:graphicData uri="http://schemas.openxmlformats.org/presentationml/2006/ole">
            <mc:AlternateContent xmlns:mc="http://schemas.openxmlformats.org/markup-compatibility/2006">
              <mc:Choice xmlns:v="urn:schemas-microsoft-com:vml" Requires="v">
                <p:oleObj spid="_x0000_s561849" name="Equation" r:id="rId4" imgW="380880" imgH="253800" progId="Equation.3">
                  <p:embed/>
                </p:oleObj>
              </mc:Choice>
              <mc:Fallback>
                <p:oleObj name="Equation" r:id="rId4" imgW="380880" imgH="253800" progId="Equation.3">
                  <p:embed/>
                  <p:pic>
                    <p:nvPicPr>
                      <p:cNvPr id="429061"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667000"/>
                        <a:ext cx="757238"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9062" name="AutoShape 6"/>
          <p:cNvSpPr>
            <a:spLocks noChangeArrowheads="1"/>
          </p:cNvSpPr>
          <p:nvPr/>
        </p:nvSpPr>
        <p:spPr bwMode="auto">
          <a:xfrm>
            <a:off x="2362200" y="2514600"/>
            <a:ext cx="838200" cy="609600"/>
          </a:xfrm>
          <a:prstGeom prst="rightArrow">
            <a:avLst>
              <a:gd name="adj1" fmla="val 50000"/>
              <a:gd name="adj2" fmla="val 34375"/>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FBD</a:t>
            </a:r>
          </a:p>
        </p:txBody>
      </p:sp>
      <p:sp>
        <p:nvSpPr>
          <p:cNvPr id="429063" name="Text Box 7"/>
          <p:cNvSpPr txBox="1">
            <a:spLocks noChangeArrowheads="1"/>
          </p:cNvSpPr>
          <p:nvPr/>
        </p:nvSpPr>
        <p:spPr bwMode="auto">
          <a:xfrm>
            <a:off x="4953000" y="1828800"/>
            <a:ext cx="388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First the translational equilibrium, using components</a:t>
            </a:r>
          </a:p>
        </p:txBody>
      </p:sp>
      <p:sp>
        <p:nvSpPr>
          <p:cNvPr id="429064" name="Text Box 8"/>
          <p:cNvSpPr txBox="1">
            <a:spLocks noChangeArrowheads="1"/>
          </p:cNvSpPr>
          <p:nvPr/>
        </p:nvSpPr>
        <p:spPr bwMode="auto">
          <a:xfrm>
            <a:off x="457200" y="3886200"/>
            <a:ext cx="6629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y component of the force by the ground is</a:t>
            </a:r>
          </a:p>
        </p:txBody>
      </p:sp>
      <p:grpSp>
        <p:nvGrpSpPr>
          <p:cNvPr id="2" name="Group 9"/>
          <p:cNvGrpSpPr>
            <a:grpSpLocks/>
          </p:cNvGrpSpPr>
          <p:nvPr/>
        </p:nvGrpSpPr>
        <p:grpSpPr bwMode="auto">
          <a:xfrm>
            <a:off x="3200400" y="1905000"/>
            <a:ext cx="1524000" cy="1828800"/>
            <a:chOff x="2016" y="1200"/>
            <a:chExt cx="733" cy="1152"/>
          </a:xfrm>
        </p:grpSpPr>
        <p:sp>
          <p:nvSpPr>
            <p:cNvPr id="25623" name="Line 10"/>
            <p:cNvSpPr>
              <a:spLocks noChangeShapeType="1"/>
            </p:cNvSpPr>
            <p:nvPr/>
          </p:nvSpPr>
          <p:spPr bwMode="auto">
            <a:xfrm flipH="1">
              <a:off x="2208" y="1440"/>
              <a:ext cx="480" cy="672"/>
            </a:xfrm>
            <a:prstGeom prst="line">
              <a:avLst/>
            </a:prstGeom>
            <a:noFill/>
            <a:ln w="76200">
              <a:solidFill>
                <a:schemeClr val="hlink"/>
              </a:solidFill>
              <a:round/>
              <a:headEnd/>
              <a:tailEnd/>
            </a:ln>
          </p:spPr>
          <p:txBody>
            <a:bodyPr>
              <a:prstTxWarp prst="textNoShape">
                <a:avLst/>
              </a:prstTxWarp>
            </a:bodyPr>
            <a:lstStyle/>
            <a:p>
              <a:endParaRPr lang="en-US"/>
            </a:p>
          </p:txBody>
        </p:sp>
        <p:sp>
          <p:nvSpPr>
            <p:cNvPr id="25624" name="Line 11"/>
            <p:cNvSpPr>
              <a:spLocks noChangeShapeType="1"/>
            </p:cNvSpPr>
            <p:nvPr/>
          </p:nvSpPr>
          <p:spPr bwMode="auto">
            <a:xfrm>
              <a:off x="2448" y="1776"/>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5" name="Line 12"/>
            <p:cNvSpPr>
              <a:spLocks noChangeShapeType="1"/>
            </p:cNvSpPr>
            <p:nvPr/>
          </p:nvSpPr>
          <p:spPr bwMode="auto">
            <a:xfrm>
              <a:off x="2208" y="2112"/>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6" name="Line 13"/>
            <p:cNvSpPr>
              <a:spLocks noChangeShapeType="1"/>
            </p:cNvSpPr>
            <p:nvPr/>
          </p:nvSpPr>
          <p:spPr bwMode="auto">
            <a:xfrm flipV="1">
              <a:off x="2208" y="1728"/>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7" name="Line 14"/>
            <p:cNvSpPr>
              <a:spLocks noChangeShapeType="1"/>
            </p:cNvSpPr>
            <p:nvPr/>
          </p:nvSpPr>
          <p:spPr bwMode="auto">
            <a:xfrm flipH="1">
              <a:off x="2448" y="1440"/>
              <a:ext cx="240"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8" name="Text Box 15"/>
            <p:cNvSpPr txBox="1">
              <a:spLocks noChangeArrowheads="1"/>
            </p:cNvSpPr>
            <p:nvPr/>
          </p:nvSpPr>
          <p:spPr bwMode="auto">
            <a:xfrm>
              <a:off x="2400" y="1776"/>
              <a:ext cx="266" cy="250"/>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5629" name="Text Box 16"/>
            <p:cNvSpPr txBox="1">
              <a:spLocks noChangeArrowheads="1"/>
            </p:cNvSpPr>
            <p:nvPr/>
          </p:nvSpPr>
          <p:spPr bwMode="auto">
            <a:xfrm>
              <a:off x="2448" y="1200"/>
              <a:ext cx="301" cy="250"/>
            </a:xfrm>
            <a:prstGeom prst="rect">
              <a:avLst/>
            </a:prstGeom>
            <a:noFill/>
            <a:ln w="9525">
              <a:noFill/>
              <a:miter lim="800000"/>
              <a:headEnd/>
              <a:tailEnd/>
            </a:ln>
          </p:spPr>
          <p:txBody>
            <a:bodyPr>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W</a:t>
              </a:r>
              <a:endParaRPr lang="en-US" sz="2000" b="1">
                <a:solidFill>
                  <a:schemeClr val="accent2"/>
                </a:solidFill>
                <a:latin typeface="Monotype Corsiva" charset="0"/>
              </a:endParaRPr>
            </a:p>
          </p:txBody>
        </p:sp>
        <p:sp>
          <p:nvSpPr>
            <p:cNvPr id="25630" name="Text Box 17"/>
            <p:cNvSpPr txBox="1">
              <a:spLocks noChangeArrowheads="1"/>
            </p:cNvSpPr>
            <p:nvPr/>
          </p:nvSpPr>
          <p:spPr bwMode="auto">
            <a:xfrm>
              <a:off x="2160" y="2102"/>
              <a:ext cx="24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Gx</a:t>
              </a:r>
              <a:endParaRPr lang="en-US" sz="2000" b="1">
                <a:solidFill>
                  <a:schemeClr val="accent2"/>
                </a:solidFill>
                <a:latin typeface="Monotype Corsiva" charset="0"/>
              </a:endParaRPr>
            </a:p>
          </p:txBody>
        </p:sp>
        <p:sp>
          <p:nvSpPr>
            <p:cNvPr id="25631" name="Text Box 18"/>
            <p:cNvSpPr txBox="1">
              <a:spLocks noChangeArrowheads="1"/>
            </p:cNvSpPr>
            <p:nvPr/>
          </p:nvSpPr>
          <p:spPr bwMode="auto">
            <a:xfrm>
              <a:off x="2016" y="1852"/>
              <a:ext cx="214" cy="212"/>
            </a:xfrm>
            <a:prstGeom prst="rect">
              <a:avLst/>
            </a:prstGeom>
            <a:noFill/>
            <a:ln w="9525">
              <a:noFill/>
              <a:miter lim="800000"/>
              <a:headEnd/>
              <a:tailEnd/>
            </a:ln>
          </p:spPr>
          <p:txBody>
            <a:bodyPr wrap="none">
              <a:prstTxWarp prst="textNoShape">
                <a:avLst/>
              </a:prstTxWarp>
              <a:spAutoFit/>
            </a:bodyPr>
            <a:lstStyle/>
            <a:p>
              <a:r>
                <a:rPr lang="en-US" sz="1600" b="1">
                  <a:solidFill>
                    <a:schemeClr val="accent2"/>
                  </a:solidFill>
                  <a:latin typeface="Monotype Corsiva" charset="0"/>
                </a:rPr>
                <a:t>F</a:t>
              </a:r>
              <a:r>
                <a:rPr lang="en-US" sz="1600" b="1" baseline="-25000">
                  <a:solidFill>
                    <a:schemeClr val="accent2"/>
                  </a:solidFill>
                  <a:latin typeface="Monotype Corsiva" charset="0"/>
                </a:rPr>
                <a:t>Gy</a:t>
              </a:r>
            </a:p>
          </p:txBody>
        </p:sp>
        <p:sp>
          <p:nvSpPr>
            <p:cNvPr id="25632" name="Text Box 19"/>
            <p:cNvSpPr txBox="1">
              <a:spLocks noChangeArrowheads="1"/>
            </p:cNvSpPr>
            <p:nvPr/>
          </p:nvSpPr>
          <p:spPr bwMode="auto">
            <a:xfrm>
              <a:off x="2016" y="1990"/>
              <a:ext cx="159"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O</a:t>
              </a:r>
            </a:p>
          </p:txBody>
        </p:sp>
      </p:grpSp>
      <p:graphicFrame>
        <p:nvGraphicFramePr>
          <p:cNvPr id="429076" name="Object 3"/>
          <p:cNvGraphicFramePr>
            <a:graphicFrameLocks noChangeAspect="1"/>
          </p:cNvGraphicFramePr>
          <p:nvPr/>
        </p:nvGraphicFramePr>
        <p:xfrm>
          <a:off x="2362200" y="4406900"/>
          <a:ext cx="649288" cy="622300"/>
        </p:xfrm>
        <a:graphic>
          <a:graphicData uri="http://schemas.openxmlformats.org/presentationml/2006/ole">
            <mc:AlternateContent xmlns:mc="http://schemas.openxmlformats.org/markup-compatibility/2006">
              <mc:Choice xmlns:v="urn:schemas-microsoft-com:vml" Requires="v">
                <p:oleObj spid="_x0000_s561850" name="Equation" r:id="rId6" imgW="241200" imgH="241200" progId="Equation.DSMT4">
                  <p:embed/>
                </p:oleObj>
              </mc:Choice>
              <mc:Fallback>
                <p:oleObj name="Equation" r:id="rId6" imgW="241200" imgH="241200" progId="Equation.DSMT4">
                  <p:embed/>
                  <p:pic>
                    <p:nvPicPr>
                      <p:cNvPr id="42907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2200" y="4406900"/>
                        <a:ext cx="649288" cy="6223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7" name="Object 4"/>
          <p:cNvGraphicFramePr>
            <a:graphicFrameLocks noChangeAspect="1"/>
          </p:cNvGraphicFramePr>
          <p:nvPr>
            <p:extLst>
              <p:ext uri="{D42A27DB-BD31-4B8C-83A1-F6EECF244321}">
                <p14:modId xmlns:p14="http://schemas.microsoft.com/office/powerpoint/2010/main" val="851269480"/>
              </p:ext>
            </p:extLst>
          </p:nvPr>
        </p:nvGraphicFramePr>
        <p:xfrm>
          <a:off x="5902325" y="2690813"/>
          <a:ext cx="1336675" cy="431800"/>
        </p:xfrm>
        <a:graphic>
          <a:graphicData uri="http://schemas.openxmlformats.org/presentationml/2006/ole">
            <mc:AlternateContent xmlns:mc="http://schemas.openxmlformats.org/markup-compatibility/2006">
              <mc:Choice xmlns:v="urn:schemas-microsoft-com:vml" Requires="v">
                <p:oleObj spid="_x0000_s561851" name="Equation" r:id="rId8" imgW="672840" imgH="228600" progId="Equation.DSMT4">
                  <p:embed/>
                </p:oleObj>
              </mc:Choice>
              <mc:Fallback>
                <p:oleObj name="Equation" r:id="rId8" imgW="672840" imgH="228600" progId="Equation.DSMT4">
                  <p:embed/>
                  <p:pic>
                    <p:nvPicPr>
                      <p:cNvPr id="429077"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02325" y="2690813"/>
                        <a:ext cx="1336675" cy="431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8" name="Object 5"/>
          <p:cNvGraphicFramePr>
            <a:graphicFrameLocks noChangeAspect="1"/>
          </p:cNvGraphicFramePr>
          <p:nvPr>
            <p:extLst>
              <p:ext uri="{D42A27DB-BD31-4B8C-83A1-F6EECF244321}">
                <p14:modId xmlns:p14="http://schemas.microsoft.com/office/powerpoint/2010/main" val="1024011405"/>
              </p:ext>
            </p:extLst>
          </p:nvPr>
        </p:nvGraphicFramePr>
        <p:xfrm>
          <a:off x="7294563" y="2738438"/>
          <a:ext cx="477837" cy="336550"/>
        </p:xfrm>
        <a:graphic>
          <a:graphicData uri="http://schemas.openxmlformats.org/presentationml/2006/ole">
            <mc:AlternateContent xmlns:mc="http://schemas.openxmlformats.org/markup-compatibility/2006">
              <mc:Choice xmlns:v="urn:schemas-microsoft-com:vml" Requires="v">
                <p:oleObj spid="_x0000_s561852" name="Equation" r:id="rId10" imgW="241200" imgH="177480" progId="Equation.3">
                  <p:embed/>
                </p:oleObj>
              </mc:Choice>
              <mc:Fallback>
                <p:oleObj name="Equation" r:id="rId10" imgW="241200" imgH="177480" progId="Equation.3">
                  <p:embed/>
                  <p:pic>
                    <p:nvPicPr>
                      <p:cNvPr id="429078"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94563" y="2738438"/>
                        <a:ext cx="477837" cy="3365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9" name="Object 6"/>
          <p:cNvGraphicFramePr>
            <a:graphicFrameLocks noChangeAspect="1"/>
          </p:cNvGraphicFramePr>
          <p:nvPr/>
        </p:nvGraphicFramePr>
        <p:xfrm>
          <a:off x="5181600" y="3254375"/>
          <a:ext cx="757238" cy="479425"/>
        </p:xfrm>
        <a:graphic>
          <a:graphicData uri="http://schemas.openxmlformats.org/presentationml/2006/ole">
            <mc:AlternateContent xmlns:mc="http://schemas.openxmlformats.org/markup-compatibility/2006">
              <mc:Choice xmlns:v="urn:schemas-microsoft-com:vml" Requires="v">
                <p:oleObj spid="_x0000_s561853" name="Equation" r:id="rId12" imgW="380880" imgH="253800" progId="Equation.3">
                  <p:embed/>
                </p:oleObj>
              </mc:Choice>
              <mc:Fallback>
                <p:oleObj name="Equation" r:id="rId12" imgW="380880" imgH="253800" progId="Equation.3">
                  <p:embed/>
                  <p:pic>
                    <p:nvPicPr>
                      <p:cNvPr id="429079"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81600" y="3254375"/>
                        <a:ext cx="757238"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0" name="Object 7"/>
          <p:cNvGraphicFramePr>
            <a:graphicFrameLocks noChangeAspect="1"/>
          </p:cNvGraphicFramePr>
          <p:nvPr/>
        </p:nvGraphicFramePr>
        <p:xfrm>
          <a:off x="5821363" y="3267075"/>
          <a:ext cx="1538287" cy="455613"/>
        </p:xfrm>
        <a:graphic>
          <a:graphicData uri="http://schemas.openxmlformats.org/presentationml/2006/ole">
            <mc:AlternateContent xmlns:mc="http://schemas.openxmlformats.org/markup-compatibility/2006">
              <mc:Choice xmlns:v="urn:schemas-microsoft-com:vml" Requires="v">
                <p:oleObj spid="_x0000_s561854" name="Equation" r:id="rId14" imgW="774360" imgH="241200" progId="Equation.DSMT4">
                  <p:embed/>
                </p:oleObj>
              </mc:Choice>
              <mc:Fallback>
                <p:oleObj name="Equation" r:id="rId14" imgW="774360" imgH="241200" progId="Equation.DSMT4">
                  <p:embed/>
                  <p:pic>
                    <p:nvPicPr>
                      <p:cNvPr id="429080"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821363" y="3267075"/>
                        <a:ext cx="1538287" cy="4556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1" name="Object 8"/>
          <p:cNvGraphicFramePr>
            <a:graphicFrameLocks noChangeAspect="1"/>
          </p:cNvGraphicFramePr>
          <p:nvPr>
            <p:extLst>
              <p:ext uri="{D42A27DB-BD31-4B8C-83A1-F6EECF244321}">
                <p14:modId xmlns:p14="http://schemas.microsoft.com/office/powerpoint/2010/main" val="4076734291"/>
              </p:ext>
            </p:extLst>
          </p:nvPr>
        </p:nvGraphicFramePr>
        <p:xfrm>
          <a:off x="7369175" y="3325813"/>
          <a:ext cx="479425" cy="336550"/>
        </p:xfrm>
        <a:graphic>
          <a:graphicData uri="http://schemas.openxmlformats.org/presentationml/2006/ole">
            <mc:AlternateContent xmlns:mc="http://schemas.openxmlformats.org/markup-compatibility/2006">
              <mc:Choice xmlns:v="urn:schemas-microsoft-com:vml" Requires="v">
                <p:oleObj spid="_x0000_s561855" name="Equation" r:id="rId16" imgW="241200" imgH="177480" progId="Equation.3">
                  <p:embed/>
                </p:oleObj>
              </mc:Choice>
              <mc:Fallback>
                <p:oleObj name="Equation" r:id="rId16" imgW="241200" imgH="177480" progId="Equation.3">
                  <p:embed/>
                  <p:pic>
                    <p:nvPicPr>
                      <p:cNvPr id="429081"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69175" y="3325813"/>
                        <a:ext cx="479425" cy="3365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2" name="Object 9"/>
          <p:cNvGraphicFramePr>
            <a:graphicFrameLocks noChangeAspect="1"/>
          </p:cNvGraphicFramePr>
          <p:nvPr/>
        </p:nvGraphicFramePr>
        <p:xfrm>
          <a:off x="3078163" y="4460875"/>
          <a:ext cx="903287" cy="492125"/>
        </p:xfrm>
        <a:graphic>
          <a:graphicData uri="http://schemas.openxmlformats.org/presentationml/2006/ole">
            <mc:AlternateContent xmlns:mc="http://schemas.openxmlformats.org/markup-compatibility/2006">
              <mc:Choice xmlns:v="urn:schemas-microsoft-com:vml" Requires="v">
                <p:oleObj spid="_x0000_s561856" name="Equation" r:id="rId18" imgW="368280" imgH="164880" progId="Equation.3">
                  <p:embed/>
                </p:oleObj>
              </mc:Choice>
              <mc:Fallback>
                <p:oleObj name="Equation" r:id="rId18" imgW="368280" imgH="164880" progId="Equation.3">
                  <p:embed/>
                  <p:pic>
                    <p:nvPicPr>
                      <p:cNvPr id="429082"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078163" y="4460875"/>
                        <a:ext cx="903287" cy="4921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3" name="Object 10"/>
          <p:cNvGraphicFramePr>
            <a:graphicFrameLocks noChangeAspect="1"/>
          </p:cNvGraphicFramePr>
          <p:nvPr/>
        </p:nvGraphicFramePr>
        <p:xfrm>
          <a:off x="4114800" y="4462463"/>
          <a:ext cx="3276600" cy="414337"/>
        </p:xfrm>
        <a:graphic>
          <a:graphicData uri="http://schemas.openxmlformats.org/presentationml/2006/ole">
            <mc:AlternateContent xmlns:mc="http://schemas.openxmlformats.org/markup-compatibility/2006">
              <mc:Choice xmlns:v="urn:schemas-microsoft-com:vml" Requires="v">
                <p:oleObj spid="_x0000_s561857" name="Equation" r:id="rId20" imgW="1333440" imgH="177480" progId="Equation.DSMT4">
                  <p:embed/>
                </p:oleObj>
              </mc:Choice>
              <mc:Fallback>
                <p:oleObj name="Equation" r:id="rId20" imgW="1333440" imgH="177480" progId="Equation.DSMT4">
                  <p:embed/>
                  <p:pic>
                    <p:nvPicPr>
                      <p:cNvPr id="429083"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114800" y="4462463"/>
                        <a:ext cx="3276600" cy="4143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9084" name="Text Box 28"/>
          <p:cNvSpPr txBox="1">
            <a:spLocks noChangeArrowheads="1"/>
          </p:cNvSpPr>
          <p:nvPr/>
        </p:nvSpPr>
        <p:spPr bwMode="auto">
          <a:xfrm>
            <a:off x="457200" y="4953000"/>
            <a:ext cx="5105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length x</a:t>
            </a:r>
            <a:r>
              <a:rPr lang="en-US" baseline="-25000">
                <a:solidFill>
                  <a:srgbClr val="800000"/>
                </a:solidFill>
                <a:latin typeface="Arial Narrow" charset="0"/>
              </a:rPr>
              <a:t>0</a:t>
            </a:r>
            <a:r>
              <a:rPr lang="en-US">
                <a:solidFill>
                  <a:srgbClr val="800000"/>
                </a:solidFill>
                <a:latin typeface="Arial Narrow" charset="0"/>
              </a:rPr>
              <a:t> is, from Pythagorian theorem</a:t>
            </a:r>
          </a:p>
        </p:txBody>
      </p:sp>
      <p:graphicFrame>
        <p:nvGraphicFramePr>
          <p:cNvPr id="429085" name="Object 11"/>
          <p:cNvGraphicFramePr>
            <a:graphicFrameLocks noChangeAspect="1"/>
          </p:cNvGraphicFramePr>
          <p:nvPr/>
        </p:nvGraphicFramePr>
        <p:xfrm>
          <a:off x="2819400" y="5480050"/>
          <a:ext cx="3352800" cy="584200"/>
        </p:xfrm>
        <a:graphic>
          <a:graphicData uri="http://schemas.openxmlformats.org/presentationml/2006/ole">
            <mc:AlternateContent xmlns:mc="http://schemas.openxmlformats.org/markup-compatibility/2006">
              <mc:Choice xmlns:v="urn:schemas-microsoft-com:vml" Requires="v">
                <p:oleObj spid="_x0000_s561858" name="Equation" r:id="rId22" imgW="1536480" imgH="279360" progId="Equation.DSMT4">
                  <p:embed/>
                </p:oleObj>
              </mc:Choice>
              <mc:Fallback>
                <p:oleObj name="Equation" r:id="rId22" imgW="1536480" imgH="279360" progId="Equation.DSMT4">
                  <p:embed/>
                  <p:pic>
                    <p:nvPicPr>
                      <p:cNvPr id="429085"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819400" y="5480050"/>
                        <a:ext cx="3352800"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94173311"/>
      </p:ext>
    </p:extLst>
  </p:cSld>
  <p:clrMapOvr>
    <a:masterClrMapping/>
  </p:clrMapOvr>
  <p:transition>
    <p:random/>
  </p:transition>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78454</TotalTime>
  <Words>3168</Words>
  <Application>Microsoft Macintosh PowerPoint</Application>
  <PresentationFormat>On-screen Show (4:3)</PresentationFormat>
  <Paragraphs>343</Paragraphs>
  <Slides>24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 Narrow</vt:lpstr>
      <vt:lpstr>Monotype Corsiva</vt:lpstr>
      <vt:lpstr>Symbol</vt:lpstr>
      <vt:lpstr>Times New Roman</vt:lpstr>
      <vt:lpstr>phys1443-spring02</vt:lpstr>
      <vt:lpstr>Equation</vt:lpstr>
      <vt:lpstr>PHYS 1443 – Section 003 Lecture #21</vt:lpstr>
      <vt:lpstr>  Announcements</vt:lpstr>
      <vt:lpstr>Conditions for Equilibrium</vt:lpstr>
      <vt:lpstr>More on Conditions for Equilibrium</vt:lpstr>
      <vt:lpstr>How do we solve a static equilibrium problem?</vt:lpstr>
      <vt:lpstr>Example for Mechanical Equilibrium</vt:lpstr>
      <vt:lpstr>Example for Mech. Equilibrium Cont’d </vt:lpstr>
      <vt:lpstr>Ex. Human Forearm</vt:lpstr>
      <vt:lpstr>Example: Ladder Balance</vt:lpstr>
      <vt:lpstr>Example cont’d</vt:lpstr>
      <vt:lpstr>Elastic Properties of Solids</vt:lpstr>
      <vt:lpstr>Elastic Limit and Ultimate Strength</vt:lpstr>
      <vt:lpstr>Young’s Modulus</vt:lpstr>
      <vt:lpstr>Bulk Modulus</vt:lpstr>
      <vt:lpstr>Example for Solid’s Elastic Property</vt:lpstr>
      <vt:lpstr>Fluid and Pressure</vt:lpstr>
      <vt:lpstr>Density and Specific Gravity</vt:lpstr>
      <vt:lpstr>Example for Pressure</vt:lpstr>
      <vt:lpstr>Variation of Pressure and Depth</vt:lpstr>
      <vt:lpstr>Pascal’s Principle and Hydraulics</vt:lpstr>
      <vt:lpstr>Example for Pascal’s Principle</vt:lpstr>
      <vt:lpstr>Example for Pascal’s Principle</vt:lpstr>
      <vt:lpstr>Example for Pascal’s Principle</vt:lpstr>
      <vt:lpstr>Congratulations!!!!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1584</cp:revision>
  <cp:lastPrinted>2021-05-03T21:28:07Z</cp:lastPrinted>
  <dcterms:created xsi:type="dcterms:W3CDTF">2012-01-19T04:21:20Z</dcterms:created>
  <dcterms:modified xsi:type="dcterms:W3CDTF">2021-05-03T21:28:10Z</dcterms:modified>
</cp:coreProperties>
</file>