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91" r:id="rId2"/>
    <p:sldId id="335" r:id="rId3"/>
    <p:sldId id="790" r:id="rId4"/>
    <p:sldId id="791" r:id="rId5"/>
    <p:sldId id="792" r:id="rId6"/>
    <p:sldId id="793" r:id="rId7"/>
    <p:sldId id="794" r:id="rId8"/>
    <p:sldId id="804" r:id="rId9"/>
    <p:sldId id="795" r:id="rId10"/>
    <p:sldId id="796" r:id="rId11"/>
    <p:sldId id="809" r:id="rId12"/>
    <p:sldId id="810" r:id="rId13"/>
    <p:sldId id="811" r:id="rId14"/>
    <p:sldId id="812" r:id="rId15"/>
    <p:sldId id="814" r:id="rId16"/>
    <p:sldId id="815" r:id="rId17"/>
    <p:sldId id="797" r:id="rId18"/>
    <p:sldId id="816" r:id="rId19"/>
    <p:sldId id="817" r:id="rId20"/>
    <p:sldId id="818" r:id="rId21"/>
    <p:sldId id="819" r:id="rId22"/>
    <p:sldId id="820" r:id="rId23"/>
    <p:sldId id="821" r:id="rId24"/>
    <p:sldId id="876"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66"/>
    <a:srgbClr val="CC6600"/>
    <a:srgbClr val="660066"/>
    <a:srgbClr val="99FFCC"/>
    <a:srgbClr val="FFFF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08"/>
    <p:restoredTop sz="94660"/>
  </p:normalViewPr>
  <p:slideViewPr>
    <p:cSldViewPr>
      <p:cViewPr varScale="1">
        <p:scale>
          <a:sx n="138" d="100"/>
          <a:sy n="138" d="100"/>
        </p:scale>
        <p:origin x="1136" y="1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4" Type="http://schemas.openxmlformats.org/officeDocument/2006/relationships/image" Target="../media/image104.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11.wmf"/><Relationship Id="rId7" Type="http://schemas.openxmlformats.org/officeDocument/2006/relationships/image" Target="../media/image115.wmf"/><Relationship Id="rId2" Type="http://schemas.openxmlformats.org/officeDocument/2006/relationships/image" Target="../media/image110.wmf"/><Relationship Id="rId1" Type="http://schemas.openxmlformats.org/officeDocument/2006/relationships/image" Target="../media/image109.wmf"/><Relationship Id="rId6" Type="http://schemas.openxmlformats.org/officeDocument/2006/relationships/image" Target="../media/image114.wmf"/><Relationship Id="rId5" Type="http://schemas.openxmlformats.org/officeDocument/2006/relationships/image" Target="../media/image113.wmf"/><Relationship Id="rId4" Type="http://schemas.openxmlformats.org/officeDocument/2006/relationships/image" Target="../media/image112.wmf"/><Relationship Id="rId9" Type="http://schemas.openxmlformats.org/officeDocument/2006/relationships/image" Target="../media/image11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25.wmf"/><Relationship Id="rId3" Type="http://schemas.openxmlformats.org/officeDocument/2006/relationships/image" Target="../media/image120.wmf"/><Relationship Id="rId7" Type="http://schemas.openxmlformats.org/officeDocument/2006/relationships/image" Target="../media/image124.wmf"/><Relationship Id="rId2" Type="http://schemas.openxmlformats.org/officeDocument/2006/relationships/image" Target="../media/image119.wmf"/><Relationship Id="rId1" Type="http://schemas.openxmlformats.org/officeDocument/2006/relationships/image" Target="../media/image118.wmf"/><Relationship Id="rId6" Type="http://schemas.openxmlformats.org/officeDocument/2006/relationships/image" Target="../media/image123.wmf"/><Relationship Id="rId11" Type="http://schemas.openxmlformats.org/officeDocument/2006/relationships/image" Target="../media/image128.emf"/><Relationship Id="rId5" Type="http://schemas.openxmlformats.org/officeDocument/2006/relationships/image" Target="../media/image122.wmf"/><Relationship Id="rId10" Type="http://schemas.openxmlformats.org/officeDocument/2006/relationships/image" Target="../media/image127.wmf"/><Relationship Id="rId4" Type="http://schemas.openxmlformats.org/officeDocument/2006/relationships/image" Target="../media/image121.wmf"/><Relationship Id="rId9" Type="http://schemas.openxmlformats.org/officeDocument/2006/relationships/image" Target="../media/image126.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35.wmf"/><Relationship Id="rId3" Type="http://schemas.openxmlformats.org/officeDocument/2006/relationships/image" Target="../media/image131.wmf"/><Relationship Id="rId7" Type="http://schemas.openxmlformats.org/officeDocument/2006/relationships/image" Target="../media/image134.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3.wmf"/><Relationship Id="rId5" Type="http://schemas.openxmlformats.org/officeDocument/2006/relationships/image" Target="../media/image132.wmf"/><Relationship Id="rId4" Type="http://schemas.openxmlformats.org/officeDocument/2006/relationships/image" Target="../media/image119.wmf"/><Relationship Id="rId9" Type="http://schemas.openxmlformats.org/officeDocument/2006/relationships/image" Target="../media/image13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138.wmf"/><Relationship Id="rId7" Type="http://schemas.openxmlformats.org/officeDocument/2006/relationships/image" Target="../media/image142.wmf"/><Relationship Id="rId2" Type="http://schemas.openxmlformats.org/officeDocument/2006/relationships/image" Target="../media/image137.wmf"/><Relationship Id="rId1" Type="http://schemas.openxmlformats.org/officeDocument/2006/relationships/image" Target="../media/image119.wmf"/><Relationship Id="rId6" Type="http://schemas.openxmlformats.org/officeDocument/2006/relationships/image" Target="../media/image141.wmf"/><Relationship Id="rId5" Type="http://schemas.openxmlformats.org/officeDocument/2006/relationships/image" Target="../media/image140.wmf"/><Relationship Id="rId4" Type="http://schemas.openxmlformats.org/officeDocument/2006/relationships/image" Target="../media/image13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44.wmf"/><Relationship Id="rId2" Type="http://schemas.openxmlformats.org/officeDocument/2006/relationships/image" Target="../media/image143.wmf"/><Relationship Id="rId1" Type="http://schemas.openxmlformats.org/officeDocument/2006/relationships/image" Target="../media/image119.wmf"/><Relationship Id="rId6" Type="http://schemas.openxmlformats.org/officeDocument/2006/relationships/image" Target="../media/image147.wmf"/><Relationship Id="rId5" Type="http://schemas.openxmlformats.org/officeDocument/2006/relationships/image" Target="../media/image146.wmf"/><Relationship Id="rId4" Type="http://schemas.openxmlformats.org/officeDocument/2006/relationships/image" Target="../media/image14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50.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59.wmf"/><Relationship Id="rId3" Type="http://schemas.openxmlformats.org/officeDocument/2006/relationships/image" Target="../media/image149.wmf"/><Relationship Id="rId7" Type="http://schemas.openxmlformats.org/officeDocument/2006/relationships/image" Target="../media/image158.wmf"/><Relationship Id="rId2" Type="http://schemas.openxmlformats.org/officeDocument/2006/relationships/image" Target="../media/image154.wmf"/><Relationship Id="rId1" Type="http://schemas.openxmlformats.org/officeDocument/2006/relationships/image" Target="../media/image119.wmf"/><Relationship Id="rId6" Type="http://schemas.openxmlformats.org/officeDocument/2006/relationships/image" Target="../media/image157.wmf"/><Relationship Id="rId5" Type="http://schemas.openxmlformats.org/officeDocument/2006/relationships/image" Target="../media/image156.wmf"/><Relationship Id="rId10" Type="http://schemas.openxmlformats.org/officeDocument/2006/relationships/image" Target="../media/image161.wmf"/><Relationship Id="rId4" Type="http://schemas.openxmlformats.org/officeDocument/2006/relationships/image" Target="../media/image155.wmf"/><Relationship Id="rId9" Type="http://schemas.openxmlformats.org/officeDocument/2006/relationships/image" Target="../media/image1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emf"/><Relationship Id="rId1" Type="http://schemas.openxmlformats.org/officeDocument/2006/relationships/image" Target="../media/image8.e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25.wmf"/><Relationship Id="rId18" Type="http://schemas.openxmlformats.org/officeDocument/2006/relationships/image" Target="../media/image3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17" Type="http://schemas.openxmlformats.org/officeDocument/2006/relationships/image" Target="../media/image29.wmf"/><Relationship Id="rId2" Type="http://schemas.openxmlformats.org/officeDocument/2006/relationships/image" Target="../media/image14.wmf"/><Relationship Id="rId16" Type="http://schemas.openxmlformats.org/officeDocument/2006/relationships/image" Target="../media/image28.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5" Type="http://schemas.openxmlformats.org/officeDocument/2006/relationships/image" Target="../media/image27.wmf"/><Relationship Id="rId10" Type="http://schemas.openxmlformats.org/officeDocument/2006/relationships/image" Target="../media/image22.wmf"/><Relationship Id="rId19" Type="http://schemas.openxmlformats.org/officeDocument/2006/relationships/image" Target="../media/image31.wmf"/><Relationship Id="rId4" Type="http://schemas.openxmlformats.org/officeDocument/2006/relationships/image" Target="../media/image16.emf"/><Relationship Id="rId9" Type="http://schemas.openxmlformats.org/officeDocument/2006/relationships/image" Target="../media/image21.wmf"/><Relationship Id="rId1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image" Target="../media/image42.wmf"/><Relationship Id="rId18" Type="http://schemas.openxmlformats.org/officeDocument/2006/relationships/image" Target="../media/image47.wmf"/><Relationship Id="rId3" Type="http://schemas.openxmlformats.org/officeDocument/2006/relationships/image" Target="../media/image13.wmf"/><Relationship Id="rId7" Type="http://schemas.openxmlformats.org/officeDocument/2006/relationships/image" Target="../media/image36.wmf"/><Relationship Id="rId12" Type="http://schemas.openxmlformats.org/officeDocument/2006/relationships/image" Target="../media/image41.wmf"/><Relationship Id="rId17" Type="http://schemas.openxmlformats.org/officeDocument/2006/relationships/image" Target="../media/image46.wmf"/><Relationship Id="rId2" Type="http://schemas.openxmlformats.org/officeDocument/2006/relationships/image" Target="../media/image15.wmf"/><Relationship Id="rId16" Type="http://schemas.openxmlformats.org/officeDocument/2006/relationships/image" Target="../media/image45.wmf"/><Relationship Id="rId1" Type="http://schemas.openxmlformats.org/officeDocument/2006/relationships/image" Target="../media/image32.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5" Type="http://schemas.openxmlformats.org/officeDocument/2006/relationships/image" Target="../media/image4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 Id="rId14" Type="http://schemas.openxmlformats.org/officeDocument/2006/relationships/image" Target="../media/image4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5.wmf"/><Relationship Id="rId13" Type="http://schemas.openxmlformats.org/officeDocument/2006/relationships/image" Target="../media/image60.wmf"/><Relationship Id="rId3" Type="http://schemas.openxmlformats.org/officeDocument/2006/relationships/image" Target="../media/image50.wmf"/><Relationship Id="rId7" Type="http://schemas.openxmlformats.org/officeDocument/2006/relationships/image" Target="../media/image54.wmf"/><Relationship Id="rId12" Type="http://schemas.openxmlformats.org/officeDocument/2006/relationships/image" Target="../media/image59.wmf"/><Relationship Id="rId2" Type="http://schemas.openxmlformats.org/officeDocument/2006/relationships/image" Target="../media/image49.wmf"/><Relationship Id="rId16" Type="http://schemas.openxmlformats.org/officeDocument/2006/relationships/image" Target="../media/image63.wmf"/><Relationship Id="rId1" Type="http://schemas.openxmlformats.org/officeDocument/2006/relationships/image" Target="../media/image48.wmf"/><Relationship Id="rId6" Type="http://schemas.openxmlformats.org/officeDocument/2006/relationships/image" Target="../media/image53.wmf"/><Relationship Id="rId11" Type="http://schemas.openxmlformats.org/officeDocument/2006/relationships/image" Target="../media/image58.wmf"/><Relationship Id="rId5" Type="http://schemas.openxmlformats.org/officeDocument/2006/relationships/image" Target="../media/image52.wmf"/><Relationship Id="rId15" Type="http://schemas.openxmlformats.org/officeDocument/2006/relationships/image" Target="../media/image62.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 Id="rId14" Type="http://schemas.openxmlformats.org/officeDocument/2006/relationships/image" Target="../media/image6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image" Target="../media/image66.wmf"/><Relationship Id="rId7" Type="http://schemas.openxmlformats.org/officeDocument/2006/relationships/image" Target="../media/image70.wmf"/><Relationship Id="rId2" Type="http://schemas.openxmlformats.org/officeDocument/2006/relationships/image" Target="../media/image65.wmf"/><Relationship Id="rId1" Type="http://schemas.openxmlformats.org/officeDocument/2006/relationships/image" Target="../media/image64.wmf"/><Relationship Id="rId6" Type="http://schemas.openxmlformats.org/officeDocument/2006/relationships/image" Target="../media/image69.wmf"/><Relationship Id="rId5" Type="http://schemas.openxmlformats.org/officeDocument/2006/relationships/image" Target="../media/image68.wmf"/><Relationship Id="rId10" Type="http://schemas.openxmlformats.org/officeDocument/2006/relationships/image" Target="../media/image73.wmf"/><Relationship Id="rId4" Type="http://schemas.openxmlformats.org/officeDocument/2006/relationships/image" Target="../media/image67.wmf"/><Relationship Id="rId9" Type="http://schemas.openxmlformats.org/officeDocument/2006/relationships/image" Target="../media/image7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82.wmf"/><Relationship Id="rId13" Type="http://schemas.openxmlformats.org/officeDocument/2006/relationships/image" Target="../media/image87.wmf"/><Relationship Id="rId3" Type="http://schemas.openxmlformats.org/officeDocument/2006/relationships/image" Target="../media/image77.wmf"/><Relationship Id="rId7" Type="http://schemas.openxmlformats.org/officeDocument/2006/relationships/image" Target="../media/image81.wmf"/><Relationship Id="rId12" Type="http://schemas.openxmlformats.org/officeDocument/2006/relationships/image" Target="../media/image86.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11" Type="http://schemas.openxmlformats.org/officeDocument/2006/relationships/image" Target="../media/image85.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 Id="rId14" Type="http://schemas.openxmlformats.org/officeDocument/2006/relationships/image" Target="../media/image8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0.wmf"/><Relationship Id="rId1" Type="http://schemas.openxmlformats.org/officeDocument/2006/relationships/image" Target="../media/image8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5" Type="http://schemas.openxmlformats.org/officeDocument/2006/relationships/image" Target="../media/image96.wmf"/><Relationship Id="rId4" Type="http://schemas.openxmlformats.org/officeDocument/2006/relationships/image" Target="../media/image9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Monday, May 3, 2021</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a:extLst>
              <a:ext uri="{FF2B5EF4-FFF2-40B4-BE49-F238E27FC236}">
                <a16:creationId xmlns:a16="http://schemas.microsoft.com/office/drawing/2014/main" id="{459A4FAA-97D4-0845-9099-C1DC655500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May 3,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Monday, May 3,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Monday, May 3,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Monday, May 3, 2021</a:t>
            </a:r>
          </a:p>
        </p:txBody>
      </p:sp>
      <p:sp>
        <p:nvSpPr>
          <p:cNvPr id="4" name="Footer Placeholder 3"/>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Monday, May 3, 2021</a:t>
            </a:r>
          </a:p>
        </p:txBody>
      </p:sp>
      <p:sp>
        <p:nvSpPr>
          <p:cNvPr id="3" name="Footer Placeholder 2"/>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Monday, May 3,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Monday, May 3, 2021</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1443-003, Spring 2021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a:extLst>
              <a:ext uri="{FF2B5EF4-FFF2-40B4-BE49-F238E27FC236}">
                <a16:creationId xmlns:a16="http://schemas.microsoft.com/office/drawing/2014/main" id="{01AE5937-BECD-5C40-8ED3-6BC3751A49B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80.bin"/><Relationship Id="rId18" Type="http://schemas.openxmlformats.org/officeDocument/2006/relationships/image" Target="../media/image82.wmf"/><Relationship Id="rId26" Type="http://schemas.openxmlformats.org/officeDocument/2006/relationships/image" Target="../media/image86.wmf"/><Relationship Id="rId3" Type="http://schemas.openxmlformats.org/officeDocument/2006/relationships/oleObject" Target="../embeddings/oleObject75.bin"/><Relationship Id="rId21" Type="http://schemas.openxmlformats.org/officeDocument/2006/relationships/oleObject" Target="../embeddings/oleObject84.bin"/><Relationship Id="rId7" Type="http://schemas.openxmlformats.org/officeDocument/2006/relationships/oleObject" Target="../embeddings/oleObject77.bin"/><Relationship Id="rId12" Type="http://schemas.openxmlformats.org/officeDocument/2006/relationships/image" Target="../media/image79.wmf"/><Relationship Id="rId17" Type="http://schemas.openxmlformats.org/officeDocument/2006/relationships/oleObject" Target="../embeddings/oleObject82.bin"/><Relationship Id="rId25" Type="http://schemas.openxmlformats.org/officeDocument/2006/relationships/oleObject" Target="../embeddings/oleObject86.bin"/><Relationship Id="rId2" Type="http://schemas.openxmlformats.org/officeDocument/2006/relationships/slideLayout" Target="../slideLayouts/slideLayout2.xml"/><Relationship Id="rId16" Type="http://schemas.openxmlformats.org/officeDocument/2006/relationships/image" Target="../media/image81.wmf"/><Relationship Id="rId20" Type="http://schemas.openxmlformats.org/officeDocument/2006/relationships/image" Target="../media/image83.wmf"/><Relationship Id="rId29" Type="http://schemas.openxmlformats.org/officeDocument/2006/relationships/oleObject" Target="../embeddings/oleObject88.bin"/><Relationship Id="rId1" Type="http://schemas.openxmlformats.org/officeDocument/2006/relationships/vmlDrawing" Target="../drawings/vmlDrawing7.vml"/><Relationship Id="rId6" Type="http://schemas.openxmlformats.org/officeDocument/2006/relationships/image" Target="../media/image76.wmf"/><Relationship Id="rId11" Type="http://schemas.openxmlformats.org/officeDocument/2006/relationships/oleObject" Target="../embeddings/oleObject79.bin"/><Relationship Id="rId24" Type="http://schemas.openxmlformats.org/officeDocument/2006/relationships/image" Target="../media/image85.wmf"/><Relationship Id="rId5" Type="http://schemas.openxmlformats.org/officeDocument/2006/relationships/oleObject" Target="../embeddings/oleObject76.bin"/><Relationship Id="rId15" Type="http://schemas.openxmlformats.org/officeDocument/2006/relationships/oleObject" Target="../embeddings/oleObject81.bin"/><Relationship Id="rId23" Type="http://schemas.openxmlformats.org/officeDocument/2006/relationships/oleObject" Target="../embeddings/oleObject85.bin"/><Relationship Id="rId28" Type="http://schemas.openxmlformats.org/officeDocument/2006/relationships/image" Target="../media/image87.wmf"/><Relationship Id="rId10" Type="http://schemas.openxmlformats.org/officeDocument/2006/relationships/image" Target="../media/image78.wmf"/><Relationship Id="rId19" Type="http://schemas.openxmlformats.org/officeDocument/2006/relationships/oleObject" Target="../embeddings/oleObject83.bin"/><Relationship Id="rId4" Type="http://schemas.openxmlformats.org/officeDocument/2006/relationships/image" Target="../media/image75.wmf"/><Relationship Id="rId9" Type="http://schemas.openxmlformats.org/officeDocument/2006/relationships/oleObject" Target="../embeddings/oleObject78.bin"/><Relationship Id="rId14" Type="http://schemas.openxmlformats.org/officeDocument/2006/relationships/image" Target="../media/image80.wmf"/><Relationship Id="rId22" Type="http://schemas.openxmlformats.org/officeDocument/2006/relationships/image" Target="../media/image84.wmf"/><Relationship Id="rId27" Type="http://schemas.openxmlformats.org/officeDocument/2006/relationships/oleObject" Target="../embeddings/oleObject87.bin"/><Relationship Id="rId30" Type="http://schemas.openxmlformats.org/officeDocument/2006/relationships/image" Target="../media/image8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90.wmf"/><Relationship Id="rId5" Type="http://schemas.openxmlformats.org/officeDocument/2006/relationships/oleObject" Target="../embeddings/oleObject90.bin"/><Relationship Id="rId4" Type="http://schemas.openxmlformats.org/officeDocument/2006/relationships/image" Target="../media/image89.wmf"/></Relationships>
</file>

<file path=ppt/slides/_rels/slide12.xml.rels><?xml version="1.0" encoding="UTF-8" standalone="yes"?>
<Relationships xmlns="http://schemas.openxmlformats.org/package/2006/relationships"><Relationship Id="rId2" Type="http://schemas.openxmlformats.org/officeDocument/2006/relationships/image" Target="../media/image9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oleObject" Target="../embeddings/oleObject91.bin"/><Relationship Id="rId7" Type="http://schemas.openxmlformats.org/officeDocument/2006/relationships/oleObject" Target="../embeddings/oleObject93.bin"/><Relationship Id="rId12" Type="http://schemas.openxmlformats.org/officeDocument/2006/relationships/image" Target="../media/image9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93.wmf"/><Relationship Id="rId11" Type="http://schemas.openxmlformats.org/officeDocument/2006/relationships/oleObject" Target="../embeddings/oleObject95.bin"/><Relationship Id="rId5" Type="http://schemas.openxmlformats.org/officeDocument/2006/relationships/oleObject" Target="../embeddings/oleObject92.bin"/><Relationship Id="rId10" Type="http://schemas.openxmlformats.org/officeDocument/2006/relationships/image" Target="../media/image95.wmf"/><Relationship Id="rId4" Type="http://schemas.openxmlformats.org/officeDocument/2006/relationships/image" Target="../media/image92.wmf"/><Relationship Id="rId9" Type="http://schemas.openxmlformats.org/officeDocument/2006/relationships/oleObject" Target="../embeddings/oleObject94.bin"/></Relationships>
</file>

<file path=ppt/slides/_rels/slide14.xml.rels><?xml version="1.0" encoding="UTF-8" standalone="yes"?>
<Relationships xmlns="http://schemas.openxmlformats.org/package/2006/relationships"><Relationship Id="rId8" Type="http://schemas.openxmlformats.org/officeDocument/2006/relationships/image" Target="../media/image99.wmf"/><Relationship Id="rId3" Type="http://schemas.openxmlformats.org/officeDocument/2006/relationships/oleObject" Target="../embeddings/oleObject96.bin"/><Relationship Id="rId7" Type="http://schemas.openxmlformats.org/officeDocument/2006/relationships/oleObject" Target="../embeddings/oleObject9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98.wmf"/><Relationship Id="rId5" Type="http://schemas.openxmlformats.org/officeDocument/2006/relationships/oleObject" Target="../embeddings/oleObject97.bin"/><Relationship Id="rId10" Type="http://schemas.openxmlformats.org/officeDocument/2006/relationships/image" Target="../media/image100.wmf"/><Relationship Id="rId4" Type="http://schemas.openxmlformats.org/officeDocument/2006/relationships/image" Target="../media/image97.wmf"/><Relationship Id="rId9" Type="http://schemas.openxmlformats.org/officeDocument/2006/relationships/oleObject" Target="../embeddings/oleObject99.bin"/></Relationships>
</file>

<file path=ppt/slides/_rels/slide15.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oleObject" Target="../embeddings/oleObject100.bin"/><Relationship Id="rId7"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02.wmf"/><Relationship Id="rId5" Type="http://schemas.openxmlformats.org/officeDocument/2006/relationships/oleObject" Target="../embeddings/oleObject101.bin"/><Relationship Id="rId10" Type="http://schemas.openxmlformats.org/officeDocument/2006/relationships/image" Target="../media/image104.emf"/><Relationship Id="rId4" Type="http://schemas.openxmlformats.org/officeDocument/2006/relationships/image" Target="../media/image101.wmf"/><Relationship Id="rId9" Type="http://schemas.openxmlformats.org/officeDocument/2006/relationships/oleObject" Target="../embeddings/oleObject10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6.bin"/><Relationship Id="rId3" Type="http://schemas.openxmlformats.org/officeDocument/2006/relationships/image" Target="../media/image108.jpeg"/><Relationship Id="rId7" Type="http://schemas.openxmlformats.org/officeDocument/2006/relationships/image" Target="../media/image10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05.bin"/><Relationship Id="rId5" Type="http://schemas.openxmlformats.org/officeDocument/2006/relationships/image" Target="../media/image105.wmf"/><Relationship Id="rId4" Type="http://schemas.openxmlformats.org/officeDocument/2006/relationships/oleObject" Target="../embeddings/oleObject104.bin"/><Relationship Id="rId9" Type="http://schemas.openxmlformats.org/officeDocument/2006/relationships/image" Target="../media/image107.wmf"/></Relationships>
</file>

<file path=ppt/slides/_rels/slide17.xml.rels><?xml version="1.0" encoding="UTF-8" standalone="yes"?>
<Relationships xmlns="http://schemas.openxmlformats.org/package/2006/relationships"><Relationship Id="rId8" Type="http://schemas.openxmlformats.org/officeDocument/2006/relationships/image" Target="../media/image111.wmf"/><Relationship Id="rId13" Type="http://schemas.openxmlformats.org/officeDocument/2006/relationships/oleObject" Target="../embeddings/oleObject112.bin"/><Relationship Id="rId18" Type="http://schemas.openxmlformats.org/officeDocument/2006/relationships/image" Target="../media/image116.wmf"/><Relationship Id="rId3" Type="http://schemas.openxmlformats.org/officeDocument/2006/relationships/oleObject" Target="../embeddings/oleObject107.bin"/><Relationship Id="rId7" Type="http://schemas.openxmlformats.org/officeDocument/2006/relationships/oleObject" Target="../embeddings/oleObject109.bin"/><Relationship Id="rId12" Type="http://schemas.openxmlformats.org/officeDocument/2006/relationships/image" Target="../media/image113.wmf"/><Relationship Id="rId17" Type="http://schemas.openxmlformats.org/officeDocument/2006/relationships/oleObject" Target="../embeddings/oleObject114.bin"/><Relationship Id="rId2" Type="http://schemas.openxmlformats.org/officeDocument/2006/relationships/slideLayout" Target="../slideLayouts/slideLayout2.xml"/><Relationship Id="rId16" Type="http://schemas.openxmlformats.org/officeDocument/2006/relationships/image" Target="../media/image115.wmf"/><Relationship Id="rId20" Type="http://schemas.openxmlformats.org/officeDocument/2006/relationships/image" Target="../media/image117.wmf"/><Relationship Id="rId1" Type="http://schemas.openxmlformats.org/officeDocument/2006/relationships/vmlDrawing" Target="../drawings/vmlDrawing13.vml"/><Relationship Id="rId6" Type="http://schemas.openxmlformats.org/officeDocument/2006/relationships/image" Target="../media/image110.wmf"/><Relationship Id="rId11" Type="http://schemas.openxmlformats.org/officeDocument/2006/relationships/oleObject" Target="../embeddings/oleObject111.bin"/><Relationship Id="rId5" Type="http://schemas.openxmlformats.org/officeDocument/2006/relationships/oleObject" Target="../embeddings/oleObject108.bin"/><Relationship Id="rId15" Type="http://schemas.openxmlformats.org/officeDocument/2006/relationships/oleObject" Target="../embeddings/oleObject113.bin"/><Relationship Id="rId10" Type="http://schemas.openxmlformats.org/officeDocument/2006/relationships/image" Target="../media/image112.wmf"/><Relationship Id="rId19" Type="http://schemas.openxmlformats.org/officeDocument/2006/relationships/oleObject" Target="../embeddings/oleObject115.bin"/><Relationship Id="rId4" Type="http://schemas.openxmlformats.org/officeDocument/2006/relationships/image" Target="../media/image109.wmf"/><Relationship Id="rId9" Type="http://schemas.openxmlformats.org/officeDocument/2006/relationships/oleObject" Target="../embeddings/oleObject110.bin"/><Relationship Id="rId14" Type="http://schemas.openxmlformats.org/officeDocument/2006/relationships/image" Target="../media/image114.wmf"/></Relationships>
</file>

<file path=ppt/slides/_rels/slide18.xml.rels><?xml version="1.0" encoding="UTF-8" standalone="yes"?>
<Relationships xmlns="http://schemas.openxmlformats.org/package/2006/relationships"><Relationship Id="rId8" Type="http://schemas.openxmlformats.org/officeDocument/2006/relationships/image" Target="../media/image120.wmf"/><Relationship Id="rId13" Type="http://schemas.openxmlformats.org/officeDocument/2006/relationships/oleObject" Target="../embeddings/oleObject121.bin"/><Relationship Id="rId18" Type="http://schemas.openxmlformats.org/officeDocument/2006/relationships/image" Target="../media/image125.wmf"/><Relationship Id="rId3" Type="http://schemas.openxmlformats.org/officeDocument/2006/relationships/oleObject" Target="../embeddings/oleObject116.bin"/><Relationship Id="rId21" Type="http://schemas.openxmlformats.org/officeDocument/2006/relationships/oleObject" Target="../embeddings/oleObject125.bin"/><Relationship Id="rId7" Type="http://schemas.openxmlformats.org/officeDocument/2006/relationships/oleObject" Target="../embeddings/oleObject118.bin"/><Relationship Id="rId12" Type="http://schemas.openxmlformats.org/officeDocument/2006/relationships/image" Target="../media/image122.wmf"/><Relationship Id="rId17" Type="http://schemas.openxmlformats.org/officeDocument/2006/relationships/oleObject" Target="../embeddings/oleObject123.bin"/><Relationship Id="rId2" Type="http://schemas.openxmlformats.org/officeDocument/2006/relationships/slideLayout" Target="../slideLayouts/slideLayout2.xml"/><Relationship Id="rId16" Type="http://schemas.openxmlformats.org/officeDocument/2006/relationships/image" Target="../media/image124.wmf"/><Relationship Id="rId20" Type="http://schemas.openxmlformats.org/officeDocument/2006/relationships/image" Target="../media/image126.wmf"/><Relationship Id="rId1" Type="http://schemas.openxmlformats.org/officeDocument/2006/relationships/vmlDrawing" Target="../drawings/vmlDrawing14.vml"/><Relationship Id="rId6" Type="http://schemas.openxmlformats.org/officeDocument/2006/relationships/image" Target="../media/image119.wmf"/><Relationship Id="rId11" Type="http://schemas.openxmlformats.org/officeDocument/2006/relationships/oleObject" Target="../embeddings/oleObject120.bin"/><Relationship Id="rId24" Type="http://schemas.openxmlformats.org/officeDocument/2006/relationships/image" Target="../media/image128.emf"/><Relationship Id="rId5" Type="http://schemas.openxmlformats.org/officeDocument/2006/relationships/oleObject" Target="../embeddings/oleObject117.bin"/><Relationship Id="rId15" Type="http://schemas.openxmlformats.org/officeDocument/2006/relationships/oleObject" Target="../embeddings/oleObject122.bin"/><Relationship Id="rId23" Type="http://schemas.openxmlformats.org/officeDocument/2006/relationships/oleObject" Target="../embeddings/oleObject126.bin"/><Relationship Id="rId10" Type="http://schemas.openxmlformats.org/officeDocument/2006/relationships/image" Target="../media/image121.wmf"/><Relationship Id="rId19" Type="http://schemas.openxmlformats.org/officeDocument/2006/relationships/oleObject" Target="../embeddings/oleObject124.bin"/><Relationship Id="rId4" Type="http://schemas.openxmlformats.org/officeDocument/2006/relationships/image" Target="../media/image118.wmf"/><Relationship Id="rId9" Type="http://schemas.openxmlformats.org/officeDocument/2006/relationships/oleObject" Target="../embeddings/oleObject119.bin"/><Relationship Id="rId14" Type="http://schemas.openxmlformats.org/officeDocument/2006/relationships/image" Target="../media/image123.wmf"/><Relationship Id="rId22" Type="http://schemas.openxmlformats.org/officeDocument/2006/relationships/image" Target="../media/image127.wmf"/></Relationships>
</file>

<file path=ppt/slides/_rels/slide19.xml.rels><?xml version="1.0" encoding="UTF-8" standalone="yes"?>
<Relationships xmlns="http://schemas.openxmlformats.org/package/2006/relationships"><Relationship Id="rId8" Type="http://schemas.openxmlformats.org/officeDocument/2006/relationships/image" Target="../media/image131.wmf"/><Relationship Id="rId13" Type="http://schemas.openxmlformats.org/officeDocument/2006/relationships/oleObject" Target="../embeddings/oleObject132.bin"/><Relationship Id="rId18" Type="http://schemas.openxmlformats.org/officeDocument/2006/relationships/image" Target="../media/image135.wmf"/><Relationship Id="rId3" Type="http://schemas.openxmlformats.org/officeDocument/2006/relationships/oleObject" Target="../embeddings/oleObject127.bin"/><Relationship Id="rId7" Type="http://schemas.openxmlformats.org/officeDocument/2006/relationships/oleObject" Target="../embeddings/oleObject129.bin"/><Relationship Id="rId12" Type="http://schemas.openxmlformats.org/officeDocument/2006/relationships/image" Target="../media/image132.wmf"/><Relationship Id="rId17" Type="http://schemas.openxmlformats.org/officeDocument/2006/relationships/oleObject" Target="../embeddings/oleObject134.bin"/><Relationship Id="rId2" Type="http://schemas.openxmlformats.org/officeDocument/2006/relationships/slideLayout" Target="../slideLayouts/slideLayout2.xml"/><Relationship Id="rId16" Type="http://schemas.openxmlformats.org/officeDocument/2006/relationships/image" Target="../media/image134.wmf"/><Relationship Id="rId20" Type="http://schemas.openxmlformats.org/officeDocument/2006/relationships/image" Target="../media/image136.wmf"/><Relationship Id="rId1" Type="http://schemas.openxmlformats.org/officeDocument/2006/relationships/vmlDrawing" Target="../drawings/vmlDrawing15.vml"/><Relationship Id="rId6" Type="http://schemas.openxmlformats.org/officeDocument/2006/relationships/image" Target="../media/image130.wmf"/><Relationship Id="rId11" Type="http://schemas.openxmlformats.org/officeDocument/2006/relationships/oleObject" Target="../embeddings/oleObject131.bin"/><Relationship Id="rId5" Type="http://schemas.openxmlformats.org/officeDocument/2006/relationships/oleObject" Target="../embeddings/oleObject128.bin"/><Relationship Id="rId15" Type="http://schemas.openxmlformats.org/officeDocument/2006/relationships/oleObject" Target="../embeddings/oleObject133.bin"/><Relationship Id="rId10" Type="http://schemas.openxmlformats.org/officeDocument/2006/relationships/image" Target="../media/image119.wmf"/><Relationship Id="rId19" Type="http://schemas.openxmlformats.org/officeDocument/2006/relationships/oleObject" Target="../embeddings/oleObject135.bin"/><Relationship Id="rId4" Type="http://schemas.openxmlformats.org/officeDocument/2006/relationships/image" Target="../media/image129.wmf"/><Relationship Id="rId9" Type="http://schemas.openxmlformats.org/officeDocument/2006/relationships/oleObject" Target="../embeddings/oleObject130.bin"/><Relationship Id="rId14" Type="http://schemas.openxmlformats.org/officeDocument/2006/relationships/image" Target="../media/image133.wmf"/></Relationships>
</file>

<file path=ppt/slides/_rels/slide2.xml.rels><?xml version="1.0" encoding="UTF-8" standalone="yes"?>
<Relationships xmlns="http://schemas.openxmlformats.org/package/2006/relationships"><Relationship Id="rId2" Type="http://schemas.openxmlformats.org/officeDocument/2006/relationships/hyperlink" Target="mailto:jaehoonyu@uta.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38.wmf"/><Relationship Id="rId13" Type="http://schemas.openxmlformats.org/officeDocument/2006/relationships/image" Target="../media/image140.wmf"/><Relationship Id="rId3" Type="http://schemas.openxmlformats.org/officeDocument/2006/relationships/oleObject" Target="../embeddings/oleObject136.bin"/><Relationship Id="rId7" Type="http://schemas.openxmlformats.org/officeDocument/2006/relationships/oleObject" Target="../embeddings/oleObject138.bin"/><Relationship Id="rId12" Type="http://schemas.openxmlformats.org/officeDocument/2006/relationships/oleObject" Target="../embeddings/oleObject141.bin"/><Relationship Id="rId17" Type="http://schemas.openxmlformats.org/officeDocument/2006/relationships/image" Target="../media/image142.wmf"/><Relationship Id="rId2" Type="http://schemas.openxmlformats.org/officeDocument/2006/relationships/slideLayout" Target="../slideLayouts/slideLayout2.xml"/><Relationship Id="rId16" Type="http://schemas.openxmlformats.org/officeDocument/2006/relationships/oleObject" Target="../embeddings/oleObject143.bin"/><Relationship Id="rId1" Type="http://schemas.openxmlformats.org/officeDocument/2006/relationships/vmlDrawing" Target="../drawings/vmlDrawing16.vml"/><Relationship Id="rId6" Type="http://schemas.openxmlformats.org/officeDocument/2006/relationships/image" Target="../media/image137.wmf"/><Relationship Id="rId11" Type="http://schemas.openxmlformats.org/officeDocument/2006/relationships/image" Target="../media/image139.wmf"/><Relationship Id="rId5" Type="http://schemas.openxmlformats.org/officeDocument/2006/relationships/oleObject" Target="../embeddings/oleObject137.bin"/><Relationship Id="rId15" Type="http://schemas.openxmlformats.org/officeDocument/2006/relationships/image" Target="../media/image141.wmf"/><Relationship Id="rId10" Type="http://schemas.openxmlformats.org/officeDocument/2006/relationships/oleObject" Target="../embeddings/oleObject140.bin"/><Relationship Id="rId4" Type="http://schemas.openxmlformats.org/officeDocument/2006/relationships/image" Target="../media/image119.wmf"/><Relationship Id="rId9" Type="http://schemas.openxmlformats.org/officeDocument/2006/relationships/oleObject" Target="../embeddings/oleObject139.bin"/><Relationship Id="rId14" Type="http://schemas.openxmlformats.org/officeDocument/2006/relationships/oleObject" Target="../embeddings/oleObject142.bin"/></Relationships>
</file>

<file path=ppt/slides/_rels/slide21.x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oleObject" Target="../embeddings/oleObject149.bin"/><Relationship Id="rId3" Type="http://schemas.openxmlformats.org/officeDocument/2006/relationships/oleObject" Target="../embeddings/oleObject144.bin"/><Relationship Id="rId7" Type="http://schemas.openxmlformats.org/officeDocument/2006/relationships/oleObject" Target="../embeddings/oleObject146.bin"/><Relationship Id="rId12" Type="http://schemas.openxmlformats.org/officeDocument/2006/relationships/image" Target="../media/image146.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143.wmf"/><Relationship Id="rId11" Type="http://schemas.openxmlformats.org/officeDocument/2006/relationships/oleObject" Target="../embeddings/oleObject148.bin"/><Relationship Id="rId5" Type="http://schemas.openxmlformats.org/officeDocument/2006/relationships/oleObject" Target="../embeddings/oleObject145.bin"/><Relationship Id="rId10" Type="http://schemas.openxmlformats.org/officeDocument/2006/relationships/image" Target="../media/image145.wmf"/><Relationship Id="rId4" Type="http://schemas.openxmlformats.org/officeDocument/2006/relationships/image" Target="../media/image119.wmf"/><Relationship Id="rId9" Type="http://schemas.openxmlformats.org/officeDocument/2006/relationships/oleObject" Target="../embeddings/oleObject147.bin"/><Relationship Id="rId14" Type="http://schemas.openxmlformats.org/officeDocument/2006/relationships/image" Target="../media/image147.wmf"/></Relationships>
</file>

<file path=ppt/slides/_rels/slide22.xml.rels><?xml version="1.0" encoding="UTF-8" standalone="yes"?>
<Relationships xmlns="http://schemas.openxmlformats.org/package/2006/relationships"><Relationship Id="rId8" Type="http://schemas.openxmlformats.org/officeDocument/2006/relationships/image" Target="../media/image150.wmf"/><Relationship Id="rId13" Type="http://schemas.openxmlformats.org/officeDocument/2006/relationships/oleObject" Target="../embeddings/oleObject155.bin"/><Relationship Id="rId3" Type="http://schemas.openxmlformats.org/officeDocument/2006/relationships/oleObject" Target="../embeddings/oleObject150.bin"/><Relationship Id="rId7" Type="http://schemas.openxmlformats.org/officeDocument/2006/relationships/oleObject" Target="../embeddings/oleObject152.bin"/><Relationship Id="rId12" Type="http://schemas.openxmlformats.org/officeDocument/2006/relationships/image" Target="../media/image15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149.wmf"/><Relationship Id="rId11" Type="http://schemas.openxmlformats.org/officeDocument/2006/relationships/oleObject" Target="../embeddings/oleObject154.bin"/><Relationship Id="rId5" Type="http://schemas.openxmlformats.org/officeDocument/2006/relationships/oleObject" Target="../embeddings/oleObject151.bin"/><Relationship Id="rId10" Type="http://schemas.openxmlformats.org/officeDocument/2006/relationships/image" Target="../media/image151.wmf"/><Relationship Id="rId4" Type="http://schemas.openxmlformats.org/officeDocument/2006/relationships/image" Target="../media/image148.wmf"/><Relationship Id="rId9" Type="http://schemas.openxmlformats.org/officeDocument/2006/relationships/oleObject" Target="../embeddings/oleObject153.bin"/><Relationship Id="rId14" Type="http://schemas.openxmlformats.org/officeDocument/2006/relationships/image" Target="../media/image153.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58.bin"/><Relationship Id="rId13" Type="http://schemas.openxmlformats.org/officeDocument/2006/relationships/image" Target="../media/image156.wmf"/><Relationship Id="rId18" Type="http://schemas.openxmlformats.org/officeDocument/2006/relationships/oleObject" Target="../embeddings/oleObject163.bin"/><Relationship Id="rId3" Type="http://schemas.openxmlformats.org/officeDocument/2006/relationships/image" Target="../media/image162.jpeg"/><Relationship Id="rId21" Type="http://schemas.openxmlformats.org/officeDocument/2006/relationships/image" Target="../media/image160.wmf"/><Relationship Id="rId7" Type="http://schemas.openxmlformats.org/officeDocument/2006/relationships/image" Target="../media/image154.wmf"/><Relationship Id="rId12" Type="http://schemas.openxmlformats.org/officeDocument/2006/relationships/oleObject" Target="../embeddings/oleObject160.bin"/><Relationship Id="rId17" Type="http://schemas.openxmlformats.org/officeDocument/2006/relationships/image" Target="../media/image158.wmf"/><Relationship Id="rId2" Type="http://schemas.openxmlformats.org/officeDocument/2006/relationships/slideLayout" Target="../slideLayouts/slideLayout2.xml"/><Relationship Id="rId16" Type="http://schemas.openxmlformats.org/officeDocument/2006/relationships/oleObject" Target="../embeddings/oleObject162.bin"/><Relationship Id="rId20" Type="http://schemas.openxmlformats.org/officeDocument/2006/relationships/oleObject" Target="../embeddings/oleObject164.bin"/><Relationship Id="rId1" Type="http://schemas.openxmlformats.org/officeDocument/2006/relationships/vmlDrawing" Target="../drawings/vmlDrawing19.vml"/><Relationship Id="rId6" Type="http://schemas.openxmlformats.org/officeDocument/2006/relationships/oleObject" Target="../embeddings/oleObject157.bin"/><Relationship Id="rId11" Type="http://schemas.openxmlformats.org/officeDocument/2006/relationships/image" Target="../media/image155.wmf"/><Relationship Id="rId5" Type="http://schemas.openxmlformats.org/officeDocument/2006/relationships/image" Target="../media/image119.wmf"/><Relationship Id="rId15" Type="http://schemas.openxmlformats.org/officeDocument/2006/relationships/image" Target="../media/image157.wmf"/><Relationship Id="rId23" Type="http://schemas.openxmlformats.org/officeDocument/2006/relationships/image" Target="../media/image161.wmf"/><Relationship Id="rId10" Type="http://schemas.openxmlformats.org/officeDocument/2006/relationships/oleObject" Target="../embeddings/oleObject159.bin"/><Relationship Id="rId19" Type="http://schemas.openxmlformats.org/officeDocument/2006/relationships/image" Target="../media/image159.wmf"/><Relationship Id="rId4" Type="http://schemas.openxmlformats.org/officeDocument/2006/relationships/oleObject" Target="../embeddings/oleObject156.bin"/><Relationship Id="rId9" Type="http://schemas.openxmlformats.org/officeDocument/2006/relationships/image" Target="../media/image149.wmf"/><Relationship Id="rId14" Type="http://schemas.openxmlformats.org/officeDocument/2006/relationships/oleObject" Target="../embeddings/oleObject161.bin"/><Relationship Id="rId22" Type="http://schemas.openxmlformats.org/officeDocument/2006/relationships/oleObject" Target="../embeddings/oleObject16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e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e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emf"/><Relationship Id="rId9"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oleObject" Target="../embeddings/oleObject17.bin"/><Relationship Id="rId18" Type="http://schemas.openxmlformats.org/officeDocument/2006/relationships/image" Target="../media/image20.wmf"/><Relationship Id="rId26" Type="http://schemas.openxmlformats.org/officeDocument/2006/relationships/image" Target="../media/image24.wmf"/><Relationship Id="rId39" Type="http://schemas.openxmlformats.org/officeDocument/2006/relationships/oleObject" Target="../embeddings/oleObject30.bin"/><Relationship Id="rId21" Type="http://schemas.openxmlformats.org/officeDocument/2006/relationships/oleObject" Target="../embeddings/oleObject21.bin"/><Relationship Id="rId34" Type="http://schemas.openxmlformats.org/officeDocument/2006/relationships/image" Target="../media/image28.wmf"/><Relationship Id="rId7" Type="http://schemas.openxmlformats.org/officeDocument/2006/relationships/oleObject" Target="../embeddings/oleObject14.bin"/><Relationship Id="rId12" Type="http://schemas.openxmlformats.org/officeDocument/2006/relationships/image" Target="../media/image17.wmf"/><Relationship Id="rId17" Type="http://schemas.openxmlformats.org/officeDocument/2006/relationships/oleObject" Target="../embeddings/oleObject19.bin"/><Relationship Id="rId25" Type="http://schemas.openxmlformats.org/officeDocument/2006/relationships/oleObject" Target="../embeddings/oleObject23.bin"/><Relationship Id="rId33" Type="http://schemas.openxmlformats.org/officeDocument/2006/relationships/oleObject" Target="../embeddings/oleObject27.bin"/><Relationship Id="rId38" Type="http://schemas.openxmlformats.org/officeDocument/2006/relationships/image" Target="../media/image30.wmf"/><Relationship Id="rId2" Type="http://schemas.openxmlformats.org/officeDocument/2006/relationships/slideLayout" Target="../slideLayouts/slideLayout2.xml"/><Relationship Id="rId16" Type="http://schemas.openxmlformats.org/officeDocument/2006/relationships/image" Target="../media/image19.wmf"/><Relationship Id="rId20" Type="http://schemas.openxmlformats.org/officeDocument/2006/relationships/image" Target="../media/image21.wmf"/><Relationship Id="rId29" Type="http://schemas.openxmlformats.org/officeDocument/2006/relationships/oleObject" Target="../embeddings/oleObject25.bin"/><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6.bin"/><Relationship Id="rId24" Type="http://schemas.openxmlformats.org/officeDocument/2006/relationships/image" Target="../media/image23.wmf"/><Relationship Id="rId32" Type="http://schemas.openxmlformats.org/officeDocument/2006/relationships/image" Target="../media/image27.wmf"/><Relationship Id="rId37" Type="http://schemas.openxmlformats.org/officeDocument/2006/relationships/oleObject" Target="../embeddings/oleObject29.bin"/><Relationship Id="rId40" Type="http://schemas.openxmlformats.org/officeDocument/2006/relationships/image" Target="../media/image31.wmf"/><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oleObject" Target="../embeddings/oleObject22.bin"/><Relationship Id="rId28" Type="http://schemas.openxmlformats.org/officeDocument/2006/relationships/image" Target="../media/image25.wmf"/><Relationship Id="rId36" Type="http://schemas.openxmlformats.org/officeDocument/2006/relationships/image" Target="../media/image29.wmf"/><Relationship Id="rId10" Type="http://schemas.openxmlformats.org/officeDocument/2006/relationships/image" Target="../media/image16.emf"/><Relationship Id="rId19" Type="http://schemas.openxmlformats.org/officeDocument/2006/relationships/oleObject" Target="../embeddings/oleObject20.bin"/><Relationship Id="rId31" Type="http://schemas.openxmlformats.org/officeDocument/2006/relationships/oleObject" Target="../embeddings/oleObject26.bin"/><Relationship Id="rId4" Type="http://schemas.openxmlformats.org/officeDocument/2006/relationships/image" Target="../media/image13.wmf"/><Relationship Id="rId9" Type="http://schemas.openxmlformats.org/officeDocument/2006/relationships/oleObject" Target="../embeddings/oleObject15.bin"/><Relationship Id="rId14" Type="http://schemas.openxmlformats.org/officeDocument/2006/relationships/image" Target="../media/image18.wmf"/><Relationship Id="rId22" Type="http://schemas.openxmlformats.org/officeDocument/2006/relationships/image" Target="../media/image22.wmf"/><Relationship Id="rId27" Type="http://schemas.openxmlformats.org/officeDocument/2006/relationships/oleObject" Target="../embeddings/oleObject24.bin"/><Relationship Id="rId30" Type="http://schemas.openxmlformats.org/officeDocument/2006/relationships/image" Target="../media/image26.wmf"/><Relationship Id="rId35" Type="http://schemas.openxmlformats.org/officeDocument/2006/relationships/oleObject" Target="../embeddings/oleObject28.bin"/><Relationship Id="rId8" Type="http://schemas.openxmlformats.org/officeDocument/2006/relationships/image" Target="../media/image15.wmf"/><Relationship Id="rId3"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36.bin"/><Relationship Id="rId18" Type="http://schemas.openxmlformats.org/officeDocument/2006/relationships/image" Target="../media/image37.wmf"/><Relationship Id="rId26" Type="http://schemas.openxmlformats.org/officeDocument/2006/relationships/image" Target="../media/image41.wmf"/><Relationship Id="rId21" Type="http://schemas.openxmlformats.org/officeDocument/2006/relationships/oleObject" Target="../embeddings/oleObject40.bin"/><Relationship Id="rId34" Type="http://schemas.openxmlformats.org/officeDocument/2006/relationships/image" Target="../media/image45.wmf"/><Relationship Id="rId7" Type="http://schemas.openxmlformats.org/officeDocument/2006/relationships/oleObject" Target="../embeddings/oleObject33.bin"/><Relationship Id="rId12" Type="http://schemas.openxmlformats.org/officeDocument/2006/relationships/image" Target="../media/image34.wmf"/><Relationship Id="rId17" Type="http://schemas.openxmlformats.org/officeDocument/2006/relationships/oleObject" Target="../embeddings/oleObject38.bin"/><Relationship Id="rId25" Type="http://schemas.openxmlformats.org/officeDocument/2006/relationships/oleObject" Target="../embeddings/oleObject42.bin"/><Relationship Id="rId33" Type="http://schemas.openxmlformats.org/officeDocument/2006/relationships/oleObject" Target="../embeddings/oleObject46.bin"/><Relationship Id="rId38" Type="http://schemas.openxmlformats.org/officeDocument/2006/relationships/image" Target="../media/image47.wmf"/><Relationship Id="rId2" Type="http://schemas.openxmlformats.org/officeDocument/2006/relationships/slideLayout" Target="../slideLayouts/slideLayout2.xml"/><Relationship Id="rId16" Type="http://schemas.openxmlformats.org/officeDocument/2006/relationships/image" Target="../media/image36.wmf"/><Relationship Id="rId20" Type="http://schemas.openxmlformats.org/officeDocument/2006/relationships/image" Target="../media/image38.wmf"/><Relationship Id="rId29" Type="http://schemas.openxmlformats.org/officeDocument/2006/relationships/oleObject" Target="../embeddings/oleObject44.bin"/><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35.bin"/><Relationship Id="rId24" Type="http://schemas.openxmlformats.org/officeDocument/2006/relationships/image" Target="../media/image40.wmf"/><Relationship Id="rId32" Type="http://schemas.openxmlformats.org/officeDocument/2006/relationships/image" Target="../media/image44.wmf"/><Relationship Id="rId37" Type="http://schemas.openxmlformats.org/officeDocument/2006/relationships/oleObject" Target="../embeddings/oleObject48.bin"/><Relationship Id="rId5" Type="http://schemas.openxmlformats.org/officeDocument/2006/relationships/oleObject" Target="../embeddings/oleObject32.bin"/><Relationship Id="rId15" Type="http://schemas.openxmlformats.org/officeDocument/2006/relationships/oleObject" Target="../embeddings/oleObject37.bin"/><Relationship Id="rId23" Type="http://schemas.openxmlformats.org/officeDocument/2006/relationships/oleObject" Target="../embeddings/oleObject41.bin"/><Relationship Id="rId28" Type="http://schemas.openxmlformats.org/officeDocument/2006/relationships/image" Target="../media/image42.wmf"/><Relationship Id="rId36" Type="http://schemas.openxmlformats.org/officeDocument/2006/relationships/image" Target="../media/image46.wmf"/><Relationship Id="rId10" Type="http://schemas.openxmlformats.org/officeDocument/2006/relationships/image" Target="../media/image33.wmf"/><Relationship Id="rId19" Type="http://schemas.openxmlformats.org/officeDocument/2006/relationships/oleObject" Target="../embeddings/oleObject39.bin"/><Relationship Id="rId31" Type="http://schemas.openxmlformats.org/officeDocument/2006/relationships/oleObject" Target="../embeddings/oleObject45.bin"/><Relationship Id="rId4" Type="http://schemas.openxmlformats.org/officeDocument/2006/relationships/image" Target="../media/image32.wmf"/><Relationship Id="rId9" Type="http://schemas.openxmlformats.org/officeDocument/2006/relationships/oleObject" Target="../embeddings/oleObject34.bin"/><Relationship Id="rId14" Type="http://schemas.openxmlformats.org/officeDocument/2006/relationships/image" Target="../media/image35.wmf"/><Relationship Id="rId22" Type="http://schemas.openxmlformats.org/officeDocument/2006/relationships/image" Target="../media/image39.wmf"/><Relationship Id="rId27" Type="http://schemas.openxmlformats.org/officeDocument/2006/relationships/oleObject" Target="../embeddings/oleObject43.bin"/><Relationship Id="rId30" Type="http://schemas.openxmlformats.org/officeDocument/2006/relationships/image" Target="../media/image43.wmf"/><Relationship Id="rId35" Type="http://schemas.openxmlformats.org/officeDocument/2006/relationships/oleObject" Target="../embeddings/oleObject47.bin"/><Relationship Id="rId8" Type="http://schemas.openxmlformats.org/officeDocument/2006/relationships/image" Target="../media/image13.wmf"/><Relationship Id="rId3"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13" Type="http://schemas.openxmlformats.org/officeDocument/2006/relationships/oleObject" Target="../embeddings/oleObject54.bin"/><Relationship Id="rId18" Type="http://schemas.openxmlformats.org/officeDocument/2006/relationships/image" Target="../media/image55.wmf"/><Relationship Id="rId26" Type="http://schemas.openxmlformats.org/officeDocument/2006/relationships/image" Target="../media/image59.wmf"/><Relationship Id="rId3" Type="http://schemas.openxmlformats.org/officeDocument/2006/relationships/oleObject" Target="../embeddings/oleObject49.bin"/><Relationship Id="rId21" Type="http://schemas.openxmlformats.org/officeDocument/2006/relationships/oleObject" Target="../embeddings/oleObject58.bin"/><Relationship Id="rId34" Type="http://schemas.openxmlformats.org/officeDocument/2006/relationships/image" Target="../media/image63.wmf"/><Relationship Id="rId7" Type="http://schemas.openxmlformats.org/officeDocument/2006/relationships/oleObject" Target="../embeddings/oleObject51.bin"/><Relationship Id="rId12" Type="http://schemas.openxmlformats.org/officeDocument/2006/relationships/image" Target="../media/image52.wmf"/><Relationship Id="rId17" Type="http://schemas.openxmlformats.org/officeDocument/2006/relationships/oleObject" Target="../embeddings/oleObject56.bin"/><Relationship Id="rId25" Type="http://schemas.openxmlformats.org/officeDocument/2006/relationships/oleObject" Target="../embeddings/oleObject60.bin"/><Relationship Id="rId33" Type="http://schemas.openxmlformats.org/officeDocument/2006/relationships/oleObject" Target="../embeddings/oleObject64.bin"/><Relationship Id="rId2" Type="http://schemas.openxmlformats.org/officeDocument/2006/relationships/slideLayout" Target="../slideLayouts/slideLayout2.xml"/><Relationship Id="rId16" Type="http://schemas.openxmlformats.org/officeDocument/2006/relationships/image" Target="../media/image54.wmf"/><Relationship Id="rId20" Type="http://schemas.openxmlformats.org/officeDocument/2006/relationships/image" Target="../media/image56.wmf"/><Relationship Id="rId29" Type="http://schemas.openxmlformats.org/officeDocument/2006/relationships/oleObject" Target="../embeddings/oleObject62.bin"/><Relationship Id="rId1" Type="http://schemas.openxmlformats.org/officeDocument/2006/relationships/vmlDrawing" Target="../drawings/vmlDrawing5.vml"/><Relationship Id="rId6" Type="http://schemas.openxmlformats.org/officeDocument/2006/relationships/image" Target="../media/image49.wmf"/><Relationship Id="rId11" Type="http://schemas.openxmlformats.org/officeDocument/2006/relationships/oleObject" Target="../embeddings/oleObject53.bin"/><Relationship Id="rId24" Type="http://schemas.openxmlformats.org/officeDocument/2006/relationships/image" Target="../media/image58.wmf"/><Relationship Id="rId32" Type="http://schemas.openxmlformats.org/officeDocument/2006/relationships/image" Target="../media/image62.wmf"/><Relationship Id="rId5" Type="http://schemas.openxmlformats.org/officeDocument/2006/relationships/oleObject" Target="../embeddings/oleObject50.bin"/><Relationship Id="rId15" Type="http://schemas.openxmlformats.org/officeDocument/2006/relationships/oleObject" Target="../embeddings/oleObject55.bin"/><Relationship Id="rId23" Type="http://schemas.openxmlformats.org/officeDocument/2006/relationships/oleObject" Target="../embeddings/oleObject59.bin"/><Relationship Id="rId28" Type="http://schemas.openxmlformats.org/officeDocument/2006/relationships/image" Target="../media/image60.wmf"/><Relationship Id="rId10" Type="http://schemas.openxmlformats.org/officeDocument/2006/relationships/image" Target="../media/image51.wmf"/><Relationship Id="rId19" Type="http://schemas.openxmlformats.org/officeDocument/2006/relationships/oleObject" Target="../embeddings/oleObject57.bin"/><Relationship Id="rId31" Type="http://schemas.openxmlformats.org/officeDocument/2006/relationships/oleObject" Target="../embeddings/oleObject63.bin"/><Relationship Id="rId4" Type="http://schemas.openxmlformats.org/officeDocument/2006/relationships/image" Target="../media/image48.wmf"/><Relationship Id="rId9" Type="http://schemas.openxmlformats.org/officeDocument/2006/relationships/oleObject" Target="../embeddings/oleObject52.bin"/><Relationship Id="rId14" Type="http://schemas.openxmlformats.org/officeDocument/2006/relationships/image" Target="../media/image53.wmf"/><Relationship Id="rId22" Type="http://schemas.openxmlformats.org/officeDocument/2006/relationships/image" Target="../media/image57.wmf"/><Relationship Id="rId27" Type="http://schemas.openxmlformats.org/officeDocument/2006/relationships/oleObject" Target="../embeddings/oleObject61.bin"/><Relationship Id="rId30" Type="http://schemas.openxmlformats.org/officeDocument/2006/relationships/image" Target="../media/image61.wmf"/><Relationship Id="rId8" Type="http://schemas.openxmlformats.org/officeDocument/2006/relationships/image" Target="../media/image50.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7.bin"/><Relationship Id="rId13" Type="http://schemas.openxmlformats.org/officeDocument/2006/relationships/image" Target="../media/image68.wmf"/><Relationship Id="rId18" Type="http://schemas.openxmlformats.org/officeDocument/2006/relationships/oleObject" Target="../embeddings/oleObject72.bin"/><Relationship Id="rId3" Type="http://schemas.openxmlformats.org/officeDocument/2006/relationships/image" Target="../media/image74.jpeg"/><Relationship Id="rId21" Type="http://schemas.openxmlformats.org/officeDocument/2006/relationships/image" Target="../media/image72.wmf"/><Relationship Id="rId7" Type="http://schemas.openxmlformats.org/officeDocument/2006/relationships/image" Target="../media/image65.wmf"/><Relationship Id="rId12" Type="http://schemas.openxmlformats.org/officeDocument/2006/relationships/oleObject" Target="../embeddings/oleObject69.bin"/><Relationship Id="rId17" Type="http://schemas.openxmlformats.org/officeDocument/2006/relationships/image" Target="../media/image70.wmf"/><Relationship Id="rId2" Type="http://schemas.openxmlformats.org/officeDocument/2006/relationships/slideLayout" Target="../slideLayouts/slideLayout2.xml"/><Relationship Id="rId16" Type="http://schemas.openxmlformats.org/officeDocument/2006/relationships/oleObject" Target="../embeddings/oleObject71.bin"/><Relationship Id="rId20" Type="http://schemas.openxmlformats.org/officeDocument/2006/relationships/oleObject" Target="../embeddings/oleObject73.bin"/><Relationship Id="rId1" Type="http://schemas.openxmlformats.org/officeDocument/2006/relationships/vmlDrawing" Target="../drawings/vmlDrawing6.vml"/><Relationship Id="rId6" Type="http://schemas.openxmlformats.org/officeDocument/2006/relationships/oleObject" Target="../embeddings/oleObject66.bin"/><Relationship Id="rId11" Type="http://schemas.openxmlformats.org/officeDocument/2006/relationships/image" Target="../media/image67.wmf"/><Relationship Id="rId5" Type="http://schemas.openxmlformats.org/officeDocument/2006/relationships/image" Target="../media/image64.wmf"/><Relationship Id="rId15" Type="http://schemas.openxmlformats.org/officeDocument/2006/relationships/image" Target="../media/image69.wmf"/><Relationship Id="rId23" Type="http://schemas.openxmlformats.org/officeDocument/2006/relationships/image" Target="../media/image73.wmf"/><Relationship Id="rId10" Type="http://schemas.openxmlformats.org/officeDocument/2006/relationships/oleObject" Target="../embeddings/oleObject68.bin"/><Relationship Id="rId19" Type="http://schemas.openxmlformats.org/officeDocument/2006/relationships/image" Target="../media/image71.wmf"/><Relationship Id="rId4" Type="http://schemas.openxmlformats.org/officeDocument/2006/relationships/oleObject" Target="../embeddings/oleObject65.bin"/><Relationship Id="rId9" Type="http://schemas.openxmlformats.org/officeDocument/2006/relationships/image" Target="../media/image66.wmf"/><Relationship Id="rId14" Type="http://schemas.openxmlformats.org/officeDocument/2006/relationships/oleObject" Target="../embeddings/oleObject70.bin"/><Relationship Id="rId22" Type="http://schemas.openxmlformats.org/officeDocument/2006/relationships/oleObject" Target="../embeddings/oleObject74.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Monday, May 3, 2021</a:t>
            </a:r>
          </a:p>
        </p:txBody>
      </p:sp>
      <p:sp>
        <p:nvSpPr>
          <p:cNvPr id="7" name="Rectangle 5"/>
          <p:cNvSpPr>
            <a:spLocks noGrp="1" noChangeArrowheads="1"/>
          </p:cNvSpPr>
          <p:nvPr>
            <p:ph type="ftr" sz="quarter" idx="11"/>
          </p:nvPr>
        </p:nvSpPr>
        <p:spPr/>
        <p:txBody>
          <a:bodyPr/>
          <a:lstStyle/>
          <a:p>
            <a:pPr>
              <a:defRPr/>
            </a:pPr>
            <a:r>
              <a:rPr lang="de-DE"/>
              <a:t>PHYS 1443-003, Spring 2021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003</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a:ea typeface="ＭＳ Ｐゴシック" pitchFamily="-84" charset="-128"/>
                <a:cs typeface="ＭＳ Ｐゴシック" pitchFamily="-84" charset="-128"/>
              </a:rPr>
              <a:t>#21</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122670" y="1469500"/>
            <a:ext cx="2616422"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Monday, May 3, 2021</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71600" y="2278797"/>
            <a:ext cx="7162800" cy="3512404"/>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a:solidFill>
                  <a:schemeClr val="accent2"/>
                </a:solidFill>
                <a:latin typeface="Arial Narrow" pitchFamily="-84" charset="0"/>
              </a:rPr>
              <a:t>CH9: Static Equilibrium </a:t>
            </a:r>
          </a:p>
          <a:p>
            <a:pPr marL="1066800" lvl="1" indent="-609600">
              <a:spcBef>
                <a:spcPct val="20000"/>
              </a:spcBef>
              <a:buFontTx/>
              <a:buChar char="•"/>
            </a:pPr>
            <a:r>
              <a:rPr lang="en-US" sz="2800" dirty="0">
                <a:solidFill>
                  <a:srgbClr val="CC00CC"/>
                </a:solidFill>
                <a:latin typeface="Arial Narrow" pitchFamily="-84" charset="0"/>
              </a:rPr>
              <a:t>Conditions for Equilibrium</a:t>
            </a:r>
          </a:p>
          <a:p>
            <a:pPr marL="1066800" lvl="1" indent="-609600">
              <a:spcBef>
                <a:spcPct val="20000"/>
              </a:spcBef>
              <a:buFontTx/>
              <a:buChar char="•"/>
            </a:pPr>
            <a:r>
              <a:rPr lang="en-US" sz="2800" dirty="0">
                <a:solidFill>
                  <a:srgbClr val="CC00CC"/>
                </a:solidFill>
                <a:latin typeface="Arial Narrow" charset="0"/>
                <a:ea typeface="굴림" charset="0"/>
                <a:cs typeface="굴림" charset="0"/>
              </a:rPr>
              <a:t>Elastic Properties of Solids</a:t>
            </a:r>
          </a:p>
          <a:p>
            <a:pPr marL="609600" indent="-609600">
              <a:spcBef>
                <a:spcPct val="20000"/>
              </a:spcBef>
              <a:buFontTx/>
              <a:buChar char="•"/>
            </a:pPr>
            <a:r>
              <a:rPr lang="en-US" sz="3200" dirty="0">
                <a:solidFill>
                  <a:schemeClr val="accent2"/>
                </a:solidFill>
                <a:latin typeface="Arial Narrow" pitchFamily="-84" charset="0"/>
              </a:rPr>
              <a:t>CH10: Fluids </a:t>
            </a:r>
          </a:p>
          <a:p>
            <a:pPr marL="1066800" lvl="1" indent="-609600">
              <a:spcBef>
                <a:spcPct val="20000"/>
              </a:spcBef>
              <a:buFontTx/>
              <a:buChar char="•"/>
            </a:pPr>
            <a:r>
              <a:rPr lang="en-US" sz="2800" dirty="0">
                <a:solidFill>
                  <a:srgbClr val="CC00CC"/>
                </a:solidFill>
                <a:latin typeface="Arial Narrow" charset="0"/>
              </a:rPr>
              <a:t>Density and Specific Gravity</a:t>
            </a:r>
          </a:p>
          <a:p>
            <a:pPr marL="1066800" lvl="1" indent="-609600">
              <a:spcBef>
                <a:spcPct val="20000"/>
              </a:spcBef>
              <a:buFontTx/>
              <a:buChar char="•"/>
            </a:pPr>
            <a:r>
              <a:rPr lang="en-US" sz="2800" dirty="0">
                <a:solidFill>
                  <a:srgbClr val="CC00CC"/>
                </a:solidFill>
                <a:latin typeface="Arial Narrow" charset="0"/>
              </a:rPr>
              <a:t>Variation of Pressure and Depth</a:t>
            </a:r>
          </a:p>
          <a:p>
            <a:pPr marL="1066800" lvl="1" indent="-609600">
              <a:spcBef>
                <a:spcPct val="20000"/>
              </a:spcBef>
              <a:buFontTx/>
              <a:buChar char="•"/>
            </a:pPr>
            <a:r>
              <a:rPr lang="en-US" sz="2800" dirty="0">
                <a:solidFill>
                  <a:srgbClr val="CC00CC"/>
                </a:solidFill>
                <a:latin typeface="Arial Narrow" charset="0"/>
              </a:rPr>
              <a:t>Pascal’s Principle</a:t>
            </a:r>
          </a:p>
          <a:p>
            <a:pPr marL="1066800" lvl="1" indent="-609600">
              <a:spcBef>
                <a:spcPct val="20000"/>
              </a:spcBef>
              <a:buFontTx/>
              <a:buChar char="•"/>
            </a:pPr>
            <a:endParaRPr lang="en-US" sz="2800" dirty="0">
              <a:solidFill>
                <a:srgbClr val="CC00CC"/>
              </a:solidFill>
              <a:latin typeface="Arial Narrow" pitchFamily="-84" charset="0"/>
            </a:endParaRPr>
          </a:p>
        </p:txBody>
      </p:sp>
    </p:spTree>
    <p:extLst>
      <p:ext uri="{BB962C8B-B14F-4D97-AF65-F5344CB8AC3E}">
        <p14:creationId xmlns:p14="http://schemas.microsoft.com/office/powerpoint/2010/main" val="6954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8">
                                            <p:txEl>
                                              <p:pRg st="1" end="1"/>
                                            </p:txEl>
                                          </p:spTgt>
                                        </p:tgtEl>
                                        <p:attrNameLst>
                                          <p:attrName>style.visibility</p:attrName>
                                        </p:attrNameLst>
                                      </p:cBhvr>
                                      <p:to>
                                        <p:strVal val="visible"/>
                                      </p:to>
                                    </p:set>
                                    <p:animEffect transition="in" filter="wipe(left)">
                                      <p:cBhvr>
                                        <p:cTn id="7" dur="500"/>
                                        <p:tgtEl>
                                          <p:spTgt spid="205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8">
                                            <p:txEl>
                                              <p:pRg st="2" end="2"/>
                                            </p:txEl>
                                          </p:spTgt>
                                        </p:tgtEl>
                                        <p:attrNameLst>
                                          <p:attrName>style.visibility</p:attrName>
                                        </p:attrNameLst>
                                      </p:cBhvr>
                                      <p:to>
                                        <p:strVal val="visible"/>
                                      </p:to>
                                    </p:set>
                                    <p:animEffect transition="in" filter="wipe(left)">
                                      <p:cBhvr>
                                        <p:cTn id="12" dur="500"/>
                                        <p:tgtEl>
                                          <p:spTgt spid="20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58">
                                            <p:txEl>
                                              <p:pRg st="3" end="3"/>
                                            </p:txEl>
                                          </p:spTgt>
                                        </p:tgtEl>
                                        <p:attrNameLst>
                                          <p:attrName>style.visibility</p:attrName>
                                        </p:attrNameLst>
                                      </p:cBhvr>
                                      <p:to>
                                        <p:strVal val="visible"/>
                                      </p:to>
                                    </p:set>
                                    <p:animEffect transition="in" filter="wipe(left)">
                                      <p:cBhvr>
                                        <p:cTn id="17" dur="500"/>
                                        <p:tgtEl>
                                          <p:spTgt spid="20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58">
                                            <p:txEl>
                                              <p:pRg st="5" end="5"/>
                                            </p:txEl>
                                          </p:spTgt>
                                        </p:tgtEl>
                                        <p:attrNameLst>
                                          <p:attrName>style.visibility</p:attrName>
                                        </p:attrNameLst>
                                      </p:cBhvr>
                                      <p:to>
                                        <p:strVal val="visible"/>
                                      </p:to>
                                    </p:set>
                                    <p:animEffect transition="in" filter="wipe(left)">
                                      <p:cBhvr>
                                        <p:cTn id="22" dur="500"/>
                                        <p:tgtEl>
                                          <p:spTgt spid="205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8">
                                            <p:txEl>
                                              <p:pRg st="6" end="6"/>
                                            </p:txEl>
                                          </p:spTgt>
                                        </p:tgtEl>
                                        <p:attrNameLst>
                                          <p:attrName>style.visibility</p:attrName>
                                        </p:attrNameLst>
                                      </p:cBhvr>
                                      <p:to>
                                        <p:strVal val="visible"/>
                                      </p:to>
                                    </p:set>
                                    <p:animEffect transition="in" filter="wipe(left)">
                                      <p:cBhvr>
                                        <p:cTn id="32" dur="500"/>
                                        <p:tgtEl>
                                          <p:spTgt spid="20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12" name="Date Placeholder 3"/>
          <p:cNvSpPr>
            <a:spLocks noGrp="1"/>
          </p:cNvSpPr>
          <p:nvPr>
            <p:ph type="dt" sz="quarter" idx="10"/>
          </p:nvPr>
        </p:nvSpPr>
        <p:spPr/>
        <p:txBody>
          <a:bodyPr/>
          <a:lstStyle/>
          <a:p>
            <a:pPr>
              <a:defRPr/>
            </a:pPr>
            <a:r>
              <a:rPr lang="en-US"/>
              <a:t>Monday, May 3, 2021</a:t>
            </a:r>
          </a:p>
        </p:txBody>
      </p:sp>
      <p:sp>
        <p:nvSpPr>
          <p:cNvPr id="29713"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26642" name="Slide Number Placeholder 5"/>
          <p:cNvSpPr>
            <a:spLocks noGrp="1"/>
          </p:cNvSpPr>
          <p:nvPr>
            <p:ph type="sldNum" sz="quarter" idx="12"/>
          </p:nvPr>
        </p:nvSpPr>
        <p:spPr>
          <a:noFill/>
        </p:spPr>
        <p:txBody>
          <a:bodyPr/>
          <a:lstStyle/>
          <a:p>
            <a:fld id="{B2B04887-FA6C-8944-BC9A-FF72ED7DCA35}" type="slidenum">
              <a:rPr lang="en-US">
                <a:latin typeface="Arial Narrow" charset="0"/>
              </a:rPr>
              <a:pPr/>
              <a:t>10</a:t>
            </a:fld>
            <a:endParaRPr lang="en-US">
              <a:latin typeface="Arial Narrow" charset="0"/>
            </a:endParaRPr>
          </a:p>
        </p:txBody>
      </p:sp>
      <p:sp>
        <p:nvSpPr>
          <p:cNvPr id="26643" name="Rectangle 2"/>
          <p:cNvSpPr>
            <a:spLocks noGrp="1" noChangeArrowheads="1"/>
          </p:cNvSpPr>
          <p:nvPr>
            <p:ph type="title"/>
          </p:nvPr>
        </p:nvSpPr>
        <p:spPr>
          <a:xfrm>
            <a:off x="533400" y="76200"/>
            <a:ext cx="7772400" cy="609600"/>
          </a:xfrm>
        </p:spPr>
        <p:txBody>
          <a:bodyPr/>
          <a:lstStyle/>
          <a:p>
            <a:r>
              <a:rPr lang="en-US" sz="4000" dirty="0">
                <a:ea typeface="ＭＳ Ｐゴシック" charset="-128"/>
                <a:cs typeface="ＭＳ Ｐゴシック" charset="-128"/>
              </a:rPr>
              <a:t>Example cont’d</a:t>
            </a:r>
            <a:endParaRPr lang="en-US" dirty="0">
              <a:ea typeface="ＭＳ Ｐゴシック" charset="-128"/>
              <a:cs typeface="ＭＳ Ｐゴシック" charset="-128"/>
            </a:endParaRPr>
          </a:p>
        </p:txBody>
      </p:sp>
      <p:graphicFrame>
        <p:nvGraphicFramePr>
          <p:cNvPr id="430083" name="Object 2"/>
          <p:cNvGraphicFramePr>
            <a:graphicFrameLocks noChangeAspect="1"/>
          </p:cNvGraphicFramePr>
          <p:nvPr/>
        </p:nvGraphicFramePr>
        <p:xfrm>
          <a:off x="4343400" y="914400"/>
          <a:ext cx="863600" cy="620713"/>
        </p:xfrm>
        <a:graphic>
          <a:graphicData uri="http://schemas.openxmlformats.org/presentationml/2006/ole">
            <mc:AlternateContent xmlns:mc="http://schemas.openxmlformats.org/markup-compatibility/2006">
              <mc:Choice xmlns:v="urn:schemas-microsoft-com:vml" Requires="v">
                <p:oleObj spid="_x0000_s566591" name="Equation" r:id="rId3" imgW="380880" imgH="253800" progId="Equation.3">
                  <p:embed/>
                </p:oleObj>
              </mc:Choice>
              <mc:Fallback>
                <p:oleObj name="Equation" r:id="rId3" imgW="380880" imgH="253800" progId="Equation.3">
                  <p:embed/>
                  <p:pic>
                    <p:nvPicPr>
                      <p:cNvPr id="43008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914400"/>
                        <a:ext cx="863600" cy="6207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4" name="Text Box 4"/>
          <p:cNvSpPr txBox="1">
            <a:spLocks noChangeArrowheads="1"/>
          </p:cNvSpPr>
          <p:nvPr/>
        </p:nvSpPr>
        <p:spPr bwMode="auto">
          <a:xfrm>
            <a:off x="609600" y="1001713"/>
            <a:ext cx="3810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From the rotational equilibrium</a:t>
            </a:r>
          </a:p>
        </p:txBody>
      </p:sp>
      <p:graphicFrame>
        <p:nvGraphicFramePr>
          <p:cNvPr id="430085" name="Object 3"/>
          <p:cNvGraphicFramePr>
            <a:graphicFrameLocks noChangeAspect="1"/>
          </p:cNvGraphicFramePr>
          <p:nvPr/>
        </p:nvGraphicFramePr>
        <p:xfrm>
          <a:off x="5064125" y="976313"/>
          <a:ext cx="2860675" cy="558800"/>
        </p:xfrm>
        <a:graphic>
          <a:graphicData uri="http://schemas.openxmlformats.org/presentationml/2006/ole">
            <mc:AlternateContent xmlns:mc="http://schemas.openxmlformats.org/markup-compatibility/2006">
              <mc:Choice xmlns:v="urn:schemas-microsoft-com:vml" Requires="v">
                <p:oleObj spid="_x0000_s566592" name="Equation" r:id="rId5" imgW="1257120" imgH="228600" progId="Equation.DSMT4">
                  <p:embed/>
                </p:oleObj>
              </mc:Choice>
              <mc:Fallback>
                <p:oleObj name="Equation" r:id="rId5" imgW="1257120" imgH="228600" progId="Equation.DSMT4">
                  <p:embed/>
                  <p:pic>
                    <p:nvPicPr>
                      <p:cNvPr id="43008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4125" y="976313"/>
                        <a:ext cx="2860675" cy="558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86" name="Object 4"/>
          <p:cNvGraphicFramePr>
            <a:graphicFrameLocks noChangeAspect="1"/>
          </p:cNvGraphicFramePr>
          <p:nvPr/>
        </p:nvGraphicFramePr>
        <p:xfrm>
          <a:off x="8077200" y="1025525"/>
          <a:ext cx="547688" cy="433388"/>
        </p:xfrm>
        <a:graphic>
          <a:graphicData uri="http://schemas.openxmlformats.org/presentationml/2006/ole">
            <mc:AlternateContent xmlns:mc="http://schemas.openxmlformats.org/markup-compatibility/2006">
              <mc:Choice xmlns:v="urn:schemas-microsoft-com:vml" Requires="v">
                <p:oleObj spid="_x0000_s566593" name="Equation" r:id="rId7" imgW="241200" imgH="177480" progId="Equation.3">
                  <p:embed/>
                </p:oleObj>
              </mc:Choice>
              <mc:Fallback>
                <p:oleObj name="Equation" r:id="rId7" imgW="241200" imgH="177480" progId="Equation.3">
                  <p:embed/>
                  <p:pic>
                    <p:nvPicPr>
                      <p:cNvPr id="430086"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7200" y="1025525"/>
                        <a:ext cx="547688" cy="4333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7" name="Text Box 7"/>
          <p:cNvSpPr txBox="1">
            <a:spLocks noChangeArrowheads="1"/>
          </p:cNvSpPr>
          <p:nvPr/>
        </p:nvSpPr>
        <p:spPr bwMode="auto">
          <a:xfrm>
            <a:off x="609600" y="1535113"/>
            <a:ext cx="6172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800000"/>
                </a:solidFill>
                <a:latin typeface="Arial Narrow" charset="0"/>
              </a:rPr>
              <a:t>Thus, the force exerted on the ladder by the wall is</a:t>
            </a:r>
          </a:p>
        </p:txBody>
      </p:sp>
      <p:graphicFrame>
        <p:nvGraphicFramePr>
          <p:cNvPr id="430088" name="Object 5"/>
          <p:cNvGraphicFramePr>
            <a:graphicFrameLocks noChangeAspect="1"/>
          </p:cNvGraphicFramePr>
          <p:nvPr/>
        </p:nvGraphicFramePr>
        <p:xfrm>
          <a:off x="1143000" y="2228850"/>
          <a:ext cx="442913" cy="446088"/>
        </p:xfrm>
        <a:graphic>
          <a:graphicData uri="http://schemas.openxmlformats.org/presentationml/2006/ole">
            <mc:AlternateContent xmlns:mc="http://schemas.openxmlformats.org/markup-compatibility/2006">
              <mc:Choice xmlns:v="urn:schemas-microsoft-com:vml" Requires="v">
                <p:oleObj spid="_x0000_s566594" name="Equation" r:id="rId9" imgW="215640" imgH="228600" progId="Equation.DSMT4">
                  <p:embed/>
                </p:oleObj>
              </mc:Choice>
              <mc:Fallback>
                <p:oleObj name="Equation" r:id="rId9" imgW="215640" imgH="228600" progId="Equation.DSMT4">
                  <p:embed/>
                  <p:pic>
                    <p:nvPicPr>
                      <p:cNvPr id="430088"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2228850"/>
                        <a:ext cx="442913" cy="4460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89" name="Text Box 9"/>
          <p:cNvSpPr txBox="1">
            <a:spLocks noChangeArrowheads="1"/>
          </p:cNvSpPr>
          <p:nvPr/>
        </p:nvSpPr>
        <p:spPr bwMode="auto">
          <a:xfrm>
            <a:off x="609600" y="4049713"/>
            <a:ext cx="6400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800000"/>
                </a:solidFill>
                <a:latin typeface="Arial Narrow" charset="0"/>
              </a:rPr>
              <a:t>Thus, the force exerted on the ladder by the ground is</a:t>
            </a:r>
          </a:p>
        </p:txBody>
      </p:sp>
      <p:sp>
        <p:nvSpPr>
          <p:cNvPr id="430090" name="Text Box 10"/>
          <p:cNvSpPr txBox="1">
            <a:spLocks noChangeArrowheads="1"/>
          </p:cNvSpPr>
          <p:nvPr/>
        </p:nvSpPr>
        <p:spPr bwMode="auto">
          <a:xfrm>
            <a:off x="457200" y="2830513"/>
            <a:ext cx="65532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x component of the force by the ground is</a:t>
            </a:r>
          </a:p>
        </p:txBody>
      </p:sp>
      <p:graphicFrame>
        <p:nvGraphicFramePr>
          <p:cNvPr id="430091" name="Object 6"/>
          <p:cNvGraphicFramePr>
            <a:graphicFrameLocks noChangeAspect="1"/>
          </p:cNvGraphicFramePr>
          <p:nvPr/>
        </p:nvGraphicFramePr>
        <p:xfrm>
          <a:off x="5638800" y="3351213"/>
          <a:ext cx="2362200" cy="506412"/>
        </p:xfrm>
        <a:graphic>
          <a:graphicData uri="http://schemas.openxmlformats.org/presentationml/2006/ole">
            <mc:AlternateContent xmlns:mc="http://schemas.openxmlformats.org/markup-compatibility/2006">
              <mc:Choice xmlns:v="urn:schemas-microsoft-com:vml" Requires="v">
                <p:oleObj spid="_x0000_s566595" name="Equation" r:id="rId11" imgW="1015920" imgH="228600" progId="Equation.DSMT4">
                  <p:embed/>
                </p:oleObj>
              </mc:Choice>
              <mc:Fallback>
                <p:oleObj name="Equation" r:id="rId11" imgW="1015920" imgH="228600" progId="Equation.DSMT4">
                  <p:embed/>
                  <p:pic>
                    <p:nvPicPr>
                      <p:cNvPr id="430091"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38800" y="3351213"/>
                        <a:ext cx="2362200" cy="506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2" name="Object 7"/>
          <p:cNvGraphicFramePr>
            <a:graphicFrameLocks noChangeAspect="1"/>
          </p:cNvGraphicFramePr>
          <p:nvPr/>
        </p:nvGraphicFramePr>
        <p:xfrm>
          <a:off x="971550" y="4603750"/>
          <a:ext cx="476250" cy="512763"/>
        </p:xfrm>
        <a:graphic>
          <a:graphicData uri="http://schemas.openxmlformats.org/presentationml/2006/ole">
            <mc:AlternateContent xmlns:mc="http://schemas.openxmlformats.org/markup-compatibility/2006">
              <mc:Choice xmlns:v="urn:schemas-microsoft-com:vml" Requires="v">
                <p:oleObj spid="_x0000_s566596" name="Equation" r:id="rId13" imgW="203040" imgH="228600" progId="Equation.DSMT4">
                  <p:embed/>
                </p:oleObj>
              </mc:Choice>
              <mc:Fallback>
                <p:oleObj name="Equation" r:id="rId13" imgW="203040" imgH="228600" progId="Equation.DSMT4">
                  <p:embed/>
                  <p:pic>
                    <p:nvPicPr>
                      <p:cNvPr id="430092"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550" y="4603750"/>
                        <a:ext cx="476250" cy="5127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3" name="Object 8"/>
          <p:cNvGraphicFramePr>
            <a:graphicFrameLocks noChangeAspect="1"/>
          </p:cNvGraphicFramePr>
          <p:nvPr/>
        </p:nvGraphicFramePr>
        <p:xfrm>
          <a:off x="1524000" y="2062163"/>
          <a:ext cx="1406525" cy="768350"/>
        </p:xfrm>
        <a:graphic>
          <a:graphicData uri="http://schemas.openxmlformats.org/presentationml/2006/ole">
            <mc:AlternateContent xmlns:mc="http://schemas.openxmlformats.org/markup-compatibility/2006">
              <mc:Choice xmlns:v="urn:schemas-microsoft-com:vml" Requires="v">
                <p:oleObj spid="_x0000_s566597" name="Equation" r:id="rId15" imgW="685800" imgH="393480" progId="Equation.DSMT4">
                  <p:embed/>
                </p:oleObj>
              </mc:Choice>
              <mc:Fallback>
                <p:oleObj name="Equation" r:id="rId15" imgW="685800" imgH="393480" progId="Equation.DSMT4">
                  <p:embed/>
                  <p:pic>
                    <p:nvPicPr>
                      <p:cNvPr id="430093"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2062163"/>
                        <a:ext cx="1406525" cy="7683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4" name="Object 9"/>
          <p:cNvGraphicFramePr>
            <a:graphicFrameLocks noChangeAspect="1"/>
          </p:cNvGraphicFramePr>
          <p:nvPr/>
        </p:nvGraphicFramePr>
        <p:xfrm>
          <a:off x="2889250" y="2068513"/>
          <a:ext cx="2216150" cy="768350"/>
        </p:xfrm>
        <a:graphic>
          <a:graphicData uri="http://schemas.openxmlformats.org/presentationml/2006/ole">
            <mc:AlternateContent xmlns:mc="http://schemas.openxmlformats.org/markup-compatibility/2006">
              <mc:Choice xmlns:v="urn:schemas-microsoft-com:vml" Requires="v">
                <p:oleObj spid="_x0000_s566598" name="Equation" r:id="rId17" imgW="1079280" imgH="393480" progId="Equation.DSMT4">
                  <p:embed/>
                </p:oleObj>
              </mc:Choice>
              <mc:Fallback>
                <p:oleObj name="Equation" r:id="rId17" imgW="1079280" imgH="393480" progId="Equation.DSMT4">
                  <p:embed/>
                  <p:pic>
                    <p:nvPicPr>
                      <p:cNvPr id="430094"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89250" y="2068513"/>
                        <a:ext cx="2216150" cy="7683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5" name="Object 10"/>
          <p:cNvGraphicFramePr>
            <a:graphicFrameLocks noChangeAspect="1"/>
          </p:cNvGraphicFramePr>
          <p:nvPr/>
        </p:nvGraphicFramePr>
        <p:xfrm>
          <a:off x="609600" y="3363913"/>
          <a:ext cx="2895600" cy="544512"/>
        </p:xfrm>
        <a:graphic>
          <a:graphicData uri="http://schemas.openxmlformats.org/presentationml/2006/ole">
            <mc:AlternateContent xmlns:mc="http://schemas.openxmlformats.org/markup-compatibility/2006">
              <mc:Choice xmlns:v="urn:schemas-microsoft-com:vml" Requires="v">
                <p:oleObj spid="_x0000_s566599" name="Equation" r:id="rId19" imgW="1282680" imgH="253800" progId="Equation.DSMT4">
                  <p:embed/>
                </p:oleObj>
              </mc:Choice>
              <mc:Fallback>
                <p:oleObj name="Equation" r:id="rId19" imgW="1282680" imgH="253800" progId="Equation.DSMT4">
                  <p:embed/>
                  <p:pic>
                    <p:nvPicPr>
                      <p:cNvPr id="430095"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9600" y="3363913"/>
                        <a:ext cx="2895600" cy="5445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96" name="AutoShape 16"/>
          <p:cNvSpPr>
            <a:spLocks noChangeArrowheads="1"/>
          </p:cNvSpPr>
          <p:nvPr/>
        </p:nvSpPr>
        <p:spPr bwMode="auto">
          <a:xfrm>
            <a:off x="3733800" y="3287713"/>
            <a:ext cx="1600200" cy="762000"/>
          </a:xfrm>
          <a:prstGeom prst="rightArrow">
            <a:avLst>
              <a:gd name="adj1" fmla="val 50000"/>
              <a:gd name="adj2" fmla="val 52500"/>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charset="0"/>
              </a:rPr>
              <a:t>Solve for F</a:t>
            </a:r>
            <a:r>
              <a:rPr lang="en-US" sz="1800" b="1" baseline="-25000">
                <a:solidFill>
                  <a:srgbClr val="A50021"/>
                </a:solidFill>
                <a:latin typeface="Arial Narrow" charset="0"/>
              </a:rPr>
              <a:t>Gx</a:t>
            </a:r>
          </a:p>
        </p:txBody>
      </p:sp>
      <p:graphicFrame>
        <p:nvGraphicFramePr>
          <p:cNvPr id="430097" name="Object 11"/>
          <p:cNvGraphicFramePr>
            <a:graphicFrameLocks noChangeAspect="1"/>
          </p:cNvGraphicFramePr>
          <p:nvPr/>
        </p:nvGraphicFramePr>
        <p:xfrm>
          <a:off x="1412875" y="4506913"/>
          <a:ext cx="1939925" cy="684212"/>
        </p:xfrm>
        <a:graphic>
          <a:graphicData uri="http://schemas.openxmlformats.org/presentationml/2006/ole">
            <mc:AlternateContent xmlns:mc="http://schemas.openxmlformats.org/markup-compatibility/2006">
              <mc:Choice xmlns:v="urn:schemas-microsoft-com:vml" Requires="v">
                <p:oleObj spid="_x0000_s566600" name="Equation" r:id="rId21" imgW="825480" imgH="304560" progId="Equation.DSMT4">
                  <p:embed/>
                </p:oleObj>
              </mc:Choice>
              <mc:Fallback>
                <p:oleObj name="Equation" r:id="rId21" imgW="825480" imgH="304560" progId="Equation.DSMT4">
                  <p:embed/>
                  <p:pic>
                    <p:nvPicPr>
                      <p:cNvPr id="43009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12875" y="4506913"/>
                        <a:ext cx="1939925" cy="6842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098" name="Object 12"/>
          <p:cNvGraphicFramePr>
            <a:graphicFrameLocks noChangeAspect="1"/>
          </p:cNvGraphicFramePr>
          <p:nvPr/>
        </p:nvGraphicFramePr>
        <p:xfrm>
          <a:off x="3344863" y="4506913"/>
          <a:ext cx="3284537" cy="569912"/>
        </p:xfrm>
        <a:graphic>
          <a:graphicData uri="http://schemas.openxmlformats.org/presentationml/2006/ole">
            <mc:AlternateContent xmlns:mc="http://schemas.openxmlformats.org/markup-compatibility/2006">
              <mc:Choice xmlns:v="urn:schemas-microsoft-com:vml" Requires="v">
                <p:oleObj spid="_x0000_s566601" name="Equation" r:id="rId23" imgW="1396800" imgH="253800" progId="Equation.DSMT4">
                  <p:embed/>
                </p:oleObj>
              </mc:Choice>
              <mc:Fallback>
                <p:oleObj name="Equation" r:id="rId23" imgW="1396800" imgH="253800" progId="Equation.DSMT4">
                  <p:embed/>
                  <p:pic>
                    <p:nvPicPr>
                      <p:cNvPr id="43009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44863" y="4506913"/>
                        <a:ext cx="3284537" cy="5699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0099" name="Text Box 19"/>
          <p:cNvSpPr txBox="1">
            <a:spLocks noChangeArrowheads="1"/>
          </p:cNvSpPr>
          <p:nvPr/>
        </p:nvSpPr>
        <p:spPr bwMode="auto">
          <a:xfrm>
            <a:off x="609600" y="5192713"/>
            <a:ext cx="28956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angle between the ground force to the floor</a:t>
            </a:r>
          </a:p>
        </p:txBody>
      </p:sp>
      <p:graphicFrame>
        <p:nvGraphicFramePr>
          <p:cNvPr id="430100" name="Object 13"/>
          <p:cNvGraphicFramePr>
            <a:graphicFrameLocks noChangeAspect="1"/>
          </p:cNvGraphicFramePr>
          <p:nvPr/>
        </p:nvGraphicFramePr>
        <p:xfrm>
          <a:off x="3352800" y="5387975"/>
          <a:ext cx="304800" cy="406400"/>
        </p:xfrm>
        <a:graphic>
          <a:graphicData uri="http://schemas.openxmlformats.org/presentationml/2006/ole">
            <mc:AlternateContent xmlns:mc="http://schemas.openxmlformats.org/markup-compatibility/2006">
              <mc:Choice xmlns:v="urn:schemas-microsoft-com:vml" Requires="v">
                <p:oleObj spid="_x0000_s566602" name="Equation" r:id="rId25" imgW="126720" imgH="177480" progId="Equation.DSMT4">
                  <p:embed/>
                </p:oleObj>
              </mc:Choice>
              <mc:Fallback>
                <p:oleObj name="Equation" r:id="rId25" imgW="126720" imgH="177480" progId="Equation.DSMT4">
                  <p:embed/>
                  <p:pic>
                    <p:nvPicPr>
                      <p:cNvPr id="43010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52800" y="5387975"/>
                        <a:ext cx="304800" cy="406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1" name="Object 14"/>
          <p:cNvGraphicFramePr>
            <a:graphicFrameLocks noChangeAspect="1"/>
          </p:cNvGraphicFramePr>
          <p:nvPr/>
        </p:nvGraphicFramePr>
        <p:xfrm>
          <a:off x="3648075" y="5040313"/>
          <a:ext cx="2066925" cy="1103312"/>
        </p:xfrm>
        <a:graphic>
          <a:graphicData uri="http://schemas.openxmlformats.org/presentationml/2006/ole">
            <mc:AlternateContent xmlns:mc="http://schemas.openxmlformats.org/markup-compatibility/2006">
              <mc:Choice xmlns:v="urn:schemas-microsoft-com:vml" Requires="v">
                <p:oleObj spid="_x0000_s566603" name="Equation" r:id="rId27" imgW="863280" imgH="482400" progId="Equation.DSMT4">
                  <p:embed/>
                </p:oleObj>
              </mc:Choice>
              <mc:Fallback>
                <p:oleObj name="Equation" r:id="rId27" imgW="863280" imgH="482400" progId="Equation.DSMT4">
                  <p:embed/>
                  <p:pic>
                    <p:nvPicPr>
                      <p:cNvPr id="430101"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648075" y="5040313"/>
                        <a:ext cx="2066925" cy="11033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0102" name="Object 15"/>
          <p:cNvGraphicFramePr>
            <a:graphicFrameLocks noChangeAspect="1"/>
          </p:cNvGraphicFramePr>
          <p:nvPr/>
        </p:nvGraphicFramePr>
        <p:xfrm>
          <a:off x="5694363" y="5119688"/>
          <a:ext cx="2916237" cy="987425"/>
        </p:xfrm>
        <a:graphic>
          <a:graphicData uri="http://schemas.openxmlformats.org/presentationml/2006/ole">
            <mc:AlternateContent xmlns:mc="http://schemas.openxmlformats.org/markup-compatibility/2006">
              <mc:Choice xmlns:v="urn:schemas-microsoft-com:vml" Requires="v">
                <p:oleObj spid="_x0000_s566604" name="Equation" r:id="rId29" imgW="1218960" imgH="431640" progId="Equation.DSMT4">
                  <p:embed/>
                </p:oleObj>
              </mc:Choice>
              <mc:Fallback>
                <p:oleObj name="Equation" r:id="rId29" imgW="1218960" imgH="431640" progId="Equation.DSMT4">
                  <p:embed/>
                  <p:pic>
                    <p:nvPicPr>
                      <p:cNvPr id="430102"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694363" y="5119688"/>
                        <a:ext cx="2916237" cy="987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7548489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0084">
                                            <p:txEl>
                                              <p:pRg st="0" end="0"/>
                                            </p:txEl>
                                          </p:spTgt>
                                        </p:tgtEl>
                                        <p:attrNameLst>
                                          <p:attrName>style.visibility</p:attrName>
                                        </p:attrNameLst>
                                      </p:cBhvr>
                                      <p:to>
                                        <p:strVal val="visible"/>
                                      </p:to>
                                    </p:set>
                                    <p:animEffect transition="in" filter="wipe(left)">
                                      <p:cBhvr>
                                        <p:cTn id="7" dur="500"/>
                                        <p:tgtEl>
                                          <p:spTgt spid="4300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30083"/>
                                        </p:tgtEl>
                                        <p:attrNameLst>
                                          <p:attrName>style.visibility</p:attrName>
                                        </p:attrNameLst>
                                      </p:cBhvr>
                                      <p:to>
                                        <p:strVal val="visible"/>
                                      </p:to>
                                    </p:set>
                                    <p:animEffect transition="in" filter="wipe(left)">
                                      <p:cBhvr>
                                        <p:cTn id="12" dur="500"/>
                                        <p:tgtEl>
                                          <p:spTgt spid="4300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0085"/>
                                        </p:tgtEl>
                                        <p:attrNameLst>
                                          <p:attrName>style.visibility</p:attrName>
                                        </p:attrNameLst>
                                      </p:cBhvr>
                                      <p:to>
                                        <p:strVal val="visible"/>
                                      </p:to>
                                    </p:set>
                                    <p:animEffect transition="in" filter="wipe(left)">
                                      <p:cBhvr>
                                        <p:cTn id="17" dur="500"/>
                                        <p:tgtEl>
                                          <p:spTgt spid="4300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0086"/>
                                        </p:tgtEl>
                                        <p:attrNameLst>
                                          <p:attrName>style.visibility</p:attrName>
                                        </p:attrNameLst>
                                      </p:cBhvr>
                                      <p:to>
                                        <p:strVal val="visible"/>
                                      </p:to>
                                    </p:set>
                                    <p:animEffect transition="in" filter="wipe(left)">
                                      <p:cBhvr>
                                        <p:cTn id="22" dur="500"/>
                                        <p:tgtEl>
                                          <p:spTgt spid="4300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0087">
                                            <p:txEl>
                                              <p:pRg st="0" end="0"/>
                                            </p:txEl>
                                          </p:spTgt>
                                        </p:tgtEl>
                                        <p:attrNameLst>
                                          <p:attrName>style.visibility</p:attrName>
                                        </p:attrNameLst>
                                      </p:cBhvr>
                                      <p:to>
                                        <p:strVal val="visible"/>
                                      </p:to>
                                    </p:set>
                                    <p:animEffect transition="in" filter="wipe(left)">
                                      <p:cBhvr>
                                        <p:cTn id="27" dur="500"/>
                                        <p:tgtEl>
                                          <p:spTgt spid="43008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0088"/>
                                        </p:tgtEl>
                                        <p:attrNameLst>
                                          <p:attrName>style.visibility</p:attrName>
                                        </p:attrNameLst>
                                      </p:cBhvr>
                                      <p:to>
                                        <p:strVal val="visible"/>
                                      </p:to>
                                    </p:set>
                                    <p:animEffect transition="in" filter="wipe(left)">
                                      <p:cBhvr>
                                        <p:cTn id="32" dur="500"/>
                                        <p:tgtEl>
                                          <p:spTgt spid="4300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0093"/>
                                        </p:tgtEl>
                                        <p:attrNameLst>
                                          <p:attrName>style.visibility</p:attrName>
                                        </p:attrNameLst>
                                      </p:cBhvr>
                                      <p:to>
                                        <p:strVal val="visible"/>
                                      </p:to>
                                    </p:set>
                                    <p:animEffect transition="in" filter="wipe(left)">
                                      <p:cBhvr>
                                        <p:cTn id="37" dur="500"/>
                                        <p:tgtEl>
                                          <p:spTgt spid="43009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0094"/>
                                        </p:tgtEl>
                                        <p:attrNameLst>
                                          <p:attrName>style.visibility</p:attrName>
                                        </p:attrNameLst>
                                      </p:cBhvr>
                                      <p:to>
                                        <p:strVal val="visible"/>
                                      </p:to>
                                    </p:set>
                                    <p:animEffect transition="in" filter="wipe(left)">
                                      <p:cBhvr>
                                        <p:cTn id="42" dur="500"/>
                                        <p:tgtEl>
                                          <p:spTgt spid="4300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0090">
                                            <p:txEl>
                                              <p:pRg st="0" end="0"/>
                                            </p:txEl>
                                          </p:spTgt>
                                        </p:tgtEl>
                                        <p:attrNameLst>
                                          <p:attrName>style.visibility</p:attrName>
                                        </p:attrNameLst>
                                      </p:cBhvr>
                                      <p:to>
                                        <p:strVal val="visible"/>
                                      </p:to>
                                    </p:set>
                                    <p:animEffect transition="in" filter="wipe(left)">
                                      <p:cBhvr>
                                        <p:cTn id="47" dur="500"/>
                                        <p:tgtEl>
                                          <p:spTgt spid="43009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0095"/>
                                        </p:tgtEl>
                                        <p:attrNameLst>
                                          <p:attrName>style.visibility</p:attrName>
                                        </p:attrNameLst>
                                      </p:cBhvr>
                                      <p:to>
                                        <p:strVal val="visible"/>
                                      </p:to>
                                    </p:set>
                                    <p:animEffect transition="in" filter="wipe(left)">
                                      <p:cBhvr>
                                        <p:cTn id="52" dur="500"/>
                                        <p:tgtEl>
                                          <p:spTgt spid="43009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0096"/>
                                        </p:tgtEl>
                                        <p:attrNameLst>
                                          <p:attrName>style.visibility</p:attrName>
                                        </p:attrNameLst>
                                      </p:cBhvr>
                                      <p:to>
                                        <p:strVal val="visible"/>
                                      </p:to>
                                    </p:set>
                                    <p:animEffect transition="in" filter="wipe(left)">
                                      <p:cBhvr>
                                        <p:cTn id="57" dur="500"/>
                                        <p:tgtEl>
                                          <p:spTgt spid="43009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0091"/>
                                        </p:tgtEl>
                                        <p:attrNameLst>
                                          <p:attrName>style.visibility</p:attrName>
                                        </p:attrNameLst>
                                      </p:cBhvr>
                                      <p:to>
                                        <p:strVal val="visible"/>
                                      </p:to>
                                    </p:set>
                                    <p:animEffect transition="in" filter="wipe(left)">
                                      <p:cBhvr>
                                        <p:cTn id="62" dur="500"/>
                                        <p:tgtEl>
                                          <p:spTgt spid="4300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0089">
                                            <p:txEl>
                                              <p:pRg st="0" end="0"/>
                                            </p:txEl>
                                          </p:spTgt>
                                        </p:tgtEl>
                                        <p:attrNameLst>
                                          <p:attrName>style.visibility</p:attrName>
                                        </p:attrNameLst>
                                      </p:cBhvr>
                                      <p:to>
                                        <p:strVal val="visible"/>
                                      </p:to>
                                    </p:set>
                                    <p:animEffect transition="in" filter="wipe(left)">
                                      <p:cBhvr>
                                        <p:cTn id="67" dur="500"/>
                                        <p:tgtEl>
                                          <p:spTgt spid="43008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0092"/>
                                        </p:tgtEl>
                                        <p:attrNameLst>
                                          <p:attrName>style.visibility</p:attrName>
                                        </p:attrNameLst>
                                      </p:cBhvr>
                                      <p:to>
                                        <p:strVal val="visible"/>
                                      </p:to>
                                    </p:set>
                                    <p:animEffect transition="in" filter="wipe(left)">
                                      <p:cBhvr>
                                        <p:cTn id="72" dur="500"/>
                                        <p:tgtEl>
                                          <p:spTgt spid="43009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0097"/>
                                        </p:tgtEl>
                                        <p:attrNameLst>
                                          <p:attrName>style.visibility</p:attrName>
                                        </p:attrNameLst>
                                      </p:cBhvr>
                                      <p:to>
                                        <p:strVal val="visible"/>
                                      </p:to>
                                    </p:set>
                                    <p:animEffect transition="in" filter="wipe(left)">
                                      <p:cBhvr>
                                        <p:cTn id="77" dur="500"/>
                                        <p:tgtEl>
                                          <p:spTgt spid="43009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0098"/>
                                        </p:tgtEl>
                                        <p:attrNameLst>
                                          <p:attrName>style.visibility</p:attrName>
                                        </p:attrNameLst>
                                      </p:cBhvr>
                                      <p:to>
                                        <p:strVal val="visible"/>
                                      </p:to>
                                    </p:set>
                                    <p:animEffect transition="in" filter="wipe(left)">
                                      <p:cBhvr>
                                        <p:cTn id="82" dur="500"/>
                                        <p:tgtEl>
                                          <p:spTgt spid="43009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430099">
                                            <p:txEl>
                                              <p:pRg st="0" end="0"/>
                                            </p:txEl>
                                          </p:spTgt>
                                        </p:tgtEl>
                                        <p:attrNameLst>
                                          <p:attrName>style.visibility</p:attrName>
                                        </p:attrNameLst>
                                      </p:cBhvr>
                                      <p:to>
                                        <p:strVal val="visible"/>
                                      </p:to>
                                    </p:set>
                                    <p:animEffect transition="in" filter="wipe(left)">
                                      <p:cBhvr>
                                        <p:cTn id="87" dur="500"/>
                                        <p:tgtEl>
                                          <p:spTgt spid="430099">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0100"/>
                                        </p:tgtEl>
                                        <p:attrNameLst>
                                          <p:attrName>style.visibility</p:attrName>
                                        </p:attrNameLst>
                                      </p:cBhvr>
                                      <p:to>
                                        <p:strVal val="visible"/>
                                      </p:to>
                                    </p:set>
                                    <p:animEffect transition="in" filter="wipe(left)">
                                      <p:cBhvr>
                                        <p:cTn id="92" dur="500"/>
                                        <p:tgtEl>
                                          <p:spTgt spid="43010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430101"/>
                                        </p:tgtEl>
                                        <p:attrNameLst>
                                          <p:attrName>style.visibility</p:attrName>
                                        </p:attrNameLst>
                                      </p:cBhvr>
                                      <p:to>
                                        <p:strVal val="visible"/>
                                      </p:to>
                                    </p:set>
                                    <p:animEffect transition="in" filter="wipe(left)">
                                      <p:cBhvr>
                                        <p:cTn id="97" dur="500"/>
                                        <p:tgtEl>
                                          <p:spTgt spid="43010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430102"/>
                                        </p:tgtEl>
                                        <p:attrNameLst>
                                          <p:attrName>style.visibility</p:attrName>
                                        </p:attrNameLst>
                                      </p:cBhvr>
                                      <p:to>
                                        <p:strVal val="visible"/>
                                      </p:to>
                                    </p:set>
                                    <p:animEffect transition="in" filter="wipe(left)">
                                      <p:cBhvr>
                                        <p:cTn id="102" dur="500"/>
                                        <p:tgtEl>
                                          <p:spTgt spid="430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4" grpId="0" build="p" autoUpdateAnimBg="0"/>
      <p:bldP spid="430087" grpId="0" build="p" autoUpdateAnimBg="0"/>
      <p:bldP spid="430089" grpId="0" build="p" autoUpdateAnimBg="0"/>
      <p:bldP spid="430090" grpId="0" build="p" autoUpdateAnimBg="0"/>
      <p:bldP spid="430096" grpId="0" animBg="1"/>
      <p:bldP spid="4300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a:latin typeface="Arial Narrow" charset="0"/>
              </a:rPr>
              <a:t>Monday, May 3, 2021</a:t>
            </a:r>
          </a:p>
        </p:txBody>
      </p:sp>
      <p:sp>
        <p:nvSpPr>
          <p:cNvPr id="922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5C3861D9-D79B-3649-98D0-A75B60AD070B}" type="slidenum">
              <a:rPr lang="en-US"/>
              <a:pPr/>
              <a:t>11</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extLst>
              <p:ext uri="{D42A27DB-BD31-4B8C-83A1-F6EECF244321}">
                <p14:modId xmlns:p14="http://schemas.microsoft.com/office/powerpoint/2010/main" val="2466741793"/>
              </p:ext>
            </p:extLst>
          </p:nvPr>
        </p:nvGraphicFramePr>
        <p:xfrm>
          <a:off x="6553200" y="4303712"/>
          <a:ext cx="1874838" cy="261938"/>
        </p:xfrm>
        <a:graphic>
          <a:graphicData uri="http://schemas.openxmlformats.org/presentationml/2006/ole">
            <mc:AlternateContent xmlns:mc="http://schemas.openxmlformats.org/markup-compatibility/2006">
              <mc:Choice xmlns:v="urn:schemas-microsoft-com:vml" Requires="v">
                <p:oleObj spid="_x0000_s537837" name="Equation" r:id="rId3" imgW="1155600" imgH="177480" progId="Equation.DSMT4">
                  <p:embed/>
                </p:oleObj>
              </mc:Choice>
              <mc:Fallback>
                <p:oleObj name="Equation" r:id="rId3" imgW="1155600" imgH="177480" progId="Equation.DSMT4">
                  <p:embed/>
                  <p:pic>
                    <p:nvPicPr>
                      <p:cNvPr id="43213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303712"/>
                        <a:ext cx="1874838" cy="2619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762000" y="838200"/>
            <a:ext cx="7315200" cy="830997"/>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dirty="0">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762000" y="1676400"/>
            <a:ext cx="7543800" cy="830997"/>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No.  In reality, objects get deformed as external forces act on it, though the internal forces resist the deformation as it takes place.</a:t>
            </a:r>
          </a:p>
        </p:txBody>
      </p:sp>
      <p:sp>
        <p:nvSpPr>
          <p:cNvPr id="432134" name="Text Box 6"/>
          <p:cNvSpPr txBox="1">
            <a:spLocks noChangeArrowheads="1"/>
          </p:cNvSpPr>
          <p:nvPr/>
        </p:nvSpPr>
        <p:spPr bwMode="auto">
          <a:xfrm>
            <a:off x="838200" y="2514600"/>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838200" y="2893982"/>
            <a:ext cx="7696200" cy="400110"/>
          </a:xfrm>
          <a:prstGeom prst="rect">
            <a:avLst/>
          </a:prstGeom>
          <a:noFill/>
          <a:ln w="9525">
            <a:noFill/>
            <a:miter lim="800000"/>
            <a:headEnd/>
            <a:tailEnd/>
          </a:ln>
        </p:spPr>
        <p:txBody>
          <a:bodyPr wrap="square">
            <a:prstTxWarp prst="textNoShape">
              <a:avLst/>
            </a:prstTxWarp>
            <a:spAutoFit/>
          </a:bodyPr>
          <a:lstStyle/>
          <a:p>
            <a:r>
              <a:rPr lang="en-US" sz="2000" b="1" dirty="0">
                <a:solidFill>
                  <a:srgbClr val="000090"/>
                </a:solidFill>
                <a:latin typeface="Arial Narrow" charset="0"/>
              </a:rPr>
              <a:t>Stress</a:t>
            </a:r>
            <a:r>
              <a:rPr lang="en-US" sz="2000" dirty="0">
                <a:solidFill>
                  <a:srgbClr val="FF0000"/>
                </a:solidFill>
                <a:latin typeface="Arial Narrow" charset="0"/>
              </a:rPr>
              <a:t>: The amount of the </a:t>
            </a:r>
            <a:r>
              <a:rPr lang="en-US" sz="2000" dirty="0">
                <a:solidFill>
                  <a:srgbClr val="CC00CC"/>
                </a:solidFill>
                <a:latin typeface="Arial Narrow" charset="0"/>
              </a:rPr>
              <a:t>deformation force per unit area</a:t>
            </a:r>
            <a:r>
              <a:rPr lang="en-US" sz="2000" dirty="0">
                <a:solidFill>
                  <a:srgbClr val="FF0000"/>
                </a:solidFill>
                <a:latin typeface="Arial Narrow" charset="0"/>
              </a:rPr>
              <a:t> the object is subjected</a:t>
            </a:r>
          </a:p>
        </p:txBody>
      </p:sp>
      <p:sp>
        <p:nvSpPr>
          <p:cNvPr id="432136" name="Text Box 8"/>
          <p:cNvSpPr txBox="1">
            <a:spLocks noChangeArrowheads="1"/>
          </p:cNvSpPr>
          <p:nvPr/>
        </p:nvSpPr>
        <p:spPr bwMode="auto">
          <a:xfrm>
            <a:off x="838200" y="3276600"/>
            <a:ext cx="4953000" cy="396875"/>
          </a:xfrm>
          <a:prstGeom prst="rect">
            <a:avLst/>
          </a:prstGeom>
          <a:noFill/>
          <a:ln w="9525">
            <a:noFill/>
            <a:miter lim="800000"/>
            <a:headEnd/>
            <a:tailEnd/>
          </a:ln>
        </p:spPr>
        <p:txBody>
          <a:bodyPr>
            <a:prstTxWarp prst="textNoShape">
              <a:avLst/>
            </a:prstTxWarp>
            <a:spAutoFit/>
          </a:bodyPr>
          <a:lstStyle/>
          <a:p>
            <a:r>
              <a:rPr lang="en-US" sz="2000" b="1" dirty="0">
                <a:solidFill>
                  <a:srgbClr val="000090"/>
                </a:solidFill>
                <a:latin typeface="Arial Narrow" charset="0"/>
              </a:rPr>
              <a:t>Strain</a:t>
            </a:r>
            <a:r>
              <a:rPr lang="en-US" sz="2000" dirty="0">
                <a:solidFill>
                  <a:srgbClr val="FF0000"/>
                </a:solidFill>
                <a:latin typeface="Arial Narrow" charset="0"/>
              </a:rPr>
              <a:t>: The measure of the </a:t>
            </a:r>
            <a:r>
              <a:rPr lang="en-US" sz="2000" dirty="0">
                <a:solidFill>
                  <a:srgbClr val="CC00CC"/>
                </a:solidFill>
                <a:latin typeface="Arial Narrow" charset="0"/>
              </a:rPr>
              <a:t>degree of deformation</a:t>
            </a:r>
          </a:p>
        </p:txBody>
      </p:sp>
      <p:sp>
        <p:nvSpPr>
          <p:cNvPr id="432137" name="Text Box 9"/>
          <p:cNvSpPr txBox="1">
            <a:spLocks noChangeArrowheads="1"/>
          </p:cNvSpPr>
          <p:nvPr/>
        </p:nvSpPr>
        <p:spPr bwMode="auto">
          <a:xfrm>
            <a:off x="609600" y="3641725"/>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05287"/>
            <a:ext cx="5943600" cy="400110"/>
          </a:xfrm>
          <a:prstGeom prst="rect">
            <a:avLst/>
          </a:prstGeom>
          <a:noFill/>
          <a:ln w="9525">
            <a:noFill/>
            <a:miter lim="800000"/>
            <a:headEnd/>
            <a:tailEnd/>
          </a:ln>
        </p:spPr>
        <p:txBody>
          <a:bodyPr wrap="square">
            <a:prstTxWarp prst="textNoShape">
              <a:avLst/>
            </a:prstTxWarp>
            <a:spAutoFit/>
          </a:bodyPr>
          <a:lstStyle/>
          <a:p>
            <a:r>
              <a:rPr lang="en-US" sz="2000" dirty="0">
                <a:solidFill>
                  <a:schemeClr val="accent2"/>
                </a:solidFill>
                <a:latin typeface="Arial Narrow" charset="0"/>
              </a:rPr>
              <a:t>The constants of proportionality are called the </a:t>
            </a:r>
            <a:r>
              <a:rPr lang="en-US" sz="2000" dirty="0">
                <a:solidFill>
                  <a:srgbClr val="CC00CC"/>
                </a:solidFill>
                <a:latin typeface="Arial Narrow" charset="0"/>
              </a:rPr>
              <a:t>Elastic Modulus</a:t>
            </a:r>
          </a:p>
        </p:txBody>
      </p:sp>
      <p:sp>
        <p:nvSpPr>
          <p:cNvPr id="432139" name="Text Box 11"/>
          <p:cNvSpPr txBox="1">
            <a:spLocks noChangeArrowheads="1"/>
          </p:cNvSpPr>
          <p:nvPr/>
        </p:nvSpPr>
        <p:spPr bwMode="auto">
          <a:xfrm>
            <a:off x="533400" y="50038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927600"/>
            <a:ext cx="6134564" cy="1015663"/>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dirty="0">
                <a:solidFill>
                  <a:srgbClr val="003300"/>
                </a:solidFill>
                <a:latin typeface="Arial Narrow" charset="0"/>
              </a:rPr>
              <a:t>Young’s modulus</a:t>
            </a:r>
            <a:r>
              <a:rPr lang="en-US" sz="2000" dirty="0">
                <a:solidFill>
                  <a:srgbClr val="FF0000"/>
                </a:solidFill>
                <a:latin typeface="Arial Narrow" charset="0"/>
              </a:rPr>
              <a:t>: The measure of the elasticity in length</a:t>
            </a:r>
          </a:p>
          <a:p>
            <a:pPr marL="457200" indent="-457200">
              <a:buFontTx/>
              <a:buAutoNum type="arabicPeriod"/>
            </a:pPr>
            <a:r>
              <a:rPr lang="en-US" sz="2000" b="1" dirty="0">
                <a:solidFill>
                  <a:srgbClr val="003300"/>
                </a:solidFill>
                <a:latin typeface="Arial Narrow" charset="0"/>
              </a:rPr>
              <a:t>Shear modulus</a:t>
            </a:r>
            <a:r>
              <a:rPr lang="en-US" sz="2000" dirty="0">
                <a:solidFill>
                  <a:srgbClr val="FF0000"/>
                </a:solidFill>
                <a:latin typeface="Arial Narrow" charset="0"/>
              </a:rPr>
              <a:t>:     The measure of the elasticity in area</a:t>
            </a:r>
          </a:p>
          <a:p>
            <a:pPr marL="457200" indent="-457200">
              <a:buFontTx/>
              <a:buAutoNum type="arabicPeriod"/>
            </a:pPr>
            <a:r>
              <a:rPr lang="en-US" sz="2000" b="1" dirty="0">
                <a:solidFill>
                  <a:srgbClr val="003300"/>
                </a:solidFill>
                <a:latin typeface="Arial Narrow" charset="0"/>
              </a:rPr>
              <a:t>Bulk modulus</a:t>
            </a:r>
            <a:r>
              <a:rPr lang="en-US" sz="2000" dirty="0">
                <a:solidFill>
                  <a:srgbClr val="FF0000"/>
                </a:solidFill>
                <a:latin typeface="Arial Narrow" charset="0"/>
              </a:rPr>
              <a:t>:       The measure of the elasticity in volume</a:t>
            </a:r>
          </a:p>
        </p:txBody>
      </p:sp>
      <p:graphicFrame>
        <p:nvGraphicFramePr>
          <p:cNvPr id="432141" name="Object 3"/>
          <p:cNvGraphicFramePr>
            <a:graphicFrameLocks noChangeAspect="1"/>
          </p:cNvGraphicFramePr>
          <p:nvPr>
            <p:extLst>
              <p:ext uri="{D42A27DB-BD31-4B8C-83A1-F6EECF244321}">
                <p14:modId xmlns:p14="http://schemas.microsoft.com/office/powerpoint/2010/main" val="3878427732"/>
              </p:ext>
            </p:extLst>
          </p:nvPr>
        </p:nvGraphicFramePr>
        <p:xfrm>
          <a:off x="8408987" y="4144962"/>
          <a:ext cx="658813" cy="579438"/>
        </p:xfrm>
        <a:graphic>
          <a:graphicData uri="http://schemas.openxmlformats.org/presentationml/2006/ole">
            <mc:AlternateContent xmlns:mc="http://schemas.openxmlformats.org/markup-compatibility/2006">
              <mc:Choice xmlns:v="urn:schemas-microsoft-com:vml" Requires="v">
                <p:oleObj spid="_x0000_s537838" name="Equation" r:id="rId5" imgW="406080" imgH="393480" progId="Equation.DSMT4">
                  <p:embed/>
                </p:oleObj>
              </mc:Choice>
              <mc:Fallback>
                <p:oleObj name="Equation" r:id="rId5" imgW="406080" imgH="393480" progId="Equation.DSMT4">
                  <p:embed/>
                  <p:pic>
                    <p:nvPicPr>
                      <p:cNvPr id="43214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08987" y="4144962"/>
                        <a:ext cx="658813" cy="579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423458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2132"/>
                                        </p:tgtEl>
                                        <p:attrNameLst>
                                          <p:attrName>style.visibility</p:attrName>
                                        </p:attrNameLst>
                                      </p:cBhvr>
                                      <p:to>
                                        <p:strVal val="visible"/>
                                      </p:to>
                                    </p:set>
                                    <p:animEffect transition="in" filter="wipe(left)">
                                      <p:cBhvr>
                                        <p:cTn id="7" dur="500"/>
                                        <p:tgtEl>
                                          <p:spTgt spid="432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2133">
                                            <p:txEl>
                                              <p:pRg st="0" end="0"/>
                                            </p:txEl>
                                          </p:spTgt>
                                        </p:tgtEl>
                                        <p:attrNameLst>
                                          <p:attrName>style.visibility</p:attrName>
                                        </p:attrNameLst>
                                      </p:cBhvr>
                                      <p:to>
                                        <p:strVal val="visible"/>
                                      </p:to>
                                    </p:set>
                                    <p:animEffect transition="in" filter="wipe(left)">
                                      <p:cBhvr>
                                        <p:cTn id="12" dur="500"/>
                                        <p:tgtEl>
                                          <p:spTgt spid="43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2134"/>
                                        </p:tgtEl>
                                        <p:attrNameLst>
                                          <p:attrName>style.visibility</p:attrName>
                                        </p:attrNameLst>
                                      </p:cBhvr>
                                      <p:to>
                                        <p:strVal val="visible"/>
                                      </p:to>
                                    </p:set>
                                    <p:animEffect transition="in" filter="wipe(left)">
                                      <p:cBhvr>
                                        <p:cTn id="17" dur="500"/>
                                        <p:tgtEl>
                                          <p:spTgt spid="432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2135">
                                            <p:txEl>
                                              <p:pRg st="0" end="0"/>
                                            </p:txEl>
                                          </p:spTgt>
                                        </p:tgtEl>
                                        <p:attrNameLst>
                                          <p:attrName>style.visibility</p:attrName>
                                        </p:attrNameLst>
                                      </p:cBhvr>
                                      <p:to>
                                        <p:strVal val="visible"/>
                                      </p:to>
                                    </p:set>
                                    <p:animEffect transition="in" filter="wipe(left)">
                                      <p:cBhvr>
                                        <p:cTn id="22" dur="500"/>
                                        <p:tgtEl>
                                          <p:spTgt spid="4321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2136">
                                            <p:txEl>
                                              <p:pRg st="0" end="0"/>
                                            </p:txEl>
                                          </p:spTgt>
                                        </p:tgtEl>
                                        <p:attrNameLst>
                                          <p:attrName>style.visibility</p:attrName>
                                        </p:attrNameLst>
                                      </p:cBhvr>
                                      <p:to>
                                        <p:strVal val="visible"/>
                                      </p:to>
                                    </p:set>
                                    <p:animEffect transition="in" filter="wipe(left)">
                                      <p:cBhvr>
                                        <p:cTn id="27" dur="500"/>
                                        <p:tgtEl>
                                          <p:spTgt spid="4321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2137">
                                            <p:txEl>
                                              <p:pRg st="0" end="0"/>
                                            </p:txEl>
                                          </p:spTgt>
                                        </p:tgtEl>
                                        <p:attrNameLst>
                                          <p:attrName>style.visibility</p:attrName>
                                        </p:attrNameLst>
                                      </p:cBhvr>
                                      <p:to>
                                        <p:strVal val="visible"/>
                                      </p:to>
                                    </p:set>
                                    <p:animEffect transition="in" filter="wipe(left)">
                                      <p:cBhvr>
                                        <p:cTn id="32" dur="500"/>
                                        <p:tgtEl>
                                          <p:spTgt spid="4321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2138">
                                            <p:txEl>
                                              <p:pRg st="0" end="0"/>
                                            </p:txEl>
                                          </p:spTgt>
                                        </p:tgtEl>
                                        <p:attrNameLst>
                                          <p:attrName>style.visibility</p:attrName>
                                        </p:attrNameLst>
                                      </p:cBhvr>
                                      <p:to>
                                        <p:strVal val="visible"/>
                                      </p:to>
                                    </p:set>
                                    <p:animEffect transition="in" filter="wipe(left)">
                                      <p:cBhvr>
                                        <p:cTn id="37" dur="500"/>
                                        <p:tgtEl>
                                          <p:spTgt spid="43213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2131"/>
                                        </p:tgtEl>
                                        <p:attrNameLst>
                                          <p:attrName>style.visibility</p:attrName>
                                        </p:attrNameLst>
                                      </p:cBhvr>
                                      <p:to>
                                        <p:strVal val="visible"/>
                                      </p:to>
                                    </p:set>
                                    <p:animEffect transition="in" filter="wipe(left)">
                                      <p:cBhvr>
                                        <p:cTn id="42" dur="500"/>
                                        <p:tgtEl>
                                          <p:spTgt spid="4321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2141"/>
                                        </p:tgtEl>
                                        <p:attrNameLst>
                                          <p:attrName>style.visibility</p:attrName>
                                        </p:attrNameLst>
                                      </p:cBhvr>
                                      <p:to>
                                        <p:strVal val="visible"/>
                                      </p:to>
                                    </p:set>
                                    <p:animEffect transition="in" filter="wipe(left)">
                                      <p:cBhvr>
                                        <p:cTn id="47" dur="500"/>
                                        <p:tgtEl>
                                          <p:spTgt spid="4321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2139">
                                            <p:txEl>
                                              <p:pRg st="0" end="0"/>
                                            </p:txEl>
                                          </p:spTgt>
                                        </p:tgtEl>
                                        <p:attrNameLst>
                                          <p:attrName>style.visibility</p:attrName>
                                        </p:attrNameLst>
                                      </p:cBhvr>
                                      <p:to>
                                        <p:strVal val="visible"/>
                                      </p:to>
                                    </p:set>
                                    <p:animEffect transition="in" filter="wipe(left)">
                                      <p:cBhvr>
                                        <p:cTn id="52" dur="500"/>
                                        <p:tgtEl>
                                          <p:spTgt spid="432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2140">
                                            <p:txEl>
                                              <p:pRg st="0" end="0"/>
                                            </p:txEl>
                                          </p:spTgt>
                                        </p:tgtEl>
                                        <p:attrNameLst>
                                          <p:attrName>style.visibility</p:attrName>
                                        </p:attrNameLst>
                                      </p:cBhvr>
                                      <p:to>
                                        <p:strVal val="visible"/>
                                      </p:to>
                                    </p:set>
                                    <p:animEffect transition="in" filter="wipe(left)">
                                      <p:cBhvr>
                                        <p:cTn id="57" dur="500"/>
                                        <p:tgtEl>
                                          <p:spTgt spid="43214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2140">
                                            <p:txEl>
                                              <p:pRg st="1" end="1"/>
                                            </p:txEl>
                                          </p:spTgt>
                                        </p:tgtEl>
                                        <p:attrNameLst>
                                          <p:attrName>style.visibility</p:attrName>
                                        </p:attrNameLst>
                                      </p:cBhvr>
                                      <p:to>
                                        <p:strVal val="visible"/>
                                      </p:to>
                                    </p:set>
                                    <p:animEffect transition="in" filter="wipe(left)">
                                      <p:cBhvr>
                                        <p:cTn id="62" dur="500"/>
                                        <p:tgtEl>
                                          <p:spTgt spid="432140">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2140">
                                            <p:txEl>
                                              <p:pRg st="2" end="2"/>
                                            </p:txEl>
                                          </p:spTgt>
                                        </p:tgtEl>
                                        <p:attrNameLst>
                                          <p:attrName>style.visibility</p:attrName>
                                        </p:attrNameLst>
                                      </p:cBhvr>
                                      <p:to>
                                        <p:strVal val="visible"/>
                                      </p:to>
                                    </p:set>
                                    <p:animEffect transition="in" filter="wipe(left)">
                                      <p:cBhvr>
                                        <p:cTn id="67" dur="500"/>
                                        <p:tgtEl>
                                          <p:spTgt spid="4321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build="p" autoUpdateAnimBg="0"/>
      <p:bldP spid="432134" grpId="0" animBg="1" autoUpdateAnimBg="0"/>
      <p:bldP spid="432135" grpId="0" build="p" autoUpdateAnimBg="0"/>
      <p:bldP spid="432136" grpId="0" build="p" autoUpdateAnimBg="0"/>
      <p:bldP spid="432137" grpId="0" build="p" autoUpdateAnimBg="0"/>
      <p:bldP spid="432138" grpId="0" build="p" autoUpdateAnimBg="0"/>
      <p:bldP spid="432139" grpId="0" build="p" autoUpdateAnimBg="0"/>
      <p:bldP spid="43214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90600"/>
          </a:xfrm>
        </p:spPr>
        <p:txBody>
          <a:bodyPr/>
          <a:lstStyle/>
          <a:p>
            <a:r>
              <a:rPr lang="en-US" dirty="0"/>
              <a:t>Elastic Limit and Ultimate Strength</a:t>
            </a:r>
          </a:p>
        </p:txBody>
      </p:sp>
      <p:sp>
        <p:nvSpPr>
          <p:cNvPr id="3" name="Content Placeholder 2"/>
          <p:cNvSpPr>
            <a:spLocks noGrp="1"/>
          </p:cNvSpPr>
          <p:nvPr>
            <p:ph idx="1"/>
          </p:nvPr>
        </p:nvSpPr>
        <p:spPr>
          <a:xfrm>
            <a:off x="609600" y="914400"/>
            <a:ext cx="8077200" cy="1905000"/>
          </a:xfrm>
        </p:spPr>
        <p:txBody>
          <a:bodyPr/>
          <a:lstStyle/>
          <a:p>
            <a:pPr>
              <a:buClr>
                <a:schemeClr val="accent6"/>
              </a:buClr>
            </a:pPr>
            <a:r>
              <a:rPr lang="en-US" sz="2400" b="1" u="sng" dirty="0">
                <a:solidFill>
                  <a:srgbClr val="FF0000"/>
                </a:solidFill>
                <a:latin typeface="Arial Narrow" charset="0"/>
              </a:rPr>
              <a:t>The elastic limit</a:t>
            </a:r>
            <a:r>
              <a:rPr lang="en-US" sz="2400" dirty="0">
                <a:latin typeface="Arial Narrow" charset="0"/>
              </a:rPr>
              <a:t>: The limit of elasticity beyond which an object </a:t>
            </a:r>
            <a:r>
              <a:rPr lang="en-US" sz="2400" dirty="0">
                <a:solidFill>
                  <a:srgbClr val="CC00CC"/>
                </a:solidFill>
                <a:latin typeface="Arial Narrow" charset="0"/>
              </a:rPr>
              <a:t>cannot recover its original shape </a:t>
            </a:r>
            <a:r>
              <a:rPr lang="en-US" sz="2400" dirty="0">
                <a:latin typeface="Arial Narrow" charset="0"/>
              </a:rPr>
              <a:t>or the maximum stress </a:t>
            </a:r>
            <a:r>
              <a:rPr lang="en-US" sz="2400" dirty="0">
                <a:solidFill>
                  <a:schemeClr val="accent6"/>
                </a:solidFill>
                <a:latin typeface="Arial Narrow" charset="0"/>
              </a:rPr>
              <a:t>that can be applied to a substance before it becomes permanently deformed</a:t>
            </a:r>
            <a:endParaRPr lang="en-US" sz="2400" dirty="0">
              <a:latin typeface="Arial Narrow" charset="0"/>
            </a:endParaRPr>
          </a:p>
          <a:p>
            <a:r>
              <a:rPr lang="en-US" sz="2400" b="1" u="sng" dirty="0">
                <a:solidFill>
                  <a:srgbClr val="FF0000"/>
                </a:solidFill>
                <a:latin typeface="Arial Narrow" charset="0"/>
              </a:rPr>
              <a:t>The ultimate strength</a:t>
            </a:r>
            <a:r>
              <a:rPr lang="en-US" sz="2400" dirty="0">
                <a:latin typeface="Arial Narrow" charset="0"/>
              </a:rPr>
              <a:t>: The maximum force that can be applied on the object before breaking it</a:t>
            </a:r>
          </a:p>
        </p:txBody>
      </p:sp>
      <p:sp>
        <p:nvSpPr>
          <p:cNvPr id="4" name="Date Placeholder 3"/>
          <p:cNvSpPr>
            <a:spLocks noGrp="1"/>
          </p:cNvSpPr>
          <p:nvPr>
            <p:ph type="dt" sz="half" idx="10"/>
          </p:nvPr>
        </p:nvSpPr>
        <p:spPr/>
        <p:txBody>
          <a:bodyPr/>
          <a:lstStyle/>
          <a:p>
            <a:pPr>
              <a:defRPr/>
            </a:pPr>
            <a:r>
              <a:rPr lang="en-US"/>
              <a:t>Monday, May 3, 2021</a:t>
            </a:r>
          </a:p>
        </p:txBody>
      </p:sp>
      <p:sp>
        <p:nvSpPr>
          <p:cNvPr id="5"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12</a:t>
            </a:fld>
            <a:endParaRPr lang="en-US"/>
          </a:p>
        </p:txBody>
      </p:sp>
      <p:pic>
        <p:nvPicPr>
          <p:cNvPr id="7" name="Picture 3" descr="Figure_12_15"/>
          <p:cNvPicPr>
            <a:picLocks noChangeAspect="1" noChangeArrowheads="1"/>
          </p:cNvPicPr>
          <p:nvPr/>
        </p:nvPicPr>
        <p:blipFill>
          <a:blip r:embed="rId2"/>
          <a:srcRect/>
          <a:stretch>
            <a:fillRect/>
          </a:stretch>
        </p:blipFill>
        <p:spPr bwMode="auto">
          <a:xfrm>
            <a:off x="1524000" y="3200400"/>
            <a:ext cx="5638800" cy="3390900"/>
          </a:xfrm>
          <a:prstGeom prst="rect">
            <a:avLst/>
          </a:prstGeom>
          <a:noFill/>
        </p:spPr>
      </p:pic>
    </p:spTree>
    <p:extLst>
      <p:ext uri="{BB962C8B-B14F-4D97-AF65-F5344CB8AC3E}">
        <p14:creationId xmlns:p14="http://schemas.microsoft.com/office/powerpoint/2010/main" val="138250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Date Placeholder 3"/>
          <p:cNvSpPr>
            <a:spLocks noGrp="1"/>
          </p:cNvSpPr>
          <p:nvPr>
            <p:ph type="dt" sz="quarter" idx="10"/>
          </p:nvPr>
        </p:nvSpPr>
        <p:spPr>
          <a:noFill/>
        </p:spPr>
        <p:txBody>
          <a:bodyPr/>
          <a:lstStyle/>
          <a:p>
            <a:r>
              <a:rPr lang="en-US">
                <a:latin typeface="Arial Narrow" charset="0"/>
              </a:rPr>
              <a:t>Monday, May 3, 2021</a:t>
            </a:r>
          </a:p>
        </p:txBody>
      </p:sp>
      <p:sp>
        <p:nvSpPr>
          <p:cNvPr id="1024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6" name="Slide Number Placeholder 5"/>
          <p:cNvSpPr>
            <a:spLocks noGrp="1"/>
          </p:cNvSpPr>
          <p:nvPr>
            <p:ph type="sldNum" sz="quarter" idx="12"/>
          </p:nvPr>
        </p:nvSpPr>
        <p:spPr/>
        <p:txBody>
          <a:bodyPr/>
          <a:lstStyle/>
          <a:p>
            <a:fld id="{1270ED9B-8E86-B441-B4C5-33FCBE59E2FE}" type="slidenum">
              <a:rPr lang="en-US"/>
              <a:pPr/>
              <a:t>13</a:t>
            </a:fld>
            <a:endParaRPr lang="en-US"/>
          </a:p>
        </p:txBody>
      </p:sp>
      <p:sp>
        <p:nvSpPr>
          <p:cNvPr id="10250" name="Rectangle 2"/>
          <p:cNvSpPr>
            <a:spLocks noGrp="1" noChangeArrowheads="1"/>
          </p:cNvSpPr>
          <p:nvPr>
            <p:ph type="title"/>
          </p:nvPr>
        </p:nvSpPr>
        <p:spPr>
          <a:xfrm>
            <a:off x="685800" y="76200"/>
            <a:ext cx="8153400" cy="609600"/>
          </a:xfrm>
        </p:spPr>
        <p:txBody>
          <a:bodyPr/>
          <a:lstStyle/>
          <a:p>
            <a:r>
              <a:rPr lang="en-US"/>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539215" name="Equation" r:id="rId3" imgW="1244520" imgH="393480" progId="Equation.3">
                  <p:embed/>
                </p:oleObj>
              </mc:Choice>
              <mc:Fallback>
                <p:oleObj name="Equation" r:id="rId3" imgW="1244520" imgH="393480" progId="Equation.3">
                  <p:embed/>
                  <p:pic>
                    <p:nvPicPr>
                      <p:cNvPr id="43315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dirty="0">
                <a:solidFill>
                  <a:srgbClr val="333399"/>
                </a:solidFill>
                <a:latin typeface="Arial Narrow" charset="0"/>
              </a:rPr>
              <a:t>Let’s consider a long bar with </a:t>
            </a:r>
            <a:r>
              <a:rPr lang="en-US" sz="2200" dirty="0">
                <a:solidFill>
                  <a:srgbClr val="FF0000"/>
                </a:solidFill>
                <a:latin typeface="Arial Narrow" charset="0"/>
              </a:rPr>
              <a:t>cross sectional area A </a:t>
            </a:r>
            <a:r>
              <a:rPr lang="en-US" sz="2200" dirty="0">
                <a:solidFill>
                  <a:srgbClr val="333399"/>
                </a:solidFill>
                <a:latin typeface="Arial Narrow" charset="0"/>
              </a:rPr>
              <a:t>and </a:t>
            </a:r>
            <a:r>
              <a:rPr lang="en-US" sz="2200" dirty="0">
                <a:solidFill>
                  <a:srgbClr val="FF0000"/>
                </a:solidFill>
                <a:latin typeface="Arial Narrow" charset="0"/>
              </a:rPr>
              <a:t>initial length </a:t>
            </a:r>
            <a:r>
              <a:rPr lang="en-US" sz="2200" dirty="0">
                <a:solidFill>
                  <a:srgbClr val="FF0000"/>
                </a:solidFill>
                <a:latin typeface="Monotype Corsiva" charset="0"/>
              </a:rPr>
              <a:t>L</a:t>
            </a:r>
            <a:r>
              <a:rPr lang="en-US" sz="2200" baseline="-25000" dirty="0">
                <a:solidFill>
                  <a:srgbClr val="FF0000"/>
                </a:solidFill>
                <a:latin typeface="Monotype Corsiva" charset="0"/>
              </a:rPr>
              <a:t>i</a:t>
            </a:r>
            <a:r>
              <a:rPr lang="en-US" sz="2200" dirty="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dirty="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dirty="0">
                <a:solidFill>
                  <a:srgbClr val="FF0000"/>
                </a:solidFill>
                <a:latin typeface="Arial Narrow" charset="0"/>
              </a:rPr>
              <a:t>The necessary force to produce the given strain is proportional to the </a:t>
            </a:r>
            <a:r>
              <a:rPr lang="en-US" sz="2000" dirty="0" err="1">
                <a:solidFill>
                  <a:srgbClr val="FF0000"/>
                </a:solidFill>
                <a:latin typeface="Arial Narrow" charset="0"/>
              </a:rPr>
              <a:t>crosssectional</a:t>
            </a:r>
            <a:r>
              <a:rPr lang="en-US" sz="2000" dirty="0">
                <a:solidFill>
                  <a:srgbClr val="FF0000"/>
                </a:solidFill>
                <a:latin typeface="Arial Narrow" charset="0"/>
              </a:rPr>
              <a:t> area</a:t>
            </a:r>
          </a:p>
        </p:txBody>
      </p:sp>
      <p:grpSp>
        <p:nvGrpSpPr>
          <p:cNvPr id="2" name="Group 10"/>
          <p:cNvGrpSpPr>
            <a:grpSpLocks/>
          </p:cNvGrpSpPr>
          <p:nvPr/>
        </p:nvGrpSpPr>
        <p:grpSpPr bwMode="auto">
          <a:xfrm>
            <a:off x="1143000" y="1333500"/>
            <a:ext cx="1219200" cy="571500"/>
            <a:chOff x="336" y="840"/>
            <a:chExt cx="768" cy="360"/>
          </a:xfrm>
        </p:grpSpPr>
        <p:sp>
          <p:nvSpPr>
            <p:cNvPr id="10282"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83"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4"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5"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86"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10280"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281"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90700" cy="585787"/>
            <a:chOff x="3792" y="855"/>
            <a:chExt cx="1128" cy="369"/>
          </a:xfrm>
        </p:grpSpPr>
        <p:sp>
          <p:nvSpPr>
            <p:cNvPr id="10275"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76"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7"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8"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79" name="Text Box 25"/>
            <p:cNvSpPr txBox="1">
              <a:spLocks noChangeArrowheads="1"/>
            </p:cNvSpPr>
            <p:nvPr/>
          </p:nvSpPr>
          <p:spPr bwMode="auto">
            <a:xfrm>
              <a:off x="4080" y="855"/>
              <a:ext cx="840" cy="252"/>
            </a:xfrm>
            <a:prstGeom prst="rect">
              <a:avLst/>
            </a:prstGeom>
            <a:noFill/>
            <a:ln w="9525">
              <a:noFill/>
              <a:miter lim="800000"/>
              <a:headEnd/>
              <a:tailEnd/>
            </a:ln>
          </p:spPr>
          <p:txBody>
            <a:bodyPr wrap="none">
              <a:prstTxWarp prst="textNoShape">
                <a:avLst/>
              </a:prstTxWarp>
              <a:spAutoFit/>
            </a:bodyPr>
            <a:lstStyle/>
            <a:p>
              <a:r>
                <a:rPr lang="en-US" sz="2000" dirty="0">
                  <a:solidFill>
                    <a:schemeClr val="accent2"/>
                  </a:solidFill>
                  <a:latin typeface="Monotype Corsiva" charset="0"/>
                </a:rPr>
                <a:t>L</a:t>
              </a:r>
              <a:r>
                <a:rPr lang="en-US" sz="2000" baseline="-25000" dirty="0">
                  <a:solidFill>
                    <a:schemeClr val="accent2"/>
                  </a:solidFill>
                  <a:latin typeface="Monotype Corsiva" charset="0"/>
                </a:rPr>
                <a:t>f</a:t>
              </a:r>
              <a:r>
                <a:rPr lang="en-US" sz="2000" dirty="0">
                  <a:solidFill>
                    <a:schemeClr val="accent2"/>
                  </a:solidFill>
                  <a:latin typeface="Monotype Corsiva" charset="0"/>
                </a:rPr>
                <a:t>=</a:t>
              </a:r>
              <a:r>
                <a:rPr lang="en-US" sz="2000" dirty="0" err="1">
                  <a:solidFill>
                    <a:schemeClr val="accent2"/>
                  </a:solidFill>
                  <a:latin typeface="Monotype Corsiva" charset="0"/>
                </a:rPr>
                <a:t>L</a:t>
              </a:r>
              <a:r>
                <a:rPr lang="en-US" sz="2000" baseline="-25000" dirty="0" err="1">
                  <a:solidFill>
                    <a:schemeClr val="accent2"/>
                  </a:solidFill>
                  <a:latin typeface="Monotype Corsiva" charset="0"/>
                </a:rPr>
                <a:t>i</a:t>
              </a:r>
              <a:r>
                <a:rPr lang="en-US" sz="2000" dirty="0" err="1">
                  <a:solidFill>
                    <a:schemeClr val="accent2"/>
                  </a:solidFill>
                  <a:latin typeface="Monotype Corsiva" charset="0"/>
                </a:rPr>
                <a:t>+ΔL</a:t>
              </a:r>
              <a:endParaRPr lang="en-US" sz="2000" dirty="0">
                <a:solidFill>
                  <a:schemeClr val="accent2"/>
                </a:solidFill>
                <a:latin typeface="Monotype Corsiva" charset="0"/>
              </a:endParaRPr>
            </a:p>
          </p:txBody>
        </p:sp>
      </p:grpSp>
      <p:grpSp>
        <p:nvGrpSpPr>
          <p:cNvPr id="5" name="Group 26"/>
          <p:cNvGrpSpPr>
            <a:grpSpLocks/>
          </p:cNvGrpSpPr>
          <p:nvPr/>
        </p:nvGrpSpPr>
        <p:grpSpPr bwMode="auto">
          <a:xfrm>
            <a:off x="2362200" y="1508125"/>
            <a:ext cx="762000" cy="396875"/>
            <a:chOff x="1104" y="950"/>
            <a:chExt cx="480" cy="250"/>
          </a:xfrm>
        </p:grpSpPr>
        <p:sp>
          <p:nvSpPr>
            <p:cNvPr id="10273"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4"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10271"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2"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10269"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0"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539216" name="Equation" r:id="rId5" imgW="1244520" imgH="431640" progId="Equation.3">
                  <p:embed/>
                </p:oleObj>
              </mc:Choice>
              <mc:Fallback>
                <p:oleObj name="Equation" r:id="rId5" imgW="1244520" imgH="431640" progId="Equation.3">
                  <p:embed/>
                  <p:pic>
                    <p:nvPicPr>
                      <p:cNvPr id="43318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539217" name="Equation" r:id="rId7" imgW="164880" imgH="164880" progId="Equation.3">
                  <p:embed/>
                </p:oleObj>
              </mc:Choice>
              <mc:Fallback>
                <p:oleObj name="Equation" r:id="rId7" imgW="164880" imgH="164880" progId="Equation.3">
                  <p:embed/>
                  <p:pic>
                    <p:nvPicPr>
                      <p:cNvPr id="43319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539218" name="Equation" r:id="rId9" imgW="1028520" imgH="393480" progId="Equation.3">
                  <p:embed/>
                </p:oleObj>
              </mc:Choice>
              <mc:Fallback>
                <p:oleObj name="Equation" r:id="rId9" imgW="1028520" imgH="393480" progId="Equation.3">
                  <p:embed/>
                  <p:pic>
                    <p:nvPicPr>
                      <p:cNvPr id="433194"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nvGraphicFramePr>
        <p:xfrm>
          <a:off x="6105525" y="3200400"/>
          <a:ext cx="828675" cy="833438"/>
        </p:xfrm>
        <a:graphic>
          <a:graphicData uri="http://schemas.openxmlformats.org/presentationml/2006/ole">
            <mc:AlternateContent xmlns:mc="http://schemas.openxmlformats.org/markup-compatibility/2006">
              <mc:Choice xmlns:v="urn:schemas-microsoft-com:vml" Requires="v">
                <p:oleObj spid="_x0000_s539219" name="Equation" r:id="rId11" imgW="520560" imgH="634680" progId="Equation.DSMT4">
                  <p:embed/>
                </p:oleObj>
              </mc:Choice>
              <mc:Fallback>
                <p:oleObj name="Equation" r:id="rId11" imgW="520560" imgH="634680" progId="Equation.DSMT4">
                  <p:embed/>
                  <p:pic>
                    <p:nvPicPr>
                      <p:cNvPr id="433195"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5525" y="3200400"/>
                        <a:ext cx="828675" cy="833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436413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3156"/>
                                        </p:tgtEl>
                                        <p:attrNameLst>
                                          <p:attrName>style.visibility</p:attrName>
                                        </p:attrNameLst>
                                      </p:cBhvr>
                                      <p:to>
                                        <p:strVal val="visible"/>
                                      </p:to>
                                    </p:set>
                                    <p:animEffect transition="in" filter="wipe(left)">
                                      <p:cBhvr>
                                        <p:cTn id="7" dur="500"/>
                                        <p:tgtEl>
                                          <p:spTgt spid="4331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3181"/>
                                        </p:tgtEl>
                                        <p:attrNameLst>
                                          <p:attrName>style.visibility</p:attrName>
                                        </p:attrNameLst>
                                      </p:cBhvr>
                                      <p:to>
                                        <p:strVal val="visible"/>
                                      </p:to>
                                    </p:set>
                                    <p:animEffect transition="in" filter="wipe(left)">
                                      <p:cBhvr>
                                        <p:cTn id="27" dur="500"/>
                                        <p:tgtEl>
                                          <p:spTgt spid="4331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3157">
                                            <p:txEl>
                                              <p:pRg st="0" end="0"/>
                                            </p:txEl>
                                          </p:spTgt>
                                        </p:tgtEl>
                                        <p:attrNameLst>
                                          <p:attrName>style.visibility</p:attrName>
                                        </p:attrNameLst>
                                      </p:cBhvr>
                                      <p:to>
                                        <p:strVal val="visible"/>
                                      </p:to>
                                    </p:set>
                                    <p:animEffect transition="in" filter="wipe(left)">
                                      <p:cBhvr>
                                        <p:cTn id="47" dur="500"/>
                                        <p:tgtEl>
                                          <p:spTgt spid="43315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3171">
                                            <p:txEl>
                                              <p:pRg st="0" end="0"/>
                                            </p:txEl>
                                          </p:spTgt>
                                        </p:tgtEl>
                                        <p:attrNameLst>
                                          <p:attrName>style.visibility</p:attrName>
                                        </p:attrNameLst>
                                      </p:cBhvr>
                                      <p:to>
                                        <p:strVal val="visible"/>
                                      </p:to>
                                    </p:set>
                                    <p:animEffect transition="in" filter="wipe(left)">
                                      <p:cBhvr>
                                        <p:cTn id="52" dur="500"/>
                                        <p:tgtEl>
                                          <p:spTgt spid="43317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3155"/>
                                        </p:tgtEl>
                                        <p:attrNameLst>
                                          <p:attrName>style.visibility</p:attrName>
                                        </p:attrNameLst>
                                      </p:cBhvr>
                                      <p:to>
                                        <p:strVal val="visible"/>
                                      </p:to>
                                    </p:set>
                                    <p:animEffect transition="in" filter="wipe(left)">
                                      <p:cBhvr>
                                        <p:cTn id="57" dur="500"/>
                                        <p:tgtEl>
                                          <p:spTgt spid="43315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3188">
                                            <p:txEl>
                                              <p:pRg st="0" end="0"/>
                                            </p:txEl>
                                          </p:spTgt>
                                        </p:tgtEl>
                                        <p:attrNameLst>
                                          <p:attrName>style.visibility</p:attrName>
                                        </p:attrNameLst>
                                      </p:cBhvr>
                                      <p:to>
                                        <p:strVal val="visible"/>
                                      </p:to>
                                    </p:set>
                                    <p:animEffect transition="in" filter="wipe(left)">
                                      <p:cBhvr>
                                        <p:cTn id="62" dur="500"/>
                                        <p:tgtEl>
                                          <p:spTgt spid="43318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3189"/>
                                        </p:tgtEl>
                                        <p:attrNameLst>
                                          <p:attrName>style.visibility</p:attrName>
                                        </p:attrNameLst>
                                      </p:cBhvr>
                                      <p:to>
                                        <p:strVal val="visible"/>
                                      </p:to>
                                    </p:set>
                                    <p:animEffect transition="in" filter="wipe(left)">
                                      <p:cBhvr>
                                        <p:cTn id="67" dur="500"/>
                                        <p:tgtEl>
                                          <p:spTgt spid="43318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33158">
                                            <p:txEl>
                                              <p:pRg st="0" end="0"/>
                                            </p:txEl>
                                          </p:spTgt>
                                        </p:tgtEl>
                                        <p:attrNameLst>
                                          <p:attrName>style.visibility</p:attrName>
                                        </p:attrNameLst>
                                      </p:cBhvr>
                                      <p:to>
                                        <p:strVal val="visible"/>
                                      </p:to>
                                    </p:set>
                                    <p:animEffect transition="in" filter="wipe(left)">
                                      <p:cBhvr>
                                        <p:cTn id="72" dur="500"/>
                                        <p:tgtEl>
                                          <p:spTgt spid="43315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3190"/>
                                        </p:tgtEl>
                                        <p:attrNameLst>
                                          <p:attrName>style.visibility</p:attrName>
                                        </p:attrNameLst>
                                      </p:cBhvr>
                                      <p:to>
                                        <p:strVal val="visible"/>
                                      </p:to>
                                    </p:set>
                                    <p:animEffect transition="in" filter="wipe(left)">
                                      <p:cBhvr>
                                        <p:cTn id="77" dur="500"/>
                                        <p:tgtEl>
                                          <p:spTgt spid="43319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3194"/>
                                        </p:tgtEl>
                                        <p:attrNameLst>
                                          <p:attrName>style.visibility</p:attrName>
                                        </p:attrNameLst>
                                      </p:cBhvr>
                                      <p:to>
                                        <p:strVal val="visible"/>
                                      </p:to>
                                    </p:set>
                                    <p:animEffect transition="in" filter="wipe(left)">
                                      <p:cBhvr>
                                        <p:cTn id="82" dur="500"/>
                                        <p:tgtEl>
                                          <p:spTgt spid="43319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33195"/>
                                        </p:tgtEl>
                                        <p:attrNameLst>
                                          <p:attrName>style.visibility</p:attrName>
                                        </p:attrNameLst>
                                      </p:cBhvr>
                                      <p:to>
                                        <p:strVal val="visible"/>
                                      </p:to>
                                    </p:set>
                                    <p:animEffect transition="in" filter="wipe(left)">
                                      <p:cBhvr>
                                        <p:cTn id="87" dur="500"/>
                                        <p:tgtEl>
                                          <p:spTgt spid="43319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433192">
                                            <p:txEl>
                                              <p:pRg st="0" end="0"/>
                                            </p:txEl>
                                          </p:spTgt>
                                        </p:tgtEl>
                                        <p:attrNameLst>
                                          <p:attrName>style.visibility</p:attrName>
                                        </p:attrNameLst>
                                      </p:cBhvr>
                                      <p:to>
                                        <p:strVal val="visible"/>
                                      </p:to>
                                    </p:set>
                                    <p:animEffect transition="in" filter="wipe(left)">
                                      <p:cBhvr>
                                        <p:cTn id="92" dur="500"/>
                                        <p:tgtEl>
                                          <p:spTgt spid="433192">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33159"/>
                                        </p:tgtEl>
                                        <p:attrNameLst>
                                          <p:attrName>style.visibility</p:attrName>
                                        </p:attrNameLst>
                                      </p:cBhvr>
                                      <p:to>
                                        <p:strVal val="visible"/>
                                      </p:to>
                                    </p:set>
                                    <p:animEffect transition="in" filter="wipe(left)">
                                      <p:cBhvr>
                                        <p:cTn id="97" dur="500"/>
                                        <p:tgtEl>
                                          <p:spTgt spid="4331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33191">
                                            <p:txEl>
                                              <p:pRg st="0" end="0"/>
                                            </p:txEl>
                                          </p:spTgt>
                                        </p:tgtEl>
                                        <p:attrNameLst>
                                          <p:attrName>style.visibility</p:attrName>
                                        </p:attrNameLst>
                                      </p:cBhvr>
                                      <p:to>
                                        <p:strVal val="visible"/>
                                      </p:to>
                                    </p:set>
                                    <p:animEffect transition="in" filter="wipe(left)">
                                      <p:cBhvr>
                                        <p:cTn id="102" dur="500"/>
                                        <p:tgtEl>
                                          <p:spTgt spid="433191">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433160">
                                            <p:txEl>
                                              <p:pRg st="0" end="0"/>
                                            </p:txEl>
                                          </p:spTgt>
                                        </p:tgtEl>
                                        <p:attrNameLst>
                                          <p:attrName>style.visibility</p:attrName>
                                        </p:attrNameLst>
                                      </p:cBhvr>
                                      <p:to>
                                        <p:strVal val="visible"/>
                                      </p:to>
                                    </p:set>
                                    <p:animEffect transition="in" filter="wipe(left)">
                                      <p:cBhvr>
                                        <p:cTn id="107" dur="500"/>
                                        <p:tgtEl>
                                          <p:spTgt spid="433160">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433161">
                                            <p:txEl>
                                              <p:pRg st="0" end="0"/>
                                            </p:txEl>
                                          </p:spTgt>
                                        </p:tgtEl>
                                        <p:attrNameLst>
                                          <p:attrName>style.visibility</p:attrName>
                                        </p:attrNameLst>
                                      </p:cBhvr>
                                      <p:to>
                                        <p:strVal val="visible"/>
                                      </p:to>
                                    </p:set>
                                    <p:animEffect transition="in" filter="wipe(left)">
                                      <p:cBhvr>
                                        <p:cTn id="112" dur="500"/>
                                        <p:tgtEl>
                                          <p:spTgt spid="433161">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433161">
                                            <p:txEl>
                                              <p:pRg st="1" end="1"/>
                                            </p:txEl>
                                          </p:spTgt>
                                        </p:tgtEl>
                                        <p:attrNameLst>
                                          <p:attrName>style.visibility</p:attrName>
                                        </p:attrNameLst>
                                      </p:cBhvr>
                                      <p:to>
                                        <p:strVal val="visible"/>
                                      </p:to>
                                    </p:set>
                                    <p:animEffect transition="in" filter="wipe(left)">
                                      <p:cBhvr>
                                        <p:cTn id="117" dur="500"/>
                                        <p:tgtEl>
                                          <p:spTgt spid="4331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6" grpId="0" animBg="1" autoUpdateAnimBg="0"/>
      <p:bldP spid="433157" grpId="0" build="p" autoUpdateAnimBg="0"/>
      <p:bldP spid="433158" grpId="0" build="p" autoUpdateAnimBg="0"/>
      <p:bldP spid="433159" grpId="0" animBg="1" autoUpdateAnimBg="0"/>
      <p:bldP spid="433160" grpId="0" build="p" autoUpdateAnimBg="0"/>
      <p:bldP spid="433161" grpId="0" build="p" autoUpdateAnimBg="0"/>
      <p:bldP spid="433171" grpId="0" build="p" autoUpdateAnimBg="0"/>
      <p:bldP spid="433181" grpId="0" animBg="1" autoUpdateAnimBg="0"/>
      <p:bldP spid="433188" grpId="0" build="p" autoUpdateAnimBg="0"/>
      <p:bldP spid="433191" grpId="0" build="p" autoUpdateAnimBg="0"/>
      <p:bldP spid="43319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Date Placeholder 3"/>
          <p:cNvSpPr>
            <a:spLocks noGrp="1"/>
          </p:cNvSpPr>
          <p:nvPr>
            <p:ph type="dt" sz="quarter" idx="10"/>
          </p:nvPr>
        </p:nvSpPr>
        <p:spPr>
          <a:noFill/>
        </p:spPr>
        <p:txBody>
          <a:bodyPr/>
          <a:lstStyle/>
          <a:p>
            <a:r>
              <a:rPr lang="en-US">
                <a:latin typeface="Arial Narrow" charset="0"/>
              </a:rPr>
              <a:t>Monday, May 3, 2021</a:t>
            </a:r>
          </a:p>
        </p:txBody>
      </p:sp>
      <p:sp>
        <p:nvSpPr>
          <p:cNvPr id="1127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34" name="Slide Number Placeholder 5"/>
          <p:cNvSpPr>
            <a:spLocks noGrp="1"/>
          </p:cNvSpPr>
          <p:nvPr>
            <p:ph type="sldNum" sz="quarter" idx="12"/>
          </p:nvPr>
        </p:nvSpPr>
        <p:spPr/>
        <p:txBody>
          <a:bodyPr/>
          <a:lstStyle/>
          <a:p>
            <a:fld id="{D336F85A-6F77-2E44-854A-786E06A68AFA}" type="slidenum">
              <a:rPr lang="en-US"/>
              <a:pPr/>
              <a:t>14</a:t>
            </a:fld>
            <a:endParaRPr lang="en-US"/>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540121" name="Equation" r:id="rId3" imgW="1206360" imgH="393480" progId="Equation.3">
                  <p:embed/>
                </p:oleObj>
              </mc:Choice>
              <mc:Fallback>
                <p:oleObj name="Equation" r:id="rId3" imgW="1206360" imgH="393480" progId="Equation.3">
                  <p:embed/>
                  <p:pic>
                    <p:nvPicPr>
                      <p:cNvPr id="43417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540122" name="Equation" r:id="rId5" imgW="647640" imgH="609480" progId="Equation.3">
                  <p:embed/>
                </p:oleObj>
              </mc:Choice>
              <mc:Fallback>
                <p:oleObj name="Equation" r:id="rId5" imgW="647640" imgH="609480" progId="Equation.3">
                  <p:embed/>
                  <p:pic>
                    <p:nvPicPr>
                      <p:cNvPr id="43417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540123" name="Equation" r:id="rId7" imgW="647640" imgH="533160" progId="Equation.3">
                  <p:embed/>
                </p:oleObj>
              </mc:Choice>
              <mc:Fallback>
                <p:oleObj name="Equation" r:id="rId7" imgW="647640" imgH="533160" progId="Equation.3">
                  <p:embed/>
                  <p:pic>
                    <p:nvPicPr>
                      <p:cNvPr id="43418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11273" name="Rectangle 5"/>
          <p:cNvSpPr>
            <a:spLocks noGrp="1" noChangeArrowheads="1"/>
          </p:cNvSpPr>
          <p:nvPr>
            <p:ph type="title"/>
          </p:nvPr>
        </p:nvSpPr>
        <p:spPr>
          <a:xfrm>
            <a:off x="685800" y="152400"/>
            <a:ext cx="8153400" cy="609600"/>
          </a:xfrm>
        </p:spPr>
        <p:txBody>
          <a:bodyPr/>
          <a:lstStyle/>
          <a:p>
            <a:r>
              <a:rPr lang="en-US"/>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540124" name="Equation" r:id="rId9" imgW="2831760" imgH="419040" progId="Equation.DSMT4">
                  <p:embed/>
                </p:oleObj>
              </mc:Choice>
              <mc:Fallback>
                <p:oleObj name="Equation" r:id="rId9" imgW="2831760" imgH="419040" progId="Equation.DSMT4">
                  <p:embed/>
                  <p:pic>
                    <p:nvPicPr>
                      <p:cNvPr id="43418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229600" cy="762000"/>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sz="2200" dirty="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30997"/>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If the pressure on an object changes by ΔP=ΔF/A, the object will undergo a volume change ΔV.</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11286"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11297"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8"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11295"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6"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11293"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4"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11291"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2"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11283"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11284"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11285" name="AutoShape 31"/>
            <p:cNvCxnSpPr>
              <a:cxnSpLocks noChangeShapeType="1"/>
              <a:stCxn id="11284" idx="3"/>
              <a:endCxn id="11283"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824550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4183"/>
                                        </p:tgtEl>
                                        <p:attrNameLst>
                                          <p:attrName>style.visibility</p:attrName>
                                        </p:attrNameLst>
                                      </p:cBhvr>
                                      <p:to>
                                        <p:strVal val="visible"/>
                                      </p:to>
                                    </p:set>
                                    <p:animEffect transition="in" filter="wipe(left)">
                                      <p:cBhvr>
                                        <p:cTn id="7" dur="500"/>
                                        <p:tgtEl>
                                          <p:spTgt spid="43418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iterate type="wd">
                                    <p:tmPct val="10000"/>
                                  </p:iterate>
                                  <p:childTnLst>
                                    <p:set>
                                      <p:cBhvr>
                                        <p:cTn id="11" dur="1" fill="hold">
                                          <p:stCondLst>
                                            <p:cond delay="0"/>
                                          </p:stCondLst>
                                        </p:cTn>
                                        <p:tgtEl>
                                          <p:spTgt spid="434188"/>
                                        </p:tgtEl>
                                        <p:attrNameLst>
                                          <p:attrName>style.visibility</p:attrName>
                                        </p:attrNameLst>
                                      </p:cBhvr>
                                      <p:to>
                                        <p:strVal val="visible"/>
                                      </p:to>
                                    </p:set>
                                    <p:anim calcmode="lin" valueType="num">
                                      <p:cBhvr>
                                        <p:cTn id="12" dur="500" fill="hold"/>
                                        <p:tgtEl>
                                          <p:spTgt spid="434188"/>
                                        </p:tgtEl>
                                        <p:attrNameLst>
                                          <p:attrName>ppt_w</p:attrName>
                                        </p:attrNameLst>
                                      </p:cBhvr>
                                      <p:tavLst>
                                        <p:tav tm="0">
                                          <p:val>
                                            <p:fltVal val="0"/>
                                          </p:val>
                                        </p:tav>
                                        <p:tav tm="100000">
                                          <p:val>
                                            <p:strVal val="#ppt_w"/>
                                          </p:val>
                                        </p:tav>
                                      </p:tavLst>
                                    </p:anim>
                                    <p:anim calcmode="lin" valueType="num">
                                      <p:cBhvr>
                                        <p:cTn id="13" dur="500" fill="hold"/>
                                        <p:tgtEl>
                                          <p:spTgt spid="434188"/>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iterate type="wd">
                                    <p:tmPct val="10000"/>
                                  </p:iterate>
                                  <p:childTnLst>
                                    <p:set>
                                      <p:cBhvr>
                                        <p:cTn id="17" dur="1" fill="hold">
                                          <p:stCondLst>
                                            <p:cond delay="0"/>
                                          </p:stCondLst>
                                        </p:cTn>
                                        <p:tgtEl>
                                          <p:spTgt spid="434186"/>
                                        </p:tgtEl>
                                        <p:attrNameLst>
                                          <p:attrName>style.visibility</p:attrName>
                                        </p:attrNameLst>
                                      </p:cBhvr>
                                      <p:to>
                                        <p:strVal val="visible"/>
                                      </p:to>
                                    </p:set>
                                    <p:animEffect transition="in" filter="wipe(left)">
                                      <p:cBhvr>
                                        <p:cTn id="18" dur="500"/>
                                        <p:tgtEl>
                                          <p:spTgt spid="43418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iterate type="wd">
                                    <p:tmPct val="10000"/>
                                  </p:iterate>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434185">
                                            <p:txEl>
                                              <p:pRg st="0" end="0"/>
                                            </p:txEl>
                                          </p:spTgt>
                                        </p:tgtEl>
                                        <p:attrNameLst>
                                          <p:attrName>style.visibility</p:attrName>
                                        </p:attrNameLst>
                                      </p:cBhvr>
                                      <p:to>
                                        <p:strVal val="visible"/>
                                      </p:to>
                                    </p:set>
                                    <p:animEffect transition="in" filter="wipe(left)">
                                      <p:cBhvr>
                                        <p:cTn id="29" dur="500"/>
                                        <p:tgtEl>
                                          <p:spTgt spid="43418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34182"/>
                                        </p:tgtEl>
                                        <p:attrNameLst>
                                          <p:attrName>style.visibility</p:attrName>
                                        </p:attrNameLst>
                                      </p:cBhvr>
                                      <p:to>
                                        <p:strVal val="visible"/>
                                      </p:to>
                                    </p:set>
                                    <p:animEffect transition="in" filter="wipe(left)">
                                      <p:cBhvr>
                                        <p:cTn id="34" dur="500"/>
                                        <p:tgtEl>
                                          <p:spTgt spid="4341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34187">
                                            <p:txEl>
                                              <p:pRg st="0" end="0"/>
                                            </p:txEl>
                                          </p:spTgt>
                                        </p:tgtEl>
                                        <p:attrNameLst>
                                          <p:attrName>style.visibility</p:attrName>
                                        </p:attrNameLst>
                                      </p:cBhvr>
                                      <p:to>
                                        <p:strVal val="visible"/>
                                      </p:to>
                                    </p:set>
                                    <p:animEffect transition="in" filter="wipe(left)">
                                      <p:cBhvr>
                                        <p:cTn id="39" dur="500"/>
                                        <p:tgtEl>
                                          <p:spTgt spid="43418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34184">
                                            <p:txEl>
                                              <p:pRg st="0" end="0"/>
                                            </p:txEl>
                                          </p:spTgt>
                                        </p:tgtEl>
                                        <p:attrNameLst>
                                          <p:attrName>style.visibility</p:attrName>
                                        </p:attrNameLst>
                                      </p:cBhvr>
                                      <p:to>
                                        <p:strVal val="visible"/>
                                      </p:to>
                                    </p:set>
                                    <p:animEffect transition="in" filter="wipe(left)">
                                      <p:cBhvr>
                                        <p:cTn id="44" dur="500"/>
                                        <p:tgtEl>
                                          <p:spTgt spid="43418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34178"/>
                                        </p:tgtEl>
                                        <p:attrNameLst>
                                          <p:attrName>style.visibility</p:attrName>
                                        </p:attrNameLst>
                                      </p:cBhvr>
                                      <p:to>
                                        <p:strVal val="visible"/>
                                      </p:to>
                                    </p:set>
                                    <p:animEffect transition="in" filter="wipe(left)">
                                      <p:cBhvr>
                                        <p:cTn id="49" dur="500"/>
                                        <p:tgtEl>
                                          <p:spTgt spid="43417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34179"/>
                                        </p:tgtEl>
                                        <p:attrNameLst>
                                          <p:attrName>style.visibility</p:attrName>
                                        </p:attrNameLst>
                                      </p:cBhvr>
                                      <p:to>
                                        <p:strVal val="visible"/>
                                      </p:to>
                                    </p:set>
                                    <p:animEffect transition="in" filter="wipe(left)">
                                      <p:cBhvr>
                                        <p:cTn id="54" dur="500"/>
                                        <p:tgtEl>
                                          <p:spTgt spid="43417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34180"/>
                                        </p:tgtEl>
                                        <p:attrNameLst>
                                          <p:attrName>style.visibility</p:attrName>
                                        </p:attrNameLst>
                                      </p:cBhvr>
                                      <p:to>
                                        <p:strVal val="visible"/>
                                      </p:to>
                                    </p:set>
                                    <p:animEffect transition="in" filter="wipe(left)">
                                      <p:cBhvr>
                                        <p:cTn id="59" dur="500"/>
                                        <p:tgtEl>
                                          <p:spTgt spid="43418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iterate type="wd">
                                    <p:tmPct val="10000"/>
                                  </p:iterate>
                                  <p:childTnLst>
                                    <p:set>
                                      <p:cBhvr>
                                        <p:cTn id="63" dur="1" fill="hold">
                                          <p:stCondLst>
                                            <p:cond delay="0"/>
                                          </p:stCondLst>
                                        </p:cTn>
                                        <p:tgtEl>
                                          <p:spTgt spid="7"/>
                                        </p:tgtEl>
                                        <p:attrNameLst>
                                          <p:attrName>style.visibility</p:attrName>
                                        </p:attrNameLst>
                                      </p:cBhvr>
                                      <p:to>
                                        <p:strVal val="visible"/>
                                      </p:to>
                                    </p:set>
                                    <p:animEffect transition="in" filter="wipe(right)">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4203">
                                            <p:txEl>
                                              <p:pRg st="0" end="0"/>
                                            </p:txEl>
                                          </p:spTgt>
                                        </p:tgtEl>
                                        <p:attrNameLst>
                                          <p:attrName>style.visibility</p:attrName>
                                        </p:attrNameLst>
                                      </p:cBhvr>
                                      <p:to>
                                        <p:strVal val="visible"/>
                                      </p:to>
                                    </p:set>
                                    <p:animEffect transition="in" filter="wipe(left)">
                                      <p:cBhvr>
                                        <p:cTn id="69" dur="500"/>
                                        <p:tgtEl>
                                          <p:spTgt spid="434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3" grpId="0" animBg="1" autoUpdateAnimBg="0"/>
      <p:bldP spid="434184" grpId="0" build="p" autoUpdateAnimBg="0"/>
      <p:bldP spid="434185" grpId="0" build="p" autoUpdateAnimBg="0"/>
      <p:bldP spid="434186" grpId="0" animBg="1" autoUpdateAnimBg="0"/>
      <p:bldP spid="434187" grpId="0" build="p" autoUpdateAnimBg="0"/>
      <p:bldP spid="434188" grpId="0" animBg="1" autoUpdateAnimBg="0"/>
      <p:bldP spid="4342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Date Placeholder 3"/>
          <p:cNvSpPr>
            <a:spLocks noGrp="1"/>
          </p:cNvSpPr>
          <p:nvPr>
            <p:ph type="dt" sz="quarter" idx="10"/>
          </p:nvPr>
        </p:nvSpPr>
        <p:spPr>
          <a:noFill/>
        </p:spPr>
        <p:txBody>
          <a:bodyPr/>
          <a:lstStyle/>
          <a:p>
            <a:r>
              <a:rPr lang="en-US">
                <a:latin typeface="Arial Narrow" charset="0"/>
              </a:rPr>
              <a:t>Monday, May 3, 2021</a:t>
            </a:r>
          </a:p>
        </p:txBody>
      </p:sp>
      <p:sp>
        <p:nvSpPr>
          <p:cNvPr id="1229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0E6DB465-A446-1841-94EF-AE1986B54190}" type="slidenum">
              <a:rPr lang="en-US"/>
              <a:pPr/>
              <a:t>15</a:t>
            </a:fld>
            <a:endParaRPr lang="en-US"/>
          </a:p>
        </p:txBody>
      </p:sp>
      <p:sp>
        <p:nvSpPr>
          <p:cNvPr id="12297" name="Rectangle 2"/>
          <p:cNvSpPr>
            <a:spLocks noGrp="1" noChangeArrowheads="1"/>
          </p:cNvSpPr>
          <p:nvPr>
            <p:ph type="title"/>
          </p:nvPr>
        </p:nvSpPr>
        <p:spPr>
          <a:xfrm>
            <a:off x="685800" y="152400"/>
            <a:ext cx="7772400" cy="609600"/>
          </a:xfrm>
        </p:spPr>
        <p:txBody>
          <a:bodyPr/>
          <a:lstStyle/>
          <a:p>
            <a:r>
              <a:rPr lang="en-US" sz="4000"/>
              <a:t>Example for Solid’s Elastic Property</a:t>
            </a:r>
            <a:endParaRPr lang="en-US"/>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 pressure change </a:t>
            </a:r>
            <a:r>
              <a:rPr lang="en-US" sz="2000" dirty="0">
                <a:solidFill>
                  <a:srgbClr val="800000"/>
                </a:solidFill>
                <a:latin typeface="Symbol" charset="2"/>
              </a:rPr>
              <a:t>Δ</a:t>
            </a:r>
            <a:r>
              <a:rPr lang="en-US" sz="2000" dirty="0">
                <a:solidFill>
                  <a:srgbClr val="800000"/>
                </a:solidFill>
                <a:latin typeface="Arial Narrow" charset="0"/>
              </a:rPr>
              <a:t>P 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541145" name="Equation" r:id="rId3" imgW="774360" imgH="533160" progId="Equation.3">
                  <p:embed/>
                </p:oleObj>
              </mc:Choice>
              <mc:Fallback>
                <p:oleObj name="Equation" r:id="rId3" imgW="774360" imgH="533160" progId="Equation.3">
                  <p:embed/>
                  <p:pic>
                    <p:nvPicPr>
                      <p:cNvPr id="43520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541146" name="Equation" r:id="rId5" imgW="863280" imgH="393480" progId="Equation.3">
                  <p:embed/>
                </p:oleObj>
              </mc:Choice>
              <mc:Fallback>
                <p:oleObj name="Equation" r:id="rId5" imgW="863280" imgH="393480" progId="Equation.3">
                  <p:embed/>
                  <p:pic>
                    <p:nvPicPr>
                      <p:cNvPr id="435208"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From table 12.1, bulk modulus of brass is 8.0x10</a:t>
            </a:r>
            <a:r>
              <a:rPr lang="en-US" sz="2000" baseline="30000" dirty="0">
                <a:solidFill>
                  <a:srgbClr val="800000"/>
                </a:solidFill>
                <a:latin typeface="Arial Narrow" charset="0"/>
              </a:rPr>
              <a:t>10</a:t>
            </a:r>
            <a:r>
              <a:rPr lang="en-US" sz="2000" dirty="0">
                <a:solidFill>
                  <a:srgbClr val="800000"/>
                </a:solidFill>
                <a:latin typeface="Arial Narrow" charset="0"/>
              </a:rPr>
              <a:t> N/m</a:t>
            </a:r>
            <a:r>
              <a:rPr lang="en-US" sz="2000" baseline="30000" dirty="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541147" name="Equation" r:id="rId7" imgW="2743200" imgH="253800" progId="Equation.3">
                  <p:embed/>
                </p:oleObj>
              </mc:Choice>
              <mc:Fallback>
                <p:oleObj name="Equation" r:id="rId7" imgW="2743200" imgH="253800" progId="Equation.3">
                  <p:embed/>
                  <p:pic>
                    <p:nvPicPr>
                      <p:cNvPr id="43521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Therefore the resulting volume change </a:t>
            </a:r>
            <a:r>
              <a:rPr lang="en-US" sz="2000" dirty="0">
                <a:solidFill>
                  <a:srgbClr val="800000"/>
                </a:solidFill>
                <a:latin typeface="Symbol" charset="2"/>
              </a:rPr>
              <a:t>Δ</a:t>
            </a:r>
            <a:r>
              <a:rPr lang="en-US" sz="2000" dirty="0">
                <a:solidFill>
                  <a:srgbClr val="800000"/>
                </a:solidFill>
                <a:latin typeface="Arial Narrow" charset="0"/>
              </a:rPr>
              <a:t>V is</a:t>
            </a:r>
          </a:p>
        </p:txBody>
      </p:sp>
      <p:graphicFrame>
        <p:nvGraphicFramePr>
          <p:cNvPr id="435212" name="Object 5"/>
          <p:cNvGraphicFramePr>
            <a:graphicFrameLocks noChangeAspect="1"/>
          </p:cNvGraphicFramePr>
          <p:nvPr/>
        </p:nvGraphicFramePr>
        <p:xfrm>
          <a:off x="2552700" y="5105400"/>
          <a:ext cx="5399088" cy="749300"/>
        </p:xfrm>
        <a:graphic>
          <a:graphicData uri="http://schemas.openxmlformats.org/presentationml/2006/ole">
            <mc:AlternateContent xmlns:mc="http://schemas.openxmlformats.org/markup-compatibility/2006">
              <mc:Choice xmlns:v="urn:schemas-microsoft-com:vml" Requires="v">
                <p:oleObj spid="_x0000_s541148" name="Equation" r:id="rId9" imgW="2997200" imgH="419100" progId="Equation.DSMT4">
                  <p:embed/>
                </p:oleObj>
              </mc:Choice>
              <mc:Fallback>
                <p:oleObj name="Equation" r:id="rId9" imgW="2997200" imgH="419100" progId="Equation.DSMT4">
                  <p:embed/>
                  <p:pic>
                    <p:nvPicPr>
                      <p:cNvPr id="43521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2700" y="5105400"/>
                        <a:ext cx="5399088" cy="749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38533907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5203"/>
                                        </p:tgtEl>
                                        <p:attrNameLst>
                                          <p:attrName>style.visibility</p:attrName>
                                        </p:attrNameLst>
                                      </p:cBhvr>
                                      <p:to>
                                        <p:strVal val="visible"/>
                                      </p:to>
                                    </p:set>
                                    <p:animEffect transition="in" filter="wipe(left)">
                                      <p:cBhvr>
                                        <p:cTn id="7" dur="500"/>
                                        <p:tgtEl>
                                          <p:spTgt spid="435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5205">
                                            <p:txEl>
                                              <p:pRg st="0" end="0"/>
                                            </p:txEl>
                                          </p:spTgt>
                                        </p:tgtEl>
                                        <p:attrNameLst>
                                          <p:attrName>style.visibility</p:attrName>
                                        </p:attrNameLst>
                                      </p:cBhvr>
                                      <p:to>
                                        <p:strVal val="visible"/>
                                      </p:to>
                                    </p:set>
                                    <p:animEffect transition="in" filter="wipe(left)">
                                      <p:cBhvr>
                                        <p:cTn id="12" dur="500"/>
                                        <p:tgtEl>
                                          <p:spTgt spid="4352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5206"/>
                                        </p:tgtEl>
                                        <p:attrNameLst>
                                          <p:attrName>style.visibility</p:attrName>
                                        </p:attrNameLst>
                                      </p:cBhvr>
                                      <p:to>
                                        <p:strVal val="visible"/>
                                      </p:to>
                                    </p:set>
                                    <p:animEffect transition="in" filter="wipe(left)">
                                      <p:cBhvr>
                                        <p:cTn id="17" dur="500"/>
                                        <p:tgtEl>
                                          <p:spTgt spid="4352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5207">
                                            <p:txEl>
                                              <p:pRg st="0" end="0"/>
                                            </p:txEl>
                                          </p:spTgt>
                                        </p:tgtEl>
                                        <p:attrNameLst>
                                          <p:attrName>style.visibility</p:attrName>
                                        </p:attrNameLst>
                                      </p:cBhvr>
                                      <p:to>
                                        <p:strVal val="visible"/>
                                      </p:to>
                                    </p:set>
                                    <p:animEffect transition="in" filter="wipe(left)">
                                      <p:cBhvr>
                                        <p:cTn id="22" dur="500"/>
                                        <p:tgtEl>
                                          <p:spTgt spid="43520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5208"/>
                                        </p:tgtEl>
                                        <p:attrNameLst>
                                          <p:attrName>style.visibility</p:attrName>
                                        </p:attrNameLst>
                                      </p:cBhvr>
                                      <p:to>
                                        <p:strVal val="visible"/>
                                      </p:to>
                                    </p:set>
                                    <p:animEffect transition="in" filter="wipe(left)">
                                      <p:cBhvr>
                                        <p:cTn id="27" dur="500"/>
                                        <p:tgtEl>
                                          <p:spTgt spid="4352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5209">
                                            <p:txEl>
                                              <p:pRg st="0" end="0"/>
                                            </p:txEl>
                                          </p:spTgt>
                                        </p:tgtEl>
                                        <p:attrNameLst>
                                          <p:attrName>style.visibility</p:attrName>
                                        </p:attrNameLst>
                                      </p:cBhvr>
                                      <p:to>
                                        <p:strVal val="visible"/>
                                      </p:to>
                                    </p:set>
                                    <p:animEffect transition="in" filter="wipe(left)">
                                      <p:cBhvr>
                                        <p:cTn id="32" dur="500"/>
                                        <p:tgtEl>
                                          <p:spTgt spid="43520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5204">
                                            <p:txEl>
                                              <p:pRg st="0" end="0"/>
                                            </p:txEl>
                                          </p:spTgt>
                                        </p:tgtEl>
                                        <p:attrNameLst>
                                          <p:attrName>style.visibility</p:attrName>
                                        </p:attrNameLst>
                                      </p:cBhvr>
                                      <p:to>
                                        <p:strVal val="visible"/>
                                      </p:to>
                                    </p:set>
                                    <p:animEffect transition="in" filter="wipe(left)">
                                      <p:cBhvr>
                                        <p:cTn id="37" dur="500"/>
                                        <p:tgtEl>
                                          <p:spTgt spid="43520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5210"/>
                                        </p:tgtEl>
                                        <p:attrNameLst>
                                          <p:attrName>style.visibility</p:attrName>
                                        </p:attrNameLst>
                                      </p:cBhvr>
                                      <p:to>
                                        <p:strVal val="visible"/>
                                      </p:to>
                                    </p:set>
                                    <p:animEffect transition="in" filter="wipe(left)">
                                      <p:cBhvr>
                                        <p:cTn id="42" dur="500"/>
                                        <p:tgtEl>
                                          <p:spTgt spid="4352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5211">
                                            <p:txEl>
                                              <p:pRg st="0" end="0"/>
                                            </p:txEl>
                                          </p:spTgt>
                                        </p:tgtEl>
                                        <p:attrNameLst>
                                          <p:attrName>style.visibility</p:attrName>
                                        </p:attrNameLst>
                                      </p:cBhvr>
                                      <p:to>
                                        <p:strVal val="visible"/>
                                      </p:to>
                                    </p:set>
                                    <p:animEffect transition="in" filter="wipe(left)">
                                      <p:cBhvr>
                                        <p:cTn id="47" dur="500"/>
                                        <p:tgtEl>
                                          <p:spTgt spid="4352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5212"/>
                                        </p:tgtEl>
                                        <p:attrNameLst>
                                          <p:attrName>style.visibility</p:attrName>
                                        </p:attrNameLst>
                                      </p:cBhvr>
                                      <p:to>
                                        <p:strVal val="visible"/>
                                      </p:to>
                                    </p:set>
                                    <p:animEffect transition="in" filter="wipe(left)">
                                      <p:cBhvr>
                                        <p:cTn id="52" dur="500"/>
                                        <p:tgtEl>
                                          <p:spTgt spid="4352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5213">
                                            <p:txEl>
                                              <p:pRg st="0" end="0"/>
                                            </p:txEl>
                                          </p:spTgt>
                                        </p:tgtEl>
                                        <p:attrNameLst>
                                          <p:attrName>style.visibility</p:attrName>
                                        </p:attrNameLst>
                                      </p:cBhvr>
                                      <p:to>
                                        <p:strVal val="visible"/>
                                      </p:to>
                                    </p:set>
                                    <p:animEffect transition="in" filter="wipe(left)">
                                      <p:cBhvr>
                                        <p:cTn id="57" dur="500"/>
                                        <p:tgtEl>
                                          <p:spTgt spid="4352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animBg="1" autoUpdateAnimBg="0"/>
      <p:bldP spid="435204" grpId="0" build="p" autoUpdateAnimBg="0"/>
      <p:bldP spid="435205" grpId="0" build="p" autoUpdateAnimBg="0"/>
      <p:bldP spid="435207" grpId="0" build="p" autoUpdateAnimBg="0"/>
      <p:bldP spid="435209" grpId="0" build="p" autoUpdateAnimBg="0"/>
      <p:bldP spid="435211" grpId="0" build="p" autoUpdateAnimBg="0"/>
      <p:bldP spid="43521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Date Placeholder 3"/>
          <p:cNvSpPr>
            <a:spLocks noGrp="1"/>
          </p:cNvSpPr>
          <p:nvPr>
            <p:ph type="dt" sz="quarter" idx="10"/>
          </p:nvPr>
        </p:nvSpPr>
        <p:spPr>
          <a:noFill/>
        </p:spPr>
        <p:txBody>
          <a:bodyPr/>
          <a:lstStyle/>
          <a:p>
            <a:r>
              <a:rPr lang="en-US">
                <a:latin typeface="Arial Narrow" charset="0"/>
              </a:rPr>
              <a:t>Monday, May 3, 2021</a:t>
            </a:r>
          </a:p>
        </p:txBody>
      </p:sp>
      <p:sp>
        <p:nvSpPr>
          <p:cNvPr id="2054"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24" name="Slide Number Placeholder 5"/>
          <p:cNvSpPr>
            <a:spLocks noGrp="1"/>
          </p:cNvSpPr>
          <p:nvPr>
            <p:ph type="sldNum" sz="quarter" idx="12"/>
          </p:nvPr>
        </p:nvSpPr>
        <p:spPr/>
        <p:txBody>
          <a:bodyPr/>
          <a:lstStyle/>
          <a:p>
            <a:fld id="{7A8F5BC2-691F-CF4A-8B76-5D3639DC7070}" type="slidenum">
              <a:rPr lang="en-US"/>
              <a:pPr/>
              <a:t>16</a:t>
            </a:fld>
            <a:endParaRPr lang="en-US"/>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2057" name="Rectangle 3"/>
          <p:cNvSpPr>
            <a:spLocks noGrp="1" noChangeArrowheads="1"/>
          </p:cNvSpPr>
          <p:nvPr>
            <p:ph type="title"/>
          </p:nvPr>
        </p:nvSpPr>
        <p:spPr>
          <a:xfrm>
            <a:off x="685800" y="152400"/>
            <a:ext cx="7772400" cy="609600"/>
          </a:xfrm>
        </p:spPr>
        <p:txBody>
          <a:bodyPr/>
          <a:lstStyle/>
          <a:p>
            <a:r>
              <a:rPr lang="en-US" sz="4000"/>
              <a:t>Fluid and Pressure</a:t>
            </a:r>
            <a:endParaRPr lang="en-US"/>
          </a:p>
        </p:txBody>
      </p:sp>
      <p:sp>
        <p:nvSpPr>
          <p:cNvPr id="437252" name="Text Box 4"/>
          <p:cNvSpPr txBox="1">
            <a:spLocks noChangeArrowheads="1"/>
          </p:cNvSpPr>
          <p:nvPr/>
        </p:nvSpPr>
        <p:spPr bwMode="auto">
          <a:xfrm>
            <a:off x="381000" y="762000"/>
            <a:ext cx="43434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What are the three phases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81000" y="3657600"/>
            <a:ext cx="79248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543075" name="Equation" r:id="rId4" imgW="444240" imgH="393480" progId="Equation.3">
                  <p:embed/>
                </p:oleObj>
              </mc:Choice>
              <mc:Fallback>
                <p:oleObj name="Equation" r:id="rId4" imgW="444240" imgH="393480" progId="Equation.3">
                  <p:embed/>
                  <p:pic>
                    <p:nvPicPr>
                      <p:cNvPr id="43725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A collection of molecules that are </a:t>
            </a:r>
            <a:r>
              <a:rPr lang="en-US" sz="2000" b="1" u="sng" dirty="0">
                <a:solidFill>
                  <a:schemeClr val="accent2"/>
                </a:solidFill>
                <a:latin typeface="Arial Narrow" charset="0"/>
              </a:rPr>
              <a:t>randomly arranged</a:t>
            </a:r>
            <a:r>
              <a:rPr lang="en-US" sz="2000" dirty="0">
                <a:solidFill>
                  <a:srgbClr val="FF0000"/>
                </a:solidFill>
                <a:latin typeface="Arial Narrow" charset="0"/>
              </a:rPr>
              <a:t> and </a:t>
            </a:r>
            <a:r>
              <a:rPr lang="en-US" sz="2000" b="1" u="sng" dirty="0">
                <a:solidFill>
                  <a:schemeClr val="accent2"/>
                </a:solidFill>
                <a:latin typeface="Arial Narrow" charset="0"/>
              </a:rPr>
              <a:t>loosely bound</a:t>
            </a:r>
            <a:r>
              <a:rPr lang="en-US" sz="2000" dirty="0">
                <a:solidFill>
                  <a:srgbClr val="FF0000"/>
                </a:solidFill>
                <a:latin typeface="Arial Narrow" charset="0"/>
              </a:rPr>
              <a:t> by the force between them or by an external container.</a:t>
            </a:r>
          </a:p>
        </p:txBody>
      </p:sp>
      <p:sp>
        <p:nvSpPr>
          <p:cNvPr id="437260" name="Text Box 12"/>
          <p:cNvSpPr txBox="1">
            <a:spLocks noChangeArrowheads="1"/>
          </p:cNvSpPr>
          <p:nvPr/>
        </p:nvSpPr>
        <p:spPr bwMode="auto">
          <a:xfrm>
            <a:off x="381000" y="2638425"/>
            <a:ext cx="71628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We will first learn about mechanics of fluid at rest, </a:t>
            </a:r>
            <a:r>
              <a:rPr lang="en-US" dirty="0">
                <a:solidFill>
                  <a:srgbClr val="FF0000"/>
                </a:solidFill>
                <a:latin typeface="Monotype Corsiva" charset="0"/>
              </a:rPr>
              <a:t>fluid statics</a:t>
            </a:r>
            <a:r>
              <a:rPr lang="en-US" dirty="0">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6166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In what ways do you think fluid exerts stress on an object submerged in it?</a:t>
            </a:r>
          </a:p>
        </p:txBody>
      </p:sp>
      <p:sp>
        <p:nvSpPr>
          <p:cNvPr id="437262" name="Text Box 14"/>
          <p:cNvSpPr txBox="1">
            <a:spLocks noChangeArrowheads="1"/>
          </p:cNvSpPr>
          <p:nvPr/>
        </p:nvSpPr>
        <p:spPr bwMode="auto">
          <a:xfrm>
            <a:off x="381000" y="4253871"/>
            <a:ext cx="6629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This force by the fluid on an object usually is expressed in the form of </a:t>
            </a:r>
            <a:r>
              <a:rPr lang="en-US" sz="2000" dirty="0">
                <a:solidFill>
                  <a:srgbClr val="FF0000"/>
                </a:solidFill>
                <a:latin typeface="Arial Narrow" charset="0"/>
              </a:rPr>
              <a:t>the force per unit area </a:t>
            </a:r>
            <a:r>
              <a:rPr lang="en-US" sz="2000" dirty="0">
                <a:solidFill>
                  <a:schemeClr val="accent2"/>
                </a:solidFill>
                <a:latin typeface="Arial Narrow" charset="0"/>
              </a:rPr>
              <a:t>at the given depth, or </a:t>
            </a:r>
            <a:r>
              <a:rPr lang="en-US" sz="2000" dirty="0">
                <a:solidFill>
                  <a:srgbClr val="FF0000"/>
                </a:solidFill>
                <a:latin typeface="Arial Narrow" charset="0"/>
              </a:rPr>
              <a:t>the pressure</a:t>
            </a:r>
            <a:r>
              <a:rPr lang="en-US" sz="2000" dirty="0">
                <a:solidFill>
                  <a:schemeClr val="accent2"/>
                </a:solidFill>
                <a:latin typeface="Arial Narrow" charset="0"/>
              </a:rPr>
              <a:t>, defined as</a:t>
            </a:r>
          </a:p>
        </p:txBody>
      </p:sp>
      <p:sp>
        <p:nvSpPr>
          <p:cNvPr id="437263" name="Text Box 15"/>
          <p:cNvSpPr txBox="1">
            <a:spLocks noChangeArrowheads="1"/>
          </p:cNvSpPr>
          <p:nvPr/>
        </p:nvSpPr>
        <p:spPr bwMode="auto">
          <a:xfrm>
            <a:off x="5105400" y="4981575"/>
            <a:ext cx="4038600" cy="584775"/>
          </a:xfrm>
          <a:prstGeom prst="rect">
            <a:avLst/>
          </a:prstGeom>
          <a:solidFill>
            <a:srgbClr val="FFFF99"/>
          </a:solidFill>
          <a:ln w="28575">
            <a:noFill/>
            <a:miter lim="800000"/>
            <a:headEnd/>
            <a:tailEnd/>
          </a:ln>
        </p:spPr>
        <p:txBody>
          <a:bodyPr>
            <a:prstTxWarp prst="textNoShape">
              <a:avLst/>
            </a:prstTxWarp>
            <a:spAutoFit/>
          </a:bodyPr>
          <a:lstStyle/>
          <a:p>
            <a:r>
              <a:rPr lang="en-US" sz="1600" dirty="0">
                <a:solidFill>
                  <a:schemeClr val="accent2"/>
                </a:solidFill>
                <a:latin typeface="Arial Narrow" charset="0"/>
              </a:rPr>
              <a:t>Note that pressure is </a:t>
            </a:r>
            <a:r>
              <a:rPr lang="en-US" sz="1600" dirty="0">
                <a:solidFill>
                  <a:srgbClr val="FF0000"/>
                </a:solidFill>
                <a:latin typeface="Arial Narrow" charset="0"/>
              </a:rPr>
              <a:t>a scalar quantity </a:t>
            </a:r>
            <a:r>
              <a:rPr lang="en-US" sz="1600" dirty="0">
                <a:solidFill>
                  <a:schemeClr val="accent2"/>
                </a:solidFill>
                <a:latin typeface="Arial Narrow" charset="0"/>
              </a:rPr>
              <a:t>because it’s the magnitude of the force on 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381000" y="4876800"/>
            <a:ext cx="3962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Expression of pressure for an infinitesimal area </a:t>
            </a:r>
            <a:r>
              <a:rPr lang="en-US" sz="2000" dirty="0" err="1">
                <a:solidFill>
                  <a:srgbClr val="FF0000"/>
                </a:solidFill>
                <a:latin typeface="Arial Narrow" charset="0"/>
              </a:rPr>
              <a:t>dA</a:t>
            </a:r>
            <a:r>
              <a:rPr lang="en-US" sz="2000" dirty="0">
                <a:solidFill>
                  <a:schemeClr val="accent2"/>
                </a:solidFill>
                <a:latin typeface="Arial Narrow" charset="0"/>
              </a:rPr>
              <a:t> by the force </a:t>
            </a:r>
            <a:r>
              <a:rPr lang="en-US" sz="2000" dirty="0" err="1">
                <a:solidFill>
                  <a:srgbClr val="FF0000"/>
                </a:solidFill>
                <a:latin typeface="Arial Narrow" charset="0"/>
              </a:rPr>
              <a:t>dF</a:t>
            </a:r>
            <a:r>
              <a:rPr lang="en-US" sz="2000" dirty="0">
                <a:solidFill>
                  <a:schemeClr val="accent2"/>
                </a:solidFill>
                <a:latin typeface="Arial Narrow" charset="0"/>
              </a:rPr>
              <a:t>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543076" name="Equation" r:id="rId6" imgW="507960" imgH="393480" progId="Equation.DSMT4">
                  <p:embed/>
                </p:oleObj>
              </mc:Choice>
              <mc:Fallback>
                <p:oleObj name="Equation" r:id="rId6" imgW="507960" imgH="393480" progId="Equation.DSMT4">
                  <p:embed/>
                  <p:pic>
                    <p:nvPicPr>
                      <p:cNvPr id="43726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Special SI unit for pressure is </a:t>
            </a:r>
            <a:r>
              <a:rPr lang="en-US" sz="2000" dirty="0">
                <a:solidFill>
                  <a:srgbClr val="FF0000"/>
                </a:solidFill>
                <a:latin typeface="Arial Narrow" charset="0"/>
              </a:rPr>
              <a:t>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543077" name="Equation" r:id="rId8" imgW="863280" imgH="203040" progId="Equation.DSMT4">
                  <p:embed/>
                </p:oleObj>
              </mc:Choice>
              <mc:Fallback>
                <p:oleObj name="Equation" r:id="rId8" imgW="863280" imgH="203040" progId="Equation.DSMT4">
                  <p:embed/>
                  <p:pic>
                    <p:nvPicPr>
                      <p:cNvPr id="437269"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712317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7252"/>
                                        </p:tgtEl>
                                        <p:attrNameLst>
                                          <p:attrName>style.visibility</p:attrName>
                                        </p:attrNameLst>
                                      </p:cBhvr>
                                      <p:to>
                                        <p:strVal val="visible"/>
                                      </p:to>
                                    </p:set>
                                    <p:animEffect transition="in" filter="wipe(left)">
                                      <p:cBhvr>
                                        <p:cTn id="7" dur="500"/>
                                        <p:tgtEl>
                                          <p:spTgt spid="4372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7253">
                                            <p:txEl>
                                              <p:pRg st="0" end="0"/>
                                            </p:txEl>
                                          </p:spTgt>
                                        </p:tgtEl>
                                        <p:attrNameLst>
                                          <p:attrName>style.visibility</p:attrName>
                                        </p:attrNameLst>
                                      </p:cBhvr>
                                      <p:to>
                                        <p:strVal val="visible"/>
                                      </p:to>
                                    </p:set>
                                    <p:animEffect transition="in" filter="wipe(left)">
                                      <p:cBhvr>
                                        <p:cTn id="12" dur="500"/>
                                        <p:tgtEl>
                                          <p:spTgt spid="4372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7256"/>
                                        </p:tgtEl>
                                        <p:attrNameLst>
                                          <p:attrName>style.visibility</p:attrName>
                                        </p:attrNameLst>
                                      </p:cBhvr>
                                      <p:to>
                                        <p:strVal val="visible"/>
                                      </p:to>
                                    </p:set>
                                    <p:animEffect transition="in" filter="wipe(left)">
                                      <p:cBhvr>
                                        <p:cTn id="17" dur="500"/>
                                        <p:tgtEl>
                                          <p:spTgt spid="437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7257">
                                            <p:txEl>
                                              <p:pRg st="0" end="0"/>
                                            </p:txEl>
                                          </p:spTgt>
                                        </p:tgtEl>
                                        <p:attrNameLst>
                                          <p:attrName>style.visibility</p:attrName>
                                        </p:attrNameLst>
                                      </p:cBhvr>
                                      <p:to>
                                        <p:strVal val="visible"/>
                                      </p:to>
                                    </p:set>
                                    <p:animEffect transition="in" filter="wipe(left)">
                                      <p:cBhvr>
                                        <p:cTn id="22" dur="500"/>
                                        <p:tgtEl>
                                          <p:spTgt spid="4372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7258"/>
                                        </p:tgtEl>
                                        <p:attrNameLst>
                                          <p:attrName>style.visibility</p:attrName>
                                        </p:attrNameLst>
                                      </p:cBhvr>
                                      <p:to>
                                        <p:strVal val="visible"/>
                                      </p:to>
                                    </p:set>
                                    <p:animEffect transition="in" filter="wipe(left)">
                                      <p:cBhvr>
                                        <p:cTn id="27" dur="500"/>
                                        <p:tgtEl>
                                          <p:spTgt spid="4372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7259">
                                            <p:txEl>
                                              <p:pRg st="0" end="0"/>
                                            </p:txEl>
                                          </p:spTgt>
                                        </p:tgtEl>
                                        <p:attrNameLst>
                                          <p:attrName>style.visibility</p:attrName>
                                        </p:attrNameLst>
                                      </p:cBhvr>
                                      <p:to>
                                        <p:strVal val="visible"/>
                                      </p:to>
                                    </p:set>
                                    <p:animEffect transition="in" filter="wipe(left)">
                                      <p:cBhvr>
                                        <p:cTn id="32" dur="500"/>
                                        <p:tgtEl>
                                          <p:spTgt spid="43725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7260"/>
                                        </p:tgtEl>
                                        <p:attrNameLst>
                                          <p:attrName>style.visibility</p:attrName>
                                        </p:attrNameLst>
                                      </p:cBhvr>
                                      <p:to>
                                        <p:strVal val="visible"/>
                                      </p:to>
                                    </p:set>
                                    <p:animEffect transition="in" filter="wipe(left)">
                                      <p:cBhvr>
                                        <p:cTn id="37" dur="500"/>
                                        <p:tgtEl>
                                          <p:spTgt spid="4372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437261"/>
                                        </p:tgtEl>
                                        <p:attrNameLst>
                                          <p:attrName>style.visibility</p:attrName>
                                        </p:attrNameLst>
                                      </p:cBhvr>
                                      <p:to>
                                        <p:strVal val="visible"/>
                                      </p:to>
                                    </p:set>
                                    <p:animEffect transition="in" filter="wipe(left)">
                                      <p:cBhvr>
                                        <p:cTn id="42" dur="500"/>
                                        <p:tgtEl>
                                          <p:spTgt spid="43726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7254">
                                            <p:txEl>
                                              <p:pRg st="0" end="0"/>
                                            </p:txEl>
                                          </p:spTgt>
                                        </p:tgtEl>
                                        <p:attrNameLst>
                                          <p:attrName>style.visibility</p:attrName>
                                        </p:attrNameLst>
                                      </p:cBhvr>
                                      <p:to>
                                        <p:strVal val="visible"/>
                                      </p:to>
                                    </p:set>
                                    <p:animEffect transition="in" filter="wipe(left)">
                                      <p:cBhvr>
                                        <p:cTn id="47" dur="500"/>
                                        <p:tgtEl>
                                          <p:spTgt spid="43725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iterate type="wd">
                                    <p:tmPct val="10000"/>
                                  </p:iterate>
                                  <p:childTnLst>
                                    <p:set>
                                      <p:cBhvr>
                                        <p:cTn id="51" dur="1" fill="hold">
                                          <p:stCondLst>
                                            <p:cond delay="0"/>
                                          </p:stCondLst>
                                        </p:cTn>
                                        <p:tgtEl>
                                          <p:spTgt spid="437250"/>
                                        </p:tgtEl>
                                        <p:attrNameLst>
                                          <p:attrName>style.visibility</p:attrName>
                                        </p:attrNameLst>
                                      </p:cBhvr>
                                      <p:to>
                                        <p:strVal val="visible"/>
                                      </p:to>
                                    </p:set>
                                    <p:anim calcmode="lin" valueType="num">
                                      <p:cBhvr>
                                        <p:cTn id="52" dur="500" fill="hold"/>
                                        <p:tgtEl>
                                          <p:spTgt spid="437250"/>
                                        </p:tgtEl>
                                        <p:attrNameLst>
                                          <p:attrName>ppt_w</p:attrName>
                                        </p:attrNameLst>
                                      </p:cBhvr>
                                      <p:tavLst>
                                        <p:tav tm="0">
                                          <p:val>
                                            <p:fltVal val="0"/>
                                          </p:val>
                                        </p:tav>
                                        <p:tav tm="100000">
                                          <p:val>
                                            <p:strVal val="#ppt_w"/>
                                          </p:val>
                                        </p:tav>
                                      </p:tavLst>
                                    </p:anim>
                                    <p:anim calcmode="lin" valueType="num">
                                      <p:cBhvr>
                                        <p:cTn id="53" dur="500" fill="hold"/>
                                        <p:tgtEl>
                                          <p:spTgt spid="437250"/>
                                        </p:tgtEl>
                                        <p:attrNameLst>
                                          <p:attrName>ppt_h</p:attrName>
                                        </p:attrNameLst>
                                      </p:cBhvr>
                                      <p:tavLst>
                                        <p:tav tm="0">
                                          <p:val>
                                            <p:fltVal val="0"/>
                                          </p:val>
                                        </p:tav>
                                        <p:tav tm="100000">
                                          <p:val>
                                            <p:strVal val="#ppt_h"/>
                                          </p:val>
                                        </p:tav>
                                      </p:tavLst>
                                    </p:anim>
                                    <p:animEffect transition="in" filter="fade">
                                      <p:cBhvr>
                                        <p:cTn id="54" dur="500"/>
                                        <p:tgtEl>
                                          <p:spTgt spid="43725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37262">
                                            <p:txEl>
                                              <p:pRg st="0" end="0"/>
                                            </p:txEl>
                                          </p:spTgt>
                                        </p:tgtEl>
                                        <p:attrNameLst>
                                          <p:attrName>style.visibility</p:attrName>
                                        </p:attrNameLst>
                                      </p:cBhvr>
                                      <p:to>
                                        <p:strVal val="visible"/>
                                      </p:to>
                                    </p:set>
                                    <p:animEffect transition="in" filter="wipe(left)">
                                      <p:cBhvr>
                                        <p:cTn id="59" dur="500"/>
                                        <p:tgtEl>
                                          <p:spTgt spid="437262">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37255"/>
                                        </p:tgtEl>
                                        <p:attrNameLst>
                                          <p:attrName>style.visibility</p:attrName>
                                        </p:attrNameLst>
                                      </p:cBhvr>
                                      <p:to>
                                        <p:strVal val="visible"/>
                                      </p:to>
                                    </p:set>
                                    <p:animEffect transition="in" filter="wipe(left)">
                                      <p:cBhvr>
                                        <p:cTn id="64" dur="500"/>
                                        <p:tgtEl>
                                          <p:spTgt spid="43725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7265">
                                            <p:txEl>
                                              <p:pRg st="0" end="0"/>
                                            </p:txEl>
                                          </p:spTgt>
                                        </p:tgtEl>
                                        <p:attrNameLst>
                                          <p:attrName>style.visibility</p:attrName>
                                        </p:attrNameLst>
                                      </p:cBhvr>
                                      <p:to>
                                        <p:strVal val="visible"/>
                                      </p:to>
                                    </p:set>
                                    <p:animEffect transition="in" filter="wipe(left)">
                                      <p:cBhvr>
                                        <p:cTn id="69" dur="500"/>
                                        <p:tgtEl>
                                          <p:spTgt spid="437265">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37266"/>
                                        </p:tgtEl>
                                        <p:attrNameLst>
                                          <p:attrName>style.visibility</p:attrName>
                                        </p:attrNameLst>
                                      </p:cBhvr>
                                      <p:to>
                                        <p:strVal val="visible"/>
                                      </p:to>
                                    </p:set>
                                    <p:animEffect transition="in" filter="wipe(left)">
                                      <p:cBhvr>
                                        <p:cTn id="74" dur="500"/>
                                        <p:tgtEl>
                                          <p:spTgt spid="43726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37263"/>
                                        </p:tgtEl>
                                        <p:attrNameLst>
                                          <p:attrName>style.visibility</p:attrName>
                                        </p:attrNameLst>
                                      </p:cBhvr>
                                      <p:to>
                                        <p:strVal val="visible"/>
                                      </p:to>
                                    </p:set>
                                    <p:animEffect transition="in" filter="wipe(left)">
                                      <p:cBhvr>
                                        <p:cTn id="79" dur="500"/>
                                        <p:tgtEl>
                                          <p:spTgt spid="43726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37264"/>
                                        </p:tgtEl>
                                        <p:attrNameLst>
                                          <p:attrName>style.visibility</p:attrName>
                                        </p:attrNameLst>
                                      </p:cBhvr>
                                      <p:to>
                                        <p:strVal val="visible"/>
                                      </p:to>
                                    </p:set>
                                    <p:animEffect transition="in" filter="wipe(left)">
                                      <p:cBhvr>
                                        <p:cTn id="84" dur="500"/>
                                        <p:tgtEl>
                                          <p:spTgt spid="4372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iterate type="wd">
                                    <p:tmPct val="10000"/>
                                  </p:iterate>
                                  <p:childTnLst>
                                    <p:set>
                                      <p:cBhvr>
                                        <p:cTn id="88" dur="1" fill="hold">
                                          <p:stCondLst>
                                            <p:cond delay="0"/>
                                          </p:stCondLst>
                                        </p:cTn>
                                        <p:tgtEl>
                                          <p:spTgt spid="437267"/>
                                        </p:tgtEl>
                                        <p:attrNameLst>
                                          <p:attrName>style.visibility</p:attrName>
                                        </p:attrNameLst>
                                      </p:cBhvr>
                                      <p:to>
                                        <p:strVal val="visible"/>
                                      </p:to>
                                    </p:set>
                                    <p:animEffect transition="in" filter="wipe(left)">
                                      <p:cBhvr>
                                        <p:cTn id="89" dur="500"/>
                                        <p:tgtEl>
                                          <p:spTgt spid="43726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iterate type="wd">
                                    <p:tmPct val="10000"/>
                                  </p:iterate>
                                  <p:childTnLst>
                                    <p:set>
                                      <p:cBhvr>
                                        <p:cTn id="93" dur="1" fill="hold">
                                          <p:stCondLst>
                                            <p:cond delay="0"/>
                                          </p:stCondLst>
                                        </p:cTn>
                                        <p:tgtEl>
                                          <p:spTgt spid="437268">
                                            <p:txEl>
                                              <p:pRg st="0" end="0"/>
                                            </p:txEl>
                                          </p:spTgt>
                                        </p:tgtEl>
                                        <p:attrNameLst>
                                          <p:attrName>style.visibility</p:attrName>
                                        </p:attrNameLst>
                                      </p:cBhvr>
                                      <p:to>
                                        <p:strVal val="visible"/>
                                      </p:to>
                                    </p:set>
                                    <p:animEffect transition="in" filter="wipe(left)">
                                      <p:cBhvr>
                                        <p:cTn id="94" dur="500"/>
                                        <p:tgtEl>
                                          <p:spTgt spid="437268">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iterate type="wd">
                                    <p:tmPct val="10000"/>
                                  </p:iterate>
                                  <p:childTnLst>
                                    <p:set>
                                      <p:cBhvr>
                                        <p:cTn id="98" dur="1" fill="hold">
                                          <p:stCondLst>
                                            <p:cond delay="0"/>
                                          </p:stCondLst>
                                        </p:cTn>
                                        <p:tgtEl>
                                          <p:spTgt spid="437269"/>
                                        </p:tgtEl>
                                        <p:attrNameLst>
                                          <p:attrName>style.visibility</p:attrName>
                                        </p:attrNameLst>
                                      </p:cBhvr>
                                      <p:to>
                                        <p:strVal val="visible"/>
                                      </p:to>
                                    </p:set>
                                    <p:animEffect transition="in" filter="wipe(left)">
                                      <p:cBhvr>
                                        <p:cTn id="99"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2" grpId="0" animBg="1" autoUpdateAnimBg="0"/>
      <p:bldP spid="437253" grpId="0" build="p" autoUpdateAnimBg="0"/>
      <p:bldP spid="437254" grpId="0" build="p" autoUpdateAnimBg="0"/>
      <p:bldP spid="437256" grpId="0" animBg="1" autoUpdateAnimBg="0"/>
      <p:bldP spid="437257" grpId="0" build="p" autoUpdateAnimBg="0"/>
      <p:bldP spid="437258" grpId="0" animBg="1" autoUpdateAnimBg="0"/>
      <p:bldP spid="437259" grpId="0" build="p" autoUpdateAnimBg="0"/>
      <p:bldP spid="437260" grpId="0" animBg="1" autoUpdateAnimBg="0"/>
      <p:bldP spid="437261" grpId="0" animBg="1" autoUpdateAnimBg="0"/>
      <p:bldP spid="437262" grpId="0" build="p" autoUpdateAnimBg="0"/>
      <p:bldP spid="437263" grpId="0" animBg="1" autoUpdateAnimBg="0"/>
      <p:bldP spid="437264" grpId="0" animBg="1" autoUpdateAnimBg="0"/>
      <p:bldP spid="437265" grpId="0" build="p" autoUpdateAnimBg="0"/>
      <p:bldP spid="437267" grpId="0" animBg="1" autoUpdateAnimBg="0"/>
      <p:bldP spid="43726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a:t>Monday, May 3, 2021</a:t>
            </a:r>
          </a:p>
        </p:txBody>
      </p:sp>
      <p:sp>
        <p:nvSpPr>
          <p:cNvPr id="34828"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17</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a:solidFill>
                  <a:schemeClr val="accent2"/>
                </a:solidFill>
                <a:latin typeface="Symbol" charset="2"/>
              </a:rPr>
              <a:t>ρ</a:t>
            </a:r>
            <a:r>
              <a:rPr lang="en-US" sz="2800" dirty="0">
                <a:solidFill>
                  <a:schemeClr val="accent2"/>
                </a:solidFill>
                <a:latin typeface="Arial Narrow" charset="0"/>
              </a:rPr>
              <a:t>(rho), of an object is defined as </a:t>
            </a:r>
            <a:r>
              <a:rPr lang="en-US" sz="2800" dirty="0">
                <a:solidFill>
                  <a:srgbClr val="FF0000"/>
                </a:solidFill>
                <a:latin typeface="Arial Narrow" charset="0"/>
              </a:rPr>
              <a:t>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570407" name="Equation" r:id="rId3" imgW="266400" imgH="164880" progId="Equation.DSMT4">
                  <p:embed/>
                </p:oleObj>
              </mc:Choice>
              <mc:Fallback>
                <p:oleObj name="Equation" r:id="rId3" imgW="266400" imgH="164880" progId="Equation.DSMT4">
                  <p:embed/>
                  <p:pic>
                    <p:nvPicPr>
                      <p:cNvPr id="45875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570408" name="Equation" r:id="rId5" imgW="457200" imgH="228600" progId="Equation.3">
                  <p:embed/>
                </p:oleObj>
              </mc:Choice>
              <mc:Fallback>
                <p:oleObj name="Equation" r:id="rId5" imgW="457200" imgH="228600" progId="Equation.3">
                  <p:embed/>
                  <p:pic>
                    <p:nvPicPr>
                      <p:cNvPr id="45875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570409" name="Equation" r:id="rId7" imgW="444240" imgH="228600" progId="Equation.3">
                  <p:embed/>
                </p:oleObj>
              </mc:Choice>
              <mc:Fallback>
                <p:oleObj name="Equation" r:id="rId7" imgW="444240" imgH="228600" progId="Equation.3">
                  <p:embed/>
                  <p:pic>
                    <p:nvPicPr>
                      <p:cNvPr id="45876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the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a:solidFill>
                  <a:schemeClr val="accent2"/>
                </a:solidFill>
                <a:latin typeface="Symbol" charset="2"/>
              </a:rPr>
              <a:t>ρ</a:t>
            </a:r>
            <a:r>
              <a:rPr lang="en-US" sz="2800" baseline="-25000" dirty="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570410" name="Equation" r:id="rId9" imgW="330120" imgH="164880" progId="Equation.DSMT4">
                  <p:embed/>
                </p:oleObj>
              </mc:Choice>
              <mc:Fallback>
                <p:oleObj name="Equation" r:id="rId9" imgW="330120" imgH="164880" progId="Equation.DSMT4">
                  <p:embed/>
                  <p:pic>
                    <p:nvPicPr>
                      <p:cNvPr id="458762"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570411" name="Equation" r:id="rId11" imgW="444240" imgH="177480" progId="Equation.DSMT4">
                  <p:embed/>
                </p:oleObj>
              </mc:Choice>
              <mc:Fallback>
                <p:oleObj name="Equation" r:id="rId11" imgW="444240" imgH="177480" progId="Equation.DSMT4">
                  <p:embed/>
                  <p:pic>
                    <p:nvPicPr>
                      <p:cNvPr id="45876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570412" name="Equation" r:id="rId13" imgW="444240" imgH="177480" progId="Equation.3">
                  <p:embed/>
                </p:oleObj>
              </mc:Choice>
              <mc:Fallback>
                <p:oleObj name="Equation" r:id="rId13" imgW="444240" imgH="177480" progId="Equation.3">
                  <p:embed/>
                  <p:pic>
                    <p:nvPicPr>
                      <p:cNvPr id="45876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570413" name="Equation" r:id="rId15" imgW="520560" imgH="431640" progId="Equation.DSMT4">
                  <p:embed/>
                </p:oleObj>
              </mc:Choice>
              <mc:Fallback>
                <p:oleObj name="Equation" r:id="rId15" imgW="520560" imgH="431640" progId="Equation.DSMT4">
                  <p:embed/>
                  <p:pic>
                    <p:nvPicPr>
                      <p:cNvPr id="45877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570414" name="Equation" r:id="rId17" imgW="203040" imgH="164880" progId="Equation.DSMT4">
                  <p:embed/>
                </p:oleObj>
              </mc:Choice>
              <mc:Fallback>
                <p:oleObj name="Equation" r:id="rId17" imgW="203040" imgH="164880" progId="Equation.DSMT4">
                  <p:embed/>
                  <p:pic>
                    <p:nvPicPr>
                      <p:cNvPr id="45877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570415" name="Equation" r:id="rId19" imgW="228600" imgH="393480" progId="Equation.DSMT4">
                  <p:embed/>
                </p:oleObj>
              </mc:Choice>
              <mc:Fallback>
                <p:oleObj name="Equation" r:id="rId19" imgW="228600" imgH="393480" progId="Equation.DSMT4">
                  <p:embed/>
                  <p:pic>
                    <p:nvPicPr>
                      <p:cNvPr id="45877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159956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58755"/>
                                        </p:tgtEl>
                                        <p:attrNameLst>
                                          <p:attrName>style.visibility</p:attrName>
                                        </p:attrNameLst>
                                      </p:cBhvr>
                                      <p:to>
                                        <p:strVal val="visible"/>
                                      </p:to>
                                    </p:set>
                                    <p:animEffect transition="in" filter="wipe(left)">
                                      <p:cBhvr>
                                        <p:cTn id="7" dur="500"/>
                                        <p:tgtEl>
                                          <p:spTgt spid="4587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58756"/>
                                        </p:tgtEl>
                                        <p:attrNameLst>
                                          <p:attrName>style.visibility</p:attrName>
                                        </p:attrNameLst>
                                      </p:cBhvr>
                                      <p:to>
                                        <p:strVal val="visible"/>
                                      </p:to>
                                    </p:set>
                                    <p:animEffect transition="in" filter="wipe(left)">
                                      <p:cBhvr>
                                        <p:cTn id="12" dur="500"/>
                                        <p:tgtEl>
                                          <p:spTgt spid="4587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58773"/>
                                        </p:tgtEl>
                                        <p:attrNameLst>
                                          <p:attrName>style.visibility</p:attrName>
                                        </p:attrNameLst>
                                      </p:cBhvr>
                                      <p:to>
                                        <p:strVal val="visible"/>
                                      </p:to>
                                    </p:set>
                                    <p:animEffect transition="in" filter="wipe(left)">
                                      <p:cBhvr>
                                        <p:cTn id="17" dur="500"/>
                                        <p:tgtEl>
                                          <p:spTgt spid="4587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58774"/>
                                        </p:tgtEl>
                                        <p:attrNameLst>
                                          <p:attrName>style.visibility</p:attrName>
                                        </p:attrNameLst>
                                      </p:cBhvr>
                                      <p:to>
                                        <p:strVal val="visible"/>
                                      </p:to>
                                    </p:set>
                                    <p:animEffect transition="in" filter="wipe(left)">
                                      <p:cBhvr>
                                        <p:cTn id="22" dur="500"/>
                                        <p:tgtEl>
                                          <p:spTgt spid="4587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58757"/>
                                        </p:tgtEl>
                                        <p:attrNameLst>
                                          <p:attrName>style.visibility</p:attrName>
                                        </p:attrNameLst>
                                      </p:cBhvr>
                                      <p:to>
                                        <p:strVal val="visible"/>
                                      </p:to>
                                    </p:set>
                                    <p:animEffect transition="in" filter="wipe(left)">
                                      <p:cBhvr>
                                        <p:cTn id="27" dur="500"/>
                                        <p:tgtEl>
                                          <p:spTgt spid="4587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58759"/>
                                        </p:tgtEl>
                                        <p:attrNameLst>
                                          <p:attrName>style.visibility</p:attrName>
                                        </p:attrNameLst>
                                      </p:cBhvr>
                                      <p:to>
                                        <p:strVal val="visible"/>
                                      </p:to>
                                    </p:set>
                                    <p:animEffect transition="in" filter="wipe(left)">
                                      <p:cBhvr>
                                        <p:cTn id="32" dur="500"/>
                                        <p:tgtEl>
                                          <p:spTgt spid="45875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58758"/>
                                        </p:tgtEl>
                                        <p:attrNameLst>
                                          <p:attrName>style.visibility</p:attrName>
                                        </p:attrNameLst>
                                      </p:cBhvr>
                                      <p:to>
                                        <p:strVal val="visible"/>
                                      </p:to>
                                    </p:set>
                                    <p:animEffect transition="in" filter="wipe(left)">
                                      <p:cBhvr>
                                        <p:cTn id="37" dur="500"/>
                                        <p:tgtEl>
                                          <p:spTgt spid="45875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58760"/>
                                        </p:tgtEl>
                                        <p:attrNameLst>
                                          <p:attrName>style.visibility</p:attrName>
                                        </p:attrNameLst>
                                      </p:cBhvr>
                                      <p:to>
                                        <p:strVal val="visible"/>
                                      </p:to>
                                    </p:set>
                                    <p:animEffect transition="in" filter="wipe(left)">
                                      <p:cBhvr>
                                        <p:cTn id="42" dur="500"/>
                                        <p:tgtEl>
                                          <p:spTgt spid="45876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58761"/>
                                        </p:tgtEl>
                                        <p:attrNameLst>
                                          <p:attrName>style.visibility</p:attrName>
                                        </p:attrNameLst>
                                      </p:cBhvr>
                                      <p:to>
                                        <p:strVal val="visible"/>
                                      </p:to>
                                    </p:set>
                                    <p:animEffect transition="in" filter="wipe(left)">
                                      <p:cBhvr>
                                        <p:cTn id="47" dur="500"/>
                                        <p:tgtEl>
                                          <p:spTgt spid="4587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58762"/>
                                        </p:tgtEl>
                                        <p:attrNameLst>
                                          <p:attrName>style.visibility</p:attrName>
                                        </p:attrNameLst>
                                      </p:cBhvr>
                                      <p:to>
                                        <p:strVal val="visible"/>
                                      </p:to>
                                    </p:set>
                                    <p:animEffect transition="in" filter="wipe(left)">
                                      <p:cBhvr>
                                        <p:cTn id="52" dur="500"/>
                                        <p:tgtEl>
                                          <p:spTgt spid="45876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58772"/>
                                        </p:tgtEl>
                                        <p:attrNameLst>
                                          <p:attrName>style.visibility</p:attrName>
                                        </p:attrNameLst>
                                      </p:cBhvr>
                                      <p:to>
                                        <p:strVal val="visible"/>
                                      </p:to>
                                    </p:set>
                                    <p:animEffect transition="in" filter="wipe(left)">
                                      <p:cBhvr>
                                        <p:cTn id="57" dur="500"/>
                                        <p:tgtEl>
                                          <p:spTgt spid="45877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58763"/>
                                        </p:tgtEl>
                                        <p:attrNameLst>
                                          <p:attrName>style.visibility</p:attrName>
                                        </p:attrNameLst>
                                      </p:cBhvr>
                                      <p:to>
                                        <p:strVal val="visible"/>
                                      </p:to>
                                    </p:set>
                                    <p:animEffect transition="in" filter="wipe(left)">
                                      <p:cBhvr>
                                        <p:cTn id="62" dur="500"/>
                                        <p:tgtEl>
                                          <p:spTgt spid="4587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58764"/>
                                        </p:tgtEl>
                                        <p:attrNameLst>
                                          <p:attrName>style.visibility</p:attrName>
                                        </p:attrNameLst>
                                      </p:cBhvr>
                                      <p:to>
                                        <p:strVal val="visible"/>
                                      </p:to>
                                    </p:set>
                                    <p:animEffect transition="in" filter="wipe(left)">
                                      <p:cBhvr>
                                        <p:cTn id="67" dur="500"/>
                                        <p:tgtEl>
                                          <p:spTgt spid="45876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58765"/>
                                        </p:tgtEl>
                                        <p:attrNameLst>
                                          <p:attrName>style.visibility</p:attrName>
                                        </p:attrNameLst>
                                      </p:cBhvr>
                                      <p:to>
                                        <p:strVal val="visible"/>
                                      </p:to>
                                    </p:set>
                                    <p:animEffect transition="in" filter="wipe(left)">
                                      <p:cBhvr>
                                        <p:cTn id="72" dur="500"/>
                                        <p:tgtEl>
                                          <p:spTgt spid="45876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458766"/>
                                        </p:tgtEl>
                                        <p:attrNameLst>
                                          <p:attrName>style.visibility</p:attrName>
                                        </p:attrNameLst>
                                      </p:cBhvr>
                                      <p:to>
                                        <p:strVal val="visible"/>
                                      </p:to>
                                    </p:set>
                                    <p:animEffect transition="in" filter="wipe(left)">
                                      <p:cBhvr>
                                        <p:cTn id="77" dur="500"/>
                                        <p:tgtEl>
                                          <p:spTgt spid="45876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58767"/>
                                        </p:tgtEl>
                                        <p:attrNameLst>
                                          <p:attrName>style.visibility</p:attrName>
                                        </p:attrNameLst>
                                      </p:cBhvr>
                                      <p:to>
                                        <p:strVal val="visible"/>
                                      </p:to>
                                    </p:set>
                                    <p:animEffect transition="in" filter="wipe(left)">
                                      <p:cBhvr>
                                        <p:cTn id="82" dur="500"/>
                                        <p:tgtEl>
                                          <p:spTgt spid="45876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58768"/>
                                        </p:tgtEl>
                                        <p:attrNameLst>
                                          <p:attrName>style.visibility</p:attrName>
                                        </p:attrNameLst>
                                      </p:cBhvr>
                                      <p:to>
                                        <p:strVal val="visible"/>
                                      </p:to>
                                    </p:set>
                                    <p:animEffect transition="in" filter="wipe(left)">
                                      <p:cBhvr>
                                        <p:cTn id="87" dur="500"/>
                                        <p:tgtEl>
                                          <p:spTgt spid="45876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58769"/>
                                        </p:tgtEl>
                                        <p:attrNameLst>
                                          <p:attrName>style.visibility</p:attrName>
                                        </p:attrNameLst>
                                      </p:cBhvr>
                                      <p:to>
                                        <p:strVal val="visible"/>
                                      </p:to>
                                    </p:set>
                                    <p:animEffect transition="in" filter="wipe(left)">
                                      <p:cBhvr>
                                        <p:cTn id="92" dur="500"/>
                                        <p:tgtEl>
                                          <p:spTgt spid="45876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58770"/>
                                        </p:tgtEl>
                                        <p:attrNameLst>
                                          <p:attrName>style.visibility</p:attrName>
                                        </p:attrNameLst>
                                      </p:cBhvr>
                                      <p:to>
                                        <p:strVal val="visible"/>
                                      </p:to>
                                    </p:set>
                                    <p:animEffect transition="in" filter="wipe(left)">
                                      <p:cBhvr>
                                        <p:cTn id="97" dur="500"/>
                                        <p:tgtEl>
                                          <p:spTgt spid="45877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58771"/>
                                        </p:tgtEl>
                                        <p:attrNameLst>
                                          <p:attrName>style.visibility</p:attrName>
                                        </p:attrNameLst>
                                      </p:cBhvr>
                                      <p:to>
                                        <p:strVal val="visible"/>
                                      </p:to>
                                    </p:set>
                                    <p:animEffect transition="in" filter="wipe(left)">
                                      <p:cBhvr>
                                        <p:cTn id="102" dur="500"/>
                                        <p:tgtEl>
                                          <p:spTgt spid="45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p:bldP spid="458757" grpId="0"/>
      <p:bldP spid="458758" grpId="0"/>
      <p:bldP spid="458761" grpId="0"/>
      <p:bldP spid="458763" grpId="0"/>
      <p:bldP spid="458764" grpId="0"/>
      <p:bldP spid="458765" grpId="0"/>
      <p:bldP spid="458766" grpId="0"/>
      <p:bldP spid="458767" grpId="0"/>
      <p:bldP spid="458770" grpId="0"/>
      <p:bldP spid="45877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Date Placeholder 3"/>
          <p:cNvSpPr>
            <a:spLocks noGrp="1"/>
          </p:cNvSpPr>
          <p:nvPr>
            <p:ph type="dt" sz="quarter" idx="10"/>
          </p:nvPr>
        </p:nvSpPr>
        <p:spPr>
          <a:noFill/>
        </p:spPr>
        <p:txBody>
          <a:bodyPr/>
          <a:lstStyle/>
          <a:p>
            <a:r>
              <a:rPr lang="en-US">
                <a:latin typeface="Arial Narrow" charset="0"/>
              </a:rPr>
              <a:t>Monday, May 3, 2021</a:t>
            </a:r>
          </a:p>
        </p:txBody>
      </p:sp>
      <p:sp>
        <p:nvSpPr>
          <p:cNvPr id="308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20" name="Slide Number Placeholder 5"/>
          <p:cNvSpPr>
            <a:spLocks noGrp="1"/>
          </p:cNvSpPr>
          <p:nvPr>
            <p:ph type="sldNum" sz="quarter" idx="12"/>
          </p:nvPr>
        </p:nvSpPr>
        <p:spPr/>
        <p:txBody>
          <a:bodyPr/>
          <a:lstStyle/>
          <a:p>
            <a:fld id="{DF2B99F3-C51A-854D-8818-1CB93FE05CCA}" type="slidenum">
              <a:rPr lang="en-US"/>
              <a:pPr/>
              <a:t>18</a:t>
            </a:fld>
            <a:endParaRPr lang="en-US"/>
          </a:p>
        </p:txBody>
      </p:sp>
      <p:sp>
        <p:nvSpPr>
          <p:cNvPr id="3087" name="Rectangle 2"/>
          <p:cNvSpPr>
            <a:spLocks noGrp="1" noChangeArrowheads="1"/>
          </p:cNvSpPr>
          <p:nvPr>
            <p:ph type="title"/>
          </p:nvPr>
        </p:nvSpPr>
        <p:spPr>
          <a:xfrm>
            <a:off x="685800" y="92075"/>
            <a:ext cx="7772400" cy="609600"/>
          </a:xfrm>
        </p:spPr>
        <p:txBody>
          <a:bodyPr/>
          <a:lstStyle/>
          <a:p>
            <a:r>
              <a:rPr lang="en-US" sz="4000" dirty="0"/>
              <a:t>Example for Pressure</a:t>
            </a:r>
            <a:endParaRPr lang="en-US" dirty="0"/>
          </a:p>
        </p:txBody>
      </p:sp>
      <p:sp>
        <p:nvSpPr>
          <p:cNvPr id="438275" name="Text Box 3"/>
          <p:cNvSpPr txBox="1">
            <a:spLocks noChangeArrowheads="1"/>
          </p:cNvSpPr>
          <p:nvPr/>
        </p:nvSpPr>
        <p:spPr bwMode="auto">
          <a:xfrm>
            <a:off x="609600" y="685800"/>
            <a:ext cx="7924800" cy="850900"/>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The mattress of a waterbed is </a:t>
            </a:r>
            <a:r>
              <a:rPr lang="en-US" dirty="0">
                <a:solidFill>
                  <a:srgbClr val="FF0000"/>
                </a:solidFill>
                <a:latin typeface="Arial Narrow" charset="0"/>
              </a:rPr>
              <a:t>2.00m long by 2.00m wide and 30.0cm deep</a:t>
            </a:r>
            <a:r>
              <a:rPr lang="en-US" dirty="0">
                <a:solidFill>
                  <a:srgbClr val="800000"/>
                </a:solidFill>
                <a:latin typeface="Arial Narrow" charset="0"/>
              </a:rPr>
              <a:t>.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 volume density of water at the normal condition (4</a:t>
            </a:r>
            <a:r>
              <a:rPr lang="en-US" sz="2200" baseline="30000" dirty="0">
                <a:solidFill>
                  <a:srgbClr val="FF0000"/>
                </a:solidFill>
                <a:latin typeface="Arial Narrow" charset="0"/>
              </a:rPr>
              <a:t>o</a:t>
            </a:r>
            <a:r>
              <a:rPr lang="en-US" sz="2200" dirty="0">
                <a:solidFill>
                  <a:srgbClr val="FF0000"/>
                </a:solidFill>
                <a:latin typeface="Arial Narrow" charset="0"/>
              </a:rPr>
              <a:t>C and 1 atm) is </a:t>
            </a:r>
            <a:r>
              <a:rPr lang="en-US" sz="2200" dirty="0">
                <a:solidFill>
                  <a:schemeClr val="accent2"/>
                </a:solidFill>
                <a:latin typeface="Arial Narrow" charset="0"/>
              </a:rPr>
              <a:t>1000kg/m</a:t>
            </a:r>
            <a:r>
              <a:rPr lang="en-US" sz="2200" baseline="30000" dirty="0">
                <a:solidFill>
                  <a:schemeClr val="accent2"/>
                </a:solidFill>
                <a:latin typeface="Arial Narrow" charset="0"/>
              </a:rPr>
              <a:t>3</a:t>
            </a:r>
            <a:r>
              <a:rPr lang="en-US" sz="2200" dirty="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565523" name="Equation" r:id="rId3" imgW="164880" imgH="139680" progId="Equation.3">
                  <p:embed/>
                </p:oleObj>
              </mc:Choice>
              <mc:Fallback>
                <p:oleObj name="Equation" r:id="rId3" imgW="164880" imgH="139680" progId="Equation.3">
                  <p:embed/>
                  <p:pic>
                    <p:nvPicPr>
                      <p:cNvPr id="43827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565524" name="Equation" r:id="rId5" imgW="152280" imgH="164880" progId="Equation.3">
                  <p:embed/>
                </p:oleObj>
              </mc:Choice>
              <mc:Fallback>
                <p:oleObj name="Equation" r:id="rId5" imgW="152280" imgH="164880" progId="Equation.3">
                  <p:embed/>
                  <p:pic>
                    <p:nvPicPr>
                      <p:cNvPr id="43827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565525" name="Equation" r:id="rId7" imgW="177480" imgH="177480" progId="Equation.3">
                  <p:embed/>
                </p:oleObj>
              </mc:Choice>
              <mc:Fallback>
                <p:oleObj name="Equation" r:id="rId7" imgW="177480" imgH="177480" progId="Equation.3">
                  <p:embed/>
                  <p:pic>
                    <p:nvPicPr>
                      <p:cNvPr id="43828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533400" y="3733800"/>
            <a:ext cx="8305800" cy="1216025"/>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b) Find the pressure exerted by the water on the floor when the bed rests in its normal position, assuming the entire lower surface of the mattress makes a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565526" name="Equation" r:id="rId9" imgW="520560" imgH="228600" progId="Equation.3">
                  <p:embed/>
                </p:oleObj>
              </mc:Choice>
              <mc:Fallback>
                <p:oleObj name="Equation" r:id="rId9" imgW="520560" imgH="228600" progId="Equation.3">
                  <p:embed/>
                  <p:pic>
                    <p:nvPicPr>
                      <p:cNvPr id="43828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565527" name="Equation" r:id="rId11" imgW="2565360" imgH="228600" progId="Equation.3">
                  <p:embed/>
                </p:oleObj>
              </mc:Choice>
              <mc:Fallback>
                <p:oleObj name="Equation" r:id="rId11" imgW="2565360" imgH="228600" progId="Equation.3">
                  <p:embed/>
                  <p:pic>
                    <p:nvPicPr>
                      <p:cNvPr id="43828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565528" name="Equation" r:id="rId13" imgW="368280" imgH="164880" progId="Equation.3">
                  <p:embed/>
                </p:oleObj>
              </mc:Choice>
              <mc:Fallback>
                <p:oleObj name="Equation" r:id="rId13" imgW="368280" imgH="164880" progId="Equation.3">
                  <p:embed/>
                  <p:pic>
                    <p:nvPicPr>
                      <p:cNvPr id="43828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565529" name="Equation" r:id="rId15" imgW="1892160" imgH="203040" progId="Equation.3">
                  <p:embed/>
                </p:oleObj>
              </mc:Choice>
              <mc:Fallback>
                <p:oleObj name="Equation" r:id="rId15" imgW="1892160" imgH="203040" progId="Equation.3">
                  <p:embed/>
                  <p:pic>
                    <p:nvPicPr>
                      <p:cNvPr id="43828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565530" name="Equation" r:id="rId17" imgW="304560" imgH="393480" progId="Equation.3">
                  <p:embed/>
                </p:oleObj>
              </mc:Choice>
              <mc:Fallback>
                <p:oleObj name="Equation" r:id="rId17" imgW="304560" imgH="393480" progId="Equation.3">
                  <p:embed/>
                  <p:pic>
                    <p:nvPicPr>
                      <p:cNvPr id="43828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565531" name="Equation" r:id="rId19" imgW="393480" imgH="393480" progId="Equation.3">
                  <p:embed/>
                </p:oleObj>
              </mc:Choice>
              <mc:Fallback>
                <p:oleObj name="Equation" r:id="rId19" imgW="393480" imgH="393480" progId="Equation.3">
                  <p:embed/>
                  <p:pic>
                    <p:nvPicPr>
                      <p:cNvPr id="43828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565532" name="Equation" r:id="rId21" imgW="1485720" imgH="419040" progId="Equation.DSMT4">
                  <p:embed/>
                </p:oleObj>
              </mc:Choice>
              <mc:Fallback>
                <p:oleObj name="Equation" r:id="rId21" imgW="1485720" imgH="419040" progId="Equation.DSMT4">
                  <p:embed/>
                  <p:pic>
                    <p:nvPicPr>
                      <p:cNvPr id="438289"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7269" name="Object 4"/>
          <p:cNvGraphicFramePr>
            <a:graphicFrameLocks noChangeAspect="1"/>
          </p:cNvGraphicFramePr>
          <p:nvPr/>
        </p:nvGraphicFramePr>
        <p:xfrm>
          <a:off x="7938815" y="5803900"/>
          <a:ext cx="747985" cy="292100"/>
        </p:xfrm>
        <a:graphic>
          <a:graphicData uri="http://schemas.openxmlformats.org/presentationml/2006/ole">
            <mc:AlternateContent xmlns:mc="http://schemas.openxmlformats.org/markup-compatibility/2006">
              <mc:Choice xmlns:v="urn:schemas-microsoft-com:vml" Requires="v">
                <p:oleObj spid="_x0000_s565533" name="Equation" r:id="rId23" imgW="444500" imgH="190500" progId="Equation.DSMT4">
                  <p:embed/>
                </p:oleObj>
              </mc:Choice>
              <mc:Fallback>
                <p:oleObj name="Equation" r:id="rId23" imgW="444500" imgH="190500" progId="Equation.DSMT4">
                  <p:embed/>
                  <p:pic>
                    <p:nvPicPr>
                      <p:cNvPr id="437269" name="Object 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938815" y="5803900"/>
                        <a:ext cx="747985" cy="292100"/>
                      </a:xfrm>
                      <a:prstGeom prst="rect">
                        <a:avLst/>
                      </a:prstGeom>
                      <a:solidFill>
                        <a:srgbClr val="FFFF99"/>
                      </a:solidFill>
                      <a:ln>
                        <a:noFill/>
                      </a:ln>
                      <a:extLs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9195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8275"/>
                                        </p:tgtEl>
                                        <p:attrNameLst>
                                          <p:attrName>style.visibility</p:attrName>
                                        </p:attrNameLst>
                                      </p:cBhvr>
                                      <p:to>
                                        <p:strVal val="visible"/>
                                      </p:to>
                                    </p:set>
                                    <p:animEffect transition="in" filter="wipe(left)">
                                      <p:cBhvr>
                                        <p:cTn id="7" dur="500"/>
                                        <p:tgtEl>
                                          <p:spTgt spid="4382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8276">
                                            <p:txEl>
                                              <p:pRg st="0" end="0"/>
                                            </p:txEl>
                                          </p:spTgt>
                                        </p:tgtEl>
                                        <p:attrNameLst>
                                          <p:attrName>style.visibility</p:attrName>
                                        </p:attrNameLst>
                                      </p:cBhvr>
                                      <p:to>
                                        <p:strVal val="visible"/>
                                      </p:to>
                                    </p:set>
                                    <p:animEffect transition="in" filter="wipe(left)">
                                      <p:cBhvr>
                                        <p:cTn id="12" dur="500"/>
                                        <p:tgtEl>
                                          <p:spTgt spid="4382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8278"/>
                                        </p:tgtEl>
                                        <p:attrNameLst>
                                          <p:attrName>style.visibility</p:attrName>
                                        </p:attrNameLst>
                                      </p:cBhvr>
                                      <p:to>
                                        <p:strVal val="visible"/>
                                      </p:to>
                                    </p:set>
                                    <p:animEffect transition="in" filter="wipe(left)">
                                      <p:cBhvr>
                                        <p:cTn id="17" dur="500"/>
                                        <p:tgtEl>
                                          <p:spTgt spid="4382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8283"/>
                                        </p:tgtEl>
                                        <p:attrNameLst>
                                          <p:attrName>style.visibility</p:attrName>
                                        </p:attrNameLst>
                                      </p:cBhvr>
                                      <p:to>
                                        <p:strVal val="visible"/>
                                      </p:to>
                                    </p:set>
                                    <p:animEffect transition="in" filter="wipe(left)">
                                      <p:cBhvr>
                                        <p:cTn id="22" dur="500"/>
                                        <p:tgtEl>
                                          <p:spTgt spid="4382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8284"/>
                                        </p:tgtEl>
                                        <p:attrNameLst>
                                          <p:attrName>style.visibility</p:attrName>
                                        </p:attrNameLst>
                                      </p:cBhvr>
                                      <p:to>
                                        <p:strVal val="visible"/>
                                      </p:to>
                                    </p:set>
                                    <p:animEffect transition="in" filter="wipe(left)">
                                      <p:cBhvr>
                                        <p:cTn id="27" dur="500"/>
                                        <p:tgtEl>
                                          <p:spTgt spid="4382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8280">
                                            <p:txEl>
                                              <p:pRg st="0" end="0"/>
                                            </p:txEl>
                                          </p:spTgt>
                                        </p:tgtEl>
                                        <p:attrNameLst>
                                          <p:attrName>style.visibility</p:attrName>
                                        </p:attrNameLst>
                                      </p:cBhvr>
                                      <p:to>
                                        <p:strVal val="visible"/>
                                      </p:to>
                                    </p:set>
                                    <p:animEffect transition="in" filter="wipe(left)">
                                      <p:cBhvr>
                                        <p:cTn id="32" dur="500"/>
                                        <p:tgtEl>
                                          <p:spTgt spid="43828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8281"/>
                                        </p:tgtEl>
                                        <p:attrNameLst>
                                          <p:attrName>style.visibility</p:attrName>
                                        </p:attrNameLst>
                                      </p:cBhvr>
                                      <p:to>
                                        <p:strVal val="visible"/>
                                      </p:to>
                                    </p:set>
                                    <p:animEffect transition="in" filter="wipe(left)">
                                      <p:cBhvr>
                                        <p:cTn id="37" dur="500"/>
                                        <p:tgtEl>
                                          <p:spTgt spid="4382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8285"/>
                                        </p:tgtEl>
                                        <p:attrNameLst>
                                          <p:attrName>style.visibility</p:attrName>
                                        </p:attrNameLst>
                                      </p:cBhvr>
                                      <p:to>
                                        <p:strVal val="visible"/>
                                      </p:to>
                                    </p:set>
                                    <p:animEffect transition="in" filter="wipe(left)">
                                      <p:cBhvr>
                                        <p:cTn id="42" dur="500"/>
                                        <p:tgtEl>
                                          <p:spTgt spid="43828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8286"/>
                                        </p:tgtEl>
                                        <p:attrNameLst>
                                          <p:attrName>style.visibility</p:attrName>
                                        </p:attrNameLst>
                                      </p:cBhvr>
                                      <p:to>
                                        <p:strVal val="visible"/>
                                      </p:to>
                                    </p:set>
                                    <p:animEffect transition="in" filter="wipe(left)">
                                      <p:cBhvr>
                                        <p:cTn id="47" dur="500"/>
                                        <p:tgtEl>
                                          <p:spTgt spid="43828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8282"/>
                                        </p:tgtEl>
                                        <p:attrNameLst>
                                          <p:attrName>style.visibility</p:attrName>
                                        </p:attrNameLst>
                                      </p:cBhvr>
                                      <p:to>
                                        <p:strVal val="visible"/>
                                      </p:to>
                                    </p:set>
                                    <p:animEffect transition="in" filter="wipe(left)">
                                      <p:cBhvr>
                                        <p:cTn id="52" dur="500"/>
                                        <p:tgtEl>
                                          <p:spTgt spid="43828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8277">
                                            <p:txEl>
                                              <p:pRg st="0" end="0"/>
                                            </p:txEl>
                                          </p:spTgt>
                                        </p:tgtEl>
                                        <p:attrNameLst>
                                          <p:attrName>style.visibility</p:attrName>
                                        </p:attrNameLst>
                                      </p:cBhvr>
                                      <p:to>
                                        <p:strVal val="visible"/>
                                      </p:to>
                                    </p:set>
                                    <p:animEffect transition="in" filter="wipe(left)">
                                      <p:cBhvr>
                                        <p:cTn id="57" dur="500"/>
                                        <p:tgtEl>
                                          <p:spTgt spid="43827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8279"/>
                                        </p:tgtEl>
                                        <p:attrNameLst>
                                          <p:attrName>style.visibility</p:attrName>
                                        </p:attrNameLst>
                                      </p:cBhvr>
                                      <p:to>
                                        <p:strVal val="visible"/>
                                      </p:to>
                                    </p:set>
                                    <p:animEffect transition="in" filter="wipe(left)">
                                      <p:cBhvr>
                                        <p:cTn id="62" dur="500"/>
                                        <p:tgtEl>
                                          <p:spTgt spid="43827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8287"/>
                                        </p:tgtEl>
                                        <p:attrNameLst>
                                          <p:attrName>style.visibility</p:attrName>
                                        </p:attrNameLst>
                                      </p:cBhvr>
                                      <p:to>
                                        <p:strVal val="visible"/>
                                      </p:to>
                                    </p:set>
                                    <p:animEffect transition="in" filter="wipe(left)">
                                      <p:cBhvr>
                                        <p:cTn id="67" dur="500"/>
                                        <p:tgtEl>
                                          <p:spTgt spid="43828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8288"/>
                                        </p:tgtEl>
                                        <p:attrNameLst>
                                          <p:attrName>style.visibility</p:attrName>
                                        </p:attrNameLst>
                                      </p:cBhvr>
                                      <p:to>
                                        <p:strVal val="visible"/>
                                      </p:to>
                                    </p:set>
                                    <p:animEffect transition="in" filter="wipe(left)">
                                      <p:cBhvr>
                                        <p:cTn id="72" dur="500"/>
                                        <p:tgtEl>
                                          <p:spTgt spid="43828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8289"/>
                                        </p:tgtEl>
                                        <p:attrNameLst>
                                          <p:attrName>style.visibility</p:attrName>
                                        </p:attrNameLst>
                                      </p:cBhvr>
                                      <p:to>
                                        <p:strVal val="visible"/>
                                      </p:to>
                                    </p:set>
                                    <p:animEffect transition="in" filter="wipe(left)">
                                      <p:cBhvr>
                                        <p:cTn id="77" dur="500"/>
                                        <p:tgtEl>
                                          <p:spTgt spid="43828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7269"/>
                                        </p:tgtEl>
                                        <p:attrNameLst>
                                          <p:attrName>style.visibility</p:attrName>
                                        </p:attrNameLst>
                                      </p:cBhvr>
                                      <p:to>
                                        <p:strVal val="visible"/>
                                      </p:to>
                                    </p:set>
                                    <p:animEffect transition="in" filter="wipe(left)">
                                      <p:cBhvr>
                                        <p:cTn id="82"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animBg="1" autoUpdateAnimBg="0"/>
      <p:bldP spid="438276" grpId="0" build="p" autoUpdateAnimBg="0"/>
      <p:bldP spid="438277" grpId="0" build="p" autoUpdateAnimBg="0"/>
      <p:bldP spid="438280" grpId="0" build="p" autoUpdateAnimBg="0"/>
      <p:bldP spid="43828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a:latin typeface="Arial Narrow" charset="0"/>
              </a:rPr>
              <a:t>Monday, May 3, 2021</a:t>
            </a:r>
          </a:p>
        </p:txBody>
      </p:sp>
      <p:sp>
        <p:nvSpPr>
          <p:cNvPr id="410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19</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14600" y="3505200"/>
            <a:ext cx="6248400" cy="701675"/>
          </a:xfrm>
          <a:prstGeom prst="rect">
            <a:avLst/>
          </a:prstGeom>
          <a:noFill/>
          <a:ln w="28575">
            <a:noFill/>
            <a:miter lim="800000"/>
            <a:headEnd/>
            <a:tailEnd/>
          </a:ln>
        </p:spPr>
        <p:txBody>
          <a:bodyPr wrap="square">
            <a:prstTxWarp prst="textNoShape">
              <a:avLst/>
            </a:prstTxWarp>
            <a:spAutoFit/>
          </a:bodyPr>
          <a:lstStyle/>
          <a:p>
            <a:r>
              <a:rPr lang="en-US" sz="2000" dirty="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569392" name="Equation" r:id="rId3" imgW="952200" imgH="228600" progId="Equation.3">
                  <p:embed/>
                </p:oleObj>
              </mc:Choice>
              <mc:Fallback>
                <p:oleObj name="Equation" r:id="rId3" imgW="952200" imgH="228600" progId="Equation.3">
                  <p:embed/>
                  <p:pic>
                    <p:nvPicPr>
                      <p:cNvPr id="43930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514600" y="1660525"/>
            <a:ext cx="6400800" cy="701675"/>
          </a:xfrm>
          <a:prstGeom prst="rect">
            <a:avLst/>
          </a:prstGeom>
          <a:noFill/>
          <a:ln w="28575">
            <a:noFill/>
            <a:miter lim="800000"/>
            <a:headEnd/>
            <a:tailEnd/>
          </a:ln>
        </p:spPr>
        <p:txBody>
          <a:bodyPr wrap="square">
            <a:prstTxWarp prst="textNoShape">
              <a:avLst/>
            </a:prstTxWarp>
            <a:spAutoFit/>
          </a:bodyPr>
          <a:lstStyle/>
          <a:p>
            <a:r>
              <a:rPr lang="en-US" sz="2000" dirty="0">
                <a:solidFill>
                  <a:srgbClr val="FF0000"/>
                </a:solidFill>
                <a:latin typeface="Arial Narrow" charset="0"/>
              </a:rPr>
              <a:t>It seems that the pressure has a lot to do with the total mass of the fluid above the object that puts the weight on the object.</a:t>
            </a:r>
          </a:p>
        </p:txBody>
      </p:sp>
      <p:sp>
        <p:nvSpPr>
          <p:cNvPr id="439303" name="Text Box 7"/>
          <p:cNvSpPr txBox="1">
            <a:spLocks noChangeArrowheads="1"/>
          </p:cNvSpPr>
          <p:nvPr/>
        </p:nvSpPr>
        <p:spPr bwMode="auto">
          <a:xfrm>
            <a:off x="2514600" y="2393950"/>
            <a:ext cx="6400800" cy="1035050"/>
          </a:xfrm>
          <a:prstGeom prst="rect">
            <a:avLst/>
          </a:prstGeom>
          <a:solidFill>
            <a:srgbClr val="CCFFFF"/>
          </a:solidFill>
          <a:ln w="28575">
            <a:solidFill>
              <a:schemeClr val="accent2"/>
            </a:solidFill>
            <a:miter lim="800000"/>
            <a:headEnd/>
            <a:tailEnd/>
          </a:ln>
        </p:spPr>
        <p:txBody>
          <a:bodyPr wrap="square">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a:t>
            </a:r>
            <a:r>
              <a:rPr lang="en-US" sz="2000" dirty="0">
                <a:solidFill>
                  <a:srgbClr val="FF0000"/>
                </a:solidFill>
                <a:latin typeface="Arial Narrow" charset="0"/>
              </a:rPr>
              <a:t>height </a:t>
            </a:r>
            <a:r>
              <a:rPr lang="en-US" sz="2000" dirty="0">
                <a:solidFill>
                  <a:srgbClr val="FF0000"/>
                </a:solidFill>
                <a:latin typeface="Monotype Corsiva" charset="0"/>
              </a:rPr>
              <a:t>h</a:t>
            </a:r>
            <a:r>
              <a:rPr lang="en-US" sz="2000" dirty="0">
                <a:solidFill>
                  <a:schemeClr val="accent2"/>
                </a:solidFill>
                <a:latin typeface="Arial Narrow" charset="0"/>
              </a:rPr>
              <a:t> and the cross-sectional </a:t>
            </a:r>
            <a:r>
              <a:rPr lang="en-US" sz="2000" dirty="0">
                <a:solidFill>
                  <a:srgbClr val="FF0000"/>
                </a:solidFill>
                <a:latin typeface="Arial Narrow" charset="0"/>
              </a:rPr>
              <a:t>area </a:t>
            </a:r>
            <a:r>
              <a:rPr lang="en-US" sz="2000" dirty="0">
                <a:solidFill>
                  <a:srgbClr val="FF0000"/>
                </a:solidFill>
                <a:latin typeface="Monotype Corsiva" charset="0"/>
              </a:rPr>
              <a:t>A</a:t>
            </a:r>
            <a:r>
              <a:rPr lang="en-US" sz="2000" dirty="0">
                <a:solidFill>
                  <a:schemeClr val="accent2"/>
                </a:solidFill>
                <a:latin typeface="Arial Narrow" charset="0"/>
              </a:rPr>
              <a:t> immersed in a fluid of </a:t>
            </a:r>
            <a:r>
              <a:rPr lang="en-US" sz="2000" dirty="0">
                <a:solidFill>
                  <a:srgbClr val="FF0000"/>
                </a:solidFill>
                <a:latin typeface="Arial Narrow" charset="0"/>
              </a:rPr>
              <a:t>density </a:t>
            </a:r>
            <a:r>
              <a:rPr lang="en-US" sz="2000" dirty="0" err="1">
                <a:solidFill>
                  <a:srgbClr val="FF0000"/>
                </a:solidFill>
                <a:latin typeface="Symbol" charset="2"/>
              </a:rPr>
              <a:t>ρ</a:t>
            </a:r>
            <a:r>
              <a:rPr lang="en-US" sz="2000" dirty="0">
                <a:solidFill>
                  <a:schemeClr val="accent2"/>
                </a:solidFill>
                <a:latin typeface="Arial Narrow" charset="0"/>
              </a:rPr>
              <a:t> at rest, as shown in the figure, and the system is in its equilibrium.</a:t>
            </a:r>
          </a:p>
        </p:txBody>
      </p:sp>
      <p:sp>
        <p:nvSpPr>
          <p:cNvPr id="439304" name="Text Box 8"/>
          <p:cNvSpPr txBox="1">
            <a:spLocks noChangeArrowheads="1"/>
          </p:cNvSpPr>
          <p:nvPr/>
        </p:nvSpPr>
        <p:spPr bwMode="auto">
          <a:xfrm>
            <a:off x="4200525" y="4800600"/>
            <a:ext cx="4638675" cy="944563"/>
          </a:xfrm>
          <a:prstGeom prst="rect">
            <a:avLst/>
          </a:prstGeom>
          <a:solidFill>
            <a:srgbClr val="CCFFFF"/>
          </a:solidFill>
          <a:ln w="28575">
            <a:solidFill>
              <a:schemeClr val="accent2"/>
            </a:solidFill>
            <a:miter lim="800000"/>
            <a:headEnd/>
            <a:tailEnd/>
          </a:ln>
        </p:spPr>
        <p:txBody>
          <a:bodyPr wrap="square">
            <a:prstTxWarp prst="textNoShape">
              <a:avLst/>
            </a:prstTxWarp>
            <a:spAutoFit/>
          </a:bodyPr>
          <a:lstStyle/>
          <a:p>
            <a:pPr>
              <a:spcBef>
                <a:spcPct val="20000"/>
              </a:spcBef>
            </a:pPr>
            <a:r>
              <a:rPr lang="en-US" sz="1800" dirty="0">
                <a:solidFill>
                  <a:schemeClr val="accent2"/>
                </a:solidFill>
                <a:latin typeface="Arial Narrow" charset="0"/>
              </a:rPr>
              <a:t>The pressure at the </a:t>
            </a:r>
            <a:r>
              <a:rPr lang="en-US" sz="1800" dirty="0">
                <a:solidFill>
                  <a:srgbClr val="FF0000"/>
                </a:solidFill>
                <a:latin typeface="Arial Narrow" charset="0"/>
              </a:rPr>
              <a:t>depth </a:t>
            </a:r>
            <a:r>
              <a:rPr lang="en-US" sz="1800" dirty="0" err="1">
                <a:solidFill>
                  <a:srgbClr val="FF0000"/>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 </a:t>
            </a:r>
            <a:r>
              <a:rPr lang="en-US" sz="1800" dirty="0" err="1">
                <a:solidFill>
                  <a:srgbClr val="FF0000"/>
                </a:solidFill>
                <a:latin typeface="Symbol" charset="2"/>
              </a:rPr>
              <a:t>ρ</a:t>
            </a:r>
            <a:r>
              <a:rPr lang="en-US" sz="1800" dirty="0" err="1">
                <a:solidFill>
                  <a:srgbClr val="FF0000"/>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Atmospheric </a:t>
            </a:r>
            <a:r>
              <a:rPr lang="en-US" sz="2000" dirty="0">
                <a:solidFill>
                  <a:srgbClr val="FF0000"/>
                </a:solidFill>
                <a:latin typeface="Arial Narrow" charset="0"/>
              </a:rPr>
              <a:t>pressure P</a:t>
            </a:r>
            <a:r>
              <a:rPr lang="en-US" sz="2000" baseline="-25000" dirty="0">
                <a:solidFill>
                  <a:srgbClr val="FF0000"/>
                </a:solidFill>
                <a:latin typeface="Arial Narrow" charset="0"/>
              </a:rPr>
              <a:t>0</a:t>
            </a:r>
            <a:r>
              <a:rPr lang="en-US" sz="2000" dirty="0">
                <a:solidFill>
                  <a:srgbClr val="FF0000"/>
                </a:solidFill>
                <a:latin typeface="Arial Narrow" charset="0"/>
              </a:rPr>
              <a:t> </a:t>
            </a:r>
            <a:r>
              <a:rPr lang="en-US" sz="2000" dirty="0">
                <a:solidFill>
                  <a:schemeClr val="accent2"/>
                </a:solidFill>
                <a:latin typeface="Arial Narrow" charset="0"/>
              </a:rPr>
              <a:t>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569393" name="Equation" r:id="rId5" imgW="1498320" imgH="203040" progId="Equation.3">
                  <p:embed/>
                </p:oleObj>
              </mc:Choice>
              <mc:Fallback>
                <p:oleObj name="Equation" r:id="rId5" imgW="1498320" imgH="203040" progId="Equation.3">
                  <p:embed/>
                  <p:pic>
                    <p:nvPicPr>
                      <p:cNvPr id="43930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extLst>
              <p:ext uri="{D42A27DB-BD31-4B8C-83A1-F6EECF244321}">
                <p14:modId xmlns:p14="http://schemas.microsoft.com/office/powerpoint/2010/main" val="932587634"/>
              </p:ext>
            </p:extLst>
          </p:nvPr>
        </p:nvGraphicFramePr>
        <p:xfrm>
          <a:off x="6172200" y="3917950"/>
          <a:ext cx="377825" cy="279400"/>
        </p:xfrm>
        <a:graphic>
          <a:graphicData uri="http://schemas.openxmlformats.org/presentationml/2006/ole">
            <mc:AlternateContent xmlns:mc="http://schemas.openxmlformats.org/markup-compatibility/2006">
              <mc:Choice xmlns:v="urn:schemas-microsoft-com:vml" Requires="v">
                <p:oleObj spid="_x0000_s569394" name="Equation" r:id="rId7" imgW="203040" imgH="164880" progId="Equation.3">
                  <p:embed/>
                </p:oleObj>
              </mc:Choice>
              <mc:Fallback>
                <p:oleObj name="Equation" r:id="rId7" imgW="203040" imgH="164880" progId="Equation.3">
                  <p:embed/>
                  <p:pic>
                    <p:nvPicPr>
                      <p:cNvPr id="43932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2200" y="3917950"/>
                        <a:ext cx="377825" cy="279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569395" name="Equation" r:id="rId9" imgW="152280" imgH="164880" progId="Equation.3">
                  <p:embed/>
                </p:oleObj>
              </mc:Choice>
              <mc:Fallback>
                <p:oleObj name="Equation" r:id="rId9" imgW="152280" imgH="164880" progId="Equation.3">
                  <p:embed/>
                  <p:pic>
                    <p:nvPicPr>
                      <p:cNvPr id="43932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extLst>
              <p:ext uri="{D42A27DB-BD31-4B8C-83A1-F6EECF244321}">
                <p14:modId xmlns:p14="http://schemas.microsoft.com/office/powerpoint/2010/main" val="1759167624"/>
              </p:ext>
            </p:extLst>
          </p:nvPr>
        </p:nvGraphicFramePr>
        <p:xfrm>
          <a:off x="6530975" y="3886200"/>
          <a:ext cx="684213" cy="342900"/>
        </p:xfrm>
        <a:graphic>
          <a:graphicData uri="http://schemas.openxmlformats.org/presentationml/2006/ole">
            <mc:AlternateContent xmlns:mc="http://schemas.openxmlformats.org/markup-compatibility/2006">
              <mc:Choice xmlns:v="urn:schemas-microsoft-com:vml" Requires="v">
                <p:oleObj spid="_x0000_s569396" name="Equation" r:id="rId11" imgW="368280" imgH="203040" progId="Equation.3">
                  <p:embed/>
                </p:oleObj>
              </mc:Choice>
              <mc:Fallback>
                <p:oleObj name="Equation" r:id="rId11" imgW="368280" imgH="203040" progId="Equation.3">
                  <p:embed/>
                  <p:pic>
                    <p:nvPicPr>
                      <p:cNvPr id="43933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30975" y="3886200"/>
                        <a:ext cx="684213" cy="3429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extLst>
              <p:ext uri="{D42A27DB-BD31-4B8C-83A1-F6EECF244321}">
                <p14:modId xmlns:p14="http://schemas.microsoft.com/office/powerpoint/2010/main" val="2407343689"/>
              </p:ext>
            </p:extLst>
          </p:nvPr>
        </p:nvGraphicFramePr>
        <p:xfrm>
          <a:off x="7196138" y="3886200"/>
          <a:ext cx="801687" cy="342900"/>
        </p:xfrm>
        <a:graphic>
          <a:graphicData uri="http://schemas.openxmlformats.org/presentationml/2006/ole">
            <mc:AlternateContent xmlns:mc="http://schemas.openxmlformats.org/markup-compatibility/2006">
              <mc:Choice xmlns:v="urn:schemas-microsoft-com:vml" Requires="v">
                <p:oleObj spid="_x0000_s569397" name="Equation" r:id="rId13" imgW="431640" imgH="203040" progId="Equation.3">
                  <p:embed/>
                </p:oleObj>
              </mc:Choice>
              <mc:Fallback>
                <p:oleObj name="Equation" r:id="rId13" imgW="431640" imgH="203040" progId="Equation.3">
                  <p:embed/>
                  <p:pic>
                    <p:nvPicPr>
                      <p:cNvPr id="439331"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96138" y="3886200"/>
                        <a:ext cx="801687" cy="3429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extLst>
              <p:ext uri="{D42A27DB-BD31-4B8C-83A1-F6EECF244321}">
                <p14:modId xmlns:p14="http://schemas.microsoft.com/office/powerpoint/2010/main" val="442653117"/>
              </p:ext>
            </p:extLst>
          </p:nvPr>
        </p:nvGraphicFramePr>
        <p:xfrm>
          <a:off x="6018212" y="4267200"/>
          <a:ext cx="2439988" cy="427038"/>
        </p:xfrm>
        <a:graphic>
          <a:graphicData uri="http://schemas.openxmlformats.org/presentationml/2006/ole">
            <mc:AlternateContent xmlns:mc="http://schemas.openxmlformats.org/markup-compatibility/2006">
              <mc:Choice xmlns:v="urn:schemas-microsoft-com:vml" Requires="v">
                <p:oleObj spid="_x0000_s569398" name="Equation" r:id="rId15" imgW="1193760" imgH="228600" progId="Equation.3">
                  <p:embed/>
                </p:oleObj>
              </mc:Choice>
              <mc:Fallback>
                <p:oleObj name="Equation" r:id="rId15" imgW="1193760" imgH="228600" progId="Equation.3">
                  <p:embed/>
                  <p:pic>
                    <p:nvPicPr>
                      <p:cNvPr id="43933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18212" y="4267200"/>
                        <a:ext cx="2439988"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extLst>
              <p:ext uri="{D42A27DB-BD31-4B8C-83A1-F6EECF244321}">
                <p14:modId xmlns:p14="http://schemas.microsoft.com/office/powerpoint/2010/main" val="1573101073"/>
              </p:ext>
            </p:extLst>
          </p:nvPr>
        </p:nvGraphicFramePr>
        <p:xfrm>
          <a:off x="8497888" y="4314825"/>
          <a:ext cx="493712" cy="331788"/>
        </p:xfrm>
        <a:graphic>
          <a:graphicData uri="http://schemas.openxmlformats.org/presentationml/2006/ole">
            <mc:AlternateContent xmlns:mc="http://schemas.openxmlformats.org/markup-compatibility/2006">
              <mc:Choice xmlns:v="urn:schemas-microsoft-com:vml" Requires="v">
                <p:oleObj spid="_x0000_s569399" name="Equation" r:id="rId17" imgW="241200" imgH="177480" progId="Equation.3">
                  <p:embed/>
                </p:oleObj>
              </mc:Choice>
              <mc:Fallback>
                <p:oleObj name="Equation" r:id="rId17" imgW="241200" imgH="177480" progId="Equation.3">
                  <p:embed/>
                  <p:pic>
                    <p:nvPicPr>
                      <p:cNvPr id="43933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497888" y="4314825"/>
                        <a:ext cx="493712" cy="3317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569400" name="Equation" r:id="rId19" imgW="685800" imgH="228600" progId="Equation.DSMT4">
                  <p:embed/>
                </p:oleObj>
              </mc:Choice>
              <mc:Fallback>
                <p:oleObj name="Equation" r:id="rId19" imgW="685800" imgH="228600" progId="Equation.DSMT4">
                  <p:embed/>
                  <p:pic>
                    <p:nvPicPr>
                      <p:cNvPr id="43933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91869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9299"/>
                                        </p:tgtEl>
                                        <p:attrNameLst>
                                          <p:attrName>style.visibility</p:attrName>
                                        </p:attrNameLst>
                                      </p:cBhvr>
                                      <p:to>
                                        <p:strVal val="visible"/>
                                      </p:to>
                                    </p:set>
                                    <p:animEffect transition="in" filter="wipe(left)">
                                      <p:cBhvr>
                                        <p:cTn id="7" dur="500"/>
                                        <p:tgtEl>
                                          <p:spTgt spid="4392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9302">
                                            <p:txEl>
                                              <p:pRg st="0" end="0"/>
                                            </p:txEl>
                                          </p:spTgt>
                                        </p:tgtEl>
                                        <p:attrNameLst>
                                          <p:attrName>style.visibility</p:attrName>
                                        </p:attrNameLst>
                                      </p:cBhvr>
                                      <p:to>
                                        <p:strVal val="visible"/>
                                      </p:to>
                                    </p:set>
                                    <p:animEffect transition="in" filter="wipe(left)">
                                      <p:cBhvr>
                                        <p:cTn id="12" dur="500"/>
                                        <p:tgtEl>
                                          <p:spTgt spid="4393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9303"/>
                                        </p:tgtEl>
                                        <p:attrNameLst>
                                          <p:attrName>style.visibility</p:attrName>
                                        </p:attrNameLst>
                                      </p:cBhvr>
                                      <p:to>
                                        <p:strVal val="visible"/>
                                      </p:to>
                                    </p:set>
                                    <p:animEffect transition="in" filter="wipe(left)">
                                      <p:cBhvr>
                                        <p:cTn id="17" dur="500"/>
                                        <p:tgtEl>
                                          <p:spTgt spid="4393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9300">
                                            <p:txEl>
                                              <p:pRg st="0" end="0"/>
                                            </p:txEl>
                                          </p:spTgt>
                                        </p:tgtEl>
                                        <p:attrNameLst>
                                          <p:attrName>style.visibility</p:attrName>
                                        </p:attrNameLst>
                                      </p:cBhvr>
                                      <p:to>
                                        <p:strVal val="visible"/>
                                      </p:to>
                                    </p:set>
                                    <p:animEffect transition="in" filter="wipe(left)">
                                      <p:cBhvr>
                                        <p:cTn id="27" dur="500"/>
                                        <p:tgtEl>
                                          <p:spTgt spid="4393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9327"/>
                                        </p:tgtEl>
                                        <p:attrNameLst>
                                          <p:attrName>style.visibility</p:attrName>
                                        </p:attrNameLst>
                                      </p:cBhvr>
                                      <p:to>
                                        <p:strVal val="visible"/>
                                      </p:to>
                                    </p:set>
                                    <p:animEffect transition="in" filter="wipe(left)">
                                      <p:cBhvr>
                                        <p:cTn id="32" dur="500"/>
                                        <p:tgtEl>
                                          <p:spTgt spid="4393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9330"/>
                                        </p:tgtEl>
                                        <p:attrNameLst>
                                          <p:attrName>style.visibility</p:attrName>
                                        </p:attrNameLst>
                                      </p:cBhvr>
                                      <p:to>
                                        <p:strVal val="visible"/>
                                      </p:to>
                                    </p:set>
                                    <p:animEffect transition="in" filter="wipe(left)">
                                      <p:cBhvr>
                                        <p:cTn id="37" dur="500"/>
                                        <p:tgtEl>
                                          <p:spTgt spid="4393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9331"/>
                                        </p:tgtEl>
                                        <p:attrNameLst>
                                          <p:attrName>style.visibility</p:attrName>
                                        </p:attrNameLst>
                                      </p:cBhvr>
                                      <p:to>
                                        <p:strVal val="visible"/>
                                      </p:to>
                                    </p:set>
                                    <p:animEffect transition="in" filter="wipe(left)">
                                      <p:cBhvr>
                                        <p:cTn id="42" dur="500"/>
                                        <p:tgtEl>
                                          <p:spTgt spid="4393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9328">
                                            <p:txEl>
                                              <p:pRg st="0" end="0"/>
                                            </p:txEl>
                                          </p:spTgt>
                                        </p:tgtEl>
                                        <p:attrNameLst>
                                          <p:attrName>style.visibility</p:attrName>
                                        </p:attrNameLst>
                                      </p:cBhvr>
                                      <p:to>
                                        <p:strVal val="visible"/>
                                      </p:to>
                                    </p:set>
                                    <p:animEffect transition="in" filter="wipe(left)">
                                      <p:cBhvr>
                                        <p:cTn id="47" dur="500"/>
                                        <p:tgtEl>
                                          <p:spTgt spid="43932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9301"/>
                                        </p:tgtEl>
                                        <p:attrNameLst>
                                          <p:attrName>style.visibility</p:attrName>
                                        </p:attrNameLst>
                                      </p:cBhvr>
                                      <p:to>
                                        <p:strVal val="visible"/>
                                      </p:to>
                                    </p:set>
                                    <p:animEffect transition="in" filter="wipe(left)">
                                      <p:cBhvr>
                                        <p:cTn id="52" dur="500"/>
                                        <p:tgtEl>
                                          <p:spTgt spid="4393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9332"/>
                                        </p:tgtEl>
                                        <p:attrNameLst>
                                          <p:attrName>style.visibility</p:attrName>
                                        </p:attrNameLst>
                                      </p:cBhvr>
                                      <p:to>
                                        <p:strVal val="visible"/>
                                      </p:to>
                                    </p:set>
                                    <p:animEffect transition="in" filter="wipe(left)">
                                      <p:cBhvr>
                                        <p:cTn id="57" dur="500"/>
                                        <p:tgtEl>
                                          <p:spTgt spid="4393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9333"/>
                                        </p:tgtEl>
                                        <p:attrNameLst>
                                          <p:attrName>style.visibility</p:attrName>
                                        </p:attrNameLst>
                                      </p:cBhvr>
                                      <p:to>
                                        <p:strVal val="visible"/>
                                      </p:to>
                                    </p:set>
                                    <p:animEffect transition="in" filter="wipe(left)">
                                      <p:cBhvr>
                                        <p:cTn id="62" dur="500"/>
                                        <p:tgtEl>
                                          <p:spTgt spid="43933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9305">
                                            <p:txEl>
                                              <p:pRg st="0" end="0"/>
                                            </p:txEl>
                                          </p:spTgt>
                                        </p:tgtEl>
                                        <p:attrNameLst>
                                          <p:attrName>style.visibility</p:attrName>
                                        </p:attrNameLst>
                                      </p:cBhvr>
                                      <p:to>
                                        <p:strVal val="visible"/>
                                      </p:to>
                                    </p:set>
                                    <p:animEffect transition="in" filter="wipe(left)">
                                      <p:cBhvr>
                                        <p:cTn id="67" dur="500"/>
                                        <p:tgtEl>
                                          <p:spTgt spid="43930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9329"/>
                                        </p:tgtEl>
                                        <p:attrNameLst>
                                          <p:attrName>style.visibility</p:attrName>
                                        </p:attrNameLst>
                                      </p:cBhvr>
                                      <p:to>
                                        <p:strVal val="visible"/>
                                      </p:to>
                                    </p:set>
                                    <p:animEffect transition="in" filter="wipe(left)">
                                      <p:cBhvr>
                                        <p:cTn id="72" dur="500"/>
                                        <p:tgtEl>
                                          <p:spTgt spid="43932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9334"/>
                                        </p:tgtEl>
                                        <p:attrNameLst>
                                          <p:attrName>style.visibility</p:attrName>
                                        </p:attrNameLst>
                                      </p:cBhvr>
                                      <p:to>
                                        <p:strVal val="visible"/>
                                      </p:to>
                                    </p:set>
                                    <p:animEffect transition="in" filter="wipe(left)">
                                      <p:cBhvr>
                                        <p:cTn id="77" dur="500"/>
                                        <p:tgtEl>
                                          <p:spTgt spid="43933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39304"/>
                                        </p:tgtEl>
                                        <p:attrNameLst>
                                          <p:attrName>style.visibility</p:attrName>
                                        </p:attrNameLst>
                                      </p:cBhvr>
                                      <p:to>
                                        <p:strVal val="visible"/>
                                      </p:to>
                                    </p:set>
                                    <p:animEffect transition="in" filter="wipe(left)">
                                      <p:cBhvr>
                                        <p:cTn id="82" dur="500"/>
                                        <p:tgtEl>
                                          <p:spTgt spid="43930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439306">
                                            <p:txEl>
                                              <p:pRg st="0" end="0"/>
                                            </p:txEl>
                                          </p:spTgt>
                                        </p:tgtEl>
                                        <p:attrNameLst>
                                          <p:attrName>style.visibility</p:attrName>
                                        </p:attrNameLst>
                                      </p:cBhvr>
                                      <p:to>
                                        <p:strVal val="visible"/>
                                      </p:to>
                                    </p:set>
                                    <p:animEffect transition="in" filter="wipe(left)">
                                      <p:cBhvr>
                                        <p:cTn id="87" dur="500"/>
                                        <p:tgtEl>
                                          <p:spTgt spid="439306">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9307"/>
                                        </p:tgtEl>
                                        <p:attrNameLst>
                                          <p:attrName>style.visibility</p:attrName>
                                        </p:attrNameLst>
                                      </p:cBhvr>
                                      <p:to>
                                        <p:strVal val="visible"/>
                                      </p:to>
                                    </p:set>
                                    <p:animEffect transition="in" filter="wipe(left)">
                                      <p:cBhvr>
                                        <p:cTn id="92" dur="500"/>
                                        <p:tgtEl>
                                          <p:spTgt spid="439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animBg="1" autoUpdateAnimBg="0"/>
      <p:bldP spid="439300" grpId="0" build="p" autoUpdateAnimBg="0"/>
      <p:bldP spid="439302" grpId="0" build="p" autoUpdateAnimBg="0"/>
      <p:bldP spid="439303" grpId="0" animBg="1" autoUpdateAnimBg="0"/>
      <p:bldP spid="439304" grpId="0" animBg="1" autoUpdateAnimBg="0"/>
      <p:bldP spid="439305" grpId="0" build="p" autoUpdateAnimBg="0"/>
      <p:bldP spid="439306" grpId="0" build="p" autoUpdateAnimBg="0"/>
      <p:bldP spid="43932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Monday, May 3, 2021</a:t>
            </a:r>
          </a:p>
        </p:txBody>
      </p:sp>
      <p:sp>
        <p:nvSpPr>
          <p:cNvPr id="5" name="Footer Placeholder 4"/>
          <p:cNvSpPr>
            <a:spLocks noGrp="1"/>
          </p:cNvSpPr>
          <p:nvPr>
            <p:ph type="ftr" sz="quarter" idx="11"/>
          </p:nvPr>
        </p:nvSpPr>
        <p:spPr/>
        <p:txBody>
          <a:bodyPr/>
          <a:lstStyle/>
          <a:p>
            <a:pPr>
              <a:defRPr/>
            </a:pPr>
            <a:r>
              <a:rPr lang="nl-NL" dirty="0"/>
              <a:t>PHYS 1443-003, Spring 2021                    Dr. Jaehoon Yu</a:t>
            </a:r>
            <a:endParaRPr lang="en-US" dirty="0"/>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685800" y="-76200"/>
            <a:ext cx="7772400" cy="685800"/>
          </a:xfrm>
        </p:spPr>
        <p:txBody>
          <a:bodyPr/>
          <a:lstStyle/>
          <a:p>
            <a:pPr eaLnBrk="1" hangingPunct="1"/>
            <a:r>
              <a:rPr lang="en-US" dirty="0">
                <a:ea typeface="ＭＳ Ｐゴシック" pitchFamily="-84" charset="-128"/>
                <a:cs typeface="ＭＳ Ｐゴシック" pitchFamily="-84" charset="-128"/>
              </a:rPr>
              <a:t>  Announcements</a:t>
            </a:r>
          </a:p>
        </p:txBody>
      </p:sp>
      <p:sp>
        <p:nvSpPr>
          <p:cNvPr id="111619" name="Rectangle 3"/>
          <p:cNvSpPr>
            <a:spLocks noGrp="1" noChangeArrowheads="1"/>
          </p:cNvSpPr>
          <p:nvPr>
            <p:ph type="body" idx="1"/>
          </p:nvPr>
        </p:nvSpPr>
        <p:spPr>
          <a:xfrm>
            <a:off x="342900" y="533400"/>
            <a:ext cx="8496300" cy="5791200"/>
          </a:xfrm>
        </p:spPr>
        <p:txBody>
          <a:bodyPr/>
          <a:lstStyle/>
          <a:p>
            <a:pPr eaLnBrk="1" hangingPunct="1"/>
            <a:r>
              <a:rPr lang="en-US" sz="2400" dirty="0"/>
              <a:t>Reading assignments: CH 9.5, 9.6 and 9.7</a:t>
            </a:r>
          </a:p>
          <a:p>
            <a:pPr eaLnBrk="1" hangingPunct="1"/>
            <a:r>
              <a:rPr lang="en-US" sz="2400" dirty="0"/>
              <a:t>The final comprehensive exam: </a:t>
            </a:r>
          </a:p>
          <a:p>
            <a:pPr lvl="1" eaLnBrk="1" hangingPunct="1"/>
            <a:r>
              <a:rPr lang="en-US" sz="2000" dirty="0"/>
              <a:t>2 – 4:30pm, Monday, May 10 on Quest</a:t>
            </a:r>
          </a:p>
          <a:p>
            <a:pPr lvl="1" eaLnBrk="1" hangingPunct="1"/>
            <a:r>
              <a:rPr lang="en-US" sz="2000" dirty="0"/>
              <a:t>Roll call begins at 1:45pm on Monday, May 10!</a:t>
            </a:r>
          </a:p>
          <a:p>
            <a:pPr lvl="1" eaLnBrk="1" hangingPunct="1"/>
            <a:r>
              <a:rPr lang="en-US" sz="2000" dirty="0"/>
              <a:t>Covers CH1.1 through CH10.5  + math refresher</a:t>
            </a:r>
          </a:p>
          <a:p>
            <a:pPr lvl="2" eaLnBrk="1" hangingPunct="1"/>
            <a:r>
              <a:rPr lang="en-US" sz="1600" dirty="0"/>
              <a:t>No class this Wednesday, May 5</a:t>
            </a:r>
          </a:p>
          <a:p>
            <a:pPr lvl="1" eaLnBrk="1" hangingPunct="1">
              <a:spcBef>
                <a:spcPts val="200"/>
              </a:spcBef>
            </a:pPr>
            <a:r>
              <a:rPr lang="en-US" sz="2000" dirty="0"/>
              <a:t>BYOF: You may bring one 8.5x11.5 sheet (front and back) of </a:t>
            </a:r>
            <a:r>
              <a:rPr lang="en-US" sz="2000" b="1" u="sng" dirty="0">
                <a:solidFill>
                  <a:srgbClr val="FF0000"/>
                </a:solidFill>
              </a:rPr>
              <a:t>handwritten</a:t>
            </a:r>
            <a:r>
              <a:rPr lang="en-US" sz="2000" dirty="0"/>
              <a:t> formulae and values of constants for the test</a:t>
            </a:r>
          </a:p>
          <a:p>
            <a:pPr lvl="1" eaLnBrk="1" hangingPunct="1">
              <a:spcBef>
                <a:spcPts val="200"/>
              </a:spcBef>
            </a:pPr>
            <a:r>
              <a:rPr lang="en-US" sz="2000" dirty="0"/>
              <a:t>No derivations, word definitions, setups or solutions of any problems, figures, pictures, diagrams or arrows, </a:t>
            </a:r>
            <a:r>
              <a:rPr lang="en-US" sz="2000" dirty="0" err="1"/>
              <a:t>etc</a:t>
            </a:r>
            <a:r>
              <a:rPr lang="en-US" sz="2000" dirty="0"/>
              <a:t>!</a:t>
            </a:r>
          </a:p>
          <a:p>
            <a:pPr lvl="1" eaLnBrk="1" hangingPunct="1">
              <a:spcBef>
                <a:spcPts val="200"/>
              </a:spcBef>
            </a:pPr>
            <a:r>
              <a:rPr lang="en-US" sz="2000" dirty="0"/>
              <a:t>Must email me the photos of front and back of the formula sheet, including the blank at </a:t>
            </a:r>
            <a:r>
              <a:rPr lang="en-US" sz="2000" dirty="0">
                <a:hlinkClick r:id="rId2"/>
              </a:rPr>
              <a:t>jaehoonyu@uta.edu</a:t>
            </a:r>
            <a:r>
              <a:rPr lang="en-US" sz="2000" dirty="0"/>
              <a:t> no later than </a:t>
            </a:r>
            <a:r>
              <a:rPr lang="en-US" sz="2000" b="1" u="sng" dirty="0">
                <a:solidFill>
                  <a:srgbClr val="C00000"/>
                </a:solidFill>
              </a:rPr>
              <a:t>11:00am the day of the test</a:t>
            </a:r>
          </a:p>
          <a:p>
            <a:pPr lvl="2" eaLnBrk="1" hangingPunct="1">
              <a:spcBef>
                <a:spcPts val="200"/>
              </a:spcBef>
            </a:pPr>
            <a:r>
              <a:rPr lang="en-US" sz="1800" dirty="0"/>
              <a:t>The subject of the email should be the same as your file name</a:t>
            </a:r>
          </a:p>
          <a:p>
            <a:pPr lvl="2" eaLnBrk="1" hangingPunct="1">
              <a:spcBef>
                <a:spcPts val="200"/>
              </a:spcBef>
            </a:pPr>
            <a:r>
              <a:rPr lang="en-US" sz="1800" dirty="0"/>
              <a:t>File name must be FS-E4-LastName-FirstName-SP21.pdf</a:t>
            </a:r>
          </a:p>
          <a:p>
            <a:pPr lvl="2" eaLnBrk="1" hangingPunct="1">
              <a:spcBef>
                <a:spcPts val="200"/>
              </a:spcBef>
            </a:pPr>
            <a:r>
              <a:rPr lang="en-US" sz="1800" dirty="0"/>
              <a:t>Once submitted, you cannot change, unless I ask you to delete part of the sheet!</a:t>
            </a:r>
          </a:p>
          <a:p>
            <a:pPr eaLnBrk="1" hangingPunct="1">
              <a:spcBef>
                <a:spcPts val="200"/>
              </a:spcBef>
            </a:pPr>
            <a:r>
              <a:rPr lang="en-US" sz="2400" b="1" dirty="0"/>
              <a:t>Please fill out and submit the feedback survey ASAP (only 30!)</a:t>
            </a:r>
          </a:p>
        </p:txBody>
      </p:sp>
    </p:spTree>
    <p:extLst>
      <p:ext uri="{BB962C8B-B14F-4D97-AF65-F5344CB8AC3E}">
        <p14:creationId xmlns:p14="http://schemas.microsoft.com/office/powerpoint/2010/main" val="31774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par>
                          <p:cTn id="38" fill="hold">
                            <p:stCondLst>
                              <p:cond delay="500"/>
                            </p:stCondLst>
                            <p:childTnLst>
                              <p:par>
                                <p:cTn id="39" presetID="22" presetClass="entr" presetSubtype="8" fill="hold" nodeType="afterEffect">
                                  <p:stCondLst>
                                    <p:cond delay="0"/>
                                  </p:stCondLst>
                                  <p:childTnLst>
                                    <p:set>
                                      <p:cBhvr>
                                        <p:cTn id="40" dur="1" fill="hold">
                                          <p:stCondLst>
                                            <p:cond delay="0"/>
                                          </p:stCondLst>
                                        </p:cTn>
                                        <p:tgtEl>
                                          <p:spTgt spid="111619">
                                            <p:txEl>
                                              <p:pRg st="7" end="7"/>
                                            </p:txEl>
                                          </p:spTgt>
                                        </p:tgtEl>
                                        <p:attrNameLst>
                                          <p:attrName>style.visibility</p:attrName>
                                        </p:attrNameLst>
                                      </p:cBhvr>
                                      <p:to>
                                        <p:strVal val="visible"/>
                                      </p:to>
                                    </p:set>
                                    <p:animEffect transition="in" filter="wipe(left)">
                                      <p:cBhvr>
                                        <p:cTn id="41" dur="500"/>
                                        <p:tgtEl>
                                          <p:spTgt spid="111619">
                                            <p:txEl>
                                              <p:pRg st="7" end="7"/>
                                            </p:txEl>
                                          </p:spTgt>
                                        </p:tgtEl>
                                      </p:cBhvr>
                                    </p:animEffect>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111619">
                                            <p:txEl>
                                              <p:pRg st="8" end="8"/>
                                            </p:txEl>
                                          </p:spTgt>
                                        </p:tgtEl>
                                        <p:attrNameLst>
                                          <p:attrName>style.visibility</p:attrName>
                                        </p:attrNameLst>
                                      </p:cBhvr>
                                      <p:to>
                                        <p:strVal val="visible"/>
                                      </p:to>
                                    </p:set>
                                    <p:animEffect transition="in" filter="wipe(left)">
                                      <p:cBhvr>
                                        <p:cTn id="45" dur="500"/>
                                        <p:tgtEl>
                                          <p:spTgt spid="111619">
                                            <p:txEl>
                                              <p:pRg st="8" end="8"/>
                                            </p:txEl>
                                          </p:spTgt>
                                        </p:tgtEl>
                                      </p:cBhvr>
                                    </p:animEffect>
                                  </p:childTnLst>
                                </p:cTn>
                              </p:par>
                            </p:childTnLst>
                          </p:cTn>
                        </p:par>
                        <p:par>
                          <p:cTn id="46" fill="hold">
                            <p:stCondLst>
                              <p:cond delay="1500"/>
                            </p:stCondLst>
                            <p:childTnLst>
                              <p:par>
                                <p:cTn id="47" presetID="22" presetClass="entr" presetSubtype="8" fill="hold" nodeType="afterEffect">
                                  <p:stCondLst>
                                    <p:cond delay="0"/>
                                  </p:stCondLst>
                                  <p:childTnLst>
                                    <p:set>
                                      <p:cBhvr>
                                        <p:cTn id="48" dur="1" fill="hold">
                                          <p:stCondLst>
                                            <p:cond delay="0"/>
                                          </p:stCondLst>
                                        </p:cTn>
                                        <p:tgtEl>
                                          <p:spTgt spid="111619">
                                            <p:txEl>
                                              <p:pRg st="9" end="9"/>
                                            </p:txEl>
                                          </p:spTgt>
                                        </p:tgtEl>
                                        <p:attrNameLst>
                                          <p:attrName>style.visibility</p:attrName>
                                        </p:attrNameLst>
                                      </p:cBhvr>
                                      <p:to>
                                        <p:strVal val="visible"/>
                                      </p:to>
                                    </p:set>
                                    <p:animEffect transition="in" filter="wipe(left)">
                                      <p:cBhvr>
                                        <p:cTn id="49" dur="500"/>
                                        <p:tgtEl>
                                          <p:spTgt spid="111619">
                                            <p:txEl>
                                              <p:pRg st="9" end="9"/>
                                            </p:txEl>
                                          </p:spTgt>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111619">
                                            <p:txEl>
                                              <p:pRg st="10" end="10"/>
                                            </p:txEl>
                                          </p:spTgt>
                                        </p:tgtEl>
                                        <p:attrNameLst>
                                          <p:attrName>style.visibility</p:attrName>
                                        </p:attrNameLst>
                                      </p:cBhvr>
                                      <p:to>
                                        <p:strVal val="visible"/>
                                      </p:to>
                                    </p:set>
                                    <p:animEffect transition="in" filter="wipe(left)">
                                      <p:cBhvr>
                                        <p:cTn id="53" dur="500"/>
                                        <p:tgtEl>
                                          <p:spTgt spid="111619">
                                            <p:txEl>
                                              <p:pRg st="10" end="10"/>
                                            </p:txEl>
                                          </p:spTgt>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111619">
                                            <p:txEl>
                                              <p:pRg st="11" end="11"/>
                                            </p:txEl>
                                          </p:spTgt>
                                        </p:tgtEl>
                                        <p:attrNameLst>
                                          <p:attrName>style.visibility</p:attrName>
                                        </p:attrNameLst>
                                      </p:cBhvr>
                                      <p:to>
                                        <p:strVal val="visible"/>
                                      </p:to>
                                    </p:set>
                                    <p:animEffect transition="in" filter="wipe(left)">
                                      <p:cBhvr>
                                        <p:cTn id="57" dur="500"/>
                                        <p:tgtEl>
                                          <p:spTgt spid="111619">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11619">
                                            <p:txEl>
                                              <p:pRg st="12" end="12"/>
                                            </p:txEl>
                                          </p:spTgt>
                                        </p:tgtEl>
                                        <p:attrNameLst>
                                          <p:attrName>style.visibility</p:attrName>
                                        </p:attrNameLst>
                                      </p:cBhvr>
                                      <p:to>
                                        <p:strVal val="visible"/>
                                      </p:to>
                                    </p:set>
                                    <p:animEffect transition="in" filter="wipe(left)">
                                      <p:cBhvr>
                                        <p:cTn id="62" dur="500"/>
                                        <p:tgtEl>
                                          <p:spTgt spid="1116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a:latin typeface="Arial Narrow" charset="0"/>
              </a:rPr>
              <a:t>Monday, May 3, 2021</a:t>
            </a:r>
          </a:p>
        </p:txBody>
      </p:sp>
      <p:sp>
        <p:nvSpPr>
          <p:cNvPr id="513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20</a:t>
            </a:fld>
            <a:endParaRPr lang="en-US"/>
          </a:p>
        </p:txBody>
      </p:sp>
      <p:sp>
        <p:nvSpPr>
          <p:cNvPr id="5133" name="Rectangle 2"/>
          <p:cNvSpPr>
            <a:spLocks noGrp="1" noChangeArrowheads="1"/>
          </p:cNvSpPr>
          <p:nvPr>
            <p:ph type="title"/>
          </p:nvPr>
        </p:nvSpPr>
        <p:spPr>
          <a:xfrm>
            <a:off x="685800" y="0"/>
            <a:ext cx="7772400" cy="609600"/>
          </a:xfrm>
        </p:spPr>
        <p:txBody>
          <a:bodyPr/>
          <a:lstStyle/>
          <a:p>
            <a:r>
              <a:rPr lang="en-US" sz="4000" dirty="0"/>
              <a:t>Pascal’s Principle and Hydraulics</a:t>
            </a:r>
            <a:endParaRPr lang="en-US" dirty="0"/>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dirty="0">
                <a:solidFill>
                  <a:schemeClr val="accent2"/>
                </a:solidFill>
                <a:latin typeface="Arial Narrow" charset="0"/>
              </a:rPr>
              <a:t>A change in the pressure applied to a fluid is transmitted to every point of the fluid and to the walls of the container, undiminished.</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The resultant pressure P at any given </a:t>
            </a:r>
            <a:r>
              <a:rPr lang="en-US" sz="2000" dirty="0">
                <a:solidFill>
                  <a:schemeClr val="accent2"/>
                </a:solidFill>
                <a:latin typeface="Arial Narrow" charset="0"/>
              </a:rPr>
              <a:t>depth h</a:t>
            </a:r>
            <a:r>
              <a:rPr lang="en-US" sz="2000" dirty="0">
                <a:solidFill>
                  <a:srgbClr val="FF0000"/>
                </a:solidFill>
                <a:latin typeface="Arial Narrow" charset="0"/>
              </a:rPr>
              <a:t> increases as much </a:t>
            </a:r>
            <a:r>
              <a:rPr lang="en-US" sz="2000" dirty="0">
                <a:solidFill>
                  <a:schemeClr val="accent2"/>
                </a:solidFill>
                <a:latin typeface="Arial Narrow" charset="0"/>
              </a:rPr>
              <a:t>as the change in P</a:t>
            </a:r>
            <a:r>
              <a:rPr lang="en-US" sz="2000" baseline="-25000" dirty="0">
                <a:solidFill>
                  <a:schemeClr val="accent2"/>
                </a:solidFill>
                <a:latin typeface="Arial Narrow" charset="0"/>
              </a:rPr>
              <a:t>0</a:t>
            </a:r>
            <a:r>
              <a:rPr lang="en-US" sz="2000" dirty="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546737" name="Equation" r:id="rId3" imgW="152280" imgH="164880" progId="Equation.3">
                  <p:embed/>
                </p:oleObj>
              </mc:Choice>
              <mc:Fallback>
                <p:oleObj name="Equation" r:id="rId3" imgW="152280" imgH="164880" progId="Equation.3">
                  <p:embed/>
                  <p:pic>
                    <p:nvPicPr>
                      <p:cNvPr id="44032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546738" name="Equation" r:id="rId5" imgW="825480" imgH="228600" progId="Equation.3">
                  <p:embed/>
                </p:oleObj>
              </mc:Choice>
              <mc:Fallback>
                <p:oleObj name="Equation" r:id="rId5" imgW="825480" imgH="228600" progId="Equation.3">
                  <p:embed/>
                  <p:pic>
                    <p:nvPicPr>
                      <p:cNvPr id="44033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546739" name="Equation" r:id="rId7" imgW="177480" imgH="215640" progId="Equation.3">
                  <p:embed/>
                </p:oleObj>
              </mc:Choice>
              <mc:Fallback>
                <p:oleObj name="Equation" r:id="rId7" imgW="177480" imgH="215640" progId="Equation.3">
                  <p:embed/>
                  <p:pic>
                    <p:nvPicPr>
                      <p:cNvPr id="44036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546740" name="Equation" r:id="rId9" imgW="177480" imgH="215640" progId="Equation.3">
                  <p:embed/>
                </p:oleObj>
              </mc:Choice>
              <mc:Fallback>
                <p:oleObj name="Equation" r:id="rId9" imgW="177480" imgH="215640" progId="Equation.3">
                  <p:embed/>
                  <p:pic>
                    <p:nvPicPr>
                      <p:cNvPr id="440365"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546741" name="Equation" r:id="rId10" imgW="330120" imgH="431640" progId="Equation.3">
                  <p:embed/>
                </p:oleObj>
              </mc:Choice>
              <mc:Fallback>
                <p:oleObj name="Equation" r:id="rId10" imgW="330120" imgH="431640" progId="Equation.3">
                  <p:embed/>
                  <p:pic>
                    <p:nvPicPr>
                      <p:cNvPr id="440366"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546742" name="Equation" r:id="rId12" imgW="342720" imgH="431640" progId="Equation.3">
                  <p:embed/>
                </p:oleObj>
              </mc:Choice>
              <mc:Fallback>
                <p:oleObj name="Equation" r:id="rId12" imgW="342720" imgH="431640" progId="Equation.3">
                  <p:embed/>
                  <p:pic>
                    <p:nvPicPr>
                      <p:cNvPr id="440367"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546743" name="Equation" r:id="rId14" imgW="482400" imgH="431640" progId="Equation.3">
                  <p:embed/>
                </p:oleObj>
              </mc:Choice>
              <mc:Fallback>
                <p:oleObj name="Equation" r:id="rId14" imgW="482400" imgH="431640" progId="Equation.3">
                  <p:embed/>
                  <p:pic>
                    <p:nvPicPr>
                      <p:cNvPr id="440368"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546744" name="Equation" r:id="rId16" imgW="482400" imgH="431640" progId="Equation.DSMT4">
                  <p:embed/>
                </p:oleObj>
              </mc:Choice>
              <mc:Fallback>
                <p:oleObj name="Equation" r:id="rId16" imgW="482400" imgH="431640" progId="Equation.DSMT4">
                  <p:embed/>
                  <p:pic>
                    <p:nvPicPr>
                      <p:cNvPr id="440369"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355205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0323"/>
                                        </p:tgtEl>
                                        <p:attrNameLst>
                                          <p:attrName>style.visibility</p:attrName>
                                        </p:attrNameLst>
                                      </p:cBhvr>
                                      <p:to>
                                        <p:strVal val="visible"/>
                                      </p:to>
                                    </p:set>
                                    <p:animEffect transition="in" filter="wipe(left)">
                                      <p:cBhvr>
                                        <p:cTn id="7" dur="500"/>
                                        <p:tgtEl>
                                          <p:spTgt spid="4403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40330"/>
                                        </p:tgtEl>
                                        <p:attrNameLst>
                                          <p:attrName>style.visibility</p:attrName>
                                        </p:attrNameLst>
                                      </p:cBhvr>
                                      <p:to>
                                        <p:strVal val="visible"/>
                                      </p:to>
                                    </p:set>
                                    <p:animEffect transition="in" filter="wipe(left)">
                                      <p:cBhvr>
                                        <p:cTn id="12" dur="500"/>
                                        <p:tgtEl>
                                          <p:spTgt spid="4403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40327"/>
                                        </p:tgtEl>
                                        <p:attrNameLst>
                                          <p:attrName>style.visibility</p:attrName>
                                        </p:attrNameLst>
                                      </p:cBhvr>
                                      <p:to>
                                        <p:strVal val="visible"/>
                                      </p:to>
                                    </p:set>
                                    <p:animEffect transition="in" filter="wipe(left)">
                                      <p:cBhvr>
                                        <p:cTn id="17" dur="500"/>
                                        <p:tgtEl>
                                          <p:spTgt spid="4403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40324">
                                            <p:txEl>
                                              <p:pRg st="0" end="0"/>
                                            </p:txEl>
                                          </p:spTgt>
                                        </p:tgtEl>
                                        <p:attrNameLst>
                                          <p:attrName>style.visibility</p:attrName>
                                        </p:attrNameLst>
                                      </p:cBhvr>
                                      <p:to>
                                        <p:strVal val="visible"/>
                                      </p:to>
                                    </p:set>
                                    <p:animEffect transition="in" filter="wipe(left)">
                                      <p:cBhvr>
                                        <p:cTn id="22" dur="500"/>
                                        <p:tgtEl>
                                          <p:spTgt spid="4403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40325"/>
                                        </p:tgtEl>
                                        <p:attrNameLst>
                                          <p:attrName>style.visibility</p:attrName>
                                        </p:attrNameLst>
                                      </p:cBhvr>
                                      <p:to>
                                        <p:strVal val="visible"/>
                                      </p:to>
                                    </p:set>
                                    <p:animEffect transition="in" filter="wipe(left)">
                                      <p:cBhvr>
                                        <p:cTn id="27" dur="500"/>
                                        <p:tgtEl>
                                          <p:spTgt spid="44032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40329">
                                            <p:txEl>
                                              <p:pRg st="0" end="0"/>
                                            </p:txEl>
                                          </p:spTgt>
                                        </p:tgtEl>
                                        <p:attrNameLst>
                                          <p:attrName>style.visibility</p:attrName>
                                        </p:attrNameLst>
                                      </p:cBhvr>
                                      <p:to>
                                        <p:strVal val="visible"/>
                                      </p:to>
                                    </p:set>
                                    <p:animEffect transition="in" filter="wipe(left)">
                                      <p:cBhvr>
                                        <p:cTn id="39" dur="500"/>
                                        <p:tgtEl>
                                          <p:spTgt spid="44032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40328"/>
                                        </p:tgtEl>
                                        <p:attrNameLst>
                                          <p:attrName>style.visibility</p:attrName>
                                        </p:attrNameLst>
                                      </p:cBhvr>
                                      <p:to>
                                        <p:strVal val="visible"/>
                                      </p:to>
                                    </p:set>
                                    <p:animEffect transition="in" filter="wipe(left)">
                                      <p:cBhvr>
                                        <p:cTn id="44" dur="500"/>
                                        <p:tgtEl>
                                          <p:spTgt spid="44032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0366"/>
                                        </p:tgtEl>
                                        <p:attrNameLst>
                                          <p:attrName>style.visibility</p:attrName>
                                        </p:attrNameLst>
                                      </p:cBhvr>
                                      <p:to>
                                        <p:strVal val="visible"/>
                                      </p:to>
                                    </p:set>
                                    <p:animEffect transition="in" filter="wipe(left)">
                                      <p:cBhvr>
                                        <p:cTn id="49" dur="500"/>
                                        <p:tgtEl>
                                          <p:spTgt spid="44036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40367"/>
                                        </p:tgtEl>
                                        <p:attrNameLst>
                                          <p:attrName>style.visibility</p:attrName>
                                        </p:attrNameLst>
                                      </p:cBhvr>
                                      <p:to>
                                        <p:strVal val="visible"/>
                                      </p:to>
                                    </p:set>
                                    <p:animEffect transition="in" filter="wipe(left)">
                                      <p:cBhvr>
                                        <p:cTn id="54" dur="500"/>
                                        <p:tgtEl>
                                          <p:spTgt spid="44036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40326">
                                            <p:txEl>
                                              <p:pRg st="0" end="0"/>
                                            </p:txEl>
                                          </p:spTgt>
                                        </p:tgtEl>
                                        <p:attrNameLst>
                                          <p:attrName>style.visibility</p:attrName>
                                        </p:attrNameLst>
                                      </p:cBhvr>
                                      <p:to>
                                        <p:strVal val="visible"/>
                                      </p:to>
                                    </p:set>
                                    <p:animEffect transition="in" filter="wipe(left)">
                                      <p:cBhvr>
                                        <p:cTn id="59" dur="500"/>
                                        <p:tgtEl>
                                          <p:spTgt spid="440326">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40362"/>
                                        </p:tgtEl>
                                        <p:attrNameLst>
                                          <p:attrName>style.visibility</p:attrName>
                                        </p:attrNameLst>
                                      </p:cBhvr>
                                      <p:to>
                                        <p:strVal val="visible"/>
                                      </p:to>
                                    </p:set>
                                    <p:animEffect transition="in" filter="wipe(left)">
                                      <p:cBhvr>
                                        <p:cTn id="64" dur="500"/>
                                        <p:tgtEl>
                                          <p:spTgt spid="44036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0369"/>
                                        </p:tgtEl>
                                        <p:attrNameLst>
                                          <p:attrName>style.visibility</p:attrName>
                                        </p:attrNameLst>
                                      </p:cBhvr>
                                      <p:to>
                                        <p:strVal val="visible"/>
                                      </p:to>
                                    </p:set>
                                    <p:animEffect transition="in" filter="wipe(left)">
                                      <p:cBhvr>
                                        <p:cTn id="69" dur="500"/>
                                        <p:tgtEl>
                                          <p:spTgt spid="44036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440363">
                                            <p:txEl>
                                              <p:pRg st="0" end="0"/>
                                            </p:txEl>
                                          </p:spTgt>
                                        </p:tgtEl>
                                        <p:attrNameLst>
                                          <p:attrName>style.visibility</p:attrName>
                                        </p:attrNameLst>
                                      </p:cBhvr>
                                      <p:to>
                                        <p:strVal val="visible"/>
                                      </p:to>
                                    </p:set>
                                    <p:animEffect transition="in" filter="wipe(left)">
                                      <p:cBhvr>
                                        <p:cTn id="74" dur="500"/>
                                        <p:tgtEl>
                                          <p:spTgt spid="44036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40331"/>
                                        </p:tgtEl>
                                        <p:attrNameLst>
                                          <p:attrName>style.visibility</p:attrName>
                                        </p:attrNameLst>
                                      </p:cBhvr>
                                      <p:to>
                                        <p:strVal val="visible"/>
                                      </p:to>
                                    </p:set>
                                    <p:animEffect transition="in" filter="wipe(left)">
                                      <p:cBhvr>
                                        <p:cTn id="79" dur="500"/>
                                        <p:tgtEl>
                                          <p:spTgt spid="44033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40364"/>
                                        </p:tgtEl>
                                        <p:attrNameLst>
                                          <p:attrName>style.visibility</p:attrName>
                                        </p:attrNameLst>
                                      </p:cBhvr>
                                      <p:to>
                                        <p:strVal val="visible"/>
                                      </p:to>
                                    </p:set>
                                    <p:animEffect transition="in" filter="wipe(left)">
                                      <p:cBhvr>
                                        <p:cTn id="84" dur="500"/>
                                        <p:tgtEl>
                                          <p:spTgt spid="4403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440365"/>
                                        </p:tgtEl>
                                        <p:attrNameLst>
                                          <p:attrName>style.visibility</p:attrName>
                                        </p:attrNameLst>
                                      </p:cBhvr>
                                      <p:to>
                                        <p:strVal val="visible"/>
                                      </p:to>
                                    </p:set>
                                    <p:animEffect transition="in" filter="wipe(left)">
                                      <p:cBhvr>
                                        <p:cTn id="89" dur="500"/>
                                        <p:tgtEl>
                                          <p:spTgt spid="44036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iterate type="wd">
                                    <p:tmPct val="10000"/>
                                  </p:iterate>
                                  <p:childTnLst>
                                    <p:set>
                                      <p:cBhvr>
                                        <p:cTn id="93" dur="1" fill="hold">
                                          <p:stCondLst>
                                            <p:cond delay="0"/>
                                          </p:stCondLst>
                                        </p:cTn>
                                        <p:tgtEl>
                                          <p:spTgt spid="440368"/>
                                        </p:tgtEl>
                                        <p:attrNameLst>
                                          <p:attrName>style.visibility</p:attrName>
                                        </p:attrNameLst>
                                      </p:cBhvr>
                                      <p:to>
                                        <p:strVal val="visible"/>
                                      </p:to>
                                    </p:set>
                                    <p:animEffect transition="in" filter="wipe(left)">
                                      <p:cBhvr>
                                        <p:cTn id="94" dur="500"/>
                                        <p:tgtEl>
                                          <p:spTgt spid="440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animBg="1" autoUpdateAnimBg="0"/>
      <p:bldP spid="440324" grpId="0" build="p" autoUpdateAnimBg="0"/>
      <p:bldP spid="440325" grpId="0" animBg="1" autoUpdateAnimBg="0"/>
      <p:bldP spid="440326" grpId="0" build="p" autoUpdateAnimBg="0"/>
      <p:bldP spid="440327" grpId="0" animBg="1" autoUpdateAnimBg="0"/>
      <p:bldP spid="440329" grpId="0" build="p" autoUpdateAnimBg="0"/>
      <p:bldP spid="440331" grpId="0" animBg="1" autoUpdateAnimBg="0"/>
      <p:bldP spid="440363" grpId="0" build="p" autoUpdateAnimBg="0"/>
      <p:bldP spid="44036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a:latin typeface="Arial Narrow" charset="0"/>
              </a:rPr>
              <a:t>Monday, May 3, 2021</a:t>
            </a:r>
          </a:p>
        </p:txBody>
      </p:sp>
      <p:sp>
        <p:nvSpPr>
          <p:cNvPr id="6153"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21</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In a car lift used in a service station, compressed air exerts a force on a small piston that has a circular cross section and a </a:t>
            </a:r>
            <a:r>
              <a:rPr lang="en-US" sz="2000" dirty="0">
                <a:solidFill>
                  <a:srgbClr val="FF0000"/>
                </a:solidFill>
                <a:latin typeface="Arial Narrow" charset="0"/>
              </a:rPr>
              <a:t>radius 5.00cm</a:t>
            </a:r>
            <a:r>
              <a:rPr lang="en-US" sz="2000" dirty="0">
                <a:solidFill>
                  <a:srgbClr val="800000"/>
                </a:solidFill>
                <a:latin typeface="Arial Narrow" charset="0"/>
              </a:rPr>
              <a:t>.  This pressure is transmitted by a liquid to a piston that has a </a:t>
            </a:r>
            <a:r>
              <a:rPr lang="en-US" sz="2000" dirty="0">
                <a:solidFill>
                  <a:srgbClr val="FF0000"/>
                </a:solidFill>
                <a:latin typeface="Arial Narrow" charset="0"/>
              </a:rPr>
              <a:t>radius of 15.0cm</a:t>
            </a:r>
            <a:r>
              <a:rPr lang="en-US" sz="2000" dirty="0">
                <a:solidFill>
                  <a:srgbClr val="800000"/>
                </a:solidFill>
                <a:latin typeface="Arial Narrow" charset="0"/>
              </a:rPr>
              <a:t>.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547525" name="Equation" r:id="rId3" imgW="152280" imgH="164880" progId="Equation.3">
                  <p:embed/>
                </p:oleObj>
              </mc:Choice>
              <mc:Fallback>
                <p:oleObj name="Equation" r:id="rId3" imgW="152280" imgH="164880" progId="Equation.3">
                  <p:embed/>
                  <p:pic>
                    <p:nvPicPr>
                      <p:cNvPr id="44134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Using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547526" name="Equation" r:id="rId5" imgW="164880" imgH="215640" progId="Equation.3">
                  <p:embed/>
                </p:oleObj>
              </mc:Choice>
              <mc:Fallback>
                <p:oleObj name="Equation" r:id="rId5" imgW="164880" imgH="215640" progId="Equation.3">
                  <p:embed/>
                  <p:pic>
                    <p:nvPicPr>
                      <p:cNvPr id="44135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6324600" cy="427038"/>
          </a:xfrm>
          <a:prstGeom prst="rect">
            <a:avLst/>
          </a:prstGeom>
          <a:noFill/>
          <a:ln w="28575">
            <a:noFill/>
            <a:miter lim="800000"/>
            <a:headEnd/>
            <a:tailEnd/>
          </a:ln>
        </p:spPr>
        <p:txBody>
          <a:bodyPr wrap="square">
            <a:prstTxWarp prst="textNoShape">
              <a:avLst/>
            </a:prstTxWarp>
            <a:spAutoFit/>
          </a:bodyPr>
          <a:lstStyle/>
          <a:p>
            <a:r>
              <a:rPr lang="en-US" sz="2200" dirty="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547527" name="Equation" r:id="rId7" imgW="469800" imgH="406080" progId="Equation.DSMT4">
                  <p:embed/>
                </p:oleObj>
              </mc:Choice>
              <mc:Fallback>
                <p:oleObj name="Equation" r:id="rId7" imgW="469800" imgH="406080" progId="Equation.DSMT4">
                  <p:embed/>
                  <p:pic>
                    <p:nvPicPr>
                      <p:cNvPr id="4413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547528" name="Equation" r:id="rId9" imgW="2120760" imgH="495000" progId="Equation.DSMT4">
                  <p:embed/>
                </p:oleObj>
              </mc:Choice>
              <mc:Fallback>
                <p:oleObj name="Equation" r:id="rId9" imgW="2120760" imgH="495000" progId="Equation.DSMT4">
                  <p:embed/>
                  <p:pic>
                    <p:nvPicPr>
                      <p:cNvPr id="4413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547529" name="Equation" r:id="rId11" imgW="330120" imgH="431640" progId="Equation.3">
                  <p:embed/>
                </p:oleObj>
              </mc:Choice>
              <mc:Fallback>
                <p:oleObj name="Equation" r:id="rId11" imgW="330120" imgH="431640" progId="Equation.3">
                  <p:embed/>
                  <p:pic>
                    <p:nvPicPr>
                      <p:cNvPr id="44135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547530" name="Equation" r:id="rId13" imgW="1650960" imgH="457200" progId="Equation.DSMT4">
                  <p:embed/>
                </p:oleObj>
              </mc:Choice>
              <mc:Fallback>
                <p:oleObj name="Equation" r:id="rId13" imgW="1650960" imgH="457200" progId="Equation.DSMT4">
                  <p:embed/>
                  <p:pic>
                    <p:nvPicPr>
                      <p:cNvPr id="44135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47490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1347"/>
                                        </p:tgtEl>
                                        <p:attrNameLst>
                                          <p:attrName>style.visibility</p:attrName>
                                        </p:attrNameLst>
                                      </p:cBhvr>
                                      <p:to>
                                        <p:strVal val="visible"/>
                                      </p:to>
                                    </p:set>
                                    <p:animEffect transition="in" filter="wipe(left)">
                                      <p:cBhvr>
                                        <p:cTn id="7" dur="500"/>
                                        <p:tgtEl>
                                          <p:spTgt spid="4413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41349">
                                            <p:txEl>
                                              <p:pRg st="0" end="0"/>
                                            </p:txEl>
                                          </p:spTgt>
                                        </p:tgtEl>
                                        <p:attrNameLst>
                                          <p:attrName>style.visibility</p:attrName>
                                        </p:attrNameLst>
                                      </p:cBhvr>
                                      <p:to>
                                        <p:strVal val="visible"/>
                                      </p:to>
                                    </p:set>
                                    <p:animEffect transition="in" filter="wipe(left)">
                                      <p:cBhvr>
                                        <p:cTn id="12" dur="500"/>
                                        <p:tgtEl>
                                          <p:spTgt spid="441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41350"/>
                                        </p:tgtEl>
                                        <p:attrNameLst>
                                          <p:attrName>style.visibility</p:attrName>
                                        </p:attrNameLst>
                                      </p:cBhvr>
                                      <p:to>
                                        <p:strVal val="visible"/>
                                      </p:to>
                                    </p:set>
                                    <p:animEffect transition="in" filter="wipe(left)">
                                      <p:cBhvr>
                                        <p:cTn id="17" dur="500"/>
                                        <p:tgtEl>
                                          <p:spTgt spid="4413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41352"/>
                                        </p:tgtEl>
                                        <p:attrNameLst>
                                          <p:attrName>style.visibility</p:attrName>
                                        </p:attrNameLst>
                                      </p:cBhvr>
                                      <p:to>
                                        <p:strVal val="visible"/>
                                      </p:to>
                                    </p:set>
                                    <p:animEffect transition="in" filter="wipe(left)">
                                      <p:cBhvr>
                                        <p:cTn id="22" dur="500"/>
                                        <p:tgtEl>
                                          <p:spTgt spid="4413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41353"/>
                                        </p:tgtEl>
                                        <p:attrNameLst>
                                          <p:attrName>style.visibility</p:attrName>
                                        </p:attrNameLst>
                                      </p:cBhvr>
                                      <p:to>
                                        <p:strVal val="visible"/>
                                      </p:to>
                                    </p:set>
                                    <p:animEffect transition="in" filter="wipe(left)">
                                      <p:cBhvr>
                                        <p:cTn id="27" dur="500"/>
                                        <p:tgtEl>
                                          <p:spTgt spid="4413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41351">
                                            <p:txEl>
                                              <p:pRg st="0" end="0"/>
                                            </p:txEl>
                                          </p:spTgt>
                                        </p:tgtEl>
                                        <p:attrNameLst>
                                          <p:attrName>style.visibility</p:attrName>
                                        </p:attrNameLst>
                                      </p:cBhvr>
                                      <p:to>
                                        <p:strVal val="visible"/>
                                      </p:to>
                                    </p:set>
                                    <p:animEffect transition="in" filter="wipe(left)">
                                      <p:cBhvr>
                                        <p:cTn id="32" dur="500"/>
                                        <p:tgtEl>
                                          <p:spTgt spid="44135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41348"/>
                                        </p:tgtEl>
                                        <p:attrNameLst>
                                          <p:attrName>style.visibility</p:attrName>
                                        </p:attrNameLst>
                                      </p:cBhvr>
                                      <p:to>
                                        <p:strVal val="visible"/>
                                      </p:to>
                                    </p:set>
                                    <p:animEffect transition="in" filter="wipe(left)">
                                      <p:cBhvr>
                                        <p:cTn id="37" dur="500"/>
                                        <p:tgtEl>
                                          <p:spTgt spid="441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41354"/>
                                        </p:tgtEl>
                                        <p:attrNameLst>
                                          <p:attrName>style.visibility</p:attrName>
                                        </p:attrNameLst>
                                      </p:cBhvr>
                                      <p:to>
                                        <p:strVal val="visible"/>
                                      </p:to>
                                    </p:set>
                                    <p:animEffect transition="in" filter="wipe(left)">
                                      <p:cBhvr>
                                        <p:cTn id="42" dur="500"/>
                                        <p:tgtEl>
                                          <p:spTgt spid="44135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41355"/>
                                        </p:tgtEl>
                                        <p:attrNameLst>
                                          <p:attrName>style.visibility</p:attrName>
                                        </p:attrNameLst>
                                      </p:cBhvr>
                                      <p:to>
                                        <p:strVal val="visible"/>
                                      </p:to>
                                    </p:set>
                                    <p:animEffect transition="in" filter="wipe(left)">
                                      <p:cBhvr>
                                        <p:cTn id="47" dur="500"/>
                                        <p:tgtEl>
                                          <p:spTgt spid="44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animBg="1" autoUpdateAnimBg="0"/>
      <p:bldP spid="441349" grpId="0" build="p" autoUpdateAnimBg="0"/>
      <p:bldP spid="4413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a:latin typeface="Arial Narrow" charset="0"/>
              </a:rPr>
              <a:t>Monday, May 3, 2021</a:t>
            </a:r>
          </a:p>
        </p:txBody>
      </p:sp>
      <p:sp>
        <p:nvSpPr>
          <p:cNvPr id="7177"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22</a:t>
            </a:fld>
            <a:endParaRPr lang="en-US"/>
          </a:p>
        </p:txBody>
      </p:sp>
      <p:sp>
        <p:nvSpPr>
          <p:cNvPr id="7179" name="Rectangle 2"/>
          <p:cNvSpPr>
            <a:spLocks noGrp="1" noChangeArrowheads="1"/>
          </p:cNvSpPr>
          <p:nvPr>
            <p:ph type="title"/>
          </p:nvPr>
        </p:nvSpPr>
        <p:spPr>
          <a:xfrm>
            <a:off x="628073" y="0"/>
            <a:ext cx="7772400" cy="609600"/>
          </a:xfrm>
        </p:spPr>
        <p:txBody>
          <a:bodyPr/>
          <a:lstStyle/>
          <a:p>
            <a:r>
              <a:rPr lang="en-US" sz="4000" dirty="0"/>
              <a:t>Example for Pascal’s Principle</a:t>
            </a:r>
            <a:endParaRPr lang="en-US" dirty="0"/>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a:t>
            </a:r>
            <a:r>
              <a:rPr lang="en-US" dirty="0">
                <a:solidFill>
                  <a:srgbClr val="FF0000"/>
                </a:solidFill>
                <a:latin typeface="Arial Narrow" charset="0"/>
              </a:rPr>
              <a:t>depth 5.0 </a:t>
            </a:r>
            <a:r>
              <a:rPr lang="en-US" dirty="0" err="1">
                <a:solidFill>
                  <a:srgbClr val="FF0000"/>
                </a:solidFill>
                <a:latin typeface="Arial Narrow" charset="0"/>
              </a:rPr>
              <a:t>m</a:t>
            </a:r>
            <a:r>
              <a:rPr lang="en-US" dirty="0">
                <a:solidFill>
                  <a:srgbClr val="800000"/>
                </a:solidFill>
                <a:latin typeface="Arial Narrow" charset="0"/>
              </a:rPr>
              <a:t>.  Assume the surface area of the eardrum is </a:t>
            </a:r>
            <a:r>
              <a:rPr lang="en-US" dirty="0">
                <a:solidFill>
                  <a:srgbClr val="FF0000"/>
                </a:solidFill>
                <a:latin typeface="Arial Narrow" charset="0"/>
              </a:rPr>
              <a:t>1.0cm</a:t>
            </a:r>
            <a:r>
              <a:rPr lang="en-US" baseline="30000" dirty="0">
                <a:solidFill>
                  <a:srgbClr val="FF0000"/>
                </a:solidFill>
                <a:latin typeface="Arial Narrow" charset="0"/>
              </a:rPr>
              <a:t>2</a:t>
            </a:r>
            <a:r>
              <a:rPr lang="en-US" dirty="0">
                <a:solidFill>
                  <a:srgbClr val="800000"/>
                </a:solidFill>
                <a:latin typeface="Arial Narrow" charset="0"/>
              </a:rPr>
              <a:t>.</a:t>
            </a: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548549" name="Equation" r:id="rId3" imgW="406080" imgH="228600" progId="Equation.3">
                  <p:embed/>
                </p:oleObj>
              </mc:Choice>
              <mc:Fallback>
                <p:oleObj name="Equation" r:id="rId3" imgW="406080" imgH="228600" progId="Equation.3">
                  <p:embed/>
                  <p:pic>
                    <p:nvPicPr>
                      <p:cNvPr id="717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548550" name="Equation" r:id="rId5" imgW="164880" imgH="164880" progId="Equation.3">
                  <p:embed/>
                </p:oleObj>
              </mc:Choice>
              <mc:Fallback>
                <p:oleObj name="Equation" r:id="rId5" imgW="164880" imgH="164880" progId="Equation.3">
                  <p:embed/>
                  <p:pic>
                    <p:nvPicPr>
                      <p:cNvPr id="717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30997"/>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a:t>
            </a:r>
            <a:r>
              <a:rPr lang="en-US" dirty="0">
                <a:solidFill>
                  <a:schemeClr val="accent2"/>
                </a:solidFill>
                <a:latin typeface="Arial Narrow" charset="0"/>
              </a:rPr>
              <a:t>outward pressure in the middle of the eardrum </a:t>
            </a:r>
            <a:r>
              <a:rPr lang="en-US" dirty="0">
                <a:solidFill>
                  <a:srgbClr val="FF0000"/>
                </a:solidFill>
                <a:latin typeface="Arial Narrow" charset="0"/>
              </a:rPr>
              <a:t>is the same as </a:t>
            </a:r>
            <a:r>
              <a:rPr lang="en-US" dirty="0">
                <a:solidFill>
                  <a:schemeClr val="accent2"/>
                </a:solidFill>
                <a:latin typeface="Arial Narrow" charset="0"/>
              </a:rPr>
              <a:t>the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548551" name="Equation" r:id="rId7" imgW="507960" imgH="228600" progId="Equation.3">
                  <p:embed/>
                </p:oleObj>
              </mc:Choice>
              <mc:Fallback>
                <p:oleObj name="Equation" r:id="rId7" imgW="507960" imgH="228600" progId="Equation.3">
                  <p:embed/>
                  <p:pic>
                    <p:nvPicPr>
                      <p:cNvPr id="717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548552" name="Equation" r:id="rId9" imgW="1904760" imgH="203040" progId="Equation.3">
                  <p:embed/>
                </p:oleObj>
              </mc:Choice>
              <mc:Fallback>
                <p:oleObj name="Equation" r:id="rId9" imgW="1904760" imgH="203040" progId="Equation.3">
                  <p:embed/>
                  <p:pic>
                    <p:nvPicPr>
                      <p:cNvPr id="717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548553" name="Equation" r:id="rId11" imgW="736560" imgH="228600" progId="Equation.3">
                  <p:embed/>
                </p:oleObj>
              </mc:Choice>
              <mc:Fallback>
                <p:oleObj name="Equation" r:id="rId11" imgW="736560" imgH="228600" progId="Equation.3">
                  <p:embed/>
                  <p:pic>
                    <p:nvPicPr>
                      <p:cNvPr id="717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548554" name="Equation" r:id="rId13" imgW="1815840" imgH="203040" progId="Equation.DSMT4">
                  <p:embed/>
                </p:oleObj>
              </mc:Choice>
              <mc:Fallback>
                <p:oleObj name="Equation" r:id="rId13" imgW="1815840" imgH="203040" progId="Equation.DSMT4">
                  <p:embed/>
                  <p:pic>
                    <p:nvPicPr>
                      <p:cNvPr id="717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2908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180"/>
                                        </p:tgtEl>
                                        <p:attrNameLst>
                                          <p:attrName>style.visibility</p:attrName>
                                        </p:attrNameLst>
                                      </p:cBhvr>
                                      <p:to>
                                        <p:strVal val="visible"/>
                                      </p:to>
                                    </p:set>
                                    <p:animEffect transition="in" filter="wipe(left)">
                                      <p:cBhvr>
                                        <p:cTn id="7" dur="500"/>
                                        <p:tgtEl>
                                          <p:spTgt spid="7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181"/>
                                        </p:tgtEl>
                                        <p:attrNameLst>
                                          <p:attrName>style.visibility</p:attrName>
                                        </p:attrNameLst>
                                      </p:cBhvr>
                                      <p:to>
                                        <p:strVal val="visible"/>
                                      </p:to>
                                    </p:set>
                                    <p:animEffect transition="in" filter="wipe(left)">
                                      <p:cBhvr>
                                        <p:cTn id="12" dur="500"/>
                                        <p:tgtEl>
                                          <p:spTgt spid="71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182"/>
                                        </p:tgtEl>
                                        <p:attrNameLst>
                                          <p:attrName>style.visibility</p:attrName>
                                        </p:attrNameLst>
                                      </p:cBhvr>
                                      <p:to>
                                        <p:strVal val="visible"/>
                                      </p:to>
                                    </p:set>
                                    <p:animEffect transition="in" filter="wipe(left)">
                                      <p:cBhvr>
                                        <p:cTn id="17" dur="500"/>
                                        <p:tgtEl>
                                          <p:spTgt spid="71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wipe(left)">
                                      <p:cBhvr>
                                        <p:cTn id="22" dur="5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wipe(left)">
                                      <p:cBhvr>
                                        <p:cTn id="27" dur="500"/>
                                        <p:tgtEl>
                                          <p:spTgt spid="71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3"/>
                                        </p:tgtEl>
                                        <p:attrNameLst>
                                          <p:attrName>style.visibility</p:attrName>
                                        </p:attrNameLst>
                                      </p:cBhvr>
                                      <p:to>
                                        <p:strVal val="visible"/>
                                      </p:to>
                                    </p:set>
                                    <p:animEffect transition="in" filter="wipe(left)">
                                      <p:cBhvr>
                                        <p:cTn id="32" dur="500"/>
                                        <p:tgtEl>
                                          <p:spTgt spid="71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83"/>
                                        </p:tgtEl>
                                        <p:attrNameLst>
                                          <p:attrName>style.visibility</p:attrName>
                                        </p:attrNameLst>
                                      </p:cBhvr>
                                      <p:to>
                                        <p:strVal val="visible"/>
                                      </p:to>
                                    </p:set>
                                    <p:animEffect transition="in" filter="wipe(left)">
                                      <p:cBhvr>
                                        <p:cTn id="37" dur="500"/>
                                        <p:tgtEl>
                                          <p:spTgt spid="718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71"/>
                                        </p:tgtEl>
                                        <p:attrNameLst>
                                          <p:attrName>style.visibility</p:attrName>
                                        </p:attrNameLst>
                                      </p:cBhvr>
                                      <p:to>
                                        <p:strVal val="visible"/>
                                      </p:to>
                                    </p:set>
                                    <p:animEffect transition="in" filter="wipe(left)">
                                      <p:cBhvr>
                                        <p:cTn id="42" dur="500"/>
                                        <p:tgtEl>
                                          <p:spTgt spid="71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174"/>
                                        </p:tgtEl>
                                        <p:attrNameLst>
                                          <p:attrName>style.visibility</p:attrName>
                                        </p:attrNameLst>
                                      </p:cBhvr>
                                      <p:to>
                                        <p:strVal val="visible"/>
                                      </p:to>
                                    </p:set>
                                    <p:animEffect transition="in" filter="wipe(left)">
                                      <p:cBhvr>
                                        <p:cTn id="47" dur="500"/>
                                        <p:tgtEl>
                                          <p:spTgt spid="71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175"/>
                                        </p:tgtEl>
                                        <p:attrNameLst>
                                          <p:attrName>style.visibility</p:attrName>
                                        </p:attrNameLst>
                                      </p:cBhvr>
                                      <p:to>
                                        <p:strVal val="visible"/>
                                      </p:to>
                                    </p:set>
                                    <p:animEffect transition="in" filter="wipe(left)">
                                      <p:cBhvr>
                                        <p:cTn id="5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P spid="7181" grpId="0"/>
      <p:bldP spid="7182" grpId="0"/>
      <p:bldP spid="718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4" name="Date Placeholder 3"/>
          <p:cNvSpPr>
            <a:spLocks noGrp="1"/>
          </p:cNvSpPr>
          <p:nvPr>
            <p:ph type="dt" sz="quarter" idx="10"/>
          </p:nvPr>
        </p:nvSpPr>
        <p:spPr>
          <a:noFill/>
        </p:spPr>
        <p:txBody>
          <a:bodyPr/>
          <a:lstStyle/>
          <a:p>
            <a:r>
              <a:rPr lang="en-US">
                <a:latin typeface="Arial Narrow" charset="0"/>
              </a:rPr>
              <a:t>Monday, May 3, 2021</a:t>
            </a:r>
          </a:p>
        </p:txBody>
      </p:sp>
      <p:sp>
        <p:nvSpPr>
          <p:cNvPr id="8205"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30" name="Slide Number Placeholder 5"/>
          <p:cNvSpPr>
            <a:spLocks noGrp="1"/>
          </p:cNvSpPr>
          <p:nvPr>
            <p:ph type="sldNum" sz="quarter" idx="12"/>
          </p:nvPr>
        </p:nvSpPr>
        <p:spPr/>
        <p:txBody>
          <a:bodyPr/>
          <a:lstStyle/>
          <a:p>
            <a:fld id="{AD496A58-31C6-8344-B2E7-B2AC9D69A724}" type="slidenum">
              <a:rPr lang="en-US"/>
              <a:pPr/>
              <a:t>23</a:t>
            </a:fld>
            <a:endParaRPr lang="en-US"/>
          </a:p>
        </p:txBody>
      </p:sp>
      <p:grpSp>
        <p:nvGrpSpPr>
          <p:cNvPr id="2" name="Group 2"/>
          <p:cNvGrpSpPr>
            <a:grpSpLocks/>
          </p:cNvGrpSpPr>
          <p:nvPr/>
        </p:nvGrpSpPr>
        <p:grpSpPr bwMode="auto">
          <a:xfrm>
            <a:off x="-3429000" y="-533400"/>
            <a:ext cx="7315200" cy="5486400"/>
            <a:chOff x="-1968" y="-336"/>
            <a:chExt cx="4608" cy="3456"/>
          </a:xfrm>
        </p:grpSpPr>
        <p:pic>
          <p:nvPicPr>
            <p:cNvPr id="8214" name="Picture 3" descr="dam"/>
            <p:cNvPicPr>
              <a:picLocks noChangeAspect="1" noChangeArrowheads="1"/>
            </p:cNvPicPr>
            <p:nvPr/>
          </p:nvPicPr>
          <p:blipFill>
            <a:blip r:embed="rId3"/>
            <a:srcRect/>
            <a:stretch>
              <a:fillRect/>
            </a:stretch>
          </p:blipFill>
          <p:spPr bwMode="auto">
            <a:xfrm>
              <a:off x="-1968" y="-336"/>
              <a:ext cx="4608" cy="3456"/>
            </a:xfrm>
            <a:prstGeom prst="rect">
              <a:avLst/>
            </a:prstGeom>
            <a:noFill/>
            <a:ln w="9525">
              <a:noFill/>
              <a:miter lim="800000"/>
              <a:headEnd/>
              <a:tailEnd/>
            </a:ln>
          </p:spPr>
        </p:pic>
        <p:sp>
          <p:nvSpPr>
            <p:cNvPr id="8215" name="Text Box 4"/>
            <p:cNvSpPr txBox="1">
              <a:spLocks noChangeArrowheads="1"/>
            </p:cNvSpPr>
            <p:nvPr/>
          </p:nvSpPr>
          <p:spPr bwMode="auto">
            <a:xfrm>
              <a:off x="672" y="1296"/>
              <a:ext cx="192" cy="25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2000">
                  <a:solidFill>
                    <a:schemeClr val="accent2"/>
                  </a:solidFill>
                  <a:latin typeface="Arial Narrow" charset="0"/>
                </a:rPr>
                <a:t>H</a:t>
              </a:r>
            </a:p>
          </p:txBody>
        </p:sp>
        <p:sp>
          <p:nvSpPr>
            <p:cNvPr id="8216" name="Rectangle 5"/>
            <p:cNvSpPr>
              <a:spLocks noChangeArrowheads="1"/>
            </p:cNvSpPr>
            <p:nvPr/>
          </p:nvSpPr>
          <p:spPr bwMode="auto">
            <a:xfrm>
              <a:off x="1488" y="1776"/>
              <a:ext cx="96" cy="48"/>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8217" name="Text Box 6"/>
            <p:cNvSpPr txBox="1">
              <a:spLocks noChangeArrowheads="1"/>
            </p:cNvSpPr>
            <p:nvPr/>
          </p:nvSpPr>
          <p:spPr bwMode="auto">
            <a:xfrm>
              <a:off x="1536" y="1680"/>
              <a:ext cx="241"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dy</a:t>
              </a:r>
            </a:p>
          </p:txBody>
        </p:sp>
        <p:sp>
          <p:nvSpPr>
            <p:cNvPr id="8218" name="Line 7"/>
            <p:cNvSpPr>
              <a:spLocks noChangeShapeType="1"/>
            </p:cNvSpPr>
            <p:nvPr/>
          </p:nvSpPr>
          <p:spPr bwMode="auto">
            <a:xfrm>
              <a:off x="1056" y="1440"/>
              <a:ext cx="432" cy="384"/>
            </a:xfrm>
            <a:prstGeom prst="line">
              <a:avLst/>
            </a:prstGeom>
            <a:noFill/>
            <a:ln w="101600">
              <a:solidFill>
                <a:schemeClr val="hlink"/>
              </a:solidFill>
              <a:round/>
              <a:headEnd/>
              <a:tailEnd/>
            </a:ln>
          </p:spPr>
          <p:txBody>
            <a:bodyPr>
              <a:prstTxWarp prst="textNoShape">
                <a:avLst/>
              </a:prstTxWarp>
            </a:bodyPr>
            <a:lstStyle/>
            <a:p>
              <a:endParaRPr lang="en-US"/>
            </a:p>
          </p:txBody>
        </p:sp>
        <p:sp>
          <p:nvSpPr>
            <p:cNvPr id="8219" name="Line 8"/>
            <p:cNvSpPr>
              <a:spLocks noChangeShapeType="1"/>
            </p:cNvSpPr>
            <p:nvPr/>
          </p:nvSpPr>
          <p:spPr bwMode="auto">
            <a:xfrm flipV="1">
              <a:off x="1536" y="182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0" name="Text Box 9"/>
            <p:cNvSpPr txBox="1">
              <a:spLocks noChangeArrowheads="1"/>
            </p:cNvSpPr>
            <p:nvPr/>
          </p:nvSpPr>
          <p:spPr bwMode="auto">
            <a:xfrm>
              <a:off x="1536" y="1824"/>
              <a:ext cx="175"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y</a:t>
              </a:r>
            </a:p>
          </p:txBody>
        </p:sp>
        <p:sp>
          <p:nvSpPr>
            <p:cNvPr id="8221" name="Line 10"/>
            <p:cNvSpPr>
              <a:spLocks noChangeShapeType="1"/>
            </p:cNvSpPr>
            <p:nvPr/>
          </p:nvSpPr>
          <p:spPr bwMode="auto">
            <a:xfrm flipV="1">
              <a:off x="1152" y="134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2" name="Text Box 11"/>
            <p:cNvSpPr txBox="1">
              <a:spLocks noChangeArrowheads="1"/>
            </p:cNvSpPr>
            <p:nvPr/>
          </p:nvSpPr>
          <p:spPr bwMode="auto">
            <a:xfrm>
              <a:off x="1152" y="1296"/>
              <a:ext cx="182"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h</a:t>
              </a:r>
            </a:p>
          </p:txBody>
        </p:sp>
      </p:grpSp>
      <p:sp>
        <p:nvSpPr>
          <p:cNvPr id="8208" name="Rectangle 12"/>
          <p:cNvSpPr>
            <a:spLocks noGrp="1" noChangeArrowheads="1"/>
          </p:cNvSpPr>
          <p:nvPr>
            <p:ph type="title"/>
          </p:nvPr>
        </p:nvSpPr>
        <p:spPr>
          <a:xfrm>
            <a:off x="685800" y="76200"/>
            <a:ext cx="7772400" cy="609600"/>
          </a:xfrm>
        </p:spPr>
        <p:txBody>
          <a:bodyPr/>
          <a:lstStyle/>
          <a:p>
            <a:r>
              <a:rPr lang="en-US" sz="4000" dirty="0"/>
              <a:t>Example for Pascal’s Principle</a:t>
            </a:r>
            <a:endParaRPr lang="en-US" dirty="0"/>
          </a:p>
        </p:txBody>
      </p:sp>
      <p:sp>
        <p:nvSpPr>
          <p:cNvPr id="443405" name="Text Box 13"/>
          <p:cNvSpPr txBox="1">
            <a:spLocks noChangeArrowheads="1"/>
          </p:cNvSpPr>
          <p:nvPr/>
        </p:nvSpPr>
        <p:spPr bwMode="auto">
          <a:xfrm>
            <a:off x="990600" y="793750"/>
            <a:ext cx="7391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Water is filled to a height H behind a dam of width w.  Determine the resultant force exerted by the water on the dam.</a:t>
            </a:r>
          </a:p>
        </p:txBody>
      </p:sp>
      <p:sp>
        <p:nvSpPr>
          <p:cNvPr id="443406" name="Text Box 14"/>
          <p:cNvSpPr txBox="1">
            <a:spLocks noChangeArrowheads="1"/>
          </p:cNvSpPr>
          <p:nvPr/>
        </p:nvSpPr>
        <p:spPr bwMode="auto">
          <a:xfrm>
            <a:off x="2819400" y="1600200"/>
            <a:ext cx="60960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Since the water pressure varies as a function of depth, we will have to do some calculus to figure out the total force. </a:t>
            </a:r>
          </a:p>
        </p:txBody>
      </p:sp>
      <p:sp>
        <p:nvSpPr>
          <p:cNvPr id="443407" name="Text Box 15"/>
          <p:cNvSpPr txBox="1">
            <a:spLocks noChangeArrowheads="1"/>
          </p:cNvSpPr>
          <p:nvPr/>
        </p:nvSpPr>
        <p:spPr bwMode="auto">
          <a:xfrm>
            <a:off x="1066800" y="4495800"/>
            <a:ext cx="6019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Therefore the total force exerted by the water on the dam is</a:t>
            </a:r>
          </a:p>
        </p:txBody>
      </p:sp>
      <p:graphicFrame>
        <p:nvGraphicFramePr>
          <p:cNvPr id="443408" name="Object 2"/>
          <p:cNvGraphicFramePr>
            <a:graphicFrameLocks noChangeAspect="1"/>
          </p:cNvGraphicFramePr>
          <p:nvPr/>
        </p:nvGraphicFramePr>
        <p:xfrm>
          <a:off x="3886200" y="2997200"/>
          <a:ext cx="377825" cy="374650"/>
        </p:xfrm>
        <a:graphic>
          <a:graphicData uri="http://schemas.openxmlformats.org/presentationml/2006/ole">
            <mc:AlternateContent xmlns:mc="http://schemas.openxmlformats.org/markup-compatibility/2006">
              <mc:Choice xmlns:v="urn:schemas-microsoft-com:vml" Requires="v">
                <p:oleObj spid="_x0000_s567453" name="Equation" r:id="rId4" imgW="152280" imgH="164880" progId="Equation.3">
                  <p:embed/>
                </p:oleObj>
              </mc:Choice>
              <mc:Fallback>
                <p:oleObj name="Equation" r:id="rId4" imgW="152280" imgH="164880" progId="Equation.3">
                  <p:embed/>
                  <p:pic>
                    <p:nvPicPr>
                      <p:cNvPr id="44340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997200"/>
                        <a:ext cx="377825"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443409" name="Text Box 17"/>
          <p:cNvSpPr txBox="1">
            <a:spLocks noChangeArrowheads="1"/>
          </p:cNvSpPr>
          <p:nvPr/>
        </p:nvSpPr>
        <p:spPr bwMode="auto">
          <a:xfrm>
            <a:off x="2895600" y="2438400"/>
            <a:ext cx="32766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pressure at the depth h is</a:t>
            </a:r>
          </a:p>
        </p:txBody>
      </p:sp>
      <p:sp>
        <p:nvSpPr>
          <p:cNvPr id="443410" name="Text Box 18"/>
          <p:cNvSpPr txBox="1">
            <a:spLocks noChangeArrowheads="1"/>
          </p:cNvSpPr>
          <p:nvPr/>
        </p:nvSpPr>
        <p:spPr bwMode="auto">
          <a:xfrm>
            <a:off x="990600" y="3505200"/>
            <a:ext cx="6508750" cy="427038"/>
          </a:xfrm>
          <a:prstGeom prst="rect">
            <a:avLst/>
          </a:prstGeom>
          <a:noFill/>
          <a:ln w="9525">
            <a:noFill/>
            <a:miter lim="800000"/>
            <a:headEnd/>
            <a:tailEnd/>
          </a:ln>
        </p:spPr>
        <p:txBody>
          <a:bodyPr wrap="none">
            <a:prstTxWarp prst="textNoShape">
              <a:avLst/>
            </a:prstTxWarp>
            <a:spAutoFit/>
          </a:bodyPr>
          <a:lstStyle/>
          <a:p>
            <a:r>
              <a:rPr lang="en-US" sz="2200">
                <a:solidFill>
                  <a:srgbClr val="FF0000"/>
                </a:solidFill>
                <a:latin typeface="Arial Narrow" charset="0"/>
              </a:rPr>
              <a:t>The infinitesimal force dF exerting on a small strip of dam dy is</a:t>
            </a:r>
          </a:p>
        </p:txBody>
      </p:sp>
      <p:graphicFrame>
        <p:nvGraphicFramePr>
          <p:cNvPr id="443411" name="Object 3"/>
          <p:cNvGraphicFramePr>
            <a:graphicFrameLocks noChangeAspect="1"/>
          </p:cNvGraphicFramePr>
          <p:nvPr/>
        </p:nvGraphicFramePr>
        <p:xfrm>
          <a:off x="2555875" y="4065588"/>
          <a:ext cx="568325" cy="403225"/>
        </p:xfrm>
        <a:graphic>
          <a:graphicData uri="http://schemas.openxmlformats.org/presentationml/2006/ole">
            <mc:AlternateContent xmlns:mc="http://schemas.openxmlformats.org/markup-compatibility/2006">
              <mc:Choice xmlns:v="urn:schemas-microsoft-com:vml" Requires="v">
                <p:oleObj spid="_x0000_s567454" name="Equation" r:id="rId6" imgW="228600" imgH="177480" progId="Equation.3">
                  <p:embed/>
                </p:oleObj>
              </mc:Choice>
              <mc:Fallback>
                <p:oleObj name="Equation" r:id="rId6" imgW="228600" imgH="177480" progId="Equation.3">
                  <p:embed/>
                  <p:pic>
                    <p:nvPicPr>
                      <p:cNvPr id="443411"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065588"/>
                        <a:ext cx="568325" cy="4032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2" name="Object 4"/>
          <p:cNvGraphicFramePr>
            <a:graphicFrameLocks noChangeAspect="1"/>
          </p:cNvGraphicFramePr>
          <p:nvPr/>
        </p:nvGraphicFramePr>
        <p:xfrm>
          <a:off x="1474788" y="5399088"/>
          <a:ext cx="354012" cy="323850"/>
        </p:xfrm>
        <a:graphic>
          <a:graphicData uri="http://schemas.openxmlformats.org/presentationml/2006/ole">
            <mc:AlternateContent xmlns:mc="http://schemas.openxmlformats.org/markup-compatibility/2006">
              <mc:Choice xmlns:v="urn:schemas-microsoft-com:vml" Requires="v">
                <p:oleObj spid="_x0000_s567455" name="Equation" r:id="rId8" imgW="164880" imgH="164880" progId="Equation.3">
                  <p:embed/>
                </p:oleObj>
              </mc:Choice>
              <mc:Fallback>
                <p:oleObj name="Equation" r:id="rId8" imgW="164880" imgH="164880" progId="Equation.3">
                  <p:embed/>
                  <p:pic>
                    <p:nvPicPr>
                      <p:cNvPr id="44341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4788" y="5399088"/>
                        <a:ext cx="354012" cy="3238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3" name="Object 5"/>
          <p:cNvGraphicFramePr>
            <a:graphicFrameLocks noChangeAspect="1"/>
          </p:cNvGraphicFramePr>
          <p:nvPr/>
        </p:nvGraphicFramePr>
        <p:xfrm>
          <a:off x="4252913" y="2954338"/>
          <a:ext cx="1009650" cy="461962"/>
        </p:xfrm>
        <a:graphic>
          <a:graphicData uri="http://schemas.openxmlformats.org/presentationml/2006/ole">
            <mc:AlternateContent xmlns:mc="http://schemas.openxmlformats.org/markup-compatibility/2006">
              <mc:Choice xmlns:v="urn:schemas-microsoft-com:vml" Requires="v">
                <p:oleObj spid="_x0000_s567456" name="Equation" r:id="rId10" imgW="406080" imgH="203040" progId="Equation.3">
                  <p:embed/>
                </p:oleObj>
              </mc:Choice>
              <mc:Fallback>
                <p:oleObj name="Equation" r:id="rId10" imgW="406080" imgH="203040" progId="Equation.3">
                  <p:embed/>
                  <p:pic>
                    <p:nvPicPr>
                      <p:cNvPr id="443413"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52913" y="2954338"/>
                        <a:ext cx="1009650" cy="4619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4" name="Object 6"/>
          <p:cNvGraphicFramePr>
            <a:graphicFrameLocks noChangeAspect="1"/>
          </p:cNvGraphicFramePr>
          <p:nvPr/>
        </p:nvGraphicFramePr>
        <p:xfrm>
          <a:off x="5249863" y="2938463"/>
          <a:ext cx="1989137" cy="490537"/>
        </p:xfrm>
        <a:graphic>
          <a:graphicData uri="http://schemas.openxmlformats.org/presentationml/2006/ole">
            <mc:AlternateContent xmlns:mc="http://schemas.openxmlformats.org/markup-compatibility/2006">
              <mc:Choice xmlns:v="urn:schemas-microsoft-com:vml" Requires="v">
                <p:oleObj spid="_x0000_s567457" name="Equation" r:id="rId12" imgW="799920" imgH="215640" progId="Equation.3">
                  <p:embed/>
                </p:oleObj>
              </mc:Choice>
              <mc:Fallback>
                <p:oleObj name="Equation" r:id="rId12" imgW="799920" imgH="215640" progId="Equation.3">
                  <p:embed/>
                  <p:pic>
                    <p:nvPicPr>
                      <p:cNvPr id="443414"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49863" y="2938463"/>
                        <a:ext cx="1989137" cy="490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5" name="Object 7"/>
          <p:cNvGraphicFramePr>
            <a:graphicFrameLocks noChangeAspect="1"/>
          </p:cNvGraphicFramePr>
          <p:nvPr/>
        </p:nvGraphicFramePr>
        <p:xfrm>
          <a:off x="3028950" y="4065588"/>
          <a:ext cx="1074738" cy="403225"/>
        </p:xfrm>
        <a:graphic>
          <a:graphicData uri="http://schemas.openxmlformats.org/presentationml/2006/ole">
            <mc:AlternateContent xmlns:mc="http://schemas.openxmlformats.org/markup-compatibility/2006">
              <mc:Choice xmlns:v="urn:schemas-microsoft-com:vml" Requires="v">
                <p:oleObj spid="_x0000_s567458" name="Equation" r:id="rId14" imgW="431640" imgH="177480" progId="Equation.3">
                  <p:embed/>
                </p:oleObj>
              </mc:Choice>
              <mc:Fallback>
                <p:oleObj name="Equation" r:id="rId14" imgW="431640" imgH="177480" progId="Equation.3">
                  <p:embed/>
                  <p:pic>
                    <p:nvPicPr>
                      <p:cNvPr id="443415"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8950" y="4065588"/>
                        <a:ext cx="1074738" cy="4032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6" name="Object 8"/>
          <p:cNvGraphicFramePr>
            <a:graphicFrameLocks noChangeAspect="1"/>
          </p:cNvGraphicFramePr>
          <p:nvPr/>
        </p:nvGraphicFramePr>
        <p:xfrm>
          <a:off x="4008438" y="4022725"/>
          <a:ext cx="2620962" cy="490538"/>
        </p:xfrm>
        <a:graphic>
          <a:graphicData uri="http://schemas.openxmlformats.org/presentationml/2006/ole">
            <mc:AlternateContent xmlns:mc="http://schemas.openxmlformats.org/markup-compatibility/2006">
              <mc:Choice xmlns:v="urn:schemas-microsoft-com:vml" Requires="v">
                <p:oleObj spid="_x0000_s567459" name="Equation" r:id="rId16" imgW="1054080" imgH="215640" progId="Equation.3">
                  <p:embed/>
                </p:oleObj>
              </mc:Choice>
              <mc:Fallback>
                <p:oleObj name="Equation" r:id="rId16" imgW="1054080" imgH="215640" progId="Equation.3">
                  <p:embed/>
                  <p:pic>
                    <p:nvPicPr>
                      <p:cNvPr id="443416"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08438" y="4022725"/>
                        <a:ext cx="2620962" cy="4905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7" name="Object 9"/>
          <p:cNvGraphicFramePr>
            <a:graphicFrameLocks noChangeAspect="1"/>
          </p:cNvGraphicFramePr>
          <p:nvPr/>
        </p:nvGraphicFramePr>
        <p:xfrm>
          <a:off x="1760538" y="5075238"/>
          <a:ext cx="2590800" cy="973137"/>
        </p:xfrm>
        <a:graphic>
          <a:graphicData uri="http://schemas.openxmlformats.org/presentationml/2006/ole">
            <mc:AlternateContent xmlns:mc="http://schemas.openxmlformats.org/markup-compatibility/2006">
              <mc:Choice xmlns:v="urn:schemas-microsoft-com:vml" Requires="v">
                <p:oleObj spid="_x0000_s567460" name="Equation" r:id="rId18" imgW="1206360" imgH="495000" progId="Equation.3">
                  <p:embed/>
                </p:oleObj>
              </mc:Choice>
              <mc:Fallback>
                <p:oleObj name="Equation" r:id="rId18" imgW="1206360" imgH="495000" progId="Equation.3">
                  <p:embed/>
                  <p:pic>
                    <p:nvPicPr>
                      <p:cNvPr id="443417"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60538" y="5075238"/>
                        <a:ext cx="2590800" cy="9731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8" name="Object 10"/>
          <p:cNvGraphicFramePr>
            <a:graphicFrameLocks noChangeAspect="1"/>
          </p:cNvGraphicFramePr>
          <p:nvPr/>
        </p:nvGraphicFramePr>
        <p:xfrm>
          <a:off x="4354513" y="5105400"/>
          <a:ext cx="2960687" cy="973138"/>
        </p:xfrm>
        <a:graphic>
          <a:graphicData uri="http://schemas.openxmlformats.org/presentationml/2006/ole">
            <mc:AlternateContent xmlns:mc="http://schemas.openxmlformats.org/markup-compatibility/2006">
              <mc:Choice xmlns:v="urn:schemas-microsoft-com:vml" Requires="v">
                <p:oleObj spid="_x0000_s567461" name="Equation" r:id="rId20" imgW="1307880" imgH="469800" progId="Equation.DSMT4">
                  <p:embed/>
                </p:oleObj>
              </mc:Choice>
              <mc:Fallback>
                <p:oleObj name="Equation" r:id="rId20" imgW="1307880" imgH="469800" progId="Equation.DSMT4">
                  <p:embed/>
                  <p:pic>
                    <p:nvPicPr>
                      <p:cNvPr id="443418"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354513" y="5105400"/>
                        <a:ext cx="2960687" cy="9731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9" name="Object 11"/>
          <p:cNvGraphicFramePr>
            <a:graphicFrameLocks noChangeAspect="1"/>
          </p:cNvGraphicFramePr>
          <p:nvPr/>
        </p:nvGraphicFramePr>
        <p:xfrm>
          <a:off x="7110413" y="5200650"/>
          <a:ext cx="1652587" cy="795338"/>
        </p:xfrm>
        <a:graphic>
          <a:graphicData uri="http://schemas.openxmlformats.org/presentationml/2006/ole">
            <mc:AlternateContent xmlns:mc="http://schemas.openxmlformats.org/markup-compatibility/2006">
              <mc:Choice xmlns:v="urn:schemas-microsoft-com:vml" Requires="v">
                <p:oleObj spid="_x0000_s567462" name="Equation" r:id="rId22" imgW="698400" imgH="368280" progId="Equation.DSMT4">
                  <p:embed/>
                </p:oleObj>
              </mc:Choice>
              <mc:Fallback>
                <p:oleObj name="Equation" r:id="rId22" imgW="698400" imgH="368280" progId="Equation.DSMT4">
                  <p:embed/>
                  <p:pic>
                    <p:nvPicPr>
                      <p:cNvPr id="443419"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10413" y="5200650"/>
                        <a:ext cx="1652587" cy="7953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69728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3405"/>
                                        </p:tgtEl>
                                        <p:attrNameLst>
                                          <p:attrName>style.visibility</p:attrName>
                                        </p:attrNameLst>
                                      </p:cBhvr>
                                      <p:to>
                                        <p:strVal val="visible"/>
                                      </p:to>
                                    </p:set>
                                    <p:animEffect transition="in" filter="wipe(left)">
                                      <p:cBhvr>
                                        <p:cTn id="7" dur="500"/>
                                        <p:tgtEl>
                                          <p:spTgt spid="44340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443406">
                                            <p:txEl>
                                              <p:pRg st="0" end="0"/>
                                            </p:txEl>
                                          </p:spTgt>
                                        </p:tgtEl>
                                        <p:attrNameLst>
                                          <p:attrName>style.visibility</p:attrName>
                                        </p:attrNameLst>
                                      </p:cBhvr>
                                      <p:to>
                                        <p:strVal val="visible"/>
                                      </p:to>
                                    </p:set>
                                    <p:animEffect transition="in" filter="wipe(left)">
                                      <p:cBhvr>
                                        <p:cTn id="19" dur="500"/>
                                        <p:tgtEl>
                                          <p:spTgt spid="44340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443409">
                                            <p:txEl>
                                              <p:pRg st="0" end="0"/>
                                            </p:txEl>
                                          </p:spTgt>
                                        </p:tgtEl>
                                        <p:attrNameLst>
                                          <p:attrName>style.visibility</p:attrName>
                                        </p:attrNameLst>
                                      </p:cBhvr>
                                      <p:to>
                                        <p:strVal val="visible"/>
                                      </p:to>
                                    </p:set>
                                    <p:animEffect transition="in" filter="wipe(left)">
                                      <p:cBhvr>
                                        <p:cTn id="24" dur="500"/>
                                        <p:tgtEl>
                                          <p:spTgt spid="44340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443408"/>
                                        </p:tgtEl>
                                        <p:attrNameLst>
                                          <p:attrName>style.visibility</p:attrName>
                                        </p:attrNameLst>
                                      </p:cBhvr>
                                      <p:to>
                                        <p:strVal val="visible"/>
                                      </p:to>
                                    </p:set>
                                    <p:animEffect transition="in" filter="wipe(left)">
                                      <p:cBhvr>
                                        <p:cTn id="29" dur="500"/>
                                        <p:tgtEl>
                                          <p:spTgt spid="44340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43413"/>
                                        </p:tgtEl>
                                        <p:attrNameLst>
                                          <p:attrName>style.visibility</p:attrName>
                                        </p:attrNameLst>
                                      </p:cBhvr>
                                      <p:to>
                                        <p:strVal val="visible"/>
                                      </p:to>
                                    </p:set>
                                    <p:animEffect transition="in" filter="wipe(left)">
                                      <p:cBhvr>
                                        <p:cTn id="34" dur="500"/>
                                        <p:tgtEl>
                                          <p:spTgt spid="4434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43414"/>
                                        </p:tgtEl>
                                        <p:attrNameLst>
                                          <p:attrName>style.visibility</p:attrName>
                                        </p:attrNameLst>
                                      </p:cBhvr>
                                      <p:to>
                                        <p:strVal val="visible"/>
                                      </p:to>
                                    </p:set>
                                    <p:animEffect transition="in" filter="wipe(left)">
                                      <p:cBhvr>
                                        <p:cTn id="39" dur="500"/>
                                        <p:tgtEl>
                                          <p:spTgt spid="4434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43410">
                                            <p:txEl>
                                              <p:pRg st="0" end="0"/>
                                            </p:txEl>
                                          </p:spTgt>
                                        </p:tgtEl>
                                        <p:attrNameLst>
                                          <p:attrName>style.visibility</p:attrName>
                                        </p:attrNameLst>
                                      </p:cBhvr>
                                      <p:to>
                                        <p:strVal val="visible"/>
                                      </p:to>
                                    </p:set>
                                    <p:animEffect transition="in" filter="wipe(left)">
                                      <p:cBhvr>
                                        <p:cTn id="44" dur="500"/>
                                        <p:tgtEl>
                                          <p:spTgt spid="4434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3411"/>
                                        </p:tgtEl>
                                        <p:attrNameLst>
                                          <p:attrName>style.visibility</p:attrName>
                                        </p:attrNameLst>
                                      </p:cBhvr>
                                      <p:to>
                                        <p:strVal val="visible"/>
                                      </p:to>
                                    </p:set>
                                    <p:animEffect transition="in" filter="wipe(left)">
                                      <p:cBhvr>
                                        <p:cTn id="49" dur="500"/>
                                        <p:tgtEl>
                                          <p:spTgt spid="4434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43415"/>
                                        </p:tgtEl>
                                        <p:attrNameLst>
                                          <p:attrName>style.visibility</p:attrName>
                                        </p:attrNameLst>
                                      </p:cBhvr>
                                      <p:to>
                                        <p:strVal val="visible"/>
                                      </p:to>
                                    </p:set>
                                    <p:animEffect transition="in" filter="wipe(left)">
                                      <p:cBhvr>
                                        <p:cTn id="54" dur="500"/>
                                        <p:tgtEl>
                                          <p:spTgt spid="44341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43416"/>
                                        </p:tgtEl>
                                        <p:attrNameLst>
                                          <p:attrName>style.visibility</p:attrName>
                                        </p:attrNameLst>
                                      </p:cBhvr>
                                      <p:to>
                                        <p:strVal val="visible"/>
                                      </p:to>
                                    </p:set>
                                    <p:animEffect transition="in" filter="wipe(left)">
                                      <p:cBhvr>
                                        <p:cTn id="59" dur="500"/>
                                        <p:tgtEl>
                                          <p:spTgt spid="4434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443407">
                                            <p:txEl>
                                              <p:pRg st="0" end="0"/>
                                            </p:txEl>
                                          </p:spTgt>
                                        </p:tgtEl>
                                        <p:attrNameLst>
                                          <p:attrName>style.visibility</p:attrName>
                                        </p:attrNameLst>
                                      </p:cBhvr>
                                      <p:to>
                                        <p:strVal val="visible"/>
                                      </p:to>
                                    </p:set>
                                    <p:animEffect transition="in" filter="wipe(left)">
                                      <p:cBhvr>
                                        <p:cTn id="64" dur="500"/>
                                        <p:tgtEl>
                                          <p:spTgt spid="443407">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3412"/>
                                        </p:tgtEl>
                                        <p:attrNameLst>
                                          <p:attrName>style.visibility</p:attrName>
                                        </p:attrNameLst>
                                      </p:cBhvr>
                                      <p:to>
                                        <p:strVal val="visible"/>
                                      </p:to>
                                    </p:set>
                                    <p:animEffect transition="in" filter="wipe(left)">
                                      <p:cBhvr>
                                        <p:cTn id="69" dur="500"/>
                                        <p:tgtEl>
                                          <p:spTgt spid="44341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43417"/>
                                        </p:tgtEl>
                                        <p:attrNameLst>
                                          <p:attrName>style.visibility</p:attrName>
                                        </p:attrNameLst>
                                      </p:cBhvr>
                                      <p:to>
                                        <p:strVal val="visible"/>
                                      </p:to>
                                    </p:set>
                                    <p:animEffect transition="in" filter="wipe(left)">
                                      <p:cBhvr>
                                        <p:cTn id="74" dur="500"/>
                                        <p:tgtEl>
                                          <p:spTgt spid="44341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443418"/>
                                        </p:tgtEl>
                                        <p:attrNameLst>
                                          <p:attrName>style.visibility</p:attrName>
                                        </p:attrNameLst>
                                      </p:cBhvr>
                                      <p:to>
                                        <p:strVal val="visible"/>
                                      </p:to>
                                    </p:set>
                                    <p:animEffect transition="in" filter="wipe(left)">
                                      <p:cBhvr>
                                        <p:cTn id="79" dur="500"/>
                                        <p:tgtEl>
                                          <p:spTgt spid="44341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iterate type="wd">
                                    <p:tmPct val="10000"/>
                                  </p:iterate>
                                  <p:childTnLst>
                                    <p:set>
                                      <p:cBhvr>
                                        <p:cTn id="83" dur="1" fill="hold">
                                          <p:stCondLst>
                                            <p:cond delay="0"/>
                                          </p:stCondLst>
                                        </p:cTn>
                                        <p:tgtEl>
                                          <p:spTgt spid="443419"/>
                                        </p:tgtEl>
                                        <p:attrNameLst>
                                          <p:attrName>style.visibility</p:attrName>
                                        </p:attrNameLst>
                                      </p:cBhvr>
                                      <p:to>
                                        <p:strVal val="visible"/>
                                      </p:to>
                                    </p:set>
                                    <p:animEffect transition="in" filter="wipe(left)">
                                      <p:cBhvr>
                                        <p:cTn id="84" dur="500"/>
                                        <p:tgtEl>
                                          <p:spTgt spid="443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5" grpId="0" animBg="1" autoUpdateAnimBg="0"/>
      <p:bldP spid="443406" grpId="0" build="p" autoUpdateAnimBg="0"/>
      <p:bldP spid="443407" grpId="0" build="p" autoUpdateAnimBg="0"/>
      <p:bldP spid="443409" grpId="0" build="p" autoUpdateAnimBg="0"/>
      <p:bldP spid="4434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685800" y="304800"/>
            <a:ext cx="8001000" cy="1143000"/>
          </a:xfrm>
        </p:spPr>
        <p:txBody>
          <a:bodyPr/>
          <a:lstStyle/>
          <a:p>
            <a:r>
              <a:rPr lang="en-US" sz="8800">
                <a:latin typeface="Monotype Corsiva" charset="0"/>
              </a:rPr>
              <a:t>Congratulations!!!!</a:t>
            </a:r>
          </a:p>
        </p:txBody>
      </p:sp>
      <p:sp>
        <p:nvSpPr>
          <p:cNvPr id="488451" name="Rectangle 3"/>
          <p:cNvSpPr>
            <a:spLocks noGrp="1" noChangeArrowheads="1"/>
          </p:cNvSpPr>
          <p:nvPr>
            <p:ph type="subTitle" idx="1"/>
          </p:nvPr>
        </p:nvSpPr>
        <p:spPr>
          <a:xfrm>
            <a:off x="1104900" y="2971800"/>
            <a:ext cx="7162800" cy="1219200"/>
          </a:xfrm>
        </p:spPr>
        <p:txBody>
          <a:bodyPr/>
          <a:lstStyle/>
          <a:p>
            <a:pPr>
              <a:buFontTx/>
              <a:buNone/>
            </a:pPr>
            <a:r>
              <a:rPr lang="en-US" sz="4000" dirty="0">
                <a:solidFill>
                  <a:srgbClr val="003300"/>
                </a:solidFill>
                <a:latin typeface="Monotype Corsiva" charset="0"/>
              </a:rPr>
              <a:t>I certainly had a lot of fun with ya’ll and am truly proud of you!</a:t>
            </a:r>
          </a:p>
        </p:txBody>
      </p:sp>
      <p:sp>
        <p:nvSpPr>
          <p:cNvPr id="488452" name="Rectangle 4"/>
          <p:cNvSpPr>
            <a:spLocks noChangeArrowheads="1"/>
          </p:cNvSpPr>
          <p:nvPr/>
        </p:nvSpPr>
        <p:spPr bwMode="auto">
          <a:xfrm>
            <a:off x="718127" y="1819564"/>
            <a:ext cx="8001000" cy="762000"/>
          </a:xfrm>
          <a:prstGeom prst="rect">
            <a:avLst/>
          </a:prstGeom>
          <a:noFill/>
          <a:ln w="9525">
            <a:noFill/>
            <a:miter lim="800000"/>
            <a:headEnd/>
            <a:tailEnd/>
          </a:ln>
          <a:effectLst/>
        </p:spPr>
        <p:txBody>
          <a:bodyPr anchor="ctr">
            <a:prstTxWarp prst="textNoShape">
              <a:avLst/>
            </a:prstTxWarp>
          </a:bodyPr>
          <a:lstStyle/>
          <a:p>
            <a:pPr algn="ctr"/>
            <a:r>
              <a:rPr lang="en-US" sz="4800" dirty="0">
                <a:solidFill>
                  <a:srgbClr val="990000"/>
                </a:solidFill>
                <a:latin typeface="Monotype Corsiva" charset="0"/>
              </a:rPr>
              <a:t>You all are impressive and have done very well, over COVID!!!</a:t>
            </a:r>
          </a:p>
        </p:txBody>
      </p:sp>
      <p:sp>
        <p:nvSpPr>
          <p:cNvPr id="488453" name="Rectangle 5"/>
          <p:cNvSpPr>
            <a:spLocks noChangeArrowheads="1"/>
          </p:cNvSpPr>
          <p:nvPr/>
        </p:nvSpPr>
        <p:spPr bwMode="auto">
          <a:xfrm>
            <a:off x="2476500" y="4381500"/>
            <a:ext cx="4419600" cy="7620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3200" dirty="0">
                <a:solidFill>
                  <a:srgbClr val="003300"/>
                </a:solidFill>
                <a:latin typeface="Monotype Corsiva" charset="0"/>
              </a:rPr>
              <a:t>Good luck with your exam!!!</a:t>
            </a:r>
            <a:r>
              <a:rPr lang="en-US" dirty="0">
                <a:latin typeface="Arial Narrow" charset="0"/>
              </a:rPr>
              <a:t> </a:t>
            </a:r>
          </a:p>
        </p:txBody>
      </p:sp>
      <p:sp>
        <p:nvSpPr>
          <p:cNvPr id="488454" name="Rectangle 6"/>
          <p:cNvSpPr>
            <a:spLocks noChangeArrowheads="1"/>
          </p:cNvSpPr>
          <p:nvPr/>
        </p:nvSpPr>
        <p:spPr bwMode="auto">
          <a:xfrm>
            <a:off x="1524000" y="5257800"/>
            <a:ext cx="6400800" cy="6096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4400" dirty="0">
                <a:solidFill>
                  <a:srgbClr val="003300"/>
                </a:solidFill>
                <a:latin typeface="Monotype Corsiva" charset="0"/>
              </a:rPr>
              <a:t>Have a safe, fruitful summer!!</a:t>
            </a:r>
          </a:p>
        </p:txBody>
      </p:sp>
      <p:sp>
        <p:nvSpPr>
          <p:cNvPr id="2" name="Date Placeholder 1"/>
          <p:cNvSpPr>
            <a:spLocks noGrp="1"/>
          </p:cNvSpPr>
          <p:nvPr>
            <p:ph type="dt" sz="half" idx="10"/>
          </p:nvPr>
        </p:nvSpPr>
        <p:spPr/>
        <p:txBody>
          <a:bodyPr/>
          <a:lstStyle/>
          <a:p>
            <a:pPr>
              <a:defRPr/>
            </a:pPr>
            <a:r>
              <a:rPr lang="en-US"/>
              <a:t>Monday, May 3, 2021</a:t>
            </a:r>
          </a:p>
        </p:txBody>
      </p:sp>
      <p:sp>
        <p:nvSpPr>
          <p:cNvPr id="3" name="Footer Placeholder 2"/>
          <p:cNvSpPr>
            <a:spLocks noGrp="1"/>
          </p:cNvSpPr>
          <p:nvPr>
            <p:ph type="ftr" sz="quarter" idx="11"/>
          </p:nvPr>
        </p:nvSpPr>
        <p:spPr/>
        <p:txBody>
          <a:bodyPr/>
          <a:lstStyle/>
          <a:p>
            <a:pPr>
              <a:defRPr/>
            </a:pPr>
            <a:r>
              <a:rPr lang="nl-NL"/>
              <a:t>PHYS 1443-003, Spring 2021                    Dr. Jaehoon Yu</a:t>
            </a:r>
            <a:endParaRPr lang="en-US"/>
          </a:p>
        </p:txBody>
      </p:sp>
      <p:sp>
        <p:nvSpPr>
          <p:cNvPr id="4" name="Slide Number Placeholder 3"/>
          <p:cNvSpPr>
            <a:spLocks noGrp="1"/>
          </p:cNvSpPr>
          <p:nvPr>
            <p:ph type="sldNum" sz="quarter" idx="12"/>
          </p:nvPr>
        </p:nvSpPr>
        <p:spPr/>
        <p:txBody>
          <a:bodyPr/>
          <a:lstStyle/>
          <a:p>
            <a:pPr>
              <a:defRPr/>
            </a:pPr>
            <a:fld id="{3DD774B2-BEFC-0F4C-8EFB-A9A3D81A594A}" type="slidenum">
              <a:rPr lang="en-US" smtClean="0"/>
              <a:pPr>
                <a:defRPr/>
              </a:pPr>
              <a:t>24</a:t>
            </a:fld>
            <a:endParaRPr lang="en-US"/>
          </a:p>
        </p:txBody>
      </p:sp>
    </p:spTree>
    <p:extLst>
      <p:ext uri="{BB962C8B-B14F-4D97-AF65-F5344CB8AC3E}">
        <p14:creationId xmlns:p14="http://schemas.microsoft.com/office/powerpoint/2010/main" val="379724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88450"/>
                                        </p:tgtEl>
                                        <p:attrNameLst>
                                          <p:attrName>style.visibility</p:attrName>
                                        </p:attrNameLst>
                                      </p:cBhvr>
                                      <p:to>
                                        <p:strVal val="visible"/>
                                      </p:to>
                                    </p:set>
                                    <p:anim calcmode="lin" valueType="num">
                                      <p:cBhvr>
                                        <p:cTn id="7" dur="500" fill="hold"/>
                                        <p:tgtEl>
                                          <p:spTgt spid="488450"/>
                                        </p:tgtEl>
                                        <p:attrNameLst>
                                          <p:attrName>ppt_w</p:attrName>
                                        </p:attrNameLst>
                                      </p:cBhvr>
                                      <p:tavLst>
                                        <p:tav tm="0">
                                          <p:val>
                                            <p:fltVal val="0"/>
                                          </p:val>
                                        </p:tav>
                                        <p:tav tm="100000">
                                          <p:val>
                                            <p:strVal val="#ppt_w"/>
                                          </p:val>
                                        </p:tav>
                                      </p:tavLst>
                                    </p:anim>
                                    <p:anim calcmode="lin" valueType="num">
                                      <p:cBhvr>
                                        <p:cTn id="8" dur="500" fill="hold"/>
                                        <p:tgtEl>
                                          <p:spTgt spid="488450"/>
                                        </p:tgtEl>
                                        <p:attrNameLst>
                                          <p:attrName>ppt_h</p:attrName>
                                        </p:attrNameLst>
                                      </p:cBhvr>
                                      <p:tavLst>
                                        <p:tav tm="0">
                                          <p:val>
                                            <p:fltVal val="0"/>
                                          </p:val>
                                        </p:tav>
                                        <p:tav tm="100000">
                                          <p:val>
                                            <p:strVal val="#ppt_h"/>
                                          </p:val>
                                        </p:tav>
                                      </p:tavLst>
                                    </p:anim>
                                    <p:anim calcmode="lin" valueType="num">
                                      <p:cBhvr>
                                        <p:cTn id="9" dur="500" fill="hold"/>
                                        <p:tgtEl>
                                          <p:spTgt spid="488450"/>
                                        </p:tgtEl>
                                        <p:attrNameLst>
                                          <p:attrName>style.rotation</p:attrName>
                                        </p:attrNameLst>
                                      </p:cBhvr>
                                      <p:tavLst>
                                        <p:tav tm="0">
                                          <p:val>
                                            <p:fltVal val="360"/>
                                          </p:val>
                                        </p:tav>
                                        <p:tav tm="100000">
                                          <p:val>
                                            <p:fltVal val="0"/>
                                          </p:val>
                                        </p:tav>
                                      </p:tavLst>
                                    </p:anim>
                                    <p:animEffect transition="in" filter="fade">
                                      <p:cBhvr>
                                        <p:cTn id="10" dur="500"/>
                                        <p:tgtEl>
                                          <p:spTgt spid="488450"/>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488452"/>
                                        </p:tgtEl>
                                        <p:attrNameLst>
                                          <p:attrName>style.visibility</p:attrName>
                                        </p:attrNameLst>
                                      </p:cBhvr>
                                      <p:to>
                                        <p:strVal val="visible"/>
                                      </p:to>
                                    </p:set>
                                    <p:set>
                                      <p:cBhvr>
                                        <p:cTn id="15" dur="455" fill="hold">
                                          <p:stCondLst>
                                            <p:cond delay="0"/>
                                          </p:stCondLst>
                                        </p:cTn>
                                        <p:tgtEl>
                                          <p:spTgt spid="488452"/>
                                        </p:tgtEl>
                                        <p:attrNameLst>
                                          <p:attrName>style.rotation</p:attrName>
                                        </p:attrNameLst>
                                      </p:cBhvr>
                                      <p:to>
                                        <p:strVal val="-45.0"/>
                                      </p:to>
                                    </p:set>
                                    <p:anim calcmode="lin" valueType="num">
                                      <p:cBhvr>
                                        <p:cTn id="16" dur="455" fill="hold">
                                          <p:stCondLst>
                                            <p:cond delay="455"/>
                                          </p:stCondLst>
                                        </p:cTn>
                                        <p:tgtEl>
                                          <p:spTgt spid="488452"/>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88452"/>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88452"/>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88452"/>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488451">
                                            <p:txEl>
                                              <p:pRg st="0" end="0"/>
                                            </p:txEl>
                                          </p:spTgt>
                                        </p:tgtEl>
                                        <p:attrNameLst>
                                          <p:attrName>style.visibility</p:attrName>
                                        </p:attrNameLst>
                                      </p:cBhvr>
                                      <p:to>
                                        <p:strVal val="visible"/>
                                      </p:to>
                                    </p:set>
                                    <p:anim calcmode="lin" valueType="num">
                                      <p:cBhvr>
                                        <p:cTn id="24" dur="500" fill="hold"/>
                                        <p:tgtEl>
                                          <p:spTgt spid="4884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88451">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4884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884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8845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iterate type="lt">
                                    <p:tmPct val="10000"/>
                                  </p:iterate>
                                  <p:childTnLst>
                                    <p:set>
                                      <p:cBhvr>
                                        <p:cTn id="32" dur="1" fill="hold">
                                          <p:stCondLst>
                                            <p:cond delay="0"/>
                                          </p:stCondLst>
                                        </p:cTn>
                                        <p:tgtEl>
                                          <p:spTgt spid="488453"/>
                                        </p:tgtEl>
                                        <p:attrNameLst>
                                          <p:attrName>style.visibility</p:attrName>
                                        </p:attrNameLst>
                                      </p:cBhvr>
                                      <p:to>
                                        <p:strVal val="visible"/>
                                      </p:to>
                                    </p:set>
                                    <p:anim calcmode="lin" valueType="num">
                                      <p:cBhvr>
                                        <p:cTn id="33" dur="500" fill="hold"/>
                                        <p:tgtEl>
                                          <p:spTgt spid="488453"/>
                                        </p:tgtEl>
                                        <p:attrNameLst>
                                          <p:attrName>ppt_w</p:attrName>
                                        </p:attrNameLst>
                                      </p:cBhvr>
                                      <p:tavLst>
                                        <p:tav tm="0">
                                          <p:val>
                                            <p:fltVal val="0"/>
                                          </p:val>
                                        </p:tav>
                                        <p:tav tm="100000">
                                          <p:val>
                                            <p:strVal val="#ppt_w"/>
                                          </p:val>
                                        </p:tav>
                                      </p:tavLst>
                                    </p:anim>
                                    <p:anim calcmode="lin" valueType="num">
                                      <p:cBhvr>
                                        <p:cTn id="34" dur="500" fill="hold"/>
                                        <p:tgtEl>
                                          <p:spTgt spid="488453"/>
                                        </p:tgtEl>
                                        <p:attrNameLst>
                                          <p:attrName>ppt_h</p:attrName>
                                        </p:attrNameLst>
                                      </p:cBhvr>
                                      <p:tavLst>
                                        <p:tav tm="0">
                                          <p:val>
                                            <p:fltVal val="0"/>
                                          </p:val>
                                        </p:tav>
                                        <p:tav tm="100000">
                                          <p:val>
                                            <p:strVal val="#ppt_h"/>
                                          </p:val>
                                        </p:tav>
                                      </p:tavLst>
                                    </p:anim>
                                    <p:anim calcmode="lin" valueType="num">
                                      <p:cBhvr>
                                        <p:cTn id="35" dur="500" fill="hold"/>
                                        <p:tgtEl>
                                          <p:spTgt spid="488453"/>
                                        </p:tgtEl>
                                        <p:attrNameLst>
                                          <p:attrName>style.rotation</p:attrName>
                                        </p:attrNameLst>
                                      </p:cBhvr>
                                      <p:tavLst>
                                        <p:tav tm="0">
                                          <p:val>
                                            <p:fltVal val="360"/>
                                          </p:val>
                                        </p:tav>
                                        <p:tav tm="100000">
                                          <p:val>
                                            <p:fltVal val="0"/>
                                          </p:val>
                                        </p:tav>
                                      </p:tavLst>
                                    </p:anim>
                                    <p:animEffect transition="in" filter="fade">
                                      <p:cBhvr>
                                        <p:cTn id="36" dur="500"/>
                                        <p:tgtEl>
                                          <p:spTgt spid="488453"/>
                                        </p:tgtEl>
                                      </p:cBhvr>
                                    </p:animEffec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iterate type="lt">
                                    <p:tmPct val="10000"/>
                                  </p:iterate>
                                  <p:childTnLst>
                                    <p:animMotion origin="layout" path="M -0.45573 0.11318 C -0.41268 -0.02409 -0.42761 -0.15233 -0.32917 -0.1646 C -0.32518 -0.16391 -0.32066 -0.1653 -0.31736 -0.16252 C -0.31389 -0.15974 -0.31268 -0.15372 -0.31077 -0.14909 C -0.29497 -0.1109 -0.29497 -0.10997 -0.28403 -0.07803 C -0.28264 -0.06067 -0.27795 -0.04145 -0.28403 -0.02456 C -0.28646 -0.01784 -0.2941 -0.00696 -0.2941 -0.00696 C -0.32431 -0.0146 -0.33889 -0.07525 -0.3507 -0.10696 C -0.36042 -0.16437 -0.36198 -0.22085 -0.35747 -0.28011 C -0.35434 -0.32178 -0.33507 -0.35997 -0.32084 -0.39585 C -0.29271 -0.46622 -0.26493 -0.50766 -0.20573 -0.52918 C -0.16268 -0.52409 -0.13837 -0.51738 -0.10747 -0.47571 C -0.09393 -0.43219 -0.08802 -0.39145 -0.08403 -0.34469 C -0.08663 -0.25395 -0.07552 -0.21831 -0.1191 -0.1602 C -0.12639 -0.1609 -0.13403 -0.15928 -0.1408 -0.16252 C -0.16823 -0.17594 -0.21146 -0.20789 -0.23247 -0.23567 C -0.24827 -0.25673 -0.25261 -0.27386 -0.2625 -0.30025 C -0.26476 -0.31206 -0.2691 -0.3234 -0.2691 -0.33567 C -0.2691 -0.37664 -0.2415 -0.41368 -0.22084 -0.43798 C -0.18438 -0.48081 -0.16997 -0.48381 -0.11736 -0.51576 C -0.07327 -0.54261 -0.03629 -0.54655 0.0125 -0.55141 C 0.04201 -0.54909 0.07187 -0.55233 0.10087 -0.54469 C 0.11302 -0.54145 0.13923 -0.50951 0.14757 -0.49585 C 0.17708 -0.4477 0.19427 -0.38868 0.21093 -0.33127 C 0.21215 -0.2984 0.21528 -0.2609 0.20764 -0.22918 C 0.20017 -0.19817 0.17465 -0.16252 0.15087 -0.15349 C 0.14236 -0.15025 0.13316 -0.15048 0.1243 -0.14909 C 0.09097 -0.15465 0.07708 -0.16483 0.04757 -0.18474 C 0.03194 -0.20881 0.0309 -0.2271 0.02587 -0.25789 C 0.02691 -0.28312 0.02552 -0.30881 0.02916 -0.33358 C 0.03159 -0.35071 0.05121 -0.39516 0.0592 -0.40905 C 0.10295 -0.48405 0.16666 -0.5153 0.23593 -0.52016 C 0.2526 -0.51645 0.26996 -0.51645 0.28593 -0.50905 C 0.29149 -0.5065 0.29427 -0.4977 0.29757 -0.49122 C 0.3118 -0.46391 0.3243 -0.42895 0.33264 -0.39793 C 0.33889 -0.37456 0.3493 -0.32687 0.3493 -0.32687 C 0.35156 -0.28219 0.35364 -0.25372 0.3493 -0.20233 C 0.34861 -0.194 0.3434 -0.18775 0.34097 -0.18011 C 0.31736 -0.10743 0.35364 -0.20696 0.32257 -0.13127 C 0.31528 -0.11344 0.31823 -0.10905 0.3059 -0.09585 C 0.30139 -0.09122 0.29583 -0.08868 0.29097 -0.08474 C 0.25451 -0.05465 0.22587 -0.0278 0.18264 -0.02016 C 0.16475 -0.02247 0.14635 -0.02062 0.12916 -0.02687 C 0.08628 -0.04261 0.09479 -0.05094 0.06753 -0.07571 C 0.01788 -0.12062 -0.03542 -0.16252 -0.09584 -0.17131 C -0.14236 -0.16854 -0.12761 -0.17386 -0.15747 -0.15141 C -0.17049 -0.13034 -0.17847 -0.1102 -0.18577 -0.08474 C -0.18472 -0.07363 -0.18438 -0.06229 -0.18247 -0.05141 C -0.1816 -0.04655 -0.179 -0.04261 -0.17743 -0.03798 C -0.16493 -0.0021 -0.14653 0.01063 -0.11736 0.01526 C -0.08681 0.01364 -0.06285 0.01457 -0.03907 -0.01344 C -0.02674 -0.02803 -0.02396 -0.04493 -0.0158 -0.0646 C -0.00365 -0.094 0.01319 -0.15164 0.0342 -0.17131 C 0.04479 -0.18127 0.05694 -0.18196 0.06927 -0.18474 C 0.096 -0.18104 0.12291 -0.18057 0.1493 -0.17363 C 0.17309 -0.16738 0.19861 -0.14215 0.21753 -0.12247 C 0.22691 -0.10094 0.23194 -0.08243 0.23593 -0.05789 C 0.23316 -0.02571 0.22361 0.01595 0.1993 0.031 C 0.1868 0.03887 0.16441 0.03679 0.15416 0.03748 C 0.11475 0.03679 0.07534 0.03887 0.03593 0.0354 C 0.03229 0.03517 0.03073 0.02869 0.0276 0.02637 C 0.00121 0.00762 -0.0283 -0.01275 -0.05573 -0.02918 C -0.07952 -0.04331 -0.10434 -0.06437 -0.13073 -0.069 C -0.14566 -0.07155 -0.1757 -0.07363 -0.1757 -0.07363 C -0.26684 -0.07108 -0.23646 -0.08636 -0.2757 -0.0602 C -0.28577 -0.044 -0.28993 -0.03034 -0.29584 -0.01136 C -0.29532 0.00276 -0.29549 0.01688 -0.2941 0.031 C -0.29254 0.04697 -0.2783 0.06757 -0.27084 0.07753 C -0.26962 0.07892 -0.26893 0.08146 -0.26736 0.08193 C -0.25087 0.08771 -0.25868 0.08563 -0.2441 0.08864 C -0.22188 0.08794 -0.19966 0.08794 -0.17743 0.08656 C -0.17466 0.08632 -0.17188 0.08447 -0.1691 0.08424 C -0.14514 0.08216 -0.0974 0.07984 -0.0974 0.07984 C -0.08889 0.07683 -0.08091 0.0722 -0.0724 0.06873 C -0.0691 0.06734 -0.0625 0.06433 -0.0625 0.06433 C -0.05712 0.05716 -0.05122 0.05183 -0.0441 0.04859 C -0.0316 0.03193 -0.03907 0.04419 -0.03247 0.02869 C -0.03143 0.02637 -0.02917 0.02197 -0.02917 0.02197 " pathEditMode="fixed" ptsTypes="fffffffffffffffffffffffffffffffffffffffffffffffffffffffffffffffffffffffffffffA">
                                      <p:cBhvr>
                                        <p:cTn id="40" dur="2000" fill="hold"/>
                                        <p:tgtEl>
                                          <p:spTgt spid="48845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0" grpId="0"/>
      <p:bldP spid="488451" grpId="0" build="p"/>
      <p:bldP spid="488452" grpId="0"/>
      <p:bldP spid="488453" grpId="0"/>
      <p:bldP spid="48845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52"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1753" name="Footer Placeholder 4"/>
          <p:cNvSpPr>
            <a:spLocks noGrp="1"/>
          </p:cNvSpPr>
          <p:nvPr>
            <p:ph type="ftr" sz="quarter" idx="11"/>
          </p:nvPr>
        </p:nvSpPr>
        <p:spPr>
          <a:noFill/>
        </p:spPr>
        <p:txBody>
          <a:bodyPr/>
          <a:lstStyle/>
          <a:p>
            <a:r>
              <a:rPr lang="nl-NL"/>
              <a:t>PHYS 1443-003, Spring 2021                    Dr. Jaehoon Yu</a:t>
            </a:r>
            <a:endParaRPr lang="en-US"/>
          </a:p>
        </p:txBody>
      </p:sp>
      <p:sp>
        <p:nvSpPr>
          <p:cNvPr id="31754" name="Slide Number Placeholder 5"/>
          <p:cNvSpPr>
            <a:spLocks noGrp="1"/>
          </p:cNvSpPr>
          <p:nvPr>
            <p:ph type="sldNum" sz="quarter" idx="12"/>
          </p:nvPr>
        </p:nvSpPr>
        <p:spPr>
          <a:noFill/>
        </p:spPr>
        <p:txBody>
          <a:bodyPr/>
          <a:lstStyle/>
          <a:p>
            <a:fld id="{BC423F59-D1CD-E04D-8B97-B312A8CDA30A}" type="slidenum">
              <a:rPr lang="en-US"/>
              <a:pPr/>
              <a:t>3</a:t>
            </a:fld>
            <a:endParaRPr lang="en-US"/>
          </a:p>
        </p:txBody>
      </p:sp>
      <p:sp>
        <p:nvSpPr>
          <p:cNvPr id="31755" name="Rectangle 2"/>
          <p:cNvSpPr>
            <a:spLocks noGrp="1" noChangeArrowheads="1"/>
          </p:cNvSpPr>
          <p:nvPr>
            <p:ph type="title"/>
          </p:nvPr>
        </p:nvSpPr>
        <p:spPr>
          <a:xfrm>
            <a:off x="685800" y="152400"/>
            <a:ext cx="8153400" cy="609600"/>
          </a:xfrm>
        </p:spPr>
        <p:txBody>
          <a:bodyPr/>
          <a:lstStyle/>
          <a:p>
            <a:r>
              <a:rPr lang="en-US"/>
              <a:t>Conditions for Equilibrium</a:t>
            </a:r>
          </a:p>
        </p:txBody>
      </p:sp>
      <p:sp>
        <p:nvSpPr>
          <p:cNvPr id="977923" name="Text Box 3"/>
          <p:cNvSpPr txBox="1">
            <a:spLocks noChangeArrowheads="1"/>
          </p:cNvSpPr>
          <p:nvPr/>
        </p:nvSpPr>
        <p:spPr bwMode="auto">
          <a:xfrm>
            <a:off x="762000" y="838200"/>
            <a:ext cx="7620000" cy="4572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do you think the term “An object is at its equilibrium” means?</a:t>
            </a:r>
          </a:p>
        </p:txBody>
      </p:sp>
      <p:graphicFrame>
        <p:nvGraphicFramePr>
          <p:cNvPr id="977924" name="Object 2"/>
          <p:cNvGraphicFramePr>
            <a:graphicFrameLocks noChangeAspect="1"/>
          </p:cNvGraphicFramePr>
          <p:nvPr/>
        </p:nvGraphicFramePr>
        <p:xfrm>
          <a:off x="5638800" y="2628900"/>
          <a:ext cx="952500" cy="584200"/>
        </p:xfrm>
        <a:graphic>
          <a:graphicData uri="http://schemas.openxmlformats.org/presentationml/2006/ole">
            <mc:AlternateContent xmlns:mc="http://schemas.openxmlformats.org/markup-compatibility/2006">
              <mc:Choice xmlns:v="urn:schemas-microsoft-com:vml" Requires="v">
                <p:oleObj spid="_x0000_s525303" name="Equation" r:id="rId3" imgW="457200" imgH="292100" progId="Equation.DSMT4">
                  <p:embed/>
                </p:oleObj>
              </mc:Choice>
              <mc:Fallback>
                <p:oleObj name="Equation" r:id="rId3" imgW="457200" imgH="292100" progId="Equation.DSMT4">
                  <p:embed/>
                  <p:pic>
                    <p:nvPicPr>
                      <p:cNvPr id="977924" name="Object 2"/>
                      <p:cNvPicPr>
                        <a:picLocks noChangeAspect="1" noChangeArrowheads="1"/>
                      </p:cNvPicPr>
                      <p:nvPr/>
                    </p:nvPicPr>
                    <p:blipFill>
                      <a:blip r:embed="rId4"/>
                      <a:srcRect/>
                      <a:stretch>
                        <a:fillRect/>
                      </a:stretch>
                    </p:blipFill>
                    <p:spPr bwMode="auto">
                      <a:xfrm>
                        <a:off x="5638800" y="2628900"/>
                        <a:ext cx="95250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977925" name="Text Box 5"/>
          <p:cNvSpPr txBox="1">
            <a:spLocks noChangeArrowheads="1"/>
          </p:cNvSpPr>
          <p:nvPr/>
        </p:nvSpPr>
        <p:spPr bwMode="auto">
          <a:xfrm>
            <a:off x="457200" y="1374775"/>
            <a:ext cx="8229600" cy="830997"/>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b="1" dirty="0">
                <a:solidFill>
                  <a:srgbClr val="FF0000"/>
                </a:solidFill>
                <a:latin typeface="Arial Narrow" charset="0"/>
              </a:rPr>
              <a:t>Either the object is at rest (</a:t>
            </a:r>
            <a:r>
              <a:rPr lang="en-US" b="1" u="sng" dirty="0">
                <a:solidFill>
                  <a:srgbClr val="003300"/>
                </a:solidFill>
                <a:latin typeface="Arial Narrow" charset="0"/>
              </a:rPr>
              <a:t>Static Equilibrium</a:t>
            </a:r>
            <a:r>
              <a:rPr lang="en-US" b="1" dirty="0">
                <a:solidFill>
                  <a:srgbClr val="FF0000"/>
                </a:solidFill>
                <a:latin typeface="Arial Narrow" charset="0"/>
              </a:rPr>
              <a:t>) or its center of mass is moving at a constant velocity (</a:t>
            </a:r>
            <a:r>
              <a:rPr lang="en-US" b="1" u="sng" dirty="0">
                <a:solidFill>
                  <a:srgbClr val="003300"/>
                </a:solidFill>
                <a:latin typeface="Arial Narrow" charset="0"/>
              </a:rPr>
              <a:t>Dynamic Equilibrium</a:t>
            </a:r>
            <a:r>
              <a:rPr lang="en-US" b="1" dirty="0">
                <a:solidFill>
                  <a:srgbClr val="FF0000"/>
                </a:solidFill>
                <a:latin typeface="Arial Narrow" charset="0"/>
              </a:rPr>
              <a:t>). </a:t>
            </a:r>
          </a:p>
        </p:txBody>
      </p:sp>
      <p:sp>
        <p:nvSpPr>
          <p:cNvPr id="977926" name="Text Box 6"/>
          <p:cNvSpPr txBox="1">
            <a:spLocks noChangeArrowheads="1"/>
          </p:cNvSpPr>
          <p:nvPr/>
        </p:nvSpPr>
        <p:spPr bwMode="auto">
          <a:xfrm>
            <a:off x="457200" y="3200400"/>
            <a:ext cx="10668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Is this it?   </a:t>
            </a:r>
          </a:p>
        </p:txBody>
      </p:sp>
      <p:sp>
        <p:nvSpPr>
          <p:cNvPr id="977927" name="Text Box 7"/>
          <p:cNvSpPr txBox="1">
            <a:spLocks noChangeArrowheads="1"/>
          </p:cNvSpPr>
          <p:nvPr/>
        </p:nvSpPr>
        <p:spPr bwMode="auto">
          <a:xfrm>
            <a:off x="457200" y="2278063"/>
            <a:ext cx="47244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When do you think an object is at its equilibrium?</a:t>
            </a:r>
          </a:p>
        </p:txBody>
      </p:sp>
      <p:sp>
        <p:nvSpPr>
          <p:cNvPr id="977928" name="Text Box 8"/>
          <p:cNvSpPr txBox="1">
            <a:spLocks noChangeArrowheads="1"/>
          </p:cNvSpPr>
          <p:nvPr/>
        </p:nvSpPr>
        <p:spPr bwMode="auto">
          <a:xfrm>
            <a:off x="457200" y="2743200"/>
            <a:ext cx="5105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Translational Equilibrium: Equilibrium in linear motion </a:t>
            </a:r>
          </a:p>
        </p:txBody>
      </p:sp>
      <p:sp>
        <p:nvSpPr>
          <p:cNvPr id="977929" name="Text Box 9"/>
          <p:cNvSpPr txBox="1">
            <a:spLocks noChangeArrowheads="1"/>
          </p:cNvSpPr>
          <p:nvPr/>
        </p:nvSpPr>
        <p:spPr bwMode="auto">
          <a:xfrm>
            <a:off x="1905000" y="3200400"/>
            <a:ext cx="6324600" cy="10064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 above condition is sufficient for a point-like object to be at its translational equilibrium.   However, for </a:t>
            </a:r>
            <a:r>
              <a:rPr lang="en-US" altLang="ko-KR" sz="2000" dirty="0">
                <a:solidFill>
                  <a:srgbClr val="FF0000"/>
                </a:solidFill>
                <a:latin typeface="Arial Narrow" charset="0"/>
                <a:ea typeface="굴림" charset="-127"/>
                <a:cs typeface="굴림" charset="-127"/>
              </a:rPr>
              <a:t>an </a:t>
            </a:r>
            <a:r>
              <a:rPr lang="en-US" sz="2000" dirty="0">
                <a:solidFill>
                  <a:srgbClr val="FF0000"/>
                </a:solidFill>
                <a:latin typeface="Arial Narrow" charset="0"/>
              </a:rPr>
              <a:t>object with size this is not sufficient.   One more condition is needed.  What is it? </a:t>
            </a:r>
          </a:p>
        </p:txBody>
      </p:sp>
      <p:sp>
        <p:nvSpPr>
          <p:cNvPr id="977930" name="Text Box 10"/>
          <p:cNvSpPr txBox="1">
            <a:spLocks noChangeArrowheads="1"/>
          </p:cNvSpPr>
          <p:nvPr/>
        </p:nvSpPr>
        <p:spPr bwMode="auto">
          <a:xfrm>
            <a:off x="1828800" y="4191000"/>
            <a:ext cx="7239000" cy="7016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consider two forces equal in magnitude but in opposite direction acting on a rigid object as shown in the figure.   What do you think will happen?</a:t>
            </a:r>
          </a:p>
        </p:txBody>
      </p:sp>
      <p:sp>
        <p:nvSpPr>
          <p:cNvPr id="977931" name="Freeform 11"/>
          <p:cNvSpPr>
            <a:spLocks/>
          </p:cNvSpPr>
          <p:nvPr/>
        </p:nvSpPr>
        <p:spPr bwMode="auto">
          <a:xfrm>
            <a:off x="304800" y="4419600"/>
            <a:ext cx="1492250" cy="1665288"/>
          </a:xfrm>
          <a:custGeom>
            <a:avLst/>
            <a:gdLst>
              <a:gd name="T0" fmla="*/ 2147483647 w 354"/>
              <a:gd name="T1" fmla="*/ 2147483647 h 569"/>
              <a:gd name="T2" fmla="*/ 2147483647 w 354"/>
              <a:gd name="T3" fmla="*/ 2147483647 h 569"/>
              <a:gd name="T4" fmla="*/ 2147483647 w 354"/>
              <a:gd name="T5" fmla="*/ 2147483647 h 569"/>
              <a:gd name="T6" fmla="*/ 2147483647 w 354"/>
              <a:gd name="T7" fmla="*/ 2147483647 h 569"/>
              <a:gd name="T8" fmla="*/ 2147483647 w 354"/>
              <a:gd name="T9" fmla="*/ 2147483647 h 569"/>
              <a:gd name="T10" fmla="*/ 2147483647 w 354"/>
              <a:gd name="T11" fmla="*/ 2147483647 h 569"/>
              <a:gd name="T12" fmla="*/ 2147483647 w 354"/>
              <a:gd name="T13" fmla="*/ 2147483647 h 569"/>
              <a:gd name="T14" fmla="*/ 2147483647 w 354"/>
              <a:gd name="T15" fmla="*/ 2147483647 h 569"/>
              <a:gd name="T16" fmla="*/ 2147483647 w 354"/>
              <a:gd name="T17" fmla="*/ 2147483647 h 569"/>
              <a:gd name="T18" fmla="*/ 2147483647 w 354"/>
              <a:gd name="T19" fmla="*/ 2147483647 h 569"/>
              <a:gd name="T20" fmla="*/ 2147483647 w 354"/>
              <a:gd name="T21" fmla="*/ 2147483647 h 569"/>
              <a:gd name="T22" fmla="*/ 2147483647 w 354"/>
              <a:gd name="T23" fmla="*/ 2147483647 h 569"/>
              <a:gd name="T24" fmla="*/ 2147483647 w 354"/>
              <a:gd name="T25" fmla="*/ 2147483647 h 569"/>
              <a:gd name="T26" fmla="*/ 2147483647 w 354"/>
              <a:gd name="T27" fmla="*/ 2147483647 h 569"/>
              <a:gd name="T28" fmla="*/ 2147483647 w 354"/>
              <a:gd name="T29" fmla="*/ 2147483647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2" name="Group 12"/>
          <p:cNvGrpSpPr>
            <a:grpSpLocks/>
          </p:cNvGrpSpPr>
          <p:nvPr/>
        </p:nvGrpSpPr>
        <p:grpSpPr bwMode="auto">
          <a:xfrm>
            <a:off x="1295400" y="4876800"/>
            <a:ext cx="533400" cy="396875"/>
            <a:chOff x="816" y="3072"/>
            <a:chExt cx="336" cy="250"/>
          </a:xfrm>
        </p:grpSpPr>
        <p:sp>
          <p:nvSpPr>
            <p:cNvPr id="31781" name="Text Box 13"/>
            <p:cNvSpPr txBox="1">
              <a:spLocks noChangeArrowheads="1"/>
            </p:cNvSpPr>
            <p:nvPr/>
          </p:nvSpPr>
          <p:spPr bwMode="auto">
            <a:xfrm>
              <a:off x="832" y="3072"/>
              <a:ext cx="320"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CM</a:t>
              </a:r>
            </a:p>
          </p:txBody>
        </p:sp>
        <p:sp>
          <p:nvSpPr>
            <p:cNvPr id="31782"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sp>
        <p:nvSpPr>
          <p:cNvPr id="977935" name="Line 15"/>
          <p:cNvSpPr>
            <a:spLocks noChangeShapeType="1"/>
          </p:cNvSpPr>
          <p:nvPr/>
        </p:nvSpPr>
        <p:spPr bwMode="auto">
          <a:xfrm>
            <a:off x="685800" y="4648200"/>
            <a:ext cx="990600" cy="0"/>
          </a:xfrm>
          <a:prstGeom prst="line">
            <a:avLst/>
          </a:prstGeom>
          <a:noFill/>
          <a:ln w="28575">
            <a:solidFill>
              <a:srgbClr val="FF0000"/>
            </a:solidFill>
            <a:prstDash val="sysDot"/>
            <a:round/>
            <a:headEnd/>
            <a:tailEnd/>
          </a:ln>
        </p:spPr>
        <p:txBody>
          <a:bodyPr>
            <a:prstTxWarp prst="textNoShape">
              <a:avLst/>
            </a:prstTxWarp>
          </a:bodyPr>
          <a:lstStyle/>
          <a:p>
            <a:endParaRPr lang="en-US"/>
          </a:p>
        </p:txBody>
      </p:sp>
      <p:grpSp>
        <p:nvGrpSpPr>
          <p:cNvPr id="3" name="Group 16"/>
          <p:cNvGrpSpPr>
            <a:grpSpLocks/>
          </p:cNvGrpSpPr>
          <p:nvPr/>
        </p:nvGrpSpPr>
        <p:grpSpPr bwMode="auto">
          <a:xfrm>
            <a:off x="1071563" y="4648200"/>
            <a:ext cx="300037" cy="457200"/>
            <a:chOff x="675" y="2928"/>
            <a:chExt cx="189" cy="288"/>
          </a:xfrm>
        </p:grpSpPr>
        <p:sp>
          <p:nvSpPr>
            <p:cNvPr id="31779" name="Text Box 17"/>
            <p:cNvSpPr txBox="1">
              <a:spLocks noChangeArrowheads="1"/>
            </p:cNvSpPr>
            <p:nvPr/>
          </p:nvSpPr>
          <p:spPr bwMode="auto">
            <a:xfrm>
              <a:off x="675" y="2928"/>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31780" name="Line 18"/>
            <p:cNvSpPr>
              <a:spLocks noChangeShapeType="1"/>
            </p:cNvSpPr>
            <p:nvPr/>
          </p:nvSpPr>
          <p:spPr bwMode="auto">
            <a:xfrm>
              <a:off x="840" y="2928"/>
              <a:ext cx="0" cy="288"/>
            </a:xfrm>
            <a:prstGeom prst="line">
              <a:avLst/>
            </a:prstGeom>
            <a:noFill/>
            <a:ln w="28575">
              <a:solidFill>
                <a:schemeClr val="accent2"/>
              </a:solidFill>
              <a:prstDash val="sysDot"/>
              <a:round/>
              <a:headEnd/>
              <a:tailEnd/>
            </a:ln>
          </p:spPr>
          <p:txBody>
            <a:bodyPr>
              <a:prstTxWarp prst="textNoShape">
                <a:avLst/>
              </a:prstTxWarp>
            </a:bodyPr>
            <a:lstStyle/>
            <a:p>
              <a:endParaRPr lang="en-US"/>
            </a:p>
          </p:txBody>
        </p:sp>
      </p:grpSp>
      <p:sp>
        <p:nvSpPr>
          <p:cNvPr id="977939" name="Line 19"/>
          <p:cNvSpPr>
            <a:spLocks noChangeShapeType="1"/>
          </p:cNvSpPr>
          <p:nvPr/>
        </p:nvSpPr>
        <p:spPr bwMode="auto">
          <a:xfrm>
            <a:off x="1066800" y="5562600"/>
            <a:ext cx="990600" cy="0"/>
          </a:xfrm>
          <a:prstGeom prst="line">
            <a:avLst/>
          </a:prstGeom>
          <a:noFill/>
          <a:ln w="28575">
            <a:solidFill>
              <a:srgbClr val="FF0000"/>
            </a:solidFill>
            <a:prstDash val="sysDot"/>
            <a:round/>
            <a:headEnd/>
            <a:tailEnd/>
          </a:ln>
        </p:spPr>
        <p:txBody>
          <a:bodyPr>
            <a:prstTxWarp prst="textNoShape">
              <a:avLst/>
            </a:prstTxWarp>
          </a:bodyPr>
          <a:lstStyle/>
          <a:p>
            <a:endParaRPr lang="en-US"/>
          </a:p>
        </p:txBody>
      </p:sp>
      <p:grpSp>
        <p:nvGrpSpPr>
          <p:cNvPr id="4" name="Group 20"/>
          <p:cNvGrpSpPr>
            <a:grpSpLocks/>
          </p:cNvGrpSpPr>
          <p:nvPr/>
        </p:nvGrpSpPr>
        <p:grpSpPr bwMode="auto">
          <a:xfrm>
            <a:off x="1071563" y="5105400"/>
            <a:ext cx="300037" cy="457200"/>
            <a:chOff x="675" y="3216"/>
            <a:chExt cx="189" cy="288"/>
          </a:xfrm>
        </p:grpSpPr>
        <p:sp>
          <p:nvSpPr>
            <p:cNvPr id="31777" name="Line 21"/>
            <p:cNvSpPr>
              <a:spLocks noChangeShapeType="1"/>
            </p:cNvSpPr>
            <p:nvPr/>
          </p:nvSpPr>
          <p:spPr bwMode="auto">
            <a:xfrm>
              <a:off x="840" y="3216"/>
              <a:ext cx="0" cy="288"/>
            </a:xfrm>
            <a:prstGeom prst="line">
              <a:avLst/>
            </a:prstGeom>
            <a:noFill/>
            <a:ln w="28575">
              <a:solidFill>
                <a:schemeClr val="accent2"/>
              </a:solidFill>
              <a:prstDash val="sysDot"/>
              <a:round/>
              <a:headEnd/>
              <a:tailEnd/>
            </a:ln>
          </p:spPr>
          <p:txBody>
            <a:bodyPr>
              <a:prstTxWarp prst="textNoShape">
                <a:avLst/>
              </a:prstTxWarp>
            </a:bodyPr>
            <a:lstStyle/>
            <a:p>
              <a:endParaRPr lang="en-US"/>
            </a:p>
          </p:txBody>
        </p:sp>
        <p:sp>
          <p:nvSpPr>
            <p:cNvPr id="31778" name="Text Box 22"/>
            <p:cNvSpPr txBox="1">
              <a:spLocks noChangeArrowheads="1"/>
            </p:cNvSpPr>
            <p:nvPr/>
          </p:nvSpPr>
          <p:spPr bwMode="auto">
            <a:xfrm>
              <a:off x="675" y="3216"/>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grpSp>
      <p:grpSp>
        <p:nvGrpSpPr>
          <p:cNvPr id="5" name="Group 23"/>
          <p:cNvGrpSpPr>
            <a:grpSpLocks/>
          </p:cNvGrpSpPr>
          <p:nvPr/>
        </p:nvGrpSpPr>
        <p:grpSpPr bwMode="auto">
          <a:xfrm>
            <a:off x="457200" y="4343400"/>
            <a:ext cx="609600" cy="396875"/>
            <a:chOff x="432" y="2736"/>
            <a:chExt cx="384" cy="250"/>
          </a:xfrm>
        </p:grpSpPr>
        <p:sp>
          <p:nvSpPr>
            <p:cNvPr id="31775" name="Text Box 24"/>
            <p:cNvSpPr txBox="1">
              <a:spLocks noChangeArrowheads="1"/>
            </p:cNvSpPr>
            <p:nvPr/>
          </p:nvSpPr>
          <p:spPr bwMode="auto">
            <a:xfrm>
              <a:off x="559" y="2736"/>
              <a:ext cx="209"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endParaRPr lang="en-US" sz="2000">
                <a:solidFill>
                  <a:srgbClr val="FF0000"/>
                </a:solidFill>
                <a:latin typeface="Monotype Corsiva" charset="0"/>
              </a:endParaRPr>
            </a:p>
          </p:txBody>
        </p:sp>
        <p:sp>
          <p:nvSpPr>
            <p:cNvPr id="31776" name="Line 25"/>
            <p:cNvSpPr>
              <a:spLocks noChangeShapeType="1"/>
            </p:cNvSpPr>
            <p:nvPr/>
          </p:nvSpPr>
          <p:spPr bwMode="auto">
            <a:xfrm flipH="1">
              <a:off x="432" y="292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6" name="Group 26"/>
          <p:cNvGrpSpPr>
            <a:grpSpLocks/>
          </p:cNvGrpSpPr>
          <p:nvPr/>
        </p:nvGrpSpPr>
        <p:grpSpPr bwMode="auto">
          <a:xfrm>
            <a:off x="1524000" y="5486400"/>
            <a:ext cx="609600" cy="396875"/>
            <a:chOff x="816" y="3456"/>
            <a:chExt cx="384" cy="250"/>
          </a:xfrm>
        </p:grpSpPr>
        <p:sp>
          <p:nvSpPr>
            <p:cNvPr id="31773" name="Line 27"/>
            <p:cNvSpPr>
              <a:spLocks noChangeShapeType="1"/>
            </p:cNvSpPr>
            <p:nvPr/>
          </p:nvSpPr>
          <p:spPr bwMode="auto">
            <a:xfrm>
              <a:off x="816"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1774" name="Text Box 28"/>
            <p:cNvSpPr txBox="1">
              <a:spLocks noChangeArrowheads="1"/>
            </p:cNvSpPr>
            <p:nvPr/>
          </p:nvSpPr>
          <p:spPr bwMode="auto">
            <a:xfrm>
              <a:off x="847" y="3456"/>
              <a:ext cx="254"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endParaRPr lang="en-US" sz="2000">
                <a:solidFill>
                  <a:srgbClr val="FF0000"/>
                </a:solidFill>
                <a:latin typeface="Monotype Corsiva" charset="0"/>
              </a:endParaRPr>
            </a:p>
          </p:txBody>
        </p:sp>
      </p:grpSp>
      <p:sp>
        <p:nvSpPr>
          <p:cNvPr id="977949" name="Text Box 29"/>
          <p:cNvSpPr txBox="1">
            <a:spLocks noChangeArrowheads="1"/>
          </p:cNvSpPr>
          <p:nvPr/>
        </p:nvSpPr>
        <p:spPr bwMode="auto">
          <a:xfrm>
            <a:off x="2209800" y="4953000"/>
            <a:ext cx="5410200" cy="707886"/>
          </a:xfrm>
          <a:prstGeom prst="rect">
            <a:avLst/>
          </a:prstGeom>
          <a:solidFill>
            <a:srgbClr val="FFFF99"/>
          </a:solidFill>
          <a:ln w="28575">
            <a:noFill/>
            <a:miter lim="800000"/>
            <a:headEnd/>
            <a:tailEnd/>
          </a:ln>
        </p:spPr>
        <p:txBody>
          <a:bodyPr wrap="square">
            <a:prstTxWarp prst="textNoShape">
              <a:avLst/>
            </a:prstTxWarp>
            <a:spAutoFit/>
          </a:bodyPr>
          <a:lstStyle/>
          <a:p>
            <a:pPr>
              <a:spcBef>
                <a:spcPct val="20000"/>
              </a:spcBef>
            </a:pPr>
            <a:r>
              <a:rPr lang="en-US" sz="2000" dirty="0">
                <a:solidFill>
                  <a:srgbClr val="FF0000"/>
                </a:solidFill>
                <a:latin typeface="Arial Narrow" charset="0"/>
              </a:rPr>
              <a:t>The object will rotate about the CM. Since the net torque acting on the object about a rotational axis is not 0. </a:t>
            </a:r>
          </a:p>
        </p:txBody>
      </p:sp>
      <p:sp>
        <p:nvSpPr>
          <p:cNvPr id="977950" name="Text Box 30"/>
          <p:cNvSpPr txBox="1">
            <a:spLocks noChangeArrowheads="1"/>
          </p:cNvSpPr>
          <p:nvPr/>
        </p:nvSpPr>
        <p:spPr bwMode="auto">
          <a:xfrm>
            <a:off x="2438400" y="5638800"/>
            <a:ext cx="617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For an object to be at its </a:t>
            </a:r>
            <a:r>
              <a:rPr lang="en-US" sz="2000">
                <a:solidFill>
                  <a:srgbClr val="003300"/>
                </a:solidFill>
                <a:latin typeface="Monotype Corsiva" charset="0"/>
              </a:rPr>
              <a:t>static equilibrium</a:t>
            </a:r>
            <a:r>
              <a:rPr lang="en-US" sz="2000">
                <a:solidFill>
                  <a:srgbClr val="FF0000"/>
                </a:solidFill>
                <a:latin typeface="Arial Narrow" charset="0"/>
              </a:rPr>
              <a:t>, the object should not have linear or angular speed. </a:t>
            </a:r>
          </a:p>
        </p:txBody>
      </p:sp>
      <p:graphicFrame>
        <p:nvGraphicFramePr>
          <p:cNvPr id="977951" name="Object 3"/>
          <p:cNvGraphicFramePr>
            <a:graphicFrameLocks noChangeAspect="1"/>
          </p:cNvGraphicFramePr>
          <p:nvPr/>
        </p:nvGraphicFramePr>
        <p:xfrm>
          <a:off x="7750175" y="4991100"/>
          <a:ext cx="873125" cy="584200"/>
        </p:xfrm>
        <a:graphic>
          <a:graphicData uri="http://schemas.openxmlformats.org/presentationml/2006/ole">
            <mc:AlternateContent xmlns:mc="http://schemas.openxmlformats.org/markup-compatibility/2006">
              <mc:Choice xmlns:v="urn:schemas-microsoft-com:vml" Requires="v">
                <p:oleObj spid="_x0000_s525304" name="Equation" r:id="rId5" imgW="419100" imgH="292100" progId="Equation.DSMT4">
                  <p:embed/>
                </p:oleObj>
              </mc:Choice>
              <mc:Fallback>
                <p:oleObj name="Equation" r:id="rId5" imgW="419100" imgH="292100" progId="Equation.DSMT4">
                  <p:embed/>
                  <p:pic>
                    <p:nvPicPr>
                      <p:cNvPr id="977951" name="Object 3"/>
                      <p:cNvPicPr>
                        <a:picLocks noChangeAspect="1" noChangeArrowheads="1"/>
                      </p:cNvPicPr>
                      <p:nvPr/>
                    </p:nvPicPr>
                    <p:blipFill>
                      <a:blip r:embed="rId6"/>
                      <a:srcRect/>
                      <a:stretch>
                        <a:fillRect/>
                      </a:stretch>
                    </p:blipFill>
                    <p:spPr bwMode="auto">
                      <a:xfrm>
                        <a:off x="7750175" y="4991100"/>
                        <a:ext cx="873125"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2" name="Object 4"/>
          <p:cNvGraphicFramePr>
            <a:graphicFrameLocks noChangeAspect="1"/>
          </p:cNvGraphicFramePr>
          <p:nvPr/>
        </p:nvGraphicFramePr>
        <p:xfrm>
          <a:off x="5575300" y="5943600"/>
          <a:ext cx="1033463" cy="457200"/>
        </p:xfrm>
        <a:graphic>
          <a:graphicData uri="http://schemas.openxmlformats.org/presentationml/2006/ole">
            <mc:AlternateContent xmlns:mc="http://schemas.openxmlformats.org/markup-compatibility/2006">
              <mc:Choice xmlns:v="urn:schemas-microsoft-com:vml" Requires="v">
                <p:oleObj spid="_x0000_s525305" name="Equation" r:id="rId7" imgW="495000" imgH="228600" progId="Equation.DSMT4">
                  <p:embed/>
                </p:oleObj>
              </mc:Choice>
              <mc:Fallback>
                <p:oleObj name="Equation" r:id="rId7" imgW="495000" imgH="228600" progId="Equation.DSMT4">
                  <p:embed/>
                  <p:pic>
                    <p:nvPicPr>
                      <p:cNvPr id="9779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5300" y="5943600"/>
                        <a:ext cx="1033463"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3" name="Object 5"/>
          <p:cNvGraphicFramePr>
            <a:graphicFrameLocks noChangeAspect="1"/>
          </p:cNvGraphicFramePr>
          <p:nvPr/>
        </p:nvGraphicFramePr>
        <p:xfrm>
          <a:off x="6781800" y="5969000"/>
          <a:ext cx="793750" cy="355600"/>
        </p:xfrm>
        <a:graphic>
          <a:graphicData uri="http://schemas.openxmlformats.org/presentationml/2006/ole">
            <mc:AlternateContent xmlns:mc="http://schemas.openxmlformats.org/markup-compatibility/2006">
              <mc:Choice xmlns:v="urn:schemas-microsoft-com:vml" Requires="v">
                <p:oleObj spid="_x0000_s525306" name="Equation" r:id="rId9" imgW="380880" imgH="177480" progId="Equation.DSMT4">
                  <p:embed/>
                </p:oleObj>
              </mc:Choice>
              <mc:Fallback>
                <p:oleObj name="Equation" r:id="rId9" imgW="380880" imgH="177480" progId="Equation.DSMT4">
                  <p:embed/>
                  <p:pic>
                    <p:nvPicPr>
                      <p:cNvPr id="9779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5969000"/>
                        <a:ext cx="793750"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4" name="Object 6"/>
          <p:cNvGraphicFramePr>
            <a:graphicFrameLocks noChangeAspect="1"/>
          </p:cNvGraphicFramePr>
          <p:nvPr/>
        </p:nvGraphicFramePr>
        <p:xfrm>
          <a:off x="6592888" y="2743200"/>
          <a:ext cx="265112" cy="355600"/>
        </p:xfrm>
        <a:graphic>
          <a:graphicData uri="http://schemas.openxmlformats.org/presentationml/2006/ole">
            <mc:AlternateContent xmlns:mc="http://schemas.openxmlformats.org/markup-compatibility/2006">
              <mc:Choice xmlns:v="urn:schemas-microsoft-com:vml" Requires="v">
                <p:oleObj spid="_x0000_s525307" name="Equation" r:id="rId11" imgW="126720" imgH="177480" progId="Equation.DSMT4">
                  <p:embed/>
                </p:oleObj>
              </mc:Choice>
              <mc:Fallback>
                <p:oleObj name="Equation" r:id="rId11" imgW="126720" imgH="177480" progId="Equation.DSMT4">
                  <p:embed/>
                  <p:pic>
                    <p:nvPicPr>
                      <p:cNvPr id="97795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92888" y="2743200"/>
                        <a:ext cx="265112"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7955" name="Object 7"/>
          <p:cNvGraphicFramePr>
            <a:graphicFrameLocks noChangeAspect="1"/>
          </p:cNvGraphicFramePr>
          <p:nvPr/>
        </p:nvGraphicFramePr>
        <p:xfrm>
          <a:off x="8575675" y="5105400"/>
          <a:ext cx="263525" cy="355600"/>
        </p:xfrm>
        <a:graphic>
          <a:graphicData uri="http://schemas.openxmlformats.org/presentationml/2006/ole">
            <mc:AlternateContent xmlns:mc="http://schemas.openxmlformats.org/markup-compatibility/2006">
              <mc:Choice xmlns:v="urn:schemas-microsoft-com:vml" Requires="v">
                <p:oleObj spid="_x0000_s525308" name="Equation" r:id="rId13" imgW="126720" imgH="177480" progId="Equation.DSMT4">
                  <p:embed/>
                </p:oleObj>
              </mc:Choice>
              <mc:Fallback>
                <p:oleObj name="Equation" r:id="rId13" imgW="126720" imgH="177480" progId="Equation.DSMT4">
                  <p:embed/>
                  <p:pic>
                    <p:nvPicPr>
                      <p:cNvPr id="97795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75675" y="5105400"/>
                        <a:ext cx="263525" cy="3556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203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77923"/>
                                        </p:tgtEl>
                                        <p:attrNameLst>
                                          <p:attrName>style.visibility</p:attrName>
                                        </p:attrNameLst>
                                      </p:cBhvr>
                                      <p:to>
                                        <p:strVal val="visible"/>
                                      </p:to>
                                    </p:set>
                                    <p:animEffect transition="in" filter="wipe(left)">
                                      <p:cBhvr>
                                        <p:cTn id="7" dur="500"/>
                                        <p:tgtEl>
                                          <p:spTgt spid="9779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77925"/>
                                        </p:tgtEl>
                                        <p:attrNameLst>
                                          <p:attrName>style.visibility</p:attrName>
                                        </p:attrNameLst>
                                      </p:cBhvr>
                                      <p:to>
                                        <p:strVal val="visible"/>
                                      </p:to>
                                    </p:set>
                                    <p:animEffect transition="in" filter="wipe(left)">
                                      <p:cBhvr>
                                        <p:cTn id="12" dur="500"/>
                                        <p:tgtEl>
                                          <p:spTgt spid="9779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977927"/>
                                        </p:tgtEl>
                                        <p:attrNameLst>
                                          <p:attrName>style.visibility</p:attrName>
                                        </p:attrNameLst>
                                      </p:cBhvr>
                                      <p:to>
                                        <p:strVal val="visible"/>
                                      </p:to>
                                    </p:set>
                                    <p:animEffect transition="in" filter="wipe(left)">
                                      <p:cBhvr>
                                        <p:cTn id="17" dur="500"/>
                                        <p:tgtEl>
                                          <p:spTgt spid="9779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77928"/>
                                        </p:tgtEl>
                                        <p:attrNameLst>
                                          <p:attrName>style.visibility</p:attrName>
                                        </p:attrNameLst>
                                      </p:cBhvr>
                                      <p:to>
                                        <p:strVal val="visible"/>
                                      </p:to>
                                    </p:set>
                                    <p:animEffect transition="in" filter="wipe(left)">
                                      <p:cBhvr>
                                        <p:cTn id="22" dur="500"/>
                                        <p:tgtEl>
                                          <p:spTgt spid="9779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977924"/>
                                        </p:tgtEl>
                                        <p:attrNameLst>
                                          <p:attrName>style.visibility</p:attrName>
                                        </p:attrNameLst>
                                      </p:cBhvr>
                                      <p:to>
                                        <p:strVal val="visible"/>
                                      </p:to>
                                    </p:set>
                                    <p:animEffect transition="in" filter="wipe(left)">
                                      <p:cBhvr>
                                        <p:cTn id="27" dur="500"/>
                                        <p:tgtEl>
                                          <p:spTgt spid="9779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977954"/>
                                        </p:tgtEl>
                                        <p:attrNameLst>
                                          <p:attrName>style.visibility</p:attrName>
                                        </p:attrNameLst>
                                      </p:cBhvr>
                                      <p:to>
                                        <p:strVal val="visible"/>
                                      </p:to>
                                    </p:set>
                                    <p:animEffect transition="in" filter="wipe(left)">
                                      <p:cBhvr>
                                        <p:cTn id="32" dur="500"/>
                                        <p:tgtEl>
                                          <p:spTgt spid="9779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977926"/>
                                        </p:tgtEl>
                                        <p:attrNameLst>
                                          <p:attrName>style.visibility</p:attrName>
                                        </p:attrNameLst>
                                      </p:cBhvr>
                                      <p:to>
                                        <p:strVal val="visible"/>
                                      </p:to>
                                    </p:set>
                                    <p:animEffect transition="in" filter="wipe(left)">
                                      <p:cBhvr>
                                        <p:cTn id="37" dur="500"/>
                                        <p:tgtEl>
                                          <p:spTgt spid="9779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977929">
                                            <p:txEl>
                                              <p:pRg st="0" end="0"/>
                                            </p:txEl>
                                          </p:spTgt>
                                        </p:tgtEl>
                                        <p:attrNameLst>
                                          <p:attrName>style.visibility</p:attrName>
                                        </p:attrNameLst>
                                      </p:cBhvr>
                                      <p:to>
                                        <p:strVal val="visible"/>
                                      </p:to>
                                    </p:set>
                                    <p:animEffect transition="in" filter="wipe(left)">
                                      <p:cBhvr>
                                        <p:cTn id="42" dur="500"/>
                                        <p:tgtEl>
                                          <p:spTgt spid="97792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977930"/>
                                        </p:tgtEl>
                                        <p:attrNameLst>
                                          <p:attrName>style.visibility</p:attrName>
                                        </p:attrNameLst>
                                      </p:cBhvr>
                                      <p:to>
                                        <p:strVal val="visible"/>
                                      </p:to>
                                    </p:set>
                                    <p:animEffect transition="in" filter="wipe(left)">
                                      <p:cBhvr>
                                        <p:cTn id="47" dur="500"/>
                                        <p:tgtEl>
                                          <p:spTgt spid="9779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977931"/>
                                        </p:tgtEl>
                                        <p:attrNameLst>
                                          <p:attrName>style.visibility</p:attrName>
                                        </p:attrNameLst>
                                      </p:cBhvr>
                                      <p:to>
                                        <p:strVal val="visible"/>
                                      </p:to>
                                    </p:set>
                                    <p:animEffect transition="in" filter="wipe(left)">
                                      <p:cBhvr>
                                        <p:cTn id="52" dur="500"/>
                                        <p:tgtEl>
                                          <p:spTgt spid="9779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977935"/>
                                        </p:tgtEl>
                                        <p:attrNameLst>
                                          <p:attrName>style.visibility</p:attrName>
                                        </p:attrNameLst>
                                      </p:cBhvr>
                                      <p:to>
                                        <p:strVal val="visible"/>
                                      </p:to>
                                    </p:set>
                                    <p:animEffect transition="in" filter="wipe(left)">
                                      <p:cBhvr>
                                        <p:cTn id="67" dur="500"/>
                                        <p:tgtEl>
                                          <p:spTgt spid="977935"/>
                                        </p:tgtEl>
                                      </p:cBhvr>
                                    </p:animEffect>
                                  </p:childTnLst>
                                </p:cTn>
                              </p:par>
                            </p:childTnLst>
                          </p:cTn>
                        </p:par>
                        <p:par>
                          <p:cTn id="68" fill="hold">
                            <p:stCondLst>
                              <p:cond delay="500"/>
                            </p:stCondLst>
                            <p:childTnLst>
                              <p:par>
                                <p:cTn id="69" presetID="22" presetClass="entr" presetSubtype="8" fill="hold" nodeType="afterEffect">
                                  <p:stCondLst>
                                    <p:cond delay="0"/>
                                  </p:stCondLst>
                                  <p:iterate type="wd">
                                    <p:tmPct val="10000"/>
                                  </p:iterate>
                                  <p:childTnLst>
                                    <p:set>
                                      <p:cBhvr>
                                        <p:cTn id="70" dur="1" fill="hold">
                                          <p:stCondLst>
                                            <p:cond delay="0"/>
                                          </p:stCondLst>
                                        </p:cTn>
                                        <p:tgtEl>
                                          <p:spTgt spid="3"/>
                                        </p:tgtEl>
                                        <p:attrNameLst>
                                          <p:attrName>style.visibility</p:attrName>
                                        </p:attrNameLst>
                                      </p:cBhvr>
                                      <p:to>
                                        <p:strVal val="visible"/>
                                      </p:to>
                                    </p:set>
                                    <p:animEffect transition="in" filter="wipe(left)">
                                      <p:cBhvr>
                                        <p:cTn id="71" dur="500"/>
                                        <p:tgtEl>
                                          <p:spTgt spid="3"/>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iterate type="wd">
                                    <p:tmPct val="10000"/>
                                  </p:iterate>
                                  <p:childTnLst>
                                    <p:set>
                                      <p:cBhvr>
                                        <p:cTn id="75" dur="1" fill="hold">
                                          <p:stCondLst>
                                            <p:cond delay="0"/>
                                          </p:stCondLst>
                                        </p:cTn>
                                        <p:tgtEl>
                                          <p:spTgt spid="6"/>
                                        </p:tgtEl>
                                        <p:attrNameLst>
                                          <p:attrName>style.visibility</p:attrName>
                                        </p:attrNameLst>
                                      </p:cBhvr>
                                      <p:to>
                                        <p:strVal val="visible"/>
                                      </p:to>
                                    </p:set>
                                    <p:animEffect transition="in" filter="wipe(left)">
                                      <p:cBhvr>
                                        <p:cTn id="76" dur="500"/>
                                        <p:tgtEl>
                                          <p:spTgt spid="6"/>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iterate type="wd">
                                    <p:tmPct val="10000"/>
                                  </p:iterate>
                                  <p:childTnLst>
                                    <p:set>
                                      <p:cBhvr>
                                        <p:cTn id="80" dur="1" fill="hold">
                                          <p:stCondLst>
                                            <p:cond delay="0"/>
                                          </p:stCondLst>
                                        </p:cTn>
                                        <p:tgtEl>
                                          <p:spTgt spid="977939"/>
                                        </p:tgtEl>
                                        <p:attrNameLst>
                                          <p:attrName>style.visibility</p:attrName>
                                        </p:attrNameLst>
                                      </p:cBhvr>
                                      <p:to>
                                        <p:strVal val="visible"/>
                                      </p:to>
                                    </p:set>
                                    <p:animEffect transition="in" filter="wipe(left)">
                                      <p:cBhvr>
                                        <p:cTn id="81" dur="500"/>
                                        <p:tgtEl>
                                          <p:spTgt spid="977939"/>
                                        </p:tgtEl>
                                      </p:cBhvr>
                                    </p:animEffect>
                                  </p:childTnLst>
                                </p:cTn>
                              </p:par>
                            </p:childTnLst>
                          </p:cTn>
                        </p:par>
                        <p:par>
                          <p:cTn id="82" fill="hold">
                            <p:stCondLst>
                              <p:cond delay="500"/>
                            </p:stCondLst>
                            <p:childTnLst>
                              <p:par>
                                <p:cTn id="83" presetID="22" presetClass="entr" presetSubtype="8" fill="hold" nodeType="afterEffect">
                                  <p:stCondLst>
                                    <p:cond delay="0"/>
                                  </p:stCondLst>
                                  <p:iterate type="wd">
                                    <p:tmPct val="10000"/>
                                  </p:iterate>
                                  <p:childTnLst>
                                    <p:set>
                                      <p:cBhvr>
                                        <p:cTn id="84" dur="1" fill="hold">
                                          <p:stCondLst>
                                            <p:cond delay="0"/>
                                          </p:stCondLst>
                                        </p:cTn>
                                        <p:tgtEl>
                                          <p:spTgt spid="4"/>
                                        </p:tgtEl>
                                        <p:attrNameLst>
                                          <p:attrName>style.visibility</p:attrName>
                                        </p:attrNameLst>
                                      </p:cBhvr>
                                      <p:to>
                                        <p:strVal val="visible"/>
                                      </p:to>
                                    </p:set>
                                    <p:animEffect transition="in" filter="wipe(left)">
                                      <p:cBhvr>
                                        <p:cTn id="85" dur="500"/>
                                        <p:tgtEl>
                                          <p:spTgt spid="4"/>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977949"/>
                                        </p:tgtEl>
                                        <p:attrNameLst>
                                          <p:attrName>style.visibility</p:attrName>
                                        </p:attrNameLst>
                                      </p:cBhvr>
                                      <p:to>
                                        <p:strVal val="visible"/>
                                      </p:to>
                                    </p:set>
                                    <p:animEffect transition="in" filter="wipe(left)">
                                      <p:cBhvr>
                                        <p:cTn id="90" dur="500"/>
                                        <p:tgtEl>
                                          <p:spTgt spid="97794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iterate type="wd">
                                    <p:tmPct val="10000"/>
                                  </p:iterate>
                                  <p:childTnLst>
                                    <p:set>
                                      <p:cBhvr>
                                        <p:cTn id="94" dur="1" fill="hold">
                                          <p:stCondLst>
                                            <p:cond delay="0"/>
                                          </p:stCondLst>
                                        </p:cTn>
                                        <p:tgtEl>
                                          <p:spTgt spid="977951"/>
                                        </p:tgtEl>
                                        <p:attrNameLst>
                                          <p:attrName>style.visibility</p:attrName>
                                        </p:attrNameLst>
                                      </p:cBhvr>
                                      <p:to>
                                        <p:strVal val="visible"/>
                                      </p:to>
                                    </p:set>
                                    <p:animEffect transition="in" filter="wipe(left)">
                                      <p:cBhvr>
                                        <p:cTn id="95" dur="500"/>
                                        <p:tgtEl>
                                          <p:spTgt spid="977951"/>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iterate type="wd">
                                    <p:tmPct val="10000"/>
                                  </p:iterate>
                                  <p:childTnLst>
                                    <p:set>
                                      <p:cBhvr>
                                        <p:cTn id="99" dur="1" fill="hold">
                                          <p:stCondLst>
                                            <p:cond delay="0"/>
                                          </p:stCondLst>
                                        </p:cTn>
                                        <p:tgtEl>
                                          <p:spTgt spid="977955"/>
                                        </p:tgtEl>
                                        <p:attrNameLst>
                                          <p:attrName>style.visibility</p:attrName>
                                        </p:attrNameLst>
                                      </p:cBhvr>
                                      <p:to>
                                        <p:strVal val="visible"/>
                                      </p:to>
                                    </p:set>
                                    <p:animEffect transition="in" filter="wipe(left)">
                                      <p:cBhvr>
                                        <p:cTn id="100" dur="500"/>
                                        <p:tgtEl>
                                          <p:spTgt spid="977955"/>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977950">
                                            <p:txEl>
                                              <p:pRg st="0" end="0"/>
                                            </p:txEl>
                                          </p:spTgt>
                                        </p:tgtEl>
                                        <p:attrNameLst>
                                          <p:attrName>style.visibility</p:attrName>
                                        </p:attrNameLst>
                                      </p:cBhvr>
                                      <p:to>
                                        <p:strVal val="visible"/>
                                      </p:to>
                                    </p:set>
                                    <p:animEffect transition="in" filter="wipe(left)">
                                      <p:cBhvr>
                                        <p:cTn id="105" dur="500"/>
                                        <p:tgtEl>
                                          <p:spTgt spid="977950">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nodeType="clickEffect">
                                  <p:stCondLst>
                                    <p:cond delay="0"/>
                                  </p:stCondLst>
                                  <p:iterate type="wd">
                                    <p:tmPct val="10000"/>
                                  </p:iterate>
                                  <p:childTnLst>
                                    <p:set>
                                      <p:cBhvr>
                                        <p:cTn id="109" dur="1" fill="hold">
                                          <p:stCondLst>
                                            <p:cond delay="0"/>
                                          </p:stCondLst>
                                        </p:cTn>
                                        <p:tgtEl>
                                          <p:spTgt spid="977952"/>
                                        </p:tgtEl>
                                        <p:attrNameLst>
                                          <p:attrName>style.visibility</p:attrName>
                                        </p:attrNameLst>
                                      </p:cBhvr>
                                      <p:to>
                                        <p:strVal val="visible"/>
                                      </p:to>
                                    </p:set>
                                    <p:animEffect transition="in" filter="wipe(left)">
                                      <p:cBhvr>
                                        <p:cTn id="110" dur="500"/>
                                        <p:tgtEl>
                                          <p:spTgt spid="97795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iterate type="wd">
                                    <p:tmPct val="10000"/>
                                  </p:iterate>
                                  <p:childTnLst>
                                    <p:set>
                                      <p:cBhvr>
                                        <p:cTn id="114" dur="1" fill="hold">
                                          <p:stCondLst>
                                            <p:cond delay="0"/>
                                          </p:stCondLst>
                                        </p:cTn>
                                        <p:tgtEl>
                                          <p:spTgt spid="977953"/>
                                        </p:tgtEl>
                                        <p:attrNameLst>
                                          <p:attrName>style.visibility</p:attrName>
                                        </p:attrNameLst>
                                      </p:cBhvr>
                                      <p:to>
                                        <p:strVal val="visible"/>
                                      </p:to>
                                    </p:set>
                                    <p:animEffect transition="in" filter="wipe(left)">
                                      <p:cBhvr>
                                        <p:cTn id="115" dur="500"/>
                                        <p:tgtEl>
                                          <p:spTgt spid="977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3" grpId="0" animBg="1" autoUpdateAnimBg="0"/>
      <p:bldP spid="977925" grpId="0" animBg="1" autoUpdateAnimBg="0"/>
      <p:bldP spid="977926" grpId="0" animBg="1" autoUpdateAnimBg="0"/>
      <p:bldP spid="977927" grpId="0" animBg="1" autoUpdateAnimBg="0"/>
      <p:bldP spid="977928" grpId="0" animBg="1" autoUpdateAnimBg="0"/>
      <p:bldP spid="977929" grpId="0" build="p" autoUpdateAnimBg="0"/>
      <p:bldP spid="977930" grpId="0" animBg="1" autoUpdateAnimBg="0"/>
      <p:bldP spid="977931" grpId="0" animBg="1"/>
      <p:bldP spid="977935" grpId="0" animBg="1"/>
      <p:bldP spid="977939" grpId="0" animBg="1"/>
      <p:bldP spid="977949" grpId="0" animBg="1" autoUpdateAnimBg="0"/>
      <p:bldP spid="97795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5"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2776" name="Footer Placeholder 4"/>
          <p:cNvSpPr>
            <a:spLocks noGrp="1"/>
          </p:cNvSpPr>
          <p:nvPr>
            <p:ph type="ftr" sz="quarter" idx="11"/>
          </p:nvPr>
        </p:nvSpPr>
        <p:spPr>
          <a:noFill/>
        </p:spPr>
        <p:txBody>
          <a:bodyPr/>
          <a:lstStyle/>
          <a:p>
            <a:r>
              <a:rPr lang="nl-NL"/>
              <a:t>PHYS 1443-003, Spring 2021                    Dr. Jaehoon Yu</a:t>
            </a:r>
            <a:endParaRPr lang="en-US"/>
          </a:p>
        </p:txBody>
      </p:sp>
      <p:sp>
        <p:nvSpPr>
          <p:cNvPr id="32777" name="Slide Number Placeholder 5"/>
          <p:cNvSpPr>
            <a:spLocks noGrp="1"/>
          </p:cNvSpPr>
          <p:nvPr>
            <p:ph type="sldNum" sz="quarter" idx="12"/>
          </p:nvPr>
        </p:nvSpPr>
        <p:spPr>
          <a:noFill/>
        </p:spPr>
        <p:txBody>
          <a:bodyPr/>
          <a:lstStyle/>
          <a:p>
            <a:fld id="{7711B964-A103-7C43-ADE5-34C5382C19A8}" type="slidenum">
              <a:rPr lang="en-US"/>
              <a:pPr/>
              <a:t>4</a:t>
            </a:fld>
            <a:endParaRPr lang="en-US"/>
          </a:p>
        </p:txBody>
      </p:sp>
      <p:sp>
        <p:nvSpPr>
          <p:cNvPr id="32778" name="Rectangle 2"/>
          <p:cNvSpPr>
            <a:spLocks noGrp="1" noChangeArrowheads="1"/>
          </p:cNvSpPr>
          <p:nvPr>
            <p:ph type="title"/>
          </p:nvPr>
        </p:nvSpPr>
        <p:spPr>
          <a:xfrm>
            <a:off x="685800" y="76200"/>
            <a:ext cx="7772400" cy="609600"/>
          </a:xfrm>
        </p:spPr>
        <p:txBody>
          <a:bodyPr/>
          <a:lstStyle/>
          <a:p>
            <a:r>
              <a:rPr lang="en-US" dirty="0"/>
              <a:t>More on Conditions for Equilibrium</a:t>
            </a:r>
          </a:p>
        </p:txBody>
      </p:sp>
      <p:sp>
        <p:nvSpPr>
          <p:cNvPr id="978947" name="Text Box 3"/>
          <p:cNvSpPr txBox="1">
            <a:spLocks noChangeArrowheads="1"/>
          </p:cNvSpPr>
          <p:nvPr/>
        </p:nvSpPr>
        <p:spPr bwMode="auto">
          <a:xfrm>
            <a:off x="533400" y="762000"/>
            <a:ext cx="8153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To simplify the problem, we will only deal with forces acting on x-y plane, giving torque only along z-axis.   What do you think the conditions for equilibrium be in this case? </a:t>
            </a:r>
          </a:p>
        </p:txBody>
      </p:sp>
      <p:sp>
        <p:nvSpPr>
          <p:cNvPr id="978948" name="Text Box 4"/>
          <p:cNvSpPr txBox="1">
            <a:spLocks noChangeArrowheads="1"/>
          </p:cNvSpPr>
          <p:nvPr/>
        </p:nvSpPr>
        <p:spPr bwMode="auto">
          <a:xfrm>
            <a:off x="685800" y="1524000"/>
            <a:ext cx="7848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six possible equations from the two vector equations turns to three equations.</a:t>
            </a:r>
          </a:p>
        </p:txBody>
      </p:sp>
      <p:sp>
        <p:nvSpPr>
          <p:cNvPr id="978949" name="Text Box 5"/>
          <p:cNvSpPr txBox="1">
            <a:spLocks noChangeArrowheads="1"/>
          </p:cNvSpPr>
          <p:nvPr/>
        </p:nvSpPr>
        <p:spPr bwMode="auto">
          <a:xfrm>
            <a:off x="762000" y="3032125"/>
            <a:ext cx="74676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happens if there are many forces exerting on an object?</a:t>
            </a:r>
          </a:p>
        </p:txBody>
      </p:sp>
      <p:graphicFrame>
        <p:nvGraphicFramePr>
          <p:cNvPr id="978950" name="Object 2"/>
          <p:cNvGraphicFramePr>
            <a:graphicFrameLocks noChangeAspect="1"/>
          </p:cNvGraphicFramePr>
          <p:nvPr/>
        </p:nvGraphicFramePr>
        <p:xfrm>
          <a:off x="609600" y="2171700"/>
          <a:ext cx="1190625" cy="584200"/>
        </p:xfrm>
        <a:graphic>
          <a:graphicData uri="http://schemas.openxmlformats.org/presentationml/2006/ole">
            <mc:AlternateContent xmlns:mc="http://schemas.openxmlformats.org/markup-compatibility/2006">
              <mc:Choice xmlns:v="urn:schemas-microsoft-com:vml" Requires="v">
                <p:oleObj spid="_x0000_s526158" name="Equation" r:id="rId3" imgW="571500" imgH="292100" progId="Equation.DSMT4">
                  <p:embed/>
                </p:oleObj>
              </mc:Choice>
              <mc:Fallback>
                <p:oleObj name="Equation" r:id="rId3" imgW="571500" imgH="292100" progId="Equation.DSMT4">
                  <p:embed/>
                  <p:pic>
                    <p:nvPicPr>
                      <p:cNvPr id="978950" name="Object 2"/>
                      <p:cNvPicPr>
                        <a:picLocks noChangeAspect="1" noChangeArrowheads="1"/>
                      </p:cNvPicPr>
                      <p:nvPr/>
                    </p:nvPicPr>
                    <p:blipFill>
                      <a:blip r:embed="rId4"/>
                      <a:srcRect/>
                      <a:stretch>
                        <a:fillRect/>
                      </a:stretch>
                    </p:blipFill>
                    <p:spPr bwMode="auto">
                      <a:xfrm>
                        <a:off x="609600" y="2171700"/>
                        <a:ext cx="1190625"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1" name="Object 3"/>
          <p:cNvGraphicFramePr>
            <a:graphicFrameLocks noChangeAspect="1"/>
          </p:cNvGraphicFramePr>
          <p:nvPr/>
        </p:nvGraphicFramePr>
        <p:xfrm>
          <a:off x="4876800" y="2095500"/>
          <a:ext cx="1111250" cy="584200"/>
        </p:xfrm>
        <a:graphic>
          <a:graphicData uri="http://schemas.openxmlformats.org/presentationml/2006/ole">
            <mc:AlternateContent xmlns:mc="http://schemas.openxmlformats.org/markup-compatibility/2006">
              <mc:Choice xmlns:v="urn:schemas-microsoft-com:vml" Requires="v">
                <p:oleObj spid="_x0000_s526159" name="Equation" r:id="rId5" imgW="533400" imgH="292100" progId="Equation.DSMT4">
                  <p:embed/>
                </p:oleObj>
              </mc:Choice>
              <mc:Fallback>
                <p:oleObj name="Equation" r:id="rId5" imgW="533400" imgH="292100" progId="Equation.DSMT4">
                  <p:embed/>
                  <p:pic>
                    <p:nvPicPr>
                      <p:cNvPr id="978951" name="Object 3"/>
                      <p:cNvPicPr>
                        <a:picLocks noChangeAspect="1" noChangeArrowheads="1"/>
                      </p:cNvPicPr>
                      <p:nvPr/>
                    </p:nvPicPr>
                    <p:blipFill>
                      <a:blip r:embed="rId6"/>
                      <a:srcRect/>
                      <a:stretch>
                        <a:fillRect/>
                      </a:stretch>
                    </p:blipFill>
                    <p:spPr bwMode="auto">
                      <a:xfrm>
                        <a:off x="4876800" y="2095500"/>
                        <a:ext cx="111125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2" name="Object 4"/>
          <p:cNvGraphicFramePr>
            <a:graphicFrameLocks noChangeAspect="1"/>
          </p:cNvGraphicFramePr>
          <p:nvPr/>
        </p:nvGraphicFramePr>
        <p:xfrm>
          <a:off x="2616200" y="1905000"/>
          <a:ext cx="1270000" cy="508000"/>
        </p:xfrm>
        <a:graphic>
          <a:graphicData uri="http://schemas.openxmlformats.org/presentationml/2006/ole">
            <mc:AlternateContent xmlns:mc="http://schemas.openxmlformats.org/markup-compatibility/2006">
              <mc:Choice xmlns:v="urn:schemas-microsoft-com:vml" Requires="v">
                <p:oleObj spid="_x0000_s526160" name="Equation" r:id="rId7" imgW="609480" imgH="253800" progId="Equation.DSMT4">
                  <p:embed/>
                </p:oleObj>
              </mc:Choice>
              <mc:Fallback>
                <p:oleObj name="Equation" r:id="rId7" imgW="609480" imgH="253800" progId="Equation.DSMT4">
                  <p:embed/>
                  <p:pic>
                    <p:nvPicPr>
                      <p:cNvPr id="97895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6200" y="1905000"/>
                        <a:ext cx="1270000"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978953" name="Object 5"/>
          <p:cNvGraphicFramePr>
            <a:graphicFrameLocks noChangeAspect="1"/>
          </p:cNvGraphicFramePr>
          <p:nvPr/>
        </p:nvGraphicFramePr>
        <p:xfrm>
          <a:off x="6859588" y="2159000"/>
          <a:ext cx="1217612" cy="508000"/>
        </p:xfrm>
        <a:graphic>
          <a:graphicData uri="http://schemas.openxmlformats.org/presentationml/2006/ole">
            <mc:AlternateContent xmlns:mc="http://schemas.openxmlformats.org/markup-compatibility/2006">
              <mc:Choice xmlns:v="urn:schemas-microsoft-com:vml" Requires="v">
                <p:oleObj spid="_x0000_s526161" name="Equation" r:id="rId9" imgW="583920" imgH="253800" progId="Equation.DSMT4">
                  <p:embed/>
                </p:oleObj>
              </mc:Choice>
              <mc:Fallback>
                <p:oleObj name="Equation" r:id="rId9" imgW="583920" imgH="253800" progId="Equation.DSMT4">
                  <p:embed/>
                  <p:pic>
                    <p:nvPicPr>
                      <p:cNvPr id="97895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9588" y="2159000"/>
                        <a:ext cx="1217612"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pSp>
        <p:nvGrpSpPr>
          <p:cNvPr id="2" name="Group 10"/>
          <p:cNvGrpSpPr>
            <a:grpSpLocks/>
          </p:cNvGrpSpPr>
          <p:nvPr/>
        </p:nvGrpSpPr>
        <p:grpSpPr bwMode="auto">
          <a:xfrm>
            <a:off x="457200" y="3654425"/>
            <a:ext cx="2133600" cy="2136775"/>
            <a:chOff x="383" y="2203"/>
            <a:chExt cx="1249" cy="1346"/>
          </a:xfrm>
        </p:grpSpPr>
        <p:sp>
          <p:nvSpPr>
            <p:cNvPr id="32789" name="Freeform 11"/>
            <p:cNvSpPr>
              <a:spLocks/>
            </p:cNvSpPr>
            <p:nvPr/>
          </p:nvSpPr>
          <p:spPr bwMode="auto">
            <a:xfrm>
              <a:off x="383" y="2353"/>
              <a:ext cx="940" cy="1049"/>
            </a:xfrm>
            <a:custGeom>
              <a:avLst/>
              <a:gdLst>
                <a:gd name="T0" fmla="*/ 4896155 w 354"/>
                <a:gd name="T1" fmla="*/ 323199 h 569"/>
                <a:gd name="T2" fmla="*/ 14117929 w 354"/>
                <a:gd name="T3" fmla="*/ 359601 h 569"/>
                <a:gd name="T4" fmla="*/ 18698586 w 354"/>
                <a:gd name="T5" fmla="*/ 427301 h 569"/>
                <a:gd name="T6" fmla="*/ 24205356 w 354"/>
                <a:gd name="T7" fmla="*/ 727375 h 569"/>
                <a:gd name="T8" fmla="*/ 32435770 w 354"/>
                <a:gd name="T9" fmla="*/ 877008 h 569"/>
                <a:gd name="T10" fmla="*/ 37122714 w 354"/>
                <a:gd name="T11" fmla="*/ 853604 h 569"/>
                <a:gd name="T12" fmla="*/ 37994792 w 354"/>
                <a:gd name="T13" fmla="*/ 588778 h 569"/>
                <a:gd name="T14" fmla="*/ 42629449 w 354"/>
                <a:gd name="T15" fmla="*/ 416224 h 569"/>
                <a:gd name="T16" fmla="*/ 40818228 w 354"/>
                <a:gd name="T17" fmla="*/ 208174 h 569"/>
                <a:gd name="T18" fmla="*/ 21520825 w 354"/>
                <a:gd name="T19" fmla="*/ 1724 h 569"/>
                <a:gd name="T20" fmla="*/ 13139562 w 354"/>
                <a:gd name="T21" fmla="*/ 12800 h 569"/>
                <a:gd name="T22" fmla="*/ 11295733 w 354"/>
                <a:gd name="T23" fmla="*/ 82204 h 569"/>
                <a:gd name="T24" fmla="*/ 2073805 w 354"/>
                <a:gd name="T25" fmla="*/ 277583 h 569"/>
                <a:gd name="T26" fmla="*/ 229995 w 354"/>
                <a:gd name="T27" fmla="*/ 312917 h 569"/>
                <a:gd name="T28" fmla="*/ 4896155 w 354"/>
                <a:gd name="T29" fmla="*/ 323199 h 5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4"/>
                <a:gd name="T46" fmla="*/ 0 h 569"/>
                <a:gd name="T47" fmla="*/ 354 w 354"/>
                <a:gd name="T48" fmla="*/ 569 h 5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4" h="569">
                  <a:moveTo>
                    <a:pt x="40" y="210"/>
                  </a:moveTo>
                  <a:cubicBezTo>
                    <a:pt x="61" y="215"/>
                    <a:pt x="97" y="220"/>
                    <a:pt x="115" y="233"/>
                  </a:cubicBezTo>
                  <a:cubicBezTo>
                    <a:pt x="131" y="244"/>
                    <a:pt x="138" y="263"/>
                    <a:pt x="152" y="277"/>
                  </a:cubicBezTo>
                  <a:cubicBezTo>
                    <a:pt x="166" y="342"/>
                    <a:pt x="182" y="407"/>
                    <a:pt x="197" y="472"/>
                  </a:cubicBezTo>
                  <a:cubicBezTo>
                    <a:pt x="206" y="513"/>
                    <a:pt x="222" y="556"/>
                    <a:pt x="264" y="569"/>
                  </a:cubicBezTo>
                  <a:cubicBezTo>
                    <a:pt x="277" y="564"/>
                    <a:pt x="299" y="567"/>
                    <a:pt x="302" y="554"/>
                  </a:cubicBezTo>
                  <a:cubicBezTo>
                    <a:pt x="315" y="498"/>
                    <a:pt x="305" y="439"/>
                    <a:pt x="309" y="382"/>
                  </a:cubicBezTo>
                  <a:cubicBezTo>
                    <a:pt x="312" y="347"/>
                    <a:pt x="335" y="303"/>
                    <a:pt x="347" y="270"/>
                  </a:cubicBezTo>
                  <a:cubicBezTo>
                    <a:pt x="344" y="225"/>
                    <a:pt x="354" y="175"/>
                    <a:pt x="332" y="135"/>
                  </a:cubicBezTo>
                  <a:cubicBezTo>
                    <a:pt x="300" y="76"/>
                    <a:pt x="240" y="22"/>
                    <a:pt x="175" y="1"/>
                  </a:cubicBezTo>
                  <a:cubicBezTo>
                    <a:pt x="152" y="3"/>
                    <a:pt x="128" y="0"/>
                    <a:pt x="107" y="8"/>
                  </a:cubicBezTo>
                  <a:cubicBezTo>
                    <a:pt x="92" y="14"/>
                    <a:pt x="97" y="38"/>
                    <a:pt x="92" y="53"/>
                  </a:cubicBezTo>
                  <a:cubicBezTo>
                    <a:pt x="72" y="112"/>
                    <a:pt x="70" y="145"/>
                    <a:pt x="17" y="180"/>
                  </a:cubicBezTo>
                  <a:cubicBezTo>
                    <a:pt x="12" y="188"/>
                    <a:pt x="0" y="194"/>
                    <a:pt x="2" y="203"/>
                  </a:cubicBezTo>
                  <a:cubicBezTo>
                    <a:pt x="8" y="233"/>
                    <a:pt x="30" y="215"/>
                    <a:pt x="40" y="210"/>
                  </a:cubicBezTo>
                  <a:close/>
                </a:path>
              </a:pathLst>
            </a:custGeom>
            <a:gradFill rotWithShape="0">
              <a:gsLst>
                <a:gs pos="0">
                  <a:srgbClr val="CCFFFF"/>
                </a:gs>
                <a:gs pos="100000">
                  <a:srgbClr val="5E7676"/>
                </a:gs>
              </a:gsLst>
              <a:path path="rect">
                <a:fillToRect l="50000" t="50000" r="50000" b="50000"/>
              </a:path>
            </a:gradFill>
            <a:ln w="9525">
              <a:noFill/>
              <a:round/>
              <a:headEnd/>
              <a:tailEnd/>
            </a:ln>
          </p:spPr>
          <p:txBody>
            <a:bodyPr>
              <a:prstTxWarp prst="textNoShape">
                <a:avLst/>
              </a:prstTxWarp>
            </a:bodyPr>
            <a:lstStyle/>
            <a:p>
              <a:endParaRPr lang="en-US"/>
            </a:p>
          </p:txBody>
        </p:sp>
        <p:grpSp>
          <p:nvGrpSpPr>
            <p:cNvPr id="32790" name="Group 12"/>
            <p:cNvGrpSpPr>
              <a:grpSpLocks/>
            </p:cNvGrpSpPr>
            <p:nvPr/>
          </p:nvGrpSpPr>
          <p:grpSpPr bwMode="auto">
            <a:xfrm>
              <a:off x="815" y="2641"/>
              <a:ext cx="219" cy="250"/>
              <a:chOff x="816" y="3072"/>
              <a:chExt cx="219" cy="250"/>
            </a:xfrm>
          </p:grpSpPr>
          <p:sp>
            <p:nvSpPr>
              <p:cNvPr id="32814" name="Text Box 13"/>
              <p:cNvSpPr txBox="1">
                <a:spLocks noChangeArrowheads="1"/>
              </p:cNvSpPr>
              <p:nvPr/>
            </p:nvSpPr>
            <p:spPr bwMode="auto">
              <a:xfrm>
                <a:off x="832" y="3072"/>
                <a:ext cx="203"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15" name="Oval 14"/>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grpSp>
          <p:nvGrpSpPr>
            <p:cNvPr id="32791" name="Group 15"/>
            <p:cNvGrpSpPr>
              <a:grpSpLocks/>
            </p:cNvGrpSpPr>
            <p:nvPr/>
          </p:nvGrpSpPr>
          <p:grpSpPr bwMode="auto">
            <a:xfrm rot="2662544">
              <a:off x="432" y="2246"/>
              <a:ext cx="384" cy="250"/>
              <a:chOff x="433" y="2735"/>
              <a:chExt cx="384" cy="250"/>
            </a:xfrm>
          </p:grpSpPr>
          <p:sp>
            <p:nvSpPr>
              <p:cNvPr id="32812" name="Text Box 16"/>
              <p:cNvSpPr txBox="1">
                <a:spLocks noChangeArrowheads="1"/>
              </p:cNvSpPr>
              <p:nvPr/>
            </p:nvSpPr>
            <p:spPr bwMode="auto">
              <a:xfrm>
                <a:off x="557" y="273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1</a:t>
                </a:r>
                <a:endParaRPr lang="en-US" sz="2000">
                  <a:solidFill>
                    <a:srgbClr val="FF0000"/>
                  </a:solidFill>
                  <a:latin typeface="Monotype Corsiva" charset="0"/>
                </a:endParaRPr>
              </a:p>
            </p:txBody>
          </p:sp>
          <p:sp>
            <p:nvSpPr>
              <p:cNvPr id="32813" name="Line 17"/>
              <p:cNvSpPr>
                <a:spLocks noChangeShapeType="1"/>
              </p:cNvSpPr>
              <p:nvPr/>
            </p:nvSpPr>
            <p:spPr bwMode="auto">
              <a:xfrm flipH="1">
                <a:off x="433" y="2929"/>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grpSp>
        <p:grpSp>
          <p:nvGrpSpPr>
            <p:cNvPr id="32792" name="Group 18"/>
            <p:cNvGrpSpPr>
              <a:grpSpLocks/>
            </p:cNvGrpSpPr>
            <p:nvPr/>
          </p:nvGrpSpPr>
          <p:grpSpPr bwMode="auto">
            <a:xfrm rot="3265369">
              <a:off x="995" y="3240"/>
              <a:ext cx="384" cy="233"/>
              <a:chOff x="967" y="3460"/>
              <a:chExt cx="384" cy="233"/>
            </a:xfrm>
          </p:grpSpPr>
          <p:sp>
            <p:nvSpPr>
              <p:cNvPr id="32810" name="Line 19"/>
              <p:cNvSpPr>
                <a:spLocks noChangeShapeType="1"/>
              </p:cNvSpPr>
              <p:nvPr/>
            </p:nvSpPr>
            <p:spPr bwMode="auto">
              <a:xfrm>
                <a:off x="967" y="3507"/>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11" name="Text Box 20"/>
              <p:cNvSpPr txBox="1">
                <a:spLocks noChangeArrowheads="1"/>
              </p:cNvSpPr>
              <p:nvPr/>
            </p:nvSpPr>
            <p:spPr bwMode="auto">
              <a:xfrm>
                <a:off x="997" y="3460"/>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4</a:t>
                </a:r>
                <a:endParaRPr lang="en-US" sz="2000">
                  <a:solidFill>
                    <a:srgbClr val="FF0000"/>
                  </a:solidFill>
                  <a:latin typeface="Monotype Corsiva" charset="0"/>
                </a:endParaRPr>
              </a:p>
            </p:txBody>
          </p:sp>
        </p:grpSp>
        <p:grpSp>
          <p:nvGrpSpPr>
            <p:cNvPr id="32793" name="Group 21"/>
            <p:cNvGrpSpPr>
              <a:grpSpLocks/>
            </p:cNvGrpSpPr>
            <p:nvPr/>
          </p:nvGrpSpPr>
          <p:grpSpPr bwMode="auto">
            <a:xfrm rot="501311">
              <a:off x="1248" y="2832"/>
              <a:ext cx="384" cy="250"/>
              <a:chOff x="961" y="3455"/>
              <a:chExt cx="384" cy="250"/>
            </a:xfrm>
          </p:grpSpPr>
          <p:sp>
            <p:nvSpPr>
              <p:cNvPr id="32808" name="Line 22"/>
              <p:cNvSpPr>
                <a:spLocks noChangeShapeType="1"/>
              </p:cNvSpPr>
              <p:nvPr/>
            </p:nvSpPr>
            <p:spPr bwMode="auto">
              <a:xfrm>
                <a:off x="961" y="3504"/>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9" name="Text Box 23"/>
              <p:cNvSpPr txBox="1">
                <a:spLocks noChangeArrowheads="1"/>
              </p:cNvSpPr>
              <p:nvPr/>
            </p:nvSpPr>
            <p:spPr bwMode="auto">
              <a:xfrm>
                <a:off x="991" y="3455"/>
                <a:ext cx="23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3</a:t>
                </a:r>
                <a:endParaRPr lang="en-US" sz="2000">
                  <a:solidFill>
                    <a:srgbClr val="FF0000"/>
                  </a:solidFill>
                  <a:latin typeface="Monotype Corsiva" charset="0"/>
                </a:endParaRPr>
              </a:p>
            </p:txBody>
          </p:sp>
        </p:grpSp>
        <p:grpSp>
          <p:nvGrpSpPr>
            <p:cNvPr id="32794" name="Group 24"/>
            <p:cNvGrpSpPr>
              <a:grpSpLocks/>
            </p:cNvGrpSpPr>
            <p:nvPr/>
          </p:nvGrpSpPr>
          <p:grpSpPr bwMode="auto">
            <a:xfrm rot="-3425388">
              <a:off x="979" y="2279"/>
              <a:ext cx="384" cy="232"/>
              <a:chOff x="951" y="3459"/>
              <a:chExt cx="384" cy="232"/>
            </a:xfrm>
          </p:grpSpPr>
          <p:sp>
            <p:nvSpPr>
              <p:cNvPr id="32806" name="Line 25"/>
              <p:cNvSpPr>
                <a:spLocks noChangeShapeType="1"/>
              </p:cNvSpPr>
              <p:nvPr/>
            </p:nvSpPr>
            <p:spPr bwMode="auto">
              <a:xfrm>
                <a:off x="951" y="3508"/>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7" name="Text Box 26"/>
              <p:cNvSpPr txBox="1">
                <a:spLocks noChangeArrowheads="1"/>
              </p:cNvSpPr>
              <p:nvPr/>
            </p:nvSpPr>
            <p:spPr bwMode="auto">
              <a:xfrm>
                <a:off x="985" y="3459"/>
                <a:ext cx="255" cy="232"/>
              </a:xfrm>
              <a:prstGeom prst="rect">
                <a:avLst/>
              </a:prstGeom>
              <a:noFill/>
              <a:ln w="9525">
                <a:noFill/>
                <a:miter lim="800000"/>
                <a:headEnd/>
                <a:tailEnd/>
              </a:ln>
            </p:spPr>
            <p:txBody>
              <a:bodyPr wrap="none">
                <a:prstTxWarp prst="textNoShape">
                  <a:avLst/>
                </a:prstTxWarp>
                <a:spAutoFit/>
              </a:bodyPr>
              <a:lstStyle/>
              <a:p>
                <a:r>
                  <a:rPr lang="en-US" sz="2000" b="1" dirty="0">
                    <a:solidFill>
                      <a:srgbClr val="FF0000"/>
                    </a:solidFill>
                    <a:latin typeface="Monotype Corsiva" charset="0"/>
                  </a:rPr>
                  <a:t>F</a:t>
                </a:r>
                <a:r>
                  <a:rPr lang="en-US" sz="2000" b="1" baseline="-25000" dirty="0">
                    <a:solidFill>
                      <a:srgbClr val="FF0000"/>
                    </a:solidFill>
                    <a:latin typeface="Monotype Corsiva" charset="0"/>
                  </a:rPr>
                  <a:t>2</a:t>
                </a:r>
                <a:endParaRPr lang="en-US" sz="2000" dirty="0">
                  <a:solidFill>
                    <a:srgbClr val="FF0000"/>
                  </a:solidFill>
                  <a:latin typeface="Monotype Corsiva" charset="0"/>
                </a:endParaRPr>
              </a:p>
            </p:txBody>
          </p:sp>
        </p:grpSp>
        <p:grpSp>
          <p:nvGrpSpPr>
            <p:cNvPr id="32795" name="Group 27"/>
            <p:cNvGrpSpPr>
              <a:grpSpLocks/>
            </p:cNvGrpSpPr>
            <p:nvPr/>
          </p:nvGrpSpPr>
          <p:grpSpPr bwMode="auto">
            <a:xfrm rot="7222111">
              <a:off x="551" y="3007"/>
              <a:ext cx="384" cy="233"/>
              <a:chOff x="964" y="3467"/>
              <a:chExt cx="384" cy="233"/>
            </a:xfrm>
          </p:grpSpPr>
          <p:sp>
            <p:nvSpPr>
              <p:cNvPr id="32804" name="Line 28"/>
              <p:cNvSpPr>
                <a:spLocks noChangeShapeType="1"/>
              </p:cNvSpPr>
              <p:nvPr/>
            </p:nvSpPr>
            <p:spPr bwMode="auto">
              <a:xfrm>
                <a:off x="964" y="3512"/>
                <a:ext cx="384" cy="0"/>
              </a:xfrm>
              <a:prstGeom prst="line">
                <a:avLst/>
              </a:prstGeom>
              <a:noFill/>
              <a:ln w="28575">
                <a:solidFill>
                  <a:srgbClr val="FF0000"/>
                </a:solidFill>
                <a:round/>
                <a:headEnd type="oval" w="med" len="med"/>
                <a:tailEnd type="triangle" w="med" len="med"/>
              </a:ln>
            </p:spPr>
            <p:txBody>
              <a:bodyPr>
                <a:prstTxWarp prst="textNoShape">
                  <a:avLst/>
                </a:prstTxWarp>
              </a:bodyPr>
              <a:lstStyle/>
              <a:p>
                <a:endParaRPr lang="en-US"/>
              </a:p>
            </p:txBody>
          </p:sp>
          <p:sp>
            <p:nvSpPr>
              <p:cNvPr id="32805" name="Text Box 29"/>
              <p:cNvSpPr txBox="1">
                <a:spLocks noChangeArrowheads="1"/>
              </p:cNvSpPr>
              <p:nvPr/>
            </p:nvSpPr>
            <p:spPr bwMode="auto">
              <a:xfrm>
                <a:off x="993" y="3467"/>
                <a:ext cx="255" cy="233"/>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5</a:t>
                </a:r>
                <a:endParaRPr lang="en-US" sz="2000">
                  <a:solidFill>
                    <a:srgbClr val="FF0000"/>
                  </a:solidFill>
                  <a:latin typeface="Monotype Corsiva" charset="0"/>
                </a:endParaRPr>
              </a:p>
            </p:txBody>
          </p:sp>
        </p:grpSp>
        <p:grpSp>
          <p:nvGrpSpPr>
            <p:cNvPr id="32796" name="Group 30"/>
            <p:cNvGrpSpPr>
              <a:grpSpLocks/>
            </p:cNvGrpSpPr>
            <p:nvPr/>
          </p:nvGrpSpPr>
          <p:grpSpPr bwMode="auto">
            <a:xfrm>
              <a:off x="671" y="2727"/>
              <a:ext cx="239" cy="271"/>
              <a:chOff x="480" y="3158"/>
              <a:chExt cx="239" cy="271"/>
            </a:xfrm>
          </p:grpSpPr>
          <p:cxnSp>
            <p:nvCxnSpPr>
              <p:cNvPr id="32802" name="AutoShape 31"/>
              <p:cNvCxnSpPr>
                <a:cxnSpLocks noChangeShapeType="1"/>
                <a:stCxn id="32815" idx="5"/>
                <a:endCxn id="32804" idx="0"/>
              </p:cNvCxnSpPr>
              <p:nvPr/>
            </p:nvCxnSpPr>
            <p:spPr bwMode="auto">
              <a:xfrm>
                <a:off x="665" y="3209"/>
                <a:ext cx="54" cy="220"/>
              </a:xfrm>
              <a:prstGeom prst="straightConnector1">
                <a:avLst/>
              </a:prstGeom>
              <a:noFill/>
              <a:ln w="28575">
                <a:solidFill>
                  <a:schemeClr val="accent2"/>
                </a:solidFill>
                <a:round/>
                <a:headEnd/>
                <a:tailEnd type="triangle" w="med" len="med"/>
              </a:ln>
            </p:spPr>
          </p:cxnSp>
          <p:sp>
            <p:nvSpPr>
              <p:cNvPr id="32803" name="Text Box 32"/>
              <p:cNvSpPr txBox="1">
                <a:spLocks noChangeArrowheads="1"/>
              </p:cNvSpPr>
              <p:nvPr/>
            </p:nvSpPr>
            <p:spPr bwMode="auto">
              <a:xfrm>
                <a:off x="480" y="3158"/>
                <a:ext cx="195"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r</a:t>
                </a:r>
                <a:r>
                  <a:rPr lang="en-US" sz="2000" b="1" baseline="-25000">
                    <a:solidFill>
                      <a:schemeClr val="accent2"/>
                    </a:solidFill>
                    <a:latin typeface="Monotype Corsiva" charset="0"/>
                  </a:rPr>
                  <a:t>5</a:t>
                </a:r>
                <a:endParaRPr lang="en-US" sz="2000" b="1">
                  <a:solidFill>
                    <a:schemeClr val="accent2"/>
                  </a:solidFill>
                  <a:latin typeface="Monotype Corsiva" charset="0"/>
                </a:endParaRPr>
              </a:p>
            </p:txBody>
          </p:sp>
        </p:grpSp>
        <p:grpSp>
          <p:nvGrpSpPr>
            <p:cNvPr id="32797" name="Group 33"/>
            <p:cNvGrpSpPr>
              <a:grpSpLocks/>
            </p:cNvGrpSpPr>
            <p:nvPr/>
          </p:nvGrpSpPr>
          <p:grpSpPr bwMode="auto">
            <a:xfrm>
              <a:off x="1055" y="2727"/>
              <a:ext cx="245" cy="250"/>
              <a:chOff x="816" y="3072"/>
              <a:chExt cx="245" cy="250"/>
            </a:xfrm>
          </p:grpSpPr>
          <p:sp>
            <p:nvSpPr>
              <p:cNvPr id="32800" name="Text Box 34"/>
              <p:cNvSpPr txBox="1">
                <a:spLocks noChangeArrowheads="1"/>
              </p:cNvSpPr>
              <p:nvPr/>
            </p:nvSpPr>
            <p:spPr bwMode="auto">
              <a:xfrm>
                <a:off x="832" y="3072"/>
                <a:ext cx="229" cy="250"/>
              </a:xfrm>
              <a:prstGeom prst="rect">
                <a:avLst/>
              </a:prstGeom>
              <a:noFill/>
              <a:ln w="9525">
                <a:noFill/>
                <a:miter lim="800000"/>
                <a:headEnd/>
                <a:tailEnd/>
              </a:ln>
            </p:spPr>
            <p:txBody>
              <a:bodyPr wrap="none">
                <a:prstTxWarp prst="textNoShape">
                  <a:avLst/>
                </a:prstTxWarp>
                <a:spAutoFit/>
              </a:bodyPr>
              <a:lstStyle/>
              <a:p>
                <a:r>
                  <a:rPr lang="en-US" sz="2000">
                    <a:solidFill>
                      <a:srgbClr val="FF3399"/>
                    </a:solidFill>
                    <a:latin typeface="Arial Narrow" charset="0"/>
                  </a:rPr>
                  <a:t>O’</a:t>
                </a:r>
              </a:p>
            </p:txBody>
          </p:sp>
          <p:sp>
            <p:nvSpPr>
              <p:cNvPr id="32801" name="Oval 35"/>
              <p:cNvSpPr>
                <a:spLocks noChangeArrowheads="1"/>
              </p:cNvSpPr>
              <p:nvPr/>
            </p:nvSpPr>
            <p:spPr bwMode="auto">
              <a:xfrm>
                <a:off x="816" y="31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cxnSp>
          <p:nvCxnSpPr>
            <p:cNvPr id="32798" name="AutoShape 36"/>
            <p:cNvCxnSpPr>
              <a:cxnSpLocks noChangeShapeType="1"/>
              <a:stCxn id="32815" idx="6"/>
              <a:endCxn id="32801" idx="5"/>
            </p:cNvCxnSpPr>
            <p:nvPr/>
          </p:nvCxnSpPr>
          <p:spPr bwMode="auto">
            <a:xfrm>
              <a:off x="863" y="2761"/>
              <a:ext cx="233" cy="103"/>
            </a:xfrm>
            <a:prstGeom prst="straightConnector1">
              <a:avLst/>
            </a:prstGeom>
            <a:noFill/>
            <a:ln w="28575">
              <a:solidFill>
                <a:schemeClr val="hlink"/>
              </a:solidFill>
              <a:round/>
              <a:headEnd/>
              <a:tailEnd type="triangle" w="med" len="med"/>
            </a:ln>
          </p:spPr>
        </p:cxnSp>
        <p:sp>
          <p:nvSpPr>
            <p:cNvPr id="32799" name="Text Box 37"/>
            <p:cNvSpPr txBox="1">
              <a:spLocks noChangeArrowheads="1"/>
            </p:cNvSpPr>
            <p:nvPr/>
          </p:nvSpPr>
          <p:spPr bwMode="auto">
            <a:xfrm>
              <a:off x="949" y="2617"/>
              <a:ext cx="188" cy="250"/>
            </a:xfrm>
            <a:prstGeom prst="rect">
              <a:avLst/>
            </a:prstGeom>
            <a:noFill/>
            <a:ln w="9525">
              <a:noFill/>
              <a:miter lim="800000"/>
              <a:headEnd/>
              <a:tailEnd/>
            </a:ln>
          </p:spPr>
          <p:txBody>
            <a:bodyPr wrap="none">
              <a:prstTxWarp prst="textNoShape">
                <a:avLst/>
              </a:prstTxWarp>
              <a:spAutoFit/>
            </a:bodyPr>
            <a:lstStyle/>
            <a:p>
              <a:r>
                <a:rPr lang="en-US" sz="2000" b="1">
                  <a:solidFill>
                    <a:schemeClr val="hlink"/>
                  </a:solidFill>
                  <a:latin typeface="Monotype Corsiva" charset="0"/>
                </a:rPr>
                <a:t>r’</a:t>
              </a:r>
            </a:p>
          </p:txBody>
        </p:sp>
      </p:grpSp>
      <p:sp>
        <p:nvSpPr>
          <p:cNvPr id="978982" name="Text Box 38"/>
          <p:cNvSpPr txBox="1">
            <a:spLocks noChangeArrowheads="1"/>
          </p:cNvSpPr>
          <p:nvPr/>
        </p:nvSpPr>
        <p:spPr bwMode="auto">
          <a:xfrm>
            <a:off x="2743200" y="3581400"/>
            <a:ext cx="6248400" cy="1200329"/>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If an object is at </a:t>
            </a:r>
            <a:r>
              <a:rPr lang="en-US" dirty="0">
                <a:solidFill>
                  <a:srgbClr val="CC00CC"/>
                </a:solidFill>
                <a:latin typeface="Arial Narrow" charset="0"/>
              </a:rPr>
              <a:t>its translational static equilibrium</a:t>
            </a:r>
            <a:r>
              <a:rPr lang="en-US" dirty="0">
                <a:solidFill>
                  <a:srgbClr val="FF0000"/>
                </a:solidFill>
                <a:latin typeface="Arial Narrow" charset="0"/>
              </a:rPr>
              <a:t>, and if the </a:t>
            </a:r>
            <a:r>
              <a:rPr lang="en-US" dirty="0">
                <a:solidFill>
                  <a:srgbClr val="CC00CC"/>
                </a:solidFill>
                <a:latin typeface="Arial Narrow" charset="0"/>
              </a:rPr>
              <a:t>net torque acting on the object is 0 about one axis</a:t>
            </a:r>
            <a:r>
              <a:rPr lang="en-US" dirty="0">
                <a:solidFill>
                  <a:srgbClr val="FF0000"/>
                </a:solidFill>
                <a:latin typeface="Arial Narrow" charset="0"/>
              </a:rPr>
              <a:t>, the </a:t>
            </a:r>
            <a:r>
              <a:rPr lang="en-US" dirty="0">
                <a:solidFill>
                  <a:srgbClr val="CC00CC"/>
                </a:solidFill>
                <a:latin typeface="Arial Narrow" charset="0"/>
              </a:rPr>
              <a:t>net torque must be 0 about any arbitrary axis</a:t>
            </a:r>
            <a:r>
              <a:rPr lang="en-US" dirty="0">
                <a:solidFill>
                  <a:srgbClr val="FF0000"/>
                </a:solidFill>
                <a:latin typeface="Arial Narrow" charset="0"/>
              </a:rPr>
              <a:t>.</a:t>
            </a:r>
          </a:p>
        </p:txBody>
      </p:sp>
      <p:graphicFrame>
        <p:nvGraphicFramePr>
          <p:cNvPr id="978983" name="Object 6"/>
          <p:cNvGraphicFramePr>
            <a:graphicFrameLocks noChangeAspect="1"/>
          </p:cNvGraphicFramePr>
          <p:nvPr/>
        </p:nvGraphicFramePr>
        <p:xfrm>
          <a:off x="2616200" y="2463800"/>
          <a:ext cx="1270000" cy="508000"/>
        </p:xfrm>
        <a:graphic>
          <a:graphicData uri="http://schemas.openxmlformats.org/presentationml/2006/ole">
            <mc:AlternateContent xmlns:mc="http://schemas.openxmlformats.org/markup-compatibility/2006">
              <mc:Choice xmlns:v="urn:schemas-microsoft-com:vml" Requires="v">
                <p:oleObj spid="_x0000_s526162" name="Equation" r:id="rId11" imgW="609480" imgH="253800" progId="Equation.DSMT4">
                  <p:embed/>
                </p:oleObj>
              </mc:Choice>
              <mc:Fallback>
                <p:oleObj name="Equation" r:id="rId11" imgW="609480" imgH="253800" progId="Equation.DSMT4">
                  <p:embed/>
                  <p:pic>
                    <p:nvPicPr>
                      <p:cNvPr id="97898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6200" y="2463800"/>
                        <a:ext cx="1270000" cy="5080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978984" name="Text Box 40"/>
          <p:cNvSpPr txBox="1">
            <a:spLocks noChangeArrowheads="1"/>
          </p:cNvSpPr>
          <p:nvPr/>
        </p:nvSpPr>
        <p:spPr bwMode="auto">
          <a:xfrm>
            <a:off x="2743200" y="4800600"/>
            <a:ext cx="22860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Why is this true?</a:t>
            </a:r>
          </a:p>
        </p:txBody>
      </p:sp>
      <p:sp>
        <p:nvSpPr>
          <p:cNvPr id="978985" name="Text Box 41"/>
          <p:cNvSpPr txBox="1">
            <a:spLocks noChangeArrowheads="1"/>
          </p:cNvSpPr>
          <p:nvPr/>
        </p:nvSpPr>
        <p:spPr bwMode="auto">
          <a:xfrm>
            <a:off x="2743200" y="5213350"/>
            <a:ext cx="6248400" cy="1200329"/>
          </a:xfrm>
          <a:prstGeom prst="rect">
            <a:avLst/>
          </a:prstGeom>
          <a:solidFill>
            <a:schemeClr val="bg1"/>
          </a:solidFill>
          <a:ln w="28575">
            <a:noFill/>
            <a:miter lim="800000"/>
            <a:headEnd/>
            <a:tailEnd/>
          </a:ln>
          <a:effectLst/>
        </p:spPr>
        <p:txBody>
          <a:bodyPr>
            <a:prstTxWarp prst="textNoShape">
              <a:avLst/>
            </a:prstTxWarp>
            <a:spAutoFit/>
          </a:bodyPr>
          <a:lstStyle/>
          <a:p>
            <a:pPr>
              <a:spcBef>
                <a:spcPct val="20000"/>
              </a:spcBef>
              <a:defRPr/>
            </a:pPr>
            <a:r>
              <a:rPr lang="en-US" dirty="0">
                <a:solidFill>
                  <a:srgbClr val="FF0000"/>
                </a:solidFill>
                <a:latin typeface="Arial Narrow" charset="0"/>
              </a:rPr>
              <a:t>Because the object is </a:t>
            </a:r>
            <a:r>
              <a:rPr lang="en-US" b="1" u="sng" dirty="0">
                <a:solidFill>
                  <a:schemeClr val="accent2"/>
                </a:solidFill>
                <a:effectLst>
                  <a:outerShdw blurRad="38100" dist="38100" dir="2700000" algn="tl">
                    <a:srgbClr val="DDDDDD"/>
                  </a:outerShdw>
                </a:effectLst>
                <a:latin typeface="Monotype Corsiva" charset="0"/>
              </a:rPr>
              <a:t>not moving</a:t>
            </a:r>
            <a:r>
              <a:rPr lang="en-US" dirty="0">
                <a:solidFill>
                  <a:srgbClr val="FF0000"/>
                </a:solidFill>
                <a:latin typeface="Arial Narrow" charset="0"/>
              </a:rPr>
              <a:t>, no matter what the rotational axis is, there should not be any motion.  It is simply a matter of mathematical manipulation.</a:t>
            </a:r>
          </a:p>
        </p:txBody>
      </p:sp>
      <p:sp>
        <p:nvSpPr>
          <p:cNvPr id="978986" name="AutoShape 42"/>
          <p:cNvSpPr>
            <a:spLocks noChangeArrowheads="1"/>
          </p:cNvSpPr>
          <p:nvPr/>
        </p:nvSpPr>
        <p:spPr bwMode="auto">
          <a:xfrm>
            <a:off x="19050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
        <p:nvSpPr>
          <p:cNvPr id="978987" name="Text Box 43"/>
          <p:cNvSpPr txBox="1">
            <a:spLocks noChangeArrowheads="1"/>
          </p:cNvSpPr>
          <p:nvPr/>
        </p:nvSpPr>
        <p:spPr bwMode="auto">
          <a:xfrm>
            <a:off x="3997325" y="2171700"/>
            <a:ext cx="765175" cy="495300"/>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b="1">
                <a:solidFill>
                  <a:srgbClr val="A50021"/>
                </a:solidFill>
                <a:latin typeface="Arial Narrow" charset="0"/>
              </a:rPr>
              <a:t>AND</a:t>
            </a:r>
          </a:p>
        </p:txBody>
      </p:sp>
      <p:sp>
        <p:nvSpPr>
          <p:cNvPr id="978988" name="AutoShape 44"/>
          <p:cNvSpPr>
            <a:spLocks noChangeArrowheads="1"/>
          </p:cNvSpPr>
          <p:nvPr/>
        </p:nvSpPr>
        <p:spPr bwMode="auto">
          <a:xfrm>
            <a:off x="6172200" y="2057400"/>
            <a:ext cx="609600" cy="762000"/>
          </a:xfrm>
          <a:prstGeom prst="rightArrow">
            <a:avLst>
              <a:gd name="adj1" fmla="val 50000"/>
              <a:gd name="adj2" fmla="val 25000"/>
            </a:avLst>
          </a:prstGeom>
          <a:solidFill>
            <a:srgbClr val="FFFFCC"/>
          </a:solidFill>
          <a:ln w="28575">
            <a:solidFill>
              <a:srgbClr val="A5002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47579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78947"/>
                                        </p:tgtEl>
                                        <p:attrNameLst>
                                          <p:attrName>style.visibility</p:attrName>
                                        </p:attrNameLst>
                                      </p:cBhvr>
                                      <p:to>
                                        <p:strVal val="visible"/>
                                      </p:to>
                                    </p:set>
                                    <p:animEffect transition="in" filter="wipe(left)">
                                      <p:cBhvr>
                                        <p:cTn id="7" dur="500"/>
                                        <p:tgtEl>
                                          <p:spTgt spid="9789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78948">
                                            <p:txEl>
                                              <p:pRg st="0" end="0"/>
                                            </p:txEl>
                                          </p:spTgt>
                                        </p:tgtEl>
                                        <p:attrNameLst>
                                          <p:attrName>style.visibility</p:attrName>
                                        </p:attrNameLst>
                                      </p:cBhvr>
                                      <p:to>
                                        <p:strVal val="visible"/>
                                      </p:to>
                                    </p:set>
                                    <p:animEffect transition="in" filter="wipe(left)">
                                      <p:cBhvr>
                                        <p:cTn id="12" dur="500"/>
                                        <p:tgtEl>
                                          <p:spTgt spid="9789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978950"/>
                                        </p:tgtEl>
                                        <p:attrNameLst>
                                          <p:attrName>style.visibility</p:attrName>
                                        </p:attrNameLst>
                                      </p:cBhvr>
                                      <p:to>
                                        <p:strVal val="visible"/>
                                      </p:to>
                                    </p:set>
                                    <p:animEffect transition="in" filter="wipe(left)">
                                      <p:cBhvr>
                                        <p:cTn id="17" dur="500"/>
                                        <p:tgtEl>
                                          <p:spTgt spid="9789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78987"/>
                                        </p:tgtEl>
                                        <p:attrNameLst>
                                          <p:attrName>style.visibility</p:attrName>
                                        </p:attrNameLst>
                                      </p:cBhvr>
                                      <p:to>
                                        <p:strVal val="visible"/>
                                      </p:to>
                                    </p:set>
                                    <p:animEffect transition="in" filter="wipe(left)">
                                      <p:cBhvr>
                                        <p:cTn id="22" dur="500"/>
                                        <p:tgtEl>
                                          <p:spTgt spid="9789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978951"/>
                                        </p:tgtEl>
                                        <p:attrNameLst>
                                          <p:attrName>style.visibility</p:attrName>
                                        </p:attrNameLst>
                                      </p:cBhvr>
                                      <p:to>
                                        <p:strVal val="visible"/>
                                      </p:to>
                                    </p:set>
                                    <p:animEffect transition="in" filter="wipe(left)">
                                      <p:cBhvr>
                                        <p:cTn id="27" dur="500"/>
                                        <p:tgtEl>
                                          <p:spTgt spid="9789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978986"/>
                                        </p:tgtEl>
                                        <p:attrNameLst>
                                          <p:attrName>style.visibility</p:attrName>
                                        </p:attrNameLst>
                                      </p:cBhvr>
                                      <p:to>
                                        <p:strVal val="visible"/>
                                      </p:to>
                                    </p:set>
                                    <p:animEffect transition="in" filter="wipe(left)">
                                      <p:cBhvr>
                                        <p:cTn id="32" dur="500"/>
                                        <p:tgtEl>
                                          <p:spTgt spid="9789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978952"/>
                                        </p:tgtEl>
                                        <p:attrNameLst>
                                          <p:attrName>style.visibility</p:attrName>
                                        </p:attrNameLst>
                                      </p:cBhvr>
                                      <p:to>
                                        <p:strVal val="visible"/>
                                      </p:to>
                                    </p:set>
                                    <p:animEffect transition="in" filter="wipe(left)">
                                      <p:cBhvr>
                                        <p:cTn id="37" dur="500"/>
                                        <p:tgtEl>
                                          <p:spTgt spid="9789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978983"/>
                                        </p:tgtEl>
                                        <p:attrNameLst>
                                          <p:attrName>style.visibility</p:attrName>
                                        </p:attrNameLst>
                                      </p:cBhvr>
                                      <p:to>
                                        <p:strVal val="visible"/>
                                      </p:to>
                                    </p:set>
                                    <p:animEffect transition="in" filter="wipe(left)">
                                      <p:cBhvr>
                                        <p:cTn id="42" dur="500"/>
                                        <p:tgtEl>
                                          <p:spTgt spid="97898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978988"/>
                                        </p:tgtEl>
                                        <p:attrNameLst>
                                          <p:attrName>style.visibility</p:attrName>
                                        </p:attrNameLst>
                                      </p:cBhvr>
                                      <p:to>
                                        <p:strVal val="visible"/>
                                      </p:to>
                                    </p:set>
                                    <p:animEffect transition="in" filter="wipe(left)">
                                      <p:cBhvr>
                                        <p:cTn id="47" dur="500"/>
                                        <p:tgtEl>
                                          <p:spTgt spid="97898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978953"/>
                                        </p:tgtEl>
                                        <p:attrNameLst>
                                          <p:attrName>style.visibility</p:attrName>
                                        </p:attrNameLst>
                                      </p:cBhvr>
                                      <p:to>
                                        <p:strVal val="visible"/>
                                      </p:to>
                                    </p:set>
                                    <p:animEffect transition="in" filter="wipe(left)">
                                      <p:cBhvr>
                                        <p:cTn id="52" dur="500"/>
                                        <p:tgtEl>
                                          <p:spTgt spid="97895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978949">
                                            <p:txEl>
                                              <p:pRg st="0" end="0"/>
                                            </p:txEl>
                                          </p:spTgt>
                                        </p:tgtEl>
                                        <p:attrNameLst>
                                          <p:attrName>style.visibility</p:attrName>
                                        </p:attrNameLst>
                                      </p:cBhvr>
                                      <p:to>
                                        <p:strVal val="visible"/>
                                      </p:to>
                                    </p:set>
                                    <p:animEffect transition="in" filter="wipe(left)">
                                      <p:cBhvr>
                                        <p:cTn id="57" dur="500"/>
                                        <p:tgtEl>
                                          <p:spTgt spid="97894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978982">
                                            <p:txEl>
                                              <p:pRg st="0" end="0"/>
                                            </p:txEl>
                                          </p:spTgt>
                                        </p:tgtEl>
                                        <p:attrNameLst>
                                          <p:attrName>style.visibility</p:attrName>
                                        </p:attrNameLst>
                                      </p:cBhvr>
                                      <p:to>
                                        <p:strVal val="visible"/>
                                      </p:to>
                                    </p:set>
                                    <p:animEffect transition="in" filter="wipe(left)">
                                      <p:cBhvr>
                                        <p:cTn id="62" dur="500"/>
                                        <p:tgtEl>
                                          <p:spTgt spid="97898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iterate type="wd">
                                    <p:tmPct val="10000"/>
                                  </p:iterate>
                                  <p:childTnLst>
                                    <p:set>
                                      <p:cBhvr>
                                        <p:cTn id="66" dur="1" fill="hold">
                                          <p:stCondLst>
                                            <p:cond delay="0"/>
                                          </p:stCondLst>
                                        </p:cTn>
                                        <p:tgtEl>
                                          <p:spTgt spid="2"/>
                                        </p:tgtEl>
                                        <p:attrNameLst>
                                          <p:attrName>style.visibility</p:attrName>
                                        </p:attrNameLst>
                                      </p:cBhvr>
                                      <p:to>
                                        <p:strVal val="visible"/>
                                      </p:to>
                                    </p:set>
                                    <p:anim calcmode="lin" valueType="num">
                                      <p:cBhvr>
                                        <p:cTn id="67" dur="500" fill="hold"/>
                                        <p:tgtEl>
                                          <p:spTgt spid="2"/>
                                        </p:tgtEl>
                                        <p:attrNameLst>
                                          <p:attrName>ppt_w</p:attrName>
                                        </p:attrNameLst>
                                      </p:cBhvr>
                                      <p:tavLst>
                                        <p:tav tm="0">
                                          <p:val>
                                            <p:fltVal val="0"/>
                                          </p:val>
                                        </p:tav>
                                        <p:tav tm="100000">
                                          <p:val>
                                            <p:strVal val="#ppt_w"/>
                                          </p:val>
                                        </p:tav>
                                      </p:tavLst>
                                    </p:anim>
                                    <p:anim calcmode="lin" valueType="num">
                                      <p:cBhvr>
                                        <p:cTn id="6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978984">
                                            <p:txEl>
                                              <p:pRg st="0" end="0"/>
                                            </p:txEl>
                                          </p:spTgt>
                                        </p:tgtEl>
                                        <p:attrNameLst>
                                          <p:attrName>style.visibility</p:attrName>
                                        </p:attrNameLst>
                                      </p:cBhvr>
                                      <p:to>
                                        <p:strVal val="visible"/>
                                      </p:to>
                                    </p:set>
                                    <p:animEffect transition="in" filter="wipe(left)">
                                      <p:cBhvr>
                                        <p:cTn id="73" dur="500"/>
                                        <p:tgtEl>
                                          <p:spTgt spid="978984">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978985">
                                            <p:txEl>
                                              <p:pRg st="0" end="0"/>
                                            </p:txEl>
                                          </p:spTgt>
                                        </p:tgtEl>
                                        <p:attrNameLst>
                                          <p:attrName>style.visibility</p:attrName>
                                        </p:attrNameLst>
                                      </p:cBhvr>
                                      <p:to>
                                        <p:strVal val="visible"/>
                                      </p:to>
                                    </p:set>
                                    <p:animEffect transition="in" filter="wipe(left)">
                                      <p:cBhvr>
                                        <p:cTn id="78" dur="500"/>
                                        <p:tgtEl>
                                          <p:spTgt spid="9789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7" grpId="0" animBg="1" autoUpdateAnimBg="0"/>
      <p:bldP spid="978948" grpId="0" build="p" autoUpdateAnimBg="0"/>
      <p:bldP spid="978949" grpId="0" build="p" autoUpdateAnimBg="0"/>
      <p:bldP spid="978982" grpId="0" build="p" autoUpdateAnimBg="0"/>
      <p:bldP spid="978984" grpId="0" build="p" autoUpdateAnimBg="0"/>
      <p:bldP spid="978985" grpId="0" build="p" autoUpdateAnimBg="0"/>
      <p:bldP spid="978986" grpId="0" animBg="1"/>
      <p:bldP spid="978987" grpId="0" animBg="1"/>
      <p:bldP spid="97898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a:t>Monday, May 3, 2021</a:t>
            </a:r>
            <a:endParaRPr lang="en-US" altLang="ko-KR">
              <a:ea typeface="굴림" charset="-127"/>
              <a:cs typeface="굴림" charset="-127"/>
            </a:endParaRPr>
          </a:p>
        </p:txBody>
      </p:sp>
      <p:sp>
        <p:nvSpPr>
          <p:cNvPr id="33795" name="Footer Placeholder 4"/>
          <p:cNvSpPr>
            <a:spLocks noGrp="1"/>
          </p:cNvSpPr>
          <p:nvPr>
            <p:ph type="ftr" sz="quarter" idx="11"/>
          </p:nvPr>
        </p:nvSpPr>
        <p:spPr>
          <a:noFill/>
        </p:spPr>
        <p:txBody>
          <a:bodyPr/>
          <a:lstStyle/>
          <a:p>
            <a:r>
              <a:rPr lang="nl-NL"/>
              <a:t>PHYS 1443-003, Spring 2021                    Dr. Jaehoon Yu</a:t>
            </a:r>
            <a:endParaRPr lang="en-US"/>
          </a:p>
        </p:txBody>
      </p:sp>
      <p:sp>
        <p:nvSpPr>
          <p:cNvPr id="33796" name="Slide Number Placeholder 5"/>
          <p:cNvSpPr>
            <a:spLocks noGrp="1"/>
          </p:cNvSpPr>
          <p:nvPr>
            <p:ph type="sldNum" sz="quarter" idx="12"/>
          </p:nvPr>
        </p:nvSpPr>
        <p:spPr>
          <a:noFill/>
        </p:spPr>
        <p:txBody>
          <a:bodyPr/>
          <a:lstStyle/>
          <a:p>
            <a:fld id="{797AFF52-7706-1F45-935D-4BE6DB57B504}" type="slidenum">
              <a:rPr lang="en-US"/>
              <a:pPr/>
              <a:t>5</a:t>
            </a:fld>
            <a:endParaRPr lang="en-US"/>
          </a:p>
        </p:txBody>
      </p:sp>
      <p:sp>
        <p:nvSpPr>
          <p:cNvPr id="33797" name="Rectangle 2"/>
          <p:cNvSpPr>
            <a:spLocks noGrp="1" noChangeArrowheads="1"/>
          </p:cNvSpPr>
          <p:nvPr>
            <p:ph type="title"/>
          </p:nvPr>
        </p:nvSpPr>
        <p:spPr>
          <a:xfrm>
            <a:off x="228600" y="152400"/>
            <a:ext cx="8763000" cy="609600"/>
          </a:xfrm>
        </p:spPr>
        <p:txBody>
          <a:bodyPr/>
          <a:lstStyle/>
          <a:p>
            <a:r>
              <a:rPr lang="en-US" sz="4000" dirty="0"/>
              <a:t>How do we solve a static equilibrium problem?</a:t>
            </a:r>
          </a:p>
        </p:txBody>
      </p:sp>
      <p:sp>
        <p:nvSpPr>
          <p:cNvPr id="976899" name="Rectangle 3"/>
          <p:cNvSpPr>
            <a:spLocks noGrp="1" noChangeArrowheads="1"/>
          </p:cNvSpPr>
          <p:nvPr>
            <p:ph type="body" idx="1"/>
          </p:nvPr>
        </p:nvSpPr>
        <p:spPr>
          <a:xfrm>
            <a:off x="304800" y="818322"/>
            <a:ext cx="8534400" cy="5410200"/>
          </a:xfrm>
        </p:spPr>
        <p:txBody>
          <a:bodyPr/>
          <a:lstStyle/>
          <a:p>
            <a:pPr marL="609600" indent="-609600">
              <a:lnSpc>
                <a:spcPct val="90000"/>
              </a:lnSpc>
              <a:buFontTx/>
              <a:buAutoNum type="arabicPeriod"/>
            </a:pPr>
            <a:r>
              <a:rPr lang="en-US" altLang="ko-KR" sz="2400" dirty="0">
                <a:ea typeface="굴림" charset="-127"/>
                <a:cs typeface="굴림" charset="-127"/>
              </a:rPr>
              <a:t>Select the object to which the equations for equilibrium are to be applied.</a:t>
            </a:r>
          </a:p>
          <a:p>
            <a:pPr marL="609600" indent="-609600">
              <a:lnSpc>
                <a:spcPct val="90000"/>
              </a:lnSpc>
              <a:buFontTx/>
              <a:buAutoNum type="arabicPeriod"/>
            </a:pPr>
            <a:r>
              <a:rPr lang="en-US" sz="2400" dirty="0"/>
              <a:t>Identify all the forces and draw a free-body diagram with them indicated on it &amp; with their directions and locations properly </a:t>
            </a:r>
            <a:r>
              <a:rPr lang="en-US" sz="2400" dirty="0">
                <a:ea typeface="굴림" charset="-127"/>
                <a:cs typeface="굴림" charset="-127"/>
              </a:rPr>
              <a:t>indicated</a:t>
            </a:r>
            <a:endParaRPr lang="en-US" sz="2400" dirty="0"/>
          </a:p>
          <a:p>
            <a:pPr marL="609600" indent="-609600">
              <a:lnSpc>
                <a:spcPct val="90000"/>
              </a:lnSpc>
              <a:buFontTx/>
              <a:buAutoNum type="arabicPeriod"/>
            </a:pPr>
            <a:r>
              <a:rPr lang="en-US" altLang="ko-KR" sz="2400" dirty="0">
                <a:ea typeface="굴림" charset="-127"/>
                <a:cs typeface="굴림" charset="-127"/>
              </a:rPr>
              <a:t>Choose a convenient set of x and y axes and w</a:t>
            </a:r>
            <a:r>
              <a:rPr lang="en-US" sz="2400" dirty="0"/>
              <a:t>rite down the force equation for each x and y component with correct signs</a:t>
            </a:r>
            <a:r>
              <a:rPr lang="en-US" altLang="ko-KR" sz="2400" dirty="0">
                <a:ea typeface="굴림" charset="-127"/>
                <a:cs typeface="굴림" charset="-127"/>
              </a:rPr>
              <a:t>.</a:t>
            </a:r>
            <a:endParaRPr lang="en-US" sz="2400" dirty="0"/>
          </a:p>
          <a:p>
            <a:pPr marL="609600" indent="-609600">
              <a:lnSpc>
                <a:spcPct val="90000"/>
              </a:lnSpc>
              <a:buFontTx/>
              <a:buAutoNum type="arabicPeriod"/>
            </a:pPr>
            <a:r>
              <a:rPr lang="en-US" altLang="ko-KR" sz="2400" dirty="0">
                <a:ea typeface="굴림" charset="-127"/>
                <a:cs typeface="굴림" charset="-127"/>
              </a:rPr>
              <a:t>Establish the equations that specify the balance of forces at equilibrium.  Set the net force in the </a:t>
            </a:r>
            <a:r>
              <a:rPr lang="en-US" altLang="ko-KR" sz="2400" dirty="0" err="1">
                <a:ea typeface="굴림" charset="-127"/>
                <a:cs typeface="굴림" charset="-127"/>
              </a:rPr>
              <a:t>x</a:t>
            </a:r>
            <a:r>
              <a:rPr lang="en-US" altLang="ko-KR" sz="2400" dirty="0">
                <a:ea typeface="굴림" charset="-127"/>
                <a:cs typeface="굴림" charset="-127"/>
              </a:rPr>
              <a:t> and </a:t>
            </a:r>
            <a:r>
              <a:rPr lang="en-US" altLang="ko-KR" sz="2400" dirty="0" err="1">
                <a:ea typeface="굴림" charset="-127"/>
                <a:cs typeface="굴림" charset="-127"/>
              </a:rPr>
              <a:t>y</a:t>
            </a:r>
            <a:r>
              <a:rPr lang="en-US" altLang="ko-KR" sz="2400" dirty="0">
                <a:ea typeface="굴림" charset="-127"/>
                <a:cs typeface="굴림" charset="-127"/>
              </a:rPr>
              <a:t> directions equal to 0.</a:t>
            </a:r>
          </a:p>
          <a:p>
            <a:pPr marL="609600" indent="-609600">
              <a:lnSpc>
                <a:spcPct val="90000"/>
              </a:lnSpc>
              <a:buFontTx/>
              <a:buAutoNum type="arabicPeriod"/>
            </a:pPr>
            <a:r>
              <a:rPr lang="en-US" sz="2400" dirty="0"/>
              <a:t>Select the most optimal rotational axis for torque calculations </a:t>
            </a:r>
            <a:r>
              <a:rPr lang="en-US" sz="2400" dirty="0">
                <a:sym typeface="Wingdings" charset="2"/>
              </a:rPr>
              <a:t> </a:t>
            </a:r>
            <a:r>
              <a:rPr lang="en-US" sz="2400" dirty="0">
                <a:solidFill>
                  <a:srgbClr val="CC00CC"/>
                </a:solidFill>
                <a:sym typeface="Wingdings" charset="2"/>
              </a:rPr>
              <a:t>Selecting the axis such that the torque from one or more of the unknown forces become 0 makes the problem much easier to solve</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Establish the torque equation with proper signs</a:t>
            </a:r>
            <a:r>
              <a:rPr lang="en-US" altLang="ko-KR" sz="2400" dirty="0">
                <a:ea typeface="굴림" charset="-127"/>
                <a:cs typeface="굴림" charset="-127"/>
                <a:sym typeface="Wingdings" charset="2"/>
              </a:rPr>
              <a:t>.</a:t>
            </a:r>
            <a:endParaRPr lang="en-US" sz="2400" dirty="0">
              <a:sym typeface="Wingdings" charset="2"/>
            </a:endParaRPr>
          </a:p>
          <a:p>
            <a:pPr marL="609600" indent="-609600">
              <a:lnSpc>
                <a:spcPct val="90000"/>
              </a:lnSpc>
              <a:buFontTx/>
              <a:buAutoNum type="arabicPeriod"/>
            </a:pPr>
            <a:r>
              <a:rPr lang="en-US" sz="2400" dirty="0">
                <a:sym typeface="Wingdings" charset="2"/>
              </a:rPr>
              <a:t>Solve the force and torque equations for </a:t>
            </a:r>
            <a:r>
              <a:rPr lang="en-US" altLang="ko-KR" sz="2400" dirty="0">
                <a:ea typeface="굴림" charset="-127"/>
                <a:cs typeface="굴림" charset="-127"/>
                <a:sym typeface="Wingdings" charset="2"/>
              </a:rPr>
              <a:t>the desired </a:t>
            </a:r>
            <a:r>
              <a:rPr lang="en-US" sz="2400" dirty="0">
                <a:sym typeface="Wingdings" charset="2"/>
              </a:rPr>
              <a:t>unknown quantities</a:t>
            </a:r>
            <a:r>
              <a:rPr lang="en-US" altLang="ko-KR" sz="2400" dirty="0">
                <a:ea typeface="굴림" charset="-127"/>
                <a:cs typeface="굴림" charset="-127"/>
                <a:sym typeface="Wingdings" charset="2"/>
              </a:rPr>
              <a:t>.</a:t>
            </a:r>
            <a:r>
              <a:rPr lang="en-US" sz="2400" dirty="0">
                <a:sym typeface="Wingdings" charset="2"/>
              </a:rPr>
              <a:t> </a:t>
            </a:r>
            <a:endParaRPr lang="en-US" sz="2400" dirty="0">
              <a:solidFill>
                <a:schemeClr val="tx1"/>
              </a:solidFill>
            </a:endParaRPr>
          </a:p>
        </p:txBody>
      </p:sp>
    </p:spTree>
    <p:extLst>
      <p:ext uri="{BB962C8B-B14F-4D97-AF65-F5344CB8AC3E}">
        <p14:creationId xmlns:p14="http://schemas.microsoft.com/office/powerpoint/2010/main" val="2878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976899">
                                            <p:txEl>
                                              <p:pRg st="0" end="0"/>
                                            </p:txEl>
                                          </p:spTgt>
                                        </p:tgtEl>
                                        <p:attrNameLst>
                                          <p:attrName>style.visibility</p:attrName>
                                        </p:attrNameLst>
                                      </p:cBhvr>
                                      <p:to>
                                        <p:strVal val="visible"/>
                                      </p:to>
                                    </p:set>
                                    <p:animEffect transition="in" filter="wipe(left)">
                                      <p:cBhvr>
                                        <p:cTn id="7" dur="500"/>
                                        <p:tgtEl>
                                          <p:spTgt spid="976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976899">
                                            <p:txEl>
                                              <p:pRg st="1" end="1"/>
                                            </p:txEl>
                                          </p:spTgt>
                                        </p:tgtEl>
                                        <p:attrNameLst>
                                          <p:attrName>style.visibility</p:attrName>
                                        </p:attrNameLst>
                                      </p:cBhvr>
                                      <p:to>
                                        <p:strVal val="visible"/>
                                      </p:to>
                                    </p:set>
                                    <p:animEffect transition="in" filter="wipe(left)">
                                      <p:cBhvr>
                                        <p:cTn id="12" dur="500"/>
                                        <p:tgtEl>
                                          <p:spTgt spid="976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976899">
                                            <p:txEl>
                                              <p:pRg st="2" end="2"/>
                                            </p:txEl>
                                          </p:spTgt>
                                        </p:tgtEl>
                                        <p:attrNameLst>
                                          <p:attrName>style.visibility</p:attrName>
                                        </p:attrNameLst>
                                      </p:cBhvr>
                                      <p:to>
                                        <p:strVal val="visible"/>
                                      </p:to>
                                    </p:set>
                                    <p:animEffect transition="in" filter="wipe(left)">
                                      <p:cBhvr>
                                        <p:cTn id="17" dur="500"/>
                                        <p:tgtEl>
                                          <p:spTgt spid="976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976899">
                                            <p:txEl>
                                              <p:pRg st="3" end="3"/>
                                            </p:txEl>
                                          </p:spTgt>
                                        </p:tgtEl>
                                        <p:attrNameLst>
                                          <p:attrName>style.visibility</p:attrName>
                                        </p:attrNameLst>
                                      </p:cBhvr>
                                      <p:to>
                                        <p:strVal val="visible"/>
                                      </p:to>
                                    </p:set>
                                    <p:animEffect transition="in" filter="wipe(left)">
                                      <p:cBhvr>
                                        <p:cTn id="22" dur="500"/>
                                        <p:tgtEl>
                                          <p:spTgt spid="976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976899">
                                            <p:txEl>
                                              <p:pRg st="4" end="4"/>
                                            </p:txEl>
                                          </p:spTgt>
                                        </p:tgtEl>
                                        <p:attrNameLst>
                                          <p:attrName>style.visibility</p:attrName>
                                        </p:attrNameLst>
                                      </p:cBhvr>
                                      <p:to>
                                        <p:strVal val="visible"/>
                                      </p:to>
                                    </p:set>
                                    <p:animEffect transition="in" filter="wipe(left)">
                                      <p:cBhvr>
                                        <p:cTn id="27" dur="500"/>
                                        <p:tgtEl>
                                          <p:spTgt spid="976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976899">
                                            <p:txEl>
                                              <p:pRg st="5" end="5"/>
                                            </p:txEl>
                                          </p:spTgt>
                                        </p:tgtEl>
                                        <p:attrNameLst>
                                          <p:attrName>style.visibility</p:attrName>
                                        </p:attrNameLst>
                                      </p:cBhvr>
                                      <p:to>
                                        <p:strVal val="visible"/>
                                      </p:to>
                                    </p:set>
                                    <p:animEffect transition="in" filter="wipe(left)">
                                      <p:cBhvr>
                                        <p:cTn id="32" dur="500"/>
                                        <p:tgtEl>
                                          <p:spTgt spid="9768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976899">
                                            <p:txEl>
                                              <p:pRg st="6" end="6"/>
                                            </p:txEl>
                                          </p:spTgt>
                                        </p:tgtEl>
                                        <p:attrNameLst>
                                          <p:attrName>style.visibility</p:attrName>
                                        </p:attrNameLst>
                                      </p:cBhvr>
                                      <p:to>
                                        <p:strVal val="visible"/>
                                      </p:to>
                                    </p:set>
                                    <p:animEffect transition="in" filter="wipe(left)">
                                      <p:cBhvr>
                                        <p:cTn id="37" dur="500"/>
                                        <p:tgtEl>
                                          <p:spTgt spid="976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7" name="Date Placeholder 3"/>
          <p:cNvSpPr>
            <a:spLocks noGrp="1"/>
          </p:cNvSpPr>
          <p:nvPr>
            <p:ph type="dt" sz="quarter" idx="10"/>
          </p:nvPr>
        </p:nvSpPr>
        <p:spPr>
          <a:noFill/>
        </p:spPr>
        <p:txBody>
          <a:bodyPr/>
          <a:lstStyle/>
          <a:p>
            <a:r>
              <a:rPr lang="en-US">
                <a:latin typeface="Arial Narrow" charset="0"/>
              </a:rPr>
              <a:t>Monday, May 3, 2021</a:t>
            </a:r>
          </a:p>
        </p:txBody>
      </p:sp>
      <p:sp>
        <p:nvSpPr>
          <p:cNvPr id="4118"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56" name="Slide Number Placeholder 5"/>
          <p:cNvSpPr>
            <a:spLocks noGrp="1"/>
          </p:cNvSpPr>
          <p:nvPr>
            <p:ph type="sldNum" sz="quarter" idx="12"/>
          </p:nvPr>
        </p:nvSpPr>
        <p:spPr/>
        <p:txBody>
          <a:bodyPr/>
          <a:lstStyle/>
          <a:p>
            <a:fld id="{788E18A6-BFCA-EC42-8E5A-DDAF0D564499}" type="slidenum">
              <a:rPr lang="en-US"/>
              <a:pPr/>
              <a:t>6</a:t>
            </a:fld>
            <a:endParaRPr lang="en-US"/>
          </a:p>
        </p:txBody>
      </p:sp>
      <p:sp>
        <p:nvSpPr>
          <p:cNvPr id="4120" name="Rectangle 2"/>
          <p:cNvSpPr>
            <a:spLocks noGrp="1" noChangeArrowheads="1"/>
          </p:cNvSpPr>
          <p:nvPr>
            <p:ph type="title"/>
          </p:nvPr>
        </p:nvSpPr>
        <p:spPr>
          <a:xfrm>
            <a:off x="685800" y="152400"/>
            <a:ext cx="7772400" cy="609600"/>
          </a:xfrm>
        </p:spPr>
        <p:txBody>
          <a:bodyPr/>
          <a:lstStyle/>
          <a:p>
            <a:r>
              <a:rPr lang="en-US" sz="4000"/>
              <a:t>Example for Mechanical Equilibrium</a:t>
            </a:r>
            <a:endParaRPr lang="en-US"/>
          </a:p>
        </p:txBody>
      </p:sp>
      <p:sp>
        <p:nvSpPr>
          <p:cNvPr id="427011"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a:t>
            </a:r>
            <a:r>
              <a:rPr lang="en-US" sz="2000" dirty="0">
                <a:solidFill>
                  <a:srgbClr val="CC00CC"/>
                </a:solidFill>
                <a:latin typeface="Arial Narrow" charset="0"/>
              </a:rPr>
              <a:t>uniform 40.0 N board </a:t>
            </a:r>
            <a:r>
              <a:rPr lang="en-US" sz="2000" dirty="0">
                <a:solidFill>
                  <a:srgbClr val="800000"/>
                </a:solidFill>
                <a:latin typeface="Arial Narrow" charset="0"/>
              </a:rPr>
              <a:t>supports the father and the daughter each weighing </a:t>
            </a:r>
            <a:r>
              <a:rPr lang="en-US" sz="2000" dirty="0">
                <a:solidFill>
                  <a:srgbClr val="CC00CC"/>
                </a:solidFill>
                <a:latin typeface="Arial Narrow" charset="0"/>
              </a:rPr>
              <a:t>800 N and 350 N</a:t>
            </a:r>
            <a:r>
              <a:rPr lang="en-US" sz="2000" dirty="0">
                <a:solidFill>
                  <a:srgbClr val="800000"/>
                </a:solidFill>
                <a:latin typeface="Arial Narrow" charset="0"/>
              </a:rPr>
              <a:t>, respectively, and is not moving.   If the support (or fulcrum) is under the center of gravity of the board, and the father is </a:t>
            </a:r>
            <a:r>
              <a:rPr lang="en-US" sz="2000" dirty="0">
                <a:solidFill>
                  <a:srgbClr val="CC00CC"/>
                </a:solidFill>
                <a:latin typeface="Arial Narrow" charset="0"/>
              </a:rPr>
              <a:t>1.00 m from the center of gravity (</a:t>
            </a:r>
            <a:r>
              <a:rPr lang="en-US" sz="2000" dirty="0" err="1">
                <a:solidFill>
                  <a:srgbClr val="CC00CC"/>
                </a:solidFill>
                <a:latin typeface="Arial Narrow" charset="0"/>
              </a:rPr>
              <a:t>CoG</a:t>
            </a:r>
            <a:r>
              <a:rPr lang="en-US" sz="2000" dirty="0">
                <a:solidFill>
                  <a:srgbClr val="800000"/>
                </a:solidFill>
                <a:latin typeface="Arial Narrow" charset="0"/>
              </a:rPr>
              <a:t>), what is the magnitude of the </a:t>
            </a:r>
            <a:r>
              <a:rPr lang="en-US" sz="2000" dirty="0">
                <a:solidFill>
                  <a:srgbClr val="CC00CC"/>
                </a:solidFill>
                <a:latin typeface="Arial Narrow" charset="0"/>
              </a:rPr>
              <a:t>normal force </a:t>
            </a:r>
            <a:r>
              <a:rPr lang="en-US" sz="2000" b="1" dirty="0">
                <a:solidFill>
                  <a:srgbClr val="CC00CC"/>
                </a:solidFill>
                <a:latin typeface="Monotype Corsiva" charset="0"/>
              </a:rPr>
              <a:t>n</a:t>
            </a:r>
            <a:r>
              <a:rPr lang="en-US" sz="2000" dirty="0">
                <a:solidFill>
                  <a:srgbClr val="CC00CC"/>
                </a:solidFill>
                <a:latin typeface="Arial Narrow" charset="0"/>
              </a:rPr>
              <a:t> </a:t>
            </a:r>
            <a:r>
              <a:rPr lang="en-US" sz="2000" dirty="0">
                <a:solidFill>
                  <a:srgbClr val="800000"/>
                </a:solidFill>
                <a:latin typeface="Arial Narrow" charset="0"/>
              </a:rPr>
              <a:t>exerted on the board by the support?</a:t>
            </a:r>
          </a:p>
        </p:txBody>
      </p:sp>
      <p:sp>
        <p:nvSpPr>
          <p:cNvPr id="427012" name="Text Box 4"/>
          <p:cNvSpPr txBox="1">
            <a:spLocks noChangeArrowheads="1"/>
          </p:cNvSpPr>
          <p:nvPr/>
        </p:nvSpPr>
        <p:spPr bwMode="auto">
          <a:xfrm>
            <a:off x="4191000" y="2193925"/>
            <a:ext cx="4267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there is no linear motion, this system is in its translational equilibrium</a:t>
            </a:r>
          </a:p>
        </p:txBody>
      </p:sp>
      <p:grpSp>
        <p:nvGrpSpPr>
          <p:cNvPr id="2" name="Group 5"/>
          <p:cNvGrpSpPr>
            <a:grpSpLocks/>
          </p:cNvGrpSpPr>
          <p:nvPr/>
        </p:nvGrpSpPr>
        <p:grpSpPr bwMode="auto">
          <a:xfrm>
            <a:off x="685800" y="2144713"/>
            <a:ext cx="2819400" cy="1360487"/>
            <a:chOff x="432" y="1351"/>
            <a:chExt cx="1776" cy="857"/>
          </a:xfrm>
        </p:grpSpPr>
        <p:grpSp>
          <p:nvGrpSpPr>
            <p:cNvPr id="3" name="Group 6"/>
            <p:cNvGrpSpPr>
              <a:grpSpLocks/>
            </p:cNvGrpSpPr>
            <p:nvPr/>
          </p:nvGrpSpPr>
          <p:grpSpPr bwMode="auto">
            <a:xfrm>
              <a:off x="432" y="1920"/>
              <a:ext cx="1776" cy="288"/>
              <a:chOff x="432" y="1824"/>
              <a:chExt cx="1776" cy="288"/>
            </a:xfrm>
          </p:grpSpPr>
          <p:sp>
            <p:nvSpPr>
              <p:cNvPr id="4151" name="Rectangle 7"/>
              <p:cNvSpPr>
                <a:spLocks noChangeArrowheads="1"/>
              </p:cNvSpPr>
              <p:nvPr/>
            </p:nvSpPr>
            <p:spPr bwMode="auto">
              <a:xfrm>
                <a:off x="432" y="1824"/>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4152" name="AutoShape 8"/>
              <p:cNvSpPr>
                <a:spLocks noChangeArrowheads="1"/>
              </p:cNvSpPr>
              <p:nvPr/>
            </p:nvSpPr>
            <p:spPr bwMode="auto">
              <a:xfrm>
                <a:off x="1248" y="1920"/>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grpSp>
        <p:sp>
          <p:nvSpPr>
            <p:cNvPr id="4138" name="Rectangle 9"/>
            <p:cNvSpPr>
              <a:spLocks noChangeArrowheads="1"/>
            </p:cNvSpPr>
            <p:nvPr/>
          </p:nvSpPr>
          <p:spPr bwMode="auto">
            <a:xfrm>
              <a:off x="672" y="1680"/>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4139" name="Rectangle 10"/>
            <p:cNvSpPr>
              <a:spLocks noChangeArrowheads="1"/>
            </p:cNvSpPr>
            <p:nvPr/>
          </p:nvSpPr>
          <p:spPr bwMode="auto">
            <a:xfrm>
              <a:off x="1968" y="1728"/>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4" name="Group 11"/>
            <p:cNvGrpSpPr>
              <a:grpSpLocks/>
            </p:cNvGrpSpPr>
            <p:nvPr/>
          </p:nvGrpSpPr>
          <p:grpSpPr bwMode="auto">
            <a:xfrm>
              <a:off x="1296" y="1440"/>
              <a:ext cx="190" cy="480"/>
              <a:chOff x="1296" y="1344"/>
              <a:chExt cx="190" cy="480"/>
            </a:xfrm>
          </p:grpSpPr>
          <p:sp>
            <p:nvSpPr>
              <p:cNvPr id="4149" name="Text Box 12"/>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4150" name="Line 13"/>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14"/>
            <p:cNvGrpSpPr>
              <a:grpSpLocks/>
            </p:cNvGrpSpPr>
            <p:nvPr/>
          </p:nvGrpSpPr>
          <p:grpSpPr bwMode="auto">
            <a:xfrm>
              <a:off x="816" y="1351"/>
              <a:ext cx="480" cy="329"/>
              <a:chOff x="816" y="1255"/>
              <a:chExt cx="480" cy="329"/>
            </a:xfrm>
          </p:grpSpPr>
          <p:sp>
            <p:nvSpPr>
              <p:cNvPr id="4146" name="Line 15"/>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7" name="Line 16"/>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8" name="Text Box 17"/>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6" name="Group 18"/>
            <p:cNvGrpSpPr>
              <a:grpSpLocks/>
            </p:cNvGrpSpPr>
            <p:nvPr/>
          </p:nvGrpSpPr>
          <p:grpSpPr bwMode="auto">
            <a:xfrm>
              <a:off x="1344" y="1351"/>
              <a:ext cx="720" cy="377"/>
              <a:chOff x="1344" y="1255"/>
              <a:chExt cx="720" cy="377"/>
            </a:xfrm>
          </p:grpSpPr>
          <p:sp>
            <p:nvSpPr>
              <p:cNvPr id="4143" name="Line 19"/>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4144" name="Line 20"/>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4145" name="Text Box 21"/>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grpSp>
      <p:sp>
        <p:nvSpPr>
          <p:cNvPr id="427030" name="Text Box 22"/>
          <p:cNvSpPr txBox="1">
            <a:spLocks noChangeArrowheads="1"/>
          </p:cNvSpPr>
          <p:nvPr/>
        </p:nvSpPr>
        <p:spPr bwMode="auto">
          <a:xfrm>
            <a:off x="304800" y="3886200"/>
            <a:ext cx="4267200" cy="707886"/>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Therefore, the magnitude of the normal force </a:t>
            </a:r>
          </a:p>
        </p:txBody>
      </p:sp>
      <p:graphicFrame>
        <p:nvGraphicFramePr>
          <p:cNvPr id="427031" name="Object 2"/>
          <p:cNvGraphicFramePr>
            <a:graphicFrameLocks noChangeAspect="1"/>
          </p:cNvGraphicFramePr>
          <p:nvPr/>
        </p:nvGraphicFramePr>
        <p:xfrm>
          <a:off x="4800600" y="3957638"/>
          <a:ext cx="249238" cy="309562"/>
        </p:xfrm>
        <a:graphic>
          <a:graphicData uri="http://schemas.openxmlformats.org/presentationml/2006/ole">
            <mc:AlternateContent xmlns:mc="http://schemas.openxmlformats.org/markup-compatibility/2006">
              <mc:Choice xmlns:v="urn:schemas-microsoft-com:vml" Requires="v">
                <p:oleObj spid="_x0000_s568460" name="Equation" r:id="rId3" imgW="126720" imgH="139680" progId="Equation.3">
                  <p:embed/>
                </p:oleObj>
              </mc:Choice>
              <mc:Fallback>
                <p:oleObj name="Equation" r:id="rId3" imgW="126720" imgH="139680" progId="Equation.3">
                  <p:embed/>
                  <p:pic>
                    <p:nvPicPr>
                      <p:cNvPr id="42703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957638"/>
                        <a:ext cx="249238" cy="3095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7032" name="Text Box 24"/>
          <p:cNvSpPr txBox="1">
            <a:spLocks noChangeArrowheads="1"/>
          </p:cNvSpPr>
          <p:nvPr/>
        </p:nvSpPr>
        <p:spPr bwMode="auto">
          <a:xfrm>
            <a:off x="381000" y="4359275"/>
            <a:ext cx="6858000" cy="48577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Determine where the child should sit to balance the system.</a:t>
            </a:r>
          </a:p>
        </p:txBody>
      </p:sp>
      <p:sp>
        <p:nvSpPr>
          <p:cNvPr id="427033" name="Text Box 25"/>
          <p:cNvSpPr txBox="1">
            <a:spLocks noChangeArrowheads="1"/>
          </p:cNvSpPr>
          <p:nvPr/>
        </p:nvSpPr>
        <p:spPr bwMode="auto">
          <a:xfrm>
            <a:off x="381000" y="4860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FF0000"/>
                </a:solidFill>
                <a:latin typeface="Arial Narrow" charset="0"/>
              </a:rPr>
              <a:t>The net torque about the fulcrum by all the forces are </a:t>
            </a:r>
          </a:p>
        </p:txBody>
      </p:sp>
      <p:graphicFrame>
        <p:nvGraphicFramePr>
          <p:cNvPr id="427034" name="Object 3"/>
          <p:cNvGraphicFramePr>
            <a:graphicFrameLocks noChangeAspect="1"/>
          </p:cNvGraphicFramePr>
          <p:nvPr/>
        </p:nvGraphicFramePr>
        <p:xfrm>
          <a:off x="3657600" y="5080000"/>
          <a:ext cx="271463" cy="282575"/>
        </p:xfrm>
        <a:graphic>
          <a:graphicData uri="http://schemas.openxmlformats.org/presentationml/2006/ole">
            <mc:AlternateContent xmlns:mc="http://schemas.openxmlformats.org/markup-compatibility/2006">
              <mc:Choice xmlns:v="urn:schemas-microsoft-com:vml" Requires="v">
                <p:oleObj spid="_x0000_s568461" name="Equation" r:id="rId5" imgW="126720" imgH="139680" progId="Equation.3">
                  <p:embed/>
                </p:oleObj>
              </mc:Choice>
              <mc:Fallback>
                <p:oleObj name="Equation" r:id="rId5" imgW="126720" imgH="139680" progId="Equation.3">
                  <p:embed/>
                  <p:pic>
                    <p:nvPicPr>
                      <p:cNvPr id="42703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080000"/>
                        <a:ext cx="271463" cy="2825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7035" name="Text Box 27"/>
          <p:cNvSpPr txBox="1">
            <a:spLocks noChangeArrowheads="1"/>
          </p:cNvSpPr>
          <p:nvPr/>
        </p:nvSpPr>
        <p:spPr bwMode="auto">
          <a:xfrm>
            <a:off x="381000" y="5486400"/>
            <a:ext cx="3297238" cy="701675"/>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sz="2000" dirty="0">
                <a:solidFill>
                  <a:srgbClr val="FF0000"/>
                </a:solidFill>
                <a:latin typeface="Arial Narrow" charset="0"/>
              </a:rPr>
              <a:t>Therefore, to balance the system the daughter must sit at</a:t>
            </a:r>
          </a:p>
        </p:txBody>
      </p:sp>
      <p:graphicFrame>
        <p:nvGraphicFramePr>
          <p:cNvPr id="427036" name="Object 4"/>
          <p:cNvGraphicFramePr>
            <a:graphicFrameLocks noChangeAspect="1"/>
          </p:cNvGraphicFramePr>
          <p:nvPr/>
        </p:nvGraphicFramePr>
        <p:xfrm>
          <a:off x="3703638" y="5659438"/>
          <a:ext cx="411162" cy="427037"/>
        </p:xfrm>
        <a:graphic>
          <a:graphicData uri="http://schemas.openxmlformats.org/presentationml/2006/ole">
            <mc:AlternateContent xmlns:mc="http://schemas.openxmlformats.org/markup-compatibility/2006">
              <mc:Choice xmlns:v="urn:schemas-microsoft-com:vml" Requires="v">
                <p:oleObj spid="_x0000_s568462" name="Equation" r:id="rId7" imgW="126720" imgH="139680" progId="Equation.3">
                  <p:embed/>
                </p:oleObj>
              </mc:Choice>
              <mc:Fallback>
                <p:oleObj name="Equation" r:id="rId7" imgW="126720" imgH="139680" progId="Equation.3">
                  <p:embed/>
                  <p:pic>
                    <p:nvPicPr>
                      <p:cNvPr id="427036"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03638" y="5659438"/>
                        <a:ext cx="411162" cy="4270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7" name="Object 5"/>
          <p:cNvGraphicFramePr>
            <a:graphicFrameLocks noChangeAspect="1"/>
          </p:cNvGraphicFramePr>
          <p:nvPr/>
        </p:nvGraphicFramePr>
        <p:xfrm>
          <a:off x="4430713" y="2884488"/>
          <a:ext cx="690562" cy="477837"/>
        </p:xfrm>
        <a:graphic>
          <a:graphicData uri="http://schemas.openxmlformats.org/presentationml/2006/ole">
            <mc:AlternateContent xmlns:mc="http://schemas.openxmlformats.org/markup-compatibility/2006">
              <mc:Choice xmlns:v="urn:schemas-microsoft-com:vml" Requires="v">
                <p:oleObj spid="_x0000_s568463" name="Equation" r:id="rId9" imgW="368300" imgH="266700" progId="Equation.DSMT4">
                  <p:embed/>
                </p:oleObj>
              </mc:Choice>
              <mc:Fallback>
                <p:oleObj name="Equation" r:id="rId9" imgW="368300" imgH="266700" progId="Equation.DSMT4">
                  <p:embed/>
                  <p:pic>
                    <p:nvPicPr>
                      <p:cNvPr id="427037"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0713" y="2884488"/>
                        <a:ext cx="690562" cy="4778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8" name="Object 6"/>
          <p:cNvGraphicFramePr>
            <a:graphicFrameLocks noChangeAspect="1"/>
          </p:cNvGraphicFramePr>
          <p:nvPr/>
        </p:nvGraphicFramePr>
        <p:xfrm>
          <a:off x="5105400" y="2935288"/>
          <a:ext cx="533400" cy="374650"/>
        </p:xfrm>
        <a:graphic>
          <a:graphicData uri="http://schemas.openxmlformats.org/presentationml/2006/ole">
            <mc:AlternateContent xmlns:mc="http://schemas.openxmlformats.org/markup-compatibility/2006">
              <mc:Choice xmlns:v="urn:schemas-microsoft-com:vml" Requires="v">
                <p:oleObj spid="_x0000_s568464" name="Equation" r:id="rId11" imgW="241200" imgH="177480" progId="Equation.3">
                  <p:embed/>
                </p:oleObj>
              </mc:Choice>
              <mc:Fallback>
                <p:oleObj name="Equation" r:id="rId11" imgW="241200" imgH="177480" progId="Equation.3">
                  <p:embed/>
                  <p:pic>
                    <p:nvPicPr>
                      <p:cNvPr id="42703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05400" y="2935288"/>
                        <a:ext cx="533400" cy="3746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39" name="Object 7"/>
          <p:cNvGraphicFramePr>
            <a:graphicFrameLocks noChangeAspect="1"/>
          </p:cNvGraphicFramePr>
          <p:nvPr/>
        </p:nvGraphicFramePr>
        <p:xfrm>
          <a:off x="4419600" y="3352800"/>
          <a:ext cx="841375" cy="533400"/>
        </p:xfrm>
        <a:graphic>
          <a:graphicData uri="http://schemas.openxmlformats.org/presentationml/2006/ole">
            <mc:AlternateContent xmlns:mc="http://schemas.openxmlformats.org/markup-compatibility/2006">
              <mc:Choice xmlns:v="urn:schemas-microsoft-com:vml" Requires="v">
                <p:oleObj spid="_x0000_s568465" name="Equation" r:id="rId13" imgW="380880" imgH="253800" progId="Equation.3">
                  <p:embed/>
                </p:oleObj>
              </mc:Choice>
              <mc:Fallback>
                <p:oleObj name="Equation" r:id="rId13" imgW="380880" imgH="253800" progId="Equation.3">
                  <p:embed/>
                  <p:pic>
                    <p:nvPicPr>
                      <p:cNvPr id="42703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3352800"/>
                        <a:ext cx="841375" cy="533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0" name="Object 8"/>
          <p:cNvGraphicFramePr>
            <a:graphicFrameLocks noChangeAspect="1"/>
          </p:cNvGraphicFramePr>
          <p:nvPr/>
        </p:nvGraphicFramePr>
        <p:xfrm>
          <a:off x="5630863" y="3408363"/>
          <a:ext cx="925512" cy="423862"/>
        </p:xfrm>
        <a:graphic>
          <a:graphicData uri="http://schemas.openxmlformats.org/presentationml/2006/ole">
            <mc:AlternateContent xmlns:mc="http://schemas.openxmlformats.org/markup-compatibility/2006">
              <mc:Choice xmlns:v="urn:schemas-microsoft-com:vml" Requires="v">
                <p:oleObj spid="_x0000_s568466" name="Equation" r:id="rId15" imgW="419040" imgH="203040" progId="Equation.DSMT4">
                  <p:embed/>
                </p:oleObj>
              </mc:Choice>
              <mc:Fallback>
                <p:oleObj name="Equation" r:id="rId15" imgW="419040" imgH="203040" progId="Equation.DSMT4">
                  <p:embed/>
                  <p:pic>
                    <p:nvPicPr>
                      <p:cNvPr id="42704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30863" y="3408363"/>
                        <a:ext cx="925512" cy="42386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1" name="Object 9"/>
          <p:cNvGraphicFramePr>
            <a:graphicFrameLocks noChangeAspect="1"/>
          </p:cNvGraphicFramePr>
          <p:nvPr/>
        </p:nvGraphicFramePr>
        <p:xfrm>
          <a:off x="8382000" y="3424238"/>
          <a:ext cx="457200" cy="392112"/>
        </p:xfrm>
        <a:graphic>
          <a:graphicData uri="http://schemas.openxmlformats.org/presentationml/2006/ole">
            <mc:AlternateContent xmlns:mc="http://schemas.openxmlformats.org/markup-compatibility/2006">
              <mc:Choice xmlns:v="urn:schemas-microsoft-com:vml" Requires="v">
                <p:oleObj spid="_x0000_s568467" name="Equation" r:id="rId17" imgW="241200" imgH="177480" progId="Equation.3">
                  <p:embed/>
                </p:oleObj>
              </mc:Choice>
              <mc:Fallback>
                <p:oleObj name="Equation" r:id="rId17" imgW="241200" imgH="177480" progId="Equation.3">
                  <p:embed/>
                  <p:pic>
                    <p:nvPicPr>
                      <p:cNvPr id="427041"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382000" y="3424238"/>
                        <a:ext cx="457200" cy="3921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2" name="Object 10"/>
          <p:cNvGraphicFramePr>
            <a:graphicFrameLocks noChangeAspect="1"/>
          </p:cNvGraphicFramePr>
          <p:nvPr/>
        </p:nvGraphicFramePr>
        <p:xfrm>
          <a:off x="6538913" y="3406775"/>
          <a:ext cx="923925" cy="425450"/>
        </p:xfrm>
        <a:graphic>
          <a:graphicData uri="http://schemas.openxmlformats.org/presentationml/2006/ole">
            <mc:AlternateContent xmlns:mc="http://schemas.openxmlformats.org/markup-compatibility/2006">
              <mc:Choice xmlns:v="urn:schemas-microsoft-com:vml" Requires="v">
                <p:oleObj spid="_x0000_s568468" name="Equation" r:id="rId19" imgW="419040" imgH="203040" progId="Equation.DSMT4">
                  <p:embed/>
                </p:oleObj>
              </mc:Choice>
              <mc:Fallback>
                <p:oleObj name="Equation" r:id="rId19" imgW="419040" imgH="203040" progId="Equation.DSMT4">
                  <p:embed/>
                  <p:pic>
                    <p:nvPicPr>
                      <p:cNvPr id="427042"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38913" y="3406775"/>
                        <a:ext cx="923925"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3" name="Object 11"/>
          <p:cNvGraphicFramePr>
            <a:graphicFrameLocks noChangeAspect="1"/>
          </p:cNvGraphicFramePr>
          <p:nvPr/>
        </p:nvGraphicFramePr>
        <p:xfrm>
          <a:off x="7445375" y="3406775"/>
          <a:ext cx="954088" cy="425450"/>
        </p:xfrm>
        <a:graphic>
          <a:graphicData uri="http://schemas.openxmlformats.org/presentationml/2006/ole">
            <mc:AlternateContent xmlns:mc="http://schemas.openxmlformats.org/markup-compatibility/2006">
              <mc:Choice xmlns:v="urn:schemas-microsoft-com:vml" Requires="v">
                <p:oleObj spid="_x0000_s568469" name="Equation" r:id="rId21" imgW="431640" imgH="203040" progId="Equation.DSMT4">
                  <p:embed/>
                </p:oleObj>
              </mc:Choice>
              <mc:Fallback>
                <p:oleObj name="Equation" r:id="rId21" imgW="431640" imgH="203040" progId="Equation.DSMT4">
                  <p:embed/>
                  <p:pic>
                    <p:nvPicPr>
                      <p:cNvPr id="427043"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445375" y="3406775"/>
                        <a:ext cx="954088"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4" name="Object 12"/>
          <p:cNvGraphicFramePr>
            <a:graphicFrameLocks noChangeAspect="1"/>
          </p:cNvGraphicFramePr>
          <p:nvPr/>
        </p:nvGraphicFramePr>
        <p:xfrm>
          <a:off x="5245100" y="3457575"/>
          <a:ext cx="403225" cy="325438"/>
        </p:xfrm>
        <a:graphic>
          <a:graphicData uri="http://schemas.openxmlformats.org/presentationml/2006/ole">
            <mc:AlternateContent xmlns:mc="http://schemas.openxmlformats.org/markup-compatibility/2006">
              <mc:Choice xmlns:v="urn:schemas-microsoft-com:vml" Requires="v">
                <p:oleObj spid="_x0000_s568470" name="Equation" r:id="rId23" imgW="228600" imgH="126720" progId="Equation.DSMT4">
                  <p:embed/>
                </p:oleObj>
              </mc:Choice>
              <mc:Fallback>
                <p:oleObj name="Equation" r:id="rId23" imgW="228600" imgH="126720" progId="Equation.DSMT4">
                  <p:embed/>
                  <p:pic>
                    <p:nvPicPr>
                      <p:cNvPr id="427044"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245100" y="3457575"/>
                        <a:ext cx="403225" cy="3254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5" name="Object 13"/>
          <p:cNvGraphicFramePr>
            <a:graphicFrameLocks noChangeAspect="1"/>
          </p:cNvGraphicFramePr>
          <p:nvPr/>
        </p:nvGraphicFramePr>
        <p:xfrm>
          <a:off x="4140200" y="5491163"/>
          <a:ext cx="1781175" cy="763587"/>
        </p:xfrm>
        <a:graphic>
          <a:graphicData uri="http://schemas.openxmlformats.org/presentationml/2006/ole">
            <mc:AlternateContent xmlns:mc="http://schemas.openxmlformats.org/markup-compatibility/2006">
              <mc:Choice xmlns:v="urn:schemas-microsoft-com:vml" Requires="v">
                <p:oleObj spid="_x0000_s568471" name="Equation" r:id="rId25" imgW="952200" imgH="431640" progId="Equation.3">
                  <p:embed/>
                </p:oleObj>
              </mc:Choice>
              <mc:Fallback>
                <p:oleObj name="Equation" r:id="rId25" imgW="952200" imgH="431640" progId="Equation.3">
                  <p:embed/>
                  <p:pic>
                    <p:nvPicPr>
                      <p:cNvPr id="427045"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140200" y="5491163"/>
                        <a:ext cx="1781175" cy="7635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6" name="Object 14"/>
          <p:cNvGraphicFramePr>
            <a:graphicFrameLocks noChangeAspect="1"/>
          </p:cNvGraphicFramePr>
          <p:nvPr/>
        </p:nvGraphicFramePr>
        <p:xfrm>
          <a:off x="5946775" y="5524500"/>
          <a:ext cx="2206625" cy="696913"/>
        </p:xfrm>
        <a:graphic>
          <a:graphicData uri="http://schemas.openxmlformats.org/presentationml/2006/ole">
            <mc:AlternateContent xmlns:mc="http://schemas.openxmlformats.org/markup-compatibility/2006">
              <mc:Choice xmlns:v="urn:schemas-microsoft-com:vml" Requires="v">
                <p:oleObj spid="_x0000_s568472" name="Equation" r:id="rId27" imgW="1384200" imgH="393480" progId="Equation.3">
                  <p:embed/>
                </p:oleObj>
              </mc:Choice>
              <mc:Fallback>
                <p:oleObj name="Equation" r:id="rId27" imgW="1384200" imgH="393480" progId="Equation.3">
                  <p:embed/>
                  <p:pic>
                    <p:nvPicPr>
                      <p:cNvPr id="427046"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46775" y="5524500"/>
                        <a:ext cx="2206625" cy="696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7" name="Object 15"/>
          <p:cNvGraphicFramePr>
            <a:graphicFrameLocks noChangeAspect="1"/>
          </p:cNvGraphicFramePr>
          <p:nvPr/>
        </p:nvGraphicFramePr>
        <p:xfrm>
          <a:off x="5818188" y="5014913"/>
          <a:ext cx="1619250" cy="414337"/>
        </p:xfrm>
        <a:graphic>
          <a:graphicData uri="http://schemas.openxmlformats.org/presentationml/2006/ole">
            <mc:AlternateContent xmlns:mc="http://schemas.openxmlformats.org/markup-compatibility/2006">
              <mc:Choice xmlns:v="urn:schemas-microsoft-com:vml" Requires="v">
                <p:oleObj spid="_x0000_s568473" name="Equation" r:id="rId29" imgW="799920" imgH="215640" progId="Equation.3">
                  <p:embed/>
                </p:oleObj>
              </mc:Choice>
              <mc:Fallback>
                <p:oleObj name="Equation" r:id="rId29" imgW="799920" imgH="215640" progId="Equation.3">
                  <p:embed/>
                  <p:pic>
                    <p:nvPicPr>
                      <p:cNvPr id="427047"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818188" y="5014913"/>
                        <a:ext cx="1619250"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8" name="Object 16"/>
          <p:cNvGraphicFramePr>
            <a:graphicFrameLocks noChangeAspect="1"/>
          </p:cNvGraphicFramePr>
          <p:nvPr/>
        </p:nvGraphicFramePr>
        <p:xfrm>
          <a:off x="7389813" y="5014913"/>
          <a:ext cx="1284287" cy="414337"/>
        </p:xfrm>
        <a:graphic>
          <a:graphicData uri="http://schemas.openxmlformats.org/presentationml/2006/ole">
            <mc:AlternateContent xmlns:mc="http://schemas.openxmlformats.org/markup-compatibility/2006">
              <mc:Choice xmlns:v="urn:schemas-microsoft-com:vml" Requires="v">
                <p:oleObj spid="_x0000_s568474" name="Equation" r:id="rId31" imgW="634680" imgH="215640" progId="Equation.3">
                  <p:embed/>
                </p:oleObj>
              </mc:Choice>
              <mc:Fallback>
                <p:oleObj name="Equation" r:id="rId31" imgW="634680" imgH="215640" progId="Equation.3">
                  <p:embed/>
                  <p:pic>
                    <p:nvPicPr>
                      <p:cNvPr id="427048"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389813" y="5014913"/>
                        <a:ext cx="1284287"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49" name="Object 17"/>
          <p:cNvGraphicFramePr>
            <a:graphicFrameLocks noChangeAspect="1"/>
          </p:cNvGraphicFramePr>
          <p:nvPr/>
        </p:nvGraphicFramePr>
        <p:xfrm>
          <a:off x="8626475" y="5041900"/>
          <a:ext cx="517525" cy="360363"/>
        </p:xfrm>
        <a:graphic>
          <a:graphicData uri="http://schemas.openxmlformats.org/presentationml/2006/ole">
            <mc:AlternateContent xmlns:mc="http://schemas.openxmlformats.org/markup-compatibility/2006">
              <mc:Choice xmlns:v="urn:schemas-microsoft-com:vml" Requires="v">
                <p:oleObj spid="_x0000_s568475" name="Equation" r:id="rId33" imgW="241200" imgH="177480" progId="Equation.3">
                  <p:embed/>
                </p:oleObj>
              </mc:Choice>
              <mc:Fallback>
                <p:oleObj name="Equation" r:id="rId33" imgW="241200" imgH="177480" progId="Equation.3">
                  <p:embed/>
                  <p:pic>
                    <p:nvPicPr>
                      <p:cNvPr id="427049"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26475" y="5041900"/>
                        <a:ext cx="517525" cy="3603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50" name="Object 18"/>
          <p:cNvGraphicFramePr>
            <a:graphicFrameLocks noChangeAspect="1"/>
          </p:cNvGraphicFramePr>
          <p:nvPr/>
        </p:nvGraphicFramePr>
        <p:xfrm>
          <a:off x="5029200" y="3886200"/>
          <a:ext cx="3581400" cy="393700"/>
        </p:xfrm>
        <a:graphic>
          <a:graphicData uri="http://schemas.openxmlformats.org/presentationml/2006/ole">
            <mc:AlternateContent xmlns:mc="http://schemas.openxmlformats.org/markup-compatibility/2006">
              <mc:Choice xmlns:v="urn:schemas-microsoft-com:vml" Requires="v">
                <p:oleObj spid="_x0000_s568476" name="Equation" r:id="rId35" imgW="1714320" imgH="177480" progId="Equation.3">
                  <p:embed/>
                </p:oleObj>
              </mc:Choice>
              <mc:Fallback>
                <p:oleObj name="Equation" r:id="rId35" imgW="1714320" imgH="177480" progId="Equation.3">
                  <p:embed/>
                  <p:pic>
                    <p:nvPicPr>
                      <p:cNvPr id="427050"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029200" y="3886200"/>
                        <a:ext cx="3581400" cy="3937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pSp>
        <p:nvGrpSpPr>
          <p:cNvPr id="7" name="Group 43"/>
          <p:cNvGrpSpPr>
            <a:grpSpLocks/>
          </p:cNvGrpSpPr>
          <p:nvPr/>
        </p:nvGrpSpPr>
        <p:grpSpPr bwMode="auto">
          <a:xfrm>
            <a:off x="2057400" y="3200400"/>
            <a:ext cx="596900" cy="466725"/>
            <a:chOff x="1296" y="1920"/>
            <a:chExt cx="376" cy="294"/>
          </a:xfrm>
        </p:grpSpPr>
        <p:sp>
          <p:nvSpPr>
            <p:cNvPr id="4135" name="Text Box 44"/>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4136" name="Line 45"/>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8" name="Group 46"/>
          <p:cNvGrpSpPr>
            <a:grpSpLocks/>
          </p:cNvGrpSpPr>
          <p:nvPr/>
        </p:nvGrpSpPr>
        <p:grpSpPr bwMode="auto">
          <a:xfrm>
            <a:off x="3292475" y="3048000"/>
            <a:ext cx="614363" cy="685800"/>
            <a:chOff x="1296" y="1920"/>
            <a:chExt cx="387" cy="294"/>
          </a:xfrm>
        </p:grpSpPr>
        <p:sp>
          <p:nvSpPr>
            <p:cNvPr id="4133" name="Text Box 47"/>
            <p:cNvSpPr txBox="1">
              <a:spLocks noChangeArrowheads="1"/>
            </p:cNvSpPr>
            <p:nvPr/>
          </p:nvSpPr>
          <p:spPr bwMode="auto">
            <a:xfrm>
              <a:off x="1296" y="1920"/>
              <a:ext cx="387"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D</a:t>
              </a:r>
              <a:r>
                <a:rPr lang="en-US" sz="2000" b="1">
                  <a:solidFill>
                    <a:schemeClr val="accent2"/>
                  </a:solidFill>
                  <a:latin typeface="Monotype Corsiva" charset="0"/>
                </a:rPr>
                <a:t>g</a:t>
              </a:r>
            </a:p>
          </p:txBody>
        </p:sp>
        <p:sp>
          <p:nvSpPr>
            <p:cNvPr id="4134" name="Line 48"/>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9" name="Group 49"/>
          <p:cNvGrpSpPr>
            <a:grpSpLocks/>
          </p:cNvGrpSpPr>
          <p:nvPr/>
        </p:nvGrpSpPr>
        <p:grpSpPr bwMode="auto">
          <a:xfrm>
            <a:off x="1219200" y="3048000"/>
            <a:ext cx="593725" cy="685800"/>
            <a:chOff x="1296" y="1920"/>
            <a:chExt cx="374" cy="294"/>
          </a:xfrm>
        </p:grpSpPr>
        <p:sp>
          <p:nvSpPr>
            <p:cNvPr id="4131" name="Text Box 50"/>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4132" name="Line 51"/>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aphicFrame>
        <p:nvGraphicFramePr>
          <p:cNvPr id="427060" name="Object 19"/>
          <p:cNvGraphicFramePr>
            <a:graphicFrameLocks noChangeAspect="1"/>
          </p:cNvGraphicFramePr>
          <p:nvPr/>
        </p:nvGraphicFramePr>
        <p:xfrm>
          <a:off x="3883025" y="5002213"/>
          <a:ext cx="1333500" cy="438150"/>
        </p:xfrm>
        <a:graphic>
          <a:graphicData uri="http://schemas.openxmlformats.org/presentationml/2006/ole">
            <mc:AlternateContent xmlns:mc="http://schemas.openxmlformats.org/markup-compatibility/2006">
              <mc:Choice xmlns:v="urn:schemas-microsoft-com:vml" Requires="v">
                <p:oleObj spid="_x0000_s568477" name="Equation" r:id="rId37" imgW="622080" imgH="215640" progId="Equation.3">
                  <p:embed/>
                </p:oleObj>
              </mc:Choice>
              <mc:Fallback>
                <p:oleObj name="Equation" r:id="rId37" imgW="622080" imgH="215640" progId="Equation.3">
                  <p:embed/>
                  <p:pic>
                    <p:nvPicPr>
                      <p:cNvPr id="427060"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883025" y="5002213"/>
                        <a:ext cx="1333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7061" name="Object 20"/>
          <p:cNvGraphicFramePr>
            <a:graphicFrameLocks noChangeAspect="1"/>
          </p:cNvGraphicFramePr>
          <p:nvPr/>
        </p:nvGraphicFramePr>
        <p:xfrm>
          <a:off x="5168900" y="5064125"/>
          <a:ext cx="695325" cy="317500"/>
        </p:xfrm>
        <a:graphic>
          <a:graphicData uri="http://schemas.openxmlformats.org/presentationml/2006/ole">
            <mc:AlternateContent xmlns:mc="http://schemas.openxmlformats.org/markup-compatibility/2006">
              <mc:Choice xmlns:v="urn:schemas-microsoft-com:vml" Requires="v">
                <p:oleObj spid="_x0000_s568478" name="Equation" r:id="rId39" imgW="342720" imgH="164880" progId="Equation.DSMT4">
                  <p:embed/>
                </p:oleObj>
              </mc:Choice>
              <mc:Fallback>
                <p:oleObj name="Equation" r:id="rId39" imgW="342720" imgH="164880" progId="Equation.DSMT4">
                  <p:embed/>
                  <p:pic>
                    <p:nvPicPr>
                      <p:cNvPr id="427061" name="Object 2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168900" y="5064125"/>
                        <a:ext cx="695325" cy="3175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20017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7011"/>
                                        </p:tgtEl>
                                        <p:attrNameLst>
                                          <p:attrName>style.visibility</p:attrName>
                                        </p:attrNameLst>
                                      </p:cBhvr>
                                      <p:to>
                                        <p:strVal val="visible"/>
                                      </p:to>
                                    </p:set>
                                    <p:animEffect transition="in" filter="wipe(left)">
                                      <p:cBhvr>
                                        <p:cTn id="7" dur="500"/>
                                        <p:tgtEl>
                                          <p:spTgt spid="42701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iterate type="wd">
                                    <p:tmPct val="10000"/>
                                  </p:iterate>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iterate type="wd">
                                    <p:tmPct val="10000"/>
                                  </p:iterate>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iterate type="wd">
                                    <p:tmPct val="10000"/>
                                  </p:iterate>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427012">
                                            <p:txEl>
                                              <p:pRg st="0" end="0"/>
                                            </p:txEl>
                                          </p:spTgt>
                                        </p:tgtEl>
                                        <p:attrNameLst>
                                          <p:attrName>style.visibility</p:attrName>
                                        </p:attrNameLst>
                                      </p:cBhvr>
                                      <p:to>
                                        <p:strVal val="visible"/>
                                      </p:to>
                                    </p:set>
                                    <p:animEffect transition="in" filter="wipe(left)">
                                      <p:cBhvr>
                                        <p:cTn id="33" dur="500"/>
                                        <p:tgtEl>
                                          <p:spTgt spid="4270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427037"/>
                                        </p:tgtEl>
                                        <p:attrNameLst>
                                          <p:attrName>style.visibility</p:attrName>
                                        </p:attrNameLst>
                                      </p:cBhvr>
                                      <p:to>
                                        <p:strVal val="visible"/>
                                      </p:to>
                                    </p:set>
                                    <p:animEffect transition="in" filter="wipe(left)">
                                      <p:cBhvr>
                                        <p:cTn id="38" dur="500"/>
                                        <p:tgtEl>
                                          <p:spTgt spid="42703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iterate type="wd">
                                    <p:tmPct val="10000"/>
                                  </p:iterate>
                                  <p:childTnLst>
                                    <p:set>
                                      <p:cBhvr>
                                        <p:cTn id="42" dur="1" fill="hold">
                                          <p:stCondLst>
                                            <p:cond delay="0"/>
                                          </p:stCondLst>
                                        </p:cTn>
                                        <p:tgtEl>
                                          <p:spTgt spid="427038"/>
                                        </p:tgtEl>
                                        <p:attrNameLst>
                                          <p:attrName>style.visibility</p:attrName>
                                        </p:attrNameLst>
                                      </p:cBhvr>
                                      <p:to>
                                        <p:strVal val="visible"/>
                                      </p:to>
                                    </p:set>
                                    <p:animEffect transition="in" filter="wipe(left)">
                                      <p:cBhvr>
                                        <p:cTn id="43" dur="500"/>
                                        <p:tgtEl>
                                          <p:spTgt spid="42703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427039"/>
                                        </p:tgtEl>
                                        <p:attrNameLst>
                                          <p:attrName>style.visibility</p:attrName>
                                        </p:attrNameLst>
                                      </p:cBhvr>
                                      <p:to>
                                        <p:strVal val="visible"/>
                                      </p:to>
                                    </p:set>
                                    <p:animEffect transition="in" filter="wipe(left)">
                                      <p:cBhvr>
                                        <p:cTn id="48" dur="500"/>
                                        <p:tgtEl>
                                          <p:spTgt spid="42703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427044"/>
                                        </p:tgtEl>
                                        <p:attrNameLst>
                                          <p:attrName>style.visibility</p:attrName>
                                        </p:attrNameLst>
                                      </p:cBhvr>
                                      <p:to>
                                        <p:strVal val="visible"/>
                                      </p:to>
                                    </p:set>
                                    <p:animEffect transition="in" filter="wipe(left)">
                                      <p:cBhvr>
                                        <p:cTn id="53" dur="500"/>
                                        <p:tgtEl>
                                          <p:spTgt spid="42704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iterate type="wd">
                                    <p:tmPct val="10000"/>
                                  </p:iterate>
                                  <p:childTnLst>
                                    <p:set>
                                      <p:cBhvr>
                                        <p:cTn id="57" dur="1" fill="hold">
                                          <p:stCondLst>
                                            <p:cond delay="0"/>
                                          </p:stCondLst>
                                        </p:cTn>
                                        <p:tgtEl>
                                          <p:spTgt spid="427040"/>
                                        </p:tgtEl>
                                        <p:attrNameLst>
                                          <p:attrName>style.visibility</p:attrName>
                                        </p:attrNameLst>
                                      </p:cBhvr>
                                      <p:to>
                                        <p:strVal val="visible"/>
                                      </p:to>
                                    </p:set>
                                    <p:animEffect transition="in" filter="wipe(left)">
                                      <p:cBhvr>
                                        <p:cTn id="58" dur="500"/>
                                        <p:tgtEl>
                                          <p:spTgt spid="42704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27042"/>
                                        </p:tgtEl>
                                        <p:attrNameLst>
                                          <p:attrName>style.visibility</p:attrName>
                                        </p:attrNameLst>
                                      </p:cBhvr>
                                      <p:to>
                                        <p:strVal val="visible"/>
                                      </p:to>
                                    </p:set>
                                    <p:animEffect transition="in" filter="wipe(left)">
                                      <p:cBhvr>
                                        <p:cTn id="63" dur="500"/>
                                        <p:tgtEl>
                                          <p:spTgt spid="42704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427043"/>
                                        </p:tgtEl>
                                        <p:attrNameLst>
                                          <p:attrName>style.visibility</p:attrName>
                                        </p:attrNameLst>
                                      </p:cBhvr>
                                      <p:to>
                                        <p:strVal val="visible"/>
                                      </p:to>
                                    </p:set>
                                    <p:animEffect transition="in" filter="wipe(left)">
                                      <p:cBhvr>
                                        <p:cTn id="68" dur="500"/>
                                        <p:tgtEl>
                                          <p:spTgt spid="42704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427041"/>
                                        </p:tgtEl>
                                        <p:attrNameLst>
                                          <p:attrName>style.visibility</p:attrName>
                                        </p:attrNameLst>
                                      </p:cBhvr>
                                      <p:to>
                                        <p:strVal val="visible"/>
                                      </p:to>
                                    </p:set>
                                    <p:animEffect transition="in" filter="wipe(left)">
                                      <p:cBhvr>
                                        <p:cTn id="73" dur="500"/>
                                        <p:tgtEl>
                                          <p:spTgt spid="42704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427030">
                                            <p:txEl>
                                              <p:pRg st="0" end="0"/>
                                            </p:txEl>
                                          </p:spTgt>
                                        </p:tgtEl>
                                        <p:attrNameLst>
                                          <p:attrName>style.visibility</p:attrName>
                                        </p:attrNameLst>
                                      </p:cBhvr>
                                      <p:to>
                                        <p:strVal val="visible"/>
                                      </p:to>
                                    </p:set>
                                    <p:animEffect transition="in" filter="wipe(left)">
                                      <p:cBhvr>
                                        <p:cTn id="78" dur="500"/>
                                        <p:tgtEl>
                                          <p:spTgt spid="427030">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iterate type="wd">
                                    <p:tmPct val="10000"/>
                                  </p:iterate>
                                  <p:childTnLst>
                                    <p:set>
                                      <p:cBhvr>
                                        <p:cTn id="82" dur="1" fill="hold">
                                          <p:stCondLst>
                                            <p:cond delay="0"/>
                                          </p:stCondLst>
                                        </p:cTn>
                                        <p:tgtEl>
                                          <p:spTgt spid="427031"/>
                                        </p:tgtEl>
                                        <p:attrNameLst>
                                          <p:attrName>style.visibility</p:attrName>
                                        </p:attrNameLst>
                                      </p:cBhvr>
                                      <p:to>
                                        <p:strVal val="visible"/>
                                      </p:to>
                                    </p:set>
                                    <p:animEffect transition="in" filter="wipe(left)">
                                      <p:cBhvr>
                                        <p:cTn id="83" dur="500"/>
                                        <p:tgtEl>
                                          <p:spTgt spid="42703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427050"/>
                                        </p:tgtEl>
                                        <p:attrNameLst>
                                          <p:attrName>style.visibility</p:attrName>
                                        </p:attrNameLst>
                                      </p:cBhvr>
                                      <p:to>
                                        <p:strVal val="visible"/>
                                      </p:to>
                                    </p:set>
                                    <p:animEffect transition="in" filter="wipe(left)">
                                      <p:cBhvr>
                                        <p:cTn id="88" dur="500"/>
                                        <p:tgtEl>
                                          <p:spTgt spid="427050"/>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427032"/>
                                        </p:tgtEl>
                                        <p:attrNameLst>
                                          <p:attrName>style.visibility</p:attrName>
                                        </p:attrNameLst>
                                      </p:cBhvr>
                                      <p:to>
                                        <p:strVal val="visible"/>
                                      </p:to>
                                    </p:set>
                                    <p:animEffect transition="in" filter="wipe(left)">
                                      <p:cBhvr>
                                        <p:cTn id="93" dur="500"/>
                                        <p:tgtEl>
                                          <p:spTgt spid="427032"/>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427033">
                                            <p:txEl>
                                              <p:pRg st="0" end="0"/>
                                            </p:txEl>
                                          </p:spTgt>
                                        </p:tgtEl>
                                        <p:attrNameLst>
                                          <p:attrName>style.visibility</p:attrName>
                                        </p:attrNameLst>
                                      </p:cBhvr>
                                      <p:to>
                                        <p:strVal val="visible"/>
                                      </p:to>
                                    </p:set>
                                    <p:animEffect transition="in" filter="wipe(left)">
                                      <p:cBhvr>
                                        <p:cTn id="98" dur="500"/>
                                        <p:tgtEl>
                                          <p:spTgt spid="427033">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iterate type="wd">
                                    <p:tmPct val="10000"/>
                                  </p:iterate>
                                  <p:childTnLst>
                                    <p:set>
                                      <p:cBhvr>
                                        <p:cTn id="102" dur="1" fill="hold">
                                          <p:stCondLst>
                                            <p:cond delay="0"/>
                                          </p:stCondLst>
                                        </p:cTn>
                                        <p:tgtEl>
                                          <p:spTgt spid="427034"/>
                                        </p:tgtEl>
                                        <p:attrNameLst>
                                          <p:attrName>style.visibility</p:attrName>
                                        </p:attrNameLst>
                                      </p:cBhvr>
                                      <p:to>
                                        <p:strVal val="visible"/>
                                      </p:to>
                                    </p:set>
                                    <p:animEffect transition="in" filter="wipe(left)">
                                      <p:cBhvr>
                                        <p:cTn id="103" dur="500"/>
                                        <p:tgtEl>
                                          <p:spTgt spid="427034"/>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427060"/>
                                        </p:tgtEl>
                                        <p:attrNameLst>
                                          <p:attrName>style.visibility</p:attrName>
                                        </p:attrNameLst>
                                      </p:cBhvr>
                                      <p:to>
                                        <p:strVal val="visible"/>
                                      </p:to>
                                    </p:set>
                                    <p:animEffect transition="in" filter="wipe(left)">
                                      <p:cBhvr>
                                        <p:cTn id="108" dur="500"/>
                                        <p:tgtEl>
                                          <p:spTgt spid="427060"/>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iterate type="wd">
                                    <p:tmPct val="10000"/>
                                  </p:iterate>
                                  <p:childTnLst>
                                    <p:set>
                                      <p:cBhvr>
                                        <p:cTn id="112" dur="1" fill="hold">
                                          <p:stCondLst>
                                            <p:cond delay="0"/>
                                          </p:stCondLst>
                                        </p:cTn>
                                        <p:tgtEl>
                                          <p:spTgt spid="427061"/>
                                        </p:tgtEl>
                                        <p:attrNameLst>
                                          <p:attrName>style.visibility</p:attrName>
                                        </p:attrNameLst>
                                      </p:cBhvr>
                                      <p:to>
                                        <p:strVal val="visible"/>
                                      </p:to>
                                    </p:set>
                                    <p:animEffect transition="in" filter="wipe(left)">
                                      <p:cBhvr>
                                        <p:cTn id="113" dur="500"/>
                                        <p:tgtEl>
                                          <p:spTgt spid="427061"/>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427047"/>
                                        </p:tgtEl>
                                        <p:attrNameLst>
                                          <p:attrName>style.visibility</p:attrName>
                                        </p:attrNameLst>
                                      </p:cBhvr>
                                      <p:to>
                                        <p:strVal val="visible"/>
                                      </p:to>
                                    </p:set>
                                    <p:animEffect transition="in" filter="wipe(left)">
                                      <p:cBhvr>
                                        <p:cTn id="118" dur="500"/>
                                        <p:tgtEl>
                                          <p:spTgt spid="427047"/>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iterate type="wd">
                                    <p:tmPct val="10000"/>
                                  </p:iterate>
                                  <p:childTnLst>
                                    <p:set>
                                      <p:cBhvr>
                                        <p:cTn id="122" dur="1" fill="hold">
                                          <p:stCondLst>
                                            <p:cond delay="0"/>
                                          </p:stCondLst>
                                        </p:cTn>
                                        <p:tgtEl>
                                          <p:spTgt spid="427048"/>
                                        </p:tgtEl>
                                        <p:attrNameLst>
                                          <p:attrName>style.visibility</p:attrName>
                                        </p:attrNameLst>
                                      </p:cBhvr>
                                      <p:to>
                                        <p:strVal val="visible"/>
                                      </p:to>
                                    </p:set>
                                    <p:animEffect transition="in" filter="wipe(left)">
                                      <p:cBhvr>
                                        <p:cTn id="123" dur="500"/>
                                        <p:tgtEl>
                                          <p:spTgt spid="427048"/>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iterate type="wd">
                                    <p:tmPct val="10000"/>
                                  </p:iterate>
                                  <p:childTnLst>
                                    <p:set>
                                      <p:cBhvr>
                                        <p:cTn id="127" dur="1" fill="hold">
                                          <p:stCondLst>
                                            <p:cond delay="0"/>
                                          </p:stCondLst>
                                        </p:cTn>
                                        <p:tgtEl>
                                          <p:spTgt spid="427049"/>
                                        </p:tgtEl>
                                        <p:attrNameLst>
                                          <p:attrName>style.visibility</p:attrName>
                                        </p:attrNameLst>
                                      </p:cBhvr>
                                      <p:to>
                                        <p:strVal val="visible"/>
                                      </p:to>
                                    </p:set>
                                    <p:animEffect transition="in" filter="wipe(left)">
                                      <p:cBhvr>
                                        <p:cTn id="128" dur="500"/>
                                        <p:tgtEl>
                                          <p:spTgt spid="427049"/>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427035">
                                            <p:txEl>
                                              <p:pRg st="0" end="0"/>
                                            </p:txEl>
                                          </p:spTgt>
                                        </p:tgtEl>
                                        <p:attrNameLst>
                                          <p:attrName>style.visibility</p:attrName>
                                        </p:attrNameLst>
                                      </p:cBhvr>
                                      <p:to>
                                        <p:strVal val="visible"/>
                                      </p:to>
                                    </p:set>
                                    <p:animEffect transition="in" filter="wipe(left)">
                                      <p:cBhvr>
                                        <p:cTn id="133" dur="500"/>
                                        <p:tgtEl>
                                          <p:spTgt spid="427035">
                                            <p:txEl>
                                              <p:pRg st="0" end="0"/>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iterate type="wd">
                                    <p:tmPct val="10000"/>
                                  </p:iterate>
                                  <p:childTnLst>
                                    <p:set>
                                      <p:cBhvr>
                                        <p:cTn id="137" dur="1" fill="hold">
                                          <p:stCondLst>
                                            <p:cond delay="0"/>
                                          </p:stCondLst>
                                        </p:cTn>
                                        <p:tgtEl>
                                          <p:spTgt spid="427036"/>
                                        </p:tgtEl>
                                        <p:attrNameLst>
                                          <p:attrName>style.visibility</p:attrName>
                                        </p:attrNameLst>
                                      </p:cBhvr>
                                      <p:to>
                                        <p:strVal val="visible"/>
                                      </p:to>
                                    </p:set>
                                    <p:animEffect transition="in" filter="wipe(left)">
                                      <p:cBhvr>
                                        <p:cTn id="138" dur="500"/>
                                        <p:tgtEl>
                                          <p:spTgt spid="427036"/>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nodeType="clickEffect">
                                  <p:stCondLst>
                                    <p:cond delay="0"/>
                                  </p:stCondLst>
                                  <p:iterate type="wd">
                                    <p:tmPct val="10000"/>
                                  </p:iterate>
                                  <p:childTnLst>
                                    <p:set>
                                      <p:cBhvr>
                                        <p:cTn id="142" dur="1" fill="hold">
                                          <p:stCondLst>
                                            <p:cond delay="0"/>
                                          </p:stCondLst>
                                        </p:cTn>
                                        <p:tgtEl>
                                          <p:spTgt spid="427045"/>
                                        </p:tgtEl>
                                        <p:attrNameLst>
                                          <p:attrName>style.visibility</p:attrName>
                                        </p:attrNameLst>
                                      </p:cBhvr>
                                      <p:to>
                                        <p:strVal val="visible"/>
                                      </p:to>
                                    </p:set>
                                    <p:animEffect transition="in" filter="wipe(left)">
                                      <p:cBhvr>
                                        <p:cTn id="143" dur="500"/>
                                        <p:tgtEl>
                                          <p:spTgt spid="427045"/>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8" fill="hold" nodeType="clickEffect">
                                  <p:stCondLst>
                                    <p:cond delay="0"/>
                                  </p:stCondLst>
                                  <p:iterate type="wd">
                                    <p:tmPct val="10000"/>
                                  </p:iterate>
                                  <p:childTnLst>
                                    <p:set>
                                      <p:cBhvr>
                                        <p:cTn id="147" dur="1" fill="hold">
                                          <p:stCondLst>
                                            <p:cond delay="0"/>
                                          </p:stCondLst>
                                        </p:cTn>
                                        <p:tgtEl>
                                          <p:spTgt spid="427046"/>
                                        </p:tgtEl>
                                        <p:attrNameLst>
                                          <p:attrName>style.visibility</p:attrName>
                                        </p:attrNameLst>
                                      </p:cBhvr>
                                      <p:to>
                                        <p:strVal val="visible"/>
                                      </p:to>
                                    </p:set>
                                    <p:animEffect transition="in" filter="wipe(left)">
                                      <p:cBhvr>
                                        <p:cTn id="148" dur="500"/>
                                        <p:tgtEl>
                                          <p:spTgt spid="42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animBg="1" autoUpdateAnimBg="0"/>
      <p:bldP spid="427012" grpId="0" build="p" autoUpdateAnimBg="0"/>
      <p:bldP spid="427030" grpId="0" build="p" autoUpdateAnimBg="0"/>
      <p:bldP spid="427032" grpId="0" animBg="1" autoUpdateAnimBg="0"/>
      <p:bldP spid="427033" grpId="0" build="p" autoUpdateAnimBg="0"/>
      <p:bldP spid="4270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 name="Date Placeholder 3"/>
          <p:cNvSpPr>
            <a:spLocks noGrp="1"/>
          </p:cNvSpPr>
          <p:nvPr>
            <p:ph type="dt" sz="quarter" idx="10"/>
          </p:nvPr>
        </p:nvSpPr>
        <p:spPr>
          <a:noFill/>
        </p:spPr>
        <p:txBody>
          <a:bodyPr/>
          <a:lstStyle/>
          <a:p>
            <a:r>
              <a:rPr lang="en-US">
                <a:latin typeface="Arial Narrow" charset="0"/>
              </a:rPr>
              <a:t>Monday, May 3, 2021</a:t>
            </a:r>
          </a:p>
        </p:txBody>
      </p:sp>
      <p:sp>
        <p:nvSpPr>
          <p:cNvPr id="5141"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62" name="Slide Number Placeholder 5"/>
          <p:cNvSpPr>
            <a:spLocks noGrp="1"/>
          </p:cNvSpPr>
          <p:nvPr>
            <p:ph type="sldNum" sz="quarter" idx="12"/>
          </p:nvPr>
        </p:nvSpPr>
        <p:spPr/>
        <p:txBody>
          <a:bodyPr/>
          <a:lstStyle/>
          <a:p>
            <a:fld id="{09285B5D-E174-CC4E-830E-22E3D5B42481}" type="slidenum">
              <a:rPr lang="en-US"/>
              <a:pPr/>
              <a:t>7</a:t>
            </a:fld>
            <a:endParaRPr lang="en-US"/>
          </a:p>
        </p:txBody>
      </p:sp>
      <p:sp>
        <p:nvSpPr>
          <p:cNvPr id="5143" name="Rectangle 2"/>
          <p:cNvSpPr>
            <a:spLocks noGrp="1" noChangeArrowheads="1"/>
          </p:cNvSpPr>
          <p:nvPr>
            <p:ph type="title"/>
          </p:nvPr>
        </p:nvSpPr>
        <p:spPr>
          <a:xfrm>
            <a:off x="685800" y="76200"/>
            <a:ext cx="7772400" cy="609600"/>
          </a:xfrm>
        </p:spPr>
        <p:txBody>
          <a:bodyPr/>
          <a:lstStyle/>
          <a:p>
            <a:r>
              <a:rPr lang="en-US" sz="4000" dirty="0"/>
              <a:t>Example for Mech. Equilibrium Cont’d </a:t>
            </a:r>
            <a:endParaRPr lang="en-US" dirty="0"/>
          </a:p>
        </p:txBody>
      </p:sp>
      <p:sp>
        <p:nvSpPr>
          <p:cNvPr id="428035" name="Text Box 3"/>
          <p:cNvSpPr txBox="1">
            <a:spLocks noChangeArrowheads="1"/>
          </p:cNvSpPr>
          <p:nvPr/>
        </p:nvSpPr>
        <p:spPr bwMode="auto">
          <a:xfrm>
            <a:off x="3810000" y="762000"/>
            <a:ext cx="49530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Determine the position of the child to balance the system for different position of axis of rotation.</a:t>
            </a:r>
          </a:p>
        </p:txBody>
      </p:sp>
      <p:sp>
        <p:nvSpPr>
          <p:cNvPr id="428036" name="Text Box 4"/>
          <p:cNvSpPr txBox="1">
            <a:spLocks noChangeArrowheads="1"/>
          </p:cNvSpPr>
          <p:nvPr/>
        </p:nvSpPr>
        <p:spPr bwMode="auto">
          <a:xfrm>
            <a:off x="457200" y="3733800"/>
            <a:ext cx="2514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Since the normal force is </a:t>
            </a:r>
          </a:p>
        </p:txBody>
      </p:sp>
      <p:sp>
        <p:nvSpPr>
          <p:cNvPr id="428037" name="Text Box 5"/>
          <p:cNvSpPr txBox="1">
            <a:spLocks noChangeArrowheads="1"/>
          </p:cNvSpPr>
          <p:nvPr/>
        </p:nvSpPr>
        <p:spPr bwMode="auto">
          <a:xfrm>
            <a:off x="4648200" y="2193925"/>
            <a:ext cx="3200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about the axis of rotation by all the forces are </a:t>
            </a:r>
          </a:p>
        </p:txBody>
      </p:sp>
      <p:graphicFrame>
        <p:nvGraphicFramePr>
          <p:cNvPr id="428038" name="Object 2"/>
          <p:cNvGraphicFramePr>
            <a:graphicFrameLocks noChangeAspect="1"/>
          </p:cNvGraphicFramePr>
          <p:nvPr/>
        </p:nvGraphicFramePr>
        <p:xfrm>
          <a:off x="679450" y="3205163"/>
          <a:ext cx="425450" cy="446087"/>
        </p:xfrm>
        <a:graphic>
          <a:graphicData uri="http://schemas.openxmlformats.org/presentationml/2006/ole">
            <mc:AlternateContent xmlns:mc="http://schemas.openxmlformats.org/markup-compatibility/2006">
              <mc:Choice xmlns:v="urn:schemas-microsoft-com:vml" Requires="v">
                <p:oleObj spid="_x0000_s564195" name="Equation" r:id="rId3" imgW="126720" imgH="139680" progId="Equation.3">
                  <p:embed/>
                </p:oleObj>
              </mc:Choice>
              <mc:Fallback>
                <p:oleObj name="Equation" r:id="rId3" imgW="126720" imgH="139680" progId="Equation.3">
                  <p:embed/>
                  <p:pic>
                    <p:nvPicPr>
                      <p:cNvPr id="42803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450" y="3205163"/>
                        <a:ext cx="425450" cy="4460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39" name="Text Box 7"/>
          <p:cNvSpPr txBox="1">
            <a:spLocks noChangeArrowheads="1"/>
          </p:cNvSpPr>
          <p:nvPr/>
        </p:nvSpPr>
        <p:spPr bwMode="auto">
          <a:xfrm>
            <a:off x="381000" y="5486400"/>
            <a:ext cx="1219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Therefore</a:t>
            </a:r>
          </a:p>
        </p:txBody>
      </p:sp>
      <p:graphicFrame>
        <p:nvGraphicFramePr>
          <p:cNvPr id="428040" name="Object 3"/>
          <p:cNvGraphicFramePr>
            <a:graphicFrameLocks noChangeAspect="1"/>
          </p:cNvGraphicFramePr>
          <p:nvPr/>
        </p:nvGraphicFramePr>
        <p:xfrm>
          <a:off x="1949450" y="5651500"/>
          <a:ext cx="412750" cy="428625"/>
        </p:xfrm>
        <a:graphic>
          <a:graphicData uri="http://schemas.openxmlformats.org/presentationml/2006/ole">
            <mc:AlternateContent xmlns:mc="http://schemas.openxmlformats.org/markup-compatibility/2006">
              <mc:Choice xmlns:v="urn:schemas-microsoft-com:vml" Requires="v">
                <p:oleObj spid="_x0000_s564196" name="Equation" r:id="rId5" imgW="126720" imgH="139680" progId="Equation.3">
                  <p:embed/>
                </p:oleObj>
              </mc:Choice>
              <mc:Fallback>
                <p:oleObj name="Equation" r:id="rId5" imgW="126720" imgH="139680" progId="Equation.3">
                  <p:embed/>
                  <p:pic>
                    <p:nvPicPr>
                      <p:cNvPr id="42804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9450" y="5651500"/>
                        <a:ext cx="412750" cy="4286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41" name="Object 4"/>
          <p:cNvGraphicFramePr>
            <a:graphicFrameLocks noChangeAspect="1"/>
          </p:cNvGraphicFramePr>
          <p:nvPr/>
        </p:nvGraphicFramePr>
        <p:xfrm>
          <a:off x="3201988" y="3768725"/>
          <a:ext cx="303212" cy="317500"/>
        </p:xfrm>
        <a:graphic>
          <a:graphicData uri="http://schemas.openxmlformats.org/presentationml/2006/ole">
            <mc:AlternateContent xmlns:mc="http://schemas.openxmlformats.org/markup-compatibility/2006">
              <mc:Choice xmlns:v="urn:schemas-microsoft-com:vml" Requires="v">
                <p:oleObj spid="_x0000_s564197" name="Equation" r:id="rId7" imgW="126720" imgH="139680" progId="Equation.3">
                  <p:embed/>
                </p:oleObj>
              </mc:Choice>
              <mc:Fallback>
                <p:oleObj name="Equation" r:id="rId7" imgW="126720" imgH="139680" progId="Equation.3">
                  <p:embed/>
                  <p:pic>
                    <p:nvPicPr>
                      <p:cNvPr id="428041"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1988" y="3768725"/>
                        <a:ext cx="303212" cy="3175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42" name="Text Box 10"/>
          <p:cNvSpPr txBox="1">
            <a:spLocks noChangeArrowheads="1"/>
          </p:cNvSpPr>
          <p:nvPr/>
        </p:nvSpPr>
        <p:spPr bwMode="auto">
          <a:xfrm>
            <a:off x="457200" y="4175125"/>
            <a:ext cx="1981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net torque can be rewritten </a:t>
            </a:r>
          </a:p>
        </p:txBody>
      </p:sp>
      <p:graphicFrame>
        <p:nvGraphicFramePr>
          <p:cNvPr id="428043" name="Object 5"/>
          <p:cNvGraphicFramePr>
            <a:graphicFrameLocks noChangeAspect="1"/>
          </p:cNvGraphicFramePr>
          <p:nvPr/>
        </p:nvGraphicFramePr>
        <p:xfrm>
          <a:off x="2587625" y="4221163"/>
          <a:ext cx="307975" cy="320675"/>
        </p:xfrm>
        <a:graphic>
          <a:graphicData uri="http://schemas.openxmlformats.org/presentationml/2006/ole">
            <mc:AlternateContent xmlns:mc="http://schemas.openxmlformats.org/markup-compatibility/2006">
              <mc:Choice xmlns:v="urn:schemas-microsoft-com:vml" Requires="v">
                <p:oleObj spid="_x0000_s564198" name="Equation" r:id="rId9" imgW="126720" imgH="139680" progId="Equation.3">
                  <p:embed/>
                </p:oleObj>
              </mc:Choice>
              <mc:Fallback>
                <p:oleObj name="Equation" r:id="rId9" imgW="126720" imgH="139680" progId="Equation.3">
                  <p:embed/>
                  <p:pic>
                    <p:nvPicPr>
                      <p:cNvPr id="42804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87625" y="4221163"/>
                        <a:ext cx="307975" cy="3206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8044" name="Text Box 12"/>
          <p:cNvSpPr txBox="1">
            <a:spLocks noChangeArrowheads="1"/>
          </p:cNvSpPr>
          <p:nvPr/>
        </p:nvSpPr>
        <p:spPr bwMode="auto">
          <a:xfrm>
            <a:off x="7239000" y="5181600"/>
            <a:ext cx="1752600" cy="366713"/>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do we learn?</a:t>
            </a:r>
          </a:p>
        </p:txBody>
      </p:sp>
      <p:sp>
        <p:nvSpPr>
          <p:cNvPr id="428045" name="Text Box 13"/>
          <p:cNvSpPr txBox="1">
            <a:spLocks noChangeArrowheads="1"/>
          </p:cNvSpPr>
          <p:nvPr/>
        </p:nvSpPr>
        <p:spPr bwMode="auto">
          <a:xfrm>
            <a:off x="6553200" y="5638800"/>
            <a:ext cx="2514600" cy="915988"/>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No matter where the rotation axis is, net effect of the torque is identical.</a:t>
            </a:r>
          </a:p>
        </p:txBody>
      </p:sp>
      <p:grpSp>
        <p:nvGrpSpPr>
          <p:cNvPr id="2" name="Group 14"/>
          <p:cNvGrpSpPr>
            <a:grpSpLocks/>
          </p:cNvGrpSpPr>
          <p:nvPr/>
        </p:nvGrpSpPr>
        <p:grpSpPr bwMode="auto">
          <a:xfrm>
            <a:off x="685800" y="1371600"/>
            <a:ext cx="3200400" cy="1589088"/>
            <a:chOff x="432" y="864"/>
            <a:chExt cx="2016" cy="1001"/>
          </a:xfrm>
        </p:grpSpPr>
        <p:sp>
          <p:nvSpPr>
            <p:cNvPr id="5155" name="Rectangle 15"/>
            <p:cNvSpPr>
              <a:spLocks noChangeArrowheads="1"/>
            </p:cNvSpPr>
            <p:nvPr/>
          </p:nvSpPr>
          <p:spPr bwMode="auto">
            <a:xfrm>
              <a:off x="432" y="1433"/>
              <a:ext cx="1776" cy="96"/>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5156" name="AutoShape 16"/>
            <p:cNvSpPr>
              <a:spLocks noChangeArrowheads="1"/>
            </p:cNvSpPr>
            <p:nvPr/>
          </p:nvSpPr>
          <p:spPr bwMode="auto">
            <a:xfrm>
              <a:off x="1248" y="1529"/>
              <a:ext cx="144" cy="192"/>
            </a:xfrm>
            <a:prstGeom prst="triangle">
              <a:avLst>
                <a:gd name="adj" fmla="val 50000"/>
              </a:avLst>
            </a:prstGeom>
            <a:solidFill>
              <a:schemeClr val="accent1"/>
            </a:solidFill>
            <a:ln w="9525">
              <a:noFill/>
              <a:miter lim="800000"/>
              <a:headEnd/>
              <a:tailEnd/>
            </a:ln>
          </p:spPr>
          <p:txBody>
            <a:bodyPr wrap="none" anchor="ctr">
              <a:prstTxWarp prst="textNoShape">
                <a:avLst/>
              </a:prstTxWarp>
            </a:bodyPr>
            <a:lstStyle/>
            <a:p>
              <a:endParaRPr lang="en-US"/>
            </a:p>
          </p:txBody>
        </p:sp>
        <p:sp>
          <p:nvSpPr>
            <p:cNvPr id="5157" name="Rectangle 17"/>
            <p:cNvSpPr>
              <a:spLocks noChangeArrowheads="1"/>
            </p:cNvSpPr>
            <p:nvPr/>
          </p:nvSpPr>
          <p:spPr bwMode="auto">
            <a:xfrm>
              <a:off x="672" y="1193"/>
              <a:ext cx="288" cy="240"/>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F</a:t>
              </a:r>
            </a:p>
          </p:txBody>
        </p:sp>
        <p:sp>
          <p:nvSpPr>
            <p:cNvPr id="5158" name="Rectangle 18"/>
            <p:cNvSpPr>
              <a:spLocks noChangeArrowheads="1"/>
            </p:cNvSpPr>
            <p:nvPr/>
          </p:nvSpPr>
          <p:spPr bwMode="auto">
            <a:xfrm>
              <a:off x="1968" y="1241"/>
              <a:ext cx="240" cy="192"/>
            </a:xfrm>
            <a:prstGeom prst="rect">
              <a:avLst/>
            </a:prstGeom>
            <a:solidFill>
              <a:srgbClr val="FF99FF"/>
            </a:solidFill>
            <a:ln w="9525">
              <a:noFill/>
              <a:miter lim="800000"/>
              <a:headEnd/>
              <a:tailEnd/>
            </a:ln>
          </p:spPr>
          <p:txBody>
            <a:bodyPr wrap="none" anchor="ctr">
              <a:prstTxWarp prst="textNoShape">
                <a:avLst/>
              </a:prstTxWarp>
            </a:bodyPr>
            <a:lstStyle/>
            <a:p>
              <a:pPr algn="ctr"/>
              <a:r>
                <a:rPr lang="en-US">
                  <a:solidFill>
                    <a:schemeClr val="accent2"/>
                  </a:solidFill>
                  <a:latin typeface="Arial Narrow" charset="0"/>
                </a:rPr>
                <a:t>D</a:t>
              </a:r>
            </a:p>
          </p:txBody>
        </p:sp>
        <p:grpSp>
          <p:nvGrpSpPr>
            <p:cNvPr id="3" name="Group 19"/>
            <p:cNvGrpSpPr>
              <a:grpSpLocks/>
            </p:cNvGrpSpPr>
            <p:nvPr/>
          </p:nvGrpSpPr>
          <p:grpSpPr bwMode="auto">
            <a:xfrm>
              <a:off x="1296" y="953"/>
              <a:ext cx="190" cy="480"/>
              <a:chOff x="1296" y="1344"/>
              <a:chExt cx="190" cy="480"/>
            </a:xfrm>
          </p:grpSpPr>
          <p:sp>
            <p:nvSpPr>
              <p:cNvPr id="5181" name="Text Box 20"/>
              <p:cNvSpPr txBox="1">
                <a:spLocks noChangeArrowheads="1"/>
              </p:cNvSpPr>
              <p:nvPr/>
            </p:nvSpPr>
            <p:spPr bwMode="auto">
              <a:xfrm>
                <a:off x="1296" y="1478"/>
                <a:ext cx="190"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n</a:t>
                </a:r>
              </a:p>
            </p:txBody>
          </p:sp>
          <p:sp>
            <p:nvSpPr>
              <p:cNvPr id="5182" name="Line 21"/>
              <p:cNvSpPr>
                <a:spLocks noChangeShapeType="1"/>
              </p:cNvSpPr>
              <p:nvPr/>
            </p:nvSpPr>
            <p:spPr bwMode="auto">
              <a:xfrm flipV="1">
                <a:off x="1320" y="1344"/>
                <a:ext cx="0" cy="480"/>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4" name="Group 22"/>
            <p:cNvGrpSpPr>
              <a:grpSpLocks/>
            </p:cNvGrpSpPr>
            <p:nvPr/>
          </p:nvGrpSpPr>
          <p:grpSpPr bwMode="auto">
            <a:xfrm>
              <a:off x="1296" y="1529"/>
              <a:ext cx="376" cy="294"/>
              <a:chOff x="1296" y="1920"/>
              <a:chExt cx="376" cy="294"/>
            </a:xfrm>
          </p:grpSpPr>
          <p:sp>
            <p:nvSpPr>
              <p:cNvPr id="5179" name="Text Box 23"/>
              <p:cNvSpPr txBox="1">
                <a:spLocks noChangeArrowheads="1"/>
              </p:cNvSpPr>
              <p:nvPr/>
            </p:nvSpPr>
            <p:spPr bwMode="auto">
              <a:xfrm>
                <a:off x="1296" y="1920"/>
                <a:ext cx="37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B</a:t>
                </a:r>
                <a:r>
                  <a:rPr lang="en-US" sz="2000" b="1">
                    <a:solidFill>
                      <a:schemeClr val="accent2"/>
                    </a:solidFill>
                    <a:latin typeface="Monotype Corsiva" charset="0"/>
                  </a:rPr>
                  <a:t>g</a:t>
                </a:r>
              </a:p>
            </p:txBody>
          </p:sp>
          <p:sp>
            <p:nvSpPr>
              <p:cNvPr id="5180" name="Line 24"/>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5" name="Group 25"/>
            <p:cNvGrpSpPr>
              <a:grpSpLocks/>
            </p:cNvGrpSpPr>
            <p:nvPr/>
          </p:nvGrpSpPr>
          <p:grpSpPr bwMode="auto">
            <a:xfrm>
              <a:off x="768" y="1433"/>
              <a:ext cx="374" cy="432"/>
              <a:chOff x="1296" y="1920"/>
              <a:chExt cx="374" cy="294"/>
            </a:xfrm>
          </p:grpSpPr>
          <p:sp>
            <p:nvSpPr>
              <p:cNvPr id="5177" name="Text Box 26"/>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8" name="Line 27"/>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6" name="Group 28"/>
            <p:cNvGrpSpPr>
              <a:grpSpLocks/>
            </p:cNvGrpSpPr>
            <p:nvPr/>
          </p:nvGrpSpPr>
          <p:grpSpPr bwMode="auto">
            <a:xfrm>
              <a:off x="2074" y="1433"/>
              <a:ext cx="374" cy="432"/>
              <a:chOff x="1296" y="1920"/>
              <a:chExt cx="374" cy="294"/>
            </a:xfrm>
          </p:grpSpPr>
          <p:sp>
            <p:nvSpPr>
              <p:cNvPr id="5175" name="Text Box 29"/>
              <p:cNvSpPr txBox="1">
                <a:spLocks noChangeArrowheads="1"/>
              </p:cNvSpPr>
              <p:nvPr/>
            </p:nvSpPr>
            <p:spPr bwMode="auto">
              <a:xfrm>
                <a:off x="1296" y="1920"/>
                <a:ext cx="374" cy="17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r>
                  <a:rPr lang="en-US" sz="2000" baseline="-25000">
                    <a:solidFill>
                      <a:schemeClr val="accent2"/>
                    </a:solidFill>
                    <a:latin typeface="Monotype Corsiva" charset="0"/>
                  </a:rPr>
                  <a:t>F</a:t>
                </a:r>
                <a:r>
                  <a:rPr lang="en-US" sz="2000" b="1">
                    <a:solidFill>
                      <a:schemeClr val="accent2"/>
                    </a:solidFill>
                    <a:latin typeface="Monotype Corsiva" charset="0"/>
                  </a:rPr>
                  <a:t>g</a:t>
                </a:r>
              </a:p>
            </p:txBody>
          </p:sp>
          <p:sp>
            <p:nvSpPr>
              <p:cNvPr id="5176" name="Line 30"/>
              <p:cNvSpPr>
                <a:spLocks noChangeShapeType="1"/>
              </p:cNvSpPr>
              <p:nvPr/>
            </p:nvSpPr>
            <p:spPr bwMode="auto">
              <a:xfrm>
                <a:off x="1320" y="1926"/>
                <a:ext cx="0" cy="288"/>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grpSp>
        <p:grpSp>
          <p:nvGrpSpPr>
            <p:cNvPr id="7" name="Group 31"/>
            <p:cNvGrpSpPr>
              <a:grpSpLocks/>
            </p:cNvGrpSpPr>
            <p:nvPr/>
          </p:nvGrpSpPr>
          <p:grpSpPr bwMode="auto">
            <a:xfrm>
              <a:off x="816" y="864"/>
              <a:ext cx="480" cy="329"/>
              <a:chOff x="816" y="1255"/>
              <a:chExt cx="480" cy="329"/>
            </a:xfrm>
          </p:grpSpPr>
          <p:sp>
            <p:nvSpPr>
              <p:cNvPr id="5172" name="Line 32"/>
              <p:cNvSpPr>
                <a:spLocks noChangeShapeType="1"/>
              </p:cNvSpPr>
              <p:nvPr/>
            </p:nvSpPr>
            <p:spPr bwMode="auto">
              <a:xfrm>
                <a:off x="816" y="1440"/>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3" name="Line 33"/>
              <p:cNvSpPr>
                <a:spLocks noChangeShapeType="1"/>
              </p:cNvSpPr>
              <p:nvPr/>
            </p:nvSpPr>
            <p:spPr bwMode="auto">
              <a:xfrm>
                <a:off x="816" y="1488"/>
                <a:ext cx="48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4" name="Text Box 34"/>
              <p:cNvSpPr txBox="1">
                <a:spLocks noChangeArrowheads="1"/>
              </p:cNvSpPr>
              <p:nvPr/>
            </p:nvSpPr>
            <p:spPr bwMode="auto">
              <a:xfrm>
                <a:off x="950" y="1255"/>
                <a:ext cx="29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1m</a:t>
                </a:r>
              </a:p>
            </p:txBody>
          </p:sp>
        </p:grpSp>
        <p:grpSp>
          <p:nvGrpSpPr>
            <p:cNvPr id="8" name="Group 35"/>
            <p:cNvGrpSpPr>
              <a:grpSpLocks/>
            </p:cNvGrpSpPr>
            <p:nvPr/>
          </p:nvGrpSpPr>
          <p:grpSpPr bwMode="auto">
            <a:xfrm>
              <a:off x="1344" y="864"/>
              <a:ext cx="720" cy="377"/>
              <a:chOff x="1344" y="1255"/>
              <a:chExt cx="720" cy="377"/>
            </a:xfrm>
          </p:grpSpPr>
          <p:sp>
            <p:nvSpPr>
              <p:cNvPr id="5169" name="Line 36"/>
              <p:cNvSpPr>
                <a:spLocks noChangeShapeType="1"/>
              </p:cNvSpPr>
              <p:nvPr/>
            </p:nvSpPr>
            <p:spPr bwMode="auto">
              <a:xfrm>
                <a:off x="2064" y="1488"/>
                <a:ext cx="0" cy="144"/>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70" name="Line 37"/>
              <p:cNvSpPr>
                <a:spLocks noChangeShapeType="1"/>
              </p:cNvSpPr>
              <p:nvPr/>
            </p:nvSpPr>
            <p:spPr bwMode="auto">
              <a:xfrm>
                <a:off x="1344" y="1488"/>
                <a:ext cx="72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71" name="Text Box 38"/>
              <p:cNvSpPr txBox="1">
                <a:spLocks noChangeArrowheads="1"/>
              </p:cNvSpPr>
              <p:nvPr/>
            </p:nvSpPr>
            <p:spPr bwMode="auto">
              <a:xfrm>
                <a:off x="1574" y="1255"/>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a:t>
                </a:r>
              </a:p>
            </p:txBody>
          </p:sp>
        </p:grpSp>
        <p:sp>
          <p:nvSpPr>
            <p:cNvPr id="5165" name="Line 39"/>
            <p:cNvSpPr>
              <a:spLocks noChangeShapeType="1"/>
            </p:cNvSpPr>
            <p:nvPr/>
          </p:nvSpPr>
          <p:spPr bwMode="auto">
            <a:xfrm flipV="1">
              <a:off x="1704" y="1248"/>
              <a:ext cx="0" cy="192"/>
            </a:xfrm>
            <a:prstGeom prst="line">
              <a:avLst/>
            </a:prstGeom>
            <a:noFill/>
            <a:ln w="9525">
              <a:solidFill>
                <a:schemeClr val="accent2"/>
              </a:solidFill>
              <a:round/>
              <a:headEnd/>
              <a:tailEnd/>
            </a:ln>
          </p:spPr>
          <p:txBody>
            <a:bodyPr>
              <a:prstTxWarp prst="textNoShape">
                <a:avLst/>
              </a:prstTxWarp>
            </a:bodyPr>
            <a:lstStyle/>
            <a:p>
              <a:endParaRPr lang="en-US"/>
            </a:p>
          </p:txBody>
        </p:sp>
        <p:sp>
          <p:nvSpPr>
            <p:cNvPr id="5166" name="Line 40"/>
            <p:cNvSpPr>
              <a:spLocks noChangeShapeType="1"/>
            </p:cNvSpPr>
            <p:nvPr/>
          </p:nvSpPr>
          <p:spPr bwMode="auto">
            <a:xfrm>
              <a:off x="1344" y="1344"/>
              <a:ext cx="384"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167" name="Text Box 41"/>
            <p:cNvSpPr txBox="1">
              <a:spLocks noChangeArrowheads="1"/>
            </p:cNvSpPr>
            <p:nvPr/>
          </p:nvSpPr>
          <p:spPr bwMode="auto">
            <a:xfrm>
              <a:off x="1430" y="1157"/>
              <a:ext cx="29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x/2</a:t>
              </a:r>
              <a:endParaRPr lang="en-US">
                <a:latin typeface="Symbol" charset="2"/>
              </a:endParaRPr>
            </a:p>
          </p:txBody>
        </p:sp>
        <p:sp>
          <p:nvSpPr>
            <p:cNvPr id="5168" name="Oval 42"/>
            <p:cNvSpPr>
              <a:spLocks noChangeArrowheads="1"/>
            </p:cNvSpPr>
            <p:nvPr/>
          </p:nvSpPr>
          <p:spPr bwMode="auto">
            <a:xfrm>
              <a:off x="1680" y="1440"/>
              <a:ext cx="48" cy="4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grpSp>
      <p:grpSp>
        <p:nvGrpSpPr>
          <p:cNvPr id="9" name="Group 43"/>
          <p:cNvGrpSpPr>
            <a:grpSpLocks/>
          </p:cNvGrpSpPr>
          <p:nvPr/>
        </p:nvGrpSpPr>
        <p:grpSpPr bwMode="auto">
          <a:xfrm>
            <a:off x="1851025" y="914400"/>
            <a:ext cx="1577975" cy="1447800"/>
            <a:chOff x="1166" y="576"/>
            <a:chExt cx="994" cy="912"/>
          </a:xfrm>
        </p:grpSpPr>
        <p:sp>
          <p:nvSpPr>
            <p:cNvPr id="5153" name="Text Box 44"/>
            <p:cNvSpPr txBox="1">
              <a:spLocks noChangeArrowheads="1"/>
            </p:cNvSpPr>
            <p:nvPr/>
          </p:nvSpPr>
          <p:spPr bwMode="auto">
            <a:xfrm>
              <a:off x="1166" y="576"/>
              <a:ext cx="994" cy="268"/>
            </a:xfrm>
            <a:prstGeom prst="rect">
              <a:avLst/>
            </a:prstGeom>
            <a:noFill/>
            <a:ln w="28575">
              <a:solidFill>
                <a:srgbClr val="FF0000"/>
              </a:solidFill>
              <a:miter lim="800000"/>
              <a:headEnd/>
              <a:tailEnd/>
            </a:ln>
          </p:spPr>
          <p:txBody>
            <a:bodyPr wrap="none">
              <a:prstTxWarp prst="textNoShape">
                <a:avLst/>
              </a:prstTxWarp>
              <a:spAutoFit/>
            </a:bodyPr>
            <a:lstStyle/>
            <a:p>
              <a:r>
                <a:rPr lang="en-US" sz="2000">
                  <a:solidFill>
                    <a:srgbClr val="FF0000"/>
                  </a:solidFill>
                  <a:latin typeface="Arial Narrow" charset="0"/>
                </a:rPr>
                <a:t>Rotational axis</a:t>
              </a:r>
            </a:p>
          </p:txBody>
        </p:sp>
        <p:cxnSp>
          <p:nvCxnSpPr>
            <p:cNvPr id="5154" name="AutoShape 45"/>
            <p:cNvCxnSpPr>
              <a:cxnSpLocks noChangeShapeType="1"/>
            </p:cNvCxnSpPr>
            <p:nvPr/>
          </p:nvCxnSpPr>
          <p:spPr bwMode="auto">
            <a:xfrm flipH="1">
              <a:off x="1709" y="710"/>
              <a:ext cx="451" cy="778"/>
            </a:xfrm>
            <a:prstGeom prst="curvedConnector4">
              <a:avLst>
                <a:gd name="adj1" fmla="val -84704"/>
                <a:gd name="adj2" fmla="val 159769"/>
              </a:avLst>
            </a:prstGeom>
            <a:noFill/>
            <a:ln w="28575">
              <a:solidFill>
                <a:srgbClr val="FF0000"/>
              </a:solidFill>
              <a:round/>
              <a:headEnd/>
              <a:tailEnd type="triangle" w="med" len="med"/>
            </a:ln>
          </p:spPr>
        </p:cxnSp>
      </p:grpSp>
      <p:graphicFrame>
        <p:nvGraphicFramePr>
          <p:cNvPr id="428078" name="Object 6"/>
          <p:cNvGraphicFramePr>
            <a:graphicFrameLocks noChangeAspect="1"/>
          </p:cNvGraphicFramePr>
          <p:nvPr/>
        </p:nvGraphicFramePr>
        <p:xfrm>
          <a:off x="1074738" y="3209925"/>
          <a:ext cx="1714500" cy="438150"/>
        </p:xfrm>
        <a:graphic>
          <a:graphicData uri="http://schemas.openxmlformats.org/presentationml/2006/ole">
            <mc:AlternateContent xmlns:mc="http://schemas.openxmlformats.org/markup-compatibility/2006">
              <mc:Choice xmlns:v="urn:schemas-microsoft-com:vml" Requires="v">
                <p:oleObj spid="_x0000_s564199" name="Equation" r:id="rId11" imgW="799920" imgH="215640" progId="Equation.3">
                  <p:embed/>
                </p:oleObj>
              </mc:Choice>
              <mc:Fallback>
                <p:oleObj name="Equation" r:id="rId11" imgW="799920" imgH="215640" progId="Equation.3">
                  <p:embed/>
                  <p:pic>
                    <p:nvPicPr>
                      <p:cNvPr id="42807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4738" y="3209925"/>
                        <a:ext cx="1714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79" name="Object 7"/>
          <p:cNvGraphicFramePr>
            <a:graphicFrameLocks noChangeAspect="1"/>
          </p:cNvGraphicFramePr>
          <p:nvPr/>
        </p:nvGraphicFramePr>
        <p:xfrm>
          <a:off x="8299450" y="3200400"/>
          <a:ext cx="387350" cy="457200"/>
        </p:xfrm>
        <a:graphic>
          <a:graphicData uri="http://schemas.openxmlformats.org/presentationml/2006/ole">
            <mc:AlternateContent xmlns:mc="http://schemas.openxmlformats.org/markup-compatibility/2006">
              <mc:Choice xmlns:v="urn:schemas-microsoft-com:vml" Requires="v">
                <p:oleObj spid="_x0000_s564200" name="Equation" r:id="rId13" imgW="241200" imgH="177480" progId="Equation.3">
                  <p:embed/>
                </p:oleObj>
              </mc:Choice>
              <mc:Fallback>
                <p:oleObj name="Equation" r:id="rId13" imgW="241200" imgH="177480" progId="Equation.3">
                  <p:embed/>
                  <p:pic>
                    <p:nvPicPr>
                      <p:cNvPr id="42807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99450" y="3200400"/>
                        <a:ext cx="387350"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0" name="Object 8"/>
          <p:cNvGraphicFramePr>
            <a:graphicFrameLocks noChangeAspect="1"/>
          </p:cNvGraphicFramePr>
          <p:nvPr/>
        </p:nvGraphicFramePr>
        <p:xfrm>
          <a:off x="3497263" y="3733800"/>
          <a:ext cx="2598737" cy="385763"/>
        </p:xfrm>
        <a:graphic>
          <a:graphicData uri="http://schemas.openxmlformats.org/presentationml/2006/ole">
            <mc:AlternateContent xmlns:mc="http://schemas.openxmlformats.org/markup-compatibility/2006">
              <mc:Choice xmlns:v="urn:schemas-microsoft-com:vml" Requires="v">
                <p:oleObj spid="_x0000_s564201" name="Equation" r:id="rId15" imgW="1384200" imgH="215640" progId="Equation.3">
                  <p:embed/>
                </p:oleObj>
              </mc:Choice>
              <mc:Fallback>
                <p:oleObj name="Equation" r:id="rId15" imgW="1384200" imgH="215640" progId="Equation.3">
                  <p:embed/>
                  <p:pic>
                    <p:nvPicPr>
                      <p:cNvPr id="42808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7263" y="3733800"/>
                        <a:ext cx="2598737" cy="3857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1" name="Object 9"/>
          <p:cNvGraphicFramePr>
            <a:graphicFrameLocks noChangeAspect="1"/>
          </p:cNvGraphicFramePr>
          <p:nvPr/>
        </p:nvGraphicFramePr>
        <p:xfrm>
          <a:off x="2759075" y="3209925"/>
          <a:ext cx="2720975" cy="438150"/>
        </p:xfrm>
        <a:graphic>
          <a:graphicData uri="http://schemas.openxmlformats.org/presentationml/2006/ole">
            <mc:AlternateContent xmlns:mc="http://schemas.openxmlformats.org/markup-compatibility/2006">
              <mc:Choice xmlns:v="urn:schemas-microsoft-com:vml" Requires="v">
                <p:oleObj spid="_x0000_s564202" name="Equation" r:id="rId17" imgW="1269720" imgH="215640" progId="Equation.3">
                  <p:embed/>
                </p:oleObj>
              </mc:Choice>
              <mc:Fallback>
                <p:oleObj name="Equation" r:id="rId17" imgW="1269720" imgH="215640" progId="Equation.3">
                  <p:embed/>
                  <p:pic>
                    <p:nvPicPr>
                      <p:cNvPr id="428081"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59075" y="3209925"/>
                        <a:ext cx="2720975"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2" name="Object 10"/>
          <p:cNvGraphicFramePr>
            <a:graphicFrameLocks noChangeAspect="1"/>
          </p:cNvGraphicFramePr>
          <p:nvPr/>
        </p:nvGraphicFramePr>
        <p:xfrm>
          <a:off x="5449888" y="3248025"/>
          <a:ext cx="1196975" cy="361950"/>
        </p:xfrm>
        <a:graphic>
          <a:graphicData uri="http://schemas.openxmlformats.org/presentationml/2006/ole">
            <mc:AlternateContent xmlns:mc="http://schemas.openxmlformats.org/markup-compatibility/2006">
              <mc:Choice xmlns:v="urn:schemas-microsoft-com:vml" Requires="v">
                <p:oleObj spid="_x0000_s564203" name="Equation" r:id="rId19" imgW="558720" imgH="177480" progId="Equation.3">
                  <p:embed/>
                </p:oleObj>
              </mc:Choice>
              <mc:Fallback>
                <p:oleObj name="Equation" r:id="rId19" imgW="558720" imgH="177480" progId="Equation.3">
                  <p:embed/>
                  <p:pic>
                    <p:nvPicPr>
                      <p:cNvPr id="428082"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449888" y="3248025"/>
                        <a:ext cx="1196975" cy="361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3" name="Object 11"/>
          <p:cNvGraphicFramePr>
            <a:graphicFrameLocks noChangeAspect="1"/>
          </p:cNvGraphicFramePr>
          <p:nvPr/>
        </p:nvGraphicFramePr>
        <p:xfrm>
          <a:off x="6616700" y="3209925"/>
          <a:ext cx="1714500" cy="438150"/>
        </p:xfrm>
        <a:graphic>
          <a:graphicData uri="http://schemas.openxmlformats.org/presentationml/2006/ole">
            <mc:AlternateContent xmlns:mc="http://schemas.openxmlformats.org/markup-compatibility/2006">
              <mc:Choice xmlns:v="urn:schemas-microsoft-com:vml" Requires="v">
                <p:oleObj spid="_x0000_s564204" name="Equation" r:id="rId21" imgW="799920" imgH="215640" progId="Equation.3">
                  <p:embed/>
                </p:oleObj>
              </mc:Choice>
              <mc:Fallback>
                <p:oleObj name="Equation" r:id="rId21" imgW="799920" imgH="215640" progId="Equation.3">
                  <p:embed/>
                  <p:pic>
                    <p:nvPicPr>
                      <p:cNvPr id="428083"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16700" y="3209925"/>
                        <a:ext cx="1714500" cy="4381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4" name="Object 12"/>
          <p:cNvGraphicFramePr>
            <a:graphicFrameLocks noChangeAspect="1"/>
          </p:cNvGraphicFramePr>
          <p:nvPr/>
        </p:nvGraphicFramePr>
        <p:xfrm>
          <a:off x="2916238" y="4192588"/>
          <a:ext cx="1482725" cy="379412"/>
        </p:xfrm>
        <a:graphic>
          <a:graphicData uri="http://schemas.openxmlformats.org/presentationml/2006/ole">
            <mc:AlternateContent xmlns:mc="http://schemas.openxmlformats.org/markup-compatibility/2006">
              <mc:Choice xmlns:v="urn:schemas-microsoft-com:vml" Requires="v">
                <p:oleObj spid="_x0000_s564205" name="Equation" r:id="rId23" imgW="799920" imgH="215640" progId="Equation.3">
                  <p:embed/>
                </p:oleObj>
              </mc:Choice>
              <mc:Fallback>
                <p:oleObj name="Equation" r:id="rId23" imgW="799920" imgH="215640" progId="Equation.3">
                  <p:embed/>
                  <p:pic>
                    <p:nvPicPr>
                      <p:cNvPr id="428084"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916238" y="4192588"/>
                        <a:ext cx="1482725" cy="379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5" name="Object 13"/>
          <p:cNvGraphicFramePr>
            <a:graphicFrameLocks noChangeAspect="1"/>
          </p:cNvGraphicFramePr>
          <p:nvPr/>
        </p:nvGraphicFramePr>
        <p:xfrm>
          <a:off x="4419600" y="4191000"/>
          <a:ext cx="2354263" cy="379413"/>
        </p:xfrm>
        <a:graphic>
          <a:graphicData uri="http://schemas.openxmlformats.org/presentationml/2006/ole">
            <mc:AlternateContent xmlns:mc="http://schemas.openxmlformats.org/markup-compatibility/2006">
              <mc:Choice xmlns:v="urn:schemas-microsoft-com:vml" Requires="v">
                <p:oleObj spid="_x0000_s564206" name="Equation" r:id="rId25" imgW="1269720" imgH="215640" progId="Equation.3">
                  <p:embed/>
                </p:oleObj>
              </mc:Choice>
              <mc:Fallback>
                <p:oleObj name="Equation" r:id="rId25" imgW="1269720" imgH="215640" progId="Equation.3">
                  <p:embed/>
                  <p:pic>
                    <p:nvPicPr>
                      <p:cNvPr id="428085"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419600" y="4191000"/>
                        <a:ext cx="2354263"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6" name="Object 14"/>
          <p:cNvGraphicFramePr>
            <a:graphicFrameLocks noChangeAspect="1"/>
          </p:cNvGraphicFramePr>
          <p:nvPr/>
        </p:nvGraphicFramePr>
        <p:xfrm>
          <a:off x="3103563" y="4611688"/>
          <a:ext cx="3297237" cy="379412"/>
        </p:xfrm>
        <a:graphic>
          <a:graphicData uri="http://schemas.openxmlformats.org/presentationml/2006/ole">
            <mc:AlternateContent xmlns:mc="http://schemas.openxmlformats.org/markup-compatibility/2006">
              <mc:Choice xmlns:v="urn:schemas-microsoft-com:vml" Requires="v">
                <p:oleObj spid="_x0000_s564207" name="Equation" r:id="rId27" imgW="1777680" imgH="215640" progId="Equation.3">
                  <p:embed/>
                </p:oleObj>
              </mc:Choice>
              <mc:Fallback>
                <p:oleObj name="Equation" r:id="rId27" imgW="1777680" imgH="215640" progId="Equation.3">
                  <p:embed/>
                  <p:pic>
                    <p:nvPicPr>
                      <p:cNvPr id="428086"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03563" y="4611688"/>
                        <a:ext cx="3297237" cy="379412"/>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7" name="Object 15"/>
          <p:cNvGraphicFramePr>
            <a:graphicFrameLocks noChangeAspect="1"/>
          </p:cNvGraphicFramePr>
          <p:nvPr/>
        </p:nvGraphicFramePr>
        <p:xfrm>
          <a:off x="6365875" y="4610100"/>
          <a:ext cx="1482725" cy="379413"/>
        </p:xfrm>
        <a:graphic>
          <a:graphicData uri="http://schemas.openxmlformats.org/presentationml/2006/ole">
            <mc:AlternateContent xmlns:mc="http://schemas.openxmlformats.org/markup-compatibility/2006">
              <mc:Choice xmlns:v="urn:schemas-microsoft-com:vml" Requires="v">
                <p:oleObj spid="_x0000_s564208" name="Equation" r:id="rId29" imgW="799920" imgH="215640" progId="Equation.3">
                  <p:embed/>
                </p:oleObj>
              </mc:Choice>
              <mc:Fallback>
                <p:oleObj name="Equation" r:id="rId29" imgW="799920" imgH="215640" progId="Equation.3">
                  <p:embed/>
                  <p:pic>
                    <p:nvPicPr>
                      <p:cNvPr id="428087"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365875" y="4610100"/>
                        <a:ext cx="1482725"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8" name="Object 16"/>
          <p:cNvGraphicFramePr>
            <a:graphicFrameLocks noChangeAspect="1"/>
          </p:cNvGraphicFramePr>
          <p:nvPr/>
        </p:nvGraphicFramePr>
        <p:xfrm>
          <a:off x="3048000" y="5029200"/>
          <a:ext cx="2614613" cy="379413"/>
        </p:xfrm>
        <a:graphic>
          <a:graphicData uri="http://schemas.openxmlformats.org/presentationml/2006/ole">
            <mc:AlternateContent xmlns:mc="http://schemas.openxmlformats.org/markup-compatibility/2006">
              <mc:Choice xmlns:v="urn:schemas-microsoft-com:vml" Requires="v">
                <p:oleObj spid="_x0000_s564209" name="Equation" r:id="rId31" imgW="1409400" imgH="215640" progId="Equation.3">
                  <p:embed/>
                </p:oleObj>
              </mc:Choice>
              <mc:Fallback>
                <p:oleObj name="Equation" r:id="rId31" imgW="1409400" imgH="215640" progId="Equation.3">
                  <p:embed/>
                  <p:pic>
                    <p:nvPicPr>
                      <p:cNvPr id="428088"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48000" y="5029200"/>
                        <a:ext cx="2614613" cy="3794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89" name="Object 17"/>
          <p:cNvGraphicFramePr>
            <a:graphicFrameLocks noChangeAspect="1"/>
          </p:cNvGraphicFramePr>
          <p:nvPr/>
        </p:nvGraphicFramePr>
        <p:xfrm>
          <a:off x="5638800" y="5029200"/>
          <a:ext cx="447675" cy="312738"/>
        </p:xfrm>
        <a:graphic>
          <a:graphicData uri="http://schemas.openxmlformats.org/presentationml/2006/ole">
            <mc:AlternateContent xmlns:mc="http://schemas.openxmlformats.org/markup-compatibility/2006">
              <mc:Choice xmlns:v="urn:schemas-microsoft-com:vml" Requires="v">
                <p:oleObj spid="_x0000_s564210" name="Equation" r:id="rId33" imgW="241200" imgH="177480" progId="Equation.3">
                  <p:embed/>
                </p:oleObj>
              </mc:Choice>
              <mc:Fallback>
                <p:oleObj name="Equation" r:id="rId33" imgW="241200" imgH="177480" progId="Equation.3">
                  <p:embed/>
                  <p:pic>
                    <p:nvPicPr>
                      <p:cNvPr id="428089"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38800" y="5029200"/>
                        <a:ext cx="447675" cy="312738"/>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0" name="Object 18"/>
          <p:cNvGraphicFramePr>
            <a:graphicFrameLocks noChangeAspect="1"/>
          </p:cNvGraphicFramePr>
          <p:nvPr/>
        </p:nvGraphicFramePr>
        <p:xfrm>
          <a:off x="2349500" y="5484813"/>
          <a:ext cx="1779588" cy="763587"/>
        </p:xfrm>
        <a:graphic>
          <a:graphicData uri="http://schemas.openxmlformats.org/presentationml/2006/ole">
            <mc:AlternateContent xmlns:mc="http://schemas.openxmlformats.org/markup-compatibility/2006">
              <mc:Choice xmlns:v="urn:schemas-microsoft-com:vml" Requires="v">
                <p:oleObj spid="_x0000_s564211" name="Equation" r:id="rId35" imgW="952200" imgH="431640" progId="Equation.3">
                  <p:embed/>
                </p:oleObj>
              </mc:Choice>
              <mc:Fallback>
                <p:oleObj name="Equation" r:id="rId35" imgW="952200" imgH="431640" progId="Equation.3">
                  <p:embed/>
                  <p:pic>
                    <p:nvPicPr>
                      <p:cNvPr id="428090"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49500" y="5484813"/>
                        <a:ext cx="1779588" cy="7635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8091" name="Object 19"/>
          <p:cNvGraphicFramePr>
            <a:graphicFrameLocks noChangeAspect="1"/>
          </p:cNvGraphicFramePr>
          <p:nvPr/>
        </p:nvGraphicFramePr>
        <p:xfrm>
          <a:off x="4114800" y="5518150"/>
          <a:ext cx="2133600" cy="696913"/>
        </p:xfrm>
        <a:graphic>
          <a:graphicData uri="http://schemas.openxmlformats.org/presentationml/2006/ole">
            <mc:AlternateContent xmlns:mc="http://schemas.openxmlformats.org/markup-compatibility/2006">
              <mc:Choice xmlns:v="urn:schemas-microsoft-com:vml" Requires="v">
                <p:oleObj spid="_x0000_s564212" name="Equation" r:id="rId37" imgW="1384200" imgH="393480" progId="Equation.DSMT4">
                  <p:embed/>
                </p:oleObj>
              </mc:Choice>
              <mc:Fallback>
                <p:oleObj name="Equation" r:id="rId37" imgW="1384200" imgH="393480" progId="Equation.DSMT4">
                  <p:embed/>
                  <p:pic>
                    <p:nvPicPr>
                      <p:cNvPr id="428091"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114800" y="5518150"/>
                        <a:ext cx="2133600" cy="6969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280191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8035"/>
                                        </p:tgtEl>
                                        <p:attrNameLst>
                                          <p:attrName>style.visibility</p:attrName>
                                        </p:attrNameLst>
                                      </p:cBhvr>
                                      <p:to>
                                        <p:strVal val="visible"/>
                                      </p:to>
                                    </p:set>
                                    <p:animEffect transition="in" filter="wipe(left)">
                                      <p:cBhvr>
                                        <p:cTn id="7" dur="500"/>
                                        <p:tgtEl>
                                          <p:spTgt spid="42803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iterate type="wd">
                                    <p:tmPct val="10000"/>
                                  </p:iterate>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428037">
                                            <p:txEl>
                                              <p:pRg st="0" end="0"/>
                                            </p:txEl>
                                          </p:spTgt>
                                        </p:tgtEl>
                                        <p:attrNameLst>
                                          <p:attrName>style.visibility</p:attrName>
                                        </p:attrNameLst>
                                      </p:cBhvr>
                                      <p:to>
                                        <p:strVal val="visible"/>
                                      </p:to>
                                    </p:set>
                                    <p:animEffect transition="in" filter="wipe(left)">
                                      <p:cBhvr>
                                        <p:cTn id="23" dur="500"/>
                                        <p:tgtEl>
                                          <p:spTgt spid="42803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iterate type="wd">
                                    <p:tmPct val="10000"/>
                                  </p:iterate>
                                  <p:childTnLst>
                                    <p:set>
                                      <p:cBhvr>
                                        <p:cTn id="27" dur="1" fill="hold">
                                          <p:stCondLst>
                                            <p:cond delay="0"/>
                                          </p:stCondLst>
                                        </p:cTn>
                                        <p:tgtEl>
                                          <p:spTgt spid="428038"/>
                                        </p:tgtEl>
                                        <p:attrNameLst>
                                          <p:attrName>style.visibility</p:attrName>
                                        </p:attrNameLst>
                                      </p:cBhvr>
                                      <p:to>
                                        <p:strVal val="visible"/>
                                      </p:to>
                                    </p:set>
                                    <p:animEffect transition="in" filter="wipe(left)">
                                      <p:cBhvr>
                                        <p:cTn id="28" dur="500"/>
                                        <p:tgtEl>
                                          <p:spTgt spid="4280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iterate type="wd">
                                    <p:tmPct val="10000"/>
                                  </p:iterate>
                                  <p:childTnLst>
                                    <p:set>
                                      <p:cBhvr>
                                        <p:cTn id="32" dur="1" fill="hold">
                                          <p:stCondLst>
                                            <p:cond delay="0"/>
                                          </p:stCondLst>
                                        </p:cTn>
                                        <p:tgtEl>
                                          <p:spTgt spid="428078"/>
                                        </p:tgtEl>
                                        <p:attrNameLst>
                                          <p:attrName>style.visibility</p:attrName>
                                        </p:attrNameLst>
                                      </p:cBhvr>
                                      <p:to>
                                        <p:strVal val="visible"/>
                                      </p:to>
                                    </p:set>
                                    <p:animEffect transition="in" filter="wipe(left)">
                                      <p:cBhvr>
                                        <p:cTn id="33" dur="500"/>
                                        <p:tgtEl>
                                          <p:spTgt spid="42807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428081"/>
                                        </p:tgtEl>
                                        <p:attrNameLst>
                                          <p:attrName>style.visibility</p:attrName>
                                        </p:attrNameLst>
                                      </p:cBhvr>
                                      <p:to>
                                        <p:strVal val="visible"/>
                                      </p:to>
                                    </p:set>
                                    <p:animEffect transition="in" filter="wipe(left)">
                                      <p:cBhvr>
                                        <p:cTn id="38" dur="500"/>
                                        <p:tgtEl>
                                          <p:spTgt spid="42808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iterate type="wd">
                                    <p:tmPct val="10000"/>
                                  </p:iterate>
                                  <p:childTnLst>
                                    <p:set>
                                      <p:cBhvr>
                                        <p:cTn id="42" dur="1" fill="hold">
                                          <p:stCondLst>
                                            <p:cond delay="0"/>
                                          </p:stCondLst>
                                        </p:cTn>
                                        <p:tgtEl>
                                          <p:spTgt spid="428082"/>
                                        </p:tgtEl>
                                        <p:attrNameLst>
                                          <p:attrName>style.visibility</p:attrName>
                                        </p:attrNameLst>
                                      </p:cBhvr>
                                      <p:to>
                                        <p:strVal val="visible"/>
                                      </p:to>
                                    </p:set>
                                    <p:animEffect transition="in" filter="wipe(left)">
                                      <p:cBhvr>
                                        <p:cTn id="43" dur="500"/>
                                        <p:tgtEl>
                                          <p:spTgt spid="42808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428083"/>
                                        </p:tgtEl>
                                        <p:attrNameLst>
                                          <p:attrName>style.visibility</p:attrName>
                                        </p:attrNameLst>
                                      </p:cBhvr>
                                      <p:to>
                                        <p:strVal val="visible"/>
                                      </p:to>
                                    </p:set>
                                    <p:animEffect transition="in" filter="wipe(left)">
                                      <p:cBhvr>
                                        <p:cTn id="48" dur="500"/>
                                        <p:tgtEl>
                                          <p:spTgt spid="42808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428079"/>
                                        </p:tgtEl>
                                        <p:attrNameLst>
                                          <p:attrName>style.visibility</p:attrName>
                                        </p:attrNameLst>
                                      </p:cBhvr>
                                      <p:to>
                                        <p:strVal val="visible"/>
                                      </p:to>
                                    </p:set>
                                    <p:animEffect transition="in" filter="wipe(left)">
                                      <p:cBhvr>
                                        <p:cTn id="53" dur="500"/>
                                        <p:tgtEl>
                                          <p:spTgt spid="42807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428036">
                                            <p:txEl>
                                              <p:pRg st="0" end="0"/>
                                            </p:txEl>
                                          </p:spTgt>
                                        </p:tgtEl>
                                        <p:attrNameLst>
                                          <p:attrName>style.visibility</p:attrName>
                                        </p:attrNameLst>
                                      </p:cBhvr>
                                      <p:to>
                                        <p:strVal val="visible"/>
                                      </p:to>
                                    </p:set>
                                    <p:animEffect transition="in" filter="wipe(left)">
                                      <p:cBhvr>
                                        <p:cTn id="58" dur="500"/>
                                        <p:tgtEl>
                                          <p:spTgt spid="428036">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28041"/>
                                        </p:tgtEl>
                                        <p:attrNameLst>
                                          <p:attrName>style.visibility</p:attrName>
                                        </p:attrNameLst>
                                      </p:cBhvr>
                                      <p:to>
                                        <p:strVal val="visible"/>
                                      </p:to>
                                    </p:set>
                                    <p:animEffect transition="in" filter="wipe(left)">
                                      <p:cBhvr>
                                        <p:cTn id="63" dur="500"/>
                                        <p:tgtEl>
                                          <p:spTgt spid="42804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428080"/>
                                        </p:tgtEl>
                                        <p:attrNameLst>
                                          <p:attrName>style.visibility</p:attrName>
                                        </p:attrNameLst>
                                      </p:cBhvr>
                                      <p:to>
                                        <p:strVal val="visible"/>
                                      </p:to>
                                    </p:set>
                                    <p:animEffect transition="in" filter="wipe(left)">
                                      <p:cBhvr>
                                        <p:cTn id="68" dur="500"/>
                                        <p:tgtEl>
                                          <p:spTgt spid="42808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428042">
                                            <p:txEl>
                                              <p:pRg st="0" end="0"/>
                                            </p:txEl>
                                          </p:spTgt>
                                        </p:tgtEl>
                                        <p:attrNameLst>
                                          <p:attrName>style.visibility</p:attrName>
                                        </p:attrNameLst>
                                      </p:cBhvr>
                                      <p:to>
                                        <p:strVal val="visible"/>
                                      </p:to>
                                    </p:set>
                                    <p:animEffect transition="in" filter="wipe(left)">
                                      <p:cBhvr>
                                        <p:cTn id="73" dur="500"/>
                                        <p:tgtEl>
                                          <p:spTgt spid="42804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iterate type="wd">
                                    <p:tmPct val="10000"/>
                                  </p:iterate>
                                  <p:childTnLst>
                                    <p:set>
                                      <p:cBhvr>
                                        <p:cTn id="77" dur="1" fill="hold">
                                          <p:stCondLst>
                                            <p:cond delay="0"/>
                                          </p:stCondLst>
                                        </p:cTn>
                                        <p:tgtEl>
                                          <p:spTgt spid="428043"/>
                                        </p:tgtEl>
                                        <p:attrNameLst>
                                          <p:attrName>style.visibility</p:attrName>
                                        </p:attrNameLst>
                                      </p:cBhvr>
                                      <p:to>
                                        <p:strVal val="visible"/>
                                      </p:to>
                                    </p:set>
                                    <p:animEffect transition="in" filter="wipe(left)">
                                      <p:cBhvr>
                                        <p:cTn id="78" dur="500"/>
                                        <p:tgtEl>
                                          <p:spTgt spid="42804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iterate type="wd">
                                    <p:tmPct val="10000"/>
                                  </p:iterate>
                                  <p:childTnLst>
                                    <p:set>
                                      <p:cBhvr>
                                        <p:cTn id="82" dur="1" fill="hold">
                                          <p:stCondLst>
                                            <p:cond delay="0"/>
                                          </p:stCondLst>
                                        </p:cTn>
                                        <p:tgtEl>
                                          <p:spTgt spid="428084"/>
                                        </p:tgtEl>
                                        <p:attrNameLst>
                                          <p:attrName>style.visibility</p:attrName>
                                        </p:attrNameLst>
                                      </p:cBhvr>
                                      <p:to>
                                        <p:strVal val="visible"/>
                                      </p:to>
                                    </p:set>
                                    <p:animEffect transition="in" filter="wipe(left)">
                                      <p:cBhvr>
                                        <p:cTn id="83" dur="500"/>
                                        <p:tgtEl>
                                          <p:spTgt spid="42808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428085"/>
                                        </p:tgtEl>
                                        <p:attrNameLst>
                                          <p:attrName>style.visibility</p:attrName>
                                        </p:attrNameLst>
                                      </p:cBhvr>
                                      <p:to>
                                        <p:strVal val="visible"/>
                                      </p:to>
                                    </p:set>
                                    <p:animEffect transition="in" filter="wipe(left)">
                                      <p:cBhvr>
                                        <p:cTn id="88" dur="500"/>
                                        <p:tgtEl>
                                          <p:spTgt spid="428085"/>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iterate type="wd">
                                    <p:tmPct val="10000"/>
                                  </p:iterate>
                                  <p:childTnLst>
                                    <p:set>
                                      <p:cBhvr>
                                        <p:cTn id="92" dur="1" fill="hold">
                                          <p:stCondLst>
                                            <p:cond delay="0"/>
                                          </p:stCondLst>
                                        </p:cTn>
                                        <p:tgtEl>
                                          <p:spTgt spid="428086"/>
                                        </p:tgtEl>
                                        <p:attrNameLst>
                                          <p:attrName>style.visibility</p:attrName>
                                        </p:attrNameLst>
                                      </p:cBhvr>
                                      <p:to>
                                        <p:strVal val="visible"/>
                                      </p:to>
                                    </p:set>
                                    <p:animEffect transition="in" filter="wipe(left)">
                                      <p:cBhvr>
                                        <p:cTn id="93" dur="500"/>
                                        <p:tgtEl>
                                          <p:spTgt spid="42808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iterate type="wd">
                                    <p:tmPct val="10000"/>
                                  </p:iterate>
                                  <p:childTnLst>
                                    <p:set>
                                      <p:cBhvr>
                                        <p:cTn id="97" dur="1" fill="hold">
                                          <p:stCondLst>
                                            <p:cond delay="0"/>
                                          </p:stCondLst>
                                        </p:cTn>
                                        <p:tgtEl>
                                          <p:spTgt spid="428087"/>
                                        </p:tgtEl>
                                        <p:attrNameLst>
                                          <p:attrName>style.visibility</p:attrName>
                                        </p:attrNameLst>
                                      </p:cBhvr>
                                      <p:to>
                                        <p:strVal val="visible"/>
                                      </p:to>
                                    </p:set>
                                    <p:animEffect transition="in" filter="wipe(left)">
                                      <p:cBhvr>
                                        <p:cTn id="98" dur="500"/>
                                        <p:tgtEl>
                                          <p:spTgt spid="428087"/>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iterate type="wd">
                                    <p:tmPct val="10000"/>
                                  </p:iterate>
                                  <p:childTnLst>
                                    <p:set>
                                      <p:cBhvr>
                                        <p:cTn id="102" dur="1" fill="hold">
                                          <p:stCondLst>
                                            <p:cond delay="0"/>
                                          </p:stCondLst>
                                        </p:cTn>
                                        <p:tgtEl>
                                          <p:spTgt spid="428088"/>
                                        </p:tgtEl>
                                        <p:attrNameLst>
                                          <p:attrName>style.visibility</p:attrName>
                                        </p:attrNameLst>
                                      </p:cBhvr>
                                      <p:to>
                                        <p:strVal val="visible"/>
                                      </p:to>
                                    </p:set>
                                    <p:animEffect transition="in" filter="wipe(left)">
                                      <p:cBhvr>
                                        <p:cTn id="103" dur="500"/>
                                        <p:tgtEl>
                                          <p:spTgt spid="428088"/>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428089"/>
                                        </p:tgtEl>
                                        <p:attrNameLst>
                                          <p:attrName>style.visibility</p:attrName>
                                        </p:attrNameLst>
                                      </p:cBhvr>
                                      <p:to>
                                        <p:strVal val="visible"/>
                                      </p:to>
                                    </p:set>
                                    <p:animEffect transition="in" filter="wipe(left)">
                                      <p:cBhvr>
                                        <p:cTn id="108" dur="500"/>
                                        <p:tgtEl>
                                          <p:spTgt spid="428089"/>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iterate type="wd">
                                    <p:tmPct val="10000"/>
                                  </p:iterate>
                                  <p:childTnLst>
                                    <p:set>
                                      <p:cBhvr>
                                        <p:cTn id="112" dur="1" fill="hold">
                                          <p:stCondLst>
                                            <p:cond delay="0"/>
                                          </p:stCondLst>
                                        </p:cTn>
                                        <p:tgtEl>
                                          <p:spTgt spid="428039">
                                            <p:txEl>
                                              <p:pRg st="0" end="0"/>
                                            </p:txEl>
                                          </p:spTgt>
                                        </p:tgtEl>
                                        <p:attrNameLst>
                                          <p:attrName>style.visibility</p:attrName>
                                        </p:attrNameLst>
                                      </p:cBhvr>
                                      <p:to>
                                        <p:strVal val="visible"/>
                                      </p:to>
                                    </p:set>
                                    <p:animEffect transition="in" filter="wipe(left)">
                                      <p:cBhvr>
                                        <p:cTn id="113" dur="500"/>
                                        <p:tgtEl>
                                          <p:spTgt spid="428039">
                                            <p:txEl>
                                              <p:pRg st="0" end="0"/>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428040"/>
                                        </p:tgtEl>
                                        <p:attrNameLst>
                                          <p:attrName>style.visibility</p:attrName>
                                        </p:attrNameLst>
                                      </p:cBhvr>
                                      <p:to>
                                        <p:strVal val="visible"/>
                                      </p:to>
                                    </p:set>
                                    <p:animEffect transition="in" filter="wipe(left)">
                                      <p:cBhvr>
                                        <p:cTn id="118" dur="500"/>
                                        <p:tgtEl>
                                          <p:spTgt spid="428040"/>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iterate type="wd">
                                    <p:tmPct val="10000"/>
                                  </p:iterate>
                                  <p:childTnLst>
                                    <p:set>
                                      <p:cBhvr>
                                        <p:cTn id="122" dur="1" fill="hold">
                                          <p:stCondLst>
                                            <p:cond delay="0"/>
                                          </p:stCondLst>
                                        </p:cTn>
                                        <p:tgtEl>
                                          <p:spTgt spid="428090"/>
                                        </p:tgtEl>
                                        <p:attrNameLst>
                                          <p:attrName>style.visibility</p:attrName>
                                        </p:attrNameLst>
                                      </p:cBhvr>
                                      <p:to>
                                        <p:strVal val="visible"/>
                                      </p:to>
                                    </p:set>
                                    <p:animEffect transition="in" filter="wipe(left)">
                                      <p:cBhvr>
                                        <p:cTn id="123" dur="500"/>
                                        <p:tgtEl>
                                          <p:spTgt spid="428090"/>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iterate type="wd">
                                    <p:tmPct val="10000"/>
                                  </p:iterate>
                                  <p:childTnLst>
                                    <p:set>
                                      <p:cBhvr>
                                        <p:cTn id="127" dur="1" fill="hold">
                                          <p:stCondLst>
                                            <p:cond delay="0"/>
                                          </p:stCondLst>
                                        </p:cTn>
                                        <p:tgtEl>
                                          <p:spTgt spid="428091"/>
                                        </p:tgtEl>
                                        <p:attrNameLst>
                                          <p:attrName>style.visibility</p:attrName>
                                        </p:attrNameLst>
                                      </p:cBhvr>
                                      <p:to>
                                        <p:strVal val="visible"/>
                                      </p:to>
                                    </p:set>
                                    <p:animEffect transition="in" filter="wipe(left)">
                                      <p:cBhvr>
                                        <p:cTn id="128" dur="500"/>
                                        <p:tgtEl>
                                          <p:spTgt spid="428091"/>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428044"/>
                                        </p:tgtEl>
                                        <p:attrNameLst>
                                          <p:attrName>style.visibility</p:attrName>
                                        </p:attrNameLst>
                                      </p:cBhvr>
                                      <p:to>
                                        <p:strVal val="visible"/>
                                      </p:to>
                                    </p:set>
                                    <p:animEffect transition="in" filter="wipe(left)">
                                      <p:cBhvr>
                                        <p:cTn id="133" dur="500"/>
                                        <p:tgtEl>
                                          <p:spTgt spid="428044"/>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iterate type="wd">
                                    <p:tmPct val="10000"/>
                                  </p:iterate>
                                  <p:childTnLst>
                                    <p:set>
                                      <p:cBhvr>
                                        <p:cTn id="137" dur="1" fill="hold">
                                          <p:stCondLst>
                                            <p:cond delay="0"/>
                                          </p:stCondLst>
                                        </p:cTn>
                                        <p:tgtEl>
                                          <p:spTgt spid="428045"/>
                                        </p:tgtEl>
                                        <p:attrNameLst>
                                          <p:attrName>style.visibility</p:attrName>
                                        </p:attrNameLst>
                                      </p:cBhvr>
                                      <p:to>
                                        <p:strVal val="visible"/>
                                      </p:to>
                                    </p:set>
                                    <p:animEffect transition="in" filter="wipe(left)">
                                      <p:cBhvr>
                                        <p:cTn id="138" dur="500"/>
                                        <p:tgtEl>
                                          <p:spTgt spid="428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animBg="1" autoUpdateAnimBg="0"/>
      <p:bldP spid="428036" grpId="0" build="p" autoUpdateAnimBg="0"/>
      <p:bldP spid="428037" grpId="0" build="p" autoUpdateAnimBg="0"/>
      <p:bldP spid="428039" grpId="0" build="p" autoUpdateAnimBg="0"/>
      <p:bldP spid="428042" grpId="0" build="p" autoUpdateAnimBg="0"/>
      <p:bldP spid="428044" grpId="0" animBg="1" autoUpdateAnimBg="0"/>
      <p:bldP spid="42804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2" name="Date Placeholder 3"/>
          <p:cNvSpPr>
            <a:spLocks noGrp="1"/>
          </p:cNvSpPr>
          <p:nvPr>
            <p:ph type="dt" sz="quarter" idx="10"/>
          </p:nvPr>
        </p:nvSpPr>
        <p:spPr>
          <a:noFill/>
        </p:spPr>
        <p:txBody>
          <a:bodyPr/>
          <a:lstStyle/>
          <a:p>
            <a:r>
              <a:rPr lang="en-US">
                <a:latin typeface="Arial Narrow" charset="0"/>
              </a:rPr>
              <a:t>Monday, May 3, 2021</a:t>
            </a:r>
          </a:p>
        </p:txBody>
      </p:sp>
      <p:sp>
        <p:nvSpPr>
          <p:cNvPr id="6163" name="Footer Placeholder 4"/>
          <p:cNvSpPr>
            <a:spLocks noGrp="1"/>
          </p:cNvSpPr>
          <p:nvPr>
            <p:ph type="ftr" sz="quarter" idx="11"/>
          </p:nvPr>
        </p:nvSpPr>
        <p:spPr>
          <a:noFill/>
        </p:spPr>
        <p:txBody>
          <a:bodyPr/>
          <a:lstStyle/>
          <a:p>
            <a:r>
              <a:rPr lang="nl-NL">
                <a:latin typeface="Arial Narrow" charset="0"/>
              </a:rPr>
              <a:t>PHYS 1443-003, Spring 2021                    Dr. Jaehoon Yu</a:t>
            </a:r>
            <a:endParaRPr lang="en-US">
              <a:latin typeface="Arial Narrow" charset="0"/>
            </a:endParaRPr>
          </a:p>
        </p:txBody>
      </p:sp>
      <p:sp>
        <p:nvSpPr>
          <p:cNvPr id="40" name="Slide Number Placeholder 5"/>
          <p:cNvSpPr>
            <a:spLocks noGrp="1"/>
          </p:cNvSpPr>
          <p:nvPr>
            <p:ph type="sldNum" sz="quarter" idx="12"/>
          </p:nvPr>
        </p:nvSpPr>
        <p:spPr/>
        <p:txBody>
          <a:bodyPr/>
          <a:lstStyle/>
          <a:p>
            <a:fld id="{805701F1-4850-034A-8FC3-B820D447F194}" type="slidenum">
              <a:rPr lang="en-US"/>
              <a:pPr/>
              <a:t>8</a:t>
            </a:fld>
            <a:endParaRPr lang="en-US"/>
          </a:p>
        </p:txBody>
      </p:sp>
      <p:sp>
        <p:nvSpPr>
          <p:cNvPr id="6165" name="Rectangle 2"/>
          <p:cNvSpPr>
            <a:spLocks noGrp="1" noChangeArrowheads="1"/>
          </p:cNvSpPr>
          <p:nvPr>
            <p:ph type="title"/>
          </p:nvPr>
        </p:nvSpPr>
        <p:spPr>
          <a:xfrm>
            <a:off x="685800" y="152400"/>
            <a:ext cx="7772400" cy="609600"/>
          </a:xfrm>
        </p:spPr>
        <p:txBody>
          <a:bodyPr/>
          <a:lstStyle/>
          <a:p>
            <a:r>
              <a:rPr lang="en-US" sz="4000" dirty="0"/>
              <a:t>Ex. Human Forearm</a:t>
            </a:r>
            <a:endParaRPr lang="en-US" dirty="0"/>
          </a:p>
        </p:txBody>
      </p:sp>
      <p:sp>
        <p:nvSpPr>
          <p:cNvPr id="431107" name="Text Box 3"/>
          <p:cNvSpPr txBox="1">
            <a:spLocks noChangeArrowheads="1"/>
          </p:cNvSpPr>
          <p:nvPr/>
        </p:nvSpPr>
        <p:spPr bwMode="auto">
          <a:xfrm>
            <a:off x="3810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person holds a </a:t>
            </a:r>
            <a:r>
              <a:rPr lang="en-US" sz="2000" dirty="0">
                <a:solidFill>
                  <a:srgbClr val="CC00CC"/>
                </a:solidFill>
                <a:latin typeface="Arial Narrow" charset="0"/>
              </a:rPr>
              <a:t>50.0N sphere </a:t>
            </a:r>
            <a:r>
              <a:rPr lang="en-US" sz="2000" dirty="0">
                <a:solidFill>
                  <a:srgbClr val="800000"/>
                </a:solidFill>
                <a:latin typeface="Arial Narrow" charset="0"/>
              </a:rPr>
              <a:t>in his hand.   The forearm is horizontal.  The biceps muscle is attached </a:t>
            </a:r>
            <a:r>
              <a:rPr lang="en-US" sz="2000" dirty="0">
                <a:solidFill>
                  <a:srgbClr val="CC00CC"/>
                </a:solidFill>
                <a:latin typeface="Arial Narrow" charset="0"/>
              </a:rPr>
              <a:t>3.00 cm from the joint</a:t>
            </a:r>
            <a:r>
              <a:rPr lang="en-US" sz="2000" dirty="0">
                <a:solidFill>
                  <a:srgbClr val="800000"/>
                </a:solidFill>
                <a:latin typeface="Arial Narrow" charset="0"/>
              </a:rPr>
              <a:t>, and the sphere is </a:t>
            </a:r>
            <a:r>
              <a:rPr lang="en-US" sz="2000" dirty="0">
                <a:solidFill>
                  <a:srgbClr val="CC00CC"/>
                </a:solidFill>
                <a:latin typeface="Arial Narrow" charset="0"/>
              </a:rPr>
              <a:t>35.0cm from the joint</a:t>
            </a:r>
            <a:r>
              <a:rPr lang="en-US" sz="2000" dirty="0">
                <a:solidFill>
                  <a:srgbClr val="800000"/>
                </a:solidFill>
                <a:latin typeface="Arial Narrow" charset="0"/>
              </a:rPr>
              <a:t>.  Find the upward force exerted by the biceps on the forearm and the downward force exerted by the upper arm, acting on the joint.  Neglect the weight of the forearm.</a:t>
            </a:r>
          </a:p>
        </p:txBody>
      </p:sp>
      <p:graphicFrame>
        <p:nvGraphicFramePr>
          <p:cNvPr id="431108" name="Object 2"/>
          <p:cNvGraphicFramePr>
            <a:graphicFrameLocks noChangeAspect="1"/>
          </p:cNvGraphicFramePr>
          <p:nvPr/>
        </p:nvGraphicFramePr>
        <p:xfrm>
          <a:off x="4500563" y="2965450"/>
          <a:ext cx="757237" cy="479425"/>
        </p:xfrm>
        <a:graphic>
          <a:graphicData uri="http://schemas.openxmlformats.org/presentationml/2006/ole">
            <mc:AlternateContent xmlns:mc="http://schemas.openxmlformats.org/markup-compatibility/2006">
              <mc:Choice xmlns:v="urn:schemas-microsoft-com:vml" Requires="v">
                <p:oleObj spid="_x0000_s564881" name="Equation" r:id="rId3" imgW="380880" imgH="253800" progId="Equation.3">
                  <p:embed/>
                </p:oleObj>
              </mc:Choice>
              <mc:Fallback>
                <p:oleObj name="Equation" r:id="rId3" imgW="380880" imgH="253800" progId="Equation.3">
                  <p:embed/>
                  <p:pic>
                    <p:nvPicPr>
                      <p:cNvPr id="43110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2965450"/>
                        <a:ext cx="757237"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09" name="Text Box 5"/>
          <p:cNvSpPr txBox="1">
            <a:spLocks noChangeArrowheads="1"/>
          </p:cNvSpPr>
          <p:nvPr/>
        </p:nvSpPr>
        <p:spPr bwMode="auto">
          <a:xfrm>
            <a:off x="4114800" y="2209800"/>
            <a:ext cx="3886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system is in equilibrium, from the translational equilibrium condition</a:t>
            </a:r>
          </a:p>
        </p:txBody>
      </p:sp>
      <p:sp>
        <p:nvSpPr>
          <p:cNvPr id="431110" name="Text Box 6"/>
          <p:cNvSpPr txBox="1">
            <a:spLocks noChangeArrowheads="1"/>
          </p:cNvSpPr>
          <p:nvPr/>
        </p:nvSpPr>
        <p:spPr bwMode="auto">
          <a:xfrm>
            <a:off x="609600" y="4038600"/>
            <a:ext cx="3886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From the rotational equilibrium condition</a:t>
            </a:r>
          </a:p>
        </p:txBody>
      </p:sp>
      <p:grpSp>
        <p:nvGrpSpPr>
          <p:cNvPr id="2" name="Group 7"/>
          <p:cNvGrpSpPr>
            <a:grpSpLocks/>
          </p:cNvGrpSpPr>
          <p:nvPr/>
        </p:nvGrpSpPr>
        <p:grpSpPr bwMode="auto">
          <a:xfrm>
            <a:off x="669925" y="2209800"/>
            <a:ext cx="2592388" cy="1828800"/>
            <a:chOff x="422" y="1392"/>
            <a:chExt cx="1633" cy="1152"/>
          </a:xfrm>
        </p:grpSpPr>
        <p:sp>
          <p:nvSpPr>
            <p:cNvPr id="6172" name="Rectangle 8"/>
            <p:cNvSpPr>
              <a:spLocks noChangeArrowheads="1"/>
            </p:cNvSpPr>
            <p:nvPr/>
          </p:nvSpPr>
          <p:spPr bwMode="auto">
            <a:xfrm>
              <a:off x="624" y="2112"/>
              <a:ext cx="1248"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3" name="Rectangle 9"/>
            <p:cNvSpPr>
              <a:spLocks noChangeArrowheads="1"/>
            </p:cNvSpPr>
            <p:nvPr/>
          </p:nvSpPr>
          <p:spPr bwMode="auto">
            <a:xfrm rot="-5400000">
              <a:off x="216" y="1704"/>
              <a:ext cx="720" cy="96"/>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174" name="Oval 10"/>
            <p:cNvSpPr>
              <a:spLocks noChangeArrowheads="1"/>
            </p:cNvSpPr>
            <p:nvPr/>
          </p:nvSpPr>
          <p:spPr bwMode="auto">
            <a:xfrm>
              <a:off x="1680" y="1872"/>
              <a:ext cx="240" cy="240"/>
            </a:xfrm>
            <a:prstGeom prst="ellipse">
              <a:avLst/>
            </a:prstGeom>
            <a:gradFill rotWithShape="0">
              <a:gsLst>
                <a:gs pos="0">
                  <a:srgbClr val="CCFFFF"/>
                </a:gs>
                <a:gs pos="100000">
                  <a:srgbClr val="5E7676"/>
                </a:gs>
              </a:gsLst>
              <a:path path="shape">
                <a:fillToRect l="50000" t="50000" r="50000" b="50000"/>
              </a:path>
            </a:gradFill>
            <a:ln w="9525">
              <a:noFill/>
              <a:round/>
              <a:headEnd/>
              <a:tailEnd/>
            </a:ln>
          </p:spPr>
          <p:txBody>
            <a:bodyPr wrap="none" anchor="ctr">
              <a:prstTxWarp prst="textNoShape">
                <a:avLst/>
              </a:prstTxWarp>
            </a:bodyPr>
            <a:lstStyle/>
            <a:p>
              <a:pPr algn="ctr"/>
              <a:endParaRPr lang="en-US">
                <a:latin typeface="Symbol" charset="2"/>
              </a:endParaRPr>
            </a:p>
          </p:txBody>
        </p:sp>
        <p:sp>
          <p:nvSpPr>
            <p:cNvPr id="6175" name="Text Box 11"/>
            <p:cNvSpPr txBox="1">
              <a:spLocks noChangeArrowheads="1"/>
            </p:cNvSpPr>
            <p:nvPr/>
          </p:nvSpPr>
          <p:spPr bwMode="auto">
            <a:xfrm>
              <a:off x="422" y="2071"/>
              <a:ext cx="218"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O</a:t>
              </a:r>
            </a:p>
          </p:txBody>
        </p:sp>
        <p:sp>
          <p:nvSpPr>
            <p:cNvPr id="6176" name="Line 12"/>
            <p:cNvSpPr>
              <a:spLocks noChangeShapeType="1"/>
            </p:cNvSpPr>
            <p:nvPr/>
          </p:nvSpPr>
          <p:spPr bwMode="auto">
            <a:xfrm flipV="1">
              <a:off x="720" y="1488"/>
              <a:ext cx="0" cy="62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7" name="Text Box 13"/>
            <p:cNvSpPr txBox="1">
              <a:spLocks noChangeArrowheads="1"/>
            </p:cNvSpPr>
            <p:nvPr/>
          </p:nvSpPr>
          <p:spPr bwMode="auto">
            <a:xfrm>
              <a:off x="710" y="1608"/>
              <a:ext cx="271"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B</a:t>
              </a:r>
              <a:endParaRPr lang="en-US" sz="2000" b="1">
                <a:solidFill>
                  <a:schemeClr val="accent2"/>
                </a:solidFill>
                <a:latin typeface="Monotype Corsiva" charset="0"/>
              </a:endParaRPr>
            </a:p>
          </p:txBody>
        </p:sp>
        <p:sp>
          <p:nvSpPr>
            <p:cNvPr id="6178" name="Line 14"/>
            <p:cNvSpPr>
              <a:spLocks noChangeShapeType="1"/>
            </p:cNvSpPr>
            <p:nvPr/>
          </p:nvSpPr>
          <p:spPr bwMode="auto">
            <a:xfrm>
              <a:off x="624" y="2112"/>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79" name="Text Box 15"/>
            <p:cNvSpPr txBox="1">
              <a:spLocks noChangeArrowheads="1"/>
            </p:cNvSpPr>
            <p:nvPr/>
          </p:nvSpPr>
          <p:spPr bwMode="auto">
            <a:xfrm>
              <a:off x="593" y="2294"/>
              <a:ext cx="286"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U</a:t>
              </a:r>
              <a:endParaRPr lang="en-US" sz="2000" b="1">
                <a:solidFill>
                  <a:schemeClr val="accent2"/>
                </a:solidFill>
                <a:latin typeface="Monotype Corsiva" charset="0"/>
              </a:endParaRPr>
            </a:p>
          </p:txBody>
        </p:sp>
        <p:sp>
          <p:nvSpPr>
            <p:cNvPr id="6180" name="Line 16"/>
            <p:cNvSpPr>
              <a:spLocks noChangeShapeType="1"/>
            </p:cNvSpPr>
            <p:nvPr/>
          </p:nvSpPr>
          <p:spPr bwMode="auto">
            <a:xfrm>
              <a:off x="1800" y="2208"/>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6181" name="Text Box 17"/>
            <p:cNvSpPr txBox="1">
              <a:spLocks noChangeArrowheads="1"/>
            </p:cNvSpPr>
            <p:nvPr/>
          </p:nvSpPr>
          <p:spPr bwMode="auto">
            <a:xfrm>
              <a:off x="1776" y="2256"/>
              <a:ext cx="27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mg</a:t>
              </a:r>
            </a:p>
          </p:txBody>
        </p:sp>
        <p:sp>
          <p:nvSpPr>
            <p:cNvPr id="6182" name="Text Box 18"/>
            <p:cNvSpPr txBox="1">
              <a:spLocks noChangeArrowheads="1"/>
            </p:cNvSpPr>
            <p:nvPr/>
          </p:nvSpPr>
          <p:spPr bwMode="auto">
            <a:xfrm>
              <a:off x="566" y="1831"/>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p>
          </p:txBody>
        </p:sp>
        <p:sp>
          <p:nvSpPr>
            <p:cNvPr id="6183" name="Line 19"/>
            <p:cNvSpPr>
              <a:spLocks noChangeShapeType="1"/>
            </p:cNvSpPr>
            <p:nvPr/>
          </p:nvSpPr>
          <p:spPr bwMode="auto">
            <a:xfrm>
              <a:off x="624" y="2304"/>
              <a:ext cx="1200" cy="0"/>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6184" name="Text Box 20"/>
            <p:cNvSpPr txBox="1">
              <a:spLocks noChangeArrowheads="1"/>
            </p:cNvSpPr>
            <p:nvPr/>
          </p:nvSpPr>
          <p:spPr bwMode="auto">
            <a:xfrm>
              <a:off x="1296" y="2256"/>
              <a:ext cx="154"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l</a:t>
              </a:r>
            </a:p>
          </p:txBody>
        </p:sp>
      </p:grpSp>
      <p:graphicFrame>
        <p:nvGraphicFramePr>
          <p:cNvPr id="431125" name="Object 3"/>
          <p:cNvGraphicFramePr>
            <a:graphicFrameLocks noChangeAspect="1"/>
          </p:cNvGraphicFramePr>
          <p:nvPr/>
        </p:nvGraphicFramePr>
        <p:xfrm>
          <a:off x="4648200" y="3989388"/>
          <a:ext cx="604838" cy="479425"/>
        </p:xfrm>
        <a:graphic>
          <a:graphicData uri="http://schemas.openxmlformats.org/presentationml/2006/ole">
            <mc:AlternateContent xmlns:mc="http://schemas.openxmlformats.org/markup-compatibility/2006">
              <mc:Choice xmlns:v="urn:schemas-microsoft-com:vml" Requires="v">
                <p:oleObj spid="_x0000_s564882" name="Equation" r:id="rId5" imgW="304560" imgH="253800" progId="Equation.3">
                  <p:embed/>
                </p:oleObj>
              </mc:Choice>
              <mc:Fallback>
                <p:oleObj name="Equation" r:id="rId5" imgW="304560" imgH="253800" progId="Equation.3">
                  <p:embed/>
                  <p:pic>
                    <p:nvPicPr>
                      <p:cNvPr id="43112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989388"/>
                        <a:ext cx="6048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26" name="Text Box 22"/>
          <p:cNvSpPr txBox="1">
            <a:spLocks noChangeArrowheads="1"/>
          </p:cNvSpPr>
          <p:nvPr/>
        </p:nvSpPr>
        <p:spPr bwMode="auto">
          <a:xfrm>
            <a:off x="609600" y="4632325"/>
            <a:ext cx="289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Thus, the force exerted by the biceps muscle is</a:t>
            </a:r>
          </a:p>
        </p:txBody>
      </p:sp>
      <p:graphicFrame>
        <p:nvGraphicFramePr>
          <p:cNvPr id="431127" name="Object 4"/>
          <p:cNvGraphicFramePr>
            <a:graphicFrameLocks noChangeAspect="1"/>
          </p:cNvGraphicFramePr>
          <p:nvPr/>
        </p:nvGraphicFramePr>
        <p:xfrm>
          <a:off x="3657600" y="4570413"/>
          <a:ext cx="757238" cy="407987"/>
        </p:xfrm>
        <a:graphic>
          <a:graphicData uri="http://schemas.openxmlformats.org/presentationml/2006/ole">
            <mc:AlternateContent xmlns:mc="http://schemas.openxmlformats.org/markup-compatibility/2006">
              <mc:Choice xmlns:v="urn:schemas-microsoft-com:vml" Requires="v">
                <p:oleObj spid="_x0000_s564883" name="Equation" r:id="rId7" imgW="380880" imgH="215640" progId="Equation.3">
                  <p:embed/>
                </p:oleObj>
              </mc:Choice>
              <mc:Fallback>
                <p:oleObj name="Equation" r:id="rId7" imgW="380880" imgH="215640" progId="Equation.3">
                  <p:embed/>
                  <p:pic>
                    <p:nvPicPr>
                      <p:cNvPr id="43112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570413"/>
                        <a:ext cx="757238" cy="4079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31128" name="Text Box 24"/>
          <p:cNvSpPr txBox="1">
            <a:spLocks noChangeArrowheads="1"/>
          </p:cNvSpPr>
          <p:nvPr/>
        </p:nvSpPr>
        <p:spPr bwMode="auto">
          <a:xfrm>
            <a:off x="457200" y="5775325"/>
            <a:ext cx="3429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Force exerted by the upper arm is</a:t>
            </a:r>
          </a:p>
        </p:txBody>
      </p:sp>
      <p:graphicFrame>
        <p:nvGraphicFramePr>
          <p:cNvPr id="431129" name="Object 5"/>
          <p:cNvGraphicFramePr>
            <a:graphicFrameLocks noChangeAspect="1"/>
          </p:cNvGraphicFramePr>
          <p:nvPr/>
        </p:nvGraphicFramePr>
        <p:xfrm>
          <a:off x="4038600" y="5791200"/>
          <a:ext cx="403225" cy="430213"/>
        </p:xfrm>
        <a:graphic>
          <a:graphicData uri="http://schemas.openxmlformats.org/presentationml/2006/ole">
            <mc:AlternateContent xmlns:mc="http://schemas.openxmlformats.org/markup-compatibility/2006">
              <mc:Choice xmlns:v="urn:schemas-microsoft-com:vml" Requires="v">
                <p:oleObj spid="_x0000_s564884" name="Equation" r:id="rId9" imgW="203040" imgH="228600" progId="Equation.3">
                  <p:embed/>
                </p:oleObj>
              </mc:Choice>
              <mc:Fallback>
                <p:oleObj name="Equation" r:id="rId9" imgW="203040" imgH="228600" progId="Equation.3">
                  <p:embed/>
                  <p:pic>
                    <p:nvPicPr>
                      <p:cNvPr id="43112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600" y="5791200"/>
                        <a:ext cx="403225" cy="4302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0" name="Object 6"/>
          <p:cNvGraphicFramePr>
            <a:graphicFrameLocks noChangeAspect="1"/>
          </p:cNvGraphicFramePr>
          <p:nvPr/>
        </p:nvGraphicFramePr>
        <p:xfrm>
          <a:off x="5257800" y="2990850"/>
          <a:ext cx="609600" cy="425450"/>
        </p:xfrm>
        <a:graphic>
          <a:graphicData uri="http://schemas.openxmlformats.org/presentationml/2006/ole">
            <mc:AlternateContent xmlns:mc="http://schemas.openxmlformats.org/markup-compatibility/2006">
              <mc:Choice xmlns:v="urn:schemas-microsoft-com:vml" Requires="v">
                <p:oleObj spid="_x0000_s564885" name="Equation" r:id="rId11" imgW="241200" imgH="177480" progId="Equation.3">
                  <p:embed/>
                </p:oleObj>
              </mc:Choice>
              <mc:Fallback>
                <p:oleObj name="Equation" r:id="rId11" imgW="241200" imgH="177480" progId="Equation.3">
                  <p:embed/>
                  <p:pic>
                    <p:nvPicPr>
                      <p:cNvPr id="43113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7800" y="2990850"/>
                        <a:ext cx="609600" cy="4254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1" name="Object 7"/>
          <p:cNvGraphicFramePr>
            <a:graphicFrameLocks noChangeAspect="1"/>
          </p:cNvGraphicFramePr>
          <p:nvPr/>
        </p:nvGraphicFramePr>
        <p:xfrm>
          <a:off x="4424363" y="3471863"/>
          <a:ext cx="757237" cy="479425"/>
        </p:xfrm>
        <a:graphic>
          <a:graphicData uri="http://schemas.openxmlformats.org/presentationml/2006/ole">
            <mc:AlternateContent xmlns:mc="http://schemas.openxmlformats.org/markup-compatibility/2006">
              <mc:Choice xmlns:v="urn:schemas-microsoft-com:vml" Requires="v">
                <p:oleObj spid="_x0000_s564886" name="Equation" r:id="rId13" imgW="380880" imgH="253800" progId="Equation.3">
                  <p:embed/>
                </p:oleObj>
              </mc:Choice>
              <mc:Fallback>
                <p:oleObj name="Equation" r:id="rId13" imgW="380880" imgH="253800" progId="Equation.3">
                  <p:embed/>
                  <p:pic>
                    <p:nvPicPr>
                      <p:cNvPr id="431131"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24363" y="3471863"/>
                        <a:ext cx="757237"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2" name="Object 8"/>
          <p:cNvGraphicFramePr>
            <a:graphicFrameLocks noChangeAspect="1"/>
          </p:cNvGraphicFramePr>
          <p:nvPr/>
        </p:nvGraphicFramePr>
        <p:xfrm>
          <a:off x="5165725" y="3495675"/>
          <a:ext cx="1916113" cy="431800"/>
        </p:xfrm>
        <a:graphic>
          <a:graphicData uri="http://schemas.openxmlformats.org/presentationml/2006/ole">
            <mc:AlternateContent xmlns:mc="http://schemas.openxmlformats.org/markup-compatibility/2006">
              <mc:Choice xmlns:v="urn:schemas-microsoft-com:vml" Requires="v">
                <p:oleObj spid="_x0000_s564887" name="Equation" r:id="rId15" imgW="965160" imgH="228600" progId="Equation.3">
                  <p:embed/>
                </p:oleObj>
              </mc:Choice>
              <mc:Fallback>
                <p:oleObj name="Equation" r:id="rId15" imgW="965160" imgH="228600" progId="Equation.3">
                  <p:embed/>
                  <p:pic>
                    <p:nvPicPr>
                      <p:cNvPr id="431132"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65725" y="3495675"/>
                        <a:ext cx="1916113"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3" name="Object 9"/>
          <p:cNvGraphicFramePr>
            <a:graphicFrameLocks noChangeAspect="1"/>
          </p:cNvGraphicFramePr>
          <p:nvPr/>
        </p:nvGraphicFramePr>
        <p:xfrm>
          <a:off x="7065963" y="3505200"/>
          <a:ext cx="477837" cy="411163"/>
        </p:xfrm>
        <a:graphic>
          <a:graphicData uri="http://schemas.openxmlformats.org/presentationml/2006/ole">
            <mc:AlternateContent xmlns:mc="http://schemas.openxmlformats.org/markup-compatibility/2006">
              <mc:Choice xmlns:v="urn:schemas-microsoft-com:vml" Requires="v">
                <p:oleObj spid="_x0000_s564888" name="Equation" r:id="rId17" imgW="241200" imgH="177480" progId="Equation.3">
                  <p:embed/>
                </p:oleObj>
              </mc:Choice>
              <mc:Fallback>
                <p:oleObj name="Equation" r:id="rId17" imgW="241200" imgH="177480" progId="Equation.3">
                  <p:embed/>
                  <p:pic>
                    <p:nvPicPr>
                      <p:cNvPr id="431133"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65963" y="3505200"/>
                        <a:ext cx="477837" cy="41116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4" name="Object 10"/>
          <p:cNvGraphicFramePr>
            <a:graphicFrameLocks noChangeAspect="1"/>
          </p:cNvGraphicFramePr>
          <p:nvPr/>
        </p:nvGraphicFramePr>
        <p:xfrm>
          <a:off x="5254625" y="4013200"/>
          <a:ext cx="2798763" cy="431800"/>
        </p:xfrm>
        <a:graphic>
          <a:graphicData uri="http://schemas.openxmlformats.org/presentationml/2006/ole">
            <mc:AlternateContent xmlns:mc="http://schemas.openxmlformats.org/markup-compatibility/2006">
              <mc:Choice xmlns:v="urn:schemas-microsoft-com:vml" Requires="v">
                <p:oleObj spid="_x0000_s564889" name="Equation" r:id="rId19" imgW="1409400" imgH="228600" progId="Equation.3">
                  <p:embed/>
                </p:oleObj>
              </mc:Choice>
              <mc:Fallback>
                <p:oleObj name="Equation" r:id="rId19" imgW="1409400" imgH="228600" progId="Equation.3">
                  <p:embed/>
                  <p:pic>
                    <p:nvPicPr>
                      <p:cNvPr id="431134"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254625" y="4013200"/>
                        <a:ext cx="2798763"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5" name="Object 11"/>
          <p:cNvGraphicFramePr>
            <a:graphicFrameLocks noChangeAspect="1"/>
          </p:cNvGraphicFramePr>
          <p:nvPr/>
        </p:nvGraphicFramePr>
        <p:xfrm>
          <a:off x="8054975" y="4000500"/>
          <a:ext cx="479425" cy="457200"/>
        </p:xfrm>
        <a:graphic>
          <a:graphicData uri="http://schemas.openxmlformats.org/presentationml/2006/ole">
            <mc:AlternateContent xmlns:mc="http://schemas.openxmlformats.org/markup-compatibility/2006">
              <mc:Choice xmlns:v="urn:schemas-microsoft-com:vml" Requires="v">
                <p:oleObj spid="_x0000_s564890" name="Equation" r:id="rId21" imgW="241200" imgH="177480" progId="Equation.3">
                  <p:embed/>
                </p:oleObj>
              </mc:Choice>
              <mc:Fallback>
                <p:oleObj name="Equation" r:id="rId21" imgW="241200" imgH="177480" progId="Equation.3">
                  <p:embed/>
                  <p:pic>
                    <p:nvPicPr>
                      <p:cNvPr id="431135"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054975" y="4000500"/>
                        <a:ext cx="479425" cy="457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6" name="Object 12"/>
          <p:cNvGraphicFramePr>
            <a:graphicFrameLocks noChangeAspect="1"/>
          </p:cNvGraphicFramePr>
          <p:nvPr/>
        </p:nvGraphicFramePr>
        <p:xfrm>
          <a:off x="4419600" y="4581525"/>
          <a:ext cx="958850" cy="384175"/>
        </p:xfrm>
        <a:graphic>
          <a:graphicData uri="http://schemas.openxmlformats.org/presentationml/2006/ole">
            <mc:AlternateContent xmlns:mc="http://schemas.openxmlformats.org/markup-compatibility/2006">
              <mc:Choice xmlns:v="urn:schemas-microsoft-com:vml" Requires="v">
                <p:oleObj spid="_x0000_s564891" name="Equation" r:id="rId23" imgW="482400" imgH="203040" progId="Equation.3">
                  <p:embed/>
                </p:oleObj>
              </mc:Choice>
              <mc:Fallback>
                <p:oleObj name="Equation" r:id="rId23" imgW="482400" imgH="203040" progId="Equation.3">
                  <p:embed/>
                  <p:pic>
                    <p:nvPicPr>
                      <p:cNvPr id="431136"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419600" y="4581525"/>
                        <a:ext cx="958850" cy="3841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7" name="Object 13"/>
          <p:cNvGraphicFramePr>
            <a:graphicFrameLocks noChangeAspect="1"/>
          </p:cNvGraphicFramePr>
          <p:nvPr/>
        </p:nvGraphicFramePr>
        <p:xfrm>
          <a:off x="3657600" y="5119688"/>
          <a:ext cx="403225" cy="407987"/>
        </p:xfrm>
        <a:graphic>
          <a:graphicData uri="http://schemas.openxmlformats.org/presentationml/2006/ole">
            <mc:AlternateContent xmlns:mc="http://schemas.openxmlformats.org/markup-compatibility/2006">
              <mc:Choice xmlns:v="urn:schemas-microsoft-com:vml" Requires="v">
                <p:oleObj spid="_x0000_s564892" name="Equation" r:id="rId25" imgW="203040" imgH="215640" progId="Equation.3">
                  <p:embed/>
                </p:oleObj>
              </mc:Choice>
              <mc:Fallback>
                <p:oleObj name="Equation" r:id="rId25" imgW="203040" imgH="215640" progId="Equation.3">
                  <p:embed/>
                  <p:pic>
                    <p:nvPicPr>
                      <p:cNvPr id="431137"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657600" y="5119688"/>
                        <a:ext cx="403225" cy="40798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8" name="Object 14"/>
          <p:cNvGraphicFramePr>
            <a:graphicFrameLocks noChangeAspect="1"/>
          </p:cNvGraphicFramePr>
          <p:nvPr/>
        </p:nvGraphicFramePr>
        <p:xfrm>
          <a:off x="4019550" y="4970463"/>
          <a:ext cx="1009650" cy="744537"/>
        </p:xfrm>
        <a:graphic>
          <a:graphicData uri="http://schemas.openxmlformats.org/presentationml/2006/ole">
            <mc:AlternateContent xmlns:mc="http://schemas.openxmlformats.org/markup-compatibility/2006">
              <mc:Choice xmlns:v="urn:schemas-microsoft-com:vml" Requires="v">
                <p:oleObj spid="_x0000_s564893" name="Equation" r:id="rId27" imgW="507960" imgH="393480" progId="Equation.3">
                  <p:embed/>
                </p:oleObj>
              </mc:Choice>
              <mc:Fallback>
                <p:oleObj name="Equation" r:id="rId27" imgW="507960" imgH="393480" progId="Equation.3">
                  <p:embed/>
                  <p:pic>
                    <p:nvPicPr>
                      <p:cNvPr id="431138"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019550" y="4970463"/>
                        <a:ext cx="1009650" cy="7445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39" name="Object 15"/>
          <p:cNvGraphicFramePr>
            <a:graphicFrameLocks noChangeAspect="1"/>
          </p:cNvGraphicFramePr>
          <p:nvPr/>
        </p:nvGraphicFramePr>
        <p:xfrm>
          <a:off x="4972050" y="4953000"/>
          <a:ext cx="2343150" cy="742950"/>
        </p:xfrm>
        <a:graphic>
          <a:graphicData uri="http://schemas.openxmlformats.org/presentationml/2006/ole">
            <mc:AlternateContent xmlns:mc="http://schemas.openxmlformats.org/markup-compatibility/2006">
              <mc:Choice xmlns:v="urn:schemas-microsoft-com:vml" Requires="v">
                <p:oleObj spid="_x0000_s564894" name="Equation" r:id="rId29" imgW="1333440" imgH="393480" progId="Equation.3">
                  <p:embed/>
                </p:oleObj>
              </mc:Choice>
              <mc:Fallback>
                <p:oleObj name="Equation" r:id="rId29" imgW="1333440" imgH="393480" progId="Equation.3">
                  <p:embed/>
                  <p:pic>
                    <p:nvPicPr>
                      <p:cNvPr id="431139"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972050" y="4953000"/>
                        <a:ext cx="2343150" cy="7429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0" name="Object 16"/>
          <p:cNvGraphicFramePr>
            <a:graphicFrameLocks noChangeAspect="1"/>
          </p:cNvGraphicFramePr>
          <p:nvPr/>
        </p:nvGraphicFramePr>
        <p:xfrm>
          <a:off x="4406900" y="5802313"/>
          <a:ext cx="1311275" cy="406400"/>
        </p:xfrm>
        <a:graphic>
          <a:graphicData uri="http://schemas.openxmlformats.org/presentationml/2006/ole">
            <mc:AlternateContent xmlns:mc="http://schemas.openxmlformats.org/markup-compatibility/2006">
              <mc:Choice xmlns:v="urn:schemas-microsoft-com:vml" Requires="v">
                <p:oleObj spid="_x0000_s564895" name="Equation" r:id="rId31" imgW="660240" imgH="215640" progId="Equation.3">
                  <p:embed/>
                </p:oleObj>
              </mc:Choice>
              <mc:Fallback>
                <p:oleObj name="Equation" r:id="rId31" imgW="660240" imgH="215640" progId="Equation.3">
                  <p:embed/>
                  <p:pic>
                    <p:nvPicPr>
                      <p:cNvPr id="431140"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406900" y="5802313"/>
                        <a:ext cx="1311275" cy="4064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1141" name="Object 17"/>
          <p:cNvGraphicFramePr>
            <a:graphicFrameLocks noChangeAspect="1"/>
          </p:cNvGraphicFramePr>
          <p:nvPr/>
        </p:nvGraphicFramePr>
        <p:xfrm>
          <a:off x="5681663" y="5840413"/>
          <a:ext cx="2547937" cy="333375"/>
        </p:xfrm>
        <a:graphic>
          <a:graphicData uri="http://schemas.openxmlformats.org/presentationml/2006/ole">
            <mc:AlternateContent xmlns:mc="http://schemas.openxmlformats.org/markup-compatibility/2006">
              <mc:Choice xmlns:v="urn:schemas-microsoft-com:vml" Requires="v">
                <p:oleObj spid="_x0000_s564896" name="Equation" r:id="rId33" imgW="1282680" imgH="177480" progId="Equation.DSMT4">
                  <p:embed/>
                </p:oleObj>
              </mc:Choice>
              <mc:Fallback>
                <p:oleObj name="Equation" r:id="rId33" imgW="1282680" imgH="177480" progId="Equation.DSMT4">
                  <p:embed/>
                  <p:pic>
                    <p:nvPicPr>
                      <p:cNvPr id="431141"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681663" y="5840413"/>
                        <a:ext cx="2547937" cy="33337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4704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1107"/>
                                        </p:tgtEl>
                                        <p:attrNameLst>
                                          <p:attrName>style.visibility</p:attrName>
                                        </p:attrNameLst>
                                      </p:cBhvr>
                                      <p:to>
                                        <p:strVal val="visible"/>
                                      </p:to>
                                    </p:set>
                                    <p:animEffect transition="in" filter="wipe(left)">
                                      <p:cBhvr>
                                        <p:cTn id="7" dur="500"/>
                                        <p:tgtEl>
                                          <p:spTgt spid="4311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1109">
                                            <p:txEl>
                                              <p:pRg st="0" end="0"/>
                                            </p:txEl>
                                          </p:spTgt>
                                        </p:tgtEl>
                                        <p:attrNameLst>
                                          <p:attrName>style.visibility</p:attrName>
                                        </p:attrNameLst>
                                      </p:cBhvr>
                                      <p:to>
                                        <p:strVal val="visible"/>
                                      </p:to>
                                    </p:set>
                                    <p:animEffect transition="in" filter="wipe(left)">
                                      <p:cBhvr>
                                        <p:cTn id="17" dur="500"/>
                                        <p:tgtEl>
                                          <p:spTgt spid="43110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1108"/>
                                        </p:tgtEl>
                                        <p:attrNameLst>
                                          <p:attrName>style.visibility</p:attrName>
                                        </p:attrNameLst>
                                      </p:cBhvr>
                                      <p:to>
                                        <p:strVal val="visible"/>
                                      </p:to>
                                    </p:set>
                                    <p:animEffect transition="in" filter="wipe(left)">
                                      <p:cBhvr>
                                        <p:cTn id="22" dur="500"/>
                                        <p:tgtEl>
                                          <p:spTgt spid="4311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1130"/>
                                        </p:tgtEl>
                                        <p:attrNameLst>
                                          <p:attrName>style.visibility</p:attrName>
                                        </p:attrNameLst>
                                      </p:cBhvr>
                                      <p:to>
                                        <p:strVal val="visible"/>
                                      </p:to>
                                    </p:set>
                                    <p:animEffect transition="in" filter="wipe(left)">
                                      <p:cBhvr>
                                        <p:cTn id="27" dur="500"/>
                                        <p:tgtEl>
                                          <p:spTgt spid="4311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1131"/>
                                        </p:tgtEl>
                                        <p:attrNameLst>
                                          <p:attrName>style.visibility</p:attrName>
                                        </p:attrNameLst>
                                      </p:cBhvr>
                                      <p:to>
                                        <p:strVal val="visible"/>
                                      </p:to>
                                    </p:set>
                                    <p:animEffect transition="in" filter="wipe(left)">
                                      <p:cBhvr>
                                        <p:cTn id="32" dur="500"/>
                                        <p:tgtEl>
                                          <p:spTgt spid="4311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1132"/>
                                        </p:tgtEl>
                                        <p:attrNameLst>
                                          <p:attrName>style.visibility</p:attrName>
                                        </p:attrNameLst>
                                      </p:cBhvr>
                                      <p:to>
                                        <p:strVal val="visible"/>
                                      </p:to>
                                    </p:set>
                                    <p:animEffect transition="in" filter="wipe(left)">
                                      <p:cBhvr>
                                        <p:cTn id="37" dur="500"/>
                                        <p:tgtEl>
                                          <p:spTgt spid="4311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1133"/>
                                        </p:tgtEl>
                                        <p:attrNameLst>
                                          <p:attrName>style.visibility</p:attrName>
                                        </p:attrNameLst>
                                      </p:cBhvr>
                                      <p:to>
                                        <p:strVal val="visible"/>
                                      </p:to>
                                    </p:set>
                                    <p:animEffect transition="in" filter="wipe(left)">
                                      <p:cBhvr>
                                        <p:cTn id="42" dur="500"/>
                                        <p:tgtEl>
                                          <p:spTgt spid="43113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1110">
                                            <p:txEl>
                                              <p:pRg st="0" end="0"/>
                                            </p:txEl>
                                          </p:spTgt>
                                        </p:tgtEl>
                                        <p:attrNameLst>
                                          <p:attrName>style.visibility</p:attrName>
                                        </p:attrNameLst>
                                      </p:cBhvr>
                                      <p:to>
                                        <p:strVal val="visible"/>
                                      </p:to>
                                    </p:set>
                                    <p:animEffect transition="in" filter="wipe(left)">
                                      <p:cBhvr>
                                        <p:cTn id="47" dur="500"/>
                                        <p:tgtEl>
                                          <p:spTgt spid="43111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1125"/>
                                        </p:tgtEl>
                                        <p:attrNameLst>
                                          <p:attrName>style.visibility</p:attrName>
                                        </p:attrNameLst>
                                      </p:cBhvr>
                                      <p:to>
                                        <p:strVal val="visible"/>
                                      </p:to>
                                    </p:set>
                                    <p:animEffect transition="in" filter="wipe(left)">
                                      <p:cBhvr>
                                        <p:cTn id="52" dur="500"/>
                                        <p:tgtEl>
                                          <p:spTgt spid="43112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1134"/>
                                        </p:tgtEl>
                                        <p:attrNameLst>
                                          <p:attrName>style.visibility</p:attrName>
                                        </p:attrNameLst>
                                      </p:cBhvr>
                                      <p:to>
                                        <p:strVal val="visible"/>
                                      </p:to>
                                    </p:set>
                                    <p:animEffect transition="in" filter="wipe(left)">
                                      <p:cBhvr>
                                        <p:cTn id="57" dur="500"/>
                                        <p:tgtEl>
                                          <p:spTgt spid="43113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1135"/>
                                        </p:tgtEl>
                                        <p:attrNameLst>
                                          <p:attrName>style.visibility</p:attrName>
                                        </p:attrNameLst>
                                      </p:cBhvr>
                                      <p:to>
                                        <p:strVal val="visible"/>
                                      </p:to>
                                    </p:set>
                                    <p:animEffect transition="in" filter="wipe(left)">
                                      <p:cBhvr>
                                        <p:cTn id="62" dur="500"/>
                                        <p:tgtEl>
                                          <p:spTgt spid="43113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1126">
                                            <p:txEl>
                                              <p:pRg st="0" end="0"/>
                                            </p:txEl>
                                          </p:spTgt>
                                        </p:tgtEl>
                                        <p:attrNameLst>
                                          <p:attrName>style.visibility</p:attrName>
                                        </p:attrNameLst>
                                      </p:cBhvr>
                                      <p:to>
                                        <p:strVal val="visible"/>
                                      </p:to>
                                    </p:set>
                                    <p:animEffect transition="in" filter="wipe(left)">
                                      <p:cBhvr>
                                        <p:cTn id="67" dur="500"/>
                                        <p:tgtEl>
                                          <p:spTgt spid="431126">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1127"/>
                                        </p:tgtEl>
                                        <p:attrNameLst>
                                          <p:attrName>style.visibility</p:attrName>
                                        </p:attrNameLst>
                                      </p:cBhvr>
                                      <p:to>
                                        <p:strVal val="visible"/>
                                      </p:to>
                                    </p:set>
                                    <p:animEffect transition="in" filter="wipe(left)">
                                      <p:cBhvr>
                                        <p:cTn id="72" dur="500"/>
                                        <p:tgtEl>
                                          <p:spTgt spid="43112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1136"/>
                                        </p:tgtEl>
                                        <p:attrNameLst>
                                          <p:attrName>style.visibility</p:attrName>
                                        </p:attrNameLst>
                                      </p:cBhvr>
                                      <p:to>
                                        <p:strVal val="visible"/>
                                      </p:to>
                                    </p:set>
                                    <p:animEffect transition="in" filter="wipe(left)">
                                      <p:cBhvr>
                                        <p:cTn id="77" dur="500"/>
                                        <p:tgtEl>
                                          <p:spTgt spid="43113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1137"/>
                                        </p:tgtEl>
                                        <p:attrNameLst>
                                          <p:attrName>style.visibility</p:attrName>
                                        </p:attrNameLst>
                                      </p:cBhvr>
                                      <p:to>
                                        <p:strVal val="visible"/>
                                      </p:to>
                                    </p:set>
                                    <p:animEffect transition="in" filter="wipe(left)">
                                      <p:cBhvr>
                                        <p:cTn id="82" dur="500"/>
                                        <p:tgtEl>
                                          <p:spTgt spid="43113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31138"/>
                                        </p:tgtEl>
                                        <p:attrNameLst>
                                          <p:attrName>style.visibility</p:attrName>
                                        </p:attrNameLst>
                                      </p:cBhvr>
                                      <p:to>
                                        <p:strVal val="visible"/>
                                      </p:to>
                                    </p:set>
                                    <p:animEffect transition="in" filter="wipe(left)">
                                      <p:cBhvr>
                                        <p:cTn id="87" dur="500"/>
                                        <p:tgtEl>
                                          <p:spTgt spid="4311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1139"/>
                                        </p:tgtEl>
                                        <p:attrNameLst>
                                          <p:attrName>style.visibility</p:attrName>
                                        </p:attrNameLst>
                                      </p:cBhvr>
                                      <p:to>
                                        <p:strVal val="visible"/>
                                      </p:to>
                                    </p:set>
                                    <p:animEffect transition="in" filter="wipe(left)">
                                      <p:cBhvr>
                                        <p:cTn id="92" dur="500"/>
                                        <p:tgtEl>
                                          <p:spTgt spid="43113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31128">
                                            <p:txEl>
                                              <p:pRg st="0" end="0"/>
                                            </p:txEl>
                                          </p:spTgt>
                                        </p:tgtEl>
                                        <p:attrNameLst>
                                          <p:attrName>style.visibility</p:attrName>
                                        </p:attrNameLst>
                                      </p:cBhvr>
                                      <p:to>
                                        <p:strVal val="visible"/>
                                      </p:to>
                                    </p:set>
                                    <p:animEffect transition="in" filter="wipe(left)">
                                      <p:cBhvr>
                                        <p:cTn id="97" dur="500"/>
                                        <p:tgtEl>
                                          <p:spTgt spid="431128">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431129"/>
                                        </p:tgtEl>
                                        <p:attrNameLst>
                                          <p:attrName>style.visibility</p:attrName>
                                        </p:attrNameLst>
                                      </p:cBhvr>
                                      <p:to>
                                        <p:strVal val="visible"/>
                                      </p:to>
                                    </p:set>
                                    <p:animEffect transition="in" filter="wipe(left)">
                                      <p:cBhvr>
                                        <p:cTn id="102" dur="500"/>
                                        <p:tgtEl>
                                          <p:spTgt spid="431129"/>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431140"/>
                                        </p:tgtEl>
                                        <p:attrNameLst>
                                          <p:attrName>style.visibility</p:attrName>
                                        </p:attrNameLst>
                                      </p:cBhvr>
                                      <p:to>
                                        <p:strVal val="visible"/>
                                      </p:to>
                                    </p:set>
                                    <p:animEffect transition="in" filter="wipe(left)">
                                      <p:cBhvr>
                                        <p:cTn id="107" dur="500"/>
                                        <p:tgtEl>
                                          <p:spTgt spid="431140"/>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431141"/>
                                        </p:tgtEl>
                                        <p:attrNameLst>
                                          <p:attrName>style.visibility</p:attrName>
                                        </p:attrNameLst>
                                      </p:cBhvr>
                                      <p:to>
                                        <p:strVal val="visible"/>
                                      </p:to>
                                    </p:set>
                                    <p:animEffect transition="in" filter="wipe(left)">
                                      <p:cBhvr>
                                        <p:cTn id="112" dur="500"/>
                                        <p:tgtEl>
                                          <p:spTgt spid="43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animBg="1" autoUpdateAnimBg="0"/>
      <p:bldP spid="431109" grpId="0" build="p" autoUpdateAnimBg="0"/>
      <p:bldP spid="431110" grpId="0" build="p" autoUpdateAnimBg="0"/>
      <p:bldP spid="431126" grpId="0" build="p" autoUpdateAnimBg="0"/>
      <p:bldP spid="43112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4" name="Date Placeholder 3"/>
          <p:cNvSpPr>
            <a:spLocks noGrp="1"/>
          </p:cNvSpPr>
          <p:nvPr>
            <p:ph type="dt" sz="quarter" idx="10"/>
          </p:nvPr>
        </p:nvSpPr>
        <p:spPr/>
        <p:txBody>
          <a:bodyPr/>
          <a:lstStyle/>
          <a:p>
            <a:pPr>
              <a:defRPr/>
            </a:pPr>
            <a:r>
              <a:rPr lang="en-US"/>
              <a:t>Monday, May 3, 2021</a:t>
            </a:r>
          </a:p>
        </p:txBody>
      </p:sp>
      <p:sp>
        <p:nvSpPr>
          <p:cNvPr id="28685" name="Footer Placeholder 4"/>
          <p:cNvSpPr>
            <a:spLocks noGrp="1"/>
          </p:cNvSpPr>
          <p:nvPr>
            <p:ph type="ftr" sz="quarter" idx="11"/>
          </p:nvPr>
        </p:nvSpPr>
        <p:spPr/>
        <p:txBody>
          <a:bodyPr/>
          <a:lstStyle/>
          <a:p>
            <a:pPr>
              <a:defRPr/>
            </a:pPr>
            <a:r>
              <a:rPr lang="nl-NL"/>
              <a:t>PHYS 1443-003, Spring 2021                    Dr. Jaehoon Yu</a:t>
            </a:r>
            <a:endParaRPr lang="en-US"/>
          </a:p>
        </p:txBody>
      </p:sp>
      <p:sp>
        <p:nvSpPr>
          <p:cNvPr id="25614" name="Slide Number Placeholder 5"/>
          <p:cNvSpPr>
            <a:spLocks noGrp="1"/>
          </p:cNvSpPr>
          <p:nvPr>
            <p:ph type="sldNum" sz="quarter" idx="12"/>
          </p:nvPr>
        </p:nvSpPr>
        <p:spPr>
          <a:noFill/>
        </p:spPr>
        <p:txBody>
          <a:bodyPr/>
          <a:lstStyle/>
          <a:p>
            <a:fld id="{6E4C69A4-9207-C14A-A3BA-A68B7656AC05}" type="slidenum">
              <a:rPr lang="en-US">
                <a:latin typeface="Arial Narrow" charset="0"/>
              </a:rPr>
              <a:pPr/>
              <a:t>9</a:t>
            </a:fld>
            <a:endParaRPr lang="en-US">
              <a:latin typeface="Arial Narrow" charset="0"/>
            </a:endParaRPr>
          </a:p>
        </p:txBody>
      </p:sp>
      <p:pic>
        <p:nvPicPr>
          <p:cNvPr id="429058" name="Picture 2" descr="FG12_013"/>
          <p:cNvPicPr>
            <a:picLocks noChangeAspect="1" noChangeArrowheads="1"/>
          </p:cNvPicPr>
          <p:nvPr/>
        </p:nvPicPr>
        <p:blipFill>
          <a:blip r:embed="rId3"/>
          <a:srcRect/>
          <a:stretch>
            <a:fillRect/>
          </a:stretch>
        </p:blipFill>
        <p:spPr bwMode="auto">
          <a:xfrm>
            <a:off x="304800" y="1828800"/>
            <a:ext cx="2438400" cy="2095500"/>
          </a:xfrm>
          <a:prstGeom prst="rect">
            <a:avLst/>
          </a:prstGeom>
          <a:noFill/>
          <a:ln w="9525">
            <a:noFill/>
            <a:miter lim="800000"/>
            <a:headEnd/>
            <a:tailEnd/>
          </a:ln>
        </p:spPr>
      </p:pic>
      <p:sp>
        <p:nvSpPr>
          <p:cNvPr id="25616" name="Rectangle 3"/>
          <p:cNvSpPr>
            <a:spLocks noGrp="1" noChangeArrowheads="1"/>
          </p:cNvSpPr>
          <p:nvPr>
            <p:ph type="title"/>
          </p:nvPr>
        </p:nvSpPr>
        <p:spPr>
          <a:xfrm>
            <a:off x="685800" y="152400"/>
            <a:ext cx="7772400" cy="609600"/>
          </a:xfrm>
        </p:spPr>
        <p:txBody>
          <a:bodyPr/>
          <a:lstStyle/>
          <a:p>
            <a:r>
              <a:rPr lang="en-US" sz="4000" dirty="0">
                <a:ea typeface="ＭＳ Ｐゴシック" charset="-128"/>
                <a:cs typeface="ＭＳ Ｐゴシック" charset="-128"/>
              </a:rPr>
              <a:t>Example: Ladder Balance</a:t>
            </a:r>
            <a:endParaRPr lang="en-US" dirty="0">
              <a:ea typeface="ＭＳ Ｐゴシック" charset="-128"/>
              <a:cs typeface="ＭＳ Ｐゴシック" charset="-128"/>
            </a:endParaRPr>
          </a:p>
        </p:txBody>
      </p:sp>
      <p:sp>
        <p:nvSpPr>
          <p:cNvPr id="429060" name="Text Box 4"/>
          <p:cNvSpPr txBox="1">
            <a:spLocks noChangeArrowheads="1"/>
          </p:cNvSpPr>
          <p:nvPr/>
        </p:nvSpPr>
        <p:spPr bwMode="auto">
          <a:xfrm>
            <a:off x="4572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A </a:t>
            </a:r>
            <a:r>
              <a:rPr lang="en-US" sz="2000" dirty="0">
                <a:solidFill>
                  <a:srgbClr val="CC00CC"/>
                </a:solidFill>
                <a:latin typeface="Arial Narrow" charset="0"/>
              </a:rPr>
              <a:t>5.0 m long ladder </a:t>
            </a:r>
            <a:r>
              <a:rPr lang="en-US" sz="2000" dirty="0">
                <a:solidFill>
                  <a:srgbClr val="800000"/>
                </a:solidFill>
                <a:latin typeface="Arial Narrow" charset="0"/>
              </a:rPr>
              <a:t>leans against a wall at a point </a:t>
            </a:r>
            <a:r>
              <a:rPr lang="en-US" sz="2000" dirty="0">
                <a:solidFill>
                  <a:srgbClr val="CC00CC"/>
                </a:solidFill>
                <a:latin typeface="Arial Narrow" charset="0"/>
              </a:rPr>
              <a:t>4.0m above the ground</a:t>
            </a:r>
            <a:r>
              <a:rPr lang="en-US" sz="2000" dirty="0">
                <a:solidFill>
                  <a:srgbClr val="800000"/>
                </a:solidFill>
                <a:latin typeface="Arial Narrow" charset="0"/>
              </a:rPr>
              <a:t>.  The ladder is uniform and has </a:t>
            </a:r>
            <a:r>
              <a:rPr lang="en-US" sz="2000" dirty="0">
                <a:solidFill>
                  <a:srgbClr val="CC00CC"/>
                </a:solidFill>
                <a:latin typeface="Arial Narrow" charset="0"/>
              </a:rPr>
              <a:t>mass 12.0kg</a:t>
            </a:r>
            <a:r>
              <a:rPr lang="en-US" sz="2000" dirty="0">
                <a:solidFill>
                  <a:srgbClr val="800000"/>
                </a:solidFill>
                <a:latin typeface="Arial Narrow" charset="0"/>
              </a:rPr>
              <a:t>.  Assuming the wall is frictionless (but ground is not), determine the forces exerted on the ladder by the ground and the wall.  </a:t>
            </a:r>
          </a:p>
        </p:txBody>
      </p:sp>
      <p:graphicFrame>
        <p:nvGraphicFramePr>
          <p:cNvPr id="429061" name="Object 2"/>
          <p:cNvGraphicFramePr>
            <a:graphicFrameLocks noChangeAspect="1"/>
          </p:cNvGraphicFramePr>
          <p:nvPr/>
        </p:nvGraphicFramePr>
        <p:xfrm>
          <a:off x="5181600" y="2667000"/>
          <a:ext cx="757238" cy="479425"/>
        </p:xfrm>
        <a:graphic>
          <a:graphicData uri="http://schemas.openxmlformats.org/presentationml/2006/ole">
            <mc:AlternateContent xmlns:mc="http://schemas.openxmlformats.org/markup-compatibility/2006">
              <mc:Choice xmlns:v="urn:schemas-microsoft-com:vml" Requires="v">
                <p:oleObj spid="_x0000_s561819" name="Equation" r:id="rId4" imgW="380880" imgH="253800" progId="Equation.3">
                  <p:embed/>
                </p:oleObj>
              </mc:Choice>
              <mc:Fallback>
                <p:oleObj name="Equation" r:id="rId4" imgW="380880" imgH="253800" progId="Equation.3">
                  <p:embed/>
                  <p:pic>
                    <p:nvPicPr>
                      <p:cNvPr id="429061"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7572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9062" name="AutoShape 6"/>
          <p:cNvSpPr>
            <a:spLocks noChangeArrowheads="1"/>
          </p:cNvSpPr>
          <p:nvPr/>
        </p:nvSpPr>
        <p:spPr bwMode="auto">
          <a:xfrm>
            <a:off x="2362200" y="2514600"/>
            <a:ext cx="838200" cy="609600"/>
          </a:xfrm>
          <a:prstGeom prst="rightArrow">
            <a:avLst>
              <a:gd name="adj1" fmla="val 50000"/>
              <a:gd name="adj2" fmla="val 34375"/>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FBD</a:t>
            </a:r>
          </a:p>
        </p:txBody>
      </p:sp>
      <p:sp>
        <p:nvSpPr>
          <p:cNvPr id="429063" name="Text Box 7"/>
          <p:cNvSpPr txBox="1">
            <a:spLocks noChangeArrowheads="1"/>
          </p:cNvSpPr>
          <p:nvPr/>
        </p:nvSpPr>
        <p:spPr bwMode="auto">
          <a:xfrm>
            <a:off x="4953000" y="1828800"/>
            <a:ext cx="38862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First the translational equilibrium, using components</a:t>
            </a:r>
          </a:p>
        </p:txBody>
      </p:sp>
      <p:sp>
        <p:nvSpPr>
          <p:cNvPr id="429064" name="Text Box 8"/>
          <p:cNvSpPr txBox="1">
            <a:spLocks noChangeArrowheads="1"/>
          </p:cNvSpPr>
          <p:nvPr/>
        </p:nvSpPr>
        <p:spPr bwMode="auto">
          <a:xfrm>
            <a:off x="457200" y="3886200"/>
            <a:ext cx="6629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Thus, the y component of the force by the ground is</a:t>
            </a:r>
          </a:p>
        </p:txBody>
      </p:sp>
      <p:grpSp>
        <p:nvGrpSpPr>
          <p:cNvPr id="2" name="Group 9"/>
          <p:cNvGrpSpPr>
            <a:grpSpLocks/>
          </p:cNvGrpSpPr>
          <p:nvPr/>
        </p:nvGrpSpPr>
        <p:grpSpPr bwMode="auto">
          <a:xfrm>
            <a:off x="3200400" y="1905000"/>
            <a:ext cx="1524000" cy="1828800"/>
            <a:chOff x="2016" y="1200"/>
            <a:chExt cx="733" cy="1152"/>
          </a:xfrm>
        </p:grpSpPr>
        <p:sp>
          <p:nvSpPr>
            <p:cNvPr id="25623" name="Line 10"/>
            <p:cNvSpPr>
              <a:spLocks noChangeShapeType="1"/>
            </p:cNvSpPr>
            <p:nvPr/>
          </p:nvSpPr>
          <p:spPr bwMode="auto">
            <a:xfrm flipH="1">
              <a:off x="2208" y="1440"/>
              <a:ext cx="480" cy="672"/>
            </a:xfrm>
            <a:prstGeom prst="line">
              <a:avLst/>
            </a:prstGeom>
            <a:noFill/>
            <a:ln w="76200">
              <a:solidFill>
                <a:schemeClr val="hlink"/>
              </a:solidFill>
              <a:round/>
              <a:headEnd/>
              <a:tailEnd/>
            </a:ln>
          </p:spPr>
          <p:txBody>
            <a:bodyPr>
              <a:prstTxWarp prst="textNoShape">
                <a:avLst/>
              </a:prstTxWarp>
            </a:bodyPr>
            <a:lstStyle/>
            <a:p>
              <a:endParaRPr lang="en-US"/>
            </a:p>
          </p:txBody>
        </p:sp>
        <p:sp>
          <p:nvSpPr>
            <p:cNvPr id="25624" name="Line 11"/>
            <p:cNvSpPr>
              <a:spLocks noChangeShapeType="1"/>
            </p:cNvSpPr>
            <p:nvPr/>
          </p:nvSpPr>
          <p:spPr bwMode="auto">
            <a:xfrm>
              <a:off x="2448" y="1776"/>
              <a:ext cx="0"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5" name="Line 12"/>
            <p:cNvSpPr>
              <a:spLocks noChangeShapeType="1"/>
            </p:cNvSpPr>
            <p:nvPr/>
          </p:nvSpPr>
          <p:spPr bwMode="auto">
            <a:xfrm>
              <a:off x="2208" y="2112"/>
              <a:ext cx="19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6" name="Line 13"/>
            <p:cNvSpPr>
              <a:spLocks noChangeShapeType="1"/>
            </p:cNvSpPr>
            <p:nvPr/>
          </p:nvSpPr>
          <p:spPr bwMode="auto">
            <a:xfrm flipV="1">
              <a:off x="2208" y="1728"/>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7" name="Line 14"/>
            <p:cNvSpPr>
              <a:spLocks noChangeShapeType="1"/>
            </p:cNvSpPr>
            <p:nvPr/>
          </p:nvSpPr>
          <p:spPr bwMode="auto">
            <a:xfrm flipH="1">
              <a:off x="2448" y="1440"/>
              <a:ext cx="240"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25628" name="Text Box 15"/>
            <p:cNvSpPr txBox="1">
              <a:spLocks noChangeArrowheads="1"/>
            </p:cNvSpPr>
            <p:nvPr/>
          </p:nvSpPr>
          <p:spPr bwMode="auto">
            <a:xfrm>
              <a:off x="2400" y="1776"/>
              <a:ext cx="266" cy="250"/>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5629" name="Text Box 16"/>
            <p:cNvSpPr txBox="1">
              <a:spLocks noChangeArrowheads="1"/>
            </p:cNvSpPr>
            <p:nvPr/>
          </p:nvSpPr>
          <p:spPr bwMode="auto">
            <a:xfrm>
              <a:off x="2448" y="1200"/>
              <a:ext cx="301" cy="250"/>
            </a:xfrm>
            <a:prstGeom prst="rect">
              <a:avLst/>
            </a:prstGeom>
            <a:noFill/>
            <a:ln w="9525">
              <a:noFill/>
              <a:miter lim="800000"/>
              <a:headEnd/>
              <a:tailEnd/>
            </a:ln>
          </p:spPr>
          <p:txBody>
            <a:bodyPr>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W</a:t>
              </a:r>
              <a:endParaRPr lang="en-US" sz="2000" b="1">
                <a:solidFill>
                  <a:schemeClr val="accent2"/>
                </a:solidFill>
                <a:latin typeface="Monotype Corsiva" charset="0"/>
              </a:endParaRPr>
            </a:p>
          </p:txBody>
        </p:sp>
        <p:sp>
          <p:nvSpPr>
            <p:cNvPr id="25630" name="Text Box 17"/>
            <p:cNvSpPr txBox="1">
              <a:spLocks noChangeArrowheads="1"/>
            </p:cNvSpPr>
            <p:nvPr/>
          </p:nvSpPr>
          <p:spPr bwMode="auto">
            <a:xfrm>
              <a:off x="2160" y="2102"/>
              <a:ext cx="24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Gx</a:t>
              </a:r>
              <a:endParaRPr lang="en-US" sz="2000" b="1">
                <a:solidFill>
                  <a:schemeClr val="accent2"/>
                </a:solidFill>
                <a:latin typeface="Monotype Corsiva" charset="0"/>
              </a:endParaRPr>
            </a:p>
          </p:txBody>
        </p:sp>
        <p:sp>
          <p:nvSpPr>
            <p:cNvPr id="25631" name="Text Box 18"/>
            <p:cNvSpPr txBox="1">
              <a:spLocks noChangeArrowheads="1"/>
            </p:cNvSpPr>
            <p:nvPr/>
          </p:nvSpPr>
          <p:spPr bwMode="auto">
            <a:xfrm>
              <a:off x="2016" y="1852"/>
              <a:ext cx="214" cy="212"/>
            </a:xfrm>
            <a:prstGeom prst="rect">
              <a:avLst/>
            </a:prstGeom>
            <a:noFill/>
            <a:ln w="9525">
              <a:noFill/>
              <a:miter lim="800000"/>
              <a:headEnd/>
              <a:tailEnd/>
            </a:ln>
          </p:spPr>
          <p:txBody>
            <a:bodyPr wrap="none">
              <a:prstTxWarp prst="textNoShape">
                <a:avLst/>
              </a:prstTxWarp>
              <a:spAutoFit/>
            </a:bodyPr>
            <a:lstStyle/>
            <a:p>
              <a:r>
                <a:rPr lang="en-US" sz="1600" b="1">
                  <a:solidFill>
                    <a:schemeClr val="accent2"/>
                  </a:solidFill>
                  <a:latin typeface="Monotype Corsiva" charset="0"/>
                </a:rPr>
                <a:t>F</a:t>
              </a:r>
              <a:r>
                <a:rPr lang="en-US" sz="1600" b="1" baseline="-25000">
                  <a:solidFill>
                    <a:schemeClr val="accent2"/>
                  </a:solidFill>
                  <a:latin typeface="Monotype Corsiva" charset="0"/>
                </a:rPr>
                <a:t>Gy</a:t>
              </a:r>
            </a:p>
          </p:txBody>
        </p:sp>
        <p:sp>
          <p:nvSpPr>
            <p:cNvPr id="25632" name="Text Box 19"/>
            <p:cNvSpPr txBox="1">
              <a:spLocks noChangeArrowheads="1"/>
            </p:cNvSpPr>
            <p:nvPr/>
          </p:nvSpPr>
          <p:spPr bwMode="auto">
            <a:xfrm>
              <a:off x="2016" y="1990"/>
              <a:ext cx="159"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O</a:t>
              </a:r>
            </a:p>
          </p:txBody>
        </p:sp>
      </p:grpSp>
      <p:graphicFrame>
        <p:nvGraphicFramePr>
          <p:cNvPr id="429076" name="Object 3"/>
          <p:cNvGraphicFramePr>
            <a:graphicFrameLocks noChangeAspect="1"/>
          </p:cNvGraphicFramePr>
          <p:nvPr/>
        </p:nvGraphicFramePr>
        <p:xfrm>
          <a:off x="2362200" y="4406900"/>
          <a:ext cx="649288" cy="622300"/>
        </p:xfrm>
        <a:graphic>
          <a:graphicData uri="http://schemas.openxmlformats.org/presentationml/2006/ole">
            <mc:AlternateContent xmlns:mc="http://schemas.openxmlformats.org/markup-compatibility/2006">
              <mc:Choice xmlns:v="urn:schemas-microsoft-com:vml" Requires="v">
                <p:oleObj spid="_x0000_s561820" name="Equation" r:id="rId6" imgW="241200" imgH="241200" progId="Equation.DSMT4">
                  <p:embed/>
                </p:oleObj>
              </mc:Choice>
              <mc:Fallback>
                <p:oleObj name="Equation" r:id="rId6" imgW="241200" imgH="241200" progId="Equation.DSMT4">
                  <p:embed/>
                  <p:pic>
                    <p:nvPicPr>
                      <p:cNvPr id="42907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4406900"/>
                        <a:ext cx="649288" cy="6223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7" name="Object 4"/>
          <p:cNvGraphicFramePr>
            <a:graphicFrameLocks noChangeAspect="1"/>
          </p:cNvGraphicFramePr>
          <p:nvPr>
            <p:extLst>
              <p:ext uri="{D42A27DB-BD31-4B8C-83A1-F6EECF244321}">
                <p14:modId xmlns:p14="http://schemas.microsoft.com/office/powerpoint/2010/main" val="851269480"/>
              </p:ext>
            </p:extLst>
          </p:nvPr>
        </p:nvGraphicFramePr>
        <p:xfrm>
          <a:off x="5902325" y="2690813"/>
          <a:ext cx="1336675" cy="431800"/>
        </p:xfrm>
        <a:graphic>
          <a:graphicData uri="http://schemas.openxmlformats.org/presentationml/2006/ole">
            <mc:AlternateContent xmlns:mc="http://schemas.openxmlformats.org/markup-compatibility/2006">
              <mc:Choice xmlns:v="urn:schemas-microsoft-com:vml" Requires="v">
                <p:oleObj spid="_x0000_s561821" name="Equation" r:id="rId8" imgW="672840" imgH="228600" progId="Equation.DSMT4">
                  <p:embed/>
                </p:oleObj>
              </mc:Choice>
              <mc:Fallback>
                <p:oleObj name="Equation" r:id="rId8" imgW="672840" imgH="228600" progId="Equation.DSMT4">
                  <p:embed/>
                  <p:pic>
                    <p:nvPicPr>
                      <p:cNvPr id="429077"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02325" y="2690813"/>
                        <a:ext cx="1336675" cy="4318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8" name="Object 5"/>
          <p:cNvGraphicFramePr>
            <a:graphicFrameLocks noChangeAspect="1"/>
          </p:cNvGraphicFramePr>
          <p:nvPr>
            <p:extLst>
              <p:ext uri="{D42A27DB-BD31-4B8C-83A1-F6EECF244321}">
                <p14:modId xmlns:p14="http://schemas.microsoft.com/office/powerpoint/2010/main" val="1024011405"/>
              </p:ext>
            </p:extLst>
          </p:nvPr>
        </p:nvGraphicFramePr>
        <p:xfrm>
          <a:off x="7294563" y="2738438"/>
          <a:ext cx="477837" cy="336550"/>
        </p:xfrm>
        <a:graphic>
          <a:graphicData uri="http://schemas.openxmlformats.org/presentationml/2006/ole">
            <mc:AlternateContent xmlns:mc="http://schemas.openxmlformats.org/markup-compatibility/2006">
              <mc:Choice xmlns:v="urn:schemas-microsoft-com:vml" Requires="v">
                <p:oleObj spid="_x0000_s561822" name="Equation" r:id="rId10" imgW="241200" imgH="177480" progId="Equation.3">
                  <p:embed/>
                </p:oleObj>
              </mc:Choice>
              <mc:Fallback>
                <p:oleObj name="Equation" r:id="rId10" imgW="241200" imgH="177480" progId="Equation.3">
                  <p:embed/>
                  <p:pic>
                    <p:nvPicPr>
                      <p:cNvPr id="429078"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94563" y="2738438"/>
                        <a:ext cx="477837" cy="3365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79" name="Object 6"/>
          <p:cNvGraphicFramePr>
            <a:graphicFrameLocks noChangeAspect="1"/>
          </p:cNvGraphicFramePr>
          <p:nvPr/>
        </p:nvGraphicFramePr>
        <p:xfrm>
          <a:off x="5181600" y="3254375"/>
          <a:ext cx="757238" cy="479425"/>
        </p:xfrm>
        <a:graphic>
          <a:graphicData uri="http://schemas.openxmlformats.org/presentationml/2006/ole">
            <mc:AlternateContent xmlns:mc="http://schemas.openxmlformats.org/markup-compatibility/2006">
              <mc:Choice xmlns:v="urn:schemas-microsoft-com:vml" Requires="v">
                <p:oleObj spid="_x0000_s561823" name="Equation" r:id="rId12" imgW="380880" imgH="253800" progId="Equation.3">
                  <p:embed/>
                </p:oleObj>
              </mc:Choice>
              <mc:Fallback>
                <p:oleObj name="Equation" r:id="rId12" imgW="380880" imgH="253800" progId="Equation.3">
                  <p:embed/>
                  <p:pic>
                    <p:nvPicPr>
                      <p:cNvPr id="429079"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1600" y="3254375"/>
                        <a:ext cx="757238" cy="4794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0" name="Object 7"/>
          <p:cNvGraphicFramePr>
            <a:graphicFrameLocks noChangeAspect="1"/>
          </p:cNvGraphicFramePr>
          <p:nvPr/>
        </p:nvGraphicFramePr>
        <p:xfrm>
          <a:off x="5821363" y="3267075"/>
          <a:ext cx="1538287" cy="455613"/>
        </p:xfrm>
        <a:graphic>
          <a:graphicData uri="http://schemas.openxmlformats.org/presentationml/2006/ole">
            <mc:AlternateContent xmlns:mc="http://schemas.openxmlformats.org/markup-compatibility/2006">
              <mc:Choice xmlns:v="urn:schemas-microsoft-com:vml" Requires="v">
                <p:oleObj spid="_x0000_s561824" name="Equation" r:id="rId14" imgW="774360" imgH="241200" progId="Equation.DSMT4">
                  <p:embed/>
                </p:oleObj>
              </mc:Choice>
              <mc:Fallback>
                <p:oleObj name="Equation" r:id="rId14" imgW="774360" imgH="241200" progId="Equation.DSMT4">
                  <p:embed/>
                  <p:pic>
                    <p:nvPicPr>
                      <p:cNvPr id="42908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21363" y="3267075"/>
                        <a:ext cx="1538287" cy="455613"/>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1" name="Object 8"/>
          <p:cNvGraphicFramePr>
            <a:graphicFrameLocks noChangeAspect="1"/>
          </p:cNvGraphicFramePr>
          <p:nvPr>
            <p:extLst>
              <p:ext uri="{D42A27DB-BD31-4B8C-83A1-F6EECF244321}">
                <p14:modId xmlns:p14="http://schemas.microsoft.com/office/powerpoint/2010/main" val="4076734291"/>
              </p:ext>
            </p:extLst>
          </p:nvPr>
        </p:nvGraphicFramePr>
        <p:xfrm>
          <a:off x="7369175" y="3325813"/>
          <a:ext cx="479425" cy="336550"/>
        </p:xfrm>
        <a:graphic>
          <a:graphicData uri="http://schemas.openxmlformats.org/presentationml/2006/ole">
            <mc:AlternateContent xmlns:mc="http://schemas.openxmlformats.org/markup-compatibility/2006">
              <mc:Choice xmlns:v="urn:schemas-microsoft-com:vml" Requires="v">
                <p:oleObj spid="_x0000_s561825" name="Equation" r:id="rId16" imgW="241200" imgH="177480" progId="Equation.3">
                  <p:embed/>
                </p:oleObj>
              </mc:Choice>
              <mc:Fallback>
                <p:oleObj name="Equation" r:id="rId16" imgW="241200" imgH="177480" progId="Equation.3">
                  <p:embed/>
                  <p:pic>
                    <p:nvPicPr>
                      <p:cNvPr id="429081"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69175" y="3325813"/>
                        <a:ext cx="479425" cy="33655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2" name="Object 9"/>
          <p:cNvGraphicFramePr>
            <a:graphicFrameLocks noChangeAspect="1"/>
          </p:cNvGraphicFramePr>
          <p:nvPr/>
        </p:nvGraphicFramePr>
        <p:xfrm>
          <a:off x="3078163" y="4460875"/>
          <a:ext cx="903287" cy="492125"/>
        </p:xfrm>
        <a:graphic>
          <a:graphicData uri="http://schemas.openxmlformats.org/presentationml/2006/ole">
            <mc:AlternateContent xmlns:mc="http://schemas.openxmlformats.org/markup-compatibility/2006">
              <mc:Choice xmlns:v="urn:schemas-microsoft-com:vml" Requires="v">
                <p:oleObj spid="_x0000_s561826" name="Equation" r:id="rId18" imgW="368280" imgH="164880" progId="Equation.3">
                  <p:embed/>
                </p:oleObj>
              </mc:Choice>
              <mc:Fallback>
                <p:oleObj name="Equation" r:id="rId18" imgW="368280" imgH="164880" progId="Equation.3">
                  <p:embed/>
                  <p:pic>
                    <p:nvPicPr>
                      <p:cNvPr id="429082"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78163" y="4460875"/>
                        <a:ext cx="903287" cy="492125"/>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29083" name="Object 10"/>
          <p:cNvGraphicFramePr>
            <a:graphicFrameLocks noChangeAspect="1"/>
          </p:cNvGraphicFramePr>
          <p:nvPr/>
        </p:nvGraphicFramePr>
        <p:xfrm>
          <a:off x="4114800" y="4462463"/>
          <a:ext cx="3276600" cy="414337"/>
        </p:xfrm>
        <a:graphic>
          <a:graphicData uri="http://schemas.openxmlformats.org/presentationml/2006/ole">
            <mc:AlternateContent xmlns:mc="http://schemas.openxmlformats.org/markup-compatibility/2006">
              <mc:Choice xmlns:v="urn:schemas-microsoft-com:vml" Requires="v">
                <p:oleObj spid="_x0000_s561827" name="Equation" r:id="rId20" imgW="1333440" imgH="177480" progId="Equation.DSMT4">
                  <p:embed/>
                </p:oleObj>
              </mc:Choice>
              <mc:Fallback>
                <p:oleObj name="Equation" r:id="rId20" imgW="1333440" imgH="177480" progId="Equation.DSMT4">
                  <p:embed/>
                  <p:pic>
                    <p:nvPicPr>
                      <p:cNvPr id="429083"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114800" y="4462463"/>
                        <a:ext cx="3276600" cy="414337"/>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
        <p:nvSpPr>
          <p:cNvPr id="429084" name="Text Box 28"/>
          <p:cNvSpPr txBox="1">
            <a:spLocks noChangeArrowheads="1"/>
          </p:cNvSpPr>
          <p:nvPr/>
        </p:nvSpPr>
        <p:spPr bwMode="auto">
          <a:xfrm>
            <a:off x="457200" y="4953000"/>
            <a:ext cx="51054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length x</a:t>
            </a:r>
            <a:r>
              <a:rPr lang="en-US" baseline="-25000">
                <a:solidFill>
                  <a:srgbClr val="800000"/>
                </a:solidFill>
                <a:latin typeface="Arial Narrow" charset="0"/>
              </a:rPr>
              <a:t>0</a:t>
            </a:r>
            <a:r>
              <a:rPr lang="en-US">
                <a:solidFill>
                  <a:srgbClr val="800000"/>
                </a:solidFill>
                <a:latin typeface="Arial Narrow" charset="0"/>
              </a:rPr>
              <a:t> is, from Pythagorian theorem</a:t>
            </a:r>
          </a:p>
        </p:txBody>
      </p:sp>
      <p:graphicFrame>
        <p:nvGraphicFramePr>
          <p:cNvPr id="429085" name="Object 11"/>
          <p:cNvGraphicFramePr>
            <a:graphicFrameLocks noChangeAspect="1"/>
          </p:cNvGraphicFramePr>
          <p:nvPr/>
        </p:nvGraphicFramePr>
        <p:xfrm>
          <a:off x="2819400" y="5480050"/>
          <a:ext cx="3352800" cy="584200"/>
        </p:xfrm>
        <a:graphic>
          <a:graphicData uri="http://schemas.openxmlformats.org/presentationml/2006/ole">
            <mc:AlternateContent xmlns:mc="http://schemas.openxmlformats.org/markup-compatibility/2006">
              <mc:Choice xmlns:v="urn:schemas-microsoft-com:vml" Requires="v">
                <p:oleObj spid="_x0000_s561828" name="Equation" r:id="rId22" imgW="1536480" imgH="279360" progId="Equation.DSMT4">
                  <p:embed/>
                </p:oleObj>
              </mc:Choice>
              <mc:Fallback>
                <p:oleObj name="Equation" r:id="rId22" imgW="1536480" imgH="279360" progId="Equation.DSMT4">
                  <p:embed/>
                  <p:pic>
                    <p:nvPicPr>
                      <p:cNvPr id="429085"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819400" y="5480050"/>
                        <a:ext cx="3352800" cy="584200"/>
                      </a:xfrm>
                      <a:prstGeom prst="rect">
                        <a:avLst/>
                      </a:prstGeom>
                      <a:noFill/>
                      <a:ln>
                        <a:noFill/>
                      </a:ln>
                      <a:extLst>
                        <a:ext uri="{909E8E84-426E-40dd-AFC4-6F175D3DCCD1}">
                          <a14:hiddenFill xmlns="" xmlns:a14="http://schemas.microsoft.com/office/drawing/2010/main">
                            <a:solidFill>
                              <a:srgbClr val="FFFF99"/>
                            </a:solidFill>
                          </a14:hiddenFill>
                        </a:ext>
                        <a:ext uri="{91240B29-F687-4f45-9708-019B960494DF}">
                          <a14:hiddenLine xmlns=""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417331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29060"/>
                                        </p:tgtEl>
                                        <p:attrNameLst>
                                          <p:attrName>style.visibility</p:attrName>
                                        </p:attrNameLst>
                                      </p:cBhvr>
                                      <p:to>
                                        <p:strVal val="visible"/>
                                      </p:to>
                                    </p:set>
                                    <p:animEffect transition="in" filter="wipe(left)">
                                      <p:cBhvr>
                                        <p:cTn id="7" dur="500"/>
                                        <p:tgtEl>
                                          <p:spTgt spid="42906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429058"/>
                                        </p:tgtEl>
                                        <p:attrNameLst>
                                          <p:attrName>style.visibility</p:attrName>
                                        </p:attrNameLst>
                                      </p:cBhvr>
                                      <p:to>
                                        <p:strVal val="visible"/>
                                      </p:to>
                                    </p:set>
                                    <p:anim calcmode="lin" valueType="num">
                                      <p:cBhvr>
                                        <p:cTn id="12" dur="500" fill="hold"/>
                                        <p:tgtEl>
                                          <p:spTgt spid="429058"/>
                                        </p:tgtEl>
                                        <p:attrNameLst>
                                          <p:attrName>ppt_w</p:attrName>
                                        </p:attrNameLst>
                                      </p:cBhvr>
                                      <p:tavLst>
                                        <p:tav tm="0">
                                          <p:val>
                                            <p:fltVal val="0"/>
                                          </p:val>
                                        </p:tav>
                                        <p:tav tm="100000">
                                          <p:val>
                                            <p:strVal val="#ppt_w"/>
                                          </p:val>
                                        </p:tav>
                                      </p:tavLst>
                                    </p:anim>
                                    <p:anim calcmode="lin" valueType="num">
                                      <p:cBhvr>
                                        <p:cTn id="13" dur="500" fill="hold"/>
                                        <p:tgtEl>
                                          <p:spTgt spid="429058"/>
                                        </p:tgtEl>
                                        <p:attrNameLst>
                                          <p:attrName>ppt_h</p:attrName>
                                        </p:attrNameLst>
                                      </p:cBhvr>
                                      <p:tavLst>
                                        <p:tav tm="0">
                                          <p:val>
                                            <p:fltVal val="0"/>
                                          </p:val>
                                        </p:tav>
                                        <p:tav tm="100000">
                                          <p:val>
                                            <p:strVal val="#ppt_h"/>
                                          </p:val>
                                        </p:tav>
                                      </p:tavLst>
                                    </p:anim>
                                    <p:animEffect transition="in" filter="fade">
                                      <p:cBhvr>
                                        <p:cTn id="14" dur="500"/>
                                        <p:tgtEl>
                                          <p:spTgt spid="42905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429062"/>
                                        </p:tgtEl>
                                        <p:attrNameLst>
                                          <p:attrName>style.visibility</p:attrName>
                                        </p:attrNameLst>
                                      </p:cBhvr>
                                      <p:to>
                                        <p:strVal val="visible"/>
                                      </p:to>
                                    </p:set>
                                    <p:animEffect transition="in" filter="wipe(left)">
                                      <p:cBhvr>
                                        <p:cTn id="19" dur="500"/>
                                        <p:tgtEl>
                                          <p:spTgt spid="4290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iterate type="wd">
                                    <p:tmPct val="10000"/>
                                  </p:iterate>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429063">
                                            <p:txEl>
                                              <p:pRg st="0" end="0"/>
                                            </p:txEl>
                                          </p:spTgt>
                                        </p:tgtEl>
                                        <p:attrNameLst>
                                          <p:attrName>style.visibility</p:attrName>
                                        </p:attrNameLst>
                                      </p:cBhvr>
                                      <p:to>
                                        <p:strVal val="visible"/>
                                      </p:to>
                                    </p:set>
                                    <p:animEffect transition="in" filter="wipe(left)">
                                      <p:cBhvr>
                                        <p:cTn id="29" dur="500"/>
                                        <p:tgtEl>
                                          <p:spTgt spid="42906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29061"/>
                                        </p:tgtEl>
                                        <p:attrNameLst>
                                          <p:attrName>style.visibility</p:attrName>
                                        </p:attrNameLst>
                                      </p:cBhvr>
                                      <p:to>
                                        <p:strVal val="visible"/>
                                      </p:to>
                                    </p:set>
                                    <p:animEffect transition="in" filter="wipe(left)">
                                      <p:cBhvr>
                                        <p:cTn id="34" dur="500"/>
                                        <p:tgtEl>
                                          <p:spTgt spid="42906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29077"/>
                                        </p:tgtEl>
                                        <p:attrNameLst>
                                          <p:attrName>style.visibility</p:attrName>
                                        </p:attrNameLst>
                                      </p:cBhvr>
                                      <p:to>
                                        <p:strVal val="visible"/>
                                      </p:to>
                                    </p:set>
                                    <p:animEffect transition="in" filter="wipe(left)">
                                      <p:cBhvr>
                                        <p:cTn id="39" dur="500"/>
                                        <p:tgtEl>
                                          <p:spTgt spid="42907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29078"/>
                                        </p:tgtEl>
                                        <p:attrNameLst>
                                          <p:attrName>style.visibility</p:attrName>
                                        </p:attrNameLst>
                                      </p:cBhvr>
                                      <p:to>
                                        <p:strVal val="visible"/>
                                      </p:to>
                                    </p:set>
                                    <p:animEffect transition="in" filter="wipe(left)">
                                      <p:cBhvr>
                                        <p:cTn id="44" dur="500"/>
                                        <p:tgtEl>
                                          <p:spTgt spid="42907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29079"/>
                                        </p:tgtEl>
                                        <p:attrNameLst>
                                          <p:attrName>style.visibility</p:attrName>
                                        </p:attrNameLst>
                                      </p:cBhvr>
                                      <p:to>
                                        <p:strVal val="visible"/>
                                      </p:to>
                                    </p:set>
                                    <p:animEffect transition="in" filter="wipe(left)">
                                      <p:cBhvr>
                                        <p:cTn id="49" dur="500"/>
                                        <p:tgtEl>
                                          <p:spTgt spid="42907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29080"/>
                                        </p:tgtEl>
                                        <p:attrNameLst>
                                          <p:attrName>style.visibility</p:attrName>
                                        </p:attrNameLst>
                                      </p:cBhvr>
                                      <p:to>
                                        <p:strVal val="visible"/>
                                      </p:to>
                                    </p:set>
                                    <p:animEffect transition="in" filter="wipe(left)">
                                      <p:cBhvr>
                                        <p:cTn id="54" dur="500"/>
                                        <p:tgtEl>
                                          <p:spTgt spid="42908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29081"/>
                                        </p:tgtEl>
                                        <p:attrNameLst>
                                          <p:attrName>style.visibility</p:attrName>
                                        </p:attrNameLst>
                                      </p:cBhvr>
                                      <p:to>
                                        <p:strVal val="visible"/>
                                      </p:to>
                                    </p:set>
                                    <p:animEffect transition="in" filter="wipe(left)">
                                      <p:cBhvr>
                                        <p:cTn id="59" dur="500"/>
                                        <p:tgtEl>
                                          <p:spTgt spid="42908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429064">
                                            <p:txEl>
                                              <p:pRg st="0" end="0"/>
                                            </p:txEl>
                                          </p:spTgt>
                                        </p:tgtEl>
                                        <p:attrNameLst>
                                          <p:attrName>style.visibility</p:attrName>
                                        </p:attrNameLst>
                                      </p:cBhvr>
                                      <p:to>
                                        <p:strVal val="visible"/>
                                      </p:to>
                                    </p:set>
                                    <p:animEffect transition="in" filter="wipe(left)">
                                      <p:cBhvr>
                                        <p:cTn id="64" dur="500"/>
                                        <p:tgtEl>
                                          <p:spTgt spid="429064">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29076"/>
                                        </p:tgtEl>
                                        <p:attrNameLst>
                                          <p:attrName>style.visibility</p:attrName>
                                        </p:attrNameLst>
                                      </p:cBhvr>
                                      <p:to>
                                        <p:strVal val="visible"/>
                                      </p:to>
                                    </p:set>
                                    <p:animEffect transition="in" filter="wipe(left)">
                                      <p:cBhvr>
                                        <p:cTn id="69" dur="500"/>
                                        <p:tgtEl>
                                          <p:spTgt spid="42907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29082"/>
                                        </p:tgtEl>
                                        <p:attrNameLst>
                                          <p:attrName>style.visibility</p:attrName>
                                        </p:attrNameLst>
                                      </p:cBhvr>
                                      <p:to>
                                        <p:strVal val="visible"/>
                                      </p:to>
                                    </p:set>
                                    <p:animEffect transition="in" filter="wipe(left)">
                                      <p:cBhvr>
                                        <p:cTn id="74" dur="500"/>
                                        <p:tgtEl>
                                          <p:spTgt spid="42908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429083"/>
                                        </p:tgtEl>
                                        <p:attrNameLst>
                                          <p:attrName>style.visibility</p:attrName>
                                        </p:attrNameLst>
                                      </p:cBhvr>
                                      <p:to>
                                        <p:strVal val="visible"/>
                                      </p:to>
                                    </p:set>
                                    <p:animEffect transition="in" filter="wipe(left)">
                                      <p:cBhvr>
                                        <p:cTn id="79" dur="500"/>
                                        <p:tgtEl>
                                          <p:spTgt spid="42908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29084">
                                            <p:txEl>
                                              <p:pRg st="0" end="0"/>
                                            </p:txEl>
                                          </p:spTgt>
                                        </p:tgtEl>
                                        <p:attrNameLst>
                                          <p:attrName>style.visibility</p:attrName>
                                        </p:attrNameLst>
                                      </p:cBhvr>
                                      <p:to>
                                        <p:strVal val="visible"/>
                                      </p:to>
                                    </p:set>
                                    <p:animEffect transition="in" filter="wipe(left)">
                                      <p:cBhvr>
                                        <p:cTn id="84" dur="500"/>
                                        <p:tgtEl>
                                          <p:spTgt spid="429084">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429085"/>
                                        </p:tgtEl>
                                        <p:attrNameLst>
                                          <p:attrName>style.visibility</p:attrName>
                                        </p:attrNameLst>
                                      </p:cBhvr>
                                      <p:to>
                                        <p:strVal val="visible"/>
                                      </p:to>
                                    </p:set>
                                    <p:animEffect transition="in" filter="wipe(left)">
                                      <p:cBhvr>
                                        <p:cTn id="89" dur="500"/>
                                        <p:tgtEl>
                                          <p:spTgt spid="429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0" grpId="0" animBg="1" autoUpdateAnimBg="0"/>
      <p:bldP spid="429062" grpId="0" animBg="1" autoUpdateAnimBg="0"/>
      <p:bldP spid="429063" grpId="0" build="p" autoUpdateAnimBg="0"/>
      <p:bldP spid="429064" grpId="0" build="p" autoUpdateAnimBg="0"/>
      <p:bldP spid="429084" grpId="0" build="p" autoUpdateAnimBg="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78357</TotalTime>
  <Words>3168</Words>
  <Application>Microsoft Macintosh PowerPoint</Application>
  <PresentationFormat>On-screen Show (4:3)</PresentationFormat>
  <Paragraphs>343</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 Narrow</vt:lpstr>
      <vt:lpstr>Monotype Corsiva</vt:lpstr>
      <vt:lpstr>Symbol</vt:lpstr>
      <vt:lpstr>Times New Roman</vt:lpstr>
      <vt:lpstr>phys1443-spring02</vt:lpstr>
      <vt:lpstr>Equation</vt:lpstr>
      <vt:lpstr>PHYS 1443 – Section 003 Lecture #21</vt:lpstr>
      <vt:lpstr>  Announcements</vt:lpstr>
      <vt:lpstr>Conditions for Equilibrium</vt:lpstr>
      <vt:lpstr>More on Conditions for Equilibrium</vt:lpstr>
      <vt:lpstr>How do we solve a static equilibrium problem?</vt:lpstr>
      <vt:lpstr>Example for Mechanical Equilibrium</vt:lpstr>
      <vt:lpstr>Example for Mech. Equilibrium Cont’d </vt:lpstr>
      <vt:lpstr>Ex. Human Forearm</vt:lpstr>
      <vt:lpstr>Example: Ladder Balance</vt:lpstr>
      <vt:lpstr>Example cont’d</vt:lpstr>
      <vt:lpstr>Elastic Properties of Solids</vt:lpstr>
      <vt:lpstr>Elastic Limit and Ultimate Strength</vt:lpstr>
      <vt:lpstr>Young’s Modulus</vt:lpstr>
      <vt:lpstr>Bulk Modulus</vt:lpstr>
      <vt:lpstr>Example for Solid’s Elastic Property</vt:lpstr>
      <vt:lpstr>Fluid and Pressure</vt:lpstr>
      <vt:lpstr>Density and Specific Gravity</vt:lpstr>
      <vt:lpstr>Example for Pressure</vt:lpstr>
      <vt:lpstr>Variation of Pressure and Depth</vt:lpstr>
      <vt:lpstr>Pascal’s Principle and Hydraulics</vt:lpstr>
      <vt:lpstr>Example for Pascal’s Principle</vt:lpstr>
      <vt:lpstr>Example for Pascal’s Principle</vt:lpstr>
      <vt:lpstr>Example for Pascal’s Principle</vt:lpstr>
      <vt:lpstr>Congratulations!!!!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1583</cp:revision>
  <dcterms:created xsi:type="dcterms:W3CDTF">2012-01-19T04:21:20Z</dcterms:created>
  <dcterms:modified xsi:type="dcterms:W3CDTF">2021-05-03T21:27:40Z</dcterms:modified>
</cp:coreProperties>
</file>