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oleObject5.bin" ContentType="application/vnd.openxmlformats-officedocument.oleObject"/>
  <Override PartName="/ppt/embeddings/oleObject28.bin" ContentType="application/vnd.openxmlformats-officedocument.oleObject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embeddings/oleObject21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embeddings/oleObject25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30.bin" ContentType="application/vnd.openxmlformats-officedocument.oleObject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oleObject3.bin" ContentType="application/vnd.openxmlformats-officedocument.oleObject"/>
  <Override PartName="/ppt/slideLayouts/slideLayout15.xml" ContentType="application/vnd.openxmlformats-officedocument.presentationml.slideLayout+xml"/>
  <Override PartName="/ppt/embeddings/oleObject26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31.bin" ContentType="application/vnd.openxmlformats-officedocument.oleObject"/>
  <Override PartName="/ppt/embeddings/oleObject12.bin" ContentType="application/vnd.openxmlformats-officedocument.oleObject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slideLayouts/slideLayout13.xml" ContentType="application/vnd.openxmlformats-officedocument.presentationml.slideLayout+xml"/>
  <Override PartName="/ppt/embeddings/oleObject24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68" r:id="rId3"/>
    <p:sldId id="428" r:id="rId4"/>
    <p:sldId id="369" r:id="rId5"/>
    <p:sldId id="430" r:id="rId6"/>
    <p:sldId id="429" r:id="rId7"/>
    <p:sldId id="431" r:id="rId8"/>
    <p:sldId id="372" r:id="rId9"/>
    <p:sldId id="373" r:id="rId10"/>
    <p:sldId id="410" r:id="rId11"/>
    <p:sldId id="375" r:id="rId12"/>
    <p:sldId id="411" r:id="rId13"/>
    <p:sldId id="377" r:id="rId14"/>
    <p:sldId id="378" r:id="rId15"/>
    <p:sldId id="379" r:id="rId16"/>
    <p:sldId id="380" r:id="rId17"/>
    <p:sldId id="381" r:id="rId18"/>
    <p:sldId id="432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598" autoAdjust="0"/>
    <p:restoredTop sz="94728" autoAdjust="0"/>
  </p:normalViewPr>
  <p:slideViewPr>
    <p:cSldViewPr>
      <p:cViewPr varScale="1">
        <p:scale>
          <a:sx n="107" d="100"/>
          <a:sy n="107" d="100"/>
        </p:scale>
        <p:origin x="-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8" Type="http://schemas.openxmlformats.org/officeDocument/2006/relationships/image" Target="../media/image24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20" Type="http://schemas.openxmlformats.org/officeDocument/2006/relationships/image" Target="../media/image49.wmf"/><Relationship Id="rId21" Type="http://schemas.openxmlformats.org/officeDocument/2006/relationships/image" Target="../media/image50.wmf"/><Relationship Id="rId22" Type="http://schemas.openxmlformats.org/officeDocument/2006/relationships/image" Target="../media/image51.wmf"/><Relationship Id="rId10" Type="http://schemas.openxmlformats.org/officeDocument/2006/relationships/image" Target="../media/image39.wmf"/><Relationship Id="rId11" Type="http://schemas.openxmlformats.org/officeDocument/2006/relationships/image" Target="../media/image40.wmf"/><Relationship Id="rId12" Type="http://schemas.openxmlformats.org/officeDocument/2006/relationships/image" Target="../media/image41.wmf"/><Relationship Id="rId13" Type="http://schemas.openxmlformats.org/officeDocument/2006/relationships/image" Target="../media/image42.wmf"/><Relationship Id="rId14" Type="http://schemas.openxmlformats.org/officeDocument/2006/relationships/image" Target="../media/image43.wmf"/><Relationship Id="rId15" Type="http://schemas.openxmlformats.org/officeDocument/2006/relationships/image" Target="../media/image44.wmf"/><Relationship Id="rId16" Type="http://schemas.openxmlformats.org/officeDocument/2006/relationships/image" Target="../media/image45.wmf"/><Relationship Id="rId17" Type="http://schemas.openxmlformats.org/officeDocument/2006/relationships/image" Target="../media/image46.wmf"/><Relationship Id="rId18" Type="http://schemas.openxmlformats.org/officeDocument/2006/relationships/image" Target="../media/image47.wmf"/><Relationship Id="rId19" Type="http://schemas.openxmlformats.org/officeDocument/2006/relationships/image" Target="../media/image48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8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1B2CB970-09B3-634F-9B73-22B1BE4ABC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D78BA90B-ED3F-924F-8F58-5B36847D35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CF43A-E3F4-EB43-83DD-40F7E3FB953F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48E7-A271-7C49-8F00-294AFF9163A8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91" tIns="42945" rIns="85891" bIns="4294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2614E-C040-5B4B-8160-B51A4C78B08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EC9F-1A79-FF49-9515-1023AD086516}" type="slidenum">
              <a:rPr lang="en-US"/>
              <a:pPr/>
              <a:t>16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503238"/>
            <a:ext cx="4581525" cy="3435350"/>
          </a:xfrm>
          <a:ln/>
        </p:spPr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284163" y="4119563"/>
            <a:ext cx="62642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3" tIns="45896" rIns="91793" bIns="45896">
            <a:prstTxWarp prst="textNoShape">
              <a:avLst/>
            </a:prstTxWarp>
          </a:bodyPr>
          <a:lstStyle/>
          <a:p>
            <a:pPr defTabSz="893763" eaLnBrk="0" hangingPunct="0"/>
            <a:r>
              <a:rPr lang="en-US"/>
              <a:t>RECO [Slide 1]</a:t>
            </a:r>
          </a:p>
          <a:p>
            <a:pPr marL="279400" lvl="1" indent="-168275" defTabSz="893763" eaLnBrk="0" hangingPunct="0"/>
            <a:r>
              <a:rPr lang="en-US"/>
              <a:t>Very briefly mention RECO version used.</a:t>
            </a:r>
          </a:p>
          <a:p>
            <a:pPr marL="279400" lvl="1" indent="-168275" defTabSz="893763" eaLnBrk="0" hangingPunct="0"/>
            <a:r>
              <a:rPr lang="en-US"/>
              <a:t>Mention that these are fixed-cone jets of R=0.7 found by iterative algorithm, Et is the scalar Et sum of the towers.</a:t>
            </a:r>
          </a:p>
          <a:p>
            <a:pPr marL="279400" lvl="1" indent="-168275" defTabSz="893763" eaLnBrk="0" hangingPunct="0"/>
            <a:r>
              <a:rPr lang="en-US"/>
              <a:t>List corrections we apply (basically) to RECO. No more is needed for AIDA restoration or Ht-revertexing at this point, but following three slides will be about eta bias -- so just briefly prepare listeners for this!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43B17-BD74-1B43-8167-2B2AAEFC2E7D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FEECCF-B50A-EB48-AB33-2E5645B114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EE390D-FED7-E44D-8A99-89D80ED1F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830452-10CF-344F-8189-D95CC4A3A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CF8CA47-F877-5340-83BD-06638206C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B7AEC53-E8DC-784B-9F93-89DA1BFBC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A5BD5B5-F054-E84C-9161-B4B6D1278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E56E9FED-B022-7D4C-99D4-EF9E9B6BF0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988E3F-76BC-5D49-9282-EEB4A17A3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CF21B-1675-4743-A8E5-88460E9BA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D8365-8EEF-E049-92F3-866130E9C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00DA67-367F-384B-921F-0DECAF0CD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E27D6F-0BF6-0E49-BA7E-511BCB481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E24A89-8747-DB49-A1CE-66B59883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AFE4A-600B-FC4A-B473-0BAACA84F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DB532F-30C1-3549-834B-E36B3DF35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60FCF2FF-1218-5C43-A81D-AC61EB2749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hyperlink" Target="http://www-d0online.fnal.gov/www/shift/event_pix.html" TargetMode="External"/><Relationship Id="rId12" Type="http://schemas.openxmlformats.org/officeDocument/2006/relationships/image" Target="../media/image25.wmf"/><Relationship Id="rId13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est.cns.utexas.edu/student/courses/list" TargetMode="External"/><Relationship Id="rId3" Type="http://schemas.openxmlformats.org/officeDocument/2006/relationships/hyperlink" Target="https://idmanager.its.utexas.edu/eid_self_help/?createEID&amp;qwicap-page-id=EA027EFF7E2DA39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pm.fr/enus/3_SI/base_units.html" TargetMode="External"/><Relationship Id="rId4" Type="http://schemas.openxmlformats.org/officeDocument/2006/relationships/hyperlink" Target="http://www.bipm.fr/enus/3_SI/" TargetMode="External"/><Relationship Id="rId5" Type="http://schemas.openxmlformats.org/officeDocument/2006/relationships/hyperlink" Target="http://www.nist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pm.fr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oleObject" Target="../embeddings/oleObject20.bin"/><Relationship Id="rId21" Type="http://schemas.openxmlformats.org/officeDocument/2006/relationships/oleObject" Target="../embeddings/oleObject21.bin"/><Relationship Id="rId22" Type="http://schemas.openxmlformats.org/officeDocument/2006/relationships/oleObject" Target="../embeddings/oleObject22.bin"/><Relationship Id="rId23" Type="http://schemas.openxmlformats.org/officeDocument/2006/relationships/oleObject" Target="../embeddings/oleObject23.bin"/><Relationship Id="rId24" Type="http://schemas.openxmlformats.org/officeDocument/2006/relationships/oleObject" Target="../embeddings/oleObject24.bin"/><Relationship Id="rId25" Type="http://schemas.openxmlformats.org/officeDocument/2006/relationships/oleObject" Target="../embeddings/oleObject25.bin"/><Relationship Id="rId26" Type="http://schemas.openxmlformats.org/officeDocument/2006/relationships/oleObject" Target="../embeddings/oleObject26.bin"/><Relationship Id="rId27" Type="http://schemas.openxmlformats.org/officeDocument/2006/relationships/oleObject" Target="../embeddings/oleObject27.bin"/><Relationship Id="rId10" Type="http://schemas.openxmlformats.org/officeDocument/2006/relationships/oleObject" Target="../embeddings/oleObject10.bin"/><Relationship Id="rId11" Type="http://schemas.openxmlformats.org/officeDocument/2006/relationships/oleObject" Target="../embeddings/oleObject11.bin"/><Relationship Id="rId12" Type="http://schemas.openxmlformats.org/officeDocument/2006/relationships/oleObject" Target="../embeddings/oleObject12.bin"/><Relationship Id="rId13" Type="http://schemas.openxmlformats.org/officeDocument/2006/relationships/oleObject" Target="../embeddings/oleObject13.bin"/><Relationship Id="rId14" Type="http://schemas.openxmlformats.org/officeDocument/2006/relationships/oleObject" Target="../embeddings/oleObject14.bin"/><Relationship Id="rId15" Type="http://schemas.openxmlformats.org/officeDocument/2006/relationships/oleObject" Target="../embeddings/oleObject15.bin"/><Relationship Id="rId16" Type="http://schemas.openxmlformats.org/officeDocument/2006/relationships/oleObject" Target="../embeddings/oleObject16.bin"/><Relationship Id="rId17" Type="http://schemas.openxmlformats.org/officeDocument/2006/relationships/oleObject" Target="../embeddings/oleObject17.bin"/><Relationship Id="rId18" Type="http://schemas.openxmlformats.org/officeDocument/2006/relationships/oleObject" Target="../embeddings/oleObject18.bin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oleObject" Target="../embeddings/oleObject28.bin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36B3EF7-D8FB-0B47-8A28-1039DE64DA84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/>
              <a:t>PHYS 1443 – Section 001</a:t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64419" y="1531203"/>
            <a:ext cx="2708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6,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590800"/>
            <a:ext cx="5715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charset="0"/>
              </a:rPr>
              <a:t>Class Introduction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charset="0"/>
              </a:rPr>
              <a:t>Standard and units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 smtClean="0">
                <a:solidFill>
                  <a:schemeClr val="accent2"/>
                </a:solidFill>
                <a:latin typeface="Arial Narrow" charset="0"/>
              </a:rPr>
              <a:t>Dimensional </a:t>
            </a:r>
            <a:r>
              <a:rPr lang="en-US" sz="4000" dirty="0" smtClean="0">
                <a:solidFill>
                  <a:schemeClr val="accent2"/>
                </a:solidFill>
                <a:latin typeface="Arial Narrow" charset="0"/>
              </a:rPr>
              <a:t>Analysis</a:t>
            </a:r>
            <a:endParaRPr lang="en-US" sz="4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5334000"/>
            <a:ext cx="8070539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#1, due 10pm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, Wednesday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June 8!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0480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6</a:t>
            </a:r>
            <a:r>
              <a:rPr lang="en-US" sz="1600" dirty="0" smtClean="0"/>
              <a:t>km </a:t>
            </a:r>
            <a:r>
              <a:rPr lang="en-US" sz="1600" dirty="0"/>
              <a:t>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on 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ground 0 of the atom bomb dropped on Hiroshima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To be shut down Sept. 30, 2011</a:t>
            </a:r>
            <a:endParaRPr lang="en-US" sz="1600" b="1" u="sng" dirty="0">
              <a:solidFill>
                <a:srgbClr val="A5002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less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ground 0 of atom bomb dropped on Hiroshima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on 3/30/10 </a:t>
            </a:r>
            <a:r>
              <a:rPr lang="en-US" sz="1400" dirty="0" err="1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The highest energy humans ever achieved!!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First collisions in 2011 </a:t>
            </a:r>
            <a:r>
              <a:rPr lang="en-US" sz="1400" b="1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in mid March, 2011 </a:t>
            </a:r>
            <a:endParaRPr lang="en-US" sz="1400" b="1" dirty="0" smtClean="0">
              <a:solidFill>
                <a:srgbClr val="A50021"/>
              </a:solidFill>
              <a:latin typeface="Arial Narrow" charset="0"/>
              <a:sym typeface="Wingdings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6731B8-7042-3944-9B36-E5DC3B29E06F}" type="slidenum">
              <a:rPr lang="en-US"/>
              <a:pPr/>
              <a:t>11</a:t>
            </a:fld>
            <a:endParaRPr lang="en-US"/>
          </a:p>
        </p:txBody>
      </p:sp>
      <p:pic>
        <p:nvPicPr>
          <p:cNvPr id="28677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LHC @ CERN Aerial View</a:t>
            </a: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Geneva Airport</a:t>
            </a: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ATLAS</a:t>
            </a:r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CMS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Swizerland</a:t>
            </a:r>
          </a:p>
        </p:txBody>
      </p:sp>
      <p:pic>
        <p:nvPicPr>
          <p:cNvPr id="28684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419600"/>
            <a:ext cx="15414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1" b="-2941"/>
          <a:stretch>
            <a:fillRect/>
          </a:stretch>
        </p:blipFill>
        <p:spPr>
          <a:xfrm>
            <a:off x="228600" y="28194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 dirty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A Future Linear </a:t>
            </a:r>
            <a:r>
              <a:rPr lang="en-GB" dirty="0">
                <a:solidFill>
                  <a:srgbClr val="800000"/>
                </a:solidFill>
              </a:rPr>
              <a:t>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66"/>
                </a:solidFill>
                <a:latin typeface="Arial Narrow" charset="0"/>
              </a:rPr>
              <a:t>An electron-positron collider on a straight </a:t>
            </a:r>
            <a:r>
              <a:rPr lang="en-US" sz="2800" dirty="0" smtClean="0">
                <a:solidFill>
                  <a:srgbClr val="000066"/>
                </a:solidFill>
                <a:latin typeface="Arial Narrow" charset="0"/>
              </a:rPr>
              <a:t>line for precision measurements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66"/>
                </a:solidFill>
                <a:latin typeface="Arial Narrow" charset="0"/>
              </a:rPr>
              <a:t>CMS Energy: 0.5 – 1 </a:t>
            </a:r>
            <a:r>
              <a:rPr lang="en-US" sz="2800" dirty="0" err="1">
                <a:solidFill>
                  <a:srgbClr val="000066"/>
                </a:solidFill>
                <a:latin typeface="Arial Narrow" charset="0"/>
              </a:rPr>
              <a:t>TeV</a:t>
            </a:r>
            <a:endParaRPr lang="en-US" sz="2800" dirty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66"/>
                </a:solidFill>
                <a:latin typeface="Arial Narrow" charset="0"/>
              </a:rPr>
              <a:t>10~15 years from now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66"/>
                </a:solidFill>
                <a:latin typeface="Arial Narrow" charset="0"/>
              </a:rPr>
              <a:t>Takes 10 years to build the accelerator and </a:t>
            </a:r>
            <a:r>
              <a:rPr lang="en-US" sz="2800" dirty="0" smtClean="0">
                <a:solidFill>
                  <a:srgbClr val="000066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rgbClr val="000066"/>
                </a:solidFill>
                <a:latin typeface="Arial Narrow" charset="0"/>
              </a:rPr>
              <a:t>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733800" y="34290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49530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CC0000"/>
                </a:solidFill>
                <a:latin typeface="Arial Narrow" charset="0"/>
              </a:rPr>
              <a:t>Circumference ~6.6km</a:t>
            </a:r>
            <a:endParaRPr lang="en-US" sz="1400" b="1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1816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CC0000"/>
                </a:solidFill>
                <a:latin typeface="Arial Narrow" charset="0"/>
              </a:rPr>
              <a:t>~310 soccer fields</a:t>
            </a:r>
            <a:endParaRPr lang="en-US" sz="1400" b="1" dirty="0">
              <a:solidFill>
                <a:srgbClr val="CC0000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3D89DD-0EBD-AB42-A434-419945B1282A}" type="slidenum">
              <a:rPr lang="en-US"/>
              <a:pPr/>
              <a:t>13</a:t>
            </a:fld>
            <a:endParaRPr lang="en-US"/>
          </a:p>
        </p:txBody>
      </p:sp>
      <p:pic>
        <p:nvPicPr>
          <p:cNvPr id="31749" name="Picture 12" descr="atlas_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55663"/>
            <a:ext cx="38862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533400" y="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DØ Detector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762000"/>
            <a:ext cx="4267200" cy="3524250"/>
            <a:chOff x="0" y="960"/>
            <a:chExt cx="3600" cy="3089"/>
          </a:xfrm>
        </p:grpSpPr>
        <p:pic>
          <p:nvPicPr>
            <p:cNvPr id="31755" name="Picture 5" descr="D0 isometri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960"/>
              <a:ext cx="3024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Line 6"/>
            <p:cNvSpPr>
              <a:spLocks noChangeShapeType="1"/>
            </p:cNvSpPr>
            <p:nvPr/>
          </p:nvSpPr>
          <p:spPr bwMode="auto">
            <a:xfrm>
              <a:off x="432" y="3264"/>
              <a:ext cx="110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7" name="Line 7"/>
            <p:cNvSpPr>
              <a:spLocks noChangeShapeType="1"/>
            </p:cNvSpPr>
            <p:nvPr/>
          </p:nvSpPr>
          <p:spPr bwMode="auto">
            <a:xfrm rot="3600000">
              <a:off x="-223" y="205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8" name="Text Box 8"/>
            <p:cNvSpPr txBox="1">
              <a:spLocks noChangeArrowheads="1"/>
            </p:cNvSpPr>
            <p:nvPr/>
          </p:nvSpPr>
          <p:spPr bwMode="auto">
            <a:xfrm rot="1813753">
              <a:off x="549" y="3590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1759" name="Text Box 9"/>
            <p:cNvSpPr txBox="1">
              <a:spLocks noChangeArrowheads="1"/>
            </p:cNvSpPr>
            <p:nvPr/>
          </p:nvSpPr>
          <p:spPr bwMode="auto">
            <a:xfrm>
              <a:off x="0" y="2159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1760" name="Line 10"/>
            <p:cNvSpPr>
              <a:spLocks noChangeShapeType="1"/>
            </p:cNvSpPr>
            <p:nvPr/>
          </p:nvSpPr>
          <p:spPr bwMode="auto">
            <a:xfrm flipV="1">
              <a:off x="1872" y="3216"/>
              <a:ext cx="124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1" name="Text Box 11"/>
            <p:cNvSpPr txBox="1">
              <a:spLocks noChangeArrowheads="1"/>
            </p:cNvSpPr>
            <p:nvPr/>
          </p:nvSpPr>
          <p:spPr bwMode="auto">
            <a:xfrm>
              <a:off x="2592" y="3648"/>
              <a:ext cx="56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50’ </a:t>
              </a:r>
            </a:p>
          </p:txBody>
        </p:sp>
      </p:grp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4724400" y="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ATLAS Detector</a:t>
            </a:r>
          </a:p>
        </p:txBody>
      </p:sp>
      <p:sp>
        <p:nvSpPr>
          <p:cNvPr id="31753" name="Rectangle 15"/>
          <p:cNvSpPr>
            <a:spLocks noChangeArrowheads="1"/>
          </p:cNvSpPr>
          <p:nvPr/>
        </p:nvSpPr>
        <p:spPr bwMode="auto">
          <a:xfrm>
            <a:off x="457200" y="42672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CC0000"/>
                </a:solidFill>
              </a:rPr>
              <a:t>Weighs 5000 tons and 5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Can inspect </a:t>
            </a:r>
            <a:r>
              <a:rPr lang="en-US" sz="1400" b="1">
                <a:solidFill>
                  <a:srgbClr val="CC0000"/>
                </a:solidFill>
              </a:rPr>
              <a:t>3,000,000</a:t>
            </a:r>
            <a:r>
              <a:rPr lang="en-US" sz="1400">
                <a:solidFill>
                  <a:schemeClr val="accent2"/>
                </a:solidFill>
              </a:rPr>
              <a:t>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Record </a:t>
            </a:r>
            <a:r>
              <a:rPr lang="en-US" sz="1400" b="1">
                <a:solidFill>
                  <a:srgbClr val="CC0000"/>
                </a:solidFill>
              </a:rPr>
              <a:t>100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Records approximately </a:t>
            </a:r>
            <a:r>
              <a:rPr lang="en-US" sz="1400" b="1">
                <a:solidFill>
                  <a:srgbClr val="CC0000"/>
                </a:solidFill>
              </a:rPr>
              <a:t>10,000,000</a:t>
            </a:r>
            <a:r>
              <a:rPr lang="en-US" sz="140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Records </a:t>
            </a:r>
            <a:r>
              <a:rPr lang="en-US" sz="1400" b="1">
                <a:solidFill>
                  <a:srgbClr val="CC0000"/>
                </a:solidFill>
              </a:rPr>
              <a:t>0.5x10</a:t>
            </a:r>
            <a:r>
              <a:rPr lang="en-US" sz="1400" b="1" baseline="30000">
                <a:solidFill>
                  <a:srgbClr val="CC0000"/>
                </a:solidFill>
              </a:rPr>
              <a:t>15</a:t>
            </a:r>
            <a:r>
              <a:rPr lang="en-US" sz="1400">
                <a:solidFill>
                  <a:schemeClr val="accent2"/>
                </a:solidFill>
              </a:rPr>
              <a:t>  (500,000,000,000,000) bytes per year (0.5 PetaBytes).</a:t>
            </a:r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4724400" y="42672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CC0000"/>
                </a:solidFill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Can inspect </a:t>
            </a:r>
            <a:r>
              <a:rPr lang="en-US" sz="1400" b="1">
                <a:solidFill>
                  <a:srgbClr val="CC0000"/>
                </a:solidFill>
              </a:rPr>
              <a:t>1,000,000,000 </a:t>
            </a:r>
            <a:r>
              <a:rPr lang="en-US" sz="1400">
                <a:solidFill>
                  <a:schemeClr val="accent2"/>
                </a:solidFill>
              </a:rPr>
              <a:t>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Records </a:t>
            </a:r>
            <a:r>
              <a:rPr lang="en-US" sz="1400" b="1">
                <a:solidFill>
                  <a:srgbClr val="CC0000"/>
                </a:solidFill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Records approximately </a:t>
            </a:r>
            <a:r>
              <a:rPr lang="en-US" sz="1400" b="1">
                <a:solidFill>
                  <a:srgbClr val="CC0000"/>
                </a:solidFill>
              </a:rPr>
              <a:t>350,000,000</a:t>
            </a:r>
            <a:r>
              <a:rPr lang="en-US" sz="140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accent2"/>
                </a:solidFill>
              </a:rPr>
              <a:t>Will record </a:t>
            </a:r>
            <a:r>
              <a:rPr lang="en-US" sz="1400" b="1">
                <a:solidFill>
                  <a:srgbClr val="CC0000"/>
                </a:solidFill>
              </a:rPr>
              <a:t>2x10</a:t>
            </a:r>
            <a:r>
              <a:rPr lang="en-US" sz="1400" b="1" baseline="30000">
                <a:solidFill>
                  <a:srgbClr val="CC0000"/>
                </a:solidFill>
              </a:rPr>
              <a:t>15</a:t>
            </a:r>
            <a:r>
              <a:rPr lang="en-US" sz="1400">
                <a:solidFill>
                  <a:schemeClr val="accent2"/>
                </a:solidFill>
              </a:rPr>
              <a:t>  (2,000,000,000,000,000) bytes each year (2 PetaByte).</a:t>
            </a:r>
            <a:endParaRPr lang="en-US" sz="1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37281-1D73-BF41-915D-E7210A43FC7D}" type="slidenum">
              <a:rPr lang="en-US"/>
              <a:pPr/>
              <a:t>14</a:t>
            </a:fld>
            <a:endParaRPr lang="en-US"/>
          </a:p>
        </p:txBody>
      </p:sp>
      <p:pic>
        <p:nvPicPr>
          <p:cNvPr id="142338" name="Picture 2" descr="cc-b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-76200"/>
            <a:ext cx="88392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DØ Central Calorimeter 1990</a:t>
            </a: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276600" y="4267200"/>
            <a:ext cx="10668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CCD47-0C55-C34A-83FD-1B76D7D0A552}" type="slidenum">
              <a:rPr lang="en-US"/>
              <a:pPr/>
              <a:t>15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3809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110 w 21600"/>
                <a:gd name="T1" fmla="*/ 0 h 21600"/>
                <a:gd name="T2" fmla="*/ 66 w 21600"/>
                <a:gd name="T3" fmla="*/ 19 h 21600"/>
                <a:gd name="T4" fmla="*/ 44 w 21600"/>
                <a:gd name="T5" fmla="*/ 29 h 21600"/>
                <a:gd name="T6" fmla="*/ 0 w 21600"/>
                <a:gd name="T7" fmla="*/ 48 h 21600"/>
                <a:gd name="T8" fmla="*/ 44 w 21600"/>
                <a:gd name="T9" fmla="*/ 67 h 21600"/>
                <a:gd name="T10" fmla="*/ 88 w 21600"/>
                <a:gd name="T11" fmla="*/ 57 h 21600"/>
                <a:gd name="T12" fmla="*/ 132 w 21600"/>
                <a:gd name="T13" fmla="*/ 38 h 21600"/>
                <a:gd name="T14" fmla="*/ 154 w 21600"/>
                <a:gd name="T15" fmla="*/ 19 h 21600"/>
                <a:gd name="T16" fmla="*/ 3 60000 65536"/>
                <a:gd name="T17" fmla="*/ 2 60000 65536"/>
                <a:gd name="T18" fmla="*/ 3 60000 65536"/>
                <a:gd name="T19" fmla="*/ 2 60000 65536"/>
                <a:gd name="T20" fmla="*/ 1 60000 65536"/>
                <a:gd name="T21" fmla="*/ 1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3810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Data Reconstruction</a:t>
              </a:r>
              <a:endParaRPr lang="en-US" sz="2000">
                <a:latin typeface="Arial Narrow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3807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8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charset="0"/>
                  <a:sym typeface="Symbol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  <a:noFill/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4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65DFC-5702-864D-B3A3-4713E9FC80CE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788" y="676275"/>
            <a:ext cx="3344863" cy="5956300"/>
            <a:chOff x="-41" y="426"/>
            <a:chExt cx="2107" cy="3752"/>
          </a:xfrm>
        </p:grpSpPr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1388" y="3958"/>
            <a:ext cx="162" cy="220"/>
          </p:xfrm>
          <a:graphic>
            <a:graphicData uri="http://schemas.openxmlformats.org/presentationml/2006/ole">
              <p:oleObj spid="_x0000_s204803" name="Equation" r:id="rId4" imgW="139680" imgH="190440" progId="Equation.3">
                <p:embed/>
              </p:oleObj>
            </a:graphicData>
          </a:graphic>
        </p:graphicFrame>
        <p:sp>
          <p:nvSpPr>
            <p:cNvPr id="34834" name="Freeform 4"/>
            <p:cNvSpPr>
              <a:spLocks noChangeAspect="1"/>
            </p:cNvSpPr>
            <p:nvPr/>
          </p:nvSpPr>
          <p:spPr bwMode="auto">
            <a:xfrm>
              <a:off x="1850" y="1217"/>
              <a:ext cx="1" cy="1974"/>
            </a:xfrm>
            <a:custGeom>
              <a:avLst/>
              <a:gdLst>
                <a:gd name="T0" fmla="*/ 0 w 1"/>
                <a:gd name="T1" fmla="*/ 0 h 1974"/>
                <a:gd name="T2" fmla="*/ 1 w 1"/>
                <a:gd name="T3" fmla="*/ 1974 h 1974"/>
                <a:gd name="T4" fmla="*/ 0 60000 65536"/>
                <a:gd name="T5" fmla="*/ 0 60000 65536"/>
                <a:gd name="T6" fmla="*/ 0 w 1"/>
                <a:gd name="T7" fmla="*/ 0 h 1974"/>
                <a:gd name="T8" fmla="*/ 1 w 1"/>
                <a:gd name="T9" fmla="*/ 1974 h 1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74">
                  <a:moveTo>
                    <a:pt x="0" y="0"/>
                  </a:moveTo>
                  <a:lnTo>
                    <a:pt x="1" y="1974"/>
                  </a:lnTo>
                </a:path>
              </a:pathLst>
            </a:custGeom>
            <a:noFill/>
            <a:ln w="12700" cap="sq">
              <a:solidFill>
                <a:srgbClr val="FF66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5" name="Text Box 5"/>
            <p:cNvSpPr txBox="1">
              <a:spLocks noChangeAspect="1" noChangeArrowheads="1"/>
            </p:cNvSpPr>
            <p:nvPr/>
          </p:nvSpPr>
          <p:spPr bwMode="auto">
            <a:xfrm rot="5400000" flipH="1">
              <a:off x="1741" y="2149"/>
              <a:ext cx="4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rgbClr val="FF6600"/>
                  </a:solidFill>
                </a:rPr>
                <a:t>Time</a:t>
              </a:r>
              <a:endParaRPr lang="en-US" sz="1800"/>
            </a:p>
          </p:txBody>
        </p:sp>
        <p:sp>
          <p:nvSpPr>
            <p:cNvPr id="34836" name="Line 6"/>
            <p:cNvSpPr>
              <a:spLocks noChangeAspect="1" noChangeShapeType="1"/>
            </p:cNvSpPr>
            <p:nvPr/>
          </p:nvSpPr>
          <p:spPr bwMode="auto">
            <a:xfrm>
              <a:off x="153" y="2665"/>
              <a:ext cx="161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7" name="Line 7"/>
            <p:cNvSpPr>
              <a:spLocks noChangeAspect="1" noChangeShapeType="1"/>
            </p:cNvSpPr>
            <p:nvPr/>
          </p:nvSpPr>
          <p:spPr bwMode="auto">
            <a:xfrm rot="-584934" flipH="1" flipV="1">
              <a:off x="676" y="1942"/>
              <a:ext cx="93" cy="684"/>
            </a:xfrm>
            <a:prstGeom prst="line">
              <a:avLst/>
            </a:prstGeom>
            <a:noFill/>
            <a:ln w="952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8" name="Line 8"/>
            <p:cNvSpPr>
              <a:spLocks noChangeAspect="1" noChangeShapeType="1"/>
            </p:cNvSpPr>
            <p:nvPr/>
          </p:nvSpPr>
          <p:spPr bwMode="auto">
            <a:xfrm rot="21015066" flipV="1">
              <a:off x="812" y="1801"/>
              <a:ext cx="61" cy="776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9" name="Line 9"/>
            <p:cNvSpPr>
              <a:spLocks noChangeAspect="1" noChangeShapeType="1"/>
            </p:cNvSpPr>
            <p:nvPr/>
          </p:nvSpPr>
          <p:spPr bwMode="auto">
            <a:xfrm rot="21015066" flipV="1">
              <a:off x="892" y="1720"/>
              <a:ext cx="212" cy="861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0" name="Line 10"/>
            <p:cNvSpPr>
              <a:spLocks noChangeAspect="1" noChangeShapeType="1"/>
            </p:cNvSpPr>
            <p:nvPr/>
          </p:nvSpPr>
          <p:spPr bwMode="auto">
            <a:xfrm rot="21015066" flipV="1">
              <a:off x="975" y="1821"/>
              <a:ext cx="492" cy="730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1" name="Line 11"/>
            <p:cNvSpPr>
              <a:spLocks noChangeAspect="1" noChangeShapeType="1"/>
            </p:cNvSpPr>
            <p:nvPr/>
          </p:nvSpPr>
          <p:spPr bwMode="auto">
            <a:xfrm rot="21015066" flipV="1">
              <a:off x="836" y="1592"/>
              <a:ext cx="192" cy="1004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2" name="Line 12"/>
            <p:cNvSpPr>
              <a:spLocks noChangeAspect="1" noChangeShapeType="1"/>
            </p:cNvSpPr>
            <p:nvPr/>
          </p:nvSpPr>
          <p:spPr bwMode="auto">
            <a:xfrm rot="-584934" flipH="1" flipV="1">
              <a:off x="773" y="1716"/>
              <a:ext cx="4" cy="907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3" name="Line 13"/>
            <p:cNvSpPr>
              <a:spLocks noChangeAspect="1" noChangeShapeType="1"/>
            </p:cNvSpPr>
            <p:nvPr/>
          </p:nvSpPr>
          <p:spPr bwMode="auto">
            <a:xfrm rot="21015066" flipV="1">
              <a:off x="940" y="1738"/>
              <a:ext cx="407" cy="818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4" name="AutoShape 14"/>
            <p:cNvSpPr>
              <a:spLocks noChangeAspect="1" noChangeArrowheads="1"/>
            </p:cNvSpPr>
            <p:nvPr/>
          </p:nvSpPr>
          <p:spPr bwMode="auto">
            <a:xfrm>
              <a:off x="286" y="2956"/>
              <a:ext cx="1284" cy="1079"/>
            </a:xfrm>
            <a:prstGeom prst="irregularSeal1">
              <a:avLst/>
            </a:prstGeom>
            <a:solidFill>
              <a:srgbClr val="00CC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4820" name="Object 15"/>
            <p:cNvGraphicFramePr>
              <a:graphicFrameLocks noChangeAspect="1"/>
            </p:cNvGraphicFramePr>
            <p:nvPr/>
          </p:nvGraphicFramePr>
          <p:xfrm>
            <a:off x="-41" y="3593"/>
            <a:ext cx="247" cy="266"/>
          </p:xfrm>
          <a:graphic>
            <a:graphicData uri="http://schemas.openxmlformats.org/presentationml/2006/ole">
              <p:oleObj spid="_x0000_s204804" name="Equation" r:id="rId5" imgW="152280" imgH="164880" progId="Equation.3">
                <p:embed/>
              </p:oleObj>
            </a:graphicData>
          </a:graphic>
        </p:graphicFrame>
        <p:sp>
          <p:nvSpPr>
            <p:cNvPr id="34845" name="AutoShape 16"/>
            <p:cNvSpPr>
              <a:spLocks noChangeAspect="1" noChangeArrowheads="1"/>
            </p:cNvSpPr>
            <p:nvPr/>
          </p:nvSpPr>
          <p:spPr bwMode="auto">
            <a:xfrm>
              <a:off x="23" y="3465"/>
              <a:ext cx="738" cy="167"/>
            </a:xfrm>
            <a:prstGeom prst="rightArrow">
              <a:avLst>
                <a:gd name="adj1" fmla="val 50000"/>
                <a:gd name="adj2" fmla="val 110479"/>
              </a:avLst>
            </a:prstGeom>
            <a:solidFill>
              <a:srgbClr val="CC3300"/>
            </a:solidFill>
            <a:ln w="9525" cap="sq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4821" name="Object 17"/>
            <p:cNvGraphicFramePr>
              <a:graphicFrameLocks noChangeAspect="1"/>
            </p:cNvGraphicFramePr>
            <p:nvPr/>
          </p:nvGraphicFramePr>
          <p:xfrm flipH="1">
            <a:off x="1525" y="3568"/>
            <a:ext cx="224" cy="283"/>
          </p:xfrm>
          <a:graphic>
            <a:graphicData uri="http://schemas.openxmlformats.org/presentationml/2006/ole">
              <p:oleObj spid="_x0000_s204805" name="Equation" r:id="rId6" imgW="152280" imgH="190440" progId="Equation.3">
                <p:embed/>
              </p:oleObj>
            </a:graphicData>
          </a:graphic>
        </p:graphicFrame>
        <p:sp>
          <p:nvSpPr>
            <p:cNvPr id="34846" name="AutoShape 18"/>
            <p:cNvSpPr>
              <a:spLocks noChangeAspect="1" noChangeArrowheads="1"/>
            </p:cNvSpPr>
            <p:nvPr/>
          </p:nvSpPr>
          <p:spPr bwMode="auto">
            <a:xfrm flipH="1">
              <a:off x="1014" y="3463"/>
              <a:ext cx="671" cy="152"/>
            </a:xfrm>
            <a:prstGeom prst="rightArrow">
              <a:avLst>
                <a:gd name="adj1" fmla="val 50000"/>
                <a:gd name="adj2" fmla="val 110362"/>
              </a:avLst>
            </a:prstGeom>
            <a:solidFill>
              <a:srgbClr val="D60093"/>
            </a:solidFill>
            <a:ln w="9525" cap="sq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7" name="Line 19"/>
            <p:cNvSpPr>
              <a:spLocks noChangeAspect="1" noChangeShapeType="1"/>
            </p:cNvSpPr>
            <p:nvPr/>
          </p:nvSpPr>
          <p:spPr bwMode="auto">
            <a:xfrm flipV="1">
              <a:off x="841" y="2723"/>
              <a:ext cx="50" cy="75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8" name="Line 20"/>
            <p:cNvSpPr>
              <a:spLocks noChangeAspect="1" noChangeShapeType="1"/>
            </p:cNvSpPr>
            <p:nvPr/>
          </p:nvSpPr>
          <p:spPr bwMode="auto">
            <a:xfrm>
              <a:off x="891" y="3657"/>
              <a:ext cx="468" cy="39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9" name="Freeform 21"/>
            <p:cNvSpPr>
              <a:spLocks noChangeAspect="1"/>
            </p:cNvSpPr>
            <p:nvPr/>
          </p:nvSpPr>
          <p:spPr bwMode="auto">
            <a:xfrm rot="-4510228" flipH="1" flipV="1">
              <a:off x="899" y="3012"/>
              <a:ext cx="107" cy="90"/>
            </a:xfrm>
            <a:custGeom>
              <a:avLst/>
              <a:gdLst>
                <a:gd name="T0" fmla="*/ 0 w 228"/>
                <a:gd name="T1" fmla="*/ 83 h 298"/>
                <a:gd name="T2" fmla="*/ 75 w 228"/>
                <a:gd name="T3" fmla="*/ 63 h 298"/>
                <a:gd name="T4" fmla="*/ 93 w 228"/>
                <a:gd name="T5" fmla="*/ 38 h 298"/>
                <a:gd name="T6" fmla="*/ 97 w 228"/>
                <a:gd name="T7" fmla="*/ 30 h 298"/>
                <a:gd name="T8" fmla="*/ 99 w 228"/>
                <a:gd name="T9" fmla="*/ 27 h 298"/>
                <a:gd name="T10" fmla="*/ 97 w 228"/>
                <a:gd name="T11" fmla="*/ 14 h 298"/>
                <a:gd name="T12" fmla="*/ 63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1 w 228"/>
                <a:gd name="T19" fmla="*/ 63 h 298"/>
                <a:gd name="T20" fmla="*/ 49 w 228"/>
                <a:gd name="T21" fmla="*/ 67 h 298"/>
                <a:gd name="T22" fmla="*/ 107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0" name="Freeform 22"/>
            <p:cNvSpPr>
              <a:spLocks noChangeAspect="1"/>
            </p:cNvSpPr>
            <p:nvPr/>
          </p:nvSpPr>
          <p:spPr bwMode="auto">
            <a:xfrm rot="-4510228" flipH="1" flipV="1">
              <a:off x="874" y="3116"/>
              <a:ext cx="107" cy="90"/>
            </a:xfrm>
            <a:custGeom>
              <a:avLst/>
              <a:gdLst>
                <a:gd name="T0" fmla="*/ 0 w 228"/>
                <a:gd name="T1" fmla="*/ 83 h 298"/>
                <a:gd name="T2" fmla="*/ 75 w 228"/>
                <a:gd name="T3" fmla="*/ 63 h 298"/>
                <a:gd name="T4" fmla="*/ 93 w 228"/>
                <a:gd name="T5" fmla="*/ 38 h 298"/>
                <a:gd name="T6" fmla="*/ 97 w 228"/>
                <a:gd name="T7" fmla="*/ 30 h 298"/>
                <a:gd name="T8" fmla="*/ 99 w 228"/>
                <a:gd name="T9" fmla="*/ 27 h 298"/>
                <a:gd name="T10" fmla="*/ 97 w 228"/>
                <a:gd name="T11" fmla="*/ 14 h 298"/>
                <a:gd name="T12" fmla="*/ 63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1 w 228"/>
                <a:gd name="T19" fmla="*/ 63 h 298"/>
                <a:gd name="T20" fmla="*/ 49 w 228"/>
                <a:gd name="T21" fmla="*/ 67 h 298"/>
                <a:gd name="T22" fmla="*/ 107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1" name="Freeform 23"/>
            <p:cNvSpPr>
              <a:spLocks noChangeAspect="1"/>
            </p:cNvSpPr>
            <p:nvPr/>
          </p:nvSpPr>
          <p:spPr bwMode="auto">
            <a:xfrm rot="-4510228" flipH="1" flipV="1">
              <a:off x="849" y="3218"/>
              <a:ext cx="106" cy="90"/>
            </a:xfrm>
            <a:custGeom>
              <a:avLst/>
              <a:gdLst>
                <a:gd name="T0" fmla="*/ 0 w 228"/>
                <a:gd name="T1" fmla="*/ 83 h 298"/>
                <a:gd name="T2" fmla="*/ 74 w 228"/>
                <a:gd name="T3" fmla="*/ 63 h 298"/>
                <a:gd name="T4" fmla="*/ 92 w 228"/>
                <a:gd name="T5" fmla="*/ 38 h 298"/>
                <a:gd name="T6" fmla="*/ 96 w 228"/>
                <a:gd name="T7" fmla="*/ 30 h 298"/>
                <a:gd name="T8" fmla="*/ 98 w 228"/>
                <a:gd name="T9" fmla="*/ 27 h 298"/>
                <a:gd name="T10" fmla="*/ 96 w 228"/>
                <a:gd name="T11" fmla="*/ 14 h 298"/>
                <a:gd name="T12" fmla="*/ 63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0 w 228"/>
                <a:gd name="T19" fmla="*/ 63 h 298"/>
                <a:gd name="T20" fmla="*/ 49 w 228"/>
                <a:gd name="T21" fmla="*/ 67 h 298"/>
                <a:gd name="T22" fmla="*/ 106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2" name="Freeform 24"/>
            <p:cNvSpPr>
              <a:spLocks noChangeAspect="1"/>
            </p:cNvSpPr>
            <p:nvPr/>
          </p:nvSpPr>
          <p:spPr bwMode="auto">
            <a:xfrm rot="-4510228" flipH="1" flipV="1">
              <a:off x="971" y="2705"/>
              <a:ext cx="107" cy="90"/>
            </a:xfrm>
            <a:custGeom>
              <a:avLst/>
              <a:gdLst>
                <a:gd name="T0" fmla="*/ 0 w 228"/>
                <a:gd name="T1" fmla="*/ 83 h 298"/>
                <a:gd name="T2" fmla="*/ 75 w 228"/>
                <a:gd name="T3" fmla="*/ 63 h 298"/>
                <a:gd name="T4" fmla="*/ 93 w 228"/>
                <a:gd name="T5" fmla="*/ 38 h 298"/>
                <a:gd name="T6" fmla="*/ 97 w 228"/>
                <a:gd name="T7" fmla="*/ 30 h 298"/>
                <a:gd name="T8" fmla="*/ 99 w 228"/>
                <a:gd name="T9" fmla="*/ 27 h 298"/>
                <a:gd name="T10" fmla="*/ 97 w 228"/>
                <a:gd name="T11" fmla="*/ 14 h 298"/>
                <a:gd name="T12" fmla="*/ 63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1 w 228"/>
                <a:gd name="T19" fmla="*/ 63 h 298"/>
                <a:gd name="T20" fmla="*/ 49 w 228"/>
                <a:gd name="T21" fmla="*/ 67 h 298"/>
                <a:gd name="T22" fmla="*/ 107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3" name="Freeform 25"/>
            <p:cNvSpPr>
              <a:spLocks noChangeAspect="1"/>
            </p:cNvSpPr>
            <p:nvPr/>
          </p:nvSpPr>
          <p:spPr bwMode="auto">
            <a:xfrm rot="-4510228" flipH="1" flipV="1">
              <a:off x="946" y="2809"/>
              <a:ext cx="108" cy="90"/>
            </a:xfrm>
            <a:custGeom>
              <a:avLst/>
              <a:gdLst>
                <a:gd name="T0" fmla="*/ 0 w 228"/>
                <a:gd name="T1" fmla="*/ 83 h 298"/>
                <a:gd name="T2" fmla="*/ 75 w 228"/>
                <a:gd name="T3" fmla="*/ 63 h 298"/>
                <a:gd name="T4" fmla="*/ 94 w 228"/>
                <a:gd name="T5" fmla="*/ 38 h 298"/>
                <a:gd name="T6" fmla="*/ 98 w 228"/>
                <a:gd name="T7" fmla="*/ 30 h 298"/>
                <a:gd name="T8" fmla="*/ 99 w 228"/>
                <a:gd name="T9" fmla="*/ 27 h 298"/>
                <a:gd name="T10" fmla="*/ 98 w 228"/>
                <a:gd name="T11" fmla="*/ 14 h 298"/>
                <a:gd name="T12" fmla="*/ 64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1 w 228"/>
                <a:gd name="T19" fmla="*/ 63 h 298"/>
                <a:gd name="T20" fmla="*/ 50 w 228"/>
                <a:gd name="T21" fmla="*/ 67 h 298"/>
                <a:gd name="T22" fmla="*/ 108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4" name="Freeform 26"/>
            <p:cNvSpPr>
              <a:spLocks noChangeAspect="1"/>
            </p:cNvSpPr>
            <p:nvPr/>
          </p:nvSpPr>
          <p:spPr bwMode="auto">
            <a:xfrm rot="-4510228" flipH="1" flipV="1">
              <a:off x="920" y="2912"/>
              <a:ext cx="107" cy="90"/>
            </a:xfrm>
            <a:custGeom>
              <a:avLst/>
              <a:gdLst>
                <a:gd name="T0" fmla="*/ 0 w 228"/>
                <a:gd name="T1" fmla="*/ 83 h 298"/>
                <a:gd name="T2" fmla="*/ 75 w 228"/>
                <a:gd name="T3" fmla="*/ 63 h 298"/>
                <a:gd name="T4" fmla="*/ 93 w 228"/>
                <a:gd name="T5" fmla="*/ 38 h 298"/>
                <a:gd name="T6" fmla="*/ 97 w 228"/>
                <a:gd name="T7" fmla="*/ 30 h 298"/>
                <a:gd name="T8" fmla="*/ 99 w 228"/>
                <a:gd name="T9" fmla="*/ 27 h 298"/>
                <a:gd name="T10" fmla="*/ 97 w 228"/>
                <a:gd name="T11" fmla="*/ 14 h 298"/>
                <a:gd name="T12" fmla="*/ 63 w 228"/>
                <a:gd name="T13" fmla="*/ 0 h 298"/>
                <a:gd name="T14" fmla="*/ 24 w 228"/>
                <a:gd name="T15" fmla="*/ 15 h 298"/>
                <a:gd name="T16" fmla="*/ 28 w 228"/>
                <a:gd name="T17" fmla="*/ 53 h 298"/>
                <a:gd name="T18" fmla="*/ 41 w 228"/>
                <a:gd name="T19" fmla="*/ 63 h 298"/>
                <a:gd name="T20" fmla="*/ 49 w 228"/>
                <a:gd name="T21" fmla="*/ 67 h 298"/>
                <a:gd name="T22" fmla="*/ 107 w 228"/>
                <a:gd name="T23" fmla="*/ 82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4822" name="Object 27"/>
            <p:cNvGraphicFramePr>
              <a:graphicFrameLocks noChangeAspect="1"/>
            </p:cNvGraphicFramePr>
            <p:nvPr/>
          </p:nvGraphicFramePr>
          <p:xfrm>
            <a:off x="689" y="2802"/>
            <a:ext cx="145" cy="189"/>
          </p:xfrm>
          <a:graphic>
            <a:graphicData uri="http://schemas.openxmlformats.org/presentationml/2006/ole">
              <p:oleObj spid="_x0000_s204806" name="Equation" r:id="rId7" imgW="126720" imgH="164880" progId="Equation.3">
                <p:embed/>
              </p:oleObj>
            </a:graphicData>
          </a:graphic>
        </p:graphicFrame>
        <p:graphicFrame>
          <p:nvGraphicFramePr>
            <p:cNvPr id="34823" name="Object 28"/>
            <p:cNvGraphicFramePr>
              <a:graphicFrameLocks noChangeAspect="1"/>
            </p:cNvGraphicFramePr>
            <p:nvPr/>
          </p:nvGraphicFramePr>
          <p:xfrm>
            <a:off x="1071" y="2768"/>
            <a:ext cx="161" cy="189"/>
          </p:xfrm>
          <a:graphic>
            <a:graphicData uri="http://schemas.openxmlformats.org/presentationml/2006/ole">
              <p:oleObj spid="_x0000_s204807" name="Equation" r:id="rId8" imgW="139680" imgH="164880" progId="Equation.3">
                <p:embed/>
              </p:oleObj>
            </a:graphicData>
          </a:graphic>
        </p:graphicFrame>
        <p:graphicFrame>
          <p:nvGraphicFramePr>
            <p:cNvPr id="34824" name="Object 29"/>
            <p:cNvGraphicFramePr>
              <a:graphicFrameLocks noChangeAspect="1"/>
            </p:cNvGraphicFramePr>
            <p:nvPr/>
          </p:nvGraphicFramePr>
          <p:xfrm>
            <a:off x="703" y="1661"/>
            <a:ext cx="174" cy="162"/>
          </p:xfrm>
          <a:graphic>
            <a:graphicData uri="http://schemas.openxmlformats.org/presentationml/2006/ole">
              <p:oleObj spid="_x0000_s204808" name="Equation" r:id="rId9" imgW="152280" imgH="139680" progId="Equation.3">
                <p:embed/>
              </p:oleObj>
            </a:graphicData>
          </a:graphic>
        </p:graphicFrame>
        <p:graphicFrame>
          <p:nvGraphicFramePr>
            <p:cNvPr id="34825" name="Object 30"/>
            <p:cNvGraphicFramePr>
              <a:graphicFrameLocks noChangeAspect="1"/>
            </p:cNvGraphicFramePr>
            <p:nvPr/>
          </p:nvGraphicFramePr>
          <p:xfrm>
            <a:off x="1058" y="1721"/>
            <a:ext cx="203" cy="190"/>
          </p:xfrm>
          <a:graphic>
            <a:graphicData uri="http://schemas.openxmlformats.org/presentationml/2006/ole">
              <p:oleObj spid="_x0000_s204809" name="Equation" r:id="rId10" imgW="177480" imgH="164880" progId="Equation.DSMT4">
                <p:embed/>
              </p:oleObj>
            </a:graphicData>
          </a:graphic>
        </p:graphicFrame>
        <p:sp>
          <p:nvSpPr>
            <p:cNvPr id="34855" name="Text Box 31"/>
            <p:cNvSpPr txBox="1">
              <a:spLocks noChangeAspect="1" noChangeArrowheads="1"/>
            </p:cNvSpPr>
            <p:nvPr/>
          </p:nvSpPr>
          <p:spPr bwMode="auto">
            <a:xfrm rot="-5400000">
              <a:off x="-293" y="2968"/>
              <a:ext cx="91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accent2"/>
                  </a:solidFill>
                </a:rPr>
                <a:t>“parton jet”</a:t>
              </a:r>
              <a:endParaRPr lang="en-US" sz="2000"/>
            </a:p>
          </p:txBody>
        </p:sp>
        <p:sp>
          <p:nvSpPr>
            <p:cNvPr id="34856" name="Text Box 32"/>
            <p:cNvSpPr txBox="1">
              <a:spLocks noChangeAspect="1" noChangeArrowheads="1"/>
            </p:cNvSpPr>
            <p:nvPr/>
          </p:nvSpPr>
          <p:spPr bwMode="auto">
            <a:xfrm rot="-5400000">
              <a:off x="-324" y="2041"/>
              <a:ext cx="971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rgbClr val="993366"/>
                  </a:solidFill>
                </a:rPr>
                <a:t>“particle jet”</a:t>
              </a:r>
              <a:endParaRPr lang="en-US" sz="2000"/>
            </a:p>
          </p:txBody>
        </p:sp>
        <p:sp>
          <p:nvSpPr>
            <p:cNvPr id="34857" name="Text Box 33"/>
            <p:cNvSpPr txBox="1">
              <a:spLocks noChangeAspect="1" noChangeArrowheads="1"/>
            </p:cNvSpPr>
            <p:nvPr/>
          </p:nvSpPr>
          <p:spPr bwMode="auto">
            <a:xfrm rot="-5400000">
              <a:off x="-452" y="915"/>
              <a:ext cx="122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2"/>
                  </a:solidFill>
                </a:rPr>
                <a:t>“calorimeter jet”</a:t>
              </a:r>
              <a:endParaRPr lang="en-US" sz="2000" i="1"/>
            </a:p>
          </p:txBody>
        </p:sp>
        <p:sp>
          <p:nvSpPr>
            <p:cNvPr id="34858" name="Rectangle 34"/>
            <p:cNvSpPr>
              <a:spLocks noChangeAspect="1" noChangeArrowheads="1"/>
            </p:cNvSpPr>
            <p:nvPr/>
          </p:nvSpPr>
          <p:spPr bwMode="auto">
            <a:xfrm>
              <a:off x="434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9" name="Rectangle 35"/>
            <p:cNvSpPr>
              <a:spLocks noChangeAspect="1" noChangeArrowheads="1"/>
            </p:cNvSpPr>
            <p:nvPr/>
          </p:nvSpPr>
          <p:spPr bwMode="auto">
            <a:xfrm>
              <a:off x="669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0" name="Rectangle 36"/>
            <p:cNvSpPr>
              <a:spLocks noChangeAspect="1" noChangeArrowheads="1"/>
            </p:cNvSpPr>
            <p:nvPr/>
          </p:nvSpPr>
          <p:spPr bwMode="auto">
            <a:xfrm>
              <a:off x="903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1" name="Rectangle 37"/>
            <p:cNvSpPr>
              <a:spLocks noChangeAspect="1" noChangeArrowheads="1"/>
            </p:cNvSpPr>
            <p:nvPr/>
          </p:nvSpPr>
          <p:spPr bwMode="auto">
            <a:xfrm>
              <a:off x="1137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2" name="Rectangle 38"/>
            <p:cNvSpPr>
              <a:spLocks noChangeAspect="1" noChangeArrowheads="1"/>
            </p:cNvSpPr>
            <p:nvPr/>
          </p:nvSpPr>
          <p:spPr bwMode="auto">
            <a:xfrm>
              <a:off x="1372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3" name="Rectangle 39"/>
            <p:cNvSpPr>
              <a:spLocks noChangeAspect="1" noChangeArrowheads="1"/>
            </p:cNvSpPr>
            <p:nvPr/>
          </p:nvSpPr>
          <p:spPr bwMode="auto">
            <a:xfrm>
              <a:off x="1606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4" name="Rectangle 40"/>
            <p:cNvSpPr>
              <a:spLocks noChangeAspect="1" noChangeArrowheads="1"/>
            </p:cNvSpPr>
            <p:nvPr/>
          </p:nvSpPr>
          <p:spPr bwMode="auto">
            <a:xfrm>
              <a:off x="434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5" name="Rectangle 41"/>
            <p:cNvSpPr>
              <a:spLocks noChangeAspect="1" noChangeArrowheads="1"/>
            </p:cNvSpPr>
            <p:nvPr/>
          </p:nvSpPr>
          <p:spPr bwMode="auto">
            <a:xfrm>
              <a:off x="653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6" name="Rectangle 42"/>
            <p:cNvSpPr>
              <a:spLocks noChangeAspect="1" noChangeArrowheads="1"/>
            </p:cNvSpPr>
            <p:nvPr/>
          </p:nvSpPr>
          <p:spPr bwMode="auto">
            <a:xfrm>
              <a:off x="872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7" name="Rectangle 43"/>
            <p:cNvSpPr>
              <a:spLocks noChangeAspect="1" noChangeArrowheads="1"/>
            </p:cNvSpPr>
            <p:nvPr/>
          </p:nvSpPr>
          <p:spPr bwMode="auto">
            <a:xfrm>
              <a:off x="1091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8" name="Rectangle 44"/>
            <p:cNvSpPr>
              <a:spLocks noChangeAspect="1" noChangeArrowheads="1"/>
            </p:cNvSpPr>
            <p:nvPr/>
          </p:nvSpPr>
          <p:spPr bwMode="auto">
            <a:xfrm>
              <a:off x="1310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9" name="Rectangle 45"/>
            <p:cNvSpPr>
              <a:spLocks noChangeAspect="1" noChangeArrowheads="1"/>
            </p:cNvSpPr>
            <p:nvPr/>
          </p:nvSpPr>
          <p:spPr bwMode="auto">
            <a:xfrm>
              <a:off x="1529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0" name="Rectangle 46"/>
            <p:cNvSpPr>
              <a:spLocks noChangeAspect="1" noChangeArrowheads="1"/>
            </p:cNvSpPr>
            <p:nvPr/>
          </p:nvSpPr>
          <p:spPr bwMode="auto">
            <a:xfrm>
              <a:off x="434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1" name="Rectangle 47"/>
            <p:cNvSpPr>
              <a:spLocks noChangeAspect="1" noChangeArrowheads="1"/>
            </p:cNvSpPr>
            <p:nvPr/>
          </p:nvSpPr>
          <p:spPr bwMode="auto">
            <a:xfrm>
              <a:off x="644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2" name="Rectangle 48"/>
            <p:cNvSpPr>
              <a:spLocks noChangeAspect="1" noChangeArrowheads="1"/>
            </p:cNvSpPr>
            <p:nvPr/>
          </p:nvSpPr>
          <p:spPr bwMode="auto">
            <a:xfrm>
              <a:off x="853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3" name="Rectangle 49"/>
            <p:cNvSpPr>
              <a:spLocks noChangeAspect="1" noChangeArrowheads="1"/>
            </p:cNvSpPr>
            <p:nvPr/>
          </p:nvSpPr>
          <p:spPr bwMode="auto">
            <a:xfrm>
              <a:off x="1062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4" name="Rectangle 50"/>
            <p:cNvSpPr>
              <a:spLocks noChangeAspect="1" noChangeArrowheads="1"/>
            </p:cNvSpPr>
            <p:nvPr/>
          </p:nvSpPr>
          <p:spPr bwMode="auto">
            <a:xfrm>
              <a:off x="1272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5" name="Rectangle 51"/>
            <p:cNvSpPr>
              <a:spLocks noChangeAspect="1" noChangeArrowheads="1"/>
            </p:cNvSpPr>
            <p:nvPr/>
          </p:nvSpPr>
          <p:spPr bwMode="auto">
            <a:xfrm>
              <a:off x="1481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6" name="Rectangle 52"/>
            <p:cNvSpPr>
              <a:spLocks noChangeAspect="1" noChangeArrowheads="1"/>
            </p:cNvSpPr>
            <p:nvPr/>
          </p:nvSpPr>
          <p:spPr bwMode="auto">
            <a:xfrm>
              <a:off x="434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7" name="Rectangle 53"/>
            <p:cNvSpPr>
              <a:spLocks noChangeAspect="1" noChangeArrowheads="1"/>
            </p:cNvSpPr>
            <p:nvPr/>
          </p:nvSpPr>
          <p:spPr bwMode="auto">
            <a:xfrm>
              <a:off x="635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8" name="Rectangle 54"/>
            <p:cNvSpPr>
              <a:spLocks noChangeAspect="1" noChangeArrowheads="1"/>
            </p:cNvSpPr>
            <p:nvPr/>
          </p:nvSpPr>
          <p:spPr bwMode="auto">
            <a:xfrm>
              <a:off x="833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9" name="Rectangle 55"/>
            <p:cNvSpPr>
              <a:spLocks noChangeAspect="1" noChangeArrowheads="1"/>
            </p:cNvSpPr>
            <p:nvPr/>
          </p:nvSpPr>
          <p:spPr bwMode="auto">
            <a:xfrm>
              <a:off x="1032" y="1243"/>
              <a:ext cx="198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0" name="Rectangle 56"/>
            <p:cNvSpPr>
              <a:spLocks noChangeAspect="1" noChangeArrowheads="1"/>
            </p:cNvSpPr>
            <p:nvPr/>
          </p:nvSpPr>
          <p:spPr bwMode="auto">
            <a:xfrm>
              <a:off x="1231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1" name="Rectangle 57"/>
            <p:cNvSpPr>
              <a:spLocks noChangeAspect="1" noChangeArrowheads="1"/>
            </p:cNvSpPr>
            <p:nvPr/>
          </p:nvSpPr>
          <p:spPr bwMode="auto">
            <a:xfrm>
              <a:off x="1428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2" name="Rectangle 58"/>
            <p:cNvSpPr>
              <a:spLocks noChangeAspect="1" noChangeArrowheads="1"/>
            </p:cNvSpPr>
            <p:nvPr/>
          </p:nvSpPr>
          <p:spPr bwMode="auto">
            <a:xfrm>
              <a:off x="434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3" name="Rectangle 59"/>
            <p:cNvSpPr>
              <a:spLocks noChangeAspect="1" noChangeArrowheads="1"/>
            </p:cNvSpPr>
            <p:nvPr/>
          </p:nvSpPr>
          <p:spPr bwMode="auto">
            <a:xfrm>
              <a:off x="621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4" name="Rectangle 60"/>
            <p:cNvSpPr>
              <a:spLocks noChangeAspect="1" noChangeArrowheads="1"/>
            </p:cNvSpPr>
            <p:nvPr/>
          </p:nvSpPr>
          <p:spPr bwMode="auto">
            <a:xfrm>
              <a:off x="807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5" name="Rectangle 61"/>
            <p:cNvSpPr>
              <a:spLocks noChangeAspect="1" noChangeArrowheads="1"/>
            </p:cNvSpPr>
            <p:nvPr/>
          </p:nvSpPr>
          <p:spPr bwMode="auto">
            <a:xfrm>
              <a:off x="993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6" name="Rectangle 62"/>
            <p:cNvSpPr>
              <a:spLocks noChangeAspect="1" noChangeArrowheads="1"/>
            </p:cNvSpPr>
            <p:nvPr/>
          </p:nvSpPr>
          <p:spPr bwMode="auto">
            <a:xfrm>
              <a:off x="1180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7" name="Rectangle 63"/>
            <p:cNvSpPr>
              <a:spLocks noChangeAspect="1" noChangeArrowheads="1"/>
            </p:cNvSpPr>
            <p:nvPr/>
          </p:nvSpPr>
          <p:spPr bwMode="auto">
            <a:xfrm>
              <a:off x="1366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8" name="Rectangle 64"/>
            <p:cNvSpPr>
              <a:spLocks noChangeAspect="1" noChangeArrowheads="1"/>
            </p:cNvSpPr>
            <p:nvPr/>
          </p:nvSpPr>
          <p:spPr bwMode="auto">
            <a:xfrm>
              <a:off x="434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9" name="Line 65"/>
            <p:cNvSpPr>
              <a:spLocks noChangeAspect="1" noChangeShapeType="1"/>
            </p:cNvSpPr>
            <p:nvPr/>
          </p:nvSpPr>
          <p:spPr bwMode="auto">
            <a:xfrm>
              <a:off x="522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0" name="Rectangle 66"/>
            <p:cNvSpPr>
              <a:spLocks noChangeAspect="1" noChangeArrowheads="1"/>
            </p:cNvSpPr>
            <p:nvPr/>
          </p:nvSpPr>
          <p:spPr bwMode="auto">
            <a:xfrm>
              <a:off x="608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1" name="Line 67"/>
            <p:cNvSpPr>
              <a:spLocks noChangeAspect="1" noChangeShapeType="1"/>
            </p:cNvSpPr>
            <p:nvPr/>
          </p:nvSpPr>
          <p:spPr bwMode="auto">
            <a:xfrm>
              <a:off x="696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2" name="Rectangle 68"/>
            <p:cNvSpPr>
              <a:spLocks noChangeAspect="1" noChangeArrowheads="1"/>
            </p:cNvSpPr>
            <p:nvPr/>
          </p:nvSpPr>
          <p:spPr bwMode="auto">
            <a:xfrm>
              <a:off x="782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3" name="Line 69"/>
            <p:cNvSpPr>
              <a:spLocks noChangeAspect="1" noChangeShapeType="1"/>
            </p:cNvSpPr>
            <p:nvPr/>
          </p:nvSpPr>
          <p:spPr bwMode="auto">
            <a:xfrm>
              <a:off x="869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4" name="Rectangle 70"/>
            <p:cNvSpPr>
              <a:spLocks noChangeAspect="1" noChangeArrowheads="1"/>
            </p:cNvSpPr>
            <p:nvPr/>
          </p:nvSpPr>
          <p:spPr bwMode="auto">
            <a:xfrm>
              <a:off x="956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5" name="Line 71"/>
            <p:cNvSpPr>
              <a:spLocks noChangeAspect="1" noChangeShapeType="1"/>
            </p:cNvSpPr>
            <p:nvPr/>
          </p:nvSpPr>
          <p:spPr bwMode="auto">
            <a:xfrm>
              <a:off x="1043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6" name="Rectangle 72"/>
            <p:cNvSpPr>
              <a:spLocks noChangeAspect="1" noChangeArrowheads="1"/>
            </p:cNvSpPr>
            <p:nvPr/>
          </p:nvSpPr>
          <p:spPr bwMode="auto">
            <a:xfrm>
              <a:off x="1130" y="1465"/>
              <a:ext cx="173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7" name="Line 73"/>
            <p:cNvSpPr>
              <a:spLocks noChangeAspect="1" noChangeShapeType="1"/>
            </p:cNvSpPr>
            <p:nvPr/>
          </p:nvSpPr>
          <p:spPr bwMode="auto">
            <a:xfrm>
              <a:off x="1217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8" name="Rectangle 74"/>
            <p:cNvSpPr>
              <a:spLocks noChangeAspect="1" noChangeArrowheads="1"/>
            </p:cNvSpPr>
            <p:nvPr/>
          </p:nvSpPr>
          <p:spPr bwMode="auto">
            <a:xfrm>
              <a:off x="1303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9" name="Line 75"/>
            <p:cNvSpPr>
              <a:spLocks noChangeAspect="1" noChangeShapeType="1"/>
            </p:cNvSpPr>
            <p:nvPr/>
          </p:nvSpPr>
          <p:spPr bwMode="auto">
            <a:xfrm>
              <a:off x="1391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6"/>
            <p:cNvGrpSpPr>
              <a:grpSpLocks noChangeAspect="1"/>
            </p:cNvGrpSpPr>
            <p:nvPr/>
          </p:nvGrpSpPr>
          <p:grpSpPr bwMode="auto">
            <a:xfrm>
              <a:off x="434" y="1522"/>
              <a:ext cx="990" cy="54"/>
              <a:chOff x="936" y="1537"/>
              <a:chExt cx="1030" cy="56"/>
            </a:xfrm>
          </p:grpSpPr>
          <p:sp>
            <p:nvSpPr>
              <p:cNvPr id="3492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36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108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280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452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62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79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3"/>
            <p:cNvGrpSpPr>
              <a:grpSpLocks noChangeAspect="1"/>
            </p:cNvGrpSpPr>
            <p:nvPr/>
          </p:nvGrpSpPr>
          <p:grpSpPr bwMode="auto">
            <a:xfrm>
              <a:off x="434" y="1573"/>
              <a:ext cx="957" cy="54"/>
              <a:chOff x="936" y="1590"/>
              <a:chExt cx="996" cy="56"/>
            </a:xfrm>
          </p:grpSpPr>
          <p:sp>
            <p:nvSpPr>
              <p:cNvPr id="34915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93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6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102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7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268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8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434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9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600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0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76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902" name="Freeform 90"/>
            <p:cNvSpPr>
              <a:spLocks noChangeAspect="1"/>
            </p:cNvSpPr>
            <p:nvPr/>
          </p:nvSpPr>
          <p:spPr bwMode="auto">
            <a:xfrm>
              <a:off x="1073" y="1399"/>
              <a:ext cx="209" cy="219"/>
            </a:xfrm>
            <a:custGeom>
              <a:avLst/>
              <a:gdLst>
                <a:gd name="T0" fmla="*/ 0 w 218"/>
                <a:gd name="T1" fmla="*/ 219 h 264"/>
                <a:gd name="T2" fmla="*/ 6 w 218"/>
                <a:gd name="T3" fmla="*/ 163 h 264"/>
                <a:gd name="T4" fmla="*/ 15 w 218"/>
                <a:gd name="T5" fmla="*/ 111 h 264"/>
                <a:gd name="T6" fmla="*/ 48 w 218"/>
                <a:gd name="T7" fmla="*/ 48 h 264"/>
                <a:gd name="T8" fmla="*/ 73 w 218"/>
                <a:gd name="T9" fmla="*/ 37 h 264"/>
                <a:gd name="T10" fmla="*/ 104 w 218"/>
                <a:gd name="T11" fmla="*/ 23 h 264"/>
                <a:gd name="T12" fmla="*/ 171 w 218"/>
                <a:gd name="T13" fmla="*/ 3 h 264"/>
                <a:gd name="T14" fmla="*/ 196 w 218"/>
                <a:gd name="T15" fmla="*/ 2 h 264"/>
                <a:gd name="T16" fmla="*/ 205 w 218"/>
                <a:gd name="T17" fmla="*/ 32 h 264"/>
                <a:gd name="T18" fmla="*/ 209 w 218"/>
                <a:gd name="T19" fmla="*/ 51 h 264"/>
                <a:gd name="T20" fmla="*/ 207 w 218"/>
                <a:gd name="T21" fmla="*/ 88 h 264"/>
                <a:gd name="T22" fmla="*/ 190 w 218"/>
                <a:gd name="T23" fmla="*/ 113 h 264"/>
                <a:gd name="T24" fmla="*/ 140 w 218"/>
                <a:gd name="T25" fmla="*/ 156 h 264"/>
                <a:gd name="T26" fmla="*/ 115 w 218"/>
                <a:gd name="T27" fmla="*/ 166 h 264"/>
                <a:gd name="T28" fmla="*/ 61 w 218"/>
                <a:gd name="T29" fmla="*/ 184 h 264"/>
                <a:gd name="T30" fmla="*/ 33 w 218"/>
                <a:gd name="T31" fmla="*/ 197 h 264"/>
                <a:gd name="T32" fmla="*/ 15 w 218"/>
                <a:gd name="T33" fmla="*/ 202 h 264"/>
                <a:gd name="T34" fmla="*/ 6 w 218"/>
                <a:gd name="T35" fmla="*/ 217 h 264"/>
                <a:gd name="T36" fmla="*/ 0 w 218"/>
                <a:gd name="T37" fmla="*/ 219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64"/>
                <a:gd name="T59" fmla="*/ 218 w 21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64">
                  <a:moveTo>
                    <a:pt x="0" y="264"/>
                  </a:moveTo>
                  <a:cubicBezTo>
                    <a:pt x="10" y="233"/>
                    <a:pt x="2" y="262"/>
                    <a:pt x="6" y="196"/>
                  </a:cubicBezTo>
                  <a:cubicBezTo>
                    <a:pt x="7" y="176"/>
                    <a:pt x="13" y="154"/>
                    <a:pt x="16" y="134"/>
                  </a:cubicBezTo>
                  <a:cubicBezTo>
                    <a:pt x="10" y="104"/>
                    <a:pt x="15" y="67"/>
                    <a:pt x="50" y="58"/>
                  </a:cubicBezTo>
                  <a:cubicBezTo>
                    <a:pt x="60" y="51"/>
                    <a:pt x="65" y="47"/>
                    <a:pt x="76" y="44"/>
                  </a:cubicBezTo>
                  <a:cubicBezTo>
                    <a:pt x="85" y="38"/>
                    <a:pt x="97" y="32"/>
                    <a:pt x="108" y="28"/>
                  </a:cubicBezTo>
                  <a:cubicBezTo>
                    <a:pt x="128" y="13"/>
                    <a:pt x="153" y="6"/>
                    <a:pt x="178" y="4"/>
                  </a:cubicBezTo>
                  <a:cubicBezTo>
                    <a:pt x="189" y="2"/>
                    <a:pt x="193" y="0"/>
                    <a:pt x="204" y="2"/>
                  </a:cubicBezTo>
                  <a:cubicBezTo>
                    <a:pt x="207" y="15"/>
                    <a:pt x="211" y="24"/>
                    <a:pt x="214" y="38"/>
                  </a:cubicBezTo>
                  <a:cubicBezTo>
                    <a:pt x="216" y="46"/>
                    <a:pt x="218" y="62"/>
                    <a:pt x="218" y="62"/>
                  </a:cubicBezTo>
                  <a:cubicBezTo>
                    <a:pt x="217" y="77"/>
                    <a:pt x="217" y="91"/>
                    <a:pt x="216" y="106"/>
                  </a:cubicBezTo>
                  <a:cubicBezTo>
                    <a:pt x="215" y="116"/>
                    <a:pt x="204" y="127"/>
                    <a:pt x="198" y="136"/>
                  </a:cubicBezTo>
                  <a:cubicBezTo>
                    <a:pt x="182" y="160"/>
                    <a:pt x="177" y="184"/>
                    <a:pt x="146" y="188"/>
                  </a:cubicBezTo>
                  <a:cubicBezTo>
                    <a:pt x="136" y="191"/>
                    <a:pt x="130" y="196"/>
                    <a:pt x="120" y="200"/>
                  </a:cubicBezTo>
                  <a:cubicBezTo>
                    <a:pt x="101" y="207"/>
                    <a:pt x="82" y="211"/>
                    <a:pt x="64" y="222"/>
                  </a:cubicBezTo>
                  <a:cubicBezTo>
                    <a:pt x="52" y="229"/>
                    <a:pt x="47" y="234"/>
                    <a:pt x="34" y="238"/>
                  </a:cubicBezTo>
                  <a:cubicBezTo>
                    <a:pt x="28" y="240"/>
                    <a:pt x="16" y="244"/>
                    <a:pt x="16" y="244"/>
                  </a:cubicBezTo>
                  <a:cubicBezTo>
                    <a:pt x="12" y="255"/>
                    <a:pt x="15" y="248"/>
                    <a:pt x="6" y="262"/>
                  </a:cubicBezTo>
                  <a:cubicBezTo>
                    <a:pt x="5" y="264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CCFF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3" name="Freeform 91"/>
            <p:cNvSpPr>
              <a:spLocks noChangeAspect="1"/>
            </p:cNvSpPr>
            <p:nvPr/>
          </p:nvSpPr>
          <p:spPr bwMode="auto">
            <a:xfrm>
              <a:off x="605" y="1082"/>
              <a:ext cx="437" cy="529"/>
            </a:xfrm>
            <a:custGeom>
              <a:avLst/>
              <a:gdLst>
                <a:gd name="T0" fmla="*/ 178 w 455"/>
                <a:gd name="T1" fmla="*/ 521 h 550"/>
                <a:gd name="T2" fmla="*/ 170 w 455"/>
                <a:gd name="T3" fmla="*/ 502 h 550"/>
                <a:gd name="T4" fmla="*/ 176 w 455"/>
                <a:gd name="T5" fmla="*/ 479 h 550"/>
                <a:gd name="T6" fmla="*/ 145 w 455"/>
                <a:gd name="T7" fmla="*/ 446 h 550"/>
                <a:gd name="T8" fmla="*/ 130 w 455"/>
                <a:gd name="T9" fmla="*/ 429 h 550"/>
                <a:gd name="T10" fmla="*/ 118 w 455"/>
                <a:gd name="T11" fmla="*/ 412 h 550"/>
                <a:gd name="T12" fmla="*/ 110 w 455"/>
                <a:gd name="T13" fmla="*/ 392 h 550"/>
                <a:gd name="T14" fmla="*/ 84 w 455"/>
                <a:gd name="T15" fmla="*/ 350 h 550"/>
                <a:gd name="T16" fmla="*/ 68 w 455"/>
                <a:gd name="T17" fmla="*/ 331 h 550"/>
                <a:gd name="T18" fmla="*/ 49 w 455"/>
                <a:gd name="T19" fmla="*/ 304 h 550"/>
                <a:gd name="T20" fmla="*/ 12 w 455"/>
                <a:gd name="T21" fmla="*/ 239 h 550"/>
                <a:gd name="T22" fmla="*/ 1 w 455"/>
                <a:gd name="T23" fmla="*/ 198 h 550"/>
                <a:gd name="T24" fmla="*/ 9 w 455"/>
                <a:gd name="T25" fmla="*/ 129 h 550"/>
                <a:gd name="T26" fmla="*/ 107 w 455"/>
                <a:gd name="T27" fmla="*/ 38 h 550"/>
                <a:gd name="T28" fmla="*/ 145 w 455"/>
                <a:gd name="T29" fmla="*/ 23 h 550"/>
                <a:gd name="T30" fmla="*/ 230 w 455"/>
                <a:gd name="T31" fmla="*/ 0 h 550"/>
                <a:gd name="T32" fmla="*/ 268 w 455"/>
                <a:gd name="T33" fmla="*/ 10 h 550"/>
                <a:gd name="T34" fmla="*/ 310 w 455"/>
                <a:gd name="T35" fmla="*/ 77 h 550"/>
                <a:gd name="T36" fmla="*/ 324 w 455"/>
                <a:gd name="T37" fmla="*/ 108 h 550"/>
                <a:gd name="T38" fmla="*/ 333 w 455"/>
                <a:gd name="T39" fmla="*/ 137 h 550"/>
                <a:gd name="T40" fmla="*/ 358 w 455"/>
                <a:gd name="T41" fmla="*/ 231 h 550"/>
                <a:gd name="T42" fmla="*/ 377 w 455"/>
                <a:gd name="T43" fmla="*/ 277 h 550"/>
                <a:gd name="T44" fmla="*/ 393 w 455"/>
                <a:gd name="T45" fmla="*/ 327 h 550"/>
                <a:gd name="T46" fmla="*/ 437 w 455"/>
                <a:gd name="T47" fmla="*/ 373 h 550"/>
                <a:gd name="T48" fmla="*/ 356 w 455"/>
                <a:gd name="T49" fmla="*/ 421 h 550"/>
                <a:gd name="T50" fmla="*/ 328 w 455"/>
                <a:gd name="T51" fmla="*/ 441 h 550"/>
                <a:gd name="T52" fmla="*/ 301 w 455"/>
                <a:gd name="T53" fmla="*/ 460 h 550"/>
                <a:gd name="T54" fmla="*/ 285 w 455"/>
                <a:gd name="T55" fmla="*/ 464 h 550"/>
                <a:gd name="T56" fmla="*/ 226 w 455"/>
                <a:gd name="T57" fmla="*/ 487 h 550"/>
                <a:gd name="T58" fmla="*/ 205 w 455"/>
                <a:gd name="T59" fmla="*/ 502 h 550"/>
                <a:gd name="T60" fmla="*/ 193 w 455"/>
                <a:gd name="T61" fmla="*/ 514 h 550"/>
                <a:gd name="T62" fmla="*/ 182 w 455"/>
                <a:gd name="T63" fmla="*/ 529 h 550"/>
                <a:gd name="T64" fmla="*/ 172 w 455"/>
                <a:gd name="T65" fmla="*/ 481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5"/>
                <a:gd name="T100" fmla="*/ 0 h 550"/>
                <a:gd name="T101" fmla="*/ 455 w 455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5" h="550">
                  <a:moveTo>
                    <a:pt x="185" y="542"/>
                  </a:moveTo>
                  <a:cubicBezTo>
                    <a:pt x="185" y="539"/>
                    <a:pt x="177" y="529"/>
                    <a:pt x="177" y="522"/>
                  </a:cubicBezTo>
                  <a:cubicBezTo>
                    <a:pt x="177" y="515"/>
                    <a:pt x="187" y="508"/>
                    <a:pt x="183" y="498"/>
                  </a:cubicBezTo>
                  <a:cubicBezTo>
                    <a:pt x="182" y="487"/>
                    <a:pt x="158" y="473"/>
                    <a:pt x="151" y="464"/>
                  </a:cubicBezTo>
                  <a:cubicBezTo>
                    <a:pt x="146" y="458"/>
                    <a:pt x="140" y="452"/>
                    <a:pt x="135" y="446"/>
                  </a:cubicBezTo>
                  <a:cubicBezTo>
                    <a:pt x="131" y="440"/>
                    <a:pt x="123" y="428"/>
                    <a:pt x="123" y="428"/>
                  </a:cubicBezTo>
                  <a:cubicBezTo>
                    <a:pt x="121" y="420"/>
                    <a:pt x="120" y="415"/>
                    <a:pt x="115" y="408"/>
                  </a:cubicBezTo>
                  <a:cubicBezTo>
                    <a:pt x="110" y="389"/>
                    <a:pt x="101" y="378"/>
                    <a:pt x="87" y="364"/>
                  </a:cubicBezTo>
                  <a:cubicBezTo>
                    <a:pt x="81" y="358"/>
                    <a:pt x="71" y="344"/>
                    <a:pt x="71" y="344"/>
                  </a:cubicBezTo>
                  <a:cubicBezTo>
                    <a:pt x="67" y="332"/>
                    <a:pt x="58" y="326"/>
                    <a:pt x="51" y="316"/>
                  </a:cubicBezTo>
                  <a:cubicBezTo>
                    <a:pt x="36" y="295"/>
                    <a:pt x="29" y="269"/>
                    <a:pt x="13" y="248"/>
                  </a:cubicBezTo>
                  <a:cubicBezTo>
                    <a:pt x="9" y="234"/>
                    <a:pt x="3" y="221"/>
                    <a:pt x="1" y="206"/>
                  </a:cubicBezTo>
                  <a:cubicBezTo>
                    <a:pt x="1" y="201"/>
                    <a:pt x="0" y="148"/>
                    <a:pt x="9" y="134"/>
                  </a:cubicBezTo>
                  <a:cubicBezTo>
                    <a:pt x="34" y="96"/>
                    <a:pt x="63" y="50"/>
                    <a:pt x="111" y="40"/>
                  </a:cubicBezTo>
                  <a:cubicBezTo>
                    <a:pt x="127" y="29"/>
                    <a:pt x="132" y="27"/>
                    <a:pt x="151" y="24"/>
                  </a:cubicBezTo>
                  <a:cubicBezTo>
                    <a:pt x="178" y="11"/>
                    <a:pt x="209" y="5"/>
                    <a:pt x="239" y="0"/>
                  </a:cubicBezTo>
                  <a:cubicBezTo>
                    <a:pt x="266" y="2"/>
                    <a:pt x="260" y="4"/>
                    <a:pt x="279" y="10"/>
                  </a:cubicBezTo>
                  <a:cubicBezTo>
                    <a:pt x="297" y="28"/>
                    <a:pt x="307" y="59"/>
                    <a:pt x="323" y="80"/>
                  </a:cubicBezTo>
                  <a:cubicBezTo>
                    <a:pt x="327" y="91"/>
                    <a:pt x="333" y="101"/>
                    <a:pt x="337" y="112"/>
                  </a:cubicBezTo>
                  <a:cubicBezTo>
                    <a:pt x="341" y="123"/>
                    <a:pt x="341" y="132"/>
                    <a:pt x="347" y="142"/>
                  </a:cubicBezTo>
                  <a:cubicBezTo>
                    <a:pt x="355" y="174"/>
                    <a:pt x="363" y="209"/>
                    <a:pt x="373" y="240"/>
                  </a:cubicBezTo>
                  <a:cubicBezTo>
                    <a:pt x="376" y="258"/>
                    <a:pt x="383" y="273"/>
                    <a:pt x="393" y="288"/>
                  </a:cubicBezTo>
                  <a:cubicBezTo>
                    <a:pt x="396" y="299"/>
                    <a:pt x="404" y="332"/>
                    <a:pt x="409" y="340"/>
                  </a:cubicBezTo>
                  <a:cubicBezTo>
                    <a:pt x="420" y="359"/>
                    <a:pt x="443" y="369"/>
                    <a:pt x="455" y="388"/>
                  </a:cubicBezTo>
                  <a:cubicBezTo>
                    <a:pt x="449" y="418"/>
                    <a:pt x="398" y="433"/>
                    <a:pt x="371" y="438"/>
                  </a:cubicBezTo>
                  <a:cubicBezTo>
                    <a:pt x="361" y="445"/>
                    <a:pt x="351" y="451"/>
                    <a:pt x="341" y="458"/>
                  </a:cubicBezTo>
                  <a:cubicBezTo>
                    <a:pt x="334" y="469"/>
                    <a:pt x="326" y="475"/>
                    <a:pt x="313" y="478"/>
                  </a:cubicBezTo>
                  <a:cubicBezTo>
                    <a:pt x="308" y="479"/>
                    <a:pt x="297" y="482"/>
                    <a:pt x="297" y="482"/>
                  </a:cubicBezTo>
                  <a:cubicBezTo>
                    <a:pt x="278" y="494"/>
                    <a:pt x="254" y="494"/>
                    <a:pt x="235" y="506"/>
                  </a:cubicBezTo>
                  <a:cubicBezTo>
                    <a:pt x="229" y="515"/>
                    <a:pt x="222" y="513"/>
                    <a:pt x="213" y="522"/>
                  </a:cubicBezTo>
                  <a:cubicBezTo>
                    <a:pt x="209" y="526"/>
                    <a:pt x="201" y="534"/>
                    <a:pt x="201" y="534"/>
                  </a:cubicBezTo>
                  <a:cubicBezTo>
                    <a:pt x="198" y="542"/>
                    <a:pt x="196" y="545"/>
                    <a:pt x="189" y="550"/>
                  </a:cubicBezTo>
                  <a:cubicBezTo>
                    <a:pt x="174" y="540"/>
                    <a:pt x="179" y="515"/>
                    <a:pt x="179" y="500"/>
                  </a:cubicBezTo>
                </a:path>
              </a:pathLst>
            </a:custGeom>
            <a:solidFill>
              <a:srgbClr val="3399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4" name="Freeform 92"/>
            <p:cNvSpPr>
              <a:spLocks noChangeAspect="1"/>
            </p:cNvSpPr>
            <p:nvPr/>
          </p:nvSpPr>
          <p:spPr bwMode="auto">
            <a:xfrm>
              <a:off x="723" y="898"/>
              <a:ext cx="465" cy="484"/>
            </a:xfrm>
            <a:custGeom>
              <a:avLst/>
              <a:gdLst>
                <a:gd name="T0" fmla="*/ 198 w 484"/>
                <a:gd name="T1" fmla="*/ 8 h 504"/>
                <a:gd name="T2" fmla="*/ 184 w 484"/>
                <a:gd name="T3" fmla="*/ 8 h 504"/>
                <a:gd name="T4" fmla="*/ 144 w 484"/>
                <a:gd name="T5" fmla="*/ 17 h 504"/>
                <a:gd name="T6" fmla="*/ 102 w 484"/>
                <a:gd name="T7" fmla="*/ 48 h 504"/>
                <a:gd name="T8" fmla="*/ 58 w 484"/>
                <a:gd name="T9" fmla="*/ 81 h 504"/>
                <a:gd name="T10" fmla="*/ 38 w 484"/>
                <a:gd name="T11" fmla="*/ 106 h 504"/>
                <a:gd name="T12" fmla="*/ 23 w 484"/>
                <a:gd name="T13" fmla="*/ 119 h 504"/>
                <a:gd name="T14" fmla="*/ 13 w 484"/>
                <a:gd name="T15" fmla="*/ 136 h 504"/>
                <a:gd name="T16" fmla="*/ 0 w 484"/>
                <a:gd name="T17" fmla="*/ 207 h 504"/>
                <a:gd name="T18" fmla="*/ 6 w 484"/>
                <a:gd name="T19" fmla="*/ 302 h 504"/>
                <a:gd name="T20" fmla="*/ 44 w 484"/>
                <a:gd name="T21" fmla="*/ 375 h 504"/>
                <a:gd name="T22" fmla="*/ 90 w 484"/>
                <a:gd name="T23" fmla="*/ 442 h 504"/>
                <a:gd name="T24" fmla="*/ 106 w 484"/>
                <a:gd name="T25" fmla="*/ 465 h 504"/>
                <a:gd name="T26" fmla="*/ 161 w 484"/>
                <a:gd name="T27" fmla="*/ 484 h 504"/>
                <a:gd name="T28" fmla="*/ 313 w 484"/>
                <a:gd name="T29" fmla="*/ 469 h 504"/>
                <a:gd name="T30" fmla="*/ 352 w 484"/>
                <a:gd name="T31" fmla="*/ 446 h 504"/>
                <a:gd name="T32" fmla="*/ 394 w 484"/>
                <a:gd name="T33" fmla="*/ 424 h 504"/>
                <a:gd name="T34" fmla="*/ 446 w 484"/>
                <a:gd name="T35" fmla="*/ 332 h 504"/>
                <a:gd name="T36" fmla="*/ 450 w 484"/>
                <a:gd name="T37" fmla="*/ 323 h 504"/>
                <a:gd name="T38" fmla="*/ 453 w 484"/>
                <a:gd name="T39" fmla="*/ 303 h 504"/>
                <a:gd name="T40" fmla="*/ 457 w 484"/>
                <a:gd name="T41" fmla="*/ 284 h 504"/>
                <a:gd name="T42" fmla="*/ 448 w 484"/>
                <a:gd name="T43" fmla="*/ 165 h 504"/>
                <a:gd name="T44" fmla="*/ 427 w 484"/>
                <a:gd name="T45" fmla="*/ 125 h 504"/>
                <a:gd name="T46" fmla="*/ 409 w 484"/>
                <a:gd name="T47" fmla="*/ 102 h 504"/>
                <a:gd name="T48" fmla="*/ 373 w 484"/>
                <a:gd name="T49" fmla="*/ 56 h 504"/>
                <a:gd name="T50" fmla="*/ 319 w 484"/>
                <a:gd name="T51" fmla="*/ 12 h 504"/>
                <a:gd name="T52" fmla="*/ 269 w 484"/>
                <a:gd name="T53" fmla="*/ 0 h 504"/>
                <a:gd name="T54" fmla="*/ 184 w 484"/>
                <a:gd name="T55" fmla="*/ 2 h 504"/>
                <a:gd name="T56" fmla="*/ 173 w 484"/>
                <a:gd name="T57" fmla="*/ 6 h 5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4"/>
                <a:gd name="T88" fmla="*/ 0 h 504"/>
                <a:gd name="T89" fmla="*/ 484 w 484"/>
                <a:gd name="T90" fmla="*/ 504 h 5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4" h="504">
                  <a:moveTo>
                    <a:pt x="206" y="8"/>
                  </a:moveTo>
                  <a:cubicBezTo>
                    <a:pt x="203" y="8"/>
                    <a:pt x="201" y="6"/>
                    <a:pt x="192" y="8"/>
                  </a:cubicBezTo>
                  <a:cubicBezTo>
                    <a:pt x="183" y="10"/>
                    <a:pt x="164" y="11"/>
                    <a:pt x="150" y="18"/>
                  </a:cubicBezTo>
                  <a:cubicBezTo>
                    <a:pt x="134" y="26"/>
                    <a:pt x="124" y="45"/>
                    <a:pt x="106" y="50"/>
                  </a:cubicBezTo>
                  <a:cubicBezTo>
                    <a:pt x="89" y="61"/>
                    <a:pt x="80" y="77"/>
                    <a:pt x="60" y="84"/>
                  </a:cubicBezTo>
                  <a:cubicBezTo>
                    <a:pt x="49" y="95"/>
                    <a:pt x="46" y="103"/>
                    <a:pt x="40" y="110"/>
                  </a:cubicBezTo>
                  <a:cubicBezTo>
                    <a:pt x="34" y="117"/>
                    <a:pt x="28" y="119"/>
                    <a:pt x="24" y="124"/>
                  </a:cubicBezTo>
                  <a:cubicBezTo>
                    <a:pt x="20" y="130"/>
                    <a:pt x="18" y="136"/>
                    <a:pt x="14" y="142"/>
                  </a:cubicBezTo>
                  <a:cubicBezTo>
                    <a:pt x="8" y="167"/>
                    <a:pt x="4" y="191"/>
                    <a:pt x="0" y="216"/>
                  </a:cubicBezTo>
                  <a:cubicBezTo>
                    <a:pt x="1" y="241"/>
                    <a:pt x="2" y="282"/>
                    <a:pt x="6" y="314"/>
                  </a:cubicBezTo>
                  <a:cubicBezTo>
                    <a:pt x="18" y="346"/>
                    <a:pt x="20" y="371"/>
                    <a:pt x="46" y="390"/>
                  </a:cubicBezTo>
                  <a:cubicBezTo>
                    <a:pt x="55" y="418"/>
                    <a:pt x="75" y="438"/>
                    <a:pt x="94" y="460"/>
                  </a:cubicBezTo>
                  <a:cubicBezTo>
                    <a:pt x="101" y="468"/>
                    <a:pt x="101" y="477"/>
                    <a:pt x="110" y="484"/>
                  </a:cubicBezTo>
                  <a:cubicBezTo>
                    <a:pt x="124" y="496"/>
                    <a:pt x="150" y="502"/>
                    <a:pt x="168" y="504"/>
                  </a:cubicBezTo>
                  <a:cubicBezTo>
                    <a:pt x="226" y="501"/>
                    <a:pt x="272" y="497"/>
                    <a:pt x="326" y="488"/>
                  </a:cubicBezTo>
                  <a:cubicBezTo>
                    <a:pt x="339" y="475"/>
                    <a:pt x="353" y="474"/>
                    <a:pt x="366" y="464"/>
                  </a:cubicBezTo>
                  <a:cubicBezTo>
                    <a:pt x="397" y="439"/>
                    <a:pt x="364" y="452"/>
                    <a:pt x="410" y="442"/>
                  </a:cubicBezTo>
                  <a:cubicBezTo>
                    <a:pt x="437" y="419"/>
                    <a:pt x="454" y="379"/>
                    <a:pt x="464" y="346"/>
                  </a:cubicBezTo>
                  <a:cubicBezTo>
                    <a:pt x="465" y="343"/>
                    <a:pt x="467" y="339"/>
                    <a:pt x="468" y="336"/>
                  </a:cubicBezTo>
                  <a:cubicBezTo>
                    <a:pt x="470" y="329"/>
                    <a:pt x="471" y="323"/>
                    <a:pt x="472" y="316"/>
                  </a:cubicBezTo>
                  <a:cubicBezTo>
                    <a:pt x="473" y="309"/>
                    <a:pt x="476" y="296"/>
                    <a:pt x="476" y="296"/>
                  </a:cubicBezTo>
                  <a:cubicBezTo>
                    <a:pt x="478" y="268"/>
                    <a:pt x="484" y="199"/>
                    <a:pt x="466" y="172"/>
                  </a:cubicBezTo>
                  <a:cubicBezTo>
                    <a:pt x="457" y="159"/>
                    <a:pt x="453" y="143"/>
                    <a:pt x="444" y="130"/>
                  </a:cubicBezTo>
                  <a:cubicBezTo>
                    <a:pt x="438" y="122"/>
                    <a:pt x="426" y="106"/>
                    <a:pt x="426" y="106"/>
                  </a:cubicBezTo>
                  <a:cubicBezTo>
                    <a:pt x="418" y="82"/>
                    <a:pt x="404" y="76"/>
                    <a:pt x="388" y="58"/>
                  </a:cubicBezTo>
                  <a:cubicBezTo>
                    <a:pt x="373" y="40"/>
                    <a:pt x="356" y="19"/>
                    <a:pt x="332" y="12"/>
                  </a:cubicBezTo>
                  <a:cubicBezTo>
                    <a:pt x="315" y="7"/>
                    <a:pt x="297" y="6"/>
                    <a:pt x="280" y="0"/>
                  </a:cubicBezTo>
                  <a:cubicBezTo>
                    <a:pt x="251" y="1"/>
                    <a:pt x="221" y="0"/>
                    <a:pt x="192" y="2"/>
                  </a:cubicBezTo>
                  <a:cubicBezTo>
                    <a:pt x="188" y="2"/>
                    <a:pt x="180" y="6"/>
                    <a:pt x="180" y="6"/>
                  </a:cubicBezTo>
                </a:path>
              </a:pathLst>
            </a:custGeom>
            <a:solidFill>
              <a:srgbClr val="666699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5" name="Freeform 93"/>
            <p:cNvSpPr>
              <a:spLocks noChangeAspect="1"/>
            </p:cNvSpPr>
            <p:nvPr/>
          </p:nvSpPr>
          <p:spPr bwMode="auto">
            <a:xfrm rot="-197762">
              <a:off x="811" y="674"/>
              <a:ext cx="594" cy="926"/>
            </a:xfrm>
            <a:custGeom>
              <a:avLst/>
              <a:gdLst>
                <a:gd name="T0" fmla="*/ 53 w 685"/>
                <a:gd name="T1" fmla="*/ 912 h 1026"/>
                <a:gd name="T2" fmla="*/ 29 w 685"/>
                <a:gd name="T3" fmla="*/ 895 h 1026"/>
                <a:gd name="T4" fmla="*/ 11 w 685"/>
                <a:gd name="T5" fmla="*/ 834 h 1026"/>
                <a:gd name="T6" fmla="*/ 1 w 685"/>
                <a:gd name="T7" fmla="*/ 713 h 1026"/>
                <a:gd name="T8" fmla="*/ 8 w 685"/>
                <a:gd name="T9" fmla="*/ 648 h 1026"/>
                <a:gd name="T10" fmla="*/ 16 w 685"/>
                <a:gd name="T11" fmla="*/ 628 h 1026"/>
                <a:gd name="T12" fmla="*/ 20 w 685"/>
                <a:gd name="T13" fmla="*/ 617 h 1026"/>
                <a:gd name="T14" fmla="*/ 23 w 685"/>
                <a:gd name="T15" fmla="*/ 610 h 1026"/>
                <a:gd name="T16" fmla="*/ 27 w 685"/>
                <a:gd name="T17" fmla="*/ 605 h 1026"/>
                <a:gd name="T18" fmla="*/ 34 w 685"/>
                <a:gd name="T19" fmla="*/ 560 h 1026"/>
                <a:gd name="T20" fmla="*/ 39 w 685"/>
                <a:gd name="T21" fmla="*/ 513 h 1026"/>
                <a:gd name="T22" fmla="*/ 63 w 685"/>
                <a:gd name="T23" fmla="*/ 478 h 1026"/>
                <a:gd name="T24" fmla="*/ 79 w 685"/>
                <a:gd name="T25" fmla="*/ 426 h 1026"/>
                <a:gd name="T26" fmla="*/ 100 w 685"/>
                <a:gd name="T27" fmla="*/ 388 h 1026"/>
                <a:gd name="T28" fmla="*/ 98 w 685"/>
                <a:gd name="T29" fmla="*/ 271 h 1026"/>
                <a:gd name="T30" fmla="*/ 65 w 685"/>
                <a:gd name="T31" fmla="*/ 150 h 1026"/>
                <a:gd name="T32" fmla="*/ 69 w 685"/>
                <a:gd name="T33" fmla="*/ 123 h 1026"/>
                <a:gd name="T34" fmla="*/ 143 w 685"/>
                <a:gd name="T35" fmla="*/ 65 h 1026"/>
                <a:gd name="T36" fmla="*/ 188 w 685"/>
                <a:gd name="T37" fmla="*/ 29 h 1026"/>
                <a:gd name="T38" fmla="*/ 277 w 685"/>
                <a:gd name="T39" fmla="*/ 18 h 1026"/>
                <a:gd name="T40" fmla="*/ 310 w 685"/>
                <a:gd name="T41" fmla="*/ 13 h 1026"/>
                <a:gd name="T42" fmla="*/ 346 w 685"/>
                <a:gd name="T43" fmla="*/ 7 h 1026"/>
                <a:gd name="T44" fmla="*/ 388 w 685"/>
                <a:gd name="T45" fmla="*/ 0 h 1026"/>
                <a:gd name="T46" fmla="*/ 454 w 685"/>
                <a:gd name="T47" fmla="*/ 7 h 1026"/>
                <a:gd name="T48" fmla="*/ 519 w 685"/>
                <a:gd name="T49" fmla="*/ 40 h 1026"/>
                <a:gd name="T50" fmla="*/ 594 w 685"/>
                <a:gd name="T51" fmla="*/ 193 h 1026"/>
                <a:gd name="T52" fmla="*/ 592 w 685"/>
                <a:gd name="T53" fmla="*/ 294 h 1026"/>
                <a:gd name="T54" fmla="*/ 558 w 685"/>
                <a:gd name="T55" fmla="*/ 399 h 1026"/>
                <a:gd name="T56" fmla="*/ 539 w 685"/>
                <a:gd name="T57" fmla="*/ 482 h 1026"/>
                <a:gd name="T58" fmla="*/ 521 w 685"/>
                <a:gd name="T59" fmla="*/ 522 h 1026"/>
                <a:gd name="T60" fmla="*/ 455 w 685"/>
                <a:gd name="T61" fmla="*/ 639 h 1026"/>
                <a:gd name="T62" fmla="*/ 405 w 685"/>
                <a:gd name="T63" fmla="*/ 677 h 1026"/>
                <a:gd name="T64" fmla="*/ 341 w 685"/>
                <a:gd name="T65" fmla="*/ 753 h 1026"/>
                <a:gd name="T66" fmla="*/ 297 w 685"/>
                <a:gd name="T67" fmla="*/ 796 h 1026"/>
                <a:gd name="T68" fmla="*/ 278 w 685"/>
                <a:gd name="T69" fmla="*/ 812 h 1026"/>
                <a:gd name="T70" fmla="*/ 252 w 685"/>
                <a:gd name="T71" fmla="*/ 854 h 1026"/>
                <a:gd name="T72" fmla="*/ 237 w 685"/>
                <a:gd name="T73" fmla="*/ 884 h 1026"/>
                <a:gd name="T74" fmla="*/ 171 w 685"/>
                <a:gd name="T75" fmla="*/ 910 h 1026"/>
                <a:gd name="T76" fmla="*/ 129 w 685"/>
                <a:gd name="T77" fmla="*/ 926 h 1026"/>
                <a:gd name="T78" fmla="*/ 91 w 685"/>
                <a:gd name="T79" fmla="*/ 924 h 1026"/>
                <a:gd name="T80" fmla="*/ 41 w 685"/>
                <a:gd name="T81" fmla="*/ 904 h 1026"/>
                <a:gd name="T82" fmla="*/ 30 w 685"/>
                <a:gd name="T83" fmla="*/ 899 h 10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5"/>
                <a:gd name="T127" fmla="*/ 0 h 1026"/>
                <a:gd name="T128" fmla="*/ 685 w 685"/>
                <a:gd name="T129" fmla="*/ 1026 h 10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5" h="1026">
                  <a:moveTo>
                    <a:pt x="61" y="1010"/>
                  </a:moveTo>
                  <a:cubicBezTo>
                    <a:pt x="48" y="1008"/>
                    <a:pt x="46" y="995"/>
                    <a:pt x="33" y="992"/>
                  </a:cubicBezTo>
                  <a:cubicBezTo>
                    <a:pt x="27" y="968"/>
                    <a:pt x="21" y="947"/>
                    <a:pt x="13" y="924"/>
                  </a:cubicBezTo>
                  <a:cubicBezTo>
                    <a:pt x="7" y="879"/>
                    <a:pt x="12" y="834"/>
                    <a:pt x="1" y="790"/>
                  </a:cubicBezTo>
                  <a:cubicBezTo>
                    <a:pt x="2" y="769"/>
                    <a:pt x="0" y="739"/>
                    <a:pt x="9" y="718"/>
                  </a:cubicBezTo>
                  <a:cubicBezTo>
                    <a:pt x="12" y="711"/>
                    <a:pt x="16" y="703"/>
                    <a:pt x="19" y="696"/>
                  </a:cubicBezTo>
                  <a:cubicBezTo>
                    <a:pt x="21" y="692"/>
                    <a:pt x="23" y="684"/>
                    <a:pt x="23" y="684"/>
                  </a:cubicBezTo>
                  <a:cubicBezTo>
                    <a:pt x="23" y="680"/>
                    <a:pt x="26" y="678"/>
                    <a:pt x="27" y="676"/>
                  </a:cubicBezTo>
                  <a:cubicBezTo>
                    <a:pt x="28" y="674"/>
                    <a:pt x="29" y="679"/>
                    <a:pt x="31" y="670"/>
                  </a:cubicBezTo>
                  <a:cubicBezTo>
                    <a:pt x="50" y="657"/>
                    <a:pt x="40" y="648"/>
                    <a:pt x="39" y="620"/>
                  </a:cubicBezTo>
                  <a:cubicBezTo>
                    <a:pt x="39" y="617"/>
                    <a:pt x="40" y="573"/>
                    <a:pt x="45" y="568"/>
                  </a:cubicBezTo>
                  <a:cubicBezTo>
                    <a:pt x="54" y="559"/>
                    <a:pt x="69" y="541"/>
                    <a:pt x="73" y="530"/>
                  </a:cubicBezTo>
                  <a:cubicBezTo>
                    <a:pt x="79" y="511"/>
                    <a:pt x="81" y="489"/>
                    <a:pt x="91" y="472"/>
                  </a:cubicBezTo>
                  <a:cubicBezTo>
                    <a:pt x="99" y="458"/>
                    <a:pt x="110" y="446"/>
                    <a:pt x="115" y="430"/>
                  </a:cubicBezTo>
                  <a:cubicBezTo>
                    <a:pt x="114" y="387"/>
                    <a:pt x="114" y="343"/>
                    <a:pt x="113" y="300"/>
                  </a:cubicBezTo>
                  <a:cubicBezTo>
                    <a:pt x="112" y="252"/>
                    <a:pt x="86" y="211"/>
                    <a:pt x="75" y="166"/>
                  </a:cubicBezTo>
                  <a:cubicBezTo>
                    <a:pt x="75" y="164"/>
                    <a:pt x="75" y="143"/>
                    <a:pt x="79" y="136"/>
                  </a:cubicBezTo>
                  <a:cubicBezTo>
                    <a:pt x="97" y="103"/>
                    <a:pt x="138" y="95"/>
                    <a:pt x="165" y="72"/>
                  </a:cubicBezTo>
                  <a:cubicBezTo>
                    <a:pt x="178" y="61"/>
                    <a:pt x="200" y="38"/>
                    <a:pt x="217" y="32"/>
                  </a:cubicBezTo>
                  <a:cubicBezTo>
                    <a:pt x="248" y="22"/>
                    <a:pt x="287" y="24"/>
                    <a:pt x="319" y="20"/>
                  </a:cubicBezTo>
                  <a:cubicBezTo>
                    <a:pt x="332" y="16"/>
                    <a:pt x="342" y="15"/>
                    <a:pt x="357" y="14"/>
                  </a:cubicBezTo>
                  <a:cubicBezTo>
                    <a:pt x="371" y="10"/>
                    <a:pt x="384" y="9"/>
                    <a:pt x="399" y="8"/>
                  </a:cubicBezTo>
                  <a:cubicBezTo>
                    <a:pt x="415" y="4"/>
                    <a:pt x="431" y="4"/>
                    <a:pt x="447" y="0"/>
                  </a:cubicBezTo>
                  <a:cubicBezTo>
                    <a:pt x="497" y="2"/>
                    <a:pt x="492" y="0"/>
                    <a:pt x="523" y="8"/>
                  </a:cubicBezTo>
                  <a:cubicBezTo>
                    <a:pt x="546" y="23"/>
                    <a:pt x="572" y="37"/>
                    <a:pt x="599" y="44"/>
                  </a:cubicBezTo>
                  <a:cubicBezTo>
                    <a:pt x="651" y="79"/>
                    <a:pt x="675" y="154"/>
                    <a:pt x="685" y="214"/>
                  </a:cubicBezTo>
                  <a:cubicBezTo>
                    <a:pt x="684" y="251"/>
                    <a:pt x="684" y="289"/>
                    <a:pt x="683" y="326"/>
                  </a:cubicBezTo>
                  <a:cubicBezTo>
                    <a:pt x="682" y="368"/>
                    <a:pt x="652" y="402"/>
                    <a:pt x="643" y="442"/>
                  </a:cubicBezTo>
                  <a:cubicBezTo>
                    <a:pt x="637" y="470"/>
                    <a:pt x="637" y="510"/>
                    <a:pt x="621" y="534"/>
                  </a:cubicBezTo>
                  <a:cubicBezTo>
                    <a:pt x="617" y="550"/>
                    <a:pt x="607" y="563"/>
                    <a:pt x="601" y="578"/>
                  </a:cubicBezTo>
                  <a:cubicBezTo>
                    <a:pt x="579" y="628"/>
                    <a:pt x="574" y="675"/>
                    <a:pt x="525" y="708"/>
                  </a:cubicBezTo>
                  <a:cubicBezTo>
                    <a:pt x="517" y="721"/>
                    <a:pt x="482" y="738"/>
                    <a:pt x="467" y="750"/>
                  </a:cubicBezTo>
                  <a:cubicBezTo>
                    <a:pt x="437" y="775"/>
                    <a:pt x="418" y="805"/>
                    <a:pt x="393" y="834"/>
                  </a:cubicBezTo>
                  <a:cubicBezTo>
                    <a:pt x="378" y="851"/>
                    <a:pt x="359" y="866"/>
                    <a:pt x="343" y="882"/>
                  </a:cubicBezTo>
                  <a:cubicBezTo>
                    <a:pt x="336" y="889"/>
                    <a:pt x="321" y="900"/>
                    <a:pt x="321" y="900"/>
                  </a:cubicBezTo>
                  <a:cubicBezTo>
                    <a:pt x="311" y="914"/>
                    <a:pt x="297" y="929"/>
                    <a:pt x="291" y="946"/>
                  </a:cubicBezTo>
                  <a:cubicBezTo>
                    <a:pt x="286" y="958"/>
                    <a:pt x="284" y="971"/>
                    <a:pt x="273" y="980"/>
                  </a:cubicBezTo>
                  <a:cubicBezTo>
                    <a:pt x="253" y="997"/>
                    <a:pt x="221" y="1000"/>
                    <a:pt x="197" y="1008"/>
                  </a:cubicBezTo>
                  <a:cubicBezTo>
                    <a:pt x="186" y="1019"/>
                    <a:pt x="165" y="1024"/>
                    <a:pt x="149" y="1026"/>
                  </a:cubicBezTo>
                  <a:cubicBezTo>
                    <a:pt x="134" y="1025"/>
                    <a:pt x="120" y="1025"/>
                    <a:pt x="105" y="1024"/>
                  </a:cubicBezTo>
                  <a:cubicBezTo>
                    <a:pt x="81" y="1022"/>
                    <a:pt x="68" y="1011"/>
                    <a:pt x="47" y="1002"/>
                  </a:cubicBezTo>
                  <a:cubicBezTo>
                    <a:pt x="34" y="996"/>
                    <a:pt x="35" y="1002"/>
                    <a:pt x="35" y="996"/>
                  </a:cubicBezTo>
                </a:path>
              </a:pathLst>
            </a:custGeom>
            <a:solidFill>
              <a:srgbClr val="969696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6" name="Text Box 94"/>
            <p:cNvSpPr txBox="1">
              <a:spLocks noChangeAspect="1" noChangeArrowheads="1"/>
            </p:cNvSpPr>
            <p:nvPr/>
          </p:nvSpPr>
          <p:spPr bwMode="auto">
            <a:xfrm>
              <a:off x="733" y="981"/>
              <a:ext cx="648" cy="231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  <a:latin typeface="Comic Sans MS" charset="0"/>
                </a:rPr>
                <a:t>hadrons</a:t>
              </a:r>
            </a:p>
          </p:txBody>
        </p:sp>
        <p:sp>
          <p:nvSpPr>
            <p:cNvPr id="34907" name="Text Box 95"/>
            <p:cNvSpPr txBox="1">
              <a:spLocks noChangeAspect="1" noChangeArrowheads="1"/>
            </p:cNvSpPr>
            <p:nvPr/>
          </p:nvSpPr>
          <p:spPr bwMode="auto">
            <a:xfrm>
              <a:off x="1105" y="1311"/>
              <a:ext cx="195" cy="288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3300"/>
                  </a:solidFill>
                  <a:sym typeface="Symbol" charset="2"/>
                </a:rPr>
                <a:t></a:t>
              </a: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34908" name="Text Box 96"/>
            <p:cNvSpPr txBox="1">
              <a:spLocks noChangeAspect="1" noChangeArrowheads="1"/>
            </p:cNvSpPr>
            <p:nvPr/>
          </p:nvSpPr>
          <p:spPr bwMode="auto">
            <a:xfrm>
              <a:off x="224" y="690"/>
              <a:ext cx="227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CH</a:t>
              </a:r>
            </a:p>
          </p:txBody>
        </p:sp>
        <p:sp>
          <p:nvSpPr>
            <p:cNvPr id="34909" name="Text Box 97"/>
            <p:cNvSpPr txBox="1">
              <a:spLocks noChangeAspect="1" noChangeArrowheads="1"/>
            </p:cNvSpPr>
            <p:nvPr/>
          </p:nvSpPr>
          <p:spPr bwMode="auto">
            <a:xfrm>
              <a:off x="230" y="1147"/>
              <a:ext cx="218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FH</a:t>
              </a:r>
            </a:p>
          </p:txBody>
        </p:sp>
        <p:sp>
          <p:nvSpPr>
            <p:cNvPr id="34910" name="Text Box 98"/>
            <p:cNvSpPr txBox="1">
              <a:spLocks noChangeAspect="1" noChangeArrowheads="1"/>
            </p:cNvSpPr>
            <p:nvPr/>
          </p:nvSpPr>
          <p:spPr bwMode="auto">
            <a:xfrm>
              <a:off x="214" y="1458"/>
              <a:ext cx="236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EM</a:t>
              </a:r>
            </a:p>
          </p:txBody>
        </p:sp>
        <p:sp>
          <p:nvSpPr>
            <p:cNvPr id="34911" name="Line 99"/>
            <p:cNvSpPr>
              <a:spLocks noChangeAspect="1" noChangeShapeType="1"/>
            </p:cNvSpPr>
            <p:nvPr/>
          </p:nvSpPr>
          <p:spPr bwMode="auto">
            <a:xfrm flipH="1">
              <a:off x="1098" y="581"/>
              <a:ext cx="634" cy="27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2" name="Line 100"/>
            <p:cNvSpPr>
              <a:spLocks noChangeAspect="1" noChangeShapeType="1"/>
            </p:cNvSpPr>
            <p:nvPr/>
          </p:nvSpPr>
          <p:spPr bwMode="auto">
            <a:xfrm>
              <a:off x="481" y="581"/>
              <a:ext cx="202" cy="27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3" name="Line 101"/>
            <p:cNvSpPr>
              <a:spLocks noChangeAspect="1" noChangeShapeType="1"/>
            </p:cNvSpPr>
            <p:nvPr/>
          </p:nvSpPr>
          <p:spPr bwMode="auto">
            <a:xfrm>
              <a:off x="159" y="1662"/>
              <a:ext cx="160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4" name="Oval 102"/>
            <p:cNvSpPr>
              <a:spLocks noChangeAspect="1" noChangeArrowheads="1"/>
            </p:cNvSpPr>
            <p:nvPr/>
          </p:nvSpPr>
          <p:spPr bwMode="auto">
            <a:xfrm rot="208979">
              <a:off x="500" y="661"/>
              <a:ext cx="1172" cy="189"/>
            </a:xfrm>
            <a:prstGeom prst="ellips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3200400" y="838200"/>
            <a:ext cx="5840413" cy="5194300"/>
            <a:chOff x="2041" y="472"/>
            <a:chExt cx="3679" cy="2125"/>
          </a:xfrm>
        </p:grpSpPr>
        <p:pic>
          <p:nvPicPr>
            <p:cNvPr id="34832" name="Picture 104" descr="pix_87288_22409_caltks_r-z_view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r="6288"/>
            <a:stretch>
              <a:fillRect/>
            </a:stretch>
          </p:blipFill>
          <p:spPr bwMode="auto">
            <a:xfrm>
              <a:off x="2041" y="472"/>
              <a:ext cx="3679" cy="2125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84073" name="Text Box 105"/>
            <p:cNvSpPr txBox="1">
              <a:spLocks noChangeArrowheads="1"/>
            </p:cNvSpPr>
            <p:nvPr/>
          </p:nvSpPr>
          <p:spPr bwMode="auto">
            <a:xfrm>
              <a:off x="2534" y="576"/>
              <a:ext cx="2410" cy="1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Highest E</a:t>
              </a:r>
              <a:r>
                <a:rPr lang="en-US" sz="2000" b="1" baseline="-25000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 dijet event at DØ</a:t>
              </a:r>
              <a:endParaRPr lang="en-US" sz="2000">
                <a:latin typeface="Comic Sans MS" charset="0"/>
              </a:endParaRPr>
            </a:p>
          </p:txBody>
        </p:sp>
        <p:graphicFrame>
          <p:nvGraphicFramePr>
            <p:cNvPr id="34818" name="Object 106"/>
            <p:cNvGraphicFramePr>
              <a:graphicFrameLocks noChangeAspect="1"/>
            </p:cNvGraphicFramePr>
            <p:nvPr/>
          </p:nvGraphicFramePr>
          <p:xfrm>
            <a:off x="3063" y="2234"/>
            <a:ext cx="1955" cy="356"/>
          </p:xfrm>
          <a:graphic>
            <a:graphicData uri="http://schemas.openxmlformats.org/presentationml/2006/ole">
              <p:oleObj spid="_x0000_s204802" name="Equation" r:id="rId13" imgW="1701720" imgH="482400" progId="Equation.3">
                <p:embed/>
              </p:oleObj>
            </a:graphicData>
          </a:graphic>
        </p:graphicFrame>
      </p:grpSp>
      <p:sp>
        <p:nvSpPr>
          <p:cNvPr id="34831" name="Text Box 10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Arial Narrow" charset="0"/>
              </a:rPr>
              <a:t>How does an Event Look in a Collider Detector?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F0E01-CD73-5E47-A6E7-2D11A9500533}" type="slidenum">
              <a:rPr lang="en-US"/>
              <a:pPr/>
              <a:t>17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9FED-B022-7D4C-99D4-EF9E9B6BF054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BEF425-0487-6B4F-895E-A798640661A6}" type="slidenum">
              <a:rPr lang="en-US"/>
              <a:pPr/>
              <a:t>19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/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My web page: </a:t>
            </a:r>
            <a:r>
              <a:rPr lang="en-US" dirty="0">
                <a:hlinkClick r:id="rId2"/>
              </a:rPr>
              <a:t>http://www-hep.uta.edu/~yu/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Other information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Office </a:t>
            </a:r>
            <a:r>
              <a:rPr lang="en-US" dirty="0"/>
              <a:t>Hours:</a:t>
            </a:r>
            <a:r>
              <a:rPr lang="en-US" dirty="0" smtClean="0"/>
              <a:t> 10:00 </a:t>
            </a:r>
            <a:r>
              <a:rPr lang="en-US" dirty="0"/>
              <a:t>–</a:t>
            </a:r>
            <a:r>
              <a:rPr lang="en-US" dirty="0" smtClean="0"/>
              <a:t> 11:00am</a:t>
            </a:r>
            <a:r>
              <a:rPr lang="en-US" dirty="0"/>
              <a:t>, Mondays</a:t>
            </a:r>
            <a:r>
              <a:rPr lang="en-US" dirty="0" smtClean="0"/>
              <a:t> through Thursdays </a:t>
            </a:r>
            <a:r>
              <a:rPr lang="en-US" dirty="0"/>
              <a:t>or by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C9EB8-B678-E544-9A4F-B2C1CE5C7CE9}" type="slidenum">
              <a:rPr lang="en-US"/>
              <a:pPr/>
              <a:t>2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/>
              <a:t>Reading assignment #1: Read and follow through all sections in appendices A and B by</a:t>
            </a:r>
            <a:r>
              <a:rPr lang="en-US" dirty="0" smtClean="0"/>
              <a:t> Wednesday</a:t>
            </a:r>
            <a:r>
              <a:rPr lang="en-US" dirty="0"/>
              <a:t>, </a:t>
            </a:r>
            <a:r>
              <a:rPr lang="en-US" dirty="0" smtClean="0"/>
              <a:t>June 8</a:t>
            </a:r>
          </a:p>
          <a:p>
            <a:pPr lvl="1" eaLnBrk="1" hangingPunct="1"/>
            <a:r>
              <a:rPr lang="en-US" dirty="0"/>
              <a:t>There will be a quiz</a:t>
            </a:r>
            <a:r>
              <a:rPr lang="en-US" dirty="0" smtClean="0"/>
              <a:t> this Wednesday</a:t>
            </a:r>
            <a:r>
              <a:rPr lang="en-US" dirty="0"/>
              <a:t>,  </a:t>
            </a:r>
            <a:r>
              <a:rPr lang="en-US" dirty="0" smtClean="0"/>
              <a:t>June 8, </a:t>
            </a:r>
            <a:r>
              <a:rPr lang="en-US" dirty="0"/>
              <a:t>on this reading 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5C132-EA4E-3441-861C-21F2A543E8B8}" type="slidenum">
              <a:rPr lang="en-US"/>
              <a:pPr/>
              <a:t>20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/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Homework:</a:t>
            </a:r>
            <a:r>
              <a:rPr lang="en-US" sz="2400" dirty="0" smtClean="0"/>
              <a:t> </a:t>
            </a:r>
            <a:r>
              <a:rPr lang="en-US" sz="2400" dirty="0" smtClean="0">
                <a:ea typeface="굴림" charset="-127"/>
                <a:cs typeface="굴림" charset="-127"/>
              </a:rPr>
              <a:t>30</a:t>
            </a:r>
            <a:r>
              <a:rPr lang="en-US" sz="2400" dirty="0" smtClean="0"/>
              <a:t>%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Midterm and Final Comprehensive Exams </a:t>
            </a:r>
            <a:r>
              <a:rPr lang="en-US" sz="2000" dirty="0" smtClean="0"/>
              <a:t>(</a:t>
            </a:r>
            <a:r>
              <a:rPr lang="en-US" sz="2000" dirty="0" smtClean="0">
                <a:ea typeface="굴림" charset="-127"/>
                <a:cs typeface="굴림" charset="-127"/>
              </a:rPr>
              <a:t>6/21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2000" dirty="0">
                <a:ea typeface="굴림" charset="-127"/>
                <a:cs typeface="굴림" charset="-127"/>
              </a:rPr>
              <a:t>and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7/11</a:t>
            </a:r>
            <a:r>
              <a:rPr lang="en-US" sz="2000" dirty="0" smtClean="0"/>
              <a:t>)</a:t>
            </a:r>
            <a:r>
              <a:rPr lang="en-US" sz="2000" dirty="0"/>
              <a:t>:</a:t>
            </a:r>
            <a:r>
              <a:rPr lang="en-US" sz="2000" dirty="0" smtClean="0"/>
              <a:t> 22.5% </a:t>
            </a:r>
            <a:r>
              <a:rPr lang="en-US" sz="2000" dirty="0"/>
              <a:t>each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Missing </a:t>
            </a:r>
            <a:r>
              <a:rPr lang="en-US" sz="2200" dirty="0"/>
              <a:t>an exam is not permissible unless pre-approved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No makeup </a:t>
            </a:r>
            <a:r>
              <a:rPr lang="en-US" dirty="0" smtClean="0"/>
              <a:t>test!!</a:t>
            </a:r>
          </a:p>
          <a:p>
            <a:pPr lvl="2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</a:rPr>
              <a:t>You will get an F if you miss any of the exams without a prior approval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Lab score: 15%</a:t>
            </a:r>
            <a:endParaRPr lang="en-US" sz="2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Extra credits: 10% of the total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Random attendances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Strong </a:t>
            </a:r>
            <a:r>
              <a:rPr lang="en-US" sz="2000" dirty="0"/>
              <a:t>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Planetarium shows and Other many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Grading will be done on a sliding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3565525"/>
            <a:ext cx="7880350" cy="396875"/>
            <a:chOff x="28" y="2551"/>
            <a:chExt cx="4964" cy="250"/>
          </a:xfrm>
        </p:grpSpPr>
        <p:sp>
          <p:nvSpPr>
            <p:cNvPr id="3892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49361C-35FE-034E-B214-19E10355F6A1}" type="slidenum">
              <a:rPr lang="en-US"/>
              <a:pPr/>
              <a:t>21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334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Solving homework problems is the only way to comprehend class 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An electronic homework system has been setup for you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A50021"/>
                </a:solidFill>
              </a:rPr>
              <a:t>Details are in the material distributed today and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hlinkClick r:id="rId2"/>
              </a:rPr>
              <a:t>https://quest.cns.utexas.edu/student/courses/list</a:t>
            </a:r>
            <a:r>
              <a:rPr lang="en-US" sz="2400" dirty="0"/>
              <a:t> </a:t>
            </a:r>
            <a:endParaRPr lang="en-US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Choose the course PHYS1443</a:t>
            </a:r>
            <a:r>
              <a:rPr lang="en-US" sz="2000" dirty="0" smtClean="0">
                <a:solidFill>
                  <a:schemeClr val="accent2"/>
                </a:solidFill>
              </a:rPr>
              <a:t>-001-SUMMER2011, </a:t>
            </a:r>
            <a:r>
              <a:rPr lang="en-US" sz="2000" dirty="0">
                <a:solidFill>
                  <a:schemeClr val="accent2"/>
                </a:solidFill>
              </a:rPr>
              <a:t>unique number </a:t>
            </a:r>
            <a:r>
              <a:rPr lang="en-US" sz="2000" dirty="0" smtClean="0">
                <a:solidFill>
                  <a:schemeClr val="accent2"/>
                </a:solidFill>
              </a:rPr>
              <a:t>43111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>
                <a:solidFill>
                  <a:schemeClr val="accent2"/>
                </a:solidFill>
              </a:rPr>
              <a:t>Download homework #1</a:t>
            </a:r>
            <a:r>
              <a:rPr lang="en-US" altLang="ko-KR" sz="2000" u="sng" dirty="0">
                <a:solidFill>
                  <a:schemeClr val="accent2"/>
                </a:solidFill>
                <a:ea typeface="굴림" charset="-127"/>
                <a:cs typeface="굴림" charset="-127"/>
              </a:rPr>
              <a:t>, solve the</a:t>
            </a: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 one problem </a:t>
            </a:r>
            <a:r>
              <a:rPr lang="en-US" altLang="ko-KR" sz="2000" u="sng" dirty="0">
                <a:solidFill>
                  <a:schemeClr val="accent2"/>
                </a:solidFill>
                <a:ea typeface="굴림" charset="-127"/>
                <a:cs typeface="굴림" charset="-127"/>
              </a:rPr>
              <a:t>and submit them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000" u="sng" dirty="0">
                <a:solidFill>
                  <a:schemeClr val="accent2"/>
                </a:solidFill>
                <a:ea typeface="굴림" charset="-127"/>
                <a:cs typeface="굴림" charset="-127"/>
              </a:rPr>
              <a:t>Multiple unsuccessful tries will deduct points</a:t>
            </a:r>
            <a:endParaRPr lang="en-US" sz="2000" u="sng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A50021"/>
                </a:solidFill>
              </a:rPr>
              <a:t>Roster will close</a:t>
            </a:r>
            <a:r>
              <a:rPr lang="en-US" sz="2000" dirty="0" smtClean="0">
                <a:solidFill>
                  <a:srgbClr val="A50021"/>
                </a:solidFill>
              </a:rPr>
              <a:t> at midnight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Wednesday, June 8</a:t>
            </a:r>
            <a:endParaRPr lang="en-US" altLang="ko-KR" sz="2000" dirty="0" smtClean="0">
              <a:solidFill>
                <a:srgbClr val="A50021"/>
              </a:solidFill>
              <a:ea typeface="굴림" charset="-127"/>
              <a:cs typeface="굴림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A50021"/>
                </a:solidFill>
                <a:ea typeface="굴림" charset="-127"/>
                <a:cs typeface="굴림" charset="-127"/>
              </a:rPr>
              <a:t>You need a UT </a:t>
            </a:r>
            <a:r>
              <a:rPr lang="en-US" sz="2000" dirty="0" err="1">
                <a:solidFill>
                  <a:srgbClr val="A50021"/>
                </a:solidFill>
                <a:ea typeface="굴림" charset="-127"/>
                <a:cs typeface="굴림" charset="-127"/>
              </a:rPr>
              <a:t>e</a:t>
            </a:r>
            <a:r>
              <a:rPr lang="en-US" sz="2000" dirty="0">
                <a:solidFill>
                  <a:srgbClr val="A50021"/>
                </a:solidFill>
                <a:ea typeface="굴림" charset="-127"/>
                <a:cs typeface="굴림" charset="-127"/>
              </a:rPr>
              <a:t>-ID: Go and apply at the URL </a:t>
            </a:r>
            <a:r>
              <a:rPr lang="en-US" sz="2000" dirty="0">
                <a:solidFill>
                  <a:srgbClr val="A50021"/>
                </a:solidFill>
                <a:ea typeface="굴림" charset="-127"/>
                <a:cs typeface="굴림" charset="-127"/>
                <a:hlinkClick r:id="rId3"/>
              </a:rPr>
              <a:t>https://idmanager.its.utexas.edu/eid_self_help/?createEID&amp;qwicap-page-id=EA027EFF7E2DA39E</a:t>
            </a:r>
            <a:r>
              <a:rPr lang="en-US" sz="2000" dirty="0">
                <a:solidFill>
                  <a:srgbClr val="A50021"/>
                </a:solidFill>
                <a:ea typeface="굴림" charset="-127"/>
                <a:cs typeface="굴림" charset="-127"/>
              </a:rPr>
              <a:t> if you don’t have one.</a:t>
            </a:r>
            <a:endParaRPr lang="en-US" sz="2000" dirty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Each 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>
                <a:solidFill>
                  <a:srgbClr val="A50021"/>
                </a:solidFill>
              </a:rPr>
              <a:t>ALL</a:t>
            </a:r>
            <a:r>
              <a:rPr lang="en-US" sz="2400" dirty="0"/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Home work will constitute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30</a:t>
            </a:r>
            <a:r>
              <a:rPr lang="en-US" altLang="ko-KR" sz="2400" b="1" u="sng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%</a:t>
            </a:r>
            <a:r>
              <a:rPr lang="en-US" sz="2400" b="1" u="sng" dirty="0" smtClean="0">
                <a:solidFill>
                  <a:srgbClr val="A50021"/>
                </a:solidFill>
              </a:rPr>
              <a:t> </a:t>
            </a:r>
            <a:r>
              <a:rPr lang="en-US" sz="2400" b="1" u="sng" dirty="0">
                <a:solidFill>
                  <a:srgbClr val="A50021"/>
                </a:solidFill>
              </a:rPr>
              <a:t>of the total</a:t>
            </a:r>
            <a:r>
              <a:rPr lang="en-US" sz="2400" dirty="0"/>
              <a:t>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A 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Strongly encouraged to collaborate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Does not mean you can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8B8B3-5BEE-BB4A-8C3C-CB85E078BDBF}" type="slidenum">
              <a:rPr lang="en-US"/>
              <a:pPr/>
              <a:t>22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/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E2F14D-FFC5-724C-A980-5BEC0C1EB1E0}" type="slidenum">
              <a:rPr lang="en-US"/>
              <a:pPr/>
              <a:t>23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/>
              <a:t>Lab and Physics Clinic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pPr eaLnBrk="1" hangingPunct="1"/>
            <a:r>
              <a:rPr lang="en-US" sz="2400" dirty="0"/>
              <a:t>Physics Labs:</a:t>
            </a:r>
            <a:r>
              <a:rPr lang="en-US" sz="2000" dirty="0"/>
              <a:t> 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  <a:cs typeface="굴림" charset="-127"/>
              </a:rPr>
              <a:t>Starts, Wed. June 8, 2011</a:t>
            </a:r>
          </a:p>
          <a:p>
            <a:pPr lvl="1" eaLnBrk="1" hangingPunct="1"/>
            <a:r>
              <a:rPr lang="en-US" sz="2000" dirty="0"/>
              <a:t>Important to understand physical principles through experiments</a:t>
            </a:r>
          </a:p>
          <a:p>
            <a:pPr lvl="1" eaLnBrk="1" hangingPunct="1"/>
            <a:r>
              <a:rPr lang="en-US" sz="2000" dirty="0"/>
              <a:t>15% of the grade</a:t>
            </a:r>
          </a:p>
          <a:p>
            <a:pPr lvl="1" eaLnBrk="1" hangingPunct="1"/>
            <a:r>
              <a:rPr lang="en-US" sz="2000" dirty="0"/>
              <a:t>Lab syllabus is available in your assigned lab rooms. </a:t>
            </a:r>
          </a:p>
          <a:p>
            <a:pPr lvl="2" eaLnBrk="1" hangingPunct="1"/>
            <a:r>
              <a:rPr lang="en-US" sz="1800" dirty="0"/>
              <a:t>Go by the lab room between 8am - 6pm M – F and pick up the syllabus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sz="2400" dirty="0"/>
              <a:t>Physics Clinic: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Room SH007, 12 – 6pm Mon – </a:t>
            </a:r>
            <a:r>
              <a:rPr lang="en-US" sz="2000" dirty="0" err="1" smtClean="0"/>
              <a:t>Thur</a:t>
            </a:r>
            <a:r>
              <a:rPr lang="en-US" sz="2000" dirty="0" smtClean="0"/>
              <a:t> and 1 – 6pm Sat.  </a:t>
            </a:r>
          </a:p>
          <a:p>
            <a:pPr lvl="1" eaLnBrk="1" hangingPunct="1"/>
            <a:r>
              <a:rPr lang="en-US" sz="2000" dirty="0" smtClean="0"/>
              <a:t>Free of charge</a:t>
            </a:r>
          </a:p>
          <a:p>
            <a:pPr lvl="1" eaLnBrk="1" hangingPunct="1"/>
            <a:r>
              <a:rPr lang="en-US" sz="2000" dirty="0"/>
              <a:t>They provide general help on physics, including help solving homework problems</a:t>
            </a:r>
          </a:p>
          <a:p>
            <a:pPr lvl="2" eaLnBrk="1" hangingPunct="1"/>
            <a:r>
              <a:rPr lang="en-US" sz="1800" dirty="0"/>
              <a:t>Do not expect solutions of the problem from them!</a:t>
            </a:r>
          </a:p>
          <a:p>
            <a:pPr lvl="2" eaLnBrk="1" hangingPunct="1"/>
            <a:r>
              <a:rPr lang="en-US" sz="1800" dirty="0"/>
              <a:t>Do not expect them to tell you whether your answers are correct!</a:t>
            </a:r>
          </a:p>
          <a:p>
            <a:pPr lvl="2" eaLnBrk="1" hangingPunct="1"/>
            <a:r>
              <a:rPr lang="en-US" sz="1800" dirty="0"/>
              <a:t>It is your responsibility to make sure that you have done everything correctly</a:t>
            </a:r>
            <a:r>
              <a:rPr lang="en-US" sz="1800" dirty="0" smtClean="0"/>
              <a:t>!</a:t>
            </a:r>
            <a:endParaRPr lang="en-US" sz="2000" dirty="0" smtClean="0">
              <a:sym typeface="Wingdings" charset="2"/>
            </a:endParaRP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Will let you know via e-mail when the service begins</a:t>
            </a:r>
            <a:endParaRPr lang="en-US" sz="2000" dirty="0"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/>
              <a:t>Extra credit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sz="3600" smtClean="0"/>
              <a:t>10% addition to the total</a:t>
            </a:r>
          </a:p>
          <a:p>
            <a:pPr lvl="1"/>
            <a:r>
              <a:rPr lang="en-US" sz="3200" smtClean="0"/>
              <a:t>Could boost a B to A, C to B or D to C</a:t>
            </a:r>
          </a:p>
          <a:p>
            <a:r>
              <a:rPr lang="en-US" sz="3600" smtClean="0"/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Physics department colloquium participation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Some will be double or triple credit (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1CA087-7BCA-4D49-846E-5028AE3D710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smtClean="0"/>
              <a:t>Valid Planetarium Shows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791200"/>
          </a:xfrm>
        </p:spPr>
        <p:txBody>
          <a:bodyPr/>
          <a:lstStyle/>
          <a:p>
            <a:r>
              <a:rPr lang="en-US" sz="2400" smtClean="0"/>
              <a:t>Regular running shows</a:t>
            </a:r>
          </a:p>
          <a:p>
            <a:pPr lvl="1"/>
            <a:r>
              <a:rPr lang="en-US" sz="2000" smtClean="0"/>
              <a:t>Magnificent Sun</a:t>
            </a:r>
          </a:p>
          <a:p>
            <a:pPr lvl="1"/>
            <a:r>
              <a:rPr lang="en-US" sz="2000" smtClean="0"/>
              <a:t>Violent Universe</a:t>
            </a:r>
          </a:p>
          <a:p>
            <a:pPr lvl="1"/>
            <a:r>
              <a:rPr lang="en-US" sz="2000" smtClean="0"/>
              <a:t>Wonders of the Universe</a:t>
            </a:r>
            <a:endParaRPr lang="en-US" sz="2400" smtClean="0"/>
          </a:p>
          <a:p>
            <a:r>
              <a:rPr lang="en-US" sz="2800" smtClean="0"/>
              <a:t>Shows that need special arrangements</a:t>
            </a:r>
          </a:p>
          <a:p>
            <a:pPr lvl="1"/>
            <a:r>
              <a:rPr lang="en-US" sz="2000" smtClean="0"/>
              <a:t>Stars of the Pharaohs</a:t>
            </a:r>
          </a:p>
          <a:p>
            <a:pPr lvl="1"/>
            <a:r>
              <a:rPr lang="en-US" sz="2000" smtClean="0"/>
              <a:t>Black Holes</a:t>
            </a:r>
          </a:p>
          <a:p>
            <a:pPr lvl="1"/>
            <a:r>
              <a:rPr lang="en-US" sz="2000" smtClean="0"/>
              <a:t>Two small pieces of glass</a:t>
            </a:r>
          </a:p>
          <a:p>
            <a:pPr lvl="1"/>
            <a:r>
              <a:rPr lang="en-US" sz="2000" smtClean="0"/>
              <a:t>SOPHIA</a:t>
            </a:r>
          </a:p>
          <a:p>
            <a:r>
              <a:rPr lang="en-US" sz="2400" smtClean="0"/>
              <a:t>How to submit for extra credit?</a:t>
            </a:r>
          </a:p>
          <a:p>
            <a:pPr lvl="1"/>
            <a:r>
              <a:rPr lang="en-US" sz="2000" smtClean="0"/>
              <a:t>Obtain the ticket stub that is signed and dated by the planetarium star lecturer of the day</a:t>
            </a:r>
          </a:p>
          <a:p>
            <a:pPr lvl="1"/>
            <a:r>
              <a:rPr lang="en-US" sz="2000" smtClean="0"/>
              <a:t>Collect the ticket stubs</a:t>
            </a:r>
          </a:p>
          <a:p>
            <a:pPr lvl="1"/>
            <a:r>
              <a:rPr lang="en-US" sz="2000" smtClean="0"/>
              <a:t>Tape all of them on a sheet of paper with your name and ID written on it</a:t>
            </a:r>
          </a:p>
          <a:p>
            <a:pPr lvl="1"/>
            <a:r>
              <a:rPr lang="en-US" sz="200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C535C-041A-4D4E-B25D-C3A482199B7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0F48E-E6BA-BA4E-B0CE-47D7BB450466}" type="slidenum">
              <a:rPr lang="en-US"/>
              <a:pPr/>
              <a:t>26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/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All A’s?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This would be really nice, wouldn’t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But if it is too easy it is not fulfilling</a:t>
            </a:r>
            <a:r>
              <a:rPr lang="en-US" altLang="ko-KR" sz="2000" dirty="0">
                <a:ea typeface="굴림" charset="-127"/>
                <a:cs typeface="굴림" charset="-127"/>
              </a:rPr>
              <a:t> or meaningful</a:t>
            </a:r>
            <a:r>
              <a:rPr lang="en-US" sz="2000" dirty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class is not going to be a stroll in the park!</a:t>
            </a:r>
            <a:r>
              <a:rPr lang="en-US" sz="2400" dirty="0" smtClean="0"/>
              <a:t>! (Very fast pace!!)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Exams</a:t>
            </a:r>
            <a:r>
              <a:rPr lang="en-US" altLang="ko-KR" sz="2000" dirty="0">
                <a:ea typeface="굴림" charset="-127"/>
                <a:cs typeface="굴림" charset="-127"/>
              </a:rPr>
              <a:t> and quizzes</a:t>
            </a:r>
            <a:r>
              <a:rPr lang="en-US" sz="2000" dirty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But you have a great control of your grade in your hands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Homework</a:t>
            </a:r>
            <a:r>
              <a:rPr lang="en-US" altLang="ko-KR" sz="2000" dirty="0">
                <a:ea typeface="굴림" charset="-127"/>
                <a:cs typeface="굴림" charset="-127"/>
              </a:rPr>
              <a:t> is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30</a:t>
            </a:r>
            <a:r>
              <a:rPr lang="en-US" sz="2000" dirty="0" smtClean="0"/>
              <a:t>%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2000" dirty="0">
                <a:ea typeface="굴림" charset="-127"/>
                <a:cs typeface="굴림" charset="-127"/>
              </a:rPr>
              <a:t>of the total grade</a:t>
            </a:r>
            <a:r>
              <a:rPr lang="en-US" sz="2000" dirty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Sometimes much more than </a:t>
            </a:r>
            <a:r>
              <a:rPr lang="en-US" altLang="ko-KR" sz="1600" dirty="0">
                <a:ea typeface="굴림" charset="-127"/>
                <a:cs typeface="굴림" charset="-127"/>
              </a:rPr>
              <a:t>any </a:t>
            </a:r>
            <a:r>
              <a:rPr lang="en-US" sz="1600" dirty="0"/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Sometimes homework problems will be something that you have yet to learn in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Lab 15%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 will work with you so that your efforts are properly awarded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D43E6-2245-0047-93E8-26A15F7B3E9E}" type="slidenum">
              <a:rPr lang="en-US"/>
              <a:pPr/>
              <a:t>27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/>
              <a:t>What do we want </a:t>
            </a:r>
            <a:r>
              <a:rPr lang="en-US" altLang="ko-KR">
                <a:ea typeface="굴림" charset="-127"/>
                <a:cs typeface="굴림" charset="-127"/>
              </a:rPr>
              <a:t>to learn</a:t>
            </a:r>
            <a:r>
              <a:rPr lang="en-US"/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Identify what law</a:t>
            </a:r>
            <a:r>
              <a:rPr lang="en-US" altLang="ko-KR" sz="2800">
                <a:ea typeface="굴림" charset="-127"/>
                <a:cs typeface="굴림" charset="-127"/>
              </a:rPr>
              <a:t>s</a:t>
            </a:r>
            <a:r>
              <a:rPr lang="en-US" sz="2800"/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Understand the impact of such physical laws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Learn how to research and analyze what you observe.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Learn how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Learn how to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0066"/>
                </a:solidFill>
              </a:rPr>
              <a:t>I don’t want you to be scared of PHYSICS!!!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52538" y="57912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A50021"/>
                </a:solidFill>
                <a:latin typeface="Arial Narrow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76A527-872A-3F4A-80B5-ABFF22BB2142}" type="slidenum">
              <a:rPr lang="en-US"/>
              <a:pPr/>
              <a:t>28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2048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F68B39-17F8-7A43-B7E5-EF471F5A6452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Why do Physics?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82675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3300"/>
                </a:solidFill>
              </a:rPr>
              <a:t>To understand nature through experimental observations and measurements (</a:t>
            </a:r>
            <a:r>
              <a:rPr lang="en-US" sz="2800" b="1">
                <a:solidFill>
                  <a:srgbClr val="A50021"/>
                </a:solidFill>
              </a:rPr>
              <a:t>Research</a:t>
            </a:r>
            <a:r>
              <a:rPr lang="en-US" sz="2800">
                <a:solidFill>
                  <a:srgbClr val="0033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3300"/>
                </a:solidFill>
              </a:rPr>
              <a:t>Establish limited number of fundamental laws, usually with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003300"/>
                </a:solidFill>
              </a:rPr>
              <a:t>Predict the nature’s course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>
                <a:solidFill>
                  <a:srgbClr val="CC6600"/>
                </a:solidFill>
              </a:rPr>
              <a:t>Theory and Experiment work hand-in-hand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>
                <a:solidFill>
                  <a:srgbClr val="CC6600"/>
                </a:solidFill>
              </a:rPr>
              <a:t>Theory works generally under restricted conditions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>
                <a:solidFill>
                  <a:srgbClr val="CC6600"/>
                </a:solidFill>
              </a:rPr>
              <a:t>Discrepancies between experimental measurements and theory are good for improvements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/>
              <a:t>Improves our everyday lives,</a:t>
            </a:r>
            <a:r>
              <a:rPr lang="en-US" sz="2800" smtClean="0"/>
              <a:t> even though </a:t>
            </a:r>
            <a:r>
              <a:rPr lang="en-US" sz="2800"/>
              <a:t>some laws can take a while till we see them amongst us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8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charset="0"/>
              </a:rPr>
              <a:t>Exp.</a:t>
            </a:r>
            <a:r>
              <a:rPr lang="en-US" sz="6000">
                <a:solidFill>
                  <a:srgbClr val="FF0066"/>
                </a:solidFill>
                <a:latin typeface="Arial Narrow" charset="0"/>
              </a:rPr>
              <a:t>{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-76200" y="1752600"/>
            <a:ext cx="16208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charset="0"/>
              </a:rPr>
              <a:t>Theory </a:t>
            </a:r>
            <a:r>
              <a:rPr lang="en-US" sz="8800">
                <a:solidFill>
                  <a:srgbClr val="FF0066"/>
                </a:solidFill>
                <a:latin typeface="Arial Narrow" charset="0"/>
              </a:rPr>
              <a:t>{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2B1885-2D45-3F4F-86B4-2681BC544FAF}" type="slidenum">
              <a:rPr lang="en-US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DDE152C-0643-E24F-9384-54A5A361CDE3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29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Brief History of Physics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AD 18</a:t>
            </a:r>
            <a:r>
              <a:rPr lang="en-US" sz="2400" baseline="30000"/>
              <a:t>th</a:t>
            </a:r>
            <a:r>
              <a:rPr lang="en-US" sz="240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AD 19</a:t>
            </a:r>
            <a:r>
              <a:rPr lang="en-US" sz="2400" baseline="30000"/>
              <a:t>th</a:t>
            </a:r>
            <a:r>
              <a:rPr lang="en-US" sz="240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Late AD 19</a:t>
            </a:r>
            <a:r>
              <a:rPr lang="en-US" sz="2400" baseline="30000"/>
              <a:t>th</a:t>
            </a:r>
            <a:r>
              <a:rPr lang="en-US" sz="2400"/>
              <a:t> and early 20</a:t>
            </a:r>
            <a:r>
              <a:rPr lang="en-US" sz="2400" baseline="30000"/>
              <a:t>th</a:t>
            </a:r>
            <a:r>
              <a:rPr lang="en-US" sz="2400"/>
              <a:t> century</a:t>
            </a:r>
            <a:r>
              <a:rPr lang="en-US" sz="2800"/>
              <a:t> (</a:t>
            </a:r>
            <a:r>
              <a:rPr lang="en-US" sz="2400">
                <a:solidFill>
                  <a:srgbClr val="A50021"/>
                </a:solidFill>
              </a:rPr>
              <a:t>Modern Physics Era</a:t>
            </a:r>
            <a:r>
              <a:rPr lang="en-US" sz="28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How is universe created?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048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28E56-1F73-8640-AFE2-E6D7A968AD2C}" type="slidenum">
              <a:rPr lang="en-US"/>
              <a:pPr/>
              <a:t>3</a:t>
            </a:fld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r>
              <a:rPr lang="en-US" sz="4000"/>
              <a:t>Special Problems for Extra Credit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4648200"/>
          </a:xfrm>
        </p:spPr>
        <p:txBody>
          <a:bodyPr/>
          <a:lstStyle/>
          <a:p>
            <a:r>
              <a:rPr lang="en-US" dirty="0"/>
              <a:t>Derive the quadratic equation for Bx</a:t>
            </a:r>
            <a:r>
              <a:rPr lang="en-US" baseline="30000" dirty="0"/>
              <a:t>2</a:t>
            </a:r>
            <a:r>
              <a:rPr lang="en-US" dirty="0"/>
              <a:t>-Cx+A=0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5 points</a:t>
            </a:r>
            <a:endParaRPr lang="en-US" dirty="0"/>
          </a:p>
          <a:p>
            <a:r>
              <a:rPr lang="en-US" dirty="0"/>
              <a:t>Derive the kinematic equation                                      from first principles and the known kinematic equations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10 points</a:t>
            </a:r>
            <a:endParaRPr lang="en-US" dirty="0"/>
          </a:p>
          <a:p>
            <a:r>
              <a:rPr lang="en-US" dirty="0"/>
              <a:t>You must </a:t>
            </a:r>
            <a:r>
              <a:rPr lang="en-US" b="1" u="sng" dirty="0">
                <a:solidFill>
                  <a:srgbClr val="A50021"/>
                </a:solidFill>
              </a:rPr>
              <a:t>show your work in detail</a:t>
            </a:r>
            <a:r>
              <a:rPr lang="en-US" dirty="0"/>
              <a:t> to obtain full credit</a:t>
            </a:r>
          </a:p>
          <a:p>
            <a:r>
              <a:rPr lang="en-US" dirty="0"/>
              <a:t>Due at the start of the class,</a:t>
            </a:r>
            <a:r>
              <a:rPr lang="en-US" dirty="0" smtClean="0"/>
              <a:t> Thursday</a:t>
            </a:r>
            <a:r>
              <a:rPr lang="en-US" dirty="0"/>
              <a:t>,</a:t>
            </a:r>
            <a:r>
              <a:rPr lang="en-US" dirty="0" smtClean="0"/>
              <a:t> June 9</a:t>
            </a:r>
            <a:endParaRPr lang="en-US" dirty="0"/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334000" y="2128838"/>
          <a:ext cx="3352800" cy="538162"/>
        </p:xfrm>
        <a:graphic>
          <a:graphicData uri="http://schemas.openxmlformats.org/presentationml/2006/ole">
            <p:oleObj spid="_x0000_s258050" name="Equation" r:id="rId3" imgW="134604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0D764E-7EA8-034C-B067-66C9555BC1D8}" type="slidenum">
              <a:rPr lang="en-US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2253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10B209F-68AB-C04D-8E99-8F34C2A1FF2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30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Models, Theories and Laws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Models</a:t>
            </a:r>
            <a:r>
              <a:rPr lang="en-US" sz="2800"/>
              <a:t>: An analogy or a mental image of a phenomena in terms of something we are familiar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Thinking light as waves, behaving just like water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Often provide insights for new experiments and ideas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Theories</a:t>
            </a:r>
            <a:r>
              <a:rPr lang="en-US" sz="2800"/>
              <a:t>: More systematically improved version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Can provide quantitative predictions that are testable and more precise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Laws</a:t>
            </a:r>
            <a:r>
              <a:rPr lang="en-US" sz="2800"/>
              <a:t>: Certain concise but general statements about how nature behaves </a:t>
            </a:r>
            <a:endParaRPr lang="en-US" sz="2800">
              <a:sym typeface="Wingdings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Energy conservation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ym typeface="Wingdings" charset="2"/>
              </a:rPr>
              <a:t>The statement must be found experimentally valid to become a law</a:t>
            </a: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CC00CC"/>
                </a:solidFill>
              </a:rPr>
              <a:t>Principles</a:t>
            </a:r>
            <a:r>
              <a:rPr lang="en-US" sz="2800"/>
              <a:t>: Less general statements of how nature behaves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Has some level of arbitrariness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C7DEEC-42E6-8540-BD10-DA58F343D974}" type="slidenum">
              <a:rPr lang="en-US"/>
              <a:pPr/>
              <a:t>31</a:t>
            </a:fld>
            <a:endParaRPr lang="en-US"/>
          </a:p>
        </p:txBody>
      </p:sp>
      <p:sp>
        <p:nvSpPr>
          <p:cNvPr id="2355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86F115C-17F1-F746-92C4-821242E7C64B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31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Uncertainties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 eaLnBrk="1" hangingPunct="1"/>
            <a:r>
              <a:rPr lang="en-US" sz="3500"/>
              <a:t>Physical measurements have limited precision, however good they are, due to:</a:t>
            </a:r>
          </a:p>
          <a:p>
            <a:pPr lvl="1" eaLnBrk="1" hangingPunct="1"/>
            <a:r>
              <a:rPr lang="en-US"/>
              <a:t>Number of measurements </a:t>
            </a:r>
          </a:p>
          <a:p>
            <a:pPr lvl="1" eaLnBrk="1" hangingPunct="1"/>
            <a:r>
              <a:rPr lang="en-US"/>
              <a:t>Quality of instruments (meter stick vs micro-meter)</a:t>
            </a:r>
          </a:p>
          <a:p>
            <a:pPr lvl="1" eaLnBrk="1" hangingPunct="1"/>
            <a:r>
              <a:rPr lang="en-US"/>
              <a:t>Experience of the person doing measurements</a:t>
            </a:r>
          </a:p>
          <a:p>
            <a:pPr lvl="1" eaLnBrk="1" hangingPunct="1"/>
            <a:r>
              <a:rPr lang="en-US"/>
              <a:t>Etc</a:t>
            </a:r>
          </a:p>
          <a:p>
            <a:pPr eaLnBrk="1" hangingPunct="1"/>
            <a:r>
              <a:rPr lang="en-US"/>
              <a:t>In many cases, uncertainties are more important and difficult to estimate than the central (or mean) values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38138" y="21605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Arial Narrow" charset="0"/>
              </a:rPr>
              <a:t>Stat.{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590800"/>
            <a:ext cx="914400" cy="1555750"/>
            <a:chOff x="144" y="1632"/>
            <a:chExt cx="576" cy="980"/>
          </a:xfrm>
        </p:grpSpPr>
        <p:sp>
          <p:nvSpPr>
            <p:cNvPr id="23562" name="Text Box 6"/>
            <p:cNvSpPr txBox="1">
              <a:spLocks noChangeArrowheads="1"/>
            </p:cNvSpPr>
            <p:nvPr/>
          </p:nvSpPr>
          <p:spPr bwMode="auto">
            <a:xfrm>
              <a:off x="528" y="1632"/>
              <a:ext cx="19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600">
                  <a:solidFill>
                    <a:srgbClr val="A50021"/>
                  </a:solidFill>
                  <a:latin typeface="Arial Narrow" charset="0"/>
                </a:rPr>
                <a:t>{</a:t>
              </a:r>
            </a:p>
          </p:txBody>
        </p:sp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144" y="195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A50021"/>
                  </a:solidFill>
                  <a:latin typeface="Arial Narrow" charset="0"/>
                </a:rPr>
                <a:t>Syst.</a:t>
              </a:r>
            </a:p>
          </p:txBody>
        </p:sp>
      </p:grpSp>
      <p:sp>
        <p:nvSpPr>
          <p:cNvPr id="2356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EA99D7-8A82-E842-BDB6-E63D9B5B6246}" type="slidenum">
              <a:rPr lang="en-US"/>
              <a:pPr/>
              <a:t>32</a:t>
            </a:fld>
            <a:endParaRPr lang="en-US"/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70EBCD0-43FF-B949-8840-41A6BFFC2626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32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Significant Figures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382000" cy="5715000"/>
          </a:xfrm>
        </p:spPr>
        <p:txBody>
          <a:bodyPr/>
          <a:lstStyle/>
          <a:p>
            <a:pPr eaLnBrk="1" hangingPunct="1"/>
            <a:r>
              <a:rPr lang="en-US" smtClean="0"/>
              <a:t>Denote the precision of the measured values</a:t>
            </a:r>
          </a:p>
          <a:p>
            <a:pPr lvl="1" eaLnBrk="1" hangingPunct="1"/>
            <a:r>
              <a:rPr lang="en-US" sz="2400" smtClean="0"/>
              <a:t>The number 80 implies precision of +/- 1, between 79 and 81</a:t>
            </a:r>
          </a:p>
          <a:p>
            <a:pPr lvl="2" eaLnBrk="1" hangingPunct="1"/>
            <a:r>
              <a:rPr lang="en-US" sz="2000" smtClean="0"/>
              <a:t>If you are sure to +/-0.1, the number should be written 80.0</a:t>
            </a:r>
          </a:p>
          <a:p>
            <a:pPr lvl="1" eaLnBrk="1" hangingPunct="1"/>
            <a:r>
              <a:rPr lang="en-US" sz="2400" smtClean="0"/>
              <a:t>Significant figures: non-zero numbers or zeros that are not place-holders</a:t>
            </a:r>
          </a:p>
          <a:p>
            <a:pPr lvl="2" eaLnBrk="1" hangingPunct="1"/>
            <a:r>
              <a:rPr lang="en-US" sz="2000" smtClean="0"/>
              <a:t>34, 34.2, 0.001, 34.100</a:t>
            </a:r>
          </a:p>
          <a:p>
            <a:pPr lvl="3" eaLnBrk="1" hangingPunct="1"/>
            <a:r>
              <a:rPr lang="en-US" sz="1800" smtClean="0"/>
              <a:t>34 has two significant digits</a:t>
            </a:r>
          </a:p>
          <a:p>
            <a:pPr lvl="3" eaLnBrk="1" hangingPunct="1"/>
            <a:r>
              <a:rPr lang="en-US" sz="1800" smtClean="0"/>
              <a:t>34.2 has 3</a:t>
            </a:r>
          </a:p>
          <a:p>
            <a:pPr lvl="3" eaLnBrk="1" hangingPunct="1"/>
            <a:r>
              <a:rPr lang="en-US" sz="1800" smtClean="0"/>
              <a:t>0.001 has one because the 0’s before 1 are place holders to position “.”</a:t>
            </a:r>
          </a:p>
          <a:p>
            <a:pPr lvl="3" eaLnBrk="1" hangingPunct="1"/>
            <a:r>
              <a:rPr lang="en-US" sz="1800" smtClean="0"/>
              <a:t>34.100 has 5, because the 0’s after 1 indicates that the numbers in these digits are indeed 0’s.</a:t>
            </a:r>
          </a:p>
          <a:p>
            <a:pPr lvl="2" eaLnBrk="1" hangingPunct="1"/>
            <a:r>
              <a:rPr lang="en-US" sz="2000" smtClean="0"/>
              <a:t>When there are many 0’s, use scientific notation for simplicity: </a:t>
            </a:r>
          </a:p>
          <a:p>
            <a:pPr lvl="3" eaLnBrk="1" hangingPunct="1"/>
            <a:r>
              <a:rPr lang="en-US" sz="1800" smtClean="0"/>
              <a:t>31400000=3.14x10</a:t>
            </a:r>
            <a:r>
              <a:rPr lang="en-US" sz="1800" baseline="30000" smtClean="0"/>
              <a:t>7</a:t>
            </a:r>
          </a:p>
          <a:p>
            <a:pPr lvl="3" eaLnBrk="1" hangingPunct="1"/>
            <a:r>
              <a:rPr lang="en-US" sz="1800" smtClean="0"/>
              <a:t>0.00012=1.2x10</a:t>
            </a:r>
            <a:r>
              <a:rPr lang="en-US" sz="1800" baseline="30000" smtClean="0"/>
              <a:t>-4</a:t>
            </a:r>
          </a:p>
        </p:txBody>
      </p:sp>
      <p:sp>
        <p:nvSpPr>
          <p:cNvPr id="24583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546B3-CE7A-B745-B561-5BD2409E90EC}" type="slidenum">
              <a:rPr lang="en-US"/>
              <a:pPr/>
              <a:t>33</a:t>
            </a:fld>
            <a:endParaRPr lang="en-US"/>
          </a:p>
        </p:txBody>
      </p:sp>
      <p:sp>
        <p:nvSpPr>
          <p:cNvPr id="2560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C0D288E-E68F-2444-8504-56E00772446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33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Operational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Addition or subtraction:</a:t>
            </a:r>
            <a:r>
              <a:rPr lang="en-US" dirty="0"/>
              <a:t> Keep the </a:t>
            </a:r>
            <a:r>
              <a:rPr lang="en-US" b="1" u="sng" dirty="0">
                <a:solidFill>
                  <a:srgbClr val="A50021"/>
                </a:solidFill>
              </a:rPr>
              <a:t>smallest number of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A50021"/>
                </a:solidFill>
              </a:rPr>
              <a:t>decimal place</a:t>
            </a:r>
            <a:r>
              <a:rPr lang="en-US" dirty="0"/>
              <a:t> in the result, independent of the number of significant digits: 12.001+ 3.1=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Multiplication or Division</a:t>
            </a:r>
            <a:r>
              <a:rPr lang="en-US" dirty="0"/>
              <a:t>: Keep the </a:t>
            </a:r>
            <a:r>
              <a:rPr lang="en-US" b="1" u="sng" dirty="0">
                <a:solidFill>
                  <a:srgbClr val="A50021"/>
                </a:solidFill>
              </a:rPr>
              <a:t>smallest number of significant </a:t>
            </a:r>
            <a:r>
              <a:rPr lang="en-US" b="1" u="sng" dirty="0" smtClean="0">
                <a:solidFill>
                  <a:srgbClr val="A50021"/>
                </a:solidFill>
              </a:rPr>
              <a:t>digits</a:t>
            </a:r>
            <a:r>
              <a:rPr lang="en-US" dirty="0" smtClean="0"/>
              <a:t> </a:t>
            </a:r>
            <a:r>
              <a:rPr lang="en-US" dirty="0"/>
              <a:t>in the result: 12.001 </a:t>
            </a:r>
            <a:r>
              <a:rPr lang="en-US" dirty="0" err="1"/>
              <a:t>x</a:t>
            </a:r>
            <a:r>
              <a:rPr lang="en-US" dirty="0"/>
              <a:t> 3.1 =        , because the smallest significant figures is ?.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791200" y="2286000"/>
            <a:ext cx="71120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15.1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467600" y="3657600"/>
            <a:ext cx="50165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37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713163" y="4724400"/>
            <a:ext cx="4592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The worst precision determines the precision the overall operation!!</a:t>
            </a:r>
          </a:p>
        </p:txBody>
      </p:sp>
      <p:sp>
        <p:nvSpPr>
          <p:cNvPr id="25611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57600" y="5502275"/>
            <a:ext cx="459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Can’t get any better than the worst measurement!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5557838"/>
            <a:ext cx="154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In English?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E49F35-EFB0-0745-9ECA-7C76D971E1CE}" type="slidenum">
              <a:rPr lang="en-US"/>
              <a:pPr/>
              <a:t>34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172200"/>
            <a:ext cx="1981200" cy="457200"/>
          </a:xfrm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662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65103FD-173D-4947-A4A7-68886C1F9025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/>
              <a:t>Needs for Standards and Units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Seven basic quantities for physical measurements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Length, Mass, Time, Electric Current, Temperature, the Amount of substance and Luminous intensity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Need a language that everyone can understand each other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Consistency is crucial for physical measurements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The same quantity measured by one must be comprehendible and reproducible by others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Practical matters contribute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A system of unit called </a:t>
            </a:r>
            <a:r>
              <a:rPr 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SI</a:t>
            </a:r>
            <a:r>
              <a:rPr lang="en-US" sz="2800" dirty="0" smtClean="0">
                <a:ea typeface="+mn-ea"/>
                <a:cs typeface="+mn-cs"/>
              </a:rPr>
              <a:t> (</a:t>
            </a:r>
            <a:r>
              <a:rPr lang="en-US" sz="2800" dirty="0" smtClean="0">
                <a:solidFill>
                  <a:srgbClr val="660066"/>
                </a:solidFill>
                <a:latin typeface="Monotype Corsiva" pitchFamily="66" charset="0"/>
                <a:ea typeface="+mn-ea"/>
                <a:cs typeface="+mn-cs"/>
              </a:rPr>
              <a:t>System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Monotype Corsiva" pitchFamily="66" charset="0"/>
                <a:ea typeface="+mn-ea"/>
                <a:cs typeface="+mn-cs"/>
              </a:rPr>
              <a:t>Internationale</a:t>
            </a:r>
            <a:r>
              <a:rPr lang="en-US" sz="2800" dirty="0" smtClean="0">
                <a:ea typeface="+mn-ea"/>
                <a:cs typeface="+mn-cs"/>
              </a:rPr>
              <a:t>) was established in 1960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Length</a:t>
            </a:r>
            <a:r>
              <a:rPr lang="en-US" sz="2400" dirty="0" smtClean="0"/>
              <a:t> in meters (</a:t>
            </a:r>
            <a:r>
              <a:rPr lang="en-US" sz="2400" dirty="0" err="1" smtClean="0">
                <a:solidFill>
                  <a:schemeClr val="tx2"/>
                </a:solidFill>
                <a:latin typeface="Monotype Corsiva" pitchFamily="66" charset="0"/>
              </a:rPr>
              <a:t>m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</a:t>
            </a:r>
            <a:r>
              <a:rPr lang="en-US" sz="2400" dirty="0" smtClean="0"/>
              <a:t> in kilo-grams (</a:t>
            </a:r>
            <a:r>
              <a:rPr lang="en-US" sz="2400" dirty="0" smtClean="0">
                <a:solidFill>
                  <a:schemeClr val="tx2"/>
                </a:solidFill>
                <a:latin typeface="Monotype Corsiva" pitchFamily="66" charset="0"/>
              </a:rPr>
              <a:t>kg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</a:t>
            </a:r>
            <a:r>
              <a:rPr lang="en-US" sz="2400" dirty="0" smtClean="0"/>
              <a:t> in seconds (</a:t>
            </a:r>
            <a:r>
              <a:rPr lang="en-US" sz="2400" dirty="0" err="1" smtClean="0">
                <a:solidFill>
                  <a:schemeClr val="tx2"/>
                </a:solidFill>
                <a:latin typeface="Monotype Corsiva" pitchFamily="66" charset="0"/>
              </a:rPr>
              <a:t>s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335AC-DCAF-2140-9F1E-B49079CB6938}" type="slidenum">
              <a:rPr lang="en-US"/>
              <a:pPr/>
              <a:t>35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133600" cy="457200"/>
          </a:xfrm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586D709-1372-CD47-920F-AD0CC82513D1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85800"/>
          </a:xfrm>
        </p:spPr>
        <p:txBody>
          <a:bodyPr/>
          <a:lstStyle/>
          <a:p>
            <a:pPr eaLnBrk="1" hangingPunct="1"/>
            <a:r>
              <a:rPr lang="en-US"/>
              <a:t>Definition of Three Relevant Base Units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963613"/>
            <a:ext cx="8305800" cy="4141787"/>
            <a:chOff x="240" y="607"/>
            <a:chExt cx="5232" cy="2609"/>
          </a:xfrm>
        </p:grpSpPr>
        <p:sp>
          <p:nvSpPr>
            <p:cNvPr id="28681" name="Rectangle 4"/>
            <p:cNvSpPr>
              <a:spLocks noChangeArrowheads="1"/>
            </p:cNvSpPr>
            <p:nvPr/>
          </p:nvSpPr>
          <p:spPr bwMode="auto">
            <a:xfrm>
              <a:off x="1632" y="2391"/>
              <a:ext cx="3840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One second is the </a:t>
              </a:r>
              <a:r>
                <a:rPr lang="en-US" sz="2000" u="sng">
                  <a:solidFill>
                    <a:srgbClr val="A50021"/>
                  </a:solidFill>
                  <a:latin typeface="Arial" charset="0"/>
                  <a:ea typeface="Arial" charset="0"/>
                  <a:cs typeface="Arial" charset="0"/>
                </a:rPr>
                <a:t>duration of 9,192,631,770 periods of the radiation</a:t>
              </a:r>
              <a:r>
                <a:rPr lang="en-US" sz="2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 corresponding to the transition between the two hyperfine levels of the ground state of the Cesium 133 (C</a:t>
              </a:r>
              <a:r>
                <a:rPr lang="en-US" sz="2000" baseline="30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133</a:t>
              </a:r>
              <a:r>
                <a:rPr lang="en-US" sz="2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) atom.</a:t>
              </a:r>
              <a:endParaRPr lang="en-US" sz="2000">
                <a:solidFill>
                  <a:srgbClr val="CC00CC"/>
                </a:solidFill>
                <a:latin typeface="Arial" charset="0"/>
              </a:endParaRPr>
            </a:p>
          </p:txBody>
        </p:sp>
        <p:sp>
          <p:nvSpPr>
            <p:cNvPr id="28682" name="Rectangle 5"/>
            <p:cNvSpPr>
              <a:spLocks noChangeArrowheads="1"/>
            </p:cNvSpPr>
            <p:nvPr/>
          </p:nvSpPr>
          <p:spPr bwMode="auto">
            <a:xfrm>
              <a:off x="240" y="2391"/>
              <a:ext cx="1392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charset="0"/>
                </a:rPr>
                <a:t>1 </a:t>
              </a:r>
              <a:r>
                <a:rPr lang="en-US" sz="2800">
                  <a:solidFill>
                    <a:schemeClr val="accent2"/>
                  </a:solidFill>
                  <a:latin typeface="Monotype Corsiva" charset="0"/>
                </a:rPr>
                <a:t>s (Time)</a:t>
              </a:r>
            </a:p>
          </p:txBody>
        </p:sp>
        <p:sp>
          <p:nvSpPr>
            <p:cNvPr id="28683" name="Rectangle 6"/>
            <p:cNvSpPr>
              <a:spLocks noChangeArrowheads="1"/>
            </p:cNvSpPr>
            <p:nvPr/>
          </p:nvSpPr>
          <p:spPr bwMode="auto">
            <a:xfrm>
              <a:off x="1632" y="1566"/>
              <a:ext cx="3840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It is equal to the mass of the international prototype of the kilogram, made of platinum-iridium in International Bureau of Weights and Measure in France. </a:t>
              </a:r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240" y="1566"/>
              <a:ext cx="1392" cy="8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charset="0"/>
                </a:rPr>
                <a:t>1 </a:t>
              </a:r>
              <a:r>
                <a:rPr lang="en-US" sz="2800">
                  <a:solidFill>
                    <a:schemeClr val="accent2"/>
                  </a:solidFill>
                  <a:latin typeface="Monotype Corsiva" charset="0"/>
                </a:rPr>
                <a:t>kg (Mass) = </a:t>
              </a:r>
            </a:p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Monotype Corsiva" charset="0"/>
                </a:rPr>
                <a:t>1000 g</a:t>
              </a:r>
            </a:p>
          </p:txBody>
        </p:sp>
        <p:sp>
          <p:nvSpPr>
            <p:cNvPr id="28685" name="Rectangle 8"/>
            <p:cNvSpPr>
              <a:spLocks noChangeArrowheads="1"/>
            </p:cNvSpPr>
            <p:nvPr/>
          </p:nvSpPr>
          <p:spPr bwMode="auto">
            <a:xfrm>
              <a:off x="1632" y="933"/>
              <a:ext cx="3840" cy="63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CC00CC"/>
                  </a:solidFill>
                  <a:latin typeface="Arial" charset="0"/>
                  <a:ea typeface="Arial" charset="0"/>
                  <a:cs typeface="Arial" charset="0"/>
                </a:rPr>
                <a:t>One meter is the length of the path traveled by light in vacuum during the time interval of </a:t>
              </a:r>
              <a:r>
                <a:rPr lang="en-US" sz="2000" u="sng">
                  <a:solidFill>
                    <a:srgbClr val="A50021"/>
                  </a:solidFill>
                  <a:latin typeface="Arial" charset="0"/>
                  <a:ea typeface="Arial" charset="0"/>
                  <a:cs typeface="Arial" charset="0"/>
                </a:rPr>
                <a:t>1/299,792,458 of a second</a:t>
              </a:r>
              <a:r>
                <a:rPr lang="en-US" sz="2000">
                  <a:solidFill>
                    <a:srgbClr val="A50021"/>
                  </a:solidFill>
                  <a:latin typeface="Arial" charset="0"/>
                  <a:ea typeface="Arial" charset="0"/>
                  <a:cs typeface="Arial" charset="0"/>
                </a:rPr>
                <a:t>.</a:t>
              </a:r>
              <a:endParaRPr lang="en-US" sz="2000">
                <a:solidFill>
                  <a:srgbClr val="A50021"/>
                </a:solidFill>
                <a:latin typeface="Arial Narrow" charset="0"/>
              </a:endParaRPr>
            </a:p>
          </p:txBody>
        </p:sp>
        <p:sp>
          <p:nvSpPr>
            <p:cNvPr id="28686" name="Rectangle 9"/>
            <p:cNvSpPr>
              <a:spLocks noChangeArrowheads="1"/>
            </p:cNvSpPr>
            <p:nvPr/>
          </p:nvSpPr>
          <p:spPr bwMode="auto">
            <a:xfrm>
              <a:off x="240" y="933"/>
              <a:ext cx="1392" cy="63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1 </a:t>
              </a:r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 </a:t>
              </a:r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(Length) = 100 cm</a:t>
              </a:r>
            </a:p>
          </p:txBody>
        </p:sp>
        <p:sp>
          <p:nvSpPr>
            <p:cNvPr id="28687" name="Rectangle 10"/>
            <p:cNvSpPr>
              <a:spLocks noChangeArrowheads="1"/>
            </p:cNvSpPr>
            <p:nvPr/>
          </p:nvSpPr>
          <p:spPr bwMode="auto">
            <a:xfrm>
              <a:off x="1632" y="607"/>
              <a:ext cx="3840" cy="3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rgbClr val="CC00CC"/>
                  </a:solidFill>
                  <a:latin typeface="Arial Narrow" charset="0"/>
                </a:rPr>
                <a:t>Definitions</a:t>
              </a:r>
            </a:p>
          </p:txBody>
        </p:sp>
        <p:sp>
          <p:nvSpPr>
            <p:cNvPr id="28688" name="Rectangle 11"/>
            <p:cNvSpPr>
              <a:spLocks noChangeArrowheads="1"/>
            </p:cNvSpPr>
            <p:nvPr/>
          </p:nvSpPr>
          <p:spPr bwMode="auto">
            <a:xfrm>
              <a:off x="240" y="607"/>
              <a:ext cx="1392" cy="32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>
                  <a:solidFill>
                    <a:schemeClr val="accent2"/>
                  </a:solidFill>
                  <a:latin typeface="Arial Narrow" charset="0"/>
                </a:rPr>
                <a:t>SI Units</a:t>
              </a:r>
            </a:p>
          </p:txBody>
        </p:sp>
        <p:sp>
          <p:nvSpPr>
            <p:cNvPr id="28689" name="Line 12"/>
            <p:cNvSpPr>
              <a:spLocks noChangeShapeType="1"/>
            </p:cNvSpPr>
            <p:nvPr/>
          </p:nvSpPr>
          <p:spPr bwMode="auto">
            <a:xfrm>
              <a:off x="240" y="607"/>
              <a:ext cx="5232" cy="0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0" name="Line 13"/>
            <p:cNvSpPr>
              <a:spLocks noChangeShapeType="1"/>
            </p:cNvSpPr>
            <p:nvPr/>
          </p:nvSpPr>
          <p:spPr bwMode="auto">
            <a:xfrm>
              <a:off x="240" y="933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1" name="Line 14"/>
            <p:cNvSpPr>
              <a:spLocks noChangeShapeType="1"/>
            </p:cNvSpPr>
            <p:nvPr/>
          </p:nvSpPr>
          <p:spPr bwMode="auto">
            <a:xfrm>
              <a:off x="240" y="1566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2" name="Line 15"/>
            <p:cNvSpPr>
              <a:spLocks noChangeShapeType="1"/>
            </p:cNvSpPr>
            <p:nvPr/>
          </p:nvSpPr>
          <p:spPr bwMode="auto">
            <a:xfrm>
              <a:off x="240" y="2391"/>
              <a:ext cx="523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3" name="Line 16"/>
            <p:cNvSpPr>
              <a:spLocks noChangeShapeType="1"/>
            </p:cNvSpPr>
            <p:nvPr/>
          </p:nvSpPr>
          <p:spPr bwMode="auto">
            <a:xfrm>
              <a:off x="240" y="3216"/>
              <a:ext cx="5232" cy="0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4" name="Line 17"/>
            <p:cNvSpPr>
              <a:spLocks noChangeShapeType="1"/>
            </p:cNvSpPr>
            <p:nvPr/>
          </p:nvSpPr>
          <p:spPr bwMode="auto">
            <a:xfrm>
              <a:off x="240" y="607"/>
              <a:ext cx="0" cy="2609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5" name="Line 18"/>
            <p:cNvSpPr>
              <a:spLocks noChangeShapeType="1"/>
            </p:cNvSpPr>
            <p:nvPr/>
          </p:nvSpPr>
          <p:spPr bwMode="auto">
            <a:xfrm>
              <a:off x="1632" y="607"/>
              <a:ext cx="0" cy="260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6" name="Line 19"/>
            <p:cNvSpPr>
              <a:spLocks noChangeShapeType="1"/>
            </p:cNvSpPr>
            <p:nvPr/>
          </p:nvSpPr>
          <p:spPr bwMode="auto">
            <a:xfrm>
              <a:off x="5472" y="607"/>
              <a:ext cx="0" cy="2609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304800" y="5232400"/>
            <a:ext cx="8532813" cy="1016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>
                <a:solidFill>
                  <a:srgbClr val="A50021"/>
                </a:solidFill>
                <a:latin typeface="Arial Narrow" charset="0"/>
              </a:rPr>
              <a:t>There are total of seven base quantities (see table 1-5 on page 7)</a:t>
            </a:r>
          </a:p>
          <a:p>
            <a:pPr>
              <a:buFontTx/>
              <a:buChar char="•"/>
            </a:pPr>
            <a:r>
              <a:rPr lang="en-US" sz="2000" i="1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  <a:p>
            <a:pPr>
              <a:buFontTx/>
              <a:buChar char="•"/>
            </a:pPr>
            <a:r>
              <a:rPr lang="en-US" sz="2000" i="1">
                <a:solidFill>
                  <a:srgbClr val="A50021"/>
                </a:solidFill>
                <a:latin typeface="Arial Narrow" charset="0"/>
              </a:rPr>
              <a:t>Units for other quantities, such as Newtons for force and Joule for energy, for ease of 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EC616-849A-6641-94B1-B1E39962FEE6}" type="slidenum">
              <a:rPr lang="en-US"/>
              <a:pPr/>
              <a:t>36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29701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376CAC9-08DF-9F4B-A2F1-AA9D529CFD1F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/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/>
              <a:t>deci (</a:t>
            </a:r>
            <a:r>
              <a:rPr lang="en-US">
                <a:solidFill>
                  <a:srgbClr val="CC00CC"/>
                </a:solidFill>
              </a:rPr>
              <a:t>d</a:t>
            </a:r>
            <a:r>
              <a:rPr lang="en-US"/>
              <a:t>): 10</a:t>
            </a:r>
            <a:r>
              <a:rPr lang="en-US" baseline="30000"/>
              <a:t>-1</a:t>
            </a:r>
            <a:endParaRPr lang="en-US"/>
          </a:p>
          <a:p>
            <a:pPr eaLnBrk="1" hangingPunct="1"/>
            <a:r>
              <a:rPr lang="en-US"/>
              <a:t>centi (</a:t>
            </a:r>
            <a:r>
              <a:rPr lang="en-US">
                <a:solidFill>
                  <a:srgbClr val="CC00CC"/>
                </a:solidFill>
              </a:rPr>
              <a:t>c</a:t>
            </a:r>
            <a:r>
              <a:rPr lang="en-US"/>
              <a:t>): 10</a:t>
            </a:r>
            <a:r>
              <a:rPr lang="en-US" baseline="30000"/>
              <a:t>-2</a:t>
            </a:r>
            <a:endParaRPr lang="en-US"/>
          </a:p>
          <a:p>
            <a:pPr eaLnBrk="1" hangingPunct="1"/>
            <a:r>
              <a:rPr lang="en-US"/>
              <a:t>milli (</a:t>
            </a:r>
            <a:r>
              <a:rPr lang="en-US">
                <a:solidFill>
                  <a:srgbClr val="CC00CC"/>
                </a:solidFill>
              </a:rPr>
              <a:t>m</a:t>
            </a:r>
            <a:r>
              <a:rPr lang="en-US"/>
              <a:t>): 10</a:t>
            </a:r>
            <a:r>
              <a:rPr lang="en-US" baseline="30000"/>
              <a:t>-3</a:t>
            </a:r>
            <a:endParaRPr lang="en-US"/>
          </a:p>
          <a:p>
            <a:pPr eaLnBrk="1" hangingPunct="1"/>
            <a:r>
              <a:rPr lang="en-US"/>
              <a:t>micro (</a:t>
            </a:r>
            <a:r>
              <a:rPr lang="en-US">
                <a:solidFill>
                  <a:srgbClr val="CC00CC"/>
                </a:solidFill>
              </a:rPr>
              <a:t>μ</a:t>
            </a:r>
            <a:r>
              <a:rPr lang="en-US"/>
              <a:t>): 10</a:t>
            </a:r>
            <a:r>
              <a:rPr lang="en-US" baseline="30000"/>
              <a:t>-6</a:t>
            </a:r>
            <a:endParaRPr lang="en-US"/>
          </a:p>
          <a:p>
            <a:pPr eaLnBrk="1" hangingPunct="1"/>
            <a:r>
              <a:rPr lang="en-US"/>
              <a:t>nano (</a:t>
            </a:r>
            <a:r>
              <a:rPr lang="en-US">
                <a:solidFill>
                  <a:srgbClr val="CC00CC"/>
                </a:solidFill>
              </a:rPr>
              <a:t>n</a:t>
            </a:r>
            <a:r>
              <a:rPr lang="en-US"/>
              <a:t>): 10</a:t>
            </a:r>
            <a:r>
              <a:rPr lang="en-US" baseline="30000"/>
              <a:t>-9</a:t>
            </a:r>
            <a:endParaRPr lang="en-US"/>
          </a:p>
          <a:p>
            <a:pPr eaLnBrk="1" hangingPunct="1"/>
            <a:r>
              <a:rPr lang="en-US"/>
              <a:t>pico (</a:t>
            </a:r>
            <a:r>
              <a:rPr lang="en-US">
                <a:solidFill>
                  <a:srgbClr val="CC00CC"/>
                </a:solidFill>
              </a:rPr>
              <a:t>p</a:t>
            </a:r>
            <a:r>
              <a:rPr lang="en-US"/>
              <a:t>): 10</a:t>
            </a:r>
            <a:r>
              <a:rPr lang="en-US" baseline="30000"/>
              <a:t>-12</a:t>
            </a:r>
            <a:endParaRPr lang="en-US"/>
          </a:p>
          <a:p>
            <a:pPr eaLnBrk="1" hangingPunct="1"/>
            <a:r>
              <a:rPr lang="en-US"/>
              <a:t>femto (</a:t>
            </a:r>
            <a:r>
              <a:rPr lang="en-US">
                <a:solidFill>
                  <a:srgbClr val="CC00CC"/>
                </a:solidFill>
              </a:rPr>
              <a:t>f</a:t>
            </a:r>
            <a:r>
              <a:rPr lang="en-US"/>
              <a:t>): 10</a:t>
            </a:r>
            <a:r>
              <a:rPr lang="en-US" baseline="30000"/>
              <a:t>-15</a:t>
            </a:r>
            <a:endParaRPr lang="en-US"/>
          </a:p>
          <a:p>
            <a:pPr eaLnBrk="1" hangingPunct="1"/>
            <a:r>
              <a:rPr lang="en-US"/>
              <a:t>atto (</a:t>
            </a:r>
            <a:r>
              <a:rPr lang="en-US">
                <a:solidFill>
                  <a:srgbClr val="CC00CC"/>
                </a:solidFill>
              </a:rPr>
              <a:t>a</a:t>
            </a:r>
            <a:r>
              <a:rPr lang="en-US"/>
              <a:t>): 10</a:t>
            </a:r>
            <a:r>
              <a:rPr lang="en-US" baseline="30000"/>
              <a:t>-18 </a:t>
            </a:r>
          </a:p>
          <a:p>
            <a:pPr eaLnBrk="1" hangingPunct="1"/>
            <a:r>
              <a:rPr lang="en-US"/>
              <a:t>zepto (</a:t>
            </a:r>
            <a:r>
              <a:rPr lang="en-US">
                <a:solidFill>
                  <a:srgbClr val="CC00CC"/>
                </a:solidFill>
              </a:rPr>
              <a:t>z</a:t>
            </a:r>
            <a:r>
              <a:rPr lang="en-US"/>
              <a:t>): 10</a:t>
            </a:r>
            <a:r>
              <a:rPr lang="en-US" baseline="30000"/>
              <a:t>-21</a:t>
            </a:r>
            <a:endParaRPr lang="en-US"/>
          </a:p>
          <a:p>
            <a:pPr eaLnBrk="1" hangingPunct="1"/>
            <a:r>
              <a:rPr lang="en-US"/>
              <a:t>yocto (</a:t>
            </a:r>
            <a:r>
              <a:rPr lang="en-US">
                <a:solidFill>
                  <a:srgbClr val="CC00CC"/>
                </a:solidFill>
              </a:rPr>
              <a:t>y</a:t>
            </a:r>
            <a:r>
              <a:rPr lang="en-US"/>
              <a:t>): 10</a:t>
            </a:r>
            <a:r>
              <a:rPr lang="en-US" baseline="30000"/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charset="0"/>
              </a:rPr>
              <a:t>Smaller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621D96-266F-9441-B8EA-04A19C7D4BBF}" type="slidenum">
              <a:rPr lang="en-US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3072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000C8C0-7AAD-574E-89D7-CF19BDC463A1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/>
              <a:t>International Standard Institutes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3886200"/>
          </a:xfrm>
        </p:spPr>
        <p:txBody>
          <a:bodyPr/>
          <a:lstStyle/>
          <a:p>
            <a:pPr eaLnBrk="1" hangingPunct="1"/>
            <a:r>
              <a:rPr lang="en-US"/>
              <a:t>International Bureau of Weights and Measure </a:t>
            </a:r>
            <a:r>
              <a:rPr lang="en-US">
                <a:hlinkClick r:id="rId2"/>
              </a:rPr>
              <a:t>http://www.bipm.fr/</a:t>
            </a:r>
            <a:endParaRPr lang="en-US"/>
          </a:p>
          <a:p>
            <a:pPr lvl="1" eaLnBrk="1" hangingPunct="1"/>
            <a:r>
              <a:rPr lang="en-US"/>
              <a:t>Base unit definitions: </a:t>
            </a:r>
            <a:r>
              <a:rPr lang="en-US">
                <a:hlinkClick r:id="rId3"/>
              </a:rPr>
              <a:t>http://www.bipm.fr/enus/3_SI/base_units.html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Unit Conversions: </a:t>
            </a:r>
            <a:r>
              <a:rPr lang="en-US">
                <a:hlinkClick r:id="rId4"/>
              </a:rPr>
              <a:t>http://www.bipm.fr/enus/3_SI/</a:t>
            </a:r>
            <a:r>
              <a:rPr lang="en-US" sz="3200"/>
              <a:t> </a:t>
            </a:r>
          </a:p>
          <a:p>
            <a:pPr eaLnBrk="1" hangingPunct="1"/>
            <a:r>
              <a:rPr lang="en-US"/>
              <a:t>US National Institute of Standards and Technology (NIST) </a:t>
            </a:r>
            <a:r>
              <a:rPr lang="en-US">
                <a:hlinkClick r:id="rId5"/>
              </a:rPr>
              <a:t>http://www.nist.gov/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B967AE-8F80-DD45-92D3-11CB859F94DC}" type="slidenum">
              <a:rPr lang="en-US"/>
              <a:pPr/>
              <a:t>38</a:t>
            </a:fld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3174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198C5F7-1474-A545-8BD6-61BE3F86EBA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/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279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CC7BF6-03CD-9E43-942A-7E99714BD0D8}" type="slidenum">
              <a:rPr lang="en-US"/>
              <a:pPr/>
              <a:t>39</a:t>
            </a:fld>
            <a:endParaRPr lang="en-US"/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6553200" y="1752600"/>
          <a:ext cx="1660525" cy="933450"/>
        </p:xfrm>
        <a:graphic>
          <a:graphicData uri="http://schemas.openxmlformats.org/presentationml/2006/ole">
            <p:oleObj spid="_x0000_s229378" name="Equation" r:id="rId3" imgW="863280" imgH="482400" progId="Equation.DSMT4">
              <p:embed/>
            </p:oleObj>
          </a:graphicData>
        </a:graphic>
      </p:graphicFrame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32798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CC74671-7DC6-4445-BDB7-619F016DDD13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39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85800"/>
          </a:xfrm>
        </p:spPr>
        <p:txBody>
          <a:bodyPr/>
          <a:lstStyle/>
          <a:p>
            <a:pPr eaLnBrk="1" hangingPunct="1"/>
            <a:r>
              <a:rPr lang="en-US" sz="4000"/>
              <a:t>Examples 1.3 and 1.4 for Unit Conversions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3810000" cy="12954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A50021"/>
                </a:solidFill>
              </a:rPr>
              <a:t>Ex 1.3: </a:t>
            </a:r>
            <a:r>
              <a:rPr lang="en-US" sz="2400"/>
              <a:t>An apartment has a floor area of 880 square feet (ft</a:t>
            </a:r>
            <a:r>
              <a:rPr lang="en-US" sz="2400" baseline="30000"/>
              <a:t>2</a:t>
            </a:r>
            <a:r>
              <a:rPr lang="en-US" sz="2400"/>
              <a:t>).  Express this in square meters (m</a:t>
            </a:r>
            <a:r>
              <a:rPr lang="en-US" sz="2400" baseline="30000"/>
              <a:t>2</a:t>
            </a:r>
            <a:r>
              <a:rPr lang="en-US" sz="2400"/>
              <a:t>). </a:t>
            </a:r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216400" y="1143000"/>
          <a:ext cx="1193800" cy="406400"/>
        </p:xfrm>
        <a:graphic>
          <a:graphicData uri="http://schemas.openxmlformats.org/presentationml/2006/ole">
            <p:oleObj spid="_x0000_s229379" name="Equation" r:id="rId4" imgW="596880" imgH="203040" progId="Equation.DSMT4">
              <p:embed/>
            </p:oleObj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151438" y="2743200"/>
          <a:ext cx="2163762" cy="368300"/>
        </p:xfrm>
        <a:graphic>
          <a:graphicData uri="http://schemas.openxmlformats.org/presentationml/2006/ole">
            <p:oleObj spid="_x0000_s229380" name="Equation" r:id="rId5" imgW="1193760" imgH="203040" progId="Equation.DSMT4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181600" y="2022475"/>
          <a:ext cx="1317625" cy="392113"/>
        </p:xfrm>
        <a:graphic>
          <a:graphicData uri="http://schemas.openxmlformats.org/presentationml/2006/ole">
            <p:oleObj spid="_x0000_s229381" name="Equation" r:id="rId6" imgW="685800" imgH="203040" progId="Equation.DSMT4">
              <p:embed/>
            </p:oleObj>
          </a:graphicData>
        </a:graphic>
      </p:graphicFrame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0" y="32766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A50021"/>
                </a:solidFill>
                <a:latin typeface="Arial Narrow" charset="0"/>
              </a:rPr>
              <a:t>Ex 1.4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: Where the posted speed limit is 55 miles per hour (mi/h or mph), what is this speed (a) in meters per second (m/s) and (b) kilometers per hour (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km/h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)? </a:t>
            </a:r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762000" y="4271963"/>
          <a:ext cx="771525" cy="295275"/>
        </p:xfrm>
        <a:graphic>
          <a:graphicData uri="http://schemas.openxmlformats.org/presentationml/2006/ole">
            <p:oleObj spid="_x0000_s229382" name="Equation" r:id="rId7" imgW="431640" imgH="164880" progId="Equation.DSMT4">
              <p:embed/>
            </p:oleObj>
          </a:graphicData>
        </a:graphic>
      </p:graphicFrame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1117600" y="5026025"/>
          <a:ext cx="1122363" cy="312738"/>
        </p:xfrm>
        <a:graphic>
          <a:graphicData uri="http://schemas.openxmlformats.org/presentationml/2006/ole">
            <p:oleObj spid="_x0000_s229383" name="Equation" r:id="rId8" imgW="634680" imgH="177480" progId="Equation.DSMT4">
              <p:embed/>
            </p:oleObj>
          </a:graphicData>
        </a:graphic>
      </p:graphicFrame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608013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(a)</a:t>
            </a:r>
          </a:p>
        </p:txBody>
      </p:sp>
      <p:graphicFrame>
        <p:nvGraphicFramePr>
          <p:cNvPr id="156686" name="Object 14"/>
          <p:cNvGraphicFramePr>
            <a:graphicFrameLocks noChangeAspect="1"/>
          </p:cNvGraphicFramePr>
          <p:nvPr/>
        </p:nvGraphicFramePr>
        <p:xfrm>
          <a:off x="5445125" y="1143000"/>
          <a:ext cx="1108075" cy="393700"/>
        </p:xfrm>
        <a:graphic>
          <a:graphicData uri="http://schemas.openxmlformats.org/presentationml/2006/ole">
            <p:oleObj spid="_x0000_s229384" name="Equation" r:id="rId9" imgW="571320" imgH="203040" progId="Equation.DSMT4">
              <p:embed/>
            </p:oleObj>
          </a:graphicData>
        </a:graphic>
      </p:graphicFrame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457200" y="2362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 we need to know?</a:t>
            </a:r>
          </a:p>
        </p:txBody>
      </p:sp>
      <p:graphicFrame>
        <p:nvGraphicFramePr>
          <p:cNvPr id="156688" name="Object 16"/>
          <p:cNvGraphicFramePr>
            <a:graphicFrameLocks noChangeAspect="1"/>
          </p:cNvGraphicFramePr>
          <p:nvPr/>
        </p:nvGraphicFramePr>
        <p:xfrm>
          <a:off x="6510338" y="841375"/>
          <a:ext cx="1033462" cy="911225"/>
        </p:xfrm>
        <a:graphic>
          <a:graphicData uri="http://schemas.openxmlformats.org/presentationml/2006/ole">
            <p:oleObj spid="_x0000_s229385" name="Equation" r:id="rId10" imgW="533160" imgH="469800" progId="Equation.DSMT4">
              <p:embed/>
            </p:oleObj>
          </a:graphicData>
        </a:graphic>
      </p:graphicFrame>
      <p:graphicFrame>
        <p:nvGraphicFramePr>
          <p:cNvPr id="156689" name="Object 17"/>
          <p:cNvGraphicFramePr>
            <a:graphicFrameLocks noChangeAspect="1"/>
          </p:cNvGraphicFramePr>
          <p:nvPr/>
        </p:nvGraphicFramePr>
        <p:xfrm>
          <a:off x="1465263" y="4192588"/>
          <a:ext cx="1090612" cy="454025"/>
        </p:xfrm>
        <a:graphic>
          <a:graphicData uri="http://schemas.openxmlformats.org/presentationml/2006/ole">
            <p:oleObj spid="_x0000_s229386" name="Equation" r:id="rId11" imgW="609480" imgH="253800" progId="Equation.DSMT4">
              <p:embed/>
            </p:oleObj>
          </a:graphicData>
        </a:graphic>
      </p:graphicFrame>
      <p:graphicFrame>
        <p:nvGraphicFramePr>
          <p:cNvPr id="156690" name="Object 18"/>
          <p:cNvGraphicFramePr>
            <a:graphicFrameLocks noChangeAspect="1"/>
          </p:cNvGraphicFramePr>
          <p:nvPr/>
        </p:nvGraphicFramePr>
        <p:xfrm>
          <a:off x="5816600" y="4260850"/>
          <a:ext cx="2247900" cy="317500"/>
        </p:xfrm>
        <a:graphic>
          <a:graphicData uri="http://schemas.openxmlformats.org/presentationml/2006/ole">
            <p:oleObj spid="_x0000_s229387" name="Equation" r:id="rId12" imgW="1257120" imgH="177480" progId="Equation.DSMT4">
              <p:embed/>
            </p:oleObj>
          </a:graphicData>
        </a:graphic>
      </p:graphicFrame>
      <p:graphicFrame>
        <p:nvGraphicFramePr>
          <p:cNvPr id="156691" name="Object 19"/>
          <p:cNvGraphicFramePr>
            <a:graphicFrameLocks noChangeAspect="1"/>
          </p:cNvGraphicFramePr>
          <p:nvPr/>
        </p:nvGraphicFramePr>
        <p:xfrm>
          <a:off x="2486025" y="4033838"/>
          <a:ext cx="930275" cy="771525"/>
        </p:xfrm>
        <a:graphic>
          <a:graphicData uri="http://schemas.openxmlformats.org/presentationml/2006/ole">
            <p:oleObj spid="_x0000_s229388" name="Equation" r:id="rId13" imgW="520560" imgH="431640" progId="Equation.DSMT4">
              <p:embed/>
            </p:oleObj>
          </a:graphicData>
        </a:graphic>
      </p:graphicFrame>
      <p:graphicFrame>
        <p:nvGraphicFramePr>
          <p:cNvPr id="156692" name="Object 20"/>
          <p:cNvGraphicFramePr>
            <a:graphicFrameLocks noChangeAspect="1"/>
          </p:cNvGraphicFramePr>
          <p:nvPr/>
        </p:nvGraphicFramePr>
        <p:xfrm>
          <a:off x="3346450" y="4033838"/>
          <a:ext cx="1293813" cy="771525"/>
        </p:xfrm>
        <a:graphic>
          <a:graphicData uri="http://schemas.openxmlformats.org/presentationml/2006/ole">
            <p:oleObj spid="_x0000_s229389" name="Equation" r:id="rId14" imgW="723600" imgH="431640" progId="Equation.DSMT4">
              <p:embed/>
            </p:oleObj>
          </a:graphicData>
        </a:graphic>
      </p:graphicFrame>
      <p:graphicFrame>
        <p:nvGraphicFramePr>
          <p:cNvPr id="156693" name="Object 21"/>
          <p:cNvGraphicFramePr>
            <a:graphicFrameLocks noChangeAspect="1"/>
          </p:cNvGraphicFramePr>
          <p:nvPr/>
        </p:nvGraphicFramePr>
        <p:xfrm>
          <a:off x="4570413" y="4033838"/>
          <a:ext cx="1316037" cy="771525"/>
        </p:xfrm>
        <a:graphic>
          <a:graphicData uri="http://schemas.openxmlformats.org/presentationml/2006/ole">
            <p:oleObj spid="_x0000_s229390" name="Equation" r:id="rId15" imgW="736560" imgH="431640" progId="Equation.DSMT4">
              <p:embed/>
            </p:oleObj>
          </a:graphicData>
        </a:graphic>
      </p:graphicFrame>
      <p:graphicFrame>
        <p:nvGraphicFramePr>
          <p:cNvPr id="156694" name="Object 22"/>
          <p:cNvGraphicFramePr>
            <a:graphicFrameLocks noChangeAspect="1"/>
          </p:cNvGraphicFramePr>
          <p:nvPr/>
        </p:nvGraphicFramePr>
        <p:xfrm>
          <a:off x="2270125" y="4957763"/>
          <a:ext cx="896938" cy="447675"/>
        </p:xfrm>
        <a:graphic>
          <a:graphicData uri="http://schemas.openxmlformats.org/presentationml/2006/ole">
            <p:oleObj spid="_x0000_s229391" name="Equation" r:id="rId16" imgW="507960" imgH="253800" progId="Equation.DSMT4">
              <p:embed/>
            </p:oleObj>
          </a:graphicData>
        </a:graphic>
      </p:graphicFrame>
      <p:graphicFrame>
        <p:nvGraphicFramePr>
          <p:cNvPr id="156695" name="Object 23"/>
          <p:cNvGraphicFramePr>
            <a:graphicFrameLocks noChangeAspect="1"/>
          </p:cNvGraphicFramePr>
          <p:nvPr/>
        </p:nvGraphicFramePr>
        <p:xfrm>
          <a:off x="7013575" y="5026025"/>
          <a:ext cx="896938" cy="312738"/>
        </p:xfrm>
        <a:graphic>
          <a:graphicData uri="http://schemas.openxmlformats.org/presentationml/2006/ole">
            <p:oleObj spid="_x0000_s229392" name="Equation" r:id="rId17" imgW="507960" imgH="177480" progId="Equation.DSMT4">
              <p:embed/>
            </p:oleObj>
          </a:graphicData>
        </a:graphic>
      </p:graphicFrame>
      <p:graphicFrame>
        <p:nvGraphicFramePr>
          <p:cNvPr id="156696" name="Object 24"/>
          <p:cNvGraphicFramePr>
            <a:graphicFrameLocks noChangeAspect="1"/>
          </p:cNvGraphicFramePr>
          <p:nvPr/>
        </p:nvGraphicFramePr>
        <p:xfrm>
          <a:off x="3297238" y="4800600"/>
          <a:ext cx="1189037" cy="762000"/>
        </p:xfrm>
        <a:graphic>
          <a:graphicData uri="http://schemas.openxmlformats.org/presentationml/2006/ole">
            <p:oleObj spid="_x0000_s229393" name="Equation" r:id="rId18" imgW="672840" imgH="431640" progId="Equation.DSMT4">
              <p:embed/>
            </p:oleObj>
          </a:graphicData>
        </a:graphic>
      </p:graphicFrame>
      <p:graphicFrame>
        <p:nvGraphicFramePr>
          <p:cNvPr id="156697" name="Object 25"/>
          <p:cNvGraphicFramePr>
            <a:graphicFrameLocks noChangeAspect="1"/>
          </p:cNvGraphicFramePr>
          <p:nvPr/>
        </p:nvGraphicFramePr>
        <p:xfrm>
          <a:off x="4724400" y="4800600"/>
          <a:ext cx="719138" cy="762000"/>
        </p:xfrm>
        <a:graphic>
          <a:graphicData uri="http://schemas.openxmlformats.org/presentationml/2006/ole">
            <p:oleObj spid="_x0000_s229394" name="Equation" r:id="rId19" imgW="406080" imgH="431640" progId="Equation.DSMT4">
              <p:embed/>
            </p:oleObj>
          </a:graphicData>
        </a:graphic>
      </p:graphicFrame>
      <p:graphicFrame>
        <p:nvGraphicFramePr>
          <p:cNvPr id="156698" name="Object 26"/>
          <p:cNvGraphicFramePr>
            <a:graphicFrameLocks noChangeAspect="1"/>
          </p:cNvGraphicFramePr>
          <p:nvPr/>
        </p:nvGraphicFramePr>
        <p:xfrm>
          <a:off x="5480050" y="4800600"/>
          <a:ext cx="1301750" cy="762000"/>
        </p:xfrm>
        <a:graphic>
          <a:graphicData uri="http://schemas.openxmlformats.org/presentationml/2006/ole">
            <p:oleObj spid="_x0000_s229395" name="Equation" r:id="rId20" imgW="736560" imgH="431640" progId="Equation.DSMT4">
              <p:embed/>
            </p:oleObj>
          </a:graphicData>
        </a:graphic>
      </p:graphicFrame>
      <p:sp>
        <p:nvSpPr>
          <p:cNvPr id="156703" name="Line 31"/>
          <p:cNvSpPr>
            <a:spLocks noChangeShapeType="1"/>
          </p:cNvSpPr>
          <p:nvPr/>
        </p:nvSpPr>
        <p:spPr bwMode="auto">
          <a:xfrm flipH="1">
            <a:off x="5943600" y="1905000"/>
            <a:ext cx="3810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704" name="Line 32"/>
          <p:cNvSpPr>
            <a:spLocks noChangeShapeType="1"/>
          </p:cNvSpPr>
          <p:nvPr/>
        </p:nvSpPr>
        <p:spPr bwMode="auto">
          <a:xfrm flipH="1">
            <a:off x="7239000" y="2209800"/>
            <a:ext cx="3810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7467600" y="838200"/>
          <a:ext cx="1822450" cy="911225"/>
        </p:xfrm>
        <a:graphic>
          <a:graphicData uri="http://schemas.openxmlformats.org/presentationml/2006/ole">
            <p:oleObj spid="_x0000_s229396" name="Equation" r:id="rId21" imgW="939600" imgH="469800" progId="Equation.DSMT4">
              <p:embed/>
            </p:oleObj>
          </a:graphicData>
        </a:graphic>
      </p:graphicFrame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7354888" y="2743200"/>
          <a:ext cx="874712" cy="368300"/>
        </p:xfrm>
        <a:graphic>
          <a:graphicData uri="http://schemas.openxmlformats.org/presentationml/2006/ole">
            <p:oleObj spid="_x0000_s229397" name="Equation" r:id="rId22" imgW="482400" imgH="203040" progId="Equation.DSMT4">
              <p:embed/>
            </p:oleObj>
          </a:graphicData>
        </a:graphic>
      </p:graphicFrame>
      <p:graphicFrame>
        <p:nvGraphicFramePr>
          <p:cNvPr id="5" name="Object 22"/>
          <p:cNvGraphicFramePr>
            <a:graphicFrameLocks noChangeAspect="1"/>
          </p:cNvGraphicFramePr>
          <p:nvPr/>
        </p:nvGraphicFramePr>
        <p:xfrm>
          <a:off x="1127125" y="5788025"/>
          <a:ext cx="1122363" cy="312738"/>
        </p:xfrm>
        <a:graphic>
          <a:graphicData uri="http://schemas.openxmlformats.org/presentationml/2006/ole">
            <p:oleObj spid="_x0000_s229398" name="Equation" r:id="rId23" imgW="634680" imgH="177480" progId="Equation.DSMT4">
              <p:embed/>
            </p:oleObj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1350" y="56388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charset="0"/>
              </a:rPr>
              <a:t>(b)</a:t>
            </a:r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/>
        </p:nvGraphicFramePr>
        <p:xfrm>
          <a:off x="2279650" y="5719763"/>
          <a:ext cx="896938" cy="447675"/>
        </p:xfrm>
        <a:graphic>
          <a:graphicData uri="http://schemas.openxmlformats.org/presentationml/2006/ole">
            <p:oleObj spid="_x0000_s229399" name="Equation" r:id="rId24" imgW="507960" imgH="253800" progId="Equation.DSMT4">
              <p:embed/>
            </p:oleObj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5557838" y="5788025"/>
          <a:ext cx="1300162" cy="312738"/>
        </p:xfrm>
        <a:graphic>
          <a:graphicData uri="http://schemas.openxmlformats.org/presentationml/2006/ole">
            <p:oleObj spid="_x0000_s229400" name="Equation" r:id="rId25" imgW="736560" imgH="177480" progId="Equation.DSMT4">
              <p:embed/>
            </p:oleObj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3240088" y="5562600"/>
          <a:ext cx="1323975" cy="762000"/>
        </p:xfrm>
        <a:graphic>
          <a:graphicData uri="http://schemas.openxmlformats.org/presentationml/2006/ole">
            <p:oleObj spid="_x0000_s229401" name="Equation" r:id="rId26" imgW="749160" imgH="431640" progId="Equation.DSMT4">
              <p:embed/>
            </p:oleObj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/>
        </p:nvGraphicFramePr>
        <p:xfrm>
          <a:off x="4733925" y="5562600"/>
          <a:ext cx="719138" cy="762000"/>
        </p:xfrm>
        <a:graphic>
          <a:graphicData uri="http://schemas.openxmlformats.org/presentationml/2006/ole">
            <p:oleObj spid="_x0000_s229402" name="Equation" r:id="rId27" imgW="4060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2C5762-5FBA-FD44-988E-7B59EEB8468B}" type="slidenum">
              <a:rPr lang="en-US"/>
              <a:pPr/>
              <a:t>4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772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Name: Dr. </a:t>
            </a:r>
            <a:r>
              <a:rPr lang="en-US" sz="2400" dirty="0">
                <a:solidFill>
                  <a:srgbClr val="FF0066"/>
                </a:solidFill>
              </a:rPr>
              <a:t>Jae</a:t>
            </a:r>
            <a:r>
              <a:rPr lang="en-US" sz="2400" dirty="0"/>
              <a:t>hoon </a:t>
            </a:r>
            <a:r>
              <a:rPr lang="en-US" sz="2400" dirty="0">
                <a:solidFill>
                  <a:srgbClr val="FF0066"/>
                </a:solidFill>
              </a:rPr>
              <a:t>Yu </a:t>
            </a:r>
            <a:r>
              <a:rPr lang="en-US" sz="2400" dirty="0"/>
              <a:t>(You can call me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u="sng" dirty="0">
                <a:solidFill>
                  <a:srgbClr val="FF0066"/>
                </a:solidFill>
              </a:rPr>
              <a:t>Dr. Yu</a:t>
            </a:r>
            <a:r>
              <a:rPr lang="en-US" sz="2400" dirty="0"/>
              <a:t>)</a:t>
            </a:r>
          </a:p>
          <a:p>
            <a:pPr eaLnBrk="1" hangingPunct="1"/>
            <a:r>
              <a:rPr lang="en-US" sz="2400" dirty="0"/>
              <a:t>Office: </a:t>
            </a:r>
            <a:r>
              <a:rPr lang="en-US" sz="2400" dirty="0" err="1"/>
              <a:t>Rm</a:t>
            </a:r>
            <a:r>
              <a:rPr lang="en-US" sz="2400" dirty="0"/>
              <a:t> 342, Chemistry and Physics Building</a:t>
            </a:r>
          </a:p>
          <a:p>
            <a:pPr lvl="1" eaLnBrk="1" hangingPunct="1"/>
            <a:r>
              <a:rPr lang="en-US" sz="2000" dirty="0"/>
              <a:t>Office Hours:</a:t>
            </a:r>
            <a:r>
              <a:rPr lang="en-US" sz="2000" dirty="0" smtClean="0"/>
              <a:t> </a:t>
            </a:r>
            <a:r>
              <a:rPr lang="en-US" sz="2000" dirty="0" smtClean="0"/>
              <a:t>10:00</a:t>
            </a:r>
            <a:r>
              <a:rPr lang="en-US" sz="2000" dirty="0" smtClean="0"/>
              <a:t> </a:t>
            </a:r>
            <a:r>
              <a:rPr lang="en-US" sz="2000" dirty="0"/>
              <a:t>–</a:t>
            </a:r>
            <a:r>
              <a:rPr lang="en-US" sz="2000" dirty="0" smtClean="0"/>
              <a:t> 11:</a:t>
            </a:r>
            <a:r>
              <a:rPr lang="en-US" sz="2000" dirty="0" smtClean="0"/>
              <a:t>0</a:t>
            </a:r>
            <a:r>
              <a:rPr lang="en-US" sz="2000" dirty="0" smtClean="0"/>
              <a:t>a</a:t>
            </a:r>
            <a:r>
              <a:rPr lang="en-US" sz="2000" dirty="0" smtClean="0"/>
              <a:t>pm Mon. through </a:t>
            </a:r>
            <a:r>
              <a:rPr lang="en-US" sz="2000" dirty="0" smtClean="0"/>
              <a:t>Thur</a:t>
            </a:r>
            <a:r>
              <a:rPr lang="en-US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or by appointment</a:t>
            </a:r>
          </a:p>
          <a:p>
            <a:pPr eaLnBrk="1" hangingPunct="1"/>
            <a:r>
              <a:rPr lang="en-US" sz="2400" dirty="0"/>
              <a:t>Extension: x22814, E-mail: </a:t>
            </a:r>
            <a:r>
              <a:rPr lang="en-US" sz="2400" i="1" dirty="0">
                <a:hlinkClick r:id="rId2"/>
              </a:rPr>
              <a:t>jaehoonyu@uta.edu</a:t>
            </a:r>
            <a:r>
              <a:rPr lang="en-US" sz="2400" i="1" dirty="0"/>
              <a:t> </a:t>
            </a:r>
          </a:p>
          <a:p>
            <a:pPr eaLnBrk="1" hangingPunct="1"/>
            <a:r>
              <a:rPr lang="en-US" sz="2400" dirty="0"/>
              <a:t>My profession: High Energy Particle Physics (HEP)</a:t>
            </a:r>
          </a:p>
          <a:p>
            <a:pPr lvl="1" eaLnBrk="1" hangingPunct="1"/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/>
            <a:r>
              <a:rPr lang="en-US" sz="2000" dirty="0"/>
              <a:t>To understand</a:t>
            </a:r>
          </a:p>
          <a:p>
            <a:pPr lvl="2" eaLnBrk="1" hangingPunct="1"/>
            <a:r>
              <a:rPr lang="en-US" sz="1800" dirty="0"/>
              <a:t>Fundamental constituents of matter</a:t>
            </a:r>
          </a:p>
          <a:p>
            <a:pPr lvl="2" eaLnBrk="1" hangingPunct="1"/>
            <a:r>
              <a:rPr lang="en-US" sz="1800" dirty="0"/>
              <a:t>Interactions or forces between the constituents</a:t>
            </a:r>
          </a:p>
          <a:p>
            <a:pPr lvl="2" eaLnBrk="1" hangingPunct="1"/>
            <a:r>
              <a:rPr lang="en-US" sz="1800" dirty="0"/>
              <a:t>Origin of Mass</a:t>
            </a:r>
          </a:p>
          <a:p>
            <a:pPr lvl="2" eaLnBrk="1" hangingPunct="1"/>
            <a:r>
              <a:rPr lang="en-US" sz="1800" dirty="0"/>
              <a:t>Creation of Universe (</a:t>
            </a:r>
            <a:r>
              <a:rPr lang="en-US" sz="1800" b="1" dirty="0"/>
              <a:t>Big Bang</a:t>
            </a:r>
            <a:r>
              <a:rPr lang="en-US" sz="1800" dirty="0"/>
              <a:t> Theory)</a:t>
            </a:r>
          </a:p>
          <a:p>
            <a:pPr lvl="1" eaLnBrk="1" hangingPunct="1"/>
            <a:r>
              <a:rPr lang="en-US" sz="2000" dirty="0"/>
              <a:t>A pure scientific research activity</a:t>
            </a:r>
          </a:p>
          <a:p>
            <a:pPr lvl="2" eaLnBrk="1" hangingPunct="1"/>
            <a:r>
              <a:rPr lang="en-US" sz="1800" dirty="0"/>
              <a:t>Direct use of the fundamental laws we find may take longer than we want but </a:t>
            </a:r>
          </a:p>
          <a:p>
            <a:pPr lvl="2" eaLnBrk="1" hangingPunct="1"/>
            <a:r>
              <a:rPr lang="en-US" sz="1800" dirty="0"/>
              <a:t>Indirect product of research contribute to every day lives; </a:t>
            </a:r>
            <a:r>
              <a:rPr lang="en-US" sz="1800" dirty="0" err="1"/>
              <a:t>eg</a:t>
            </a:r>
            <a:r>
              <a:rPr lang="en-US" sz="1800" dirty="0"/>
              <a:t>. WWW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20D97C-DD21-6F42-8457-0ED0428D479C}" type="slidenum">
              <a:rPr lang="en-US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3379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A2B8752-9DBC-434F-A707-F011E19A4FE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40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z="4000"/>
              <a:t>Estimates &amp; Order-of-Magnitude Calculations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Estimate = Approximation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Useful for rough calculations to determine the necessity of higher precision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Usually done under certain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Might require modification of assumptions, if higher precision is necessary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Order of magnitude estimate: Estimates done to the precision of 10s or exponents of 10s;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Three orders of magnitude: 10</a:t>
            </a:r>
            <a:r>
              <a:rPr lang="en-US" baseline="30000"/>
              <a:t>3</a:t>
            </a:r>
            <a:r>
              <a:rPr lang="en-US"/>
              <a:t>=1,000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Round up for Order of magnitude estimate; 8x10</a:t>
            </a:r>
            <a:r>
              <a:rPr lang="en-US" baseline="30000"/>
              <a:t>7</a:t>
            </a:r>
            <a:r>
              <a:rPr lang="en-US"/>
              <a:t> ~ 10</a:t>
            </a:r>
            <a:r>
              <a:rPr lang="en-US" baseline="30000"/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Similar terms: “Ball-park-figures”, “guesstimates”,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348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5D6AC9-03CE-CD46-A997-1D781FAB2EA5}" type="slidenum">
              <a:rPr lang="en-US"/>
              <a:pPr/>
              <a:t>41</a:t>
            </a:fld>
            <a:endParaRPr lang="en-US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PHYS 1443-001, Spring 2011 Dr. Jaehoon Yu</a:t>
            </a:r>
            <a:endParaRPr lang="en-US">
              <a:latin typeface="+mn-lt"/>
            </a:endParaRPr>
          </a:p>
        </p:txBody>
      </p:sp>
      <p:sp>
        <p:nvSpPr>
          <p:cNvPr id="34825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BE4D1BA-FA22-8B40-B134-E186C32279D1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41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168962" name="Picture 2" descr="FG0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1828800"/>
            <a:ext cx="5562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/>
              <a:t>Example 1.8</a:t>
            </a: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334000" y="2209800"/>
          <a:ext cx="2397125" cy="585788"/>
        </p:xfrm>
        <a:graphic>
          <a:graphicData uri="http://schemas.openxmlformats.org/presentationml/2006/ole">
            <p:oleObj spid="_x0000_s231426" name="Equation" r:id="rId4" imgW="1143000" imgH="279360" progId="Equation.DSMT4">
              <p:embed/>
            </p:oleObj>
          </a:graphicData>
        </a:graphic>
      </p:graphicFrame>
      <p:graphicFrame>
        <p:nvGraphicFramePr>
          <p:cNvPr id="16896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181600" y="3862388"/>
          <a:ext cx="1828800" cy="1006475"/>
        </p:xfrm>
        <a:graphic>
          <a:graphicData uri="http://schemas.openxmlformats.org/presentationml/2006/ole">
            <p:oleObj spid="_x0000_s231427" name="Equation" r:id="rId5" imgW="761760" imgH="419040" progId="Equation.DSMT4">
              <p:embed/>
            </p:oleObj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5257800" y="2830513"/>
          <a:ext cx="3581400" cy="493712"/>
        </p:xfrm>
        <a:graphic>
          <a:graphicData uri="http://schemas.openxmlformats.org/presentationml/2006/ole">
            <p:oleObj spid="_x0000_s231428" name="Equation" r:id="rId6" imgW="1485720" imgH="203040" progId="Equation.DSMT4">
              <p:embed/>
            </p:oleObj>
          </a:graphicData>
        </a:graphic>
      </p:graphicFrame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79413" y="685800"/>
            <a:ext cx="853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Estimate the radius of the Earth using triangulation as shown in the picture when d=4.4km and h=1.5m.</a:t>
            </a:r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2743200" y="3886200"/>
            <a:ext cx="381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flipV="1">
            <a:off x="3505200" y="2895600"/>
            <a:ext cx="1295400" cy="2895600"/>
          </a:xfrm>
          <a:prstGeom prst="rtTriangl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3489325" y="3617913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R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3581400" y="2438400"/>
            <a:ext cx="119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d=4.4km</a:t>
            </a: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 rot="-3923446">
            <a:off x="4087812" y="401161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R+h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5257800" y="16764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Pythagorian theorem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5257800" y="33528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168975" name="Object 15"/>
          <p:cNvGraphicFramePr>
            <a:graphicFrameLocks noChangeAspect="1"/>
          </p:cNvGraphicFramePr>
          <p:nvPr/>
        </p:nvGraphicFramePr>
        <p:xfrm>
          <a:off x="5549900" y="4876800"/>
          <a:ext cx="2913063" cy="1323975"/>
        </p:xfrm>
        <a:graphic>
          <a:graphicData uri="http://schemas.openxmlformats.org/presentationml/2006/ole">
            <p:oleObj spid="_x0000_s231429" name="Equation" r:id="rId7" imgW="1396800" imgH="634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6, 2011</a:t>
            </a:r>
            <a:endParaRPr lang="en-US" dirty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We always wonder…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800600"/>
          </a:xfrm>
        </p:spPr>
        <p:txBody>
          <a:bodyPr/>
          <a:lstStyle/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What is the universe made of?</a:t>
            </a:r>
          </a:p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How does the universe work?</a:t>
            </a:r>
          </a:p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What are the things that holds the universe together?</a:t>
            </a:r>
          </a:p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What are the governing principles of the universe?</a:t>
            </a:r>
          </a:p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How can we live in the universe well?</a:t>
            </a:r>
          </a:p>
          <a:p>
            <a:pPr marL="347472">
              <a:spcBef>
                <a:spcPts val="0"/>
              </a:spcBef>
            </a:pPr>
            <a:r>
              <a:rPr lang="en-US" dirty="0">
                <a:latin typeface="Arial Narrow" charset="0"/>
              </a:rPr>
              <a:t>Where do we</a:t>
            </a:r>
            <a:r>
              <a:rPr lang="en-US" dirty="0" smtClean="0">
                <a:latin typeface="Arial Narrow" charset="0"/>
              </a:rPr>
              <a:t> all come </a:t>
            </a:r>
            <a:r>
              <a:rPr lang="en-US" dirty="0">
                <a:latin typeface="Arial Narrow" charset="0"/>
              </a:rPr>
              <a:t>from?</a:t>
            </a:r>
            <a:endParaRPr lang="en-US" dirty="0" smtClean="0">
              <a:latin typeface="Arial Narrow" charset="0"/>
            </a:endParaRPr>
          </a:p>
          <a:p>
            <a:pPr marL="347472">
              <a:spcBef>
                <a:spcPts val="0"/>
              </a:spcBef>
            </a:pPr>
            <a:r>
              <a:rPr lang="en-US" dirty="0" smtClean="0">
                <a:latin typeface="Arial Narrow" charset="0"/>
              </a:rPr>
              <a:t>HEP </a:t>
            </a:r>
            <a:r>
              <a:rPr lang="en-US" dirty="0">
                <a:latin typeface="Arial Narrow" charset="0"/>
              </a:rPr>
              <a:t>looks into</a:t>
            </a:r>
            <a:r>
              <a:rPr lang="en-US" dirty="0" smtClean="0">
                <a:latin typeface="Arial Narrow" charset="0"/>
              </a:rPr>
              <a:t> the smallest </a:t>
            </a:r>
            <a:r>
              <a:rPr lang="en-US" dirty="0">
                <a:latin typeface="Arial Narrow" charset="0"/>
              </a:rPr>
              <a:t>possible things to find the answers to these deep questions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019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</a:rPr>
              <a:t>The</a:t>
            </a:r>
            <a:r>
              <a:rPr lang="en-US" sz="4000" dirty="0" smtClean="0">
                <a:solidFill>
                  <a:srgbClr val="800000"/>
                </a:solidFill>
              </a:rPr>
              <a:t> Standard Model of Particle Physics 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305800" cy="58674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Prescribes the following fundamental structure: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Three families of leptons and quarks together with 12 force mediators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Simple and elegant!!</a:t>
            </a:r>
            <a:r>
              <a:rPr lang="en-US" dirty="0" smtClean="0">
                <a:sym typeface="Wingdings" charset="2"/>
              </a:rPr>
              <a:t>!</a:t>
            </a:r>
          </a:p>
          <a:p>
            <a:pPr eaLnBrk="1" hangingPunct="1"/>
            <a:r>
              <a:rPr lang="en-US" dirty="0" smtClean="0">
                <a:sym typeface="Wingdings" charset="2"/>
              </a:rPr>
              <a:t>Tested to a precision of 1 part per million!</a:t>
            </a:r>
            <a:endParaRPr lang="en-US" dirty="0">
              <a:sym typeface="Wingdings" charset="2"/>
            </a:endParaRPr>
          </a:p>
        </p:txBody>
      </p:sp>
      <p:pic>
        <p:nvPicPr>
          <p:cNvPr id="189444" name="Picture 4" descr="particlechar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7056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7967662" y="2743200"/>
            <a:ext cx="1046606" cy="369332"/>
          </a:xfrm>
          <a:prstGeom prst="rect">
            <a:avLst/>
          </a:prstGeom>
          <a:solidFill>
            <a:srgbClr val="FFFF9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~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0.01m</a:t>
            </a:r>
            <a:r>
              <a:rPr lang="en-US" sz="1800" baseline="-25000" dirty="0" smtClean="0">
                <a:solidFill>
                  <a:srgbClr val="FF0000"/>
                </a:solidFill>
                <a:latin typeface="Arial" charset="0"/>
              </a:rPr>
              <a:t>p</a:t>
            </a:r>
            <a:endParaRPr lang="en-US" sz="18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2438400" y="2209800"/>
            <a:ext cx="1066800" cy="1828800"/>
          </a:xfrm>
          <a:prstGeom prst="rect">
            <a:avLst/>
          </a:prstGeom>
          <a:gradFill rotWithShape="1">
            <a:gsLst>
              <a:gs pos="0">
                <a:srgbClr val="FFFF99">
                  <a:alpha val="20000"/>
                </a:srgbClr>
              </a:gs>
              <a:gs pos="100000">
                <a:srgbClr val="767647">
                  <a:alpha val="20000"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809750" y="395605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charset="0"/>
              </a:rPr>
              <a:t>Family</a:t>
            </a: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3505200" y="2189163"/>
            <a:ext cx="1066800" cy="1828800"/>
          </a:xfrm>
          <a:prstGeom prst="rect">
            <a:avLst/>
          </a:prstGeom>
          <a:gradFill rotWithShape="1">
            <a:gsLst>
              <a:gs pos="0">
                <a:srgbClr val="FFFF99">
                  <a:alpha val="20000"/>
                </a:srgbClr>
              </a:gs>
              <a:gs pos="100000">
                <a:srgbClr val="767647">
                  <a:alpha val="20000"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4572000" y="2209800"/>
            <a:ext cx="1066800" cy="1828800"/>
          </a:xfrm>
          <a:prstGeom prst="rect">
            <a:avLst/>
          </a:prstGeom>
          <a:gradFill rotWithShape="1">
            <a:gsLst>
              <a:gs pos="0">
                <a:srgbClr val="FFFF99">
                  <a:alpha val="20000"/>
                </a:srgbClr>
              </a:gs>
              <a:gs pos="100000">
                <a:srgbClr val="767647">
                  <a:alpha val="20000"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48200" y="1600200"/>
            <a:ext cx="4343400" cy="1219200"/>
            <a:chOff x="2592" y="1584"/>
            <a:chExt cx="3082" cy="768"/>
          </a:xfrm>
        </p:grpSpPr>
        <p:sp>
          <p:nvSpPr>
            <p:cNvPr id="21524" name="Oval 11"/>
            <p:cNvSpPr>
              <a:spLocks noChangeArrowheads="1"/>
            </p:cNvSpPr>
            <p:nvPr/>
          </p:nvSpPr>
          <p:spPr bwMode="auto">
            <a:xfrm>
              <a:off x="2592" y="1920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5" name="Text Box 12"/>
            <p:cNvSpPr txBox="1">
              <a:spLocks noChangeArrowheads="1"/>
            </p:cNvSpPr>
            <p:nvPr/>
          </p:nvSpPr>
          <p:spPr bwMode="auto">
            <a:xfrm>
              <a:off x="4704" y="1584"/>
              <a:ext cx="970" cy="65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Discovered in 1995, ~170m</a:t>
              </a:r>
              <a:r>
                <a:rPr lang="en-US" sz="2000" baseline="-25000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  <p:cxnSp>
          <p:nvCxnSpPr>
            <p:cNvPr id="21526" name="AutoShape 13"/>
            <p:cNvCxnSpPr>
              <a:cxnSpLocks noChangeShapeType="1"/>
              <a:stCxn id="21524" idx="6"/>
              <a:endCxn id="21525" idx="1"/>
            </p:cNvCxnSpPr>
            <p:nvPr/>
          </p:nvCxnSpPr>
          <p:spPr bwMode="auto">
            <a:xfrm flipV="1">
              <a:off x="3282" y="1852"/>
              <a:ext cx="1413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cxnSp>
        <p:nvCxnSpPr>
          <p:cNvPr id="189454" name="AutoShape 14"/>
          <p:cNvCxnSpPr>
            <a:cxnSpLocks noChangeShapeType="1"/>
            <a:stCxn id="189445" idx="1"/>
          </p:cNvCxnSpPr>
          <p:nvPr/>
        </p:nvCxnSpPr>
        <p:spPr bwMode="auto">
          <a:xfrm rot="10800000">
            <a:off x="3349626" y="2846388"/>
            <a:ext cx="4618036" cy="81478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572000" y="3048000"/>
            <a:ext cx="4419600" cy="1371600"/>
            <a:chOff x="2592" y="2688"/>
            <a:chExt cx="3034" cy="948"/>
          </a:xfrm>
        </p:grpSpPr>
        <p:sp>
          <p:nvSpPr>
            <p:cNvPr id="21521" name="Oval 16"/>
            <p:cNvSpPr>
              <a:spLocks noChangeArrowheads="1"/>
            </p:cNvSpPr>
            <p:nvPr/>
          </p:nvSpPr>
          <p:spPr bwMode="auto">
            <a:xfrm>
              <a:off x="2592" y="2688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522" name="AutoShape 17"/>
            <p:cNvCxnSpPr>
              <a:cxnSpLocks noChangeShapeType="1"/>
              <a:stCxn id="21521" idx="6"/>
              <a:endCxn id="21523" idx="1"/>
            </p:cNvCxnSpPr>
            <p:nvPr/>
          </p:nvCxnSpPr>
          <p:spPr bwMode="auto">
            <a:xfrm>
              <a:off x="3282" y="2904"/>
              <a:ext cx="1365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4656" y="2921"/>
              <a:ext cx="970" cy="71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Directly observed in 2000</a:t>
              </a:r>
            </a:p>
          </p:txBody>
        </p:sp>
      </p:grpSp>
      <p:sp>
        <p:nvSpPr>
          <p:cNvPr id="189459" name="Oval 19"/>
          <p:cNvSpPr>
            <a:spLocks noChangeArrowheads="1"/>
          </p:cNvSpPr>
          <p:nvPr/>
        </p:nvSpPr>
        <p:spPr bwMode="auto">
          <a:xfrm>
            <a:off x="2514600" y="2209800"/>
            <a:ext cx="838200" cy="990600"/>
          </a:xfrm>
          <a:prstGeom prst="ellipse">
            <a:avLst/>
          </a:prstGeom>
          <a:solidFill>
            <a:srgbClr val="00FF00">
              <a:alpha val="20000"/>
            </a:srgbClr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17757"/>
            <a:ext cx="2743200" cy="2316243"/>
          </a:xfrm>
          <a:prstGeom prst="rect">
            <a:avLst/>
          </a:prstGeom>
        </p:spPr>
      </p:pic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6, 2011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Good, but still lots we don’t know…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are there three families of quarks and leptons?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is the mass range so large (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0.01m</a:t>
            </a:r>
            <a:r>
              <a:rPr lang="en-US" sz="2800" baseline="-250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do matters acquire mass? </a:t>
            </a:r>
            <a:endParaRPr lang="en-US" sz="28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Higgs mechanism but where is the Higgs, the God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is the matter in the universe made only of particles?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660066"/>
                </a:solidFill>
                <a:latin typeface="Arial Narrow" charset="0"/>
              </a:rPr>
              <a:t>What happened to anti-particles?  Or anti-matters?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are there only three apparent forces?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96% of the universe?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How about extra-dimensions?</a:t>
            </a:r>
            <a:endParaRPr lang="en-US" sz="24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is the universe created?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endParaRPr lang="en-US" sz="24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any other theories that describe the universe better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</a:rPr>
              <a:t>Does the super-symmetry exist? </a:t>
            </a:r>
            <a:endParaRPr lang="en-US" sz="24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B32815-8F71-724D-A220-D6DFDA0375E4}" type="slidenum">
              <a:rPr lang="en-US"/>
              <a:pPr/>
              <a:t>8</a:t>
            </a:fld>
            <a:endParaRPr lang="en-US"/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2539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0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1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3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6, 2011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D7EEC0-599A-464D-A9F2-0D82575D8B5B}" type="slidenum">
              <a:rPr lang="en-US"/>
              <a:pPr/>
              <a:t>9</a:t>
            </a:fld>
            <a:endParaRPr lang="en-US"/>
          </a:p>
        </p:txBody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>
                <a:latin typeface="Arial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4591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2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3024</TotalTime>
  <Words>4200</Words>
  <Application>Microsoft Macintosh PowerPoint</Application>
  <PresentationFormat>On-screen Show (4:3)</PresentationFormat>
  <Paragraphs>599</Paragraphs>
  <Slides>41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phys1443-spring02</vt:lpstr>
      <vt:lpstr>Equation</vt:lpstr>
      <vt:lpstr>PHYS 1443 – Section 001 Lecture #1</vt:lpstr>
      <vt:lpstr>Announcements</vt:lpstr>
      <vt:lpstr>Special Problems for Extra Credit</vt:lpstr>
      <vt:lpstr>Who am I?</vt:lpstr>
      <vt:lpstr>We always wonder…</vt:lpstr>
      <vt:lpstr>The Standard Model of Particle Physics </vt:lpstr>
      <vt:lpstr>Good, but still lots we don’t know…</vt:lpstr>
      <vt:lpstr>Slide 8</vt:lpstr>
      <vt:lpstr>Slide 9</vt:lpstr>
      <vt:lpstr>Fermilab Tevatron and LHC at CERN</vt:lpstr>
      <vt:lpstr>LHC @ CERN Aerial View</vt:lpstr>
      <vt:lpstr>A Future Linear Collider</vt:lpstr>
      <vt:lpstr>Slide 13</vt:lpstr>
      <vt:lpstr>DØ Central Calorimeter 1990</vt:lpstr>
      <vt:lpstr>Computers put together a picture</vt:lpstr>
      <vt:lpstr>Slide 16</vt:lpstr>
      <vt:lpstr>GEM Application Potential</vt:lpstr>
      <vt:lpstr>And in not too distant future, we could do …</vt:lpstr>
      <vt:lpstr>Information &amp; Communication Source</vt:lpstr>
      <vt:lpstr>Evaluation Policy</vt:lpstr>
      <vt:lpstr>Homework</vt:lpstr>
      <vt:lpstr>Attendances and Class Style</vt:lpstr>
      <vt:lpstr>Lab and Physics Clinic</vt:lpstr>
      <vt:lpstr>Extra credit</vt:lpstr>
      <vt:lpstr>Valid Planetarium Shows</vt:lpstr>
      <vt:lpstr>What can you expect from this class?</vt:lpstr>
      <vt:lpstr>What do we want to learn in this class?</vt:lpstr>
      <vt:lpstr>Why do Physics?</vt:lpstr>
      <vt:lpstr>Brief History of Physics</vt:lpstr>
      <vt:lpstr>Models, Theories and Laws</vt:lpstr>
      <vt:lpstr>Uncertainties</vt:lpstr>
      <vt:lpstr>Significant Figures</vt:lpstr>
      <vt:lpstr>Significant Figures</vt:lpstr>
      <vt:lpstr>Needs for Standards and Units</vt:lpstr>
      <vt:lpstr>Definition of Three Relevant Base Units</vt:lpstr>
      <vt:lpstr>Prefixes, expressions and their meanings</vt:lpstr>
      <vt:lpstr>International Standard Institutes</vt:lpstr>
      <vt:lpstr>How do we convert quantities from one unit to another?</vt:lpstr>
      <vt:lpstr>Examples 1.3 and 1.4 for Unit Conversions</vt:lpstr>
      <vt:lpstr>Estimates &amp; Order-of-Magnitude Calculations </vt:lpstr>
      <vt:lpstr>Example 1.8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179</cp:revision>
  <dcterms:created xsi:type="dcterms:W3CDTF">2011-06-06T16:10:16Z</dcterms:created>
  <dcterms:modified xsi:type="dcterms:W3CDTF">2011-06-06T16:57:23Z</dcterms:modified>
</cp:coreProperties>
</file>