
<file path=[Content_Types].xml><?xml version="1.0" encoding="utf-8"?>
<Types xmlns="http://schemas.openxmlformats.org/package/2006/content-types">
  <Override PartName="/ppt/embeddings/oleObject70.bin" ContentType="application/vnd.openxmlformats-officedocument.oleObject"/>
  <Override PartName="/ppt/embeddings/oleObject103.bin" ContentType="application/vnd.openxmlformats-officedocument.oleObject"/>
  <Override PartName="/ppt/embeddings/oleObject47.bin" ContentType="application/vnd.openxmlformats-officedocument.oleObject"/>
  <Override PartName="/ppt/slides/slide18.xml" ContentType="application/vnd.openxmlformats-officedocument.presentationml.slide+xml"/>
  <Override PartName="/ppt/embeddings/Microsoft_Equation3.bin" ContentType="application/vnd.openxmlformats-officedocument.oleObject"/>
  <Override PartName="/ppt/embeddings/oleObject112.bin" ContentType="application/vnd.openxmlformats-officedocument.oleObject"/>
  <Override PartName="/ppt/slides/slide28.xml" ContentType="application/vnd.openxmlformats-officedocument.presentationml.slide+xml"/>
  <Override PartName="/ppt/embeddings/oleObject57.bin" ContentType="application/vnd.openxmlformats-officedocument.oleObject"/>
  <Override PartName="/ppt/embeddings/oleObject122.bin" ContentType="application/vnd.openxmlformats-officedocument.oleObject"/>
  <Override PartName="/ppt/embeddings/oleObject66.bin" ContentType="application/vnd.openxmlformats-officedocument.oleObject"/>
  <Override PartName="/ppt/slides/slide9.xml" ContentType="application/vnd.openxmlformats-officedocument.presentationml.slide+xml"/>
  <Override PartName="/ppt/embeddings/Microsoft_Equation10.bin" ContentType="application/vnd.openxmlformats-officedocument.oleObject"/>
  <Override PartName="/ppt/embeddings/oleObject131.bin" ContentType="application/vnd.openxmlformats-officedocument.oleObject"/>
  <Override PartName="/ppt/embeddings/oleObject76.bin" ContentType="application/vnd.openxmlformats-officedocument.oleObject"/>
  <Override PartName="/ppt/embeddings/oleObject141.bin" ContentType="application/vnd.openxmlformats-officedocument.oleObject"/>
  <Override PartName="/ppt/embeddings/oleObject85.bin" ContentType="application/vnd.openxmlformats-officedocument.oleObject"/>
  <Override PartName="/ppt/notesMasters/notesMaster1.xml" ContentType="application/vnd.openxmlformats-officedocument.presentationml.notesMaster+xml"/>
  <Override PartName="/ppt/embeddings/oleObject109.bin" ContentType="application/vnd.openxmlformats-officedocument.oleObject"/>
  <Default Extension="vml" ContentType="application/vnd.openxmlformats-officedocument.vmlDrawing"/>
  <Override PartName="/ppt/embeddings/Microsoft_Equation9.bin" ContentType="application/vnd.openxmlformats-officedocument.oleObject"/>
  <Override PartName="/ppt/embeddings/oleObject95.bin" ContentType="application/vnd.openxmlformats-officedocument.oleObject"/>
  <Override PartName="/ppt/theme/theme1.xml" ContentType="application/vnd.openxmlformats-officedocument.theme+xml"/>
  <Override PartName="/ppt/embeddings/oleObject118.bin" ContentType="application/vnd.openxmlformats-officedocument.oleObject"/>
  <Override PartName="/ppt/notesSlides/notesSlide2.xml" ContentType="application/vnd.openxmlformats-officedocument.presentationml.notesSlide+xml"/>
  <Override PartName="/ppt/embeddings/oleObject128.bin" ContentType="application/vnd.openxmlformats-officedocument.oleObject"/>
  <Override PartName="/ppt/embeddings/Microsoft_Equation16.bin" ContentType="application/vnd.openxmlformats-officedocument.oleObject"/>
  <Override PartName="/ppt/embeddings/oleObject1.bin" ContentType="application/vnd.openxmlformats-officedocument.oleObject"/>
  <Override PartName="/ppt/embeddings/oleObject137.bin" ContentType="application/vnd.openxmlformats-officedocument.oleObject"/>
  <Override PartName="/ppt/embeddings/oleObject13.bin" ContentType="application/vnd.openxmlformats-officedocument.oleObject"/>
  <Override PartName="/ppt/embeddings/oleObject23.bin" ContentType="application/vnd.openxmlformats-officedocument.oleObject"/>
  <Override PartName="/ppt/embeddings/oleObject33.bin" ContentType="application/vnd.openxmlformats-officedocument.oleObject"/>
  <Default Extension="jpeg" ContentType="image/jpeg"/>
  <Override PartName="/ppt/embeddings/oleObject42.bin" ContentType="application/vnd.openxmlformats-officedocument.oleObject"/>
  <Override PartName="/ppt/slides/slide13.xml" ContentType="application/vnd.openxmlformats-officedocument.presentationml.slide+xml"/>
  <Override PartName="/ppt/embeddings/oleObject7.bin" ContentType="application/vnd.openxmlformats-officedocument.oleObject"/>
  <Override PartName="/ppt/embeddings/oleObject52.bin" ContentType="application/vnd.openxmlformats-officedocument.oleObject"/>
  <Override PartName="/ppt/slides/slide23.xml" ContentType="application/vnd.openxmlformats-officedocument.presentationml.slide+xml"/>
  <Override PartName="/ppt/embeddings/oleObject19.bin" ContentType="application/vnd.openxmlformats-officedocument.oleObject"/>
  <Override PartName="/ppt/embeddings/oleObject61.bin" ContentType="application/vnd.openxmlformats-officedocument.oleObject"/>
  <Override PartName="/ppt/embeddings/oleObject29.bin" ContentType="application/vnd.openxmlformats-officedocument.oleObject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embeddings/oleObject71.bin" ContentType="application/vnd.openxmlformats-officedocument.oleObject"/>
  <Override PartName="/ppt/embeddings/oleObject38.bin" ContentType="application/vnd.openxmlformats-officedocument.oleObject"/>
  <Override PartName="/ppt/embeddings/oleObject80.bin" ContentType="application/vnd.openxmlformats-officedocument.oleObject"/>
  <Override PartName="/ppt/embeddings/oleObject48.bin" ContentType="application/vnd.openxmlformats-officedocument.oleObject"/>
  <Override PartName="/ppt/slides/slide19.xml" ContentType="application/vnd.openxmlformats-officedocument.presentationml.slide+xml"/>
  <Override PartName="/ppt/embeddings/oleObject104.bin" ContentType="application/vnd.openxmlformats-officedocument.oleObject"/>
  <Override PartName="/ppt/slideLayouts/slideLayout10.xml" ContentType="application/vnd.openxmlformats-officedocument.presentationml.slideLayout+xml"/>
  <Override PartName="/ppt/embeddings/Microsoft_Equation4.bin" ContentType="application/vnd.openxmlformats-officedocument.oleObject"/>
  <Override PartName="/ppt/embeddings/oleObject58.bin" ContentType="application/vnd.openxmlformats-officedocument.oleObject"/>
  <Override PartName="/ppt/slides/slide29.xml" ContentType="application/vnd.openxmlformats-officedocument.presentationml.slide+xml"/>
  <Override PartName="/ppt/embeddings/oleObject90.bin" ContentType="application/vnd.openxmlformats-officedocument.oleObject"/>
  <Override PartName="/ppt/embeddings/oleObject113.bin" ContentType="application/vnd.openxmlformats-officedocument.oleObject"/>
  <Override PartName="/ppt/embeddings/oleObject67.bin" ContentType="application/vnd.openxmlformats-officedocument.oleObject"/>
  <Override PartName="/ppt/embeddings/oleObject123.bin" ContentType="application/vnd.openxmlformats-officedocument.oleObject"/>
  <Override PartName="/ppt/embeddings/Microsoft_Equation11.bin" ContentType="application/vnd.openxmlformats-officedocument.oleObject"/>
  <Override PartName="/ppt/embeddings/oleObject132.bin" ContentType="application/vnd.openxmlformats-officedocument.oleObject"/>
  <Override PartName="/ppt/embeddings/oleObject77.bin" ContentType="application/vnd.openxmlformats-officedocument.oleObject"/>
  <Override PartName="/ppt/embeddings/oleObject142.bin" ContentType="application/vnd.openxmlformats-officedocument.oleObject"/>
  <Override PartName="/ppt/embeddings/oleObject86.bin" ContentType="application/vnd.openxmlformats-officedocument.oleObject"/>
  <Override PartName="/ppt/embeddings/oleObject119.bin" ContentType="application/vnd.openxmlformats-officedocument.oleObject"/>
  <Override PartName="/ppt/embeddings/oleObject96.bin" ContentType="application/vnd.openxmlformats-officedocument.oleObject"/>
  <Override PartName="/ppt/theme/theme2.xml" ContentType="application/vnd.openxmlformats-officedocument.theme+xml"/>
  <Override PartName="/ppt/embeddings/oleObject129.bin" ContentType="application/vnd.openxmlformats-officedocument.oleObject"/>
  <Override PartName="/ppt/embeddings/oleObject138.bin" ContentType="application/vnd.openxmlformats-officedocument.oleObject"/>
  <Override PartName="/ppt/embeddings/oleObject2.bin" ContentType="application/vnd.openxmlformats-officedocument.oleObject"/>
  <Override PartName="/ppt/embeddings/oleObject14.bin" ContentType="application/vnd.openxmlformats-officedocument.oleObject"/>
  <Override PartName="/ppt/embeddings/oleObject24.bin" ContentType="application/vnd.openxmlformats-officedocument.oleObject"/>
  <Override PartName="/ppt/embeddings/oleObject34.bin" ContentType="application/vnd.openxmlformats-officedocument.oleObject"/>
  <Override PartName="/ppt/slides/slide14.xml" ContentType="application/vnd.openxmlformats-officedocument.presentationml.slide+xml"/>
  <Override PartName="/ppt/embeddings/oleObject43.bin" ContentType="application/vnd.openxmlformats-officedocument.oleObject"/>
  <Override PartName="/ppt/embeddings/oleObject8.bin" ContentType="application/vnd.openxmlformats-officedocument.oleObject"/>
  <Override PartName="/ppt/embeddings/oleObject53.bin" ContentType="application/vnd.openxmlformats-officedocument.oleObject"/>
  <Default Extension="bin" ContentType="application/vnd.openxmlformats-officedocument.presentationml.printerSettings"/>
  <Override PartName="/ppt/slides/slide24.xml" ContentType="application/vnd.openxmlformats-officedocument.presentationml.slide+xml"/>
  <Default Extension="xml" ContentType="application/xml"/>
  <Override PartName="/ppt/slides/slide5.xml" ContentType="application/vnd.openxmlformats-officedocument.presentationml.slide+xml"/>
  <Override PartName="/ppt/embeddings/oleObject62.bin" ContentType="application/vnd.openxmlformats-officedocument.oleObject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embeddings/oleObject39.bin" ContentType="application/vnd.openxmlformats-officedocument.oleObject"/>
  <Override PartName="/ppt/embeddings/oleObject72.bin" ContentType="application/vnd.openxmlformats-officedocument.oleObject"/>
  <Override PartName="/ppt/embeddings/oleObject81.bin" ContentType="application/vnd.openxmlformats-officedocument.oleObject"/>
  <Override PartName="/ppt/embeddings/oleObject49.bin" ContentType="application/vnd.openxmlformats-officedocument.oleObject"/>
  <Override PartName="/ppt/embeddings/oleObject105.bin" ContentType="application/vnd.openxmlformats-officedocument.oleObject"/>
  <Override PartName="/ppt/embeddings/Microsoft_Equation5.bin" ContentType="application/vnd.openxmlformats-officedocument.oleObject"/>
  <Override PartName="/ppt/slideLayouts/slideLayout11.xml" ContentType="application/vnd.openxmlformats-officedocument.presentationml.slideLayout+xml"/>
  <Override PartName="/ppt/embeddings/oleObject59.bin" ContentType="application/vnd.openxmlformats-officedocument.oleObject"/>
  <Override PartName="/ppt/embeddings/oleObject91.bin" ContentType="application/vnd.openxmlformats-officedocument.oleObject"/>
  <Override PartName="/ppt/embeddings/oleObject114.bin" ContentType="application/vnd.openxmlformats-officedocument.oleObject"/>
  <Override PartName="/ppt/embeddings/oleObject124.bin" ContentType="application/vnd.openxmlformats-officedocument.oleObject"/>
  <Override PartName="/ppt/embeddings/oleObject68.bin" ContentType="application/vnd.openxmlformats-officedocument.oleObject"/>
  <Override PartName="/docProps/app.xml" ContentType="application/vnd.openxmlformats-officedocument.extended-properties+xml"/>
  <Override PartName="/ppt/embeddings/Microsoft_Equation12.bin" ContentType="application/vnd.openxmlformats-officedocument.oleObject"/>
  <Override PartName="/ppt/embeddings/oleObject133.bin" ContentType="application/vnd.openxmlformats-officedocument.oleObject"/>
  <Override PartName="/ppt/embeddings/oleObject78.bin" ContentType="application/vnd.openxmlformats-officedocument.oleObject"/>
  <Override PartName="/ppt/embeddings/oleObject10.bin" ContentType="application/vnd.openxmlformats-officedocument.oleObject"/>
  <Override PartName="/ppt/embeddings/oleObject87.bin" ContentType="application/vnd.openxmlformats-officedocument.oleObject"/>
  <Override PartName="/docProps/core.xml" ContentType="application/vnd.openxmlformats-package.core-properties+xml"/>
  <Override PartName="/ppt/embeddings/oleObject97.bin" ContentType="application/vnd.openxmlformats-officedocument.oleObject"/>
  <Override PartName="/ppt/theme/theme3.xml" ContentType="application/vnd.openxmlformats-officedocument.theme+xml"/>
  <Override PartName="/ppt/embeddings/oleObject139.bin" ContentType="application/vnd.openxmlformats-officedocument.oleObject"/>
  <Override PartName="/ppt/embeddings/oleObject3.bin" ContentType="application/vnd.openxmlformats-officedocument.oleObject"/>
  <Override PartName="/ppt/embeddings/oleObject15.bin" ContentType="application/vnd.openxmlformats-officedocument.oleObject"/>
  <Override PartName="/ppt/embeddings/oleObject25.bin" ContentType="application/vnd.openxmlformats-officedocument.oleObject"/>
  <Override PartName="/ppt/slideLayouts/slideLayout1.xml" ContentType="application/vnd.openxmlformats-officedocument.presentationml.slideLayout+xml"/>
  <Override PartName="/ppt/embeddings/oleObject35.bin" ContentType="application/vnd.openxmlformats-officedocument.oleObject"/>
  <Override PartName="/ppt/embeddings/oleObject100.bin" ContentType="application/vnd.openxmlformats-officedocument.oleObject"/>
  <Override PartName="/ppt/embeddings/oleObject44.bin" ContentType="application/vnd.openxmlformats-officedocument.oleObject"/>
  <Override PartName="/ppt/slides/slide15.xml" ContentType="application/vnd.openxmlformats-officedocument.presentationml.slide+xml"/>
  <Override PartName="/ppt/embeddings/oleObject9.bin" ContentType="application/vnd.openxmlformats-officedocument.oleObject"/>
  <Override PartName="/ppt/embeddings/oleObject54.bin" ContentType="application/vnd.openxmlformats-officedocument.oleObject"/>
  <Override PartName="/ppt/slides/slide25.xml" ContentType="application/vnd.openxmlformats-officedocument.presentationml.slide+xml"/>
  <Override PartName="/ppt/embeddings/oleObject63.bin" ContentType="application/vnd.openxmlformats-officedocument.oleObject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embeddings/oleObject73.bin" ContentType="application/vnd.openxmlformats-officedocument.oleObject"/>
  <Override PartName="/ppt/embeddings/oleObject82.bin" ContentType="application/vnd.openxmlformats-officedocument.oleObject"/>
  <Override PartName="/ppt/embeddings/oleObject106.bin" ContentType="application/vnd.openxmlformats-officedocument.oleObject"/>
  <Override PartName="/ppt/embeddings/Microsoft_Equation6.bin" ContentType="application/vnd.openxmlformats-officedocument.oleObject"/>
  <Override PartName="/ppt/slideLayouts/slideLayout12.xml" ContentType="application/vnd.openxmlformats-officedocument.presentationml.slideLayout+xml"/>
  <Override PartName="/ppt/embeddings/oleObject92.bin" ContentType="application/vnd.openxmlformats-officedocument.oleObject"/>
  <Override PartName="/ppt/embeddings/oleObject115.bin" ContentType="application/vnd.openxmlformats-officedocument.oleObject"/>
  <Override PartName="/ppt/embeddings/oleObject125.bin" ContentType="application/vnd.openxmlformats-officedocument.oleObject"/>
  <Override PartName="/ppt/embeddings/oleObject69.bin" ContentType="application/vnd.openxmlformats-officedocument.oleObject"/>
  <Override PartName="/ppt/embeddings/Microsoft_Equation13.bin" ContentType="application/vnd.openxmlformats-officedocument.oleObject"/>
  <Override PartName="/ppt/embeddings/oleObject134.bin" ContentType="application/vnd.openxmlformats-officedocument.oleObject"/>
  <Override PartName="/ppt/embeddings/oleObject79.bin" ContentType="application/vnd.openxmlformats-officedocument.oleObject"/>
  <Override PartName="/ppt/embeddings/oleObject11.bin" ContentType="application/vnd.openxmlformats-officedocument.oleObject"/>
  <Override PartName="/ppt/embeddings/oleObject88.bin" ContentType="application/vnd.openxmlformats-officedocument.oleObject"/>
  <Override PartName="/ppt/embeddings/oleObject20.bin" ContentType="application/vnd.openxmlformats-officedocument.oleObject"/>
  <Override PartName="/ppt/embeddings/oleObject98.bin" ContentType="application/vnd.openxmlformats-officedocument.oleObject"/>
  <Override PartName="/ppt/embeddings/oleObject30.bin" ContentType="application/vnd.openxmlformats-officedocument.oleObject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ppt/embeddings/oleObject16.bin" ContentType="application/vnd.openxmlformats-officedocument.oleObject"/>
  <Override PartName="/ppt/slides/slide20.xml" ContentType="application/vnd.openxmlformats-officedocument.presentationml.slide+xml"/>
  <Override PartName="/ppt/embeddings/oleObject26.bin" ContentType="application/vnd.openxmlformats-officedocument.oleObject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embeddings/oleObject36.bin" ContentType="application/vnd.openxmlformats-officedocument.oleObject"/>
  <Override PartName="/ppt/embeddings/oleObject101.bin" ContentType="application/vnd.openxmlformats-officedocument.oleObject"/>
  <Override PartName="/ppt/embeddings/oleObject45.bin" ContentType="application/vnd.openxmlformats-officedocument.oleObject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embeddings/Microsoft_Equation1.bin" ContentType="application/vnd.openxmlformats-officedocument.oleObject"/>
  <Override PartName="/ppt/embeddings/oleObject110.bin" ContentType="application/vnd.openxmlformats-officedocument.oleObject"/>
  <Override PartName="/ppt/slides/slide26.xml" ContentType="application/vnd.openxmlformats-officedocument.presentationml.slide+xml"/>
  <Default Extension="pict" ContentType="image/pict"/>
  <Override PartName="/ppt/embeddings/oleObject55.bin" ContentType="application/vnd.openxmlformats-officedocument.oleObject"/>
  <Override PartName="/ppt/embeddings/oleObject120.bin" ContentType="application/vnd.openxmlformats-officedocument.oleObject"/>
  <Default Extension="wmf" ContentType="image/x-wmf"/>
  <Override PartName="/ppt/slides/slide7.xml" ContentType="application/vnd.openxmlformats-officedocument.presentationml.slide+xml"/>
  <Override PartName="/ppt/embeddings/oleObject64.bin" ContentType="application/vnd.openxmlformats-officedocument.oleObject"/>
  <Override PartName="/ppt/slideLayouts/slideLayout8.xml" ContentType="application/vnd.openxmlformats-officedocument.presentationml.slideLayout+xml"/>
  <Default Extension="rels" ContentType="application/vnd.openxmlformats-package.relationships+xml"/>
  <Override PartName="/ppt/embeddings/oleObject74.bin" ContentType="application/vnd.openxmlformats-officedocument.oleObject"/>
  <Override PartName="/ppt/embeddings/oleObject83.bin" ContentType="application/vnd.openxmlformats-officedocument.oleObject"/>
  <Override PartName="/ppt/embeddings/oleObject107.bin" ContentType="application/vnd.openxmlformats-officedocument.oleObject"/>
  <Override PartName="/ppt/embeddings/Microsoft_Equation7.bin" ContentType="application/vnd.openxmlformats-officedocument.oleObject"/>
  <Override PartName="/ppt/slideLayouts/slideLayout13.xml" ContentType="application/vnd.openxmlformats-officedocument.presentationml.slideLayout+xml"/>
  <Override PartName="/ppt/presProps.xml" ContentType="application/vnd.openxmlformats-officedocument.presentationml.presProps+xml"/>
  <Override PartName="/ppt/embeddings/oleObject93.bin" ContentType="application/vnd.openxmlformats-officedocument.oleObject"/>
  <Override PartName="/ppt/embeddings/oleObject116.bin" ContentType="application/vnd.openxmlformats-officedocument.oleObject"/>
  <Override PartName="/ppt/embeddings/oleObject126.bin" ContentType="application/vnd.openxmlformats-officedocument.oleObject"/>
  <Override PartName="/ppt/presentation.xml" ContentType="application/vnd.openxmlformats-officedocument.presentationml.presentation.main+xml"/>
  <Override PartName="/ppt/embeddings/Microsoft_Equation14.bin" ContentType="application/vnd.openxmlformats-officedocument.oleObject"/>
  <Override PartName="/ppt/embeddings/oleObject135.bin" ContentType="application/vnd.openxmlformats-officedocument.oleObject"/>
  <Override PartName="/ppt/embeddings/oleObject12.bin" ContentType="application/vnd.openxmlformats-officedocument.oleObject"/>
  <Override PartName="/ppt/embeddings/oleObject89.bin" ContentType="application/vnd.openxmlformats-officedocument.oleObject"/>
  <Override PartName="/ppt/embeddings/oleObject21.bin" ContentType="application/vnd.openxmlformats-officedocument.oleObject"/>
  <Override PartName="/ppt/embeddings/oleObject99.bin" ContentType="application/vnd.openxmlformats-officedocument.oleObject"/>
  <Override PartName="/ppt/embeddings/oleObject31.bin" ContentType="application/vnd.openxmlformats-officedocument.oleObject"/>
  <Override PartName="/ppt/embeddings/oleObject40.bin" ContentType="application/vnd.openxmlformats-officedocument.oleObject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embeddings/oleObject17.bin" ContentType="application/vnd.openxmlformats-officedocument.oleObject"/>
  <Override PartName="/ppt/embeddings/oleObject50.bin" ContentType="application/vnd.openxmlformats-officedocument.oleObject"/>
  <Override PartName="/ppt/slides/slide21.xml" ContentType="application/vnd.openxmlformats-officedocument.presentationml.slide+xml"/>
  <Override PartName="/ppt/embeddings/oleObject27.bin" ContentType="application/vnd.openxmlformats-officedocument.oleObject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embeddings/oleObject37.bin" ContentType="application/vnd.openxmlformats-officedocument.oleObject"/>
  <Override PartName="/ppt/embeddings/oleObject102.bin" ContentType="application/vnd.openxmlformats-officedocument.oleObject"/>
  <Override PartName="/ppt/embeddings/oleObject46.bin" ContentType="application/vnd.openxmlformats-officedocument.oleObject"/>
  <Override PartName="/ppt/slides/slide17.xml" ContentType="application/vnd.openxmlformats-officedocument.presentationml.slide+xml"/>
  <Override PartName="/ppt/embeddings/Microsoft_Equation2.bin" ContentType="application/vnd.openxmlformats-officedocument.oleObject"/>
  <Override PartName="/ppt/embeddings/oleObject111.bin" ContentType="application/vnd.openxmlformats-officedocument.oleObject"/>
  <Override PartName="/ppt/embeddings/oleObject56.bin" ContentType="application/vnd.openxmlformats-officedocument.oleObject"/>
  <Override PartName="/ppt/slides/slide27.xml" ContentType="application/vnd.openxmlformats-officedocument.presentationml.slide+xml"/>
  <Override PartName="/ppt/embeddings/oleObject121.bin" ContentType="application/vnd.openxmlformats-officedocument.oleObject"/>
  <Override PartName="/ppt/embeddings/oleObject65.bin" ContentType="application/vnd.openxmlformats-officedocument.oleObject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oleObject130.bin" ContentType="application/vnd.openxmlformats-officedocument.oleObject"/>
  <Override PartName="/ppt/embeddings/oleObject75.bin" ContentType="application/vnd.openxmlformats-officedocument.oleObject"/>
  <Override PartName="/ppt/embeddings/oleObject140.bin" ContentType="application/vnd.openxmlformats-officedocument.oleObject"/>
  <Override PartName="/ppt/embeddings/oleObject84.bin" ContentType="application/vnd.openxmlformats-officedocument.oleObject"/>
  <Override PartName="/ppt/embeddings/oleObject108.bin" ContentType="application/vnd.openxmlformats-officedocument.oleObject"/>
  <Override PartName="/ppt/slideLayouts/slideLayout14.xml" ContentType="application/vnd.openxmlformats-officedocument.presentationml.slideLayout+xml"/>
  <Override PartName="/ppt/embeddings/Microsoft_Equation8.bin" ContentType="application/vnd.openxmlformats-officedocument.oleObject"/>
  <Override PartName="/ppt/embeddings/oleObject94.bin" ContentType="application/vnd.openxmlformats-officedocument.oleObject"/>
  <Override PartName="/ppt/embeddings/oleObject117.bin" ContentType="application/vnd.openxmlformats-officedocument.oleObject"/>
  <Override PartName="/ppt/notesSlides/notesSlide1.xml" ContentType="application/vnd.openxmlformats-officedocument.presentationml.notesSlide+xml"/>
  <Override PartName="/ppt/embeddings/oleObject127.bin" ContentType="application/vnd.openxmlformats-officedocument.oleObject"/>
  <Override PartName="/ppt/embeddings/Microsoft_Equation15.bin" ContentType="application/vnd.openxmlformats-officedocument.oleObject"/>
  <Override PartName="/ppt/embeddings/oleObject136.bin" ContentType="application/vnd.openxmlformats-officedocument.oleObject"/>
  <Override PartName="/ppt/embeddings/oleObject22.bin" ContentType="application/vnd.openxmlformats-officedocument.oleObject"/>
  <Override PartName="/ppt/embeddings/oleObject32.bin" ContentType="application/vnd.openxmlformats-officedocument.oleObject"/>
  <Override PartName="/ppt/embeddings/oleObject41.bin" ContentType="application/vnd.openxmlformats-officedocument.oleObject"/>
  <Override PartName="/ppt/slides/slide12.xml" ContentType="application/vnd.openxmlformats-officedocument.presentationml.slide+xml"/>
  <Override PartName="/ppt/embeddings/oleObject6.bin" ContentType="application/vnd.openxmlformats-officedocument.oleObject"/>
  <Override PartName="/ppt/embeddings/oleObject18.bin" ContentType="application/vnd.openxmlformats-officedocument.oleObject"/>
  <Override PartName="/ppt/embeddings/oleObject51.bin" ContentType="application/vnd.openxmlformats-officedocument.oleObject"/>
  <Override PartName="/ppt/slides/slide22.xml" ContentType="application/vnd.openxmlformats-officedocument.presentationml.slide+xml"/>
  <Override PartName="/ppt/embeddings/oleObject60.bin" ContentType="application/vnd.openxmlformats-officedocument.oleObject"/>
  <Override PartName="/ppt/embeddings/oleObject28.bin" ContentType="application/vnd.openxmlformats-officedocument.oleObject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68" r:id="rId3"/>
    <p:sldId id="428" r:id="rId4"/>
    <p:sldId id="405" r:id="rId5"/>
    <p:sldId id="406" r:id="rId6"/>
    <p:sldId id="407" r:id="rId7"/>
    <p:sldId id="408" r:id="rId8"/>
    <p:sldId id="409" r:id="rId9"/>
    <p:sldId id="412" r:id="rId10"/>
    <p:sldId id="413" r:id="rId11"/>
    <p:sldId id="414" r:id="rId12"/>
    <p:sldId id="415" r:id="rId13"/>
    <p:sldId id="416" r:id="rId14"/>
    <p:sldId id="417" r:id="rId15"/>
    <p:sldId id="418" r:id="rId16"/>
    <p:sldId id="419" r:id="rId17"/>
    <p:sldId id="420" r:id="rId18"/>
    <p:sldId id="421" r:id="rId19"/>
    <p:sldId id="422" r:id="rId20"/>
    <p:sldId id="423" r:id="rId21"/>
    <p:sldId id="424" r:id="rId22"/>
    <p:sldId id="425" r:id="rId23"/>
    <p:sldId id="426" r:id="rId24"/>
    <p:sldId id="427" r:id="rId25"/>
    <p:sldId id="429" r:id="rId26"/>
    <p:sldId id="430" r:id="rId27"/>
    <p:sldId id="431" r:id="rId28"/>
    <p:sldId id="432" r:id="rId29"/>
    <p:sldId id="433" r:id="rId30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598" autoAdjust="0"/>
    <p:restoredTop sz="94728" autoAdjust="0"/>
  </p:normalViewPr>
  <p:slideViewPr>
    <p:cSldViewPr>
      <p:cViewPr varScale="1">
        <p:scale>
          <a:sx n="109" d="100"/>
          <a:sy n="109" d="100"/>
        </p:scale>
        <p:origin x="-1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4" Type="http://schemas.openxmlformats.org/officeDocument/2006/relationships/image" Target="../media/image73.wmf"/><Relationship Id="rId5" Type="http://schemas.openxmlformats.org/officeDocument/2006/relationships/image" Target="../media/image74.wmf"/><Relationship Id="rId6" Type="http://schemas.openxmlformats.org/officeDocument/2006/relationships/image" Target="../media/image75.wmf"/><Relationship Id="rId7" Type="http://schemas.openxmlformats.org/officeDocument/2006/relationships/image" Target="../media/image76.wmf"/><Relationship Id="rId8" Type="http://schemas.openxmlformats.org/officeDocument/2006/relationships/image" Target="../media/image77.wmf"/><Relationship Id="rId9" Type="http://schemas.openxmlformats.org/officeDocument/2006/relationships/image" Target="../media/image78.wmf"/><Relationship Id="rId10" Type="http://schemas.openxmlformats.org/officeDocument/2006/relationships/image" Target="../media/image79.wmf"/><Relationship Id="rId1" Type="http://schemas.openxmlformats.org/officeDocument/2006/relationships/image" Target="../media/image70.wmf"/><Relationship Id="rId2" Type="http://schemas.openxmlformats.org/officeDocument/2006/relationships/image" Target="../media/image7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4" Type="http://schemas.openxmlformats.org/officeDocument/2006/relationships/image" Target="../media/image82.wmf"/><Relationship Id="rId5" Type="http://schemas.openxmlformats.org/officeDocument/2006/relationships/image" Target="../media/image83.wmf"/><Relationship Id="rId1" Type="http://schemas.openxmlformats.org/officeDocument/2006/relationships/image" Target="../media/image80.wmf"/><Relationship Id="rId2" Type="http://schemas.openxmlformats.org/officeDocument/2006/relationships/image" Target="../media/image14.wmf"/></Relationships>
</file>

<file path=ppt/drawings/_rels/vmlDrawing1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94.wmf"/><Relationship Id="rId12" Type="http://schemas.openxmlformats.org/officeDocument/2006/relationships/image" Target="../media/image95.wmf"/><Relationship Id="rId1" Type="http://schemas.openxmlformats.org/officeDocument/2006/relationships/image" Target="../media/image84.wmf"/><Relationship Id="rId2" Type="http://schemas.openxmlformats.org/officeDocument/2006/relationships/image" Target="../media/image85.wmf"/><Relationship Id="rId3" Type="http://schemas.openxmlformats.org/officeDocument/2006/relationships/image" Target="../media/image86.wmf"/><Relationship Id="rId4" Type="http://schemas.openxmlformats.org/officeDocument/2006/relationships/image" Target="../media/image87.wmf"/><Relationship Id="rId5" Type="http://schemas.openxmlformats.org/officeDocument/2006/relationships/image" Target="../media/image88.wmf"/><Relationship Id="rId6" Type="http://schemas.openxmlformats.org/officeDocument/2006/relationships/image" Target="../media/image89.wmf"/><Relationship Id="rId7" Type="http://schemas.openxmlformats.org/officeDocument/2006/relationships/image" Target="../media/image90.wmf"/><Relationship Id="rId8" Type="http://schemas.openxmlformats.org/officeDocument/2006/relationships/image" Target="../media/image91.wmf"/><Relationship Id="rId9" Type="http://schemas.openxmlformats.org/officeDocument/2006/relationships/image" Target="../media/image92.wmf"/><Relationship Id="rId10" Type="http://schemas.openxmlformats.org/officeDocument/2006/relationships/image" Target="../media/image9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4" Type="http://schemas.openxmlformats.org/officeDocument/2006/relationships/image" Target="../media/image100.wmf"/><Relationship Id="rId5" Type="http://schemas.openxmlformats.org/officeDocument/2006/relationships/image" Target="../media/image101.pict"/><Relationship Id="rId6" Type="http://schemas.openxmlformats.org/officeDocument/2006/relationships/image" Target="../media/image102.wmf"/><Relationship Id="rId7" Type="http://schemas.openxmlformats.org/officeDocument/2006/relationships/image" Target="../media/image103.wmf"/><Relationship Id="rId8" Type="http://schemas.openxmlformats.org/officeDocument/2006/relationships/image" Target="../media/image104.wmf"/><Relationship Id="rId9" Type="http://schemas.openxmlformats.org/officeDocument/2006/relationships/image" Target="../media/image105.wmf"/><Relationship Id="rId10" Type="http://schemas.openxmlformats.org/officeDocument/2006/relationships/image" Target="../media/image106.wmf"/><Relationship Id="rId1" Type="http://schemas.openxmlformats.org/officeDocument/2006/relationships/image" Target="../media/image97.wmf"/><Relationship Id="rId2" Type="http://schemas.openxmlformats.org/officeDocument/2006/relationships/image" Target="../media/image98.wmf"/></Relationships>
</file>

<file path=ppt/drawings/_rels/vmlDrawing1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84.wmf"/><Relationship Id="rId12" Type="http://schemas.openxmlformats.org/officeDocument/2006/relationships/image" Target="../media/image88.wmf"/><Relationship Id="rId13" Type="http://schemas.openxmlformats.org/officeDocument/2006/relationships/image" Target="../media/image89.wmf"/><Relationship Id="rId1" Type="http://schemas.openxmlformats.org/officeDocument/2006/relationships/image" Target="../media/image80.wmf"/><Relationship Id="rId2" Type="http://schemas.openxmlformats.org/officeDocument/2006/relationships/image" Target="../media/image14.wmf"/><Relationship Id="rId3" Type="http://schemas.openxmlformats.org/officeDocument/2006/relationships/image" Target="../media/image81.wmf"/><Relationship Id="rId4" Type="http://schemas.openxmlformats.org/officeDocument/2006/relationships/image" Target="../media/image82.wmf"/><Relationship Id="rId5" Type="http://schemas.openxmlformats.org/officeDocument/2006/relationships/image" Target="../media/image83.wmf"/><Relationship Id="rId6" Type="http://schemas.openxmlformats.org/officeDocument/2006/relationships/image" Target="../media/image86.wmf"/><Relationship Id="rId7" Type="http://schemas.openxmlformats.org/officeDocument/2006/relationships/image" Target="../media/image92.wmf"/><Relationship Id="rId8" Type="http://schemas.openxmlformats.org/officeDocument/2006/relationships/image" Target="../media/image93.wmf"/><Relationship Id="rId9" Type="http://schemas.openxmlformats.org/officeDocument/2006/relationships/image" Target="../media/image94.wmf"/><Relationship Id="rId10" Type="http://schemas.openxmlformats.org/officeDocument/2006/relationships/image" Target="../media/image95.wmf"/></Relationships>
</file>

<file path=ppt/drawings/_rels/vmlDrawing1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18.wmf"/><Relationship Id="rId12" Type="http://schemas.openxmlformats.org/officeDocument/2006/relationships/image" Target="../media/image119.wmf"/><Relationship Id="rId13" Type="http://schemas.openxmlformats.org/officeDocument/2006/relationships/image" Target="../media/image120.wmf"/><Relationship Id="rId14" Type="http://schemas.openxmlformats.org/officeDocument/2006/relationships/image" Target="../media/image121.wmf"/><Relationship Id="rId15" Type="http://schemas.openxmlformats.org/officeDocument/2006/relationships/image" Target="../media/image122.pict"/><Relationship Id="rId16" Type="http://schemas.openxmlformats.org/officeDocument/2006/relationships/image" Target="../media/image123.wmf"/><Relationship Id="rId17" Type="http://schemas.openxmlformats.org/officeDocument/2006/relationships/image" Target="../media/image124.wmf"/><Relationship Id="rId18" Type="http://schemas.openxmlformats.org/officeDocument/2006/relationships/image" Target="../media/image125.wmf"/><Relationship Id="rId1" Type="http://schemas.openxmlformats.org/officeDocument/2006/relationships/image" Target="../media/image108.wmf"/><Relationship Id="rId2" Type="http://schemas.openxmlformats.org/officeDocument/2006/relationships/image" Target="../media/image109.wmf"/><Relationship Id="rId3" Type="http://schemas.openxmlformats.org/officeDocument/2006/relationships/image" Target="../media/image110.wmf"/><Relationship Id="rId4" Type="http://schemas.openxmlformats.org/officeDocument/2006/relationships/image" Target="../media/image111.wmf"/><Relationship Id="rId5" Type="http://schemas.openxmlformats.org/officeDocument/2006/relationships/image" Target="../media/image112.pict"/><Relationship Id="rId6" Type="http://schemas.openxmlformats.org/officeDocument/2006/relationships/image" Target="../media/image113.wmf"/><Relationship Id="rId7" Type="http://schemas.openxmlformats.org/officeDocument/2006/relationships/image" Target="../media/image114.wmf"/><Relationship Id="rId8" Type="http://schemas.openxmlformats.org/officeDocument/2006/relationships/image" Target="../media/image115.wmf"/><Relationship Id="rId9" Type="http://schemas.openxmlformats.org/officeDocument/2006/relationships/image" Target="../media/image116.wmf"/><Relationship Id="rId10" Type="http://schemas.openxmlformats.org/officeDocument/2006/relationships/image" Target="../media/image11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ict"/><Relationship Id="rId4" Type="http://schemas.openxmlformats.org/officeDocument/2006/relationships/image" Target="../media/image129.pict"/><Relationship Id="rId1" Type="http://schemas.openxmlformats.org/officeDocument/2006/relationships/image" Target="../media/image126.pict"/><Relationship Id="rId2" Type="http://schemas.openxmlformats.org/officeDocument/2006/relationships/image" Target="../media/image127.pict"/></Relationships>
</file>

<file path=ppt/drawings/_rels/vmlDrawing1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40.wmf"/><Relationship Id="rId12" Type="http://schemas.openxmlformats.org/officeDocument/2006/relationships/image" Target="../media/image141.wmf"/><Relationship Id="rId13" Type="http://schemas.openxmlformats.org/officeDocument/2006/relationships/image" Target="../media/image142.wmf"/><Relationship Id="rId14" Type="http://schemas.openxmlformats.org/officeDocument/2006/relationships/image" Target="../media/image143.wmf"/><Relationship Id="rId15" Type="http://schemas.openxmlformats.org/officeDocument/2006/relationships/image" Target="../media/image144.wmf"/><Relationship Id="rId16" Type="http://schemas.openxmlformats.org/officeDocument/2006/relationships/image" Target="../media/image145.wmf"/><Relationship Id="rId17" Type="http://schemas.openxmlformats.org/officeDocument/2006/relationships/image" Target="../media/image146.wmf"/><Relationship Id="rId1" Type="http://schemas.openxmlformats.org/officeDocument/2006/relationships/image" Target="../media/image130.wmf"/><Relationship Id="rId2" Type="http://schemas.openxmlformats.org/officeDocument/2006/relationships/image" Target="../media/image131.wmf"/><Relationship Id="rId3" Type="http://schemas.openxmlformats.org/officeDocument/2006/relationships/image" Target="../media/image132.wmf"/><Relationship Id="rId4" Type="http://schemas.openxmlformats.org/officeDocument/2006/relationships/image" Target="../media/image133.wmf"/><Relationship Id="rId5" Type="http://schemas.openxmlformats.org/officeDocument/2006/relationships/image" Target="../media/image134.wmf"/><Relationship Id="rId6" Type="http://schemas.openxmlformats.org/officeDocument/2006/relationships/image" Target="../media/image135.wmf"/><Relationship Id="rId7" Type="http://schemas.openxmlformats.org/officeDocument/2006/relationships/image" Target="../media/image136.wmf"/><Relationship Id="rId8" Type="http://schemas.openxmlformats.org/officeDocument/2006/relationships/image" Target="../media/image137.wmf"/><Relationship Id="rId9" Type="http://schemas.openxmlformats.org/officeDocument/2006/relationships/image" Target="../media/image138.wmf"/><Relationship Id="rId10" Type="http://schemas.openxmlformats.org/officeDocument/2006/relationships/image" Target="../media/image13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6" Type="http://schemas.openxmlformats.org/officeDocument/2006/relationships/image" Target="../media/image8.wmf"/><Relationship Id="rId7" Type="http://schemas.openxmlformats.org/officeDocument/2006/relationships/image" Target="../media/image9.wmf"/><Relationship Id="rId8" Type="http://schemas.openxmlformats.org/officeDocument/2006/relationships/image" Target="../media/image10.wmf"/><Relationship Id="rId9" Type="http://schemas.openxmlformats.org/officeDocument/2006/relationships/image" Target="../media/image11.pict"/><Relationship Id="rId10" Type="http://schemas.openxmlformats.org/officeDocument/2006/relationships/image" Target="../media/image12.wmf"/><Relationship Id="rId11" Type="http://schemas.openxmlformats.org/officeDocument/2006/relationships/image" Target="../media/image13.wmf"/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wmf"/><Relationship Id="rId5" Type="http://schemas.openxmlformats.org/officeDocument/2006/relationships/image" Target="../media/image18.wmf"/><Relationship Id="rId6" Type="http://schemas.openxmlformats.org/officeDocument/2006/relationships/image" Target="../media/image19.wmf"/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3.wmf"/><Relationship Id="rId5" Type="http://schemas.openxmlformats.org/officeDocument/2006/relationships/image" Target="../media/image24.wmf"/><Relationship Id="rId6" Type="http://schemas.openxmlformats.org/officeDocument/2006/relationships/image" Target="../media/image25.wmf"/><Relationship Id="rId7" Type="http://schemas.openxmlformats.org/officeDocument/2006/relationships/image" Target="../media/image26.pict"/><Relationship Id="rId8" Type="http://schemas.openxmlformats.org/officeDocument/2006/relationships/image" Target="../media/image27.wmf"/><Relationship Id="rId1" Type="http://schemas.openxmlformats.org/officeDocument/2006/relationships/image" Target="../media/image20.wmf"/><Relationship Id="rId2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wmf"/><Relationship Id="rId5" Type="http://schemas.openxmlformats.org/officeDocument/2006/relationships/image" Target="../media/image18.wmf"/><Relationship Id="rId6" Type="http://schemas.openxmlformats.org/officeDocument/2006/relationships/image" Target="../media/image19.wmf"/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wmf"/><Relationship Id="rId12" Type="http://schemas.openxmlformats.org/officeDocument/2006/relationships/image" Target="../media/image40.wmf"/><Relationship Id="rId13" Type="http://schemas.openxmlformats.org/officeDocument/2006/relationships/image" Target="../media/image41.wmf"/><Relationship Id="rId1" Type="http://schemas.openxmlformats.org/officeDocument/2006/relationships/image" Target="../media/image29.wmf"/><Relationship Id="rId2" Type="http://schemas.openxmlformats.org/officeDocument/2006/relationships/image" Target="../media/image30.wmf"/><Relationship Id="rId3" Type="http://schemas.openxmlformats.org/officeDocument/2006/relationships/image" Target="../media/image31.wmf"/><Relationship Id="rId4" Type="http://schemas.openxmlformats.org/officeDocument/2006/relationships/image" Target="../media/image32.wmf"/><Relationship Id="rId5" Type="http://schemas.openxmlformats.org/officeDocument/2006/relationships/image" Target="../media/image33.wmf"/><Relationship Id="rId6" Type="http://schemas.openxmlformats.org/officeDocument/2006/relationships/image" Target="../media/image34.wmf"/><Relationship Id="rId7" Type="http://schemas.openxmlformats.org/officeDocument/2006/relationships/image" Target="../media/image35.wmf"/><Relationship Id="rId8" Type="http://schemas.openxmlformats.org/officeDocument/2006/relationships/image" Target="../media/image36.pict"/><Relationship Id="rId9" Type="http://schemas.openxmlformats.org/officeDocument/2006/relationships/image" Target="../media/image37.wmf"/><Relationship Id="rId10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4" Type="http://schemas.openxmlformats.org/officeDocument/2006/relationships/image" Target="../media/image45.wmf"/><Relationship Id="rId5" Type="http://schemas.openxmlformats.org/officeDocument/2006/relationships/image" Target="../media/image46.wmf"/><Relationship Id="rId6" Type="http://schemas.openxmlformats.org/officeDocument/2006/relationships/image" Target="../media/image47.wmf"/><Relationship Id="rId7" Type="http://schemas.openxmlformats.org/officeDocument/2006/relationships/image" Target="../media/image48.wmf"/><Relationship Id="rId8" Type="http://schemas.openxmlformats.org/officeDocument/2006/relationships/image" Target="../media/image49.pict"/><Relationship Id="rId1" Type="http://schemas.openxmlformats.org/officeDocument/2006/relationships/image" Target="../media/image42.wmf"/><Relationship Id="rId2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Relationship Id="rId2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5.wmf"/><Relationship Id="rId12" Type="http://schemas.openxmlformats.org/officeDocument/2006/relationships/image" Target="../media/image66.wmf"/><Relationship Id="rId13" Type="http://schemas.openxmlformats.org/officeDocument/2006/relationships/image" Target="../media/image67.wmf"/><Relationship Id="rId14" Type="http://schemas.openxmlformats.org/officeDocument/2006/relationships/image" Target="../media/image68.wmf"/><Relationship Id="rId1" Type="http://schemas.openxmlformats.org/officeDocument/2006/relationships/image" Target="../media/image55.wmf"/><Relationship Id="rId2" Type="http://schemas.openxmlformats.org/officeDocument/2006/relationships/image" Target="../media/image56.wmf"/><Relationship Id="rId3" Type="http://schemas.openxmlformats.org/officeDocument/2006/relationships/image" Target="../media/image57.wmf"/><Relationship Id="rId4" Type="http://schemas.openxmlformats.org/officeDocument/2006/relationships/image" Target="../media/image58.wmf"/><Relationship Id="rId5" Type="http://schemas.openxmlformats.org/officeDocument/2006/relationships/image" Target="../media/image59.wmf"/><Relationship Id="rId6" Type="http://schemas.openxmlformats.org/officeDocument/2006/relationships/image" Target="../media/image60.wmf"/><Relationship Id="rId7" Type="http://schemas.openxmlformats.org/officeDocument/2006/relationships/image" Target="../media/image61.wmf"/><Relationship Id="rId8" Type="http://schemas.openxmlformats.org/officeDocument/2006/relationships/image" Target="../media/image62.wmf"/><Relationship Id="rId9" Type="http://schemas.openxmlformats.org/officeDocument/2006/relationships/image" Target="../media/image63.wmf"/><Relationship Id="rId10" Type="http://schemas.openxmlformats.org/officeDocument/2006/relationships/image" Target="../media/image6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1B2CB970-09B3-634F-9B73-22B1BE4ABCB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D78BA90B-ED3F-924F-8F58-5B36847D356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7FDFFE-297D-8249-9C76-569445DF6CF6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BD21C-D623-DC47-AEF5-C5C054EC97D6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FEECCF-B50A-EB48-AB33-2E5645B114A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6EE390D-FED7-E44D-8A99-89D80ED1FF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7830452-10CF-344F-8189-D95CC4A3A0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CCF8CA47-F877-5340-83BD-06638206CA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2B7AEC53-E8DC-784B-9F93-89DA1BFBC1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FA5BD5B5-F054-E84C-9161-B4B6D12781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4988E3F-76BC-5D49-9282-EEB4A17A3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6ACF21B-1675-4743-A8E5-88460E9BA6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FCD8365-8EEF-E049-92F3-866130E9CA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00DA67-367F-384B-921F-0DECAF0CD4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5E27D6F-0BF6-0E49-BA7E-511BCB481E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E24A89-8747-DB49-A1CE-66B598834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2FAFE4A-600B-FC4A-B473-0BAACA84FA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DDB532F-30C1-3549-834B-E36B3DF357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fld id="{60FCF2FF-1218-5C43-A81D-AC61EB2749A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oleObject" Target="../embeddings/oleObject17.bin"/><Relationship Id="rId5" Type="http://schemas.openxmlformats.org/officeDocument/2006/relationships/oleObject" Target="../embeddings/oleObject18.bin"/><Relationship Id="rId6" Type="http://schemas.openxmlformats.org/officeDocument/2006/relationships/oleObject" Target="../embeddings/oleObject19.bin"/><Relationship Id="rId7" Type="http://schemas.openxmlformats.org/officeDocument/2006/relationships/oleObject" Target="../embeddings/oleObject20.bin"/><Relationship Id="rId8" Type="http://schemas.openxmlformats.org/officeDocument/2006/relationships/oleObject" Target="../embeddings/oleObject21.bin"/><Relationship Id="rId9" Type="http://schemas.openxmlformats.org/officeDocument/2006/relationships/oleObject" Target="../embeddings/oleObject22.bin"/><Relationship Id="rId10" Type="http://schemas.openxmlformats.org/officeDocument/2006/relationships/oleObject" Target="../embeddings/oleObject23.bin"/><Relationship Id="rId11" Type="http://schemas.openxmlformats.org/officeDocument/2006/relationships/oleObject" Target="../embeddings/oleObject24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oleObject" Target="../embeddings/oleObject25.bin"/><Relationship Id="rId5" Type="http://schemas.openxmlformats.org/officeDocument/2006/relationships/oleObject" Target="../embeddings/oleObject26.bin"/><Relationship Id="rId6" Type="http://schemas.openxmlformats.org/officeDocument/2006/relationships/oleObject" Target="../embeddings/oleObject27.bin"/><Relationship Id="rId7" Type="http://schemas.openxmlformats.org/officeDocument/2006/relationships/oleObject" Target="../embeddings/oleObject28.bin"/><Relationship Id="rId8" Type="http://schemas.openxmlformats.org/officeDocument/2006/relationships/oleObject" Target="../embeddings/oleObject29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8.bin"/><Relationship Id="rId12" Type="http://schemas.openxmlformats.org/officeDocument/2006/relationships/oleObject" Target="../embeddings/oleObject39.bin"/><Relationship Id="rId13" Type="http://schemas.openxmlformats.org/officeDocument/2006/relationships/oleObject" Target="../embeddings/oleObject40.bin"/><Relationship Id="rId14" Type="http://schemas.openxmlformats.org/officeDocument/2006/relationships/oleObject" Target="../embeddings/oleObject41.bin"/><Relationship Id="rId15" Type="http://schemas.openxmlformats.org/officeDocument/2006/relationships/oleObject" Target="../embeddings/oleObject42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0.bin"/><Relationship Id="rId4" Type="http://schemas.openxmlformats.org/officeDocument/2006/relationships/oleObject" Target="../embeddings/oleObject31.bin"/><Relationship Id="rId5" Type="http://schemas.openxmlformats.org/officeDocument/2006/relationships/oleObject" Target="../embeddings/oleObject32.bin"/><Relationship Id="rId6" Type="http://schemas.openxmlformats.org/officeDocument/2006/relationships/oleObject" Target="../embeddings/oleObject33.bin"/><Relationship Id="rId7" Type="http://schemas.openxmlformats.org/officeDocument/2006/relationships/oleObject" Target="../embeddings/oleObject34.bin"/><Relationship Id="rId8" Type="http://schemas.openxmlformats.org/officeDocument/2006/relationships/oleObject" Target="../embeddings/oleObject35.bin"/><Relationship Id="rId9" Type="http://schemas.openxmlformats.org/officeDocument/2006/relationships/oleObject" Target="../embeddings/oleObject36.bin"/><Relationship Id="rId10" Type="http://schemas.openxmlformats.org/officeDocument/2006/relationships/oleObject" Target="../embeddings/oleObject37.bin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9.bin"/><Relationship Id="rId12" Type="http://schemas.openxmlformats.org/officeDocument/2006/relationships/oleObject" Target="../embeddings/oleObject50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50.jpeg"/><Relationship Id="rId5" Type="http://schemas.openxmlformats.org/officeDocument/2006/relationships/oleObject" Target="../embeddings/oleObject43.bin"/><Relationship Id="rId6" Type="http://schemas.openxmlformats.org/officeDocument/2006/relationships/oleObject" Target="../embeddings/oleObject44.bin"/><Relationship Id="rId7" Type="http://schemas.openxmlformats.org/officeDocument/2006/relationships/oleObject" Target="../embeddings/oleObject45.bin"/><Relationship Id="rId8" Type="http://schemas.openxmlformats.org/officeDocument/2006/relationships/oleObject" Target="../embeddings/oleObject46.bin"/><Relationship Id="rId9" Type="http://schemas.openxmlformats.org/officeDocument/2006/relationships/oleObject" Target="../embeddings/oleObject47.bin"/><Relationship Id="rId10" Type="http://schemas.openxmlformats.org/officeDocument/2006/relationships/oleObject" Target="../embeddings/oleObject4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4" Type="http://schemas.openxmlformats.org/officeDocument/2006/relationships/oleObject" Target="../embeddings/oleObject52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0.bin"/><Relationship Id="rId12" Type="http://schemas.openxmlformats.org/officeDocument/2006/relationships/oleObject" Target="../embeddings/oleObject61.bin"/><Relationship Id="rId13" Type="http://schemas.openxmlformats.org/officeDocument/2006/relationships/oleObject" Target="../embeddings/oleObject62.bin"/><Relationship Id="rId14" Type="http://schemas.openxmlformats.org/officeDocument/2006/relationships/oleObject" Target="../embeddings/oleObject63.bin"/><Relationship Id="rId15" Type="http://schemas.openxmlformats.org/officeDocument/2006/relationships/oleObject" Target="../embeddings/oleObject64.bin"/><Relationship Id="rId16" Type="http://schemas.openxmlformats.org/officeDocument/2006/relationships/oleObject" Target="../embeddings/oleObject65.bin"/><Relationship Id="rId17" Type="http://schemas.openxmlformats.org/officeDocument/2006/relationships/oleObject" Target="../embeddings/oleObject66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69.jpeg"/><Relationship Id="rId4" Type="http://schemas.openxmlformats.org/officeDocument/2006/relationships/oleObject" Target="../embeddings/oleObject53.bin"/><Relationship Id="rId5" Type="http://schemas.openxmlformats.org/officeDocument/2006/relationships/oleObject" Target="../embeddings/oleObject54.bin"/><Relationship Id="rId6" Type="http://schemas.openxmlformats.org/officeDocument/2006/relationships/oleObject" Target="../embeddings/oleObject55.bin"/><Relationship Id="rId7" Type="http://schemas.openxmlformats.org/officeDocument/2006/relationships/oleObject" Target="../embeddings/oleObject56.bin"/><Relationship Id="rId8" Type="http://schemas.openxmlformats.org/officeDocument/2006/relationships/oleObject" Target="../embeddings/oleObject57.bin"/><Relationship Id="rId9" Type="http://schemas.openxmlformats.org/officeDocument/2006/relationships/oleObject" Target="../embeddings/oleObject58.bin"/><Relationship Id="rId10" Type="http://schemas.openxmlformats.org/officeDocument/2006/relationships/oleObject" Target="../embeddings/oleObject59.bin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1.bin"/><Relationship Id="rId12" Type="http://schemas.openxmlformats.org/officeDocument/2006/relationships/oleObject" Target="../embeddings/oleObject72.bin"/><Relationship Id="rId13" Type="http://schemas.openxmlformats.org/officeDocument/2006/relationships/oleObject" Target="../embeddings/oleObject73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4.xml"/><Relationship Id="rId3" Type="http://schemas.openxmlformats.org/officeDocument/2006/relationships/image" Target="../media/image69.jpeg"/><Relationship Id="rId4" Type="http://schemas.openxmlformats.org/officeDocument/2006/relationships/oleObject" Target="../embeddings/Microsoft_Equation4.bin"/><Relationship Id="rId5" Type="http://schemas.openxmlformats.org/officeDocument/2006/relationships/oleObject" Target="../embeddings/oleObject67.bin"/><Relationship Id="rId6" Type="http://schemas.openxmlformats.org/officeDocument/2006/relationships/oleObject" Target="../embeddings/oleObject68.bin"/><Relationship Id="rId7" Type="http://schemas.openxmlformats.org/officeDocument/2006/relationships/oleObject" Target="../embeddings/Microsoft_Equation5.bin"/><Relationship Id="rId8" Type="http://schemas.openxmlformats.org/officeDocument/2006/relationships/oleObject" Target="../embeddings/Microsoft_Equation6.bin"/><Relationship Id="rId9" Type="http://schemas.openxmlformats.org/officeDocument/2006/relationships/oleObject" Target="../embeddings/oleObject69.bin"/><Relationship Id="rId10" Type="http://schemas.openxmlformats.org/officeDocument/2006/relationships/oleObject" Target="../embeddings/oleObject7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7.bin"/><Relationship Id="rId4" Type="http://schemas.openxmlformats.org/officeDocument/2006/relationships/oleObject" Target="../embeddings/Microsoft_Equation8.bin"/><Relationship Id="rId5" Type="http://schemas.openxmlformats.org/officeDocument/2006/relationships/oleObject" Target="../embeddings/Microsoft_Equation9.bin"/><Relationship Id="rId6" Type="http://schemas.openxmlformats.org/officeDocument/2006/relationships/oleObject" Target="../embeddings/Microsoft_Equation10.bin"/><Relationship Id="rId7" Type="http://schemas.openxmlformats.org/officeDocument/2006/relationships/oleObject" Target="../embeddings/oleObject74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2.bin"/><Relationship Id="rId12" Type="http://schemas.openxmlformats.org/officeDocument/2006/relationships/oleObject" Target="../embeddings/oleObject83.bin"/><Relationship Id="rId13" Type="http://schemas.openxmlformats.org/officeDocument/2006/relationships/oleObject" Target="../embeddings/oleObject84.bin"/><Relationship Id="rId14" Type="http://schemas.openxmlformats.org/officeDocument/2006/relationships/oleObject" Target="../embeddings/oleObject85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5.bin"/><Relationship Id="rId4" Type="http://schemas.openxmlformats.org/officeDocument/2006/relationships/oleObject" Target="../embeddings/oleObject76.bin"/><Relationship Id="rId5" Type="http://schemas.openxmlformats.org/officeDocument/2006/relationships/oleObject" Target="../embeddings/oleObject77.bin"/><Relationship Id="rId6" Type="http://schemas.openxmlformats.org/officeDocument/2006/relationships/oleObject" Target="../embeddings/Microsoft_Equation11.bin"/><Relationship Id="rId7" Type="http://schemas.openxmlformats.org/officeDocument/2006/relationships/oleObject" Target="../embeddings/oleObject78.bin"/><Relationship Id="rId8" Type="http://schemas.openxmlformats.org/officeDocument/2006/relationships/oleObject" Target="../embeddings/oleObject79.bin"/><Relationship Id="rId9" Type="http://schemas.openxmlformats.org/officeDocument/2006/relationships/oleObject" Target="../embeddings/oleObject80.bin"/><Relationship Id="rId10" Type="http://schemas.openxmlformats.org/officeDocument/2006/relationships/oleObject" Target="../embeddings/oleObject8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6.jpeg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2.bin"/><Relationship Id="rId12" Type="http://schemas.openxmlformats.org/officeDocument/2006/relationships/oleObject" Target="../embeddings/oleObject93.bin"/><Relationship Id="rId13" Type="http://schemas.openxmlformats.org/officeDocument/2006/relationships/oleObject" Target="../embeddings/oleObject94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4.xml"/><Relationship Id="rId3" Type="http://schemas.openxmlformats.org/officeDocument/2006/relationships/image" Target="../media/image107.jpeg"/><Relationship Id="rId4" Type="http://schemas.openxmlformats.org/officeDocument/2006/relationships/oleObject" Target="../embeddings/oleObject86.bin"/><Relationship Id="rId5" Type="http://schemas.openxmlformats.org/officeDocument/2006/relationships/oleObject" Target="../embeddings/Microsoft_Equation12.bin"/><Relationship Id="rId6" Type="http://schemas.openxmlformats.org/officeDocument/2006/relationships/oleObject" Target="../embeddings/oleObject87.bin"/><Relationship Id="rId7" Type="http://schemas.openxmlformats.org/officeDocument/2006/relationships/oleObject" Target="../embeddings/oleObject88.bin"/><Relationship Id="rId8" Type="http://schemas.openxmlformats.org/officeDocument/2006/relationships/oleObject" Target="../embeddings/oleObject89.bin"/><Relationship Id="rId9" Type="http://schemas.openxmlformats.org/officeDocument/2006/relationships/oleObject" Target="../embeddings/oleObject90.bin"/><Relationship Id="rId10" Type="http://schemas.openxmlformats.org/officeDocument/2006/relationships/oleObject" Target="../embeddings/oleObject91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8.bin"/><Relationship Id="rId12" Type="http://schemas.openxmlformats.org/officeDocument/2006/relationships/oleObject" Target="../embeddings/oleObject99.bin"/><Relationship Id="rId13" Type="http://schemas.openxmlformats.org/officeDocument/2006/relationships/oleObject" Target="../embeddings/oleObject100.bin"/><Relationship Id="rId14" Type="http://schemas.openxmlformats.org/officeDocument/2006/relationships/oleObject" Target="../embeddings/oleObject101.bin"/><Relationship Id="rId15" Type="http://schemas.openxmlformats.org/officeDocument/2006/relationships/oleObject" Target="../embeddings/oleObject102.bin"/><Relationship Id="rId16" Type="http://schemas.openxmlformats.org/officeDocument/2006/relationships/oleObject" Target="../embeddings/oleObject103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Microsoft_Equation13.bin"/><Relationship Id="rId5" Type="http://schemas.openxmlformats.org/officeDocument/2006/relationships/oleObject" Target="../embeddings/Microsoft_Equation14.bin"/><Relationship Id="rId6" Type="http://schemas.openxmlformats.org/officeDocument/2006/relationships/oleObject" Target="../embeddings/Microsoft_Equation15.bin"/><Relationship Id="rId7" Type="http://schemas.openxmlformats.org/officeDocument/2006/relationships/oleObject" Target="../embeddings/Microsoft_Equation16.bin"/><Relationship Id="rId8" Type="http://schemas.openxmlformats.org/officeDocument/2006/relationships/oleObject" Target="../embeddings/oleObject95.bin"/><Relationship Id="rId9" Type="http://schemas.openxmlformats.org/officeDocument/2006/relationships/oleObject" Target="../embeddings/oleObject96.bin"/><Relationship Id="rId10" Type="http://schemas.openxmlformats.org/officeDocument/2006/relationships/oleObject" Target="../embeddings/oleObject97.bin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0.bin"/><Relationship Id="rId20" Type="http://schemas.openxmlformats.org/officeDocument/2006/relationships/oleObject" Target="../embeddings/oleObject121.bin"/><Relationship Id="rId10" Type="http://schemas.openxmlformats.org/officeDocument/2006/relationships/oleObject" Target="../embeddings/oleObject111.bin"/><Relationship Id="rId11" Type="http://schemas.openxmlformats.org/officeDocument/2006/relationships/oleObject" Target="../embeddings/oleObject112.bin"/><Relationship Id="rId12" Type="http://schemas.openxmlformats.org/officeDocument/2006/relationships/oleObject" Target="../embeddings/oleObject113.bin"/><Relationship Id="rId13" Type="http://schemas.openxmlformats.org/officeDocument/2006/relationships/oleObject" Target="../embeddings/oleObject114.bin"/><Relationship Id="rId14" Type="http://schemas.openxmlformats.org/officeDocument/2006/relationships/oleObject" Target="../embeddings/oleObject115.bin"/><Relationship Id="rId15" Type="http://schemas.openxmlformats.org/officeDocument/2006/relationships/oleObject" Target="../embeddings/oleObject116.bin"/><Relationship Id="rId16" Type="http://schemas.openxmlformats.org/officeDocument/2006/relationships/oleObject" Target="../embeddings/oleObject117.bin"/><Relationship Id="rId17" Type="http://schemas.openxmlformats.org/officeDocument/2006/relationships/oleObject" Target="../embeddings/oleObject118.bin"/><Relationship Id="rId18" Type="http://schemas.openxmlformats.org/officeDocument/2006/relationships/oleObject" Target="../embeddings/oleObject119.bin"/><Relationship Id="rId19" Type="http://schemas.openxmlformats.org/officeDocument/2006/relationships/oleObject" Target="../embeddings/oleObject120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4.bin"/><Relationship Id="rId4" Type="http://schemas.openxmlformats.org/officeDocument/2006/relationships/oleObject" Target="../embeddings/oleObject105.bin"/><Relationship Id="rId5" Type="http://schemas.openxmlformats.org/officeDocument/2006/relationships/oleObject" Target="../embeddings/oleObject106.bin"/><Relationship Id="rId6" Type="http://schemas.openxmlformats.org/officeDocument/2006/relationships/oleObject" Target="../embeddings/oleObject107.bin"/><Relationship Id="rId7" Type="http://schemas.openxmlformats.org/officeDocument/2006/relationships/oleObject" Target="../embeddings/oleObject108.bin"/><Relationship Id="rId8" Type="http://schemas.openxmlformats.org/officeDocument/2006/relationships/oleObject" Target="../embeddings/oleObject10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2.bin"/><Relationship Id="rId4" Type="http://schemas.openxmlformats.org/officeDocument/2006/relationships/oleObject" Target="../embeddings/oleObject123.bin"/><Relationship Id="rId5" Type="http://schemas.openxmlformats.org/officeDocument/2006/relationships/oleObject" Target="../embeddings/oleObject124.bin"/><Relationship Id="rId6" Type="http://schemas.openxmlformats.org/officeDocument/2006/relationships/oleObject" Target="../embeddings/oleObject125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4.bin"/><Relationship Id="rId12" Type="http://schemas.openxmlformats.org/officeDocument/2006/relationships/oleObject" Target="../embeddings/oleObject135.bin"/><Relationship Id="rId13" Type="http://schemas.openxmlformats.org/officeDocument/2006/relationships/oleObject" Target="../embeddings/oleObject136.bin"/><Relationship Id="rId14" Type="http://schemas.openxmlformats.org/officeDocument/2006/relationships/oleObject" Target="../embeddings/oleObject137.bin"/><Relationship Id="rId15" Type="http://schemas.openxmlformats.org/officeDocument/2006/relationships/oleObject" Target="../embeddings/oleObject138.bin"/><Relationship Id="rId16" Type="http://schemas.openxmlformats.org/officeDocument/2006/relationships/oleObject" Target="../embeddings/oleObject139.bin"/><Relationship Id="rId17" Type="http://schemas.openxmlformats.org/officeDocument/2006/relationships/oleObject" Target="../embeddings/oleObject140.bin"/><Relationship Id="rId18" Type="http://schemas.openxmlformats.org/officeDocument/2006/relationships/oleObject" Target="../embeddings/oleObject141.bin"/><Relationship Id="rId19" Type="http://schemas.openxmlformats.org/officeDocument/2006/relationships/oleObject" Target="../embeddings/oleObject142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26.bin"/><Relationship Id="rId4" Type="http://schemas.openxmlformats.org/officeDocument/2006/relationships/oleObject" Target="../embeddings/oleObject127.bin"/><Relationship Id="rId5" Type="http://schemas.openxmlformats.org/officeDocument/2006/relationships/oleObject" Target="../embeddings/oleObject128.bin"/><Relationship Id="rId6" Type="http://schemas.openxmlformats.org/officeDocument/2006/relationships/oleObject" Target="../embeddings/oleObject129.bin"/><Relationship Id="rId7" Type="http://schemas.openxmlformats.org/officeDocument/2006/relationships/oleObject" Target="../embeddings/oleObject130.bin"/><Relationship Id="rId8" Type="http://schemas.openxmlformats.org/officeDocument/2006/relationships/oleObject" Target="../embeddings/oleObject131.bin"/><Relationship Id="rId9" Type="http://schemas.openxmlformats.org/officeDocument/2006/relationships/oleObject" Target="../embeddings/oleObject132.bin"/><Relationship Id="rId10" Type="http://schemas.openxmlformats.org/officeDocument/2006/relationships/oleObject" Target="../embeddings/oleObject13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oleObject" Target="../embeddings/oleObject10.bin"/><Relationship Id="rId13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oleObject4.bin"/><Relationship Id="rId6" Type="http://schemas.openxmlformats.org/officeDocument/2006/relationships/oleObject" Target="../embeddings/Microsoft_Equation1.bin"/><Relationship Id="rId7" Type="http://schemas.openxmlformats.org/officeDocument/2006/relationships/oleObject" Target="../embeddings/oleObject5.bin"/><Relationship Id="rId8" Type="http://schemas.openxmlformats.org/officeDocument/2006/relationships/oleObject" Target="../embeddings/oleObject6.bin"/><Relationship Id="rId9" Type="http://schemas.openxmlformats.org/officeDocument/2006/relationships/oleObject" Target="../embeddings/oleObject7.bin"/><Relationship Id="rId10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oleObject" Target="../embeddings/oleObject12.bin"/><Relationship Id="rId5" Type="http://schemas.openxmlformats.org/officeDocument/2006/relationships/oleObject" Target="../embeddings/oleObject13.bin"/><Relationship Id="rId6" Type="http://schemas.openxmlformats.org/officeDocument/2006/relationships/oleObject" Target="../embeddings/oleObject14.bin"/><Relationship Id="rId7" Type="http://schemas.openxmlformats.org/officeDocument/2006/relationships/oleObject" Target="../embeddings/oleObject15.bin"/><Relationship Id="rId8" Type="http://schemas.openxmlformats.org/officeDocument/2006/relationships/oleObject" Target="../embeddings/oleObject16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36B3EF7-D8FB-0B47-8A28-1039DE64DA84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dirty="0"/>
              <a:t>PHYS 1443 – Section 001</a:t>
            </a:r>
            <a:br>
              <a:rPr lang="en-US" dirty="0"/>
            </a:br>
            <a:r>
              <a:rPr lang="en-US" dirty="0"/>
              <a:t>Lecture </a:t>
            </a:r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076742" y="1447800"/>
            <a:ext cx="26841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June 7, 2011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447800" y="2438400"/>
            <a:ext cx="7086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Dimensional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Analysis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Fundamentals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One Dimensional Motion: </a:t>
            </a:r>
            <a:r>
              <a:rPr lang="en-US" sz="3200" dirty="0">
                <a:solidFill>
                  <a:schemeClr val="hlink"/>
                </a:solidFill>
                <a:latin typeface="Arial Narrow" charset="0"/>
              </a:rPr>
              <a:t>Average Velocity; Acceleration; Motion under constant acceleration; Free </a:t>
            </a:r>
            <a:r>
              <a:rPr lang="en-US" sz="3200" dirty="0" smtClean="0">
                <a:solidFill>
                  <a:schemeClr val="hlink"/>
                </a:solidFill>
                <a:latin typeface="Arial Narrow" charset="0"/>
              </a:rPr>
              <a:t>Fall</a:t>
            </a:r>
            <a:endParaRPr lang="en-US" sz="3200" dirty="0" smtClean="0">
              <a:solidFill>
                <a:schemeClr val="hlink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</a:p>
        </p:txBody>
      </p:sp>
      <p:sp>
        <p:nvSpPr>
          <p:cNvPr id="2253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</a:p>
        </p:txBody>
      </p:sp>
      <p:sp>
        <p:nvSpPr>
          <p:cNvPr id="225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38E1A6-8DCD-8C48-AEBB-C92C51C8EAE6}" type="slidenum">
              <a:rPr lang="en-US"/>
              <a:pPr/>
              <a:t>10</a:t>
            </a:fld>
            <a:endParaRPr lang="en-US"/>
          </a:p>
        </p:txBody>
      </p:sp>
      <p:pic>
        <p:nvPicPr>
          <p:cNvPr id="238596" name="Picture 4" descr="cutnell7e_ch02_fig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"/>
            <a:ext cx="838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8599" name="Text Box 7"/>
          <p:cNvSpPr txBox="1">
            <a:spLocks noChangeArrowheads="1"/>
          </p:cNvSpPr>
          <p:nvPr/>
        </p:nvSpPr>
        <p:spPr bwMode="auto">
          <a:xfrm>
            <a:off x="914400" y="4840288"/>
            <a:ext cx="367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6600"/>
                </a:solidFill>
                <a:latin typeface="Arial Narrow" charset="0"/>
              </a:rPr>
              <a:t>How much is the elapsed time?</a:t>
            </a:r>
          </a:p>
        </p:txBody>
      </p:sp>
      <p:graphicFrame>
        <p:nvGraphicFramePr>
          <p:cNvPr id="238600" name="Object 2"/>
          <p:cNvGraphicFramePr>
            <a:graphicFrameLocks noChangeAspect="1"/>
          </p:cNvGraphicFramePr>
          <p:nvPr/>
        </p:nvGraphicFramePr>
        <p:xfrm>
          <a:off x="4648200" y="4708525"/>
          <a:ext cx="1069975" cy="681038"/>
        </p:xfrm>
        <a:graphic>
          <a:graphicData uri="http://schemas.openxmlformats.org/presentationml/2006/ole">
            <p:oleObj spid="_x0000_s241666" name="Equation" r:id="rId4" imgW="279360" imgH="177480" progId="Equation.DSMT4">
              <p:embed/>
            </p:oleObj>
          </a:graphicData>
        </a:graphic>
      </p:graphicFrame>
      <p:graphicFrame>
        <p:nvGraphicFramePr>
          <p:cNvPr id="238601" name="Object 3"/>
          <p:cNvGraphicFramePr>
            <a:graphicFrameLocks noChangeAspect="1"/>
          </p:cNvGraphicFramePr>
          <p:nvPr/>
        </p:nvGraphicFramePr>
        <p:xfrm>
          <a:off x="5707063" y="4741863"/>
          <a:ext cx="388937" cy="631825"/>
        </p:xfrm>
        <a:graphic>
          <a:graphicData uri="http://schemas.openxmlformats.org/presentationml/2006/ole">
            <p:oleObj spid="_x0000_s241667" name="Equation" r:id="rId5" imgW="101520" imgH="164880" progId="Equation.DSMT4">
              <p:embed/>
            </p:oleObj>
          </a:graphicData>
        </a:graphic>
      </p:graphicFrame>
      <p:graphicFrame>
        <p:nvGraphicFramePr>
          <p:cNvPr id="238602" name="Object 4"/>
          <p:cNvGraphicFramePr>
            <a:graphicFrameLocks noChangeAspect="1"/>
          </p:cNvGraphicFramePr>
          <p:nvPr/>
        </p:nvGraphicFramePr>
        <p:xfrm>
          <a:off x="6057900" y="4611688"/>
          <a:ext cx="876300" cy="874712"/>
        </p:xfrm>
        <a:graphic>
          <a:graphicData uri="http://schemas.openxmlformats.org/presentationml/2006/ole">
            <p:oleObj spid="_x0000_s241668" name="Equation" r:id="rId6" imgW="228600" imgH="228600" progId="Equation.DSMT4">
              <p:embed/>
            </p:oleObj>
          </a:graphicData>
        </a:graphic>
      </p:graphicFrame>
      <p:graphicFrame>
        <p:nvGraphicFramePr>
          <p:cNvPr id="238604" name="Object 5"/>
          <p:cNvGraphicFramePr>
            <a:graphicFrameLocks noChangeAspect="1"/>
          </p:cNvGraphicFramePr>
          <p:nvPr/>
        </p:nvGraphicFramePr>
        <p:xfrm>
          <a:off x="2184400" y="3087688"/>
          <a:ext cx="406400" cy="493712"/>
        </p:xfrm>
        <a:graphic>
          <a:graphicData uri="http://schemas.openxmlformats.org/presentationml/2006/ole">
            <p:oleObj spid="_x0000_s241669" name="Equation" r:id="rId7" imgW="152280" imgH="228600" progId="Equation.DSMT4">
              <p:embed/>
            </p:oleObj>
          </a:graphicData>
        </a:graphic>
      </p:graphicFrame>
      <p:graphicFrame>
        <p:nvGraphicFramePr>
          <p:cNvPr id="238605" name="Object 6"/>
          <p:cNvGraphicFramePr>
            <a:graphicFrameLocks noChangeAspect="1"/>
          </p:cNvGraphicFramePr>
          <p:nvPr/>
        </p:nvGraphicFramePr>
        <p:xfrm>
          <a:off x="8382000" y="3048000"/>
          <a:ext cx="439738" cy="493713"/>
        </p:xfrm>
        <a:graphic>
          <a:graphicData uri="http://schemas.openxmlformats.org/presentationml/2006/ole">
            <p:oleObj spid="_x0000_s241670" name="Equation" r:id="rId8" imgW="164880" imgH="228600" progId="Equation.DSMT4">
              <p:embed/>
            </p:oleObj>
          </a:graphicData>
        </a:graphic>
      </p:graphicFrame>
      <p:sp>
        <p:nvSpPr>
          <p:cNvPr id="238606" name="Text Box 14"/>
          <p:cNvSpPr txBox="1">
            <a:spLocks noChangeArrowheads="1"/>
          </p:cNvSpPr>
          <p:nvPr/>
        </p:nvSpPr>
        <p:spPr bwMode="auto">
          <a:xfrm>
            <a:off x="977900" y="4038600"/>
            <a:ext cx="319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6600"/>
                </a:solidFill>
                <a:latin typeface="Arial Narrow" charset="0"/>
              </a:rPr>
              <a:t>What is  the displacement?</a:t>
            </a:r>
          </a:p>
        </p:txBody>
      </p:sp>
      <p:graphicFrame>
        <p:nvGraphicFramePr>
          <p:cNvPr id="238607" name="Object 7"/>
          <p:cNvGraphicFramePr>
            <a:graphicFrameLocks noChangeAspect="1"/>
          </p:cNvGraphicFramePr>
          <p:nvPr/>
        </p:nvGraphicFramePr>
        <p:xfrm>
          <a:off x="4600575" y="3983038"/>
          <a:ext cx="1166813" cy="681037"/>
        </p:xfrm>
        <a:graphic>
          <a:graphicData uri="http://schemas.openxmlformats.org/presentationml/2006/ole">
            <p:oleObj spid="_x0000_s241671" name="Equation" r:id="rId9" imgW="304560" imgH="177480" progId="Equation.DSMT4">
              <p:embed/>
            </p:oleObj>
          </a:graphicData>
        </a:graphic>
      </p:graphicFrame>
      <p:graphicFrame>
        <p:nvGraphicFramePr>
          <p:cNvPr id="238608" name="Object 8"/>
          <p:cNvGraphicFramePr>
            <a:graphicFrameLocks noChangeAspect="1"/>
          </p:cNvGraphicFramePr>
          <p:nvPr/>
        </p:nvGraphicFramePr>
        <p:xfrm>
          <a:off x="5643563" y="3871913"/>
          <a:ext cx="681037" cy="923925"/>
        </p:xfrm>
        <a:graphic>
          <a:graphicData uri="http://schemas.openxmlformats.org/presentationml/2006/ole">
            <p:oleObj spid="_x0000_s241672" name="Equation" r:id="rId10" imgW="177800" imgH="241300" progId="Equation.DSMT4">
              <p:embed/>
            </p:oleObj>
          </a:graphicData>
        </a:graphic>
      </p:graphicFrame>
      <p:graphicFrame>
        <p:nvGraphicFramePr>
          <p:cNvPr id="238609" name="Object 9"/>
          <p:cNvGraphicFramePr>
            <a:graphicFrameLocks noChangeAspect="1"/>
          </p:cNvGraphicFramePr>
          <p:nvPr/>
        </p:nvGraphicFramePr>
        <p:xfrm>
          <a:off x="6113463" y="3886200"/>
          <a:ext cx="973137" cy="874713"/>
        </p:xfrm>
        <a:graphic>
          <a:graphicData uri="http://schemas.openxmlformats.org/presentationml/2006/ole">
            <p:oleObj spid="_x0000_s241673" name="Equation" r:id="rId11" imgW="2538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9" grpId="0"/>
      <p:bldP spid="2386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</a:p>
        </p:txBody>
      </p:sp>
      <p:sp>
        <p:nvSpPr>
          <p:cNvPr id="2356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</a:p>
        </p:txBody>
      </p:sp>
      <p:sp>
        <p:nvSpPr>
          <p:cNvPr id="23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C239E1-31B7-8C47-AC14-D1F5A8E77E74}" type="slidenum">
              <a:rPr lang="en-US"/>
              <a:pPr/>
              <a:t>11</a:t>
            </a:fld>
            <a:endParaRPr lang="en-US"/>
          </a:p>
        </p:txBody>
      </p:sp>
      <p:sp>
        <p:nvSpPr>
          <p:cNvPr id="235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 dirty="0"/>
              <a:t>Displacement, Velocity and Speed</a:t>
            </a:r>
          </a:p>
        </p:txBody>
      </p:sp>
      <p:sp>
        <p:nvSpPr>
          <p:cNvPr id="23564" name="Text Box 3"/>
          <p:cNvSpPr txBox="1">
            <a:spLocks noChangeArrowheads="1"/>
          </p:cNvSpPr>
          <p:nvPr/>
        </p:nvSpPr>
        <p:spPr bwMode="auto">
          <a:xfrm>
            <a:off x="762000" y="914400"/>
            <a:ext cx="624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charset="0"/>
              </a:rPr>
              <a:t>One dimensional displacement is defined as: </a:t>
            </a:r>
            <a:endParaRPr lang="en-US" sz="2800" i="1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276600" y="1392238"/>
          <a:ext cx="1600200" cy="428625"/>
        </p:xfrm>
        <a:graphic>
          <a:graphicData uri="http://schemas.openxmlformats.org/presentationml/2006/ole">
            <p:oleObj spid="_x0000_s242690" name="Equation" r:id="rId3" imgW="711000" imgH="190440" progId="Equation.3">
              <p:embed/>
            </p:oleObj>
          </a:graphicData>
        </a:graphic>
      </p:graphicFrame>
      <p:sp>
        <p:nvSpPr>
          <p:cNvPr id="23565" name="Text Box 5"/>
          <p:cNvSpPr txBox="1">
            <a:spLocks noChangeArrowheads="1"/>
          </p:cNvSpPr>
          <p:nvPr/>
        </p:nvSpPr>
        <p:spPr bwMode="auto">
          <a:xfrm>
            <a:off x="152400" y="2833688"/>
            <a:ext cx="815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The average velocity is defined as: </a:t>
            </a:r>
            <a:endParaRPr lang="en-US" sz="2800" i="1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4800600" y="2982913"/>
          <a:ext cx="663575" cy="330200"/>
        </p:xfrm>
        <a:graphic>
          <a:graphicData uri="http://schemas.openxmlformats.org/presentationml/2006/ole">
            <p:oleObj spid="_x0000_s242691" name="Equation" r:id="rId4" imgW="279360" imgH="139680" progId="Equation.DSMT4">
              <p:embed/>
            </p:oleObj>
          </a:graphicData>
        </a:graphic>
      </p:graphicFrame>
      <p:sp>
        <p:nvSpPr>
          <p:cNvPr id="23566" name="Text Box 7"/>
          <p:cNvSpPr txBox="1">
            <a:spLocks noChangeArrowheads="1"/>
          </p:cNvSpPr>
          <p:nvPr/>
        </p:nvSpPr>
        <p:spPr bwMode="auto">
          <a:xfrm>
            <a:off x="609600" y="4419600"/>
            <a:ext cx="586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The average speed is defined as: </a:t>
            </a:r>
            <a:endParaRPr lang="en-US" sz="2800" i="1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5232400" y="4267200"/>
          <a:ext cx="3557588" cy="838200"/>
        </p:xfrm>
        <a:graphic>
          <a:graphicData uri="http://schemas.openxmlformats.org/presentationml/2006/ole">
            <p:oleObj spid="_x0000_s242692" name="Equation" r:id="rId5" imgW="1765080" imgH="419040" progId="Equation.DSMT4">
              <p:embed/>
            </p:oleObj>
          </a:graphicData>
        </a:graphic>
      </p:graphicFrame>
      <p:sp>
        <p:nvSpPr>
          <p:cNvPr id="239625" name="Text Box 9"/>
          <p:cNvSpPr txBox="1">
            <a:spLocks noChangeArrowheads="1"/>
          </p:cNvSpPr>
          <p:nvPr/>
        </p:nvSpPr>
        <p:spPr bwMode="auto">
          <a:xfrm>
            <a:off x="458788" y="5257800"/>
            <a:ext cx="8304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A50021"/>
                </a:solidFill>
                <a:latin typeface="Arial Narrow" charset="0"/>
              </a:rPr>
              <a:t>Can someone tell me what the difference between speed and velocity is?</a:t>
            </a: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464175" y="2667000"/>
          <a:ext cx="1263650" cy="962025"/>
        </p:xfrm>
        <a:graphic>
          <a:graphicData uri="http://schemas.openxmlformats.org/presentationml/2006/ole">
            <p:oleObj spid="_x0000_s242693" name="Equation" r:id="rId6" imgW="533160" imgH="406080" progId="Equation.DSMT4">
              <p:embed/>
            </p:oleObj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6721475" y="2667000"/>
          <a:ext cx="571500" cy="931863"/>
        </p:xfrm>
        <a:graphic>
          <a:graphicData uri="http://schemas.openxmlformats.org/presentationml/2006/ole">
            <p:oleObj spid="_x0000_s242694" name="Equation" r:id="rId7" imgW="241200" imgH="393480" progId="Equation.DSMT4">
              <p:embed/>
            </p:oleObj>
          </a:graphicData>
        </a:graphic>
      </p:graphicFrame>
      <p:sp>
        <p:nvSpPr>
          <p:cNvPr id="23568" name="Text Box 12"/>
          <p:cNvSpPr txBox="1">
            <a:spLocks noChangeArrowheads="1"/>
          </p:cNvSpPr>
          <p:nvPr/>
        </p:nvSpPr>
        <p:spPr bwMode="auto">
          <a:xfrm>
            <a:off x="533400" y="358140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i="1">
                <a:solidFill>
                  <a:srgbClr val="FF0066"/>
                </a:solidFill>
                <a:latin typeface="Monotype Corsiva" charset="0"/>
              </a:rPr>
              <a:t>Displacement per unit time in the period throughout the motion</a:t>
            </a:r>
          </a:p>
        </p:txBody>
      </p:sp>
      <p:sp>
        <p:nvSpPr>
          <p:cNvPr id="23569" name="Text Box 13"/>
          <p:cNvSpPr txBox="1">
            <a:spLocks noChangeArrowheads="1"/>
          </p:cNvSpPr>
          <p:nvPr/>
        </p:nvSpPr>
        <p:spPr bwMode="auto">
          <a:xfrm>
            <a:off x="762000" y="1768475"/>
            <a:ext cx="7886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rgbClr val="FF0066"/>
                </a:solidFill>
                <a:latin typeface="Monotype Corsiva" charset="0"/>
              </a:rPr>
              <a:t>Displacement is the difference between initial and final potions of the motion and is a vector quantity.  </a:t>
            </a:r>
            <a:r>
              <a:rPr lang="en-US" i="1">
                <a:solidFill>
                  <a:schemeClr val="accent2"/>
                </a:solidFill>
                <a:latin typeface="Monotype Corsiva" charset="0"/>
              </a:rPr>
              <a:t>How is this different than distance?</a:t>
            </a:r>
          </a:p>
        </p:txBody>
      </p:sp>
      <p:graphicFrame>
        <p:nvGraphicFramePr>
          <p:cNvPr id="23559" name="Object 7"/>
          <p:cNvGraphicFramePr>
            <a:graphicFrameLocks noChangeAspect="1"/>
          </p:cNvGraphicFramePr>
          <p:nvPr>
            <p:ph idx="1"/>
          </p:nvPr>
        </p:nvGraphicFramePr>
        <p:xfrm>
          <a:off x="7239000" y="2819400"/>
          <a:ext cx="1828800" cy="746125"/>
        </p:xfrm>
        <a:graphic>
          <a:graphicData uri="http://schemas.openxmlformats.org/presentationml/2006/ole">
            <p:oleObj spid="_x0000_s242695" name="Equation" r:id="rId8" imgW="1028520" imgH="419040" progId="Equation.DSMT4">
              <p:embed/>
            </p:oleObj>
          </a:graphicData>
        </a:graphic>
      </p:graphicFrame>
      <p:sp>
        <p:nvSpPr>
          <p:cNvPr id="23570" name="Text Box 15"/>
          <p:cNvSpPr txBox="1">
            <a:spLocks noChangeArrowheads="1"/>
          </p:cNvSpPr>
          <p:nvPr/>
        </p:nvSpPr>
        <p:spPr bwMode="auto">
          <a:xfrm>
            <a:off x="1431925" y="3287713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6600"/>
                </a:solidFill>
                <a:latin typeface="Arial Narrow" charset="0"/>
              </a:rPr>
              <a:t>Unit?</a:t>
            </a:r>
          </a:p>
        </p:txBody>
      </p:sp>
      <p:sp>
        <p:nvSpPr>
          <p:cNvPr id="23571" name="Text Box 16"/>
          <p:cNvSpPr txBox="1">
            <a:spLocks noChangeArrowheads="1"/>
          </p:cNvSpPr>
          <p:nvPr/>
        </p:nvSpPr>
        <p:spPr bwMode="auto">
          <a:xfrm>
            <a:off x="2209800" y="3276600"/>
            <a:ext cx="519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6600"/>
                </a:solidFill>
                <a:latin typeface="Arial Narrow" charset="0"/>
              </a:rPr>
              <a:t>m/s</a:t>
            </a:r>
          </a:p>
        </p:txBody>
      </p:sp>
      <p:sp>
        <p:nvSpPr>
          <p:cNvPr id="23572" name="Text Box 17"/>
          <p:cNvSpPr txBox="1">
            <a:spLocks noChangeArrowheads="1"/>
          </p:cNvSpPr>
          <p:nvPr/>
        </p:nvSpPr>
        <p:spPr bwMode="auto">
          <a:xfrm>
            <a:off x="1584325" y="2525713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6600"/>
                </a:solidFill>
                <a:latin typeface="Arial Narrow" charset="0"/>
              </a:rPr>
              <a:t>Unit?</a:t>
            </a:r>
          </a:p>
        </p:txBody>
      </p:sp>
      <p:sp>
        <p:nvSpPr>
          <p:cNvPr id="23573" name="Text Box 18"/>
          <p:cNvSpPr txBox="1">
            <a:spLocks noChangeArrowheads="1"/>
          </p:cNvSpPr>
          <p:nvPr/>
        </p:nvSpPr>
        <p:spPr bwMode="auto">
          <a:xfrm>
            <a:off x="2362200" y="2514600"/>
            <a:ext cx="357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6600"/>
                </a:solidFill>
                <a:latin typeface="Arial Narrow" charset="0"/>
              </a:rPr>
              <a:t>m</a:t>
            </a:r>
          </a:p>
        </p:txBody>
      </p:sp>
      <p:sp>
        <p:nvSpPr>
          <p:cNvPr id="23574" name="Text Box 19"/>
          <p:cNvSpPr txBox="1">
            <a:spLocks noChangeArrowheads="1"/>
          </p:cNvSpPr>
          <p:nvPr/>
        </p:nvSpPr>
        <p:spPr bwMode="auto">
          <a:xfrm>
            <a:off x="1447800" y="4937125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6600"/>
                </a:solidFill>
                <a:latin typeface="Arial Narrow" charset="0"/>
              </a:rPr>
              <a:t>Unit?</a:t>
            </a:r>
          </a:p>
        </p:txBody>
      </p:sp>
      <p:sp>
        <p:nvSpPr>
          <p:cNvPr id="23575" name="Text Box 20"/>
          <p:cNvSpPr txBox="1">
            <a:spLocks noChangeArrowheads="1"/>
          </p:cNvSpPr>
          <p:nvPr/>
        </p:nvSpPr>
        <p:spPr bwMode="auto">
          <a:xfrm>
            <a:off x="2225675" y="4926013"/>
            <a:ext cx="519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6600"/>
                </a:solidFill>
                <a:latin typeface="Arial Narrow" charset="0"/>
              </a:rPr>
              <a:t>m/s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9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1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</a:p>
        </p:txBody>
      </p:sp>
      <p:sp>
        <p:nvSpPr>
          <p:cNvPr id="2459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6EE5D2-FAD2-084A-B8C3-531F321AC420}" type="slidenum">
              <a:rPr lang="en-US"/>
              <a:pPr/>
              <a:t>12</a:t>
            </a:fld>
            <a:endParaRPr lang="en-US"/>
          </a:p>
        </p:txBody>
      </p:sp>
      <p:sp>
        <p:nvSpPr>
          <p:cNvPr id="24593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1A3A439A-5F13-AD4F-8A93-B1109C74865E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12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pPr eaLnBrk="1" hangingPunct="1"/>
            <a:r>
              <a:rPr lang="en-US" sz="4000"/>
              <a:t>Difference between Speed and Velocity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1219200"/>
          </a:xfrm>
        </p:spPr>
        <p:txBody>
          <a:bodyPr/>
          <a:lstStyle/>
          <a:p>
            <a:pPr eaLnBrk="1" hangingPunct="1"/>
            <a:r>
              <a:rPr lang="en-US"/>
              <a:t>Let’s take a simple one dimensional translation that has many steps:</a:t>
            </a:r>
          </a:p>
          <a:p>
            <a:pPr lvl="1" eaLnBrk="1" hangingPunct="1">
              <a:buFontTx/>
              <a:buNone/>
            </a:pP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0" y="1965325"/>
            <a:ext cx="6934200" cy="609600"/>
            <a:chOff x="480" y="1382"/>
            <a:chExt cx="4368" cy="384"/>
          </a:xfrm>
        </p:grpSpPr>
        <p:sp>
          <p:nvSpPr>
            <p:cNvPr id="24622" name="Line 5"/>
            <p:cNvSpPr>
              <a:spLocks noChangeShapeType="1"/>
            </p:cNvSpPr>
            <p:nvPr/>
          </p:nvSpPr>
          <p:spPr bwMode="auto">
            <a:xfrm>
              <a:off x="1008" y="1766"/>
              <a:ext cx="384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3" name="Text Box 6"/>
            <p:cNvSpPr txBox="1">
              <a:spLocks noChangeArrowheads="1"/>
            </p:cNvSpPr>
            <p:nvPr/>
          </p:nvSpPr>
          <p:spPr bwMode="auto">
            <a:xfrm>
              <a:off x="480" y="1382"/>
              <a:ext cx="2004" cy="288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Let’s call this line as X-axis</a:t>
              </a:r>
            </a:p>
          </p:txBody>
        </p:sp>
      </p:grp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152400" y="2667000"/>
            <a:ext cx="1828800" cy="1311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Let’s have a couple of motions in a total time interval of 20 sec.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133600" y="2743200"/>
            <a:ext cx="1447800" cy="396875"/>
            <a:chOff x="1344" y="1872"/>
            <a:chExt cx="912" cy="250"/>
          </a:xfrm>
        </p:grpSpPr>
        <p:sp>
          <p:nvSpPr>
            <p:cNvPr id="24620" name="Line 9"/>
            <p:cNvSpPr>
              <a:spLocks noChangeShapeType="1"/>
            </p:cNvSpPr>
            <p:nvPr/>
          </p:nvSpPr>
          <p:spPr bwMode="auto">
            <a:xfrm>
              <a:off x="1344" y="1913"/>
              <a:ext cx="91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1" name="Text Box 10"/>
            <p:cNvSpPr txBox="1">
              <a:spLocks noChangeArrowheads="1"/>
            </p:cNvSpPr>
            <p:nvPr/>
          </p:nvSpPr>
          <p:spPr bwMode="auto">
            <a:xfrm>
              <a:off x="1430" y="1872"/>
              <a:ext cx="4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+10m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581400" y="2727325"/>
            <a:ext cx="2133600" cy="396875"/>
            <a:chOff x="2256" y="1862"/>
            <a:chExt cx="1344" cy="250"/>
          </a:xfrm>
        </p:grpSpPr>
        <p:sp>
          <p:nvSpPr>
            <p:cNvPr id="24618" name="Line 12"/>
            <p:cNvSpPr>
              <a:spLocks noChangeShapeType="1"/>
            </p:cNvSpPr>
            <p:nvPr/>
          </p:nvSpPr>
          <p:spPr bwMode="auto">
            <a:xfrm>
              <a:off x="2256" y="1910"/>
              <a:ext cx="1344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9" name="Text Box 13"/>
            <p:cNvSpPr txBox="1">
              <a:spLocks noChangeArrowheads="1"/>
            </p:cNvSpPr>
            <p:nvPr/>
          </p:nvSpPr>
          <p:spPr bwMode="auto">
            <a:xfrm>
              <a:off x="2688" y="1862"/>
              <a:ext cx="4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+15m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191000" y="3184525"/>
            <a:ext cx="2133600" cy="396875"/>
            <a:chOff x="2640" y="2150"/>
            <a:chExt cx="1344" cy="250"/>
          </a:xfrm>
        </p:grpSpPr>
        <p:sp>
          <p:nvSpPr>
            <p:cNvPr id="24616" name="Line 15"/>
            <p:cNvSpPr>
              <a:spLocks noChangeShapeType="1"/>
            </p:cNvSpPr>
            <p:nvPr/>
          </p:nvSpPr>
          <p:spPr bwMode="auto">
            <a:xfrm flipH="1">
              <a:off x="2640" y="2150"/>
              <a:ext cx="1344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7" name="Text Box 16"/>
            <p:cNvSpPr txBox="1">
              <a:spLocks noChangeArrowheads="1"/>
            </p:cNvSpPr>
            <p:nvPr/>
          </p:nvSpPr>
          <p:spPr bwMode="auto">
            <a:xfrm>
              <a:off x="3104" y="2150"/>
              <a:ext cx="4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-15m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133600" y="3184525"/>
            <a:ext cx="619125" cy="396875"/>
            <a:chOff x="1344" y="2150"/>
            <a:chExt cx="390" cy="250"/>
          </a:xfrm>
        </p:grpSpPr>
        <p:sp>
          <p:nvSpPr>
            <p:cNvPr id="24614" name="Text Box 18"/>
            <p:cNvSpPr txBox="1">
              <a:spLocks noChangeArrowheads="1"/>
            </p:cNvSpPr>
            <p:nvPr/>
          </p:nvSpPr>
          <p:spPr bwMode="auto">
            <a:xfrm>
              <a:off x="1392" y="2150"/>
              <a:ext cx="3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-5m</a:t>
              </a:r>
            </a:p>
          </p:txBody>
        </p:sp>
        <p:sp>
          <p:nvSpPr>
            <p:cNvPr id="24615" name="Line 19"/>
            <p:cNvSpPr>
              <a:spLocks noChangeShapeType="1"/>
            </p:cNvSpPr>
            <p:nvPr/>
          </p:nvSpPr>
          <p:spPr bwMode="auto">
            <a:xfrm flipH="1">
              <a:off x="1344" y="2153"/>
              <a:ext cx="384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2743200" y="3184525"/>
            <a:ext cx="1447800" cy="396875"/>
            <a:chOff x="1728" y="2150"/>
            <a:chExt cx="912" cy="250"/>
          </a:xfrm>
        </p:grpSpPr>
        <p:sp>
          <p:nvSpPr>
            <p:cNvPr id="24612" name="Line 21"/>
            <p:cNvSpPr>
              <a:spLocks noChangeShapeType="1"/>
            </p:cNvSpPr>
            <p:nvPr/>
          </p:nvSpPr>
          <p:spPr bwMode="auto">
            <a:xfrm flipH="1">
              <a:off x="1728" y="2150"/>
              <a:ext cx="91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3" name="Text Box 22"/>
            <p:cNvSpPr txBox="1">
              <a:spLocks noChangeArrowheads="1"/>
            </p:cNvSpPr>
            <p:nvPr/>
          </p:nvSpPr>
          <p:spPr bwMode="auto">
            <a:xfrm>
              <a:off x="1952" y="2150"/>
              <a:ext cx="4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-10m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5715000" y="2727325"/>
            <a:ext cx="609600" cy="396875"/>
            <a:chOff x="3600" y="1862"/>
            <a:chExt cx="384" cy="250"/>
          </a:xfrm>
        </p:grpSpPr>
        <p:sp>
          <p:nvSpPr>
            <p:cNvPr id="24610" name="Line 24"/>
            <p:cNvSpPr>
              <a:spLocks noChangeShapeType="1"/>
            </p:cNvSpPr>
            <p:nvPr/>
          </p:nvSpPr>
          <p:spPr bwMode="auto">
            <a:xfrm>
              <a:off x="3600" y="1910"/>
              <a:ext cx="384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1" name="Text Box 25"/>
            <p:cNvSpPr txBox="1">
              <a:spLocks noChangeArrowheads="1"/>
            </p:cNvSpPr>
            <p:nvPr/>
          </p:nvSpPr>
          <p:spPr bwMode="auto">
            <a:xfrm>
              <a:off x="3600" y="1862"/>
              <a:ext cx="3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+5m</a:t>
              </a:r>
            </a:p>
          </p:txBody>
        </p:sp>
      </p:grpSp>
      <p:sp>
        <p:nvSpPr>
          <p:cNvPr id="179226" name="Text Box 26"/>
          <p:cNvSpPr txBox="1">
            <a:spLocks noChangeArrowheads="1"/>
          </p:cNvSpPr>
          <p:nvPr/>
        </p:nvSpPr>
        <p:spPr bwMode="auto">
          <a:xfrm>
            <a:off x="2133600" y="3505200"/>
            <a:ext cx="240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charset="0"/>
              </a:rPr>
              <a:t>Total Displacement:</a:t>
            </a:r>
          </a:p>
        </p:txBody>
      </p:sp>
      <p:graphicFrame>
        <p:nvGraphicFramePr>
          <p:cNvPr id="179227" name="Object 27"/>
          <p:cNvGraphicFramePr>
            <a:graphicFrameLocks noChangeAspect="1"/>
          </p:cNvGraphicFramePr>
          <p:nvPr/>
        </p:nvGraphicFramePr>
        <p:xfrm>
          <a:off x="4572000" y="3606800"/>
          <a:ext cx="407988" cy="334963"/>
        </p:xfrm>
        <a:graphic>
          <a:graphicData uri="http://schemas.openxmlformats.org/presentationml/2006/ole">
            <p:oleObj spid="_x0000_s243714" name="Equation" r:id="rId3" imgW="215640" imgH="177480" progId="Equation.DSMT4">
              <p:embed/>
            </p:oleObj>
          </a:graphicData>
        </a:graphic>
      </p:graphicFrame>
      <p:sp>
        <p:nvSpPr>
          <p:cNvPr id="179228" name="Text Box 28"/>
          <p:cNvSpPr txBox="1">
            <a:spLocks noChangeArrowheads="1"/>
          </p:cNvSpPr>
          <p:nvPr/>
        </p:nvSpPr>
        <p:spPr bwMode="auto">
          <a:xfrm>
            <a:off x="1143000" y="4800600"/>
            <a:ext cx="290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charset="0"/>
              </a:rPr>
              <a:t>Total Distance Traveled:</a:t>
            </a:r>
          </a:p>
        </p:txBody>
      </p:sp>
      <p:graphicFrame>
        <p:nvGraphicFramePr>
          <p:cNvPr id="179229" name="Object 29"/>
          <p:cNvGraphicFramePr>
            <a:graphicFrameLocks noChangeAspect="1"/>
          </p:cNvGraphicFramePr>
          <p:nvPr/>
        </p:nvGraphicFramePr>
        <p:xfrm>
          <a:off x="4114800" y="4876800"/>
          <a:ext cx="528638" cy="312738"/>
        </p:xfrm>
        <a:graphic>
          <a:graphicData uri="http://schemas.openxmlformats.org/presentationml/2006/ole">
            <p:oleObj spid="_x0000_s243715" name="Equation" r:id="rId4" imgW="279360" imgH="164880" progId="Equation.DSMT4">
              <p:embed/>
            </p:oleObj>
          </a:graphicData>
        </a:graphic>
      </p:graphicFrame>
      <p:sp>
        <p:nvSpPr>
          <p:cNvPr id="179230" name="Text Box 30"/>
          <p:cNvSpPr txBox="1">
            <a:spLocks noChangeArrowheads="1"/>
          </p:cNvSpPr>
          <p:nvPr/>
        </p:nvSpPr>
        <p:spPr bwMode="auto">
          <a:xfrm>
            <a:off x="2133600" y="4038600"/>
            <a:ext cx="213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charset="0"/>
              </a:rPr>
              <a:t>Average Velocity:</a:t>
            </a:r>
          </a:p>
        </p:txBody>
      </p:sp>
      <p:graphicFrame>
        <p:nvGraphicFramePr>
          <p:cNvPr id="179231" name="Object 31"/>
          <p:cNvGraphicFramePr>
            <a:graphicFrameLocks noChangeAspect="1"/>
          </p:cNvGraphicFramePr>
          <p:nvPr/>
        </p:nvGraphicFramePr>
        <p:xfrm>
          <a:off x="4343400" y="4038600"/>
          <a:ext cx="1055688" cy="625475"/>
        </p:xfrm>
        <a:graphic>
          <a:graphicData uri="http://schemas.openxmlformats.org/presentationml/2006/ole">
            <p:oleObj spid="_x0000_s243716" name="Equation" r:id="rId5" imgW="685800" imgH="406080" progId="Equation.DSMT4">
              <p:embed/>
            </p:oleObj>
          </a:graphicData>
        </a:graphic>
      </p:graphicFrame>
      <p:sp>
        <p:nvSpPr>
          <p:cNvPr id="179232" name="Text Box 32"/>
          <p:cNvSpPr txBox="1">
            <a:spLocks noChangeArrowheads="1"/>
          </p:cNvSpPr>
          <p:nvPr/>
        </p:nvSpPr>
        <p:spPr bwMode="auto">
          <a:xfrm>
            <a:off x="1143000" y="5334000"/>
            <a:ext cx="1982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charset="0"/>
              </a:rPr>
              <a:t>Average Speed:</a:t>
            </a:r>
          </a:p>
        </p:txBody>
      </p:sp>
      <p:graphicFrame>
        <p:nvGraphicFramePr>
          <p:cNvPr id="179233" name="Object 33"/>
          <p:cNvGraphicFramePr>
            <a:graphicFrameLocks noChangeAspect="1"/>
          </p:cNvGraphicFramePr>
          <p:nvPr/>
        </p:nvGraphicFramePr>
        <p:xfrm>
          <a:off x="3048000" y="5343525"/>
          <a:ext cx="3340100" cy="744538"/>
        </p:xfrm>
        <a:graphic>
          <a:graphicData uri="http://schemas.openxmlformats.org/presentationml/2006/ole">
            <p:oleObj spid="_x0000_s243717" name="Equation" r:id="rId6" imgW="1765080" imgH="393480" progId="Equation.DSMT4">
              <p:embed/>
            </p:oleObj>
          </a:graphicData>
        </a:graphic>
      </p:graphicFrame>
      <p:sp>
        <p:nvSpPr>
          <p:cNvPr id="179234" name="Line 34"/>
          <p:cNvSpPr>
            <a:spLocks noChangeShapeType="1"/>
          </p:cNvSpPr>
          <p:nvPr/>
        </p:nvSpPr>
        <p:spPr bwMode="auto">
          <a:xfrm>
            <a:off x="1828800" y="4800600"/>
            <a:ext cx="64008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79235" name="Object 35"/>
          <p:cNvGraphicFramePr>
            <a:graphicFrameLocks noChangeAspect="1"/>
          </p:cNvGraphicFramePr>
          <p:nvPr/>
        </p:nvGraphicFramePr>
        <p:xfrm>
          <a:off x="5386388" y="4048125"/>
          <a:ext cx="546100" cy="604838"/>
        </p:xfrm>
        <a:graphic>
          <a:graphicData uri="http://schemas.openxmlformats.org/presentationml/2006/ole">
            <p:oleObj spid="_x0000_s243718" name="Equation" r:id="rId7" imgW="355320" imgH="393480" progId="Equation.DSMT4">
              <p:embed/>
            </p:oleObj>
          </a:graphicData>
        </a:graphic>
      </p:graphicFrame>
      <p:graphicFrame>
        <p:nvGraphicFramePr>
          <p:cNvPr id="179236" name="Object 36"/>
          <p:cNvGraphicFramePr>
            <a:graphicFrameLocks noChangeAspect="1"/>
          </p:cNvGraphicFramePr>
          <p:nvPr/>
        </p:nvGraphicFramePr>
        <p:xfrm>
          <a:off x="5919788" y="4048125"/>
          <a:ext cx="527050" cy="604838"/>
        </p:xfrm>
        <a:graphic>
          <a:graphicData uri="http://schemas.openxmlformats.org/presentationml/2006/ole">
            <p:oleObj spid="_x0000_s243719" name="Equation" r:id="rId8" imgW="342720" imgH="393480" progId="Equation.DSMT4">
              <p:embed/>
            </p:oleObj>
          </a:graphicData>
        </a:graphic>
      </p:graphicFrame>
      <p:graphicFrame>
        <p:nvGraphicFramePr>
          <p:cNvPr id="179237" name="Object 37"/>
          <p:cNvGraphicFramePr>
            <a:graphicFrameLocks noChangeAspect="1"/>
          </p:cNvGraphicFramePr>
          <p:nvPr/>
        </p:nvGraphicFramePr>
        <p:xfrm>
          <a:off x="6434138" y="4194175"/>
          <a:ext cx="957262" cy="312738"/>
        </p:xfrm>
        <a:graphic>
          <a:graphicData uri="http://schemas.openxmlformats.org/presentationml/2006/ole">
            <p:oleObj spid="_x0000_s243720" name="Equation" r:id="rId9" imgW="622080" imgH="203040" progId="Equation.DSMT4">
              <p:embed/>
            </p:oleObj>
          </a:graphicData>
        </a:graphic>
      </p:graphicFrame>
      <p:graphicFrame>
        <p:nvGraphicFramePr>
          <p:cNvPr id="179238" name="Object 38"/>
          <p:cNvGraphicFramePr>
            <a:graphicFrameLocks noChangeAspect="1"/>
          </p:cNvGraphicFramePr>
          <p:nvPr/>
        </p:nvGraphicFramePr>
        <p:xfrm>
          <a:off x="4919663" y="3673475"/>
          <a:ext cx="1008062" cy="288925"/>
        </p:xfrm>
        <a:graphic>
          <a:graphicData uri="http://schemas.openxmlformats.org/presentationml/2006/ole">
            <p:oleObj spid="_x0000_s243721" name="Equation" r:id="rId10" imgW="533400" imgH="152400" progId="Equation.DSMT4">
              <p:embed/>
            </p:oleObj>
          </a:graphicData>
        </a:graphic>
      </p:graphicFrame>
      <p:graphicFrame>
        <p:nvGraphicFramePr>
          <p:cNvPr id="179239" name="Object 39"/>
          <p:cNvGraphicFramePr>
            <a:graphicFrameLocks noChangeAspect="1"/>
          </p:cNvGraphicFramePr>
          <p:nvPr/>
        </p:nvGraphicFramePr>
        <p:xfrm>
          <a:off x="5865813" y="3641725"/>
          <a:ext cx="938212" cy="263525"/>
        </p:xfrm>
        <a:graphic>
          <a:graphicData uri="http://schemas.openxmlformats.org/presentationml/2006/ole">
            <p:oleObj spid="_x0000_s243722" name="Equation" r:id="rId11" imgW="495000" imgH="139680" progId="Equation.DSMT4">
              <p:embed/>
            </p:oleObj>
          </a:graphicData>
        </a:graphic>
      </p:graphicFrame>
      <p:graphicFrame>
        <p:nvGraphicFramePr>
          <p:cNvPr id="179240" name="Object 40"/>
          <p:cNvGraphicFramePr>
            <a:graphicFrameLocks noChangeAspect="1"/>
          </p:cNvGraphicFramePr>
          <p:nvPr/>
        </p:nvGraphicFramePr>
        <p:xfrm>
          <a:off x="6754813" y="3581400"/>
          <a:ext cx="865187" cy="384175"/>
        </p:xfrm>
        <a:graphic>
          <a:graphicData uri="http://schemas.openxmlformats.org/presentationml/2006/ole">
            <p:oleObj spid="_x0000_s243723" name="Equation" r:id="rId12" imgW="457200" imgH="203040" progId="Equation.DSMT4">
              <p:embed/>
            </p:oleObj>
          </a:graphicData>
        </a:graphic>
      </p:graphicFrame>
      <p:graphicFrame>
        <p:nvGraphicFramePr>
          <p:cNvPr id="179241" name="Object 41"/>
          <p:cNvGraphicFramePr>
            <a:graphicFrameLocks noChangeAspect="1"/>
          </p:cNvGraphicFramePr>
          <p:nvPr/>
        </p:nvGraphicFramePr>
        <p:xfrm>
          <a:off x="4572000" y="4876800"/>
          <a:ext cx="3629025" cy="384175"/>
        </p:xfrm>
        <a:graphic>
          <a:graphicData uri="http://schemas.openxmlformats.org/presentationml/2006/ole">
            <p:oleObj spid="_x0000_s243724" name="Equation" r:id="rId13" imgW="1917360" imgH="203040" progId="Equation.DSMT4">
              <p:embed/>
            </p:oleObj>
          </a:graphicData>
        </a:graphic>
      </p:graphicFrame>
      <p:graphicFrame>
        <p:nvGraphicFramePr>
          <p:cNvPr id="179242" name="Object 42"/>
          <p:cNvGraphicFramePr>
            <a:graphicFrameLocks noChangeAspect="1"/>
          </p:cNvGraphicFramePr>
          <p:nvPr/>
        </p:nvGraphicFramePr>
        <p:xfrm>
          <a:off x="6369050" y="5341938"/>
          <a:ext cx="649288" cy="744537"/>
        </p:xfrm>
        <a:graphic>
          <a:graphicData uri="http://schemas.openxmlformats.org/presentationml/2006/ole">
            <p:oleObj spid="_x0000_s243725" name="Equation" r:id="rId14" imgW="342720" imgH="393480" progId="Equation.DSMT4">
              <p:embed/>
            </p:oleObj>
          </a:graphicData>
        </a:graphic>
      </p:graphicFrame>
      <p:graphicFrame>
        <p:nvGraphicFramePr>
          <p:cNvPr id="179243" name="Object 43"/>
          <p:cNvGraphicFramePr>
            <a:graphicFrameLocks noChangeAspect="1"/>
          </p:cNvGraphicFramePr>
          <p:nvPr/>
        </p:nvGraphicFramePr>
        <p:xfrm>
          <a:off x="6999288" y="5522913"/>
          <a:ext cx="1154112" cy="384175"/>
        </p:xfrm>
        <a:graphic>
          <a:graphicData uri="http://schemas.openxmlformats.org/presentationml/2006/ole">
            <p:oleObj spid="_x0000_s243726" name="Equation" r:id="rId15" imgW="609480" imgH="203040" progId="Equation.DSMT4">
              <p:embed/>
            </p:oleObj>
          </a:graphicData>
        </a:graphic>
      </p:graphicFrame>
      <p:sp>
        <p:nvSpPr>
          <p:cNvPr id="24609" name="Footer Placeholder 4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7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7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7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7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7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7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7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7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7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7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build="p" autoUpdateAnimBg="0"/>
      <p:bldP spid="179207" grpId="0" animBg="1" autoUpdateAnimBg="0"/>
      <p:bldP spid="179226" grpId="0" build="p" autoUpdateAnimBg="0"/>
      <p:bldP spid="179228" grpId="0" build="p" autoUpdateAnimBg="0"/>
      <p:bldP spid="179230" grpId="0" build="p" autoUpdateAnimBg="0"/>
      <p:bldP spid="179232" grpId="0" build="p" autoUpdateAnimBg="0"/>
      <p:bldP spid="1792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</a:p>
        </p:txBody>
      </p:sp>
      <p:sp>
        <p:nvSpPr>
          <p:cNvPr id="2561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A673C3-5238-5E4B-8595-11F7E190ECFD}" type="slidenum">
              <a:rPr lang="en-US"/>
              <a:pPr/>
              <a:t>13</a:t>
            </a:fld>
            <a:endParaRPr lang="en-US"/>
          </a:p>
        </p:txBody>
      </p:sp>
      <p:sp>
        <p:nvSpPr>
          <p:cNvPr id="2561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5E74789F-6636-C449-89B6-704F94381CD6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13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180226" name="Picture 2" descr="FG02_0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62200"/>
            <a:ext cx="441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/>
              <a:t>Example 2.1</a:t>
            </a:r>
          </a:p>
        </p:txBody>
      </p:sp>
      <p:graphicFrame>
        <p:nvGraphicFramePr>
          <p:cNvPr id="180228" name="Object 4"/>
          <p:cNvGraphicFramePr>
            <a:graphicFrameLocks noChangeAspect="1"/>
          </p:cNvGraphicFramePr>
          <p:nvPr/>
        </p:nvGraphicFramePr>
        <p:xfrm>
          <a:off x="4122738" y="2795588"/>
          <a:ext cx="2125662" cy="431800"/>
        </p:xfrm>
        <a:graphic>
          <a:graphicData uri="http://schemas.openxmlformats.org/presentationml/2006/ole">
            <p:oleObj spid="_x0000_s244738" name="Equation" r:id="rId5" imgW="1231560" imgH="228600" progId="Equation.DSMT4">
              <p:embed/>
            </p:oleObj>
          </a:graphicData>
        </a:graphic>
      </p:graphicFrame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4343400" y="2362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Displacement: </a:t>
            </a:r>
          </a:p>
        </p:txBody>
      </p:sp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4343400" y="3124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Average Velocity: </a:t>
            </a:r>
          </a:p>
        </p:txBody>
      </p:sp>
      <p:graphicFrame>
        <p:nvGraphicFramePr>
          <p:cNvPr id="180231" name="Object 7"/>
          <p:cNvGraphicFramePr>
            <a:graphicFrameLocks noChangeAspect="1"/>
          </p:cNvGraphicFramePr>
          <p:nvPr/>
        </p:nvGraphicFramePr>
        <p:xfrm>
          <a:off x="4191000" y="3581400"/>
          <a:ext cx="1055688" cy="627063"/>
        </p:xfrm>
        <a:graphic>
          <a:graphicData uri="http://schemas.openxmlformats.org/presentationml/2006/ole">
            <p:oleObj spid="_x0000_s244739" name="Equation" r:id="rId6" imgW="685800" imgH="406080" progId="Equation.DSMT4">
              <p:embed/>
            </p:oleObj>
          </a:graphicData>
        </a:graphic>
      </p:graphicFrame>
      <p:sp>
        <p:nvSpPr>
          <p:cNvPr id="180232" name="Rectangle 8"/>
          <p:cNvSpPr>
            <a:spLocks noChangeArrowheads="1"/>
          </p:cNvSpPr>
          <p:nvPr/>
        </p:nvSpPr>
        <p:spPr bwMode="auto">
          <a:xfrm>
            <a:off x="4419600" y="4191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Average Speed: </a:t>
            </a:r>
          </a:p>
        </p:txBody>
      </p:sp>
      <p:graphicFrame>
        <p:nvGraphicFramePr>
          <p:cNvPr id="180233" name="Object 9"/>
          <p:cNvGraphicFramePr>
            <a:graphicFrameLocks noChangeAspect="1"/>
          </p:cNvGraphicFramePr>
          <p:nvPr/>
        </p:nvGraphicFramePr>
        <p:xfrm>
          <a:off x="4419600" y="4648200"/>
          <a:ext cx="3341688" cy="744538"/>
        </p:xfrm>
        <a:graphic>
          <a:graphicData uri="http://schemas.openxmlformats.org/presentationml/2006/ole">
            <p:oleObj spid="_x0000_s244740" name="Equation" r:id="rId7" imgW="1765080" imgH="393480" progId="Equation.DSMT4">
              <p:embed/>
            </p:oleObj>
          </a:graphicData>
        </a:graphic>
      </p:graphicFrame>
      <p:sp>
        <p:nvSpPr>
          <p:cNvPr id="180234" name="Text Box 10"/>
          <p:cNvSpPr txBox="1">
            <a:spLocks noChangeArrowheads="1"/>
          </p:cNvSpPr>
          <p:nvPr/>
        </p:nvSpPr>
        <p:spPr bwMode="auto">
          <a:xfrm>
            <a:off x="228600" y="685800"/>
            <a:ext cx="87026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charset="0"/>
              </a:rPr>
              <a:t>The position of a runner as a function of time is plotted as moving along the x axis of a coordinate system.  During a 3.00-s time interval, the runner’s position changes from x</a:t>
            </a:r>
            <a:r>
              <a:rPr lang="en-US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=50.0m to x</a:t>
            </a:r>
            <a:r>
              <a:rPr lang="en-US" baseline="-25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=30.5 m, as shown in the figure.  What was the runner’s average velocity?  What was the average speed?</a:t>
            </a:r>
          </a:p>
        </p:txBody>
      </p:sp>
      <p:graphicFrame>
        <p:nvGraphicFramePr>
          <p:cNvPr id="180235" name="Object 11"/>
          <p:cNvGraphicFramePr>
            <a:graphicFrameLocks noChangeAspect="1"/>
          </p:cNvGraphicFramePr>
          <p:nvPr/>
        </p:nvGraphicFramePr>
        <p:xfrm>
          <a:off x="6248400" y="2819400"/>
          <a:ext cx="1423988" cy="336550"/>
        </p:xfrm>
        <a:graphic>
          <a:graphicData uri="http://schemas.openxmlformats.org/presentationml/2006/ole">
            <p:oleObj spid="_x0000_s244741" name="Equation" r:id="rId8" imgW="825480" imgH="177480" progId="Equation.DSMT4">
              <p:embed/>
            </p:oleObj>
          </a:graphicData>
        </a:graphic>
      </p:graphicFrame>
      <p:graphicFrame>
        <p:nvGraphicFramePr>
          <p:cNvPr id="180236" name="Object 12"/>
          <p:cNvGraphicFramePr>
            <a:graphicFrameLocks noChangeAspect="1"/>
          </p:cNvGraphicFramePr>
          <p:nvPr/>
        </p:nvGraphicFramePr>
        <p:xfrm>
          <a:off x="7643813" y="2819400"/>
          <a:ext cx="1271587" cy="384175"/>
        </p:xfrm>
        <a:graphic>
          <a:graphicData uri="http://schemas.openxmlformats.org/presentationml/2006/ole">
            <p:oleObj spid="_x0000_s244742" name="Equation" r:id="rId9" imgW="736560" imgH="203040" progId="Equation.DSMT4">
              <p:embed/>
            </p:oleObj>
          </a:graphicData>
        </a:graphic>
      </p:graphicFrame>
      <p:graphicFrame>
        <p:nvGraphicFramePr>
          <p:cNvPr id="180237" name="Object 13"/>
          <p:cNvGraphicFramePr>
            <a:graphicFrameLocks noChangeAspect="1"/>
          </p:cNvGraphicFramePr>
          <p:nvPr/>
        </p:nvGraphicFramePr>
        <p:xfrm>
          <a:off x="5222875" y="3581400"/>
          <a:ext cx="1406525" cy="665163"/>
        </p:xfrm>
        <a:graphic>
          <a:graphicData uri="http://schemas.openxmlformats.org/presentationml/2006/ole">
            <p:oleObj spid="_x0000_s244743" name="Equation" r:id="rId10" imgW="914400" imgH="431640" progId="Equation.DSMT4">
              <p:embed/>
            </p:oleObj>
          </a:graphicData>
        </a:graphic>
      </p:graphicFrame>
      <p:graphicFrame>
        <p:nvGraphicFramePr>
          <p:cNvPr id="180238" name="Object 14"/>
          <p:cNvGraphicFramePr>
            <a:graphicFrameLocks noChangeAspect="1"/>
          </p:cNvGraphicFramePr>
          <p:nvPr/>
        </p:nvGraphicFramePr>
        <p:xfrm>
          <a:off x="6629400" y="3581400"/>
          <a:ext cx="2189163" cy="606425"/>
        </p:xfrm>
        <a:graphic>
          <a:graphicData uri="http://schemas.openxmlformats.org/presentationml/2006/ole">
            <p:oleObj spid="_x0000_s244744" name="Equation" r:id="rId11" imgW="1422360" imgH="393480" progId="Equation.DSMT4">
              <p:embed/>
            </p:oleObj>
          </a:graphicData>
        </a:graphic>
      </p:graphicFrame>
      <p:graphicFrame>
        <p:nvGraphicFramePr>
          <p:cNvPr id="180239" name="Object 15"/>
          <p:cNvGraphicFramePr>
            <a:graphicFrameLocks noChangeAspect="1"/>
          </p:cNvGraphicFramePr>
          <p:nvPr/>
        </p:nvGraphicFramePr>
        <p:xfrm>
          <a:off x="4670425" y="5367338"/>
          <a:ext cx="4084638" cy="865187"/>
        </p:xfrm>
        <a:graphic>
          <a:graphicData uri="http://schemas.openxmlformats.org/presentationml/2006/ole">
            <p:oleObj spid="_x0000_s244745" name="Equation" r:id="rId12" imgW="2159000" imgH="457200" progId="Equation.DSMT4">
              <p:embed/>
            </p:oleObj>
          </a:graphicData>
        </a:graphic>
      </p:graphicFrame>
      <p:sp>
        <p:nvSpPr>
          <p:cNvPr id="25619" name="Footer Placeholder 2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0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0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0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0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0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0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9" grpId="0" build="p" autoUpdateAnimBg="0"/>
      <p:bldP spid="180230" grpId="0" build="p" autoUpdateAnimBg="0"/>
      <p:bldP spid="180232" grpId="0" build="p" autoUpdateAnimBg="0"/>
      <p:bldP spid="1802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B41108-C076-FC48-915A-F1314879F9AC}" type="slidenum">
              <a:rPr lang="en-US"/>
              <a:pPr/>
              <a:t>14</a:t>
            </a:fld>
            <a:endParaRPr lang="en-US"/>
          </a:p>
        </p:txBody>
      </p:sp>
      <p:sp>
        <p:nvSpPr>
          <p:cNvPr id="276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/>
              <a:t>Instantaneous Velocity and Speed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1143000"/>
          </a:xfrm>
        </p:spPr>
        <p:txBody>
          <a:bodyPr/>
          <a:lstStyle/>
          <a:p>
            <a:r>
              <a:rPr lang="en-US"/>
              <a:t>Can average quantities tell you the detailed story of the whole motion?</a:t>
            </a:r>
          </a:p>
        </p:txBody>
      </p:sp>
      <p:graphicFrame>
        <p:nvGraphicFramePr>
          <p:cNvPr id="133124" name="Object 2"/>
          <p:cNvGraphicFramePr>
            <a:graphicFrameLocks noChangeAspect="1"/>
          </p:cNvGraphicFramePr>
          <p:nvPr/>
        </p:nvGraphicFramePr>
        <p:xfrm>
          <a:off x="4191000" y="4919663"/>
          <a:ext cx="1981200" cy="947737"/>
        </p:xfrm>
        <a:graphic>
          <a:graphicData uri="http://schemas.openxmlformats.org/presentationml/2006/ole">
            <p:oleObj spid="_x0000_s246786" name="Equation" r:id="rId3" imgW="952200" imgH="457200" progId="Equation.DSMT4">
              <p:embed/>
            </p:oleObj>
          </a:graphicData>
        </a:graphic>
      </p:graphicFrame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6553200" y="4935538"/>
            <a:ext cx="2057400" cy="9159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66"/>
                </a:solidFill>
                <a:latin typeface="Arial Narrow" charset="0"/>
              </a:rPr>
              <a:t>*Magnitude of Vectors are Expressed in absolute values</a:t>
            </a: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304800" y="4114800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Instantaneous speed is the size (magnitude) of the velocity vector:</a:t>
            </a:r>
          </a:p>
        </p:txBody>
      </p:sp>
      <p:graphicFrame>
        <p:nvGraphicFramePr>
          <p:cNvPr id="133127" name="Object 3"/>
          <p:cNvGraphicFramePr>
            <a:graphicFrameLocks noChangeAspect="1"/>
          </p:cNvGraphicFramePr>
          <p:nvPr/>
        </p:nvGraphicFramePr>
        <p:xfrm>
          <a:off x="6811963" y="2362200"/>
          <a:ext cx="1874837" cy="908050"/>
        </p:xfrm>
        <a:graphic>
          <a:graphicData uri="http://schemas.openxmlformats.org/presentationml/2006/ole">
            <p:oleObj spid="_x0000_s246787" name="Equation" r:id="rId4" imgW="863280" imgH="419040" progId="Equation.DSMT4">
              <p:embed/>
            </p:oleObj>
          </a:graphicData>
        </a:graphic>
      </p:graphicFrame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228600" y="2133600"/>
            <a:ext cx="777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Instantaneous velocity is defined as: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</a:rPr>
              <a:t>What does this mean?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3300"/>
                </a:solidFill>
                <a:latin typeface="Arial Narrow" charset="0"/>
              </a:rPr>
              <a:t>Displacement in an infinitesimal time interval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3300"/>
                </a:solidFill>
                <a:latin typeface="Arial Narrow" charset="0"/>
              </a:rPr>
              <a:t>Average velocity over a very, very short amount of time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71800" y="1625600"/>
            <a:ext cx="912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800000"/>
                </a:solidFill>
                <a:latin typeface="Arial Narrow" charset="0"/>
                <a:ea typeface="Arial Narrow" charset="0"/>
                <a:cs typeface="Arial Narrow" charset="0"/>
              </a:rPr>
              <a:t>NO!!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3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3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3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3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 autoUpdateAnimBg="0"/>
      <p:bldP spid="133125" grpId="0" animBg="1" autoUpdateAnimBg="0"/>
      <p:bldP spid="133126" grpId="0" build="p" autoUpdateAnimBg="0"/>
      <p:bldP spid="133128" grpId="0" build="p" autoUpdateAnimBg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0D07C7-8EA1-F84F-AA31-8594A3E9890F}" type="slidenum">
              <a:rPr lang="en-US"/>
              <a:pPr/>
              <a:t>15</a:t>
            </a:fld>
            <a:endParaRPr lang="en-US"/>
          </a:p>
        </p:txBody>
      </p:sp>
      <p:sp>
        <p:nvSpPr>
          <p:cNvPr id="28677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488945C6-8518-6D44-8561-BB7128E6CB44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15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8678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E61479AC-8BF5-E443-A5CD-050BF517BFCD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15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8679" name="Rectangle 2"/>
          <p:cNvSpPr>
            <a:spLocks noChangeArrowheads="1"/>
          </p:cNvSpPr>
          <p:nvPr/>
        </p:nvSpPr>
        <p:spPr bwMode="auto">
          <a:xfrm>
            <a:off x="685800" y="76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600">
                <a:solidFill>
                  <a:srgbClr val="A50021"/>
                </a:solidFill>
                <a:latin typeface="Arial Narrow" charset="0"/>
              </a:rPr>
              <a:t>Instantaneous Velocity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609600"/>
            <a:ext cx="8001000" cy="5638800"/>
            <a:chOff x="384" y="480"/>
            <a:chExt cx="5040" cy="355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84" y="480"/>
              <a:ext cx="5040" cy="3552"/>
              <a:chOff x="96" y="624"/>
              <a:chExt cx="3024" cy="2815"/>
            </a:xfrm>
          </p:grpSpPr>
          <p:pic>
            <p:nvPicPr>
              <p:cNvPr id="28688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6" y="624"/>
                <a:ext cx="3024" cy="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689" name="Text Box 6"/>
              <p:cNvSpPr txBox="1">
                <a:spLocks noChangeArrowheads="1"/>
              </p:cNvSpPr>
              <p:nvPr/>
            </p:nvSpPr>
            <p:spPr bwMode="auto">
              <a:xfrm>
                <a:off x="1536" y="2592"/>
                <a:ext cx="244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FF0066"/>
                    </a:solidFill>
                    <a:latin typeface="Arial Narrow" charset="0"/>
                  </a:rPr>
                  <a:t>Time</a:t>
                </a:r>
              </a:p>
            </p:txBody>
          </p:sp>
          <p:sp>
            <p:nvSpPr>
              <p:cNvPr id="28690" name="Line 7"/>
              <p:cNvSpPr>
                <a:spLocks noChangeShapeType="1"/>
              </p:cNvSpPr>
              <p:nvPr/>
            </p:nvSpPr>
            <p:spPr bwMode="auto">
              <a:xfrm>
                <a:off x="1968" y="273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686" name="Line 8"/>
            <p:cNvSpPr>
              <a:spLocks noChangeShapeType="1"/>
            </p:cNvSpPr>
            <p:nvPr/>
          </p:nvSpPr>
          <p:spPr bwMode="auto">
            <a:xfrm>
              <a:off x="2208" y="1344"/>
              <a:ext cx="384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87" name="Line 9"/>
            <p:cNvSpPr>
              <a:spLocks noChangeShapeType="1"/>
            </p:cNvSpPr>
            <p:nvPr/>
          </p:nvSpPr>
          <p:spPr bwMode="auto">
            <a:xfrm>
              <a:off x="2736" y="1584"/>
              <a:ext cx="288" cy="24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590800" y="2514600"/>
            <a:ext cx="3962400" cy="1905000"/>
            <a:chOff x="1632" y="1584"/>
            <a:chExt cx="2496" cy="1200"/>
          </a:xfrm>
        </p:grpSpPr>
        <p:sp>
          <p:nvSpPr>
            <p:cNvPr id="28683" name="Line 11"/>
            <p:cNvSpPr>
              <a:spLocks noChangeShapeType="1"/>
            </p:cNvSpPr>
            <p:nvPr/>
          </p:nvSpPr>
          <p:spPr bwMode="auto">
            <a:xfrm>
              <a:off x="1632" y="1584"/>
              <a:ext cx="2496" cy="1200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84" name="Text Box 12"/>
            <p:cNvSpPr txBox="1">
              <a:spLocks noChangeArrowheads="1"/>
            </p:cNvSpPr>
            <p:nvPr/>
          </p:nvSpPr>
          <p:spPr bwMode="auto">
            <a:xfrm>
              <a:off x="2018" y="2261"/>
              <a:ext cx="10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CC00CC"/>
                  </a:solidFill>
                  <a:latin typeface="Arial Narrow" charset="0"/>
                </a:rPr>
                <a:t>Average Velocity</a:t>
              </a:r>
            </a:p>
          </p:txBody>
        </p:sp>
      </p:grpSp>
      <p:sp>
        <p:nvSpPr>
          <p:cNvPr id="183309" name="Text Box 13"/>
          <p:cNvSpPr txBox="1">
            <a:spLocks noChangeArrowheads="1"/>
          </p:cNvSpPr>
          <p:nvPr/>
        </p:nvSpPr>
        <p:spPr bwMode="auto">
          <a:xfrm>
            <a:off x="4498975" y="2217738"/>
            <a:ext cx="222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FF0066"/>
                </a:solidFill>
                <a:latin typeface="Arial Narrow" charset="0"/>
              </a:rPr>
              <a:t>Instantaneous Velocity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3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E3BC48-F23E-414C-B87B-DBA1E5EF71B0}" type="slidenum">
              <a:rPr lang="en-US"/>
              <a:pPr/>
              <a:t>16</a:t>
            </a:fld>
            <a:endParaRPr lang="en-US"/>
          </a:p>
        </p:txBody>
      </p:sp>
      <p:sp>
        <p:nvSpPr>
          <p:cNvPr id="29701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15620B9B-3645-9D4F-A824-EADD52A9CC6E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16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9702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1BA07037-179F-8D47-94D0-09A1361E4E0E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16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97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pPr eaLnBrk="1" hangingPunct="1"/>
            <a:r>
              <a:rPr lang="en-US"/>
              <a:t>Position vs Time Plot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76400" y="3352800"/>
            <a:ext cx="5508625" cy="685800"/>
            <a:chOff x="1056" y="2112"/>
            <a:chExt cx="3470" cy="432"/>
          </a:xfrm>
        </p:grpSpPr>
        <p:sp>
          <p:nvSpPr>
            <p:cNvPr id="29722" name="Line 4"/>
            <p:cNvSpPr>
              <a:spLocks noChangeShapeType="1"/>
            </p:cNvSpPr>
            <p:nvPr/>
          </p:nvSpPr>
          <p:spPr bwMode="auto">
            <a:xfrm>
              <a:off x="1056" y="2256"/>
              <a:ext cx="2976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3" name="Text Box 5"/>
            <p:cNvSpPr txBox="1">
              <a:spLocks noChangeArrowheads="1"/>
            </p:cNvSpPr>
            <p:nvPr/>
          </p:nvSpPr>
          <p:spPr bwMode="auto">
            <a:xfrm>
              <a:off x="4112" y="2112"/>
              <a:ext cx="4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charset="0"/>
                </a:rPr>
                <a:t>time</a:t>
              </a:r>
            </a:p>
          </p:txBody>
        </p:sp>
        <p:sp>
          <p:nvSpPr>
            <p:cNvPr id="29724" name="Text Box 6"/>
            <p:cNvSpPr txBox="1">
              <a:spLocks noChangeArrowheads="1"/>
            </p:cNvSpPr>
            <p:nvPr/>
          </p:nvSpPr>
          <p:spPr bwMode="auto">
            <a:xfrm>
              <a:off x="1872" y="2256"/>
              <a:ext cx="2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charset="0"/>
                </a:rPr>
                <a:t>t</a:t>
              </a:r>
              <a:r>
                <a:rPr lang="en-US" baseline="-25000">
                  <a:solidFill>
                    <a:srgbClr val="FF0066"/>
                  </a:solidFill>
                  <a:latin typeface="Arial Narrow" charset="0"/>
                </a:rPr>
                <a:t>1</a:t>
              </a:r>
            </a:p>
          </p:txBody>
        </p:sp>
        <p:sp>
          <p:nvSpPr>
            <p:cNvPr id="29725" name="Text Box 7"/>
            <p:cNvSpPr txBox="1">
              <a:spLocks noChangeArrowheads="1"/>
            </p:cNvSpPr>
            <p:nvPr/>
          </p:nvSpPr>
          <p:spPr bwMode="auto">
            <a:xfrm>
              <a:off x="2950" y="2256"/>
              <a:ext cx="2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charset="0"/>
                </a:rPr>
                <a:t>t</a:t>
              </a:r>
              <a:r>
                <a:rPr lang="en-US" baseline="-25000">
                  <a:solidFill>
                    <a:srgbClr val="FF0066"/>
                  </a:solidFill>
                  <a:latin typeface="Arial Narrow" charset="0"/>
                </a:rPr>
                <a:t>2</a:t>
              </a:r>
            </a:p>
          </p:txBody>
        </p:sp>
        <p:sp>
          <p:nvSpPr>
            <p:cNvPr id="29726" name="Text Box 8"/>
            <p:cNvSpPr txBox="1">
              <a:spLocks noChangeArrowheads="1"/>
            </p:cNvSpPr>
            <p:nvPr/>
          </p:nvSpPr>
          <p:spPr bwMode="auto">
            <a:xfrm>
              <a:off x="3814" y="2256"/>
              <a:ext cx="2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charset="0"/>
                </a:rPr>
                <a:t>t</a:t>
              </a:r>
              <a:r>
                <a:rPr lang="en-US" baseline="-25000">
                  <a:solidFill>
                    <a:srgbClr val="FF0066"/>
                  </a:solidFill>
                  <a:latin typeface="Arial Narrow" charset="0"/>
                </a:rPr>
                <a:t>3</a:t>
              </a:r>
            </a:p>
          </p:txBody>
        </p:sp>
        <p:sp>
          <p:nvSpPr>
            <p:cNvPr id="29727" name="Text Box 9"/>
            <p:cNvSpPr txBox="1">
              <a:spLocks noChangeArrowheads="1"/>
            </p:cNvSpPr>
            <p:nvPr/>
          </p:nvSpPr>
          <p:spPr bwMode="auto">
            <a:xfrm>
              <a:off x="1100" y="2256"/>
              <a:ext cx="3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charset="0"/>
                </a:rPr>
                <a:t>t=0</a:t>
              </a:r>
              <a:endParaRPr lang="en-US" baseline="-25000">
                <a:solidFill>
                  <a:srgbClr val="FF0066"/>
                </a:solidFill>
                <a:latin typeface="Arial Narrow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990600" y="914400"/>
            <a:ext cx="1143000" cy="5105400"/>
            <a:chOff x="624" y="576"/>
            <a:chExt cx="720" cy="3216"/>
          </a:xfrm>
        </p:grpSpPr>
        <p:sp>
          <p:nvSpPr>
            <p:cNvPr id="29718" name="Line 11"/>
            <p:cNvSpPr>
              <a:spLocks noChangeShapeType="1"/>
            </p:cNvSpPr>
            <p:nvPr/>
          </p:nvSpPr>
          <p:spPr bwMode="auto">
            <a:xfrm rot="-5400000">
              <a:off x="-432" y="2304"/>
              <a:ext cx="2976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9" name="Text Box 12"/>
            <p:cNvSpPr txBox="1">
              <a:spLocks noChangeArrowheads="1"/>
            </p:cNvSpPr>
            <p:nvPr/>
          </p:nvSpPr>
          <p:spPr bwMode="auto">
            <a:xfrm>
              <a:off x="666" y="576"/>
              <a:ext cx="6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charset="0"/>
                </a:rPr>
                <a:t>Position</a:t>
              </a:r>
            </a:p>
          </p:txBody>
        </p:sp>
        <p:sp>
          <p:nvSpPr>
            <p:cNvPr id="29720" name="Text Box 13"/>
            <p:cNvSpPr txBox="1">
              <a:spLocks noChangeArrowheads="1"/>
            </p:cNvSpPr>
            <p:nvPr/>
          </p:nvSpPr>
          <p:spPr bwMode="auto">
            <a:xfrm>
              <a:off x="624" y="2112"/>
              <a:ext cx="3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charset="0"/>
                </a:rPr>
                <a:t>x=0</a:t>
              </a:r>
            </a:p>
          </p:txBody>
        </p:sp>
        <p:sp>
          <p:nvSpPr>
            <p:cNvPr id="29721" name="Text Box 14"/>
            <p:cNvSpPr txBox="1">
              <a:spLocks noChangeArrowheads="1"/>
            </p:cNvSpPr>
            <p:nvPr/>
          </p:nvSpPr>
          <p:spPr bwMode="auto">
            <a:xfrm>
              <a:off x="768" y="1152"/>
              <a:ext cx="2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charset="0"/>
                </a:rPr>
                <a:t>x</a:t>
              </a:r>
              <a:r>
                <a:rPr lang="en-US" baseline="-25000">
                  <a:solidFill>
                    <a:srgbClr val="FF0066"/>
                  </a:solidFill>
                  <a:latin typeface="Arial Narrow" charset="0"/>
                </a:rPr>
                <a:t>1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676400" y="2057400"/>
            <a:ext cx="1524000" cy="1524000"/>
            <a:chOff x="1056" y="1296"/>
            <a:chExt cx="960" cy="960"/>
          </a:xfrm>
        </p:grpSpPr>
        <p:sp>
          <p:nvSpPr>
            <p:cNvPr id="29716" name="Line 16"/>
            <p:cNvSpPr>
              <a:spLocks noChangeShapeType="1"/>
            </p:cNvSpPr>
            <p:nvPr/>
          </p:nvSpPr>
          <p:spPr bwMode="auto">
            <a:xfrm flipV="1">
              <a:off x="1056" y="1296"/>
              <a:ext cx="960" cy="96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7" name="Text Box 17"/>
            <p:cNvSpPr txBox="1">
              <a:spLocks noChangeArrowheads="1"/>
            </p:cNvSpPr>
            <p:nvPr/>
          </p:nvSpPr>
          <p:spPr bwMode="auto">
            <a:xfrm>
              <a:off x="1344" y="1367"/>
              <a:ext cx="222" cy="30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FF0066"/>
                  </a:solidFill>
                  <a:latin typeface="Arial Narrow" charset="0"/>
                </a:rPr>
                <a:t>1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200400" y="2057400"/>
            <a:ext cx="1524000" cy="561975"/>
            <a:chOff x="2016" y="1296"/>
            <a:chExt cx="960" cy="354"/>
          </a:xfrm>
        </p:grpSpPr>
        <p:sp>
          <p:nvSpPr>
            <p:cNvPr id="29714" name="Line 19"/>
            <p:cNvSpPr>
              <a:spLocks noChangeShapeType="1"/>
            </p:cNvSpPr>
            <p:nvPr/>
          </p:nvSpPr>
          <p:spPr bwMode="auto">
            <a:xfrm>
              <a:off x="2016" y="1296"/>
              <a:ext cx="960" cy="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5" name="Text Box 20"/>
            <p:cNvSpPr txBox="1">
              <a:spLocks noChangeArrowheads="1"/>
            </p:cNvSpPr>
            <p:nvPr/>
          </p:nvSpPr>
          <p:spPr bwMode="auto">
            <a:xfrm>
              <a:off x="2370" y="1344"/>
              <a:ext cx="222" cy="30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charset="0"/>
                </a:rPr>
                <a:t>2</a:t>
              </a: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4724400" y="2057400"/>
            <a:ext cx="1524000" cy="1524000"/>
            <a:chOff x="2976" y="1296"/>
            <a:chExt cx="960" cy="960"/>
          </a:xfrm>
        </p:grpSpPr>
        <p:sp>
          <p:nvSpPr>
            <p:cNvPr id="29712" name="Line 22"/>
            <p:cNvSpPr>
              <a:spLocks noChangeShapeType="1"/>
            </p:cNvSpPr>
            <p:nvPr/>
          </p:nvSpPr>
          <p:spPr bwMode="auto">
            <a:xfrm rot="5400000" flipV="1">
              <a:off x="2976" y="1296"/>
              <a:ext cx="960" cy="96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3" name="Text Box 23"/>
            <p:cNvSpPr txBox="1">
              <a:spLocks noChangeArrowheads="1"/>
            </p:cNvSpPr>
            <p:nvPr/>
          </p:nvSpPr>
          <p:spPr bwMode="auto">
            <a:xfrm>
              <a:off x="3456" y="1344"/>
              <a:ext cx="222" cy="30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FF0066"/>
                  </a:solidFill>
                  <a:latin typeface="Arial Narrow" charset="0"/>
                </a:rPr>
                <a:t>3</a:t>
              </a:r>
            </a:p>
          </p:txBody>
        </p:sp>
      </p:grpSp>
      <p:sp>
        <p:nvSpPr>
          <p:cNvPr id="182296" name="Text Box 24"/>
          <p:cNvSpPr txBox="1">
            <a:spLocks noChangeArrowheads="1"/>
          </p:cNvSpPr>
          <p:nvPr/>
        </p:nvSpPr>
        <p:spPr bwMode="auto">
          <a:xfrm>
            <a:off x="1965325" y="4098925"/>
            <a:ext cx="69500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Running at a constant velocity (go from x=0 to x=x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in t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, Displacement is + x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in t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time interval)</a:t>
            </a:r>
            <a:endParaRPr lang="en-US" sz="2000" baseline="-25000">
              <a:solidFill>
                <a:schemeClr val="accent2"/>
              </a:solidFill>
              <a:latin typeface="Arial Narrow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Velocity is 0 (go from x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to x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no matter how much time changes)</a:t>
            </a:r>
          </a:p>
          <a:p>
            <a:pPr marL="457200" indent="-457200">
              <a:buFontTx/>
              <a:buAutoNum type="arabicPeriod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Running at a constant velocity but in the reverse direction as 1.  (go from x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to x=0 in t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3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-t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time interval, Displacement is - x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in t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3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-t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time interval)</a:t>
            </a:r>
          </a:p>
        </p:txBody>
      </p:sp>
      <p:sp>
        <p:nvSpPr>
          <p:cNvPr id="182297" name="Text Box 25"/>
          <p:cNvSpPr txBox="1">
            <a:spLocks noChangeArrowheads="1"/>
          </p:cNvSpPr>
          <p:nvPr/>
        </p:nvSpPr>
        <p:spPr bwMode="auto">
          <a:xfrm>
            <a:off x="4800600" y="1066800"/>
            <a:ext cx="3886200" cy="701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3300"/>
                </a:solidFill>
                <a:latin typeface="Arial Narrow" charset="0"/>
              </a:rPr>
              <a:t>It is helpful to understand motions to draw them on position vs time plots.</a:t>
            </a:r>
          </a:p>
        </p:txBody>
      </p:sp>
      <p:sp>
        <p:nvSpPr>
          <p:cNvPr id="182298" name="Text Box 26"/>
          <p:cNvSpPr txBox="1">
            <a:spLocks noChangeArrowheads="1"/>
          </p:cNvSpPr>
          <p:nvPr/>
        </p:nvSpPr>
        <p:spPr bwMode="auto">
          <a:xfrm>
            <a:off x="3810000" y="5775325"/>
            <a:ext cx="4114800" cy="396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Does this motion physically make sense?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96" grpId="0" build="p" autoUpdateAnimBg="0"/>
      <p:bldP spid="182297" grpId="0" animBg="1" autoUpdateAnimBg="0"/>
      <p:bldP spid="182298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</a:p>
        </p:txBody>
      </p:sp>
      <p:sp>
        <p:nvSpPr>
          <p:cNvPr id="3072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3D13F7-BEE8-074C-920A-CF31F6F2BD5F}" type="slidenum">
              <a:rPr lang="en-US"/>
              <a:pPr/>
              <a:t>17</a:t>
            </a:fld>
            <a:endParaRPr lang="en-US"/>
          </a:p>
        </p:txBody>
      </p:sp>
      <p:pic>
        <p:nvPicPr>
          <p:cNvPr id="30725" name="Picture 4" descr="cutnell7e_ch02_fig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1295400" y="228600"/>
            <a:ext cx="1828800" cy="220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352800" y="228600"/>
            <a:ext cx="1828800" cy="220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10200" y="228600"/>
            <a:ext cx="1828800" cy="220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</a:p>
        </p:txBody>
      </p:sp>
      <p:sp>
        <p:nvSpPr>
          <p:cNvPr id="3176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</a:p>
        </p:txBody>
      </p:sp>
      <p:sp>
        <p:nvSpPr>
          <p:cNvPr id="317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F46298-96EE-2F4A-B7B4-2B0BEAFE27CB}" type="slidenum">
              <a:rPr lang="en-US"/>
              <a:pPr/>
              <a:t>18</a:t>
            </a:fld>
            <a:endParaRPr lang="en-US"/>
          </a:p>
        </p:txBody>
      </p:sp>
      <p:sp>
        <p:nvSpPr>
          <p:cNvPr id="31763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9F7D35BE-D95E-8448-9280-6C13F6B36C54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18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1764" name="Slide Number Placeholder 7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3908976B-DB37-5644-86F5-F80E198F8A68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18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381000"/>
            <a:ext cx="8001000" cy="3657600"/>
            <a:chOff x="480" y="336"/>
            <a:chExt cx="4432" cy="2424"/>
          </a:xfrm>
        </p:grpSpPr>
        <p:pic>
          <p:nvPicPr>
            <p:cNvPr id="31771" name="Picture 3" descr="FG02_0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336"/>
              <a:ext cx="4432" cy="2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72" name="Rectangle 4"/>
            <p:cNvSpPr>
              <a:spLocks noChangeArrowheads="1"/>
            </p:cNvSpPr>
            <p:nvPr/>
          </p:nvSpPr>
          <p:spPr bwMode="auto">
            <a:xfrm>
              <a:off x="912" y="624"/>
              <a:ext cx="340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766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04800"/>
          </a:xfrm>
        </p:spPr>
        <p:txBody>
          <a:bodyPr/>
          <a:lstStyle/>
          <a:p>
            <a:pPr eaLnBrk="1" hangingPunct="1"/>
            <a:r>
              <a:rPr lang="en-US"/>
              <a:t>Example 2.3</a:t>
            </a:r>
          </a:p>
        </p:txBody>
      </p:sp>
      <p:graphicFrame>
        <p:nvGraphicFramePr>
          <p:cNvPr id="184326" name="Object 6"/>
          <p:cNvGraphicFramePr>
            <a:graphicFrameLocks noChangeAspect="1"/>
          </p:cNvGraphicFramePr>
          <p:nvPr>
            <p:ph sz="half" idx="1"/>
          </p:nvPr>
        </p:nvGraphicFramePr>
        <p:xfrm>
          <a:off x="4648200" y="3886200"/>
          <a:ext cx="554038" cy="415925"/>
        </p:xfrm>
        <a:graphic>
          <a:graphicData uri="http://schemas.openxmlformats.org/presentationml/2006/ole">
            <p:oleObj spid="_x0000_s250882" name="Equation" r:id="rId4" imgW="304560" imgH="228600" progId="Equation.DSMT4">
              <p:embed/>
            </p:oleObj>
          </a:graphicData>
        </a:graphic>
      </p:graphicFrame>
      <p:graphicFrame>
        <p:nvGraphicFramePr>
          <p:cNvPr id="184327" name="Object 7"/>
          <p:cNvGraphicFramePr>
            <a:graphicFrameLocks noChangeAspect="1"/>
          </p:cNvGraphicFramePr>
          <p:nvPr/>
        </p:nvGraphicFramePr>
        <p:xfrm>
          <a:off x="234950" y="3906838"/>
          <a:ext cx="450850" cy="369887"/>
        </p:xfrm>
        <a:graphic>
          <a:graphicData uri="http://schemas.openxmlformats.org/presentationml/2006/ole">
            <p:oleObj spid="_x0000_s250883" name="Equation" r:id="rId5" imgW="279360" imgH="228600" progId="Equation.DSMT4">
              <p:embed/>
            </p:oleObj>
          </a:graphicData>
        </a:graphic>
      </p:graphicFrame>
      <p:graphicFrame>
        <p:nvGraphicFramePr>
          <p:cNvPr id="184328" name="Object 8"/>
          <p:cNvGraphicFramePr>
            <a:graphicFrameLocks noChangeAspect="1"/>
          </p:cNvGraphicFramePr>
          <p:nvPr/>
        </p:nvGraphicFramePr>
        <p:xfrm>
          <a:off x="3886200" y="5467350"/>
          <a:ext cx="596900" cy="400050"/>
        </p:xfrm>
        <a:graphic>
          <a:graphicData uri="http://schemas.openxmlformats.org/presentationml/2006/ole">
            <p:oleObj spid="_x0000_s250884" name="Equation" r:id="rId6" imgW="304560" imgH="215640" progId="Equation.DSMT4">
              <p:embed/>
            </p:oleObj>
          </a:graphicData>
        </a:graphic>
      </p:graphicFrame>
      <p:graphicFrame>
        <p:nvGraphicFramePr>
          <p:cNvPr id="184329" name="Object 9"/>
          <p:cNvGraphicFramePr>
            <a:graphicFrameLocks noChangeAspect="1"/>
          </p:cNvGraphicFramePr>
          <p:nvPr/>
        </p:nvGraphicFramePr>
        <p:xfrm>
          <a:off x="3932238" y="4681538"/>
          <a:ext cx="563562" cy="314325"/>
        </p:xfrm>
        <a:graphic>
          <a:graphicData uri="http://schemas.openxmlformats.org/presentationml/2006/ole">
            <p:oleObj spid="_x0000_s250885" name="Equation" r:id="rId7" imgW="330120" imgH="177480" progId="Equation.DSMT4">
              <p:embed/>
            </p:oleObj>
          </a:graphicData>
        </a:graphic>
      </p:graphicFrame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0" y="3429000"/>
            <a:ext cx="9015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CC"/>
                </a:solidFill>
                <a:latin typeface="Arial Narrow" charset="0"/>
              </a:rPr>
              <a:t>(a) Determine the displacement of the engine during the interval from t</a:t>
            </a:r>
            <a:r>
              <a:rPr lang="en-US" sz="2000" b="1" baseline="-25000">
                <a:solidFill>
                  <a:srgbClr val="CC00CC"/>
                </a:solidFill>
                <a:latin typeface="Arial Narrow" charset="0"/>
              </a:rPr>
              <a:t>1</a:t>
            </a:r>
            <a:r>
              <a:rPr lang="en-US" sz="2000" b="1">
                <a:solidFill>
                  <a:srgbClr val="CC00CC"/>
                </a:solidFill>
                <a:latin typeface="Arial Narrow" charset="0"/>
              </a:rPr>
              <a:t>=3.00s to t</a:t>
            </a:r>
            <a:r>
              <a:rPr lang="en-US" sz="2000" b="1" baseline="-25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 sz="2000" b="1">
                <a:solidFill>
                  <a:srgbClr val="CC00CC"/>
                </a:solidFill>
                <a:latin typeface="Arial Narrow" charset="0"/>
              </a:rPr>
              <a:t>=5.00s.</a:t>
            </a:r>
            <a:endParaRPr lang="en-US" sz="2000" b="1">
              <a:solidFill>
                <a:srgbClr val="CC00CC"/>
              </a:solidFill>
              <a:latin typeface="Monotype Corsiva" charset="0"/>
            </a:endParaRPr>
          </a:p>
        </p:txBody>
      </p:sp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381000" y="4648200"/>
            <a:ext cx="3298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CC"/>
                </a:solidFill>
                <a:latin typeface="Arial Narrow" charset="0"/>
              </a:rPr>
              <a:t>Displacement is, therefore:</a:t>
            </a:r>
            <a:endParaRPr lang="en-US" sz="2000" b="1">
              <a:solidFill>
                <a:srgbClr val="CC00CC"/>
              </a:solidFill>
              <a:latin typeface="Monotype Corsiva" charset="0"/>
            </a:endParaRPr>
          </a:p>
        </p:txBody>
      </p:sp>
      <p:sp>
        <p:nvSpPr>
          <p:cNvPr id="184332" name="Text Box 12"/>
          <p:cNvSpPr txBox="1">
            <a:spLocks noChangeArrowheads="1"/>
          </p:cNvSpPr>
          <p:nvPr/>
        </p:nvSpPr>
        <p:spPr bwMode="auto">
          <a:xfrm>
            <a:off x="304800" y="533400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jet engine moves along a track. Its position as a function of time is given by the equation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x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=At</a:t>
            </a:r>
            <a:r>
              <a:rPr lang="en-US" baseline="30000" dirty="0">
                <a:solidFill>
                  <a:schemeClr val="accent2"/>
                </a:solidFill>
                <a:latin typeface="Monotype Corsiva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+B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where A=2.10m/s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B=2.80m.</a:t>
            </a:r>
          </a:p>
        </p:txBody>
      </p:sp>
      <p:sp>
        <p:nvSpPr>
          <p:cNvPr id="184333" name="Text Box 13"/>
          <p:cNvSpPr txBox="1">
            <a:spLocks noChangeArrowheads="1"/>
          </p:cNvSpPr>
          <p:nvPr/>
        </p:nvSpPr>
        <p:spPr bwMode="auto">
          <a:xfrm>
            <a:off x="228600" y="5257800"/>
            <a:ext cx="358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CC"/>
                </a:solidFill>
                <a:latin typeface="Arial Narrow" charset="0"/>
              </a:rPr>
              <a:t>(b) Determine the average velocity during this time interval.</a:t>
            </a:r>
            <a:endParaRPr lang="en-US" sz="2000" b="1">
              <a:solidFill>
                <a:srgbClr val="CC00CC"/>
              </a:solidFill>
              <a:latin typeface="Monotype Corsiva" charset="0"/>
            </a:endParaRPr>
          </a:p>
        </p:txBody>
      </p:sp>
      <p:graphicFrame>
        <p:nvGraphicFramePr>
          <p:cNvPr id="184334" name="Object 14"/>
          <p:cNvGraphicFramePr>
            <a:graphicFrameLocks noChangeAspect="1"/>
          </p:cNvGraphicFramePr>
          <p:nvPr/>
        </p:nvGraphicFramePr>
        <p:xfrm>
          <a:off x="701675" y="3886200"/>
          <a:ext cx="822325" cy="390525"/>
        </p:xfrm>
        <a:graphic>
          <a:graphicData uri="http://schemas.openxmlformats.org/presentationml/2006/ole">
            <p:oleObj spid="_x0000_s250886" name="Equation" r:id="rId8" imgW="507960" imgH="241200" progId="Equation.DSMT4">
              <p:embed/>
            </p:oleObj>
          </a:graphicData>
        </a:graphic>
      </p:graphicFrame>
      <p:graphicFrame>
        <p:nvGraphicFramePr>
          <p:cNvPr id="184335" name="Object 15"/>
          <p:cNvGraphicFramePr>
            <a:graphicFrameLocks noChangeAspect="1"/>
          </p:cNvGraphicFramePr>
          <p:nvPr/>
        </p:nvGraphicFramePr>
        <p:xfrm>
          <a:off x="1501775" y="3886200"/>
          <a:ext cx="2917825" cy="369888"/>
        </p:xfrm>
        <a:graphic>
          <a:graphicData uri="http://schemas.openxmlformats.org/presentationml/2006/ole">
            <p:oleObj spid="_x0000_s250887" name="Equation" r:id="rId9" imgW="1803240" imgH="228600" progId="Equation.DSMT4">
              <p:embed/>
            </p:oleObj>
          </a:graphicData>
        </a:graphic>
      </p:graphicFrame>
      <p:graphicFrame>
        <p:nvGraphicFramePr>
          <p:cNvPr id="184336" name="Object 16"/>
          <p:cNvGraphicFramePr>
            <a:graphicFrameLocks noChangeAspect="1"/>
          </p:cNvGraphicFramePr>
          <p:nvPr/>
        </p:nvGraphicFramePr>
        <p:xfrm>
          <a:off x="5167313" y="3886200"/>
          <a:ext cx="852487" cy="395288"/>
        </p:xfrm>
        <a:graphic>
          <a:graphicData uri="http://schemas.openxmlformats.org/presentationml/2006/ole">
            <p:oleObj spid="_x0000_s250888" name="Equation" r:id="rId10" imgW="520560" imgH="241200" progId="Equation.DSMT4">
              <p:embed/>
            </p:oleObj>
          </a:graphicData>
        </a:graphic>
      </p:graphicFrame>
      <p:graphicFrame>
        <p:nvGraphicFramePr>
          <p:cNvPr id="184337" name="Object 17"/>
          <p:cNvGraphicFramePr>
            <a:graphicFrameLocks noChangeAspect="1"/>
          </p:cNvGraphicFramePr>
          <p:nvPr/>
        </p:nvGraphicFramePr>
        <p:xfrm>
          <a:off x="6019800" y="3886200"/>
          <a:ext cx="2935288" cy="374650"/>
        </p:xfrm>
        <a:graphic>
          <a:graphicData uri="http://schemas.openxmlformats.org/presentationml/2006/ole">
            <p:oleObj spid="_x0000_s250889" name="Equation" r:id="rId11" imgW="1790640" imgH="228600" progId="Equation.DSMT4">
              <p:embed/>
            </p:oleObj>
          </a:graphicData>
        </a:graphic>
      </p:graphicFrame>
      <p:graphicFrame>
        <p:nvGraphicFramePr>
          <p:cNvPr id="184338" name="Object 18"/>
          <p:cNvGraphicFramePr>
            <a:graphicFrameLocks noChangeAspect="1"/>
          </p:cNvGraphicFramePr>
          <p:nvPr/>
        </p:nvGraphicFramePr>
        <p:xfrm>
          <a:off x="4419600" y="4648200"/>
          <a:ext cx="933450" cy="403225"/>
        </p:xfrm>
        <a:graphic>
          <a:graphicData uri="http://schemas.openxmlformats.org/presentationml/2006/ole">
            <p:oleObj spid="_x0000_s250890" name="Equation" r:id="rId12" imgW="545760" imgH="228600" progId="Equation.DSMT4">
              <p:embed/>
            </p:oleObj>
          </a:graphicData>
        </a:graphic>
      </p:graphicFrame>
      <p:graphicFrame>
        <p:nvGraphicFramePr>
          <p:cNvPr id="184339" name="Object 19"/>
          <p:cNvGraphicFramePr>
            <a:graphicFrameLocks noChangeAspect="1"/>
          </p:cNvGraphicFramePr>
          <p:nvPr/>
        </p:nvGraphicFramePr>
        <p:xfrm>
          <a:off x="5370513" y="4714875"/>
          <a:ext cx="1411287" cy="314325"/>
        </p:xfrm>
        <a:graphic>
          <a:graphicData uri="http://schemas.openxmlformats.org/presentationml/2006/ole">
            <p:oleObj spid="_x0000_s250891" name="Equation" r:id="rId13" imgW="825480" imgH="177480" progId="Equation.DSMT4">
              <p:embed/>
            </p:oleObj>
          </a:graphicData>
        </a:graphic>
      </p:graphicFrame>
      <p:graphicFrame>
        <p:nvGraphicFramePr>
          <p:cNvPr id="184340" name="Object 20"/>
          <p:cNvGraphicFramePr>
            <a:graphicFrameLocks noChangeAspect="1"/>
          </p:cNvGraphicFramePr>
          <p:nvPr/>
        </p:nvGraphicFramePr>
        <p:xfrm>
          <a:off x="6742113" y="4648200"/>
          <a:ext cx="1106487" cy="447675"/>
        </p:xfrm>
        <a:graphic>
          <a:graphicData uri="http://schemas.openxmlformats.org/presentationml/2006/ole">
            <p:oleObj spid="_x0000_s250892" name="Equation" r:id="rId14" imgW="647640" imgH="253800" progId="Equation.DSMT4">
              <p:embed/>
            </p:oleObj>
          </a:graphicData>
        </a:graphic>
      </p:graphicFrame>
      <p:graphicFrame>
        <p:nvGraphicFramePr>
          <p:cNvPr id="184341" name="Object 21"/>
          <p:cNvGraphicFramePr>
            <a:graphicFrameLocks noChangeAspect="1"/>
          </p:cNvGraphicFramePr>
          <p:nvPr/>
        </p:nvGraphicFramePr>
        <p:xfrm>
          <a:off x="4419600" y="5334000"/>
          <a:ext cx="696913" cy="731838"/>
        </p:xfrm>
        <a:graphic>
          <a:graphicData uri="http://schemas.openxmlformats.org/presentationml/2006/ole">
            <p:oleObj spid="_x0000_s250893" name="Equation" r:id="rId15" imgW="355320" imgH="393480" progId="Equation.DSMT4">
              <p:embed/>
            </p:oleObj>
          </a:graphicData>
        </a:graphic>
      </p:graphicFrame>
      <p:graphicFrame>
        <p:nvGraphicFramePr>
          <p:cNvPr id="184342" name="Object 22"/>
          <p:cNvGraphicFramePr>
            <a:graphicFrameLocks noChangeAspect="1"/>
          </p:cNvGraphicFramePr>
          <p:nvPr/>
        </p:nvGraphicFramePr>
        <p:xfrm>
          <a:off x="5114925" y="5334000"/>
          <a:ext cx="1666875" cy="731838"/>
        </p:xfrm>
        <a:graphic>
          <a:graphicData uri="http://schemas.openxmlformats.org/presentationml/2006/ole">
            <p:oleObj spid="_x0000_s250894" name="Equation" r:id="rId16" imgW="850680" imgH="393480" progId="Equation.DSMT4">
              <p:embed/>
            </p:oleObj>
          </a:graphicData>
        </a:graphic>
      </p:graphicFrame>
      <p:graphicFrame>
        <p:nvGraphicFramePr>
          <p:cNvPr id="184343" name="Object 23"/>
          <p:cNvGraphicFramePr>
            <a:graphicFrameLocks noChangeAspect="1"/>
          </p:cNvGraphicFramePr>
          <p:nvPr/>
        </p:nvGraphicFramePr>
        <p:xfrm>
          <a:off x="6777038" y="5334000"/>
          <a:ext cx="2214562" cy="731838"/>
        </p:xfrm>
        <a:graphic>
          <a:graphicData uri="http://schemas.openxmlformats.org/presentationml/2006/ole">
            <p:oleObj spid="_x0000_s250895" name="Equation" r:id="rId17" imgW="113004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4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4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8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8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0" grpId="0"/>
      <p:bldP spid="184331" grpId="0"/>
      <p:bldP spid="184332" grpId="0"/>
      <p:bldP spid="1843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</a:p>
        </p:txBody>
      </p:sp>
      <p:sp>
        <p:nvSpPr>
          <p:cNvPr id="3278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</a:p>
        </p:txBody>
      </p:sp>
      <p:sp>
        <p:nvSpPr>
          <p:cNvPr id="3278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6E7DC4-E9AA-D04C-9841-FD23778C7660}" type="slidenum">
              <a:rPr lang="en-US"/>
              <a:pPr/>
              <a:t>19</a:t>
            </a:fld>
            <a:endParaRPr lang="en-US"/>
          </a:p>
        </p:txBody>
      </p:sp>
      <p:sp>
        <p:nvSpPr>
          <p:cNvPr id="32783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E113F048-1E91-4B4B-9F33-7E48AAF65FF1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19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784" name="Slide Number Placeholder 8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BB0BD44-3068-D04A-AC49-B193C6D3334B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19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28600"/>
            <a:ext cx="8610600" cy="3505200"/>
            <a:chOff x="480" y="336"/>
            <a:chExt cx="4432" cy="2424"/>
          </a:xfrm>
        </p:grpSpPr>
        <p:pic>
          <p:nvPicPr>
            <p:cNvPr id="32792" name="Picture 3" descr="FG02_0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336"/>
              <a:ext cx="4432" cy="2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93" name="Rectangle 4"/>
            <p:cNvSpPr>
              <a:spLocks noChangeArrowheads="1"/>
            </p:cNvSpPr>
            <p:nvPr/>
          </p:nvSpPr>
          <p:spPr bwMode="auto">
            <a:xfrm>
              <a:off x="912" y="624"/>
              <a:ext cx="340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786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228600"/>
            <a:ext cx="7772400" cy="304800"/>
          </a:xfrm>
        </p:spPr>
        <p:txBody>
          <a:bodyPr/>
          <a:lstStyle/>
          <a:p>
            <a:pPr eaLnBrk="1" hangingPunct="1"/>
            <a:r>
              <a:rPr lang="en-US"/>
              <a:t>Example 2.3 cont’d</a:t>
            </a:r>
          </a:p>
        </p:txBody>
      </p:sp>
      <p:graphicFrame>
        <p:nvGraphicFramePr>
          <p:cNvPr id="185350" name="Object 6"/>
          <p:cNvGraphicFramePr>
            <a:graphicFrameLocks noChangeAspect="1"/>
          </p:cNvGraphicFramePr>
          <p:nvPr>
            <p:ph sz="quarter" idx="1"/>
          </p:nvPr>
        </p:nvGraphicFramePr>
        <p:xfrm>
          <a:off x="4318000" y="3276600"/>
          <a:ext cx="1828800" cy="692150"/>
        </p:xfrm>
        <a:graphic>
          <a:graphicData uri="http://schemas.openxmlformats.org/presentationml/2006/ole">
            <p:oleObj spid="_x0000_s251906" name="Equation" r:id="rId4" imgW="1041120" imgH="393480" progId="Equation.3">
              <p:embed/>
            </p:oleObj>
          </a:graphicData>
        </a:graphic>
      </p:graphicFrame>
      <p:graphicFrame>
        <p:nvGraphicFramePr>
          <p:cNvPr id="185351" name="Object 7"/>
          <p:cNvGraphicFramePr>
            <a:graphicFrameLocks noChangeAspect="1"/>
          </p:cNvGraphicFramePr>
          <p:nvPr/>
        </p:nvGraphicFramePr>
        <p:xfrm>
          <a:off x="2895600" y="5197475"/>
          <a:ext cx="1833563" cy="488950"/>
        </p:xfrm>
        <a:graphic>
          <a:graphicData uri="http://schemas.openxmlformats.org/presentationml/2006/ole">
            <p:oleObj spid="_x0000_s251907" name="Equation" r:id="rId5" imgW="952200" imgH="253800" progId="Equation.DSMT4">
              <p:embed/>
            </p:oleObj>
          </a:graphicData>
        </a:graphic>
      </p:graphicFrame>
      <p:graphicFrame>
        <p:nvGraphicFramePr>
          <p:cNvPr id="185352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4030663" y="4318000"/>
          <a:ext cx="617537" cy="482600"/>
        </p:xfrm>
        <a:graphic>
          <a:graphicData uri="http://schemas.openxmlformats.org/presentationml/2006/ole">
            <p:oleObj spid="_x0000_s251908" name="Equation" r:id="rId6" imgW="291960" imgH="228600" progId="Equation.DSMT4">
              <p:embed/>
            </p:oleObj>
          </a:graphicData>
        </a:graphic>
      </p:graphicFrame>
      <p:graphicFrame>
        <p:nvGraphicFramePr>
          <p:cNvPr id="185353" name="Object 9"/>
          <p:cNvGraphicFramePr>
            <a:graphicFrameLocks noChangeAspect="1"/>
          </p:cNvGraphicFramePr>
          <p:nvPr/>
        </p:nvGraphicFramePr>
        <p:xfrm>
          <a:off x="7696200" y="4386263"/>
          <a:ext cx="685800" cy="360362"/>
        </p:xfrm>
        <a:graphic>
          <a:graphicData uri="http://schemas.openxmlformats.org/presentationml/2006/ole">
            <p:oleObj spid="_x0000_s251909" name="Equation" r:id="rId7" imgW="406080" imgH="177480" progId="Equation.3">
              <p:embed/>
            </p:oleObj>
          </a:graphicData>
        </a:graphic>
      </p:graphicFrame>
      <p:sp>
        <p:nvSpPr>
          <p:cNvPr id="185354" name="Text Box 10"/>
          <p:cNvSpPr txBox="1">
            <a:spLocks noChangeArrowheads="1"/>
          </p:cNvSpPr>
          <p:nvPr/>
        </p:nvSpPr>
        <p:spPr bwMode="auto">
          <a:xfrm>
            <a:off x="685800" y="3394075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Calculus formula for derivative </a:t>
            </a:r>
            <a:endParaRPr lang="en-US">
              <a:solidFill>
                <a:srgbClr val="CC00CC"/>
              </a:solidFill>
              <a:latin typeface="Monotype Corsiva" charset="0"/>
            </a:endParaRPr>
          </a:p>
        </p:txBody>
      </p:sp>
      <p:sp>
        <p:nvSpPr>
          <p:cNvPr id="185355" name="Text Box 11"/>
          <p:cNvSpPr txBox="1">
            <a:spLocks noChangeArrowheads="1"/>
          </p:cNvSpPr>
          <p:nvPr/>
        </p:nvSpPr>
        <p:spPr bwMode="auto">
          <a:xfrm>
            <a:off x="357188" y="4114800"/>
            <a:ext cx="35290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derivative of the engine’s equation of motion is</a:t>
            </a:r>
            <a:endParaRPr lang="en-US">
              <a:solidFill>
                <a:srgbClr val="CC00CC"/>
              </a:solidFill>
              <a:latin typeface="Monotype Corsiva" charset="0"/>
            </a:endParaRPr>
          </a:p>
        </p:txBody>
      </p:sp>
      <p:sp>
        <p:nvSpPr>
          <p:cNvPr id="185356" name="Text Box 12"/>
          <p:cNvSpPr txBox="1">
            <a:spLocks noChangeArrowheads="1"/>
          </p:cNvSpPr>
          <p:nvPr/>
        </p:nvSpPr>
        <p:spPr bwMode="auto">
          <a:xfrm>
            <a:off x="457200" y="2803525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Determine the instantaneous velocity at t=t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=5.00s.</a:t>
            </a:r>
            <a:endParaRPr lang="en-US">
              <a:solidFill>
                <a:srgbClr val="CC00CC"/>
              </a:solidFill>
              <a:latin typeface="Monotype Corsiva" charset="0"/>
            </a:endParaRPr>
          </a:p>
        </p:txBody>
      </p:sp>
      <p:sp>
        <p:nvSpPr>
          <p:cNvPr id="185357" name="Text Box 13"/>
          <p:cNvSpPr txBox="1">
            <a:spLocks noChangeArrowheads="1"/>
          </p:cNvSpPr>
          <p:nvPr/>
        </p:nvSpPr>
        <p:spPr bwMode="auto">
          <a:xfrm>
            <a:off x="6197600" y="33940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and </a:t>
            </a:r>
            <a:endParaRPr lang="en-US">
              <a:solidFill>
                <a:srgbClr val="CC00CC"/>
              </a:solidFill>
              <a:latin typeface="Monotype Corsiva" charset="0"/>
            </a:endParaRPr>
          </a:p>
        </p:txBody>
      </p:sp>
      <p:graphicFrame>
        <p:nvGraphicFramePr>
          <p:cNvPr id="185358" name="Object 14"/>
          <p:cNvGraphicFramePr>
            <a:graphicFrameLocks noChangeAspect="1"/>
          </p:cNvGraphicFramePr>
          <p:nvPr>
            <p:ph sz="quarter" idx="4"/>
          </p:nvPr>
        </p:nvGraphicFramePr>
        <p:xfrm>
          <a:off x="6934200" y="3276600"/>
          <a:ext cx="1143000" cy="693738"/>
        </p:xfrm>
        <a:graphic>
          <a:graphicData uri="http://schemas.openxmlformats.org/presentationml/2006/ole">
            <p:oleObj spid="_x0000_s251910" name="Equation" r:id="rId8" imgW="647640" imgH="393480" progId="Equation.3">
              <p:embed/>
            </p:oleObj>
          </a:graphicData>
        </a:graphic>
      </p:graphicFrame>
      <p:sp>
        <p:nvSpPr>
          <p:cNvPr id="185359" name="Text Box 15"/>
          <p:cNvSpPr txBox="1">
            <a:spLocks noChangeArrowheads="1"/>
          </p:cNvSpPr>
          <p:nvPr/>
        </p:nvSpPr>
        <p:spPr bwMode="auto">
          <a:xfrm>
            <a:off x="381000" y="5029200"/>
            <a:ext cx="259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instantaneous velocity at t=5.00s is</a:t>
            </a:r>
            <a:endParaRPr lang="en-US">
              <a:solidFill>
                <a:srgbClr val="CC00CC"/>
              </a:solidFill>
              <a:latin typeface="Monotype Corsiva" charset="0"/>
            </a:endParaRPr>
          </a:p>
        </p:txBody>
      </p:sp>
      <p:graphicFrame>
        <p:nvGraphicFramePr>
          <p:cNvPr id="185360" name="Object 16"/>
          <p:cNvGraphicFramePr>
            <a:graphicFrameLocks noChangeAspect="1"/>
          </p:cNvGraphicFramePr>
          <p:nvPr/>
        </p:nvGraphicFramePr>
        <p:xfrm>
          <a:off x="4621213" y="4154488"/>
          <a:ext cx="1093787" cy="722312"/>
        </p:xfrm>
        <a:graphic>
          <a:graphicData uri="http://schemas.openxmlformats.org/presentationml/2006/ole">
            <p:oleObj spid="_x0000_s251911" name="Equation" r:id="rId9" imgW="596880" imgH="393480" progId="Equation.DSMT4">
              <p:embed/>
            </p:oleObj>
          </a:graphicData>
        </a:graphic>
      </p:graphicFrame>
      <p:graphicFrame>
        <p:nvGraphicFramePr>
          <p:cNvPr id="185361" name="Object 17"/>
          <p:cNvGraphicFramePr>
            <a:graphicFrameLocks noChangeAspect="1"/>
          </p:cNvGraphicFramePr>
          <p:nvPr/>
        </p:nvGraphicFramePr>
        <p:xfrm>
          <a:off x="5638800" y="4191000"/>
          <a:ext cx="627063" cy="722313"/>
        </p:xfrm>
        <a:graphic>
          <a:graphicData uri="http://schemas.openxmlformats.org/presentationml/2006/ole">
            <p:oleObj spid="_x0000_s251912" name="Equation" r:id="rId10" imgW="342720" imgH="393480" progId="Equation.DSMT4">
              <p:embed/>
            </p:oleObj>
          </a:graphicData>
        </a:graphic>
      </p:graphicFrame>
      <p:graphicFrame>
        <p:nvGraphicFramePr>
          <p:cNvPr id="185362" name="Object 18"/>
          <p:cNvGraphicFramePr>
            <a:graphicFrameLocks noChangeAspect="1"/>
          </p:cNvGraphicFramePr>
          <p:nvPr/>
        </p:nvGraphicFramePr>
        <p:xfrm>
          <a:off x="6254750" y="4191000"/>
          <a:ext cx="1441450" cy="722313"/>
        </p:xfrm>
        <a:graphic>
          <a:graphicData uri="http://schemas.openxmlformats.org/presentationml/2006/ole">
            <p:oleObj spid="_x0000_s251913" name="Equation" r:id="rId11" imgW="787320" imgH="393480" progId="Equation.DSMT4">
              <p:embed/>
            </p:oleObj>
          </a:graphicData>
        </a:graphic>
      </p:graphicFrame>
      <p:graphicFrame>
        <p:nvGraphicFramePr>
          <p:cNvPr id="185363" name="Object 19"/>
          <p:cNvGraphicFramePr>
            <a:graphicFrameLocks noChangeAspect="1"/>
          </p:cNvGraphicFramePr>
          <p:nvPr/>
        </p:nvGraphicFramePr>
        <p:xfrm>
          <a:off x="4778375" y="5257800"/>
          <a:ext cx="1393825" cy="341313"/>
        </p:xfrm>
        <a:graphic>
          <a:graphicData uri="http://schemas.openxmlformats.org/presentationml/2006/ole">
            <p:oleObj spid="_x0000_s251914" name="Equation" r:id="rId12" imgW="723600" imgH="177480" progId="Equation.DSMT4">
              <p:embed/>
            </p:oleObj>
          </a:graphicData>
        </a:graphic>
      </p:graphicFrame>
      <p:graphicFrame>
        <p:nvGraphicFramePr>
          <p:cNvPr id="185364" name="Object 20"/>
          <p:cNvGraphicFramePr>
            <a:graphicFrameLocks noChangeAspect="1"/>
          </p:cNvGraphicFramePr>
          <p:nvPr/>
        </p:nvGraphicFramePr>
        <p:xfrm>
          <a:off x="6181725" y="5226050"/>
          <a:ext cx="2886075" cy="488950"/>
        </p:xfrm>
        <a:graphic>
          <a:graphicData uri="http://schemas.openxmlformats.org/presentationml/2006/ole">
            <p:oleObj spid="_x0000_s251915" name="Equation" r:id="rId13" imgW="149832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5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5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4" grpId="0"/>
      <p:bldP spid="185355" grpId="0"/>
      <p:bldP spid="185356" grpId="0"/>
      <p:bldP spid="185357" grpId="0"/>
      <p:bldP spid="1853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7C9EB8-B678-E544-9A4F-B2C1CE5C7CE9}" type="slidenum">
              <a:rPr lang="en-US"/>
              <a:pPr/>
              <a:t>2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4648200"/>
          </a:xfrm>
        </p:spPr>
        <p:txBody>
          <a:bodyPr/>
          <a:lstStyle/>
          <a:p>
            <a:pPr eaLnBrk="1" hangingPunct="1"/>
            <a:r>
              <a:rPr lang="en-US" dirty="0" smtClean="0"/>
              <a:t>Homework registration and submissions</a:t>
            </a:r>
          </a:p>
          <a:p>
            <a:pPr lvl="1"/>
            <a:r>
              <a:rPr lang="en-US" dirty="0" smtClean="0"/>
              <a:t>18/27 registered but only 1 submitted the answer!</a:t>
            </a:r>
          </a:p>
          <a:p>
            <a:pPr lvl="1"/>
            <a:r>
              <a:rPr lang="en-US" dirty="0" smtClean="0"/>
              <a:t>I will then have to approve your enrollment request</a:t>
            </a:r>
          </a:p>
          <a:p>
            <a:pPr lvl="2"/>
            <a:r>
              <a:rPr lang="en-US" dirty="0" smtClean="0"/>
              <a:t>So please go ahead and take an action as soon as possible</a:t>
            </a:r>
          </a:p>
          <a:p>
            <a:pPr lvl="2"/>
            <a:r>
              <a:rPr lang="en-US" dirty="0" smtClean="0"/>
              <a:t>The roster closes tomorrow, Wednesday!</a:t>
            </a:r>
          </a:p>
          <a:p>
            <a:r>
              <a:rPr lang="en-US" dirty="0" smtClean="0"/>
              <a:t>Quiz tomorrow at the beginning of the class!</a:t>
            </a:r>
          </a:p>
          <a:p>
            <a:pPr lvl="1"/>
            <a:r>
              <a:rPr lang="en-US" dirty="0" smtClean="0"/>
              <a:t>Problems will be on Appendices A and B!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</a:p>
        </p:txBody>
      </p:sp>
      <p:sp>
        <p:nvSpPr>
          <p:cNvPr id="3380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</a:p>
        </p:txBody>
      </p:sp>
      <p:sp>
        <p:nvSpPr>
          <p:cNvPr id="3380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6B961D-2FAA-0A4C-925C-3130AD386394}" type="slidenum">
              <a:rPr lang="en-US"/>
              <a:pPr/>
              <a:t>20</a:t>
            </a:fld>
            <a:endParaRPr lang="en-US"/>
          </a:p>
        </p:txBody>
      </p:sp>
      <p:sp>
        <p:nvSpPr>
          <p:cNvPr id="33802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6EA64815-9DD0-DA4D-B949-A24890BD982A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20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3803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E278F42D-A44A-8A44-BC6D-6E439F4EE7D9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20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380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Displacement, Velocity and Speed</a:t>
            </a:r>
          </a:p>
        </p:txBody>
      </p:sp>
      <p:graphicFrame>
        <p:nvGraphicFramePr>
          <p:cNvPr id="186371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4953000" y="3992563"/>
          <a:ext cx="2057400" cy="730250"/>
        </p:xfrm>
        <a:graphic>
          <a:graphicData uri="http://schemas.openxmlformats.org/presentationml/2006/ole">
            <p:oleObj spid="_x0000_s252930" name="Equation" r:id="rId3" imgW="1180800" imgH="419040" progId="Equation.3">
              <p:embed/>
            </p:oleObj>
          </a:graphicData>
        </a:graphic>
      </p:graphicFrame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1066800" y="1082675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charset="0"/>
              </a:rPr>
              <a:t>Displacement</a:t>
            </a:r>
            <a:endParaRPr lang="en-US" sz="2800" i="1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86373" name="Object 5"/>
          <p:cNvGraphicFramePr>
            <a:graphicFrameLocks noChangeAspect="1"/>
          </p:cNvGraphicFramePr>
          <p:nvPr/>
        </p:nvGraphicFramePr>
        <p:xfrm>
          <a:off x="4953000" y="1127125"/>
          <a:ext cx="1600200" cy="428625"/>
        </p:xfrm>
        <a:graphic>
          <a:graphicData uri="http://schemas.openxmlformats.org/presentationml/2006/ole">
            <p:oleObj spid="_x0000_s252931" name="Equation" r:id="rId4" imgW="711000" imgH="190440" progId="Equation.3">
              <p:embed/>
            </p:oleObj>
          </a:graphicData>
        </a:graphic>
      </p:graphicFrame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1066800" y="1933575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charset="0"/>
              </a:rPr>
              <a:t>Average velocity</a:t>
            </a:r>
            <a:endParaRPr lang="en-US" sz="2800" i="1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86375" name="Object 7"/>
          <p:cNvGraphicFramePr>
            <a:graphicFrameLocks noChangeAspect="1"/>
          </p:cNvGraphicFramePr>
          <p:nvPr/>
        </p:nvGraphicFramePr>
        <p:xfrm>
          <a:off x="4953000" y="1771650"/>
          <a:ext cx="2133600" cy="841375"/>
        </p:xfrm>
        <a:graphic>
          <a:graphicData uri="http://schemas.openxmlformats.org/presentationml/2006/ole">
            <p:oleObj spid="_x0000_s252932" name="Equation" r:id="rId5" imgW="1028520" imgH="406080" progId="Equation.3">
              <p:embed/>
            </p:oleObj>
          </a:graphicData>
        </a:graphic>
      </p:graphicFrame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1066800" y="30353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charset="0"/>
              </a:rPr>
              <a:t>Average speed</a:t>
            </a:r>
            <a:endParaRPr lang="en-US" sz="2800" i="1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86377" name="Object 9"/>
          <p:cNvGraphicFramePr>
            <a:graphicFrameLocks noChangeAspect="1"/>
          </p:cNvGraphicFramePr>
          <p:nvPr/>
        </p:nvGraphicFramePr>
        <p:xfrm>
          <a:off x="4953000" y="2873375"/>
          <a:ext cx="3505200" cy="842963"/>
        </p:xfrm>
        <a:graphic>
          <a:graphicData uri="http://schemas.openxmlformats.org/presentationml/2006/ole">
            <p:oleObj spid="_x0000_s252933" name="Equation" r:id="rId6" imgW="1739880" imgH="419040" progId="Equation.3">
              <p:embed/>
            </p:oleObj>
          </a:graphicData>
        </a:graphic>
      </p:graphicFrame>
      <p:sp>
        <p:nvSpPr>
          <p:cNvPr id="186378" name="Rectangle 10"/>
          <p:cNvSpPr>
            <a:spLocks noChangeArrowheads="1"/>
          </p:cNvSpPr>
          <p:nvPr/>
        </p:nvSpPr>
        <p:spPr bwMode="auto">
          <a:xfrm>
            <a:off x="1066800" y="4054475"/>
            <a:ext cx="320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Instantaneous velocity</a:t>
            </a:r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1066800" y="5083175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charset="0"/>
              </a:rPr>
              <a:t>Instantaneous speed</a:t>
            </a:r>
            <a:endParaRPr lang="en-US" sz="2800">
              <a:latin typeface="Arial Narrow" charset="0"/>
            </a:endParaRPr>
          </a:p>
        </p:txBody>
      </p:sp>
      <p:graphicFrame>
        <p:nvGraphicFramePr>
          <p:cNvPr id="186380" name="Object 12"/>
          <p:cNvGraphicFramePr>
            <a:graphicFrameLocks noChangeAspect="1"/>
          </p:cNvGraphicFramePr>
          <p:nvPr>
            <p:ph sz="half" idx="2"/>
          </p:nvPr>
        </p:nvGraphicFramePr>
        <p:xfrm>
          <a:off x="4953000" y="4968875"/>
          <a:ext cx="2133600" cy="746125"/>
        </p:xfrm>
        <a:graphic>
          <a:graphicData uri="http://schemas.openxmlformats.org/presentationml/2006/ole">
            <p:oleObj spid="_x0000_s252934" name="Equation" r:id="rId7" imgW="130788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6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6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6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 build="p" autoUpdateAnimBg="0"/>
      <p:bldP spid="186374" grpId="0" build="p" autoUpdateAnimBg="0"/>
      <p:bldP spid="186376" grpId="0" build="p" autoUpdateAnimBg="0"/>
      <p:bldP spid="186378" grpId="0" build="p" autoUpdateAnimBg="0"/>
      <p:bldP spid="18637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</a:p>
        </p:txBody>
      </p:sp>
      <p:sp>
        <p:nvSpPr>
          <p:cNvPr id="3483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</a:p>
        </p:txBody>
      </p:sp>
      <p:sp>
        <p:nvSpPr>
          <p:cNvPr id="3483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0C4866-95D9-4141-8C5C-E39EC1D49184}" type="slidenum">
              <a:rPr lang="en-US"/>
              <a:pPr/>
              <a:t>21</a:t>
            </a:fld>
            <a:endParaRPr lang="en-US"/>
          </a:p>
        </p:txBody>
      </p:sp>
      <p:sp>
        <p:nvSpPr>
          <p:cNvPr id="348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/>
              <a:t>Acceleration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267200"/>
            <a:ext cx="7772400" cy="1600200"/>
          </a:xfrm>
        </p:spPr>
        <p:txBody>
          <a:bodyPr/>
          <a:lstStyle/>
          <a:p>
            <a:r>
              <a:rPr lang="en-US"/>
              <a:t>In calculus terms: The slope (derivative) of the velocity vector with respect to time or the change of slopes of position as a function of time</a:t>
            </a:r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685800" y="2182813"/>
          <a:ext cx="538163" cy="255587"/>
        </p:xfrm>
        <a:graphic>
          <a:graphicData uri="http://schemas.openxmlformats.org/presentationml/2006/ole">
            <p:oleObj spid="_x0000_s253954" name="Equation" r:id="rId3" imgW="291960" imgH="139680" progId="Equation.DSMT4">
              <p:embed/>
            </p:oleObj>
          </a:graphicData>
        </a:graphic>
      </p:graphicFrame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5181600" y="2209800"/>
          <a:ext cx="487363" cy="242888"/>
        </p:xfrm>
        <a:graphic>
          <a:graphicData uri="http://schemas.openxmlformats.org/presentationml/2006/ole">
            <p:oleObj spid="_x0000_s253955" name="Equation" r:id="rId4" imgW="279360" imgH="139680" progId="Equation.DSMT4">
              <p:embed/>
            </p:oleObj>
          </a:graphicData>
        </a:graphic>
      </p:graphicFrame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946400" y="1989138"/>
            <a:ext cx="2095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Arial Narrow" charset="0"/>
              </a:rPr>
              <a:t>analogous to</a:t>
            </a:r>
          </a:p>
        </p:txBody>
      </p:sp>
      <p:graphicFrame>
        <p:nvGraphicFramePr>
          <p:cNvPr id="49159" name="Object 7"/>
          <p:cNvGraphicFramePr>
            <a:graphicFrameLocks noChangeAspect="1"/>
          </p:cNvGraphicFramePr>
          <p:nvPr/>
        </p:nvGraphicFramePr>
        <p:xfrm>
          <a:off x="685800" y="3657600"/>
          <a:ext cx="477838" cy="228600"/>
        </p:xfrm>
        <a:graphic>
          <a:graphicData uri="http://schemas.openxmlformats.org/presentationml/2006/ole">
            <p:oleObj spid="_x0000_s253956" name="Equation" r:id="rId5" imgW="291960" imgH="139680" progId="Equation.DSMT4">
              <p:embed/>
            </p:oleObj>
          </a:graphicData>
        </a:graphic>
      </p:graphicFrame>
      <p:graphicFrame>
        <p:nvGraphicFramePr>
          <p:cNvPr id="49160" name="Object 8"/>
          <p:cNvGraphicFramePr>
            <a:graphicFrameLocks noChangeAspect="1"/>
          </p:cNvGraphicFramePr>
          <p:nvPr/>
        </p:nvGraphicFramePr>
        <p:xfrm>
          <a:off x="6831013" y="3430588"/>
          <a:ext cx="1931987" cy="684212"/>
        </p:xfrm>
        <a:graphic>
          <a:graphicData uri="http://schemas.openxmlformats.org/presentationml/2006/ole">
            <p:oleObj spid="_x0000_s253957" name="Equation" r:id="rId6" imgW="1180800" imgH="419040" progId="Equation.3">
              <p:embed/>
            </p:oleObj>
          </a:graphicData>
        </a:graphic>
      </p:graphicFrame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4600575" y="3460750"/>
            <a:ext cx="2095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Arial Narrow" charset="0"/>
              </a:rPr>
              <a:t>analogous to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457200" y="827088"/>
            <a:ext cx="7443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charset="0"/>
              </a:rPr>
              <a:t>Change of velocity in time (what kind of quantity is this?)</a:t>
            </a:r>
            <a:endParaRPr lang="en-US"/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609600" y="1350963"/>
            <a:ext cx="59023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Definition of the average acceleration:</a:t>
            </a:r>
            <a:endParaRPr lang="en-US"/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609600" y="2744788"/>
            <a:ext cx="67738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Definition of the instantaneous acceleration:</a:t>
            </a:r>
          </a:p>
        </p:txBody>
      </p:sp>
      <p:graphicFrame>
        <p:nvGraphicFramePr>
          <p:cNvPr id="49165" name="Object 13"/>
          <p:cNvGraphicFramePr>
            <a:graphicFrameLocks noChangeAspect="1"/>
          </p:cNvGraphicFramePr>
          <p:nvPr/>
        </p:nvGraphicFramePr>
        <p:xfrm>
          <a:off x="1285875" y="1905000"/>
          <a:ext cx="1076325" cy="747713"/>
        </p:xfrm>
        <a:graphic>
          <a:graphicData uri="http://schemas.openxmlformats.org/presentationml/2006/ole">
            <p:oleObj spid="_x0000_s253958" name="Equation" r:id="rId7" imgW="583920" imgH="406080" progId="Equation.DSMT4">
              <p:embed/>
            </p:oleObj>
          </a:graphicData>
        </a:graphic>
      </p:graphicFrame>
      <p:graphicFrame>
        <p:nvGraphicFramePr>
          <p:cNvPr id="49166" name="Object 14"/>
          <p:cNvGraphicFramePr>
            <a:graphicFrameLocks noChangeAspect="1"/>
          </p:cNvGraphicFramePr>
          <p:nvPr/>
        </p:nvGraphicFramePr>
        <p:xfrm>
          <a:off x="2327275" y="1905000"/>
          <a:ext cx="492125" cy="723900"/>
        </p:xfrm>
        <a:graphic>
          <a:graphicData uri="http://schemas.openxmlformats.org/presentationml/2006/ole">
            <p:oleObj spid="_x0000_s253959" name="Equation" r:id="rId8" imgW="266400" imgH="393480" progId="Equation.DSMT4">
              <p:embed/>
            </p:oleObj>
          </a:graphicData>
        </a:graphic>
      </p:graphicFrame>
      <p:graphicFrame>
        <p:nvGraphicFramePr>
          <p:cNvPr id="49167" name="Object 15"/>
          <p:cNvGraphicFramePr>
            <a:graphicFrameLocks noChangeAspect="1"/>
          </p:cNvGraphicFramePr>
          <p:nvPr/>
        </p:nvGraphicFramePr>
        <p:xfrm>
          <a:off x="5675313" y="1957388"/>
          <a:ext cx="954087" cy="709612"/>
        </p:xfrm>
        <a:graphic>
          <a:graphicData uri="http://schemas.openxmlformats.org/presentationml/2006/ole">
            <p:oleObj spid="_x0000_s253960" name="Equation" r:id="rId9" imgW="545760" imgH="406080" progId="Equation.DSMT4">
              <p:embed/>
            </p:oleObj>
          </a:graphicData>
        </a:graphic>
      </p:graphicFrame>
      <p:graphicFrame>
        <p:nvGraphicFramePr>
          <p:cNvPr id="49168" name="Object 16"/>
          <p:cNvGraphicFramePr>
            <a:graphicFrameLocks noChangeAspect="1"/>
          </p:cNvGraphicFramePr>
          <p:nvPr/>
        </p:nvGraphicFramePr>
        <p:xfrm>
          <a:off x="6588125" y="1957388"/>
          <a:ext cx="422275" cy="687387"/>
        </p:xfrm>
        <a:graphic>
          <a:graphicData uri="http://schemas.openxmlformats.org/presentationml/2006/ole">
            <p:oleObj spid="_x0000_s253961" name="Equation" r:id="rId10" imgW="241200" imgH="393480" progId="Equation.DSMT4">
              <p:embed/>
            </p:oleObj>
          </a:graphicData>
        </a:graphic>
      </p:graphicFrame>
      <p:graphicFrame>
        <p:nvGraphicFramePr>
          <p:cNvPr id="49169" name="Object 17"/>
          <p:cNvGraphicFramePr>
            <a:graphicFrameLocks noChangeAspect="1"/>
          </p:cNvGraphicFramePr>
          <p:nvPr/>
        </p:nvGraphicFramePr>
        <p:xfrm>
          <a:off x="1192213" y="3432175"/>
          <a:ext cx="1246187" cy="682625"/>
        </p:xfrm>
        <a:graphic>
          <a:graphicData uri="http://schemas.openxmlformats.org/presentationml/2006/ole">
            <p:oleObj spid="_x0000_s253962" name="Equation" r:id="rId11" imgW="761760" imgH="419040" progId="Equation.DSMT4">
              <p:embed/>
            </p:oleObj>
          </a:graphicData>
        </a:graphic>
      </p:graphicFrame>
      <p:graphicFrame>
        <p:nvGraphicFramePr>
          <p:cNvPr id="49170" name="Object 18"/>
          <p:cNvGraphicFramePr>
            <a:graphicFrameLocks noChangeAspect="1"/>
          </p:cNvGraphicFramePr>
          <p:nvPr/>
        </p:nvGraphicFramePr>
        <p:xfrm>
          <a:off x="2438400" y="3429000"/>
          <a:ext cx="623888" cy="642938"/>
        </p:xfrm>
        <a:graphic>
          <a:graphicData uri="http://schemas.openxmlformats.org/presentationml/2006/ole">
            <p:oleObj spid="_x0000_s253963" name="Equation" r:id="rId12" imgW="380880" imgH="393480" progId="Equation.DSMT4">
              <p:embed/>
            </p:oleObj>
          </a:graphicData>
        </a:graphic>
      </p:graphicFrame>
      <p:graphicFrame>
        <p:nvGraphicFramePr>
          <p:cNvPr id="49171" name="Object 19"/>
          <p:cNvGraphicFramePr>
            <a:graphicFrameLocks noChangeAspect="1"/>
          </p:cNvGraphicFramePr>
          <p:nvPr/>
        </p:nvGraphicFramePr>
        <p:xfrm>
          <a:off x="3033713" y="3429000"/>
          <a:ext cx="1081087" cy="704850"/>
        </p:xfrm>
        <a:graphic>
          <a:graphicData uri="http://schemas.openxmlformats.org/presentationml/2006/ole">
            <p:oleObj spid="_x0000_s253964" name="Equation" r:id="rId13" imgW="660240" imgH="431640" progId="Equation.DSMT4">
              <p:embed/>
            </p:oleObj>
          </a:graphicData>
        </a:graphic>
      </p:graphicFrame>
      <p:graphicFrame>
        <p:nvGraphicFramePr>
          <p:cNvPr id="49172" name="Object 20"/>
          <p:cNvGraphicFramePr>
            <a:graphicFrameLocks noChangeAspect="1"/>
          </p:cNvGraphicFramePr>
          <p:nvPr/>
        </p:nvGraphicFramePr>
        <p:xfrm>
          <a:off x="4149725" y="3429000"/>
          <a:ext cx="498475" cy="684213"/>
        </p:xfrm>
        <a:graphic>
          <a:graphicData uri="http://schemas.openxmlformats.org/presentationml/2006/ole">
            <p:oleObj spid="_x0000_s253965" name="Equation" r:id="rId14" imgW="304560" imgH="419040" progId="Equation.DSMT4">
              <p:embed/>
            </p:oleObj>
          </a:graphicData>
        </a:graphic>
      </p:graphicFrame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7924800" y="885825"/>
            <a:ext cx="936625" cy="485775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A50021"/>
                </a:solidFill>
                <a:latin typeface="Arial Narrow" charset="0"/>
              </a:rPr>
              <a:t>Vector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  <p:bldP spid="49158" grpId="0" build="p" autoUpdateAnimBg="0"/>
      <p:bldP spid="49161" grpId="0" build="p" autoUpdateAnimBg="0"/>
      <p:bldP spid="49162" grpId="0" build="p" autoUpdateAnimBg="0"/>
      <p:bldP spid="49163" grpId="0" build="p" autoUpdateAnimBg="0"/>
      <p:bldP spid="49164" grpId="0" build="p" autoUpdateAnimBg="0"/>
      <p:bldP spid="4917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19A5ED-3180-C249-81F8-F002BFE883F8}" type="slidenum">
              <a:rPr lang="en-US"/>
              <a:pPr/>
              <a:t>22</a:t>
            </a:fld>
            <a:endParaRPr lang="en-US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Acceleration vs Time Plot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838200"/>
            <a:ext cx="9144000" cy="5791200"/>
            <a:chOff x="0" y="528"/>
            <a:chExt cx="5760" cy="3432"/>
          </a:xfrm>
        </p:grpSpPr>
        <p:pic>
          <p:nvPicPr>
            <p:cNvPr id="35850" name="Picture 4" descr="FG02_017C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28"/>
              <a:ext cx="5760" cy="3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1" name="Rectangle 5"/>
            <p:cNvSpPr>
              <a:spLocks noChangeArrowheads="1"/>
            </p:cNvSpPr>
            <p:nvPr/>
          </p:nvSpPr>
          <p:spPr bwMode="auto">
            <a:xfrm>
              <a:off x="1248" y="3648"/>
              <a:ext cx="576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048000" y="2971800"/>
            <a:ext cx="439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Arial Narrow" charset="0"/>
              </a:rPr>
              <a:t>What does this plot tell you?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117850" y="3505200"/>
            <a:ext cx="2978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Arial Narrow" charset="0"/>
              </a:rPr>
              <a:t>Yes, you are right!!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124200" y="4038600"/>
            <a:ext cx="4800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Arial Narrow" charset="0"/>
              </a:rPr>
              <a:t>The acceleration of this motion is a constant!!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  <p:bldP spid="10" grpId="0" build="p" autoUpdateAnimBg="0"/>
      <p:bldP spid="1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6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</a:p>
        </p:txBody>
      </p:sp>
      <p:sp>
        <p:nvSpPr>
          <p:cNvPr id="36877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</a:p>
        </p:txBody>
      </p:sp>
      <p:sp>
        <p:nvSpPr>
          <p:cNvPr id="3687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FD3D7B-0F15-2E40-A16E-91BE85C50864}" type="slidenum">
              <a:rPr lang="en-US"/>
              <a:pPr/>
              <a:t>23</a:t>
            </a:fld>
            <a:endParaRPr lang="en-US"/>
          </a:p>
        </p:txBody>
      </p:sp>
      <p:sp>
        <p:nvSpPr>
          <p:cNvPr id="3687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/>
              <a:t>Example 2.4</a:t>
            </a:r>
          </a:p>
        </p:txBody>
      </p:sp>
      <p:pic>
        <p:nvPicPr>
          <p:cNvPr id="138243" name="Picture 3" descr="FG02_0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295400"/>
            <a:ext cx="8763000" cy="2978150"/>
          </a:xfrm>
          <a:noFill/>
        </p:spPr>
      </p:pic>
      <p:graphicFrame>
        <p:nvGraphicFramePr>
          <p:cNvPr id="138244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3657600" y="4876800"/>
          <a:ext cx="685800" cy="466725"/>
        </p:xfrm>
        <a:graphic>
          <a:graphicData uri="http://schemas.openxmlformats.org/presentationml/2006/ole">
            <p:oleObj spid="_x0000_s256002" name="Equation" r:id="rId4" imgW="317160" imgH="215640" progId="Equation.DSMT4">
              <p:embed/>
            </p:oleObj>
          </a:graphicData>
        </a:graphic>
      </p:graphicFrame>
      <p:graphicFrame>
        <p:nvGraphicFramePr>
          <p:cNvPr id="138245" name="Object 3"/>
          <p:cNvGraphicFramePr>
            <a:graphicFrameLocks noChangeAspect="1"/>
          </p:cNvGraphicFramePr>
          <p:nvPr>
            <p:ph sz="quarter" idx="3"/>
          </p:nvPr>
        </p:nvGraphicFramePr>
        <p:xfrm>
          <a:off x="6257925" y="4846638"/>
          <a:ext cx="2798763" cy="652462"/>
        </p:xfrm>
        <a:graphic>
          <a:graphicData uri="http://schemas.openxmlformats.org/presentationml/2006/ole">
            <p:oleObj spid="_x0000_s256003" name="Equation" r:id="rId5" imgW="1688760" imgH="393480" progId="Equation.3">
              <p:embed/>
            </p:oleObj>
          </a:graphicData>
        </a:graphic>
      </p:graphicFrame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228600" y="762000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charset="0"/>
              </a:rPr>
              <a:t>A car accelerates along a straight road from rest to 75km/h in 5.0s.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457200" y="41910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magnitude of its average acceleration?</a:t>
            </a:r>
            <a:endParaRPr lang="en-US">
              <a:solidFill>
                <a:srgbClr val="CC00CC"/>
              </a:solidFill>
              <a:latin typeface="Monotype Corsiva" charset="0"/>
            </a:endParaRPr>
          </a:p>
        </p:txBody>
      </p:sp>
      <p:graphicFrame>
        <p:nvGraphicFramePr>
          <p:cNvPr id="138248" name="Object 4"/>
          <p:cNvGraphicFramePr>
            <a:graphicFrameLocks noChangeAspect="1"/>
          </p:cNvGraphicFramePr>
          <p:nvPr>
            <p:ph sz="quarter" idx="4"/>
          </p:nvPr>
        </p:nvGraphicFramePr>
        <p:xfrm>
          <a:off x="304800" y="5410200"/>
          <a:ext cx="957263" cy="700088"/>
        </p:xfrm>
        <a:graphic>
          <a:graphicData uri="http://schemas.openxmlformats.org/presentationml/2006/ole">
            <p:oleObj spid="_x0000_s256004" name="Equation" r:id="rId6" imgW="330120" imgH="241200" progId="Equation.DSMT4">
              <p:embed/>
            </p:oleObj>
          </a:graphicData>
        </a:graphic>
      </p:graphicFrame>
      <p:graphicFrame>
        <p:nvGraphicFramePr>
          <p:cNvPr id="138249" name="Object 5"/>
          <p:cNvGraphicFramePr>
            <a:graphicFrameLocks noChangeAspect="1"/>
          </p:cNvGraphicFramePr>
          <p:nvPr/>
        </p:nvGraphicFramePr>
        <p:xfrm>
          <a:off x="457200" y="4724400"/>
          <a:ext cx="685800" cy="493713"/>
        </p:xfrm>
        <a:graphic>
          <a:graphicData uri="http://schemas.openxmlformats.org/presentationml/2006/ole">
            <p:oleObj spid="_x0000_s256005" name="Equation" r:id="rId7" imgW="317160" imgH="228600" progId="Equation.DSMT4">
              <p:embed/>
            </p:oleObj>
          </a:graphicData>
        </a:graphic>
      </p:graphicFrame>
      <p:graphicFrame>
        <p:nvGraphicFramePr>
          <p:cNvPr id="138250" name="Object 6"/>
          <p:cNvGraphicFramePr>
            <a:graphicFrameLocks noChangeAspect="1"/>
          </p:cNvGraphicFramePr>
          <p:nvPr/>
        </p:nvGraphicFramePr>
        <p:xfrm>
          <a:off x="5329238" y="5553075"/>
          <a:ext cx="3767137" cy="736600"/>
        </p:xfrm>
        <a:graphic>
          <a:graphicData uri="http://schemas.openxmlformats.org/presentationml/2006/ole">
            <p:oleObj spid="_x0000_s256006" name="Equation" r:id="rId8" imgW="2273300" imgH="444500" progId="Equation.DSMT4">
              <p:embed/>
            </p:oleObj>
          </a:graphicData>
        </a:graphic>
      </p:graphicFrame>
      <p:graphicFrame>
        <p:nvGraphicFramePr>
          <p:cNvPr id="138252" name="Object 7"/>
          <p:cNvGraphicFramePr>
            <a:graphicFrameLocks noChangeAspect="1"/>
          </p:cNvGraphicFramePr>
          <p:nvPr/>
        </p:nvGraphicFramePr>
        <p:xfrm>
          <a:off x="1162050" y="4768850"/>
          <a:ext cx="971550" cy="398463"/>
        </p:xfrm>
        <a:graphic>
          <a:graphicData uri="http://schemas.openxmlformats.org/presentationml/2006/ole">
            <p:oleObj spid="_x0000_s256007" name="Equation" r:id="rId9" imgW="431640" imgH="177480" progId="Equation.DSMT4">
              <p:embed/>
            </p:oleObj>
          </a:graphicData>
        </a:graphic>
      </p:graphicFrame>
      <p:graphicFrame>
        <p:nvGraphicFramePr>
          <p:cNvPr id="138253" name="Object 8"/>
          <p:cNvGraphicFramePr>
            <a:graphicFrameLocks noChangeAspect="1"/>
          </p:cNvGraphicFramePr>
          <p:nvPr/>
        </p:nvGraphicFramePr>
        <p:xfrm>
          <a:off x="1219200" y="5410200"/>
          <a:ext cx="1219200" cy="700088"/>
        </p:xfrm>
        <a:graphic>
          <a:graphicData uri="http://schemas.openxmlformats.org/presentationml/2006/ole">
            <p:oleObj spid="_x0000_s256008" name="Equation" r:id="rId10" imgW="685800" imgH="393480" progId="Equation.DSMT4">
              <p:embed/>
            </p:oleObj>
          </a:graphicData>
        </a:graphic>
      </p:graphicFrame>
      <p:graphicFrame>
        <p:nvGraphicFramePr>
          <p:cNvPr id="138254" name="Object 9"/>
          <p:cNvGraphicFramePr>
            <a:graphicFrameLocks noChangeAspect="1"/>
          </p:cNvGraphicFramePr>
          <p:nvPr/>
        </p:nvGraphicFramePr>
        <p:xfrm>
          <a:off x="2397125" y="5562600"/>
          <a:ext cx="879475" cy="315913"/>
        </p:xfrm>
        <a:graphic>
          <a:graphicData uri="http://schemas.openxmlformats.org/presentationml/2006/ole">
            <p:oleObj spid="_x0000_s256009" name="Equation" r:id="rId11" imgW="495000" imgH="177480" progId="Equation.DSMT4">
              <p:embed/>
            </p:oleObj>
          </a:graphicData>
        </a:graphic>
      </p:graphicFrame>
      <p:graphicFrame>
        <p:nvGraphicFramePr>
          <p:cNvPr id="138255" name="Object 10"/>
          <p:cNvGraphicFramePr>
            <a:graphicFrameLocks noChangeAspect="1"/>
          </p:cNvGraphicFramePr>
          <p:nvPr/>
        </p:nvGraphicFramePr>
        <p:xfrm>
          <a:off x="4398963" y="4724400"/>
          <a:ext cx="1239837" cy="898525"/>
        </p:xfrm>
        <a:graphic>
          <a:graphicData uri="http://schemas.openxmlformats.org/presentationml/2006/ole">
            <p:oleObj spid="_x0000_s256010" name="Equation" r:id="rId12" imgW="647640" imgH="469800" progId="Equation.DSMT4">
              <p:embed/>
            </p:oleObj>
          </a:graphicData>
        </a:graphic>
      </p:graphicFrame>
      <p:graphicFrame>
        <p:nvGraphicFramePr>
          <p:cNvPr id="138256" name="Object 11"/>
          <p:cNvGraphicFramePr>
            <a:graphicFrameLocks noChangeAspect="1"/>
          </p:cNvGraphicFramePr>
          <p:nvPr/>
        </p:nvGraphicFramePr>
        <p:xfrm>
          <a:off x="5614988" y="4733925"/>
          <a:ext cx="557212" cy="752475"/>
        </p:xfrm>
        <a:graphic>
          <a:graphicData uri="http://schemas.openxmlformats.org/presentationml/2006/ole">
            <p:oleObj spid="_x0000_s256011" name="Equation" r:id="rId13" imgW="29196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8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6" grpId="0"/>
      <p:bldP spid="13824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7351D0-EB25-EE43-A9DA-B8C6D1D76B98}" type="slidenum">
              <a:rPr lang="en-US"/>
              <a:pPr/>
              <a:t>24</a:t>
            </a:fld>
            <a:endParaRPr lang="en-US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838200"/>
          </a:xfrm>
        </p:spPr>
        <p:txBody>
          <a:bodyPr/>
          <a:lstStyle/>
          <a:p>
            <a:r>
              <a:rPr lang="en-US" dirty="0" smtClean="0"/>
              <a:t>Few Confusing Things on Acceleration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82296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/>
              <a:t>When an object is moving in a constant velocity (</a:t>
            </a:r>
            <a:r>
              <a:rPr lang="en-US" sz="2600" dirty="0" err="1">
                <a:latin typeface="Monotype Corsiva" charset="0"/>
              </a:rPr>
              <a:t>v</a:t>
            </a:r>
            <a:r>
              <a:rPr lang="en-US" sz="2600" dirty="0">
                <a:latin typeface="Monotype Corsiva" charset="0"/>
              </a:rPr>
              <a:t>=v</a:t>
            </a:r>
            <a:r>
              <a:rPr lang="en-US" sz="2600" baseline="-25000" dirty="0">
                <a:latin typeface="Monotype Corsiva" charset="0"/>
              </a:rPr>
              <a:t>0</a:t>
            </a:r>
            <a:r>
              <a:rPr lang="en-US" sz="2600" dirty="0"/>
              <a:t>), there is no acceleration (</a:t>
            </a:r>
            <a:r>
              <a:rPr lang="en-US" sz="2600" dirty="0">
                <a:latin typeface="Monotype Corsiva" charset="0"/>
              </a:rPr>
              <a:t>a=0</a:t>
            </a:r>
            <a:r>
              <a:rPr lang="en-US" sz="26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Is there any acceleration when an object is not moving?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When an object is moving faster as time goes on, (</a:t>
            </a:r>
            <a:r>
              <a:rPr lang="en-US" sz="2600" dirty="0" err="1">
                <a:latin typeface="Monotype Corsiva" charset="0"/>
              </a:rPr>
              <a:t>v</a:t>
            </a:r>
            <a:r>
              <a:rPr lang="en-US" sz="2600" dirty="0">
                <a:latin typeface="Monotype Corsiva" charset="0"/>
              </a:rPr>
              <a:t>=</a:t>
            </a:r>
            <a:r>
              <a:rPr lang="en-US" sz="2600" dirty="0" err="1">
                <a:latin typeface="Monotype Corsiva" charset="0"/>
              </a:rPr>
              <a:t>v(t</a:t>
            </a:r>
            <a:r>
              <a:rPr lang="en-US" sz="2600" dirty="0">
                <a:latin typeface="Monotype Corsiva" charset="0"/>
              </a:rPr>
              <a:t>)</a:t>
            </a:r>
            <a:r>
              <a:rPr lang="en-US" sz="2600" dirty="0"/>
              <a:t> ), acceleration is positive (</a:t>
            </a:r>
            <a:r>
              <a:rPr lang="en-US" sz="2600" dirty="0">
                <a:latin typeface="Monotype Corsiva" charset="0"/>
              </a:rPr>
              <a:t>a&gt;0</a:t>
            </a:r>
            <a:r>
              <a:rPr lang="en-US" sz="2600" dirty="0"/>
              <a:t>).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Incorrect, since the object might be moving in negative direction initially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When an object is moving slower as time goes on, (</a:t>
            </a:r>
            <a:r>
              <a:rPr lang="en-US" sz="2600" dirty="0" err="1">
                <a:latin typeface="Monotype Corsiva" charset="0"/>
              </a:rPr>
              <a:t>v</a:t>
            </a:r>
            <a:r>
              <a:rPr lang="en-US" sz="2600" dirty="0">
                <a:latin typeface="Monotype Corsiva" charset="0"/>
              </a:rPr>
              <a:t>=</a:t>
            </a:r>
            <a:r>
              <a:rPr lang="en-US" sz="2600" dirty="0" err="1">
                <a:latin typeface="Monotype Corsiva" charset="0"/>
              </a:rPr>
              <a:t>v(t</a:t>
            </a:r>
            <a:r>
              <a:rPr lang="en-US" sz="2600" dirty="0">
                <a:latin typeface="Monotype Corsiva" charset="0"/>
              </a:rPr>
              <a:t>)</a:t>
            </a:r>
            <a:r>
              <a:rPr lang="en-US" sz="2600" dirty="0"/>
              <a:t> ), acceleration is negative (</a:t>
            </a:r>
            <a:r>
              <a:rPr lang="en-US" sz="2600" dirty="0">
                <a:latin typeface="Monotype Corsiva" charset="0"/>
              </a:rPr>
              <a:t>a&lt;0</a:t>
            </a:r>
            <a:r>
              <a:rPr lang="en-US" sz="26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Incorrect, since the object might be moving in negative direction initially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In all cases, velocity is positive, unless the direction of the movement changes.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Incorrect, since the object might be moving in negative direction initially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Is there acceleration if an object moves in a constant speed but changes direction?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3657600" y="5410200"/>
            <a:ext cx="2827338" cy="519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0066"/>
                </a:solidFill>
                <a:latin typeface="Arial Narrow" charset="0"/>
              </a:rPr>
              <a:t>The answer is YES!!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autoUpdateAnimBg="0"/>
      <p:bldP spid="140292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3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2254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E4419C-4730-954A-A7EE-C8E23560BF69}" type="slidenum">
              <a:rPr lang="en-US"/>
              <a:pPr/>
              <a:t>25</a:t>
            </a:fld>
            <a:endParaRPr lang="en-US"/>
          </a:p>
        </p:txBody>
      </p:sp>
      <p:sp>
        <p:nvSpPr>
          <p:cNvPr id="22545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B1AF77A6-1DD0-8249-B0CE-4FB95B1471FA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25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2546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1E605D76-BE8F-6F4C-B555-2795DDECBF00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25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25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838200"/>
          </a:xfrm>
        </p:spPr>
        <p:txBody>
          <a:bodyPr/>
          <a:lstStyle/>
          <a:p>
            <a:pPr eaLnBrk="1" hangingPunct="1"/>
            <a:r>
              <a:rPr lang="en-US" sz="4000"/>
              <a:t>Displacement, Velocity, Speed &amp; Acceleration</a:t>
            </a:r>
          </a:p>
        </p:txBody>
      </p:sp>
      <p:graphicFrame>
        <p:nvGraphicFramePr>
          <p:cNvPr id="186371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4953000" y="3230563"/>
          <a:ext cx="2057400" cy="730250"/>
        </p:xfrm>
        <a:graphic>
          <a:graphicData uri="http://schemas.openxmlformats.org/presentationml/2006/ole">
            <p:oleObj spid="_x0000_s264194" name="Equation" r:id="rId4" imgW="1180800" imgH="419040" progId="Equation.3">
              <p:embed/>
            </p:oleObj>
          </a:graphicData>
        </a:graphic>
      </p:graphicFrame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1066800" y="8382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charset="0"/>
              </a:rPr>
              <a:t>Displacement</a:t>
            </a:r>
            <a:endParaRPr lang="en-US" sz="2800" i="1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86373" name="Object 5"/>
          <p:cNvGraphicFramePr>
            <a:graphicFrameLocks noChangeAspect="1"/>
          </p:cNvGraphicFramePr>
          <p:nvPr/>
        </p:nvGraphicFramePr>
        <p:xfrm>
          <a:off x="4953000" y="882650"/>
          <a:ext cx="1600200" cy="428625"/>
        </p:xfrm>
        <a:graphic>
          <a:graphicData uri="http://schemas.openxmlformats.org/presentationml/2006/ole">
            <p:oleObj spid="_x0000_s264195" name="Equation" r:id="rId5" imgW="711000" imgH="190440" progId="Equation.3">
              <p:embed/>
            </p:oleObj>
          </a:graphicData>
        </a:graphic>
      </p:graphicFrame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1066800" y="1654175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charset="0"/>
              </a:rPr>
              <a:t>Average velocity</a:t>
            </a:r>
            <a:endParaRPr lang="en-US" sz="2800" i="1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86375" name="Object 7"/>
          <p:cNvGraphicFramePr>
            <a:graphicFrameLocks noChangeAspect="1"/>
          </p:cNvGraphicFramePr>
          <p:nvPr/>
        </p:nvGraphicFramePr>
        <p:xfrm>
          <a:off x="4953000" y="1389063"/>
          <a:ext cx="2133600" cy="841375"/>
        </p:xfrm>
        <a:graphic>
          <a:graphicData uri="http://schemas.openxmlformats.org/presentationml/2006/ole">
            <p:oleObj spid="_x0000_s264196" name="Equation" r:id="rId6" imgW="1028520" imgH="406080" progId="Equation.3">
              <p:embed/>
            </p:oleObj>
          </a:graphicData>
        </a:graphic>
      </p:graphicFrame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1066800" y="2468563"/>
            <a:ext cx="22098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charset="0"/>
              </a:rPr>
              <a:t>Average speed</a:t>
            </a:r>
            <a:endParaRPr lang="en-US" sz="2800" i="1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86377" name="Object 9"/>
          <p:cNvGraphicFramePr>
            <a:graphicFrameLocks noChangeAspect="1"/>
          </p:cNvGraphicFramePr>
          <p:nvPr/>
        </p:nvGraphicFramePr>
        <p:xfrm>
          <a:off x="4953000" y="2308225"/>
          <a:ext cx="3505200" cy="842963"/>
        </p:xfrm>
        <a:graphic>
          <a:graphicData uri="http://schemas.openxmlformats.org/presentationml/2006/ole">
            <p:oleObj spid="_x0000_s264197" name="Equation" r:id="rId7" imgW="1739880" imgH="419040" progId="Equation.3">
              <p:embed/>
            </p:oleObj>
          </a:graphicData>
        </a:graphic>
      </p:graphicFrame>
      <p:sp>
        <p:nvSpPr>
          <p:cNvPr id="186378" name="Rectangle 10"/>
          <p:cNvSpPr>
            <a:spLocks noChangeArrowheads="1"/>
          </p:cNvSpPr>
          <p:nvPr/>
        </p:nvSpPr>
        <p:spPr bwMode="auto">
          <a:xfrm>
            <a:off x="1066800" y="3284538"/>
            <a:ext cx="320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Instantaneous velocity</a:t>
            </a:r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1066800" y="41910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charset="0"/>
              </a:rPr>
              <a:t>Instantaneous speed</a:t>
            </a:r>
            <a:endParaRPr lang="en-US" sz="2800">
              <a:latin typeface="Arial Narrow" charset="0"/>
            </a:endParaRPr>
          </a:p>
        </p:txBody>
      </p:sp>
      <p:graphicFrame>
        <p:nvGraphicFramePr>
          <p:cNvPr id="186380" name="Object 12"/>
          <p:cNvGraphicFramePr>
            <a:graphicFrameLocks noChangeAspect="1"/>
          </p:cNvGraphicFramePr>
          <p:nvPr>
            <p:ph sz="half" idx="2"/>
          </p:nvPr>
        </p:nvGraphicFramePr>
        <p:xfrm>
          <a:off x="4953000" y="4038600"/>
          <a:ext cx="2133600" cy="746125"/>
        </p:xfrm>
        <a:graphic>
          <a:graphicData uri="http://schemas.openxmlformats.org/presentationml/2006/ole">
            <p:oleObj spid="_x0000_s264198" name="Equation" r:id="rId8" imgW="1307880" imgH="457200" progId="Equation.DSMT4">
              <p:embed/>
            </p:oleObj>
          </a:graphicData>
        </a:graphic>
      </p:graphicFrame>
      <p:graphicFrame>
        <p:nvGraphicFramePr>
          <p:cNvPr id="49159" name="Object 7"/>
          <p:cNvGraphicFramePr>
            <a:graphicFrameLocks noChangeAspect="1"/>
          </p:cNvGraphicFramePr>
          <p:nvPr/>
        </p:nvGraphicFramePr>
        <p:xfrm>
          <a:off x="4800600" y="5848350"/>
          <a:ext cx="477838" cy="228600"/>
        </p:xfrm>
        <a:graphic>
          <a:graphicData uri="http://schemas.openxmlformats.org/presentationml/2006/ole">
            <p:oleObj spid="_x0000_s264199" name="Equation" r:id="rId9" imgW="291960" imgH="139680" progId="Equation.DSMT4">
              <p:embed/>
            </p:oleObj>
          </a:graphicData>
        </a:graphic>
      </p:graphicFrame>
      <p:graphicFrame>
        <p:nvGraphicFramePr>
          <p:cNvPr id="49169" name="Object 17"/>
          <p:cNvGraphicFramePr>
            <a:graphicFrameLocks noChangeAspect="1"/>
          </p:cNvGraphicFramePr>
          <p:nvPr/>
        </p:nvGraphicFramePr>
        <p:xfrm>
          <a:off x="5307013" y="5622925"/>
          <a:ext cx="1246187" cy="682625"/>
        </p:xfrm>
        <a:graphic>
          <a:graphicData uri="http://schemas.openxmlformats.org/presentationml/2006/ole">
            <p:oleObj spid="_x0000_s264200" name="Equation" r:id="rId10" imgW="761760" imgH="419040" progId="Equation.DSMT4">
              <p:embed/>
            </p:oleObj>
          </a:graphicData>
        </a:graphic>
      </p:graphicFrame>
      <p:graphicFrame>
        <p:nvGraphicFramePr>
          <p:cNvPr id="49170" name="Object 18"/>
          <p:cNvGraphicFramePr>
            <a:graphicFrameLocks noChangeAspect="1"/>
          </p:cNvGraphicFramePr>
          <p:nvPr/>
        </p:nvGraphicFramePr>
        <p:xfrm>
          <a:off x="6553200" y="5619750"/>
          <a:ext cx="623888" cy="642938"/>
        </p:xfrm>
        <a:graphic>
          <a:graphicData uri="http://schemas.openxmlformats.org/presentationml/2006/ole">
            <p:oleObj spid="_x0000_s264201" name="Equation" r:id="rId11" imgW="380880" imgH="393480" progId="Equation.DSMT4">
              <p:embed/>
            </p:oleObj>
          </a:graphicData>
        </a:graphic>
      </p:graphicFrame>
      <p:graphicFrame>
        <p:nvGraphicFramePr>
          <p:cNvPr id="49171" name="Object 19"/>
          <p:cNvGraphicFramePr>
            <a:graphicFrameLocks noChangeAspect="1"/>
          </p:cNvGraphicFramePr>
          <p:nvPr/>
        </p:nvGraphicFramePr>
        <p:xfrm>
          <a:off x="7148513" y="5638800"/>
          <a:ext cx="1081087" cy="704850"/>
        </p:xfrm>
        <a:graphic>
          <a:graphicData uri="http://schemas.openxmlformats.org/presentationml/2006/ole">
            <p:oleObj spid="_x0000_s264202" name="Equation" r:id="rId12" imgW="660240" imgH="431640" progId="Equation.DSMT4">
              <p:embed/>
            </p:oleObj>
          </a:graphicData>
        </a:graphic>
      </p:graphicFrame>
      <p:graphicFrame>
        <p:nvGraphicFramePr>
          <p:cNvPr id="49172" name="Object 20"/>
          <p:cNvGraphicFramePr>
            <a:graphicFrameLocks noChangeAspect="1"/>
          </p:cNvGraphicFramePr>
          <p:nvPr/>
        </p:nvGraphicFramePr>
        <p:xfrm>
          <a:off x="8264525" y="5619750"/>
          <a:ext cx="498475" cy="684213"/>
        </p:xfrm>
        <a:graphic>
          <a:graphicData uri="http://schemas.openxmlformats.org/presentationml/2006/ole">
            <p:oleObj spid="_x0000_s264203" name="Equation" r:id="rId13" imgW="304560" imgH="419040" progId="Equation.DSMT4">
              <p:embed/>
            </p:oleObj>
          </a:graphicData>
        </a:graphic>
      </p:graphicFrame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990600" y="5724525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charset="0"/>
              </a:rPr>
              <a:t>Instantaneous acceleration</a:t>
            </a:r>
            <a:endParaRPr lang="en-US" sz="2800">
              <a:latin typeface="Arial Narrow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143000" y="4953000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charset="0"/>
              </a:rPr>
              <a:t>Average acceleration </a:t>
            </a:r>
            <a:endParaRPr lang="en-US" sz="2800" i="1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4886325" y="5078413"/>
          <a:ext cx="538163" cy="255587"/>
        </p:xfrm>
        <a:graphic>
          <a:graphicData uri="http://schemas.openxmlformats.org/presentationml/2006/ole">
            <p:oleObj spid="_x0000_s264204" name="Equation" r:id="rId14" imgW="291960" imgH="139680" progId="Equation.DSMT4">
              <p:embed/>
            </p:oleObj>
          </a:graphicData>
        </a:graphic>
      </p:graphicFrame>
      <p:graphicFrame>
        <p:nvGraphicFramePr>
          <p:cNvPr id="49165" name="Object 13"/>
          <p:cNvGraphicFramePr>
            <a:graphicFrameLocks noChangeAspect="1"/>
          </p:cNvGraphicFramePr>
          <p:nvPr/>
        </p:nvGraphicFramePr>
        <p:xfrm>
          <a:off x="5486400" y="4800600"/>
          <a:ext cx="1076325" cy="747713"/>
        </p:xfrm>
        <a:graphic>
          <a:graphicData uri="http://schemas.openxmlformats.org/presentationml/2006/ole">
            <p:oleObj spid="_x0000_s264205" name="Equation" r:id="rId15" imgW="583920" imgH="406080" progId="Equation.DSMT4">
              <p:embed/>
            </p:oleObj>
          </a:graphicData>
        </a:graphic>
      </p:graphicFrame>
      <p:graphicFrame>
        <p:nvGraphicFramePr>
          <p:cNvPr id="49166" name="Object 14"/>
          <p:cNvGraphicFramePr>
            <a:graphicFrameLocks noChangeAspect="1"/>
          </p:cNvGraphicFramePr>
          <p:nvPr/>
        </p:nvGraphicFramePr>
        <p:xfrm>
          <a:off x="6527800" y="4800600"/>
          <a:ext cx="492125" cy="723900"/>
        </p:xfrm>
        <a:graphic>
          <a:graphicData uri="http://schemas.openxmlformats.org/presentationml/2006/ole">
            <p:oleObj spid="_x0000_s264206" name="Equation" r:id="rId16" imgW="266400" imgH="393480" progId="Equation.DSMT4">
              <p:embed/>
            </p:oleObj>
          </a:graphicData>
        </a:graphic>
      </p:graphicFrame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6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6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6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 build="p" autoUpdateAnimBg="0"/>
      <p:bldP spid="186374" grpId="0" build="p" autoUpdateAnimBg="0"/>
      <p:bldP spid="186376" grpId="0" build="p" autoUpdateAnimBg="0"/>
      <p:bldP spid="186378" grpId="0" build="p" autoUpdateAnimBg="0"/>
      <p:bldP spid="186379" grpId="0"/>
      <p:bldP spid="23" grpId="0"/>
      <p:bldP spid="24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245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245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72914D-91F0-3F45-8083-5DDC2A5AB999}" type="slidenum">
              <a:rPr lang="en-US"/>
              <a:pPr/>
              <a:t>26</a:t>
            </a:fld>
            <a:endParaRPr lang="en-US"/>
          </a:p>
        </p:txBody>
      </p:sp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381000"/>
          </a:xfrm>
        </p:spPr>
        <p:txBody>
          <a:bodyPr/>
          <a:lstStyle/>
          <a:p>
            <a:r>
              <a:rPr lang="en-US"/>
              <a:t>One Dimensional Motion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772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Let’s focus on the simplest case: </a:t>
            </a:r>
            <a:r>
              <a:rPr lang="en-US" sz="2400" u="sng">
                <a:solidFill>
                  <a:srgbClr val="FF0066"/>
                </a:solidFill>
              </a:rPr>
              <a:t>acceleration is a constant</a:t>
            </a:r>
            <a:r>
              <a:rPr lang="en-US" sz="2400"/>
              <a:t> (</a:t>
            </a:r>
            <a:r>
              <a:rPr lang="en-US" sz="2400">
                <a:latin typeface="Monotype Corsiva" charset="0"/>
              </a:rPr>
              <a:t>a=a</a:t>
            </a:r>
            <a:r>
              <a:rPr lang="en-US" sz="2400" baseline="-25000">
                <a:latin typeface="Monotype Corsiva" charset="0"/>
              </a:rPr>
              <a:t>0</a:t>
            </a:r>
            <a:r>
              <a:rPr lang="en-US" sz="2400"/>
              <a:t>)</a:t>
            </a:r>
          </a:p>
          <a:p>
            <a:pPr>
              <a:lnSpc>
                <a:spcPct val="90000"/>
              </a:lnSpc>
            </a:pPr>
            <a:r>
              <a:rPr lang="en-US" sz="2400"/>
              <a:t>Using the definitions of average acceleration and velocity, we can derive equations of motion (description of motion, velocity and position as a function of time)</a:t>
            </a:r>
          </a:p>
        </p:txBody>
      </p:sp>
      <p:graphicFrame>
        <p:nvGraphicFramePr>
          <p:cNvPr id="141316" name="Object 2"/>
          <p:cNvGraphicFramePr>
            <a:graphicFrameLocks noChangeAspect="1"/>
          </p:cNvGraphicFramePr>
          <p:nvPr/>
        </p:nvGraphicFramePr>
        <p:xfrm>
          <a:off x="838200" y="2590800"/>
          <a:ext cx="592138" cy="403225"/>
        </p:xfrm>
        <a:graphic>
          <a:graphicData uri="http://schemas.openxmlformats.org/presentationml/2006/ole">
            <p:oleObj spid="_x0000_s266242" name="Equation" r:id="rId3" imgW="317160" imgH="215640" progId="Equation.DSMT4">
              <p:embed/>
            </p:oleObj>
          </a:graphicData>
        </a:graphic>
      </p:graphicFrame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892425" y="2635250"/>
            <a:ext cx="1666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66"/>
                </a:solidFill>
                <a:latin typeface="Arial Narrow" charset="0"/>
              </a:rPr>
              <a:t>(If 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t</a:t>
            </a:r>
            <a:r>
              <a:rPr lang="en-US" sz="2000" baseline="-25000">
                <a:solidFill>
                  <a:srgbClr val="FF0066"/>
                </a:solidFill>
                <a:latin typeface="Monotype Corsiva" charset="0"/>
              </a:rPr>
              <a:t>f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=t</a:t>
            </a:r>
            <a:r>
              <a:rPr lang="en-US" sz="2000">
                <a:solidFill>
                  <a:srgbClr val="FF0066"/>
                </a:solidFill>
                <a:latin typeface="Arial Narrow" charset="0"/>
              </a:rPr>
              <a:t> and 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t</a:t>
            </a:r>
            <a:r>
              <a:rPr lang="en-US" sz="2000" baseline="-25000">
                <a:solidFill>
                  <a:srgbClr val="FF0066"/>
                </a:solidFill>
                <a:latin typeface="Monotype Corsiva" charset="0"/>
              </a:rPr>
              <a:t>i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=0</a:t>
            </a:r>
            <a:r>
              <a:rPr lang="en-US" sz="2000">
                <a:solidFill>
                  <a:srgbClr val="FF0066"/>
                </a:solidFill>
                <a:latin typeface="Arial Narrow" charset="0"/>
              </a:rPr>
              <a:t>)</a:t>
            </a:r>
            <a:endParaRPr lang="en-US" sz="2000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1318" name="Object 3"/>
          <p:cNvGraphicFramePr>
            <a:graphicFrameLocks noChangeAspect="1"/>
          </p:cNvGraphicFramePr>
          <p:nvPr/>
        </p:nvGraphicFramePr>
        <p:xfrm>
          <a:off x="6527800" y="2590800"/>
          <a:ext cx="722313" cy="377825"/>
        </p:xfrm>
        <a:graphic>
          <a:graphicData uri="http://schemas.openxmlformats.org/presentationml/2006/ole">
            <p:oleObj spid="_x0000_s266243" name="Equation" r:id="rId4" imgW="291960" imgH="152280" progId="Equation.DSMT4">
              <p:embed/>
            </p:oleObj>
          </a:graphicData>
        </a:graphic>
      </p:graphicFrame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685800" y="3276600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66"/>
                </a:solidFill>
                <a:latin typeface="Arial Narrow" charset="0"/>
              </a:rPr>
              <a:t>For constant acceleration, average velocity is a simple numeric average</a:t>
            </a:r>
            <a:endParaRPr lang="en-US" sz="2000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1320" name="Object 4"/>
          <p:cNvGraphicFramePr>
            <a:graphicFrameLocks noChangeAspect="1"/>
          </p:cNvGraphicFramePr>
          <p:nvPr/>
        </p:nvGraphicFramePr>
        <p:xfrm>
          <a:off x="574675" y="4232275"/>
          <a:ext cx="831850" cy="588963"/>
        </p:xfrm>
        <a:graphic>
          <a:graphicData uri="http://schemas.openxmlformats.org/presentationml/2006/ole">
            <p:oleObj spid="_x0000_s266244" name="Equation" r:id="rId5" imgW="304560" imgH="215640" progId="Equation.DSMT4">
              <p:embed/>
            </p:oleObj>
          </a:graphicData>
        </a:graphic>
      </p:graphicFrame>
      <p:graphicFrame>
        <p:nvGraphicFramePr>
          <p:cNvPr id="141321" name="Object 5"/>
          <p:cNvGraphicFramePr>
            <a:graphicFrameLocks noChangeAspect="1"/>
          </p:cNvGraphicFramePr>
          <p:nvPr/>
        </p:nvGraphicFramePr>
        <p:xfrm>
          <a:off x="3886200" y="5410200"/>
          <a:ext cx="692150" cy="533400"/>
        </p:xfrm>
        <a:graphic>
          <a:graphicData uri="http://schemas.openxmlformats.org/presentationml/2006/ole">
            <p:oleObj spid="_x0000_s266245" name="Equation" r:id="rId6" imgW="279360" imgH="152280" progId="Equation.DSMT4">
              <p:embed/>
            </p:oleObj>
          </a:graphicData>
        </a:graphic>
      </p:graphicFrame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1143000" y="5105400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66"/>
                </a:solidFill>
                <a:latin typeface="Arial Narrow" charset="0"/>
              </a:rPr>
              <a:t>Resulting Equation of Motion becomes</a:t>
            </a:r>
            <a:endParaRPr lang="en-US" baseline="-25000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1323" name="Object 6"/>
          <p:cNvGraphicFramePr>
            <a:graphicFrameLocks noChangeAspect="1"/>
          </p:cNvGraphicFramePr>
          <p:nvPr/>
        </p:nvGraphicFramePr>
        <p:xfrm>
          <a:off x="4151313" y="3416300"/>
          <a:ext cx="647700" cy="485775"/>
        </p:xfrm>
        <a:graphic>
          <a:graphicData uri="http://schemas.openxmlformats.org/presentationml/2006/ole">
            <p:oleObj spid="_x0000_s266246" name="Equation" r:id="rId7" imgW="304800" imgH="228600" progId="Equation.DSMT4">
              <p:embed/>
            </p:oleObj>
          </a:graphicData>
        </a:graphic>
      </p:graphicFrame>
      <p:graphicFrame>
        <p:nvGraphicFramePr>
          <p:cNvPr id="141324" name="Object 7"/>
          <p:cNvGraphicFramePr>
            <a:graphicFrameLocks noChangeAspect="1"/>
          </p:cNvGraphicFramePr>
          <p:nvPr/>
        </p:nvGraphicFramePr>
        <p:xfrm>
          <a:off x="6400800" y="4344988"/>
          <a:ext cx="690563" cy="455612"/>
        </p:xfrm>
        <a:graphic>
          <a:graphicData uri="http://schemas.openxmlformats.org/presentationml/2006/ole">
            <p:oleObj spid="_x0000_s266247" name="Equation" r:id="rId8" imgW="279360" imgH="152280" progId="Equation.DSMT4">
              <p:embed/>
            </p:oleObj>
          </a:graphicData>
        </a:graphic>
      </p:graphicFrame>
      <p:graphicFrame>
        <p:nvGraphicFramePr>
          <p:cNvPr id="141325" name="Object 8"/>
          <p:cNvGraphicFramePr>
            <a:graphicFrameLocks noChangeAspect="1"/>
          </p:cNvGraphicFramePr>
          <p:nvPr/>
        </p:nvGraphicFramePr>
        <p:xfrm>
          <a:off x="7250113" y="2514600"/>
          <a:ext cx="1131887" cy="377825"/>
        </p:xfrm>
        <a:graphic>
          <a:graphicData uri="http://schemas.openxmlformats.org/presentationml/2006/ole">
            <p:oleObj spid="_x0000_s266248" name="Equation" r:id="rId9" imgW="457200" imgH="152280" progId="Equation.DSMT4">
              <p:embed/>
            </p:oleObj>
          </a:graphicData>
        </a:graphic>
      </p:graphicFrame>
      <p:graphicFrame>
        <p:nvGraphicFramePr>
          <p:cNvPr id="141326" name="Object 9"/>
          <p:cNvGraphicFramePr>
            <a:graphicFrameLocks noChangeAspect="1"/>
          </p:cNvGraphicFramePr>
          <p:nvPr/>
        </p:nvGraphicFramePr>
        <p:xfrm>
          <a:off x="1412875" y="2620963"/>
          <a:ext cx="568325" cy="427037"/>
        </p:xfrm>
        <a:graphic>
          <a:graphicData uri="http://schemas.openxmlformats.org/presentationml/2006/ole">
            <p:oleObj spid="_x0000_s266249" name="Equation" r:id="rId10" imgW="304560" imgH="228600" progId="Equation.DSMT4">
              <p:embed/>
            </p:oleObj>
          </a:graphicData>
        </a:graphic>
      </p:graphicFrame>
      <p:graphicFrame>
        <p:nvGraphicFramePr>
          <p:cNvPr id="141327" name="Object 10"/>
          <p:cNvGraphicFramePr>
            <a:graphicFrameLocks noChangeAspect="1"/>
          </p:cNvGraphicFramePr>
          <p:nvPr/>
        </p:nvGraphicFramePr>
        <p:xfrm>
          <a:off x="1943100" y="2438400"/>
          <a:ext cx="876300" cy="758825"/>
        </p:xfrm>
        <a:graphic>
          <a:graphicData uri="http://schemas.openxmlformats.org/presentationml/2006/ole">
            <p:oleObj spid="_x0000_s266250" name="Equation" r:id="rId11" imgW="469800" imgH="406080" progId="Equation.DSMT4">
              <p:embed/>
            </p:oleObj>
          </a:graphicData>
        </a:graphic>
      </p:graphicFrame>
      <p:graphicFrame>
        <p:nvGraphicFramePr>
          <p:cNvPr id="141328" name="Object 11"/>
          <p:cNvGraphicFramePr>
            <a:graphicFrameLocks noChangeAspect="1"/>
          </p:cNvGraphicFramePr>
          <p:nvPr/>
        </p:nvGraphicFramePr>
        <p:xfrm>
          <a:off x="4521200" y="2438400"/>
          <a:ext cx="1422400" cy="735013"/>
        </p:xfrm>
        <a:graphic>
          <a:graphicData uri="http://schemas.openxmlformats.org/presentationml/2006/ole">
            <p:oleObj spid="_x0000_s266251" name="Equation" r:id="rId12" imgW="761760" imgH="393480" progId="Equation.DSMT4">
              <p:embed/>
            </p:oleObj>
          </a:graphicData>
        </a:graphic>
      </p:graphicFrame>
      <p:sp>
        <p:nvSpPr>
          <p:cNvPr id="141329" name="AutoShape 17"/>
          <p:cNvSpPr>
            <a:spLocks noChangeArrowheads="1"/>
          </p:cNvSpPr>
          <p:nvPr/>
        </p:nvSpPr>
        <p:spPr bwMode="auto">
          <a:xfrm>
            <a:off x="6019800" y="2438400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41330" name="Object 12"/>
          <p:cNvGraphicFramePr>
            <a:graphicFrameLocks noChangeAspect="1"/>
          </p:cNvGraphicFramePr>
          <p:nvPr/>
        </p:nvGraphicFramePr>
        <p:xfrm>
          <a:off x="4703763" y="3276600"/>
          <a:ext cx="1239837" cy="838200"/>
        </p:xfrm>
        <a:graphic>
          <a:graphicData uri="http://schemas.openxmlformats.org/presentationml/2006/ole">
            <p:oleObj spid="_x0000_s266252" name="Equation" r:id="rId13" imgW="583920" imgH="393480" progId="Equation.DSMT4">
              <p:embed/>
            </p:oleObj>
          </a:graphicData>
        </a:graphic>
      </p:graphicFrame>
      <p:graphicFrame>
        <p:nvGraphicFramePr>
          <p:cNvPr id="141331" name="Object 13"/>
          <p:cNvGraphicFramePr>
            <a:graphicFrameLocks noChangeAspect="1"/>
          </p:cNvGraphicFramePr>
          <p:nvPr/>
        </p:nvGraphicFramePr>
        <p:xfrm>
          <a:off x="5943600" y="3276600"/>
          <a:ext cx="1430338" cy="838200"/>
        </p:xfrm>
        <a:graphic>
          <a:graphicData uri="http://schemas.openxmlformats.org/presentationml/2006/ole">
            <p:oleObj spid="_x0000_s266253" name="Equation" r:id="rId14" imgW="672840" imgH="393480" progId="Equation.DSMT4">
              <p:embed/>
            </p:oleObj>
          </a:graphicData>
        </a:graphic>
      </p:graphicFrame>
      <p:graphicFrame>
        <p:nvGraphicFramePr>
          <p:cNvPr id="141332" name="Object 14"/>
          <p:cNvGraphicFramePr>
            <a:graphicFrameLocks noChangeAspect="1"/>
          </p:cNvGraphicFramePr>
          <p:nvPr/>
        </p:nvGraphicFramePr>
        <p:xfrm>
          <a:off x="7319963" y="3276600"/>
          <a:ext cx="1214437" cy="838200"/>
        </p:xfrm>
        <a:graphic>
          <a:graphicData uri="http://schemas.openxmlformats.org/presentationml/2006/ole">
            <p:oleObj spid="_x0000_s266254" name="Equation" r:id="rId15" imgW="571320" imgH="393480" progId="Equation.DSMT4">
              <p:embed/>
            </p:oleObj>
          </a:graphicData>
        </a:graphic>
      </p:graphicFrame>
      <p:graphicFrame>
        <p:nvGraphicFramePr>
          <p:cNvPr id="141333" name="Object 15"/>
          <p:cNvGraphicFramePr>
            <a:graphicFrameLocks noChangeAspect="1"/>
          </p:cNvGraphicFramePr>
          <p:nvPr/>
        </p:nvGraphicFramePr>
        <p:xfrm>
          <a:off x="1350963" y="4116388"/>
          <a:ext cx="935037" cy="908050"/>
        </p:xfrm>
        <a:graphic>
          <a:graphicData uri="http://schemas.openxmlformats.org/presentationml/2006/ole">
            <p:oleObj spid="_x0000_s266255" name="Equation" r:id="rId16" imgW="419040" imgH="406080" progId="Equation.DSMT4">
              <p:embed/>
            </p:oleObj>
          </a:graphicData>
        </a:graphic>
      </p:graphicFrame>
      <p:graphicFrame>
        <p:nvGraphicFramePr>
          <p:cNvPr id="141334" name="Object 16"/>
          <p:cNvGraphicFramePr>
            <a:graphicFrameLocks noChangeAspect="1"/>
          </p:cNvGraphicFramePr>
          <p:nvPr/>
        </p:nvGraphicFramePr>
        <p:xfrm>
          <a:off x="3994150" y="4125913"/>
          <a:ext cx="1690688" cy="949325"/>
        </p:xfrm>
        <a:graphic>
          <a:graphicData uri="http://schemas.openxmlformats.org/presentationml/2006/ole">
            <p:oleObj spid="_x0000_s266256" name="Equation" r:id="rId17" imgW="723900" imgH="406400" progId="Equation.DSMT4">
              <p:embed/>
            </p:oleObj>
          </a:graphicData>
        </a:graphic>
      </p:graphicFrame>
      <p:sp>
        <p:nvSpPr>
          <p:cNvPr id="141335" name="Text Box 23"/>
          <p:cNvSpPr txBox="1">
            <a:spLocks noChangeArrowheads="1"/>
          </p:cNvSpPr>
          <p:nvPr/>
        </p:nvSpPr>
        <p:spPr bwMode="auto">
          <a:xfrm>
            <a:off x="2209800" y="4327525"/>
            <a:ext cx="1666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66"/>
                </a:solidFill>
                <a:latin typeface="Arial Narrow" charset="0"/>
              </a:rPr>
              <a:t>(If 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t</a:t>
            </a:r>
            <a:r>
              <a:rPr lang="en-US" sz="2000" baseline="-25000">
                <a:solidFill>
                  <a:srgbClr val="FF0066"/>
                </a:solidFill>
                <a:latin typeface="Monotype Corsiva" charset="0"/>
              </a:rPr>
              <a:t>f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=t</a:t>
            </a:r>
            <a:r>
              <a:rPr lang="en-US" sz="2000">
                <a:solidFill>
                  <a:srgbClr val="FF0066"/>
                </a:solidFill>
                <a:latin typeface="Arial Narrow" charset="0"/>
              </a:rPr>
              <a:t> and 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t</a:t>
            </a:r>
            <a:r>
              <a:rPr lang="en-US" sz="2000" baseline="-25000">
                <a:solidFill>
                  <a:srgbClr val="FF0066"/>
                </a:solidFill>
                <a:latin typeface="Monotype Corsiva" charset="0"/>
              </a:rPr>
              <a:t>i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=0</a:t>
            </a:r>
            <a:r>
              <a:rPr lang="en-US" sz="2000">
                <a:solidFill>
                  <a:srgbClr val="FF0066"/>
                </a:solidFill>
                <a:latin typeface="Arial Narrow" charset="0"/>
              </a:rPr>
              <a:t>)</a:t>
            </a:r>
            <a:endParaRPr lang="en-US" sz="2000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1336" name="Object 17"/>
          <p:cNvGraphicFramePr>
            <a:graphicFrameLocks noChangeAspect="1"/>
          </p:cNvGraphicFramePr>
          <p:nvPr/>
        </p:nvGraphicFramePr>
        <p:xfrm>
          <a:off x="7116763" y="4267200"/>
          <a:ext cx="1036637" cy="473075"/>
        </p:xfrm>
        <a:graphic>
          <a:graphicData uri="http://schemas.openxmlformats.org/presentationml/2006/ole">
            <p:oleObj spid="_x0000_s266257" name="Equation" r:id="rId18" imgW="419040" imgH="190440" progId="Equation.DSMT4">
              <p:embed/>
            </p:oleObj>
          </a:graphicData>
        </a:graphic>
      </p:graphicFrame>
      <p:sp>
        <p:nvSpPr>
          <p:cNvPr id="141337" name="AutoShape 25"/>
          <p:cNvSpPr>
            <a:spLocks noChangeArrowheads="1"/>
          </p:cNvSpPr>
          <p:nvPr/>
        </p:nvSpPr>
        <p:spPr bwMode="auto">
          <a:xfrm>
            <a:off x="5715000" y="4267200"/>
            <a:ext cx="6096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41338" name="Object 18"/>
          <p:cNvGraphicFramePr>
            <a:graphicFrameLocks noChangeAspect="1"/>
          </p:cNvGraphicFramePr>
          <p:nvPr/>
        </p:nvGraphicFramePr>
        <p:xfrm>
          <a:off x="4621213" y="5334000"/>
          <a:ext cx="1322387" cy="471488"/>
        </p:xfrm>
        <a:graphic>
          <a:graphicData uri="http://schemas.openxmlformats.org/presentationml/2006/ole">
            <p:oleObj spid="_x0000_s266258" name="Equation" r:id="rId19" imgW="533160" imgH="190440" progId="Equation.DSMT4">
              <p:embed/>
            </p:oleObj>
          </a:graphicData>
        </a:graphic>
      </p:graphicFrame>
      <p:graphicFrame>
        <p:nvGraphicFramePr>
          <p:cNvPr id="141339" name="Object 19"/>
          <p:cNvGraphicFramePr>
            <a:graphicFrameLocks noChangeAspect="1"/>
          </p:cNvGraphicFramePr>
          <p:nvPr/>
        </p:nvGraphicFramePr>
        <p:xfrm>
          <a:off x="5943600" y="5119688"/>
          <a:ext cx="2265363" cy="976312"/>
        </p:xfrm>
        <a:graphic>
          <a:graphicData uri="http://schemas.openxmlformats.org/presentationml/2006/ole">
            <p:oleObj spid="_x0000_s266259" name="Equation" r:id="rId20" imgW="91440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1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41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4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4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4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4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4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 autoUpdateAnimBg="0"/>
      <p:bldP spid="141317" grpId="0" build="p" autoUpdateAnimBg="0"/>
      <p:bldP spid="141319" grpId="0" build="p" autoUpdateAnimBg="0"/>
      <p:bldP spid="141322" grpId="0" build="p" autoUpdateAnimBg="0"/>
      <p:bldP spid="141329" grpId="0" animBg="1"/>
      <p:bldP spid="141335" grpId="0" build="p" autoUpdateAnimBg="0"/>
      <p:bldP spid="1413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2560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2560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B97E6D-B88A-EF4D-B88D-C79D09231323}" type="slidenum">
              <a:rPr lang="en-US"/>
              <a:pPr/>
              <a:t>27</a:t>
            </a:fld>
            <a:endParaRPr lang="en-US"/>
          </a:p>
        </p:txBody>
      </p:sp>
      <p:sp>
        <p:nvSpPr>
          <p:cNvPr id="256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sz="4000"/>
              <a:t>Kinematic Equations of Motion on a Straight Line Under Constant Acceleration</a:t>
            </a: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874713" y="1598613"/>
          <a:ext cx="2295525" cy="566737"/>
        </p:xfrm>
        <a:graphic>
          <a:graphicData uri="http://schemas.openxmlformats.org/presentationml/2006/ole">
            <p:oleObj spid="_x0000_s267266" name="Equation" r:id="rId3" imgW="927100" imgH="228600" progId="Equation.DSMT4">
              <p:embed/>
            </p:oleObj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920750" y="3489325"/>
          <a:ext cx="2957513" cy="976313"/>
        </p:xfrm>
        <a:graphic>
          <a:graphicData uri="http://schemas.openxmlformats.org/presentationml/2006/ole">
            <p:oleObj spid="_x0000_s267267" name="Equation" r:id="rId4" imgW="1193800" imgH="393700" progId="Equation.DSMT4">
              <p:embed/>
            </p:oleObj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863600" y="2330450"/>
          <a:ext cx="4905375" cy="976313"/>
        </p:xfrm>
        <a:graphic>
          <a:graphicData uri="http://schemas.openxmlformats.org/presentationml/2006/ole">
            <p:oleObj spid="_x0000_s267268" name="Equation" r:id="rId5" imgW="1689100" imgH="393700" progId="Equation.DSMT4">
              <p:embed/>
            </p:oleObj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874713" y="4632325"/>
          <a:ext cx="3457575" cy="566738"/>
        </p:xfrm>
        <a:graphic>
          <a:graphicData uri="http://schemas.openxmlformats.org/presentationml/2006/ole">
            <p:oleObj spid="_x0000_s267269" name="Equation" r:id="rId6" imgW="1397000" imgH="228600" progId="Equation.DSMT4">
              <p:embed/>
            </p:oleObj>
          </a:graphicData>
        </a:graphic>
      </p:graphicFrame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3810000" y="1600200"/>
            <a:ext cx="337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charset="0"/>
              </a:rPr>
              <a:t>Velocity as a function of time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5791200" y="2378075"/>
            <a:ext cx="327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charset="0"/>
              </a:rPr>
              <a:t>Displacement as a function of velocities and time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4343400" y="3521075"/>
            <a:ext cx="365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charset="0"/>
              </a:rPr>
              <a:t>Displacement as a function of time, velocity, and acceleration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4572000" y="4495800"/>
            <a:ext cx="365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charset="0"/>
              </a:rPr>
              <a:t>Velocity as a function of Displacement and acceleration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838200" y="5410200"/>
            <a:ext cx="7712075" cy="8223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66"/>
                </a:solidFill>
                <a:latin typeface="Arial Narrow" charset="0"/>
              </a:rPr>
              <a:t>You may use different forms of Kinematic equations, depending on the information given to you in specific physical problems!!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 build="p" autoUpdateAnimBg="0"/>
      <p:bldP spid="53256" grpId="0" build="p" autoUpdateAnimBg="0"/>
      <p:bldP spid="53257" grpId="0" build="p" autoUpdateAnimBg="0"/>
      <p:bldP spid="53258" grpId="0" build="p" autoUpdateAnimBg="0"/>
      <p:bldP spid="53259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2A42CF-54DC-2642-9E01-4CDD48447593}" type="slidenum">
              <a:rPr lang="en-US"/>
              <a:pPr/>
              <a:t>28</a:t>
            </a:fld>
            <a:endParaRPr lang="en-US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/>
          <a:lstStyle/>
          <a:p>
            <a:r>
              <a:rPr lang="en-US" sz="4000"/>
              <a:t>How do we solve a problem using a kinematic formula under constant acceleration?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Identify what information is given in the problem.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Initial and final velocity?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Acceleration?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Distance, initial position or final position?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Time?</a:t>
            </a:r>
          </a:p>
          <a:p>
            <a:pPr>
              <a:lnSpc>
                <a:spcPct val="90000"/>
              </a:lnSpc>
            </a:pPr>
            <a:r>
              <a:rPr lang="en-US" sz="2600"/>
              <a:t>Convert the units of all quantities to SI units to be consistent.</a:t>
            </a:r>
          </a:p>
          <a:p>
            <a:pPr>
              <a:lnSpc>
                <a:spcPct val="90000"/>
              </a:lnSpc>
            </a:pPr>
            <a:r>
              <a:rPr lang="en-US" sz="2600"/>
              <a:t>Identify what the problem wants</a:t>
            </a:r>
          </a:p>
          <a:p>
            <a:pPr>
              <a:lnSpc>
                <a:spcPct val="90000"/>
              </a:lnSpc>
            </a:pPr>
            <a:r>
              <a:rPr lang="en-US" sz="2600"/>
              <a:t>Identify which kinematic formula is </a:t>
            </a:r>
            <a:r>
              <a:rPr lang="en-US" sz="2600" b="1">
                <a:solidFill>
                  <a:srgbClr val="A50021"/>
                </a:solidFill>
              </a:rPr>
              <a:t>most appropriate and easiest</a:t>
            </a:r>
            <a:r>
              <a:rPr lang="en-US" sz="2600"/>
              <a:t> to solve for what the problem wants.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Frequently multiple formulae can give you the answer for the quantity you are looking for.  </a:t>
            </a:r>
            <a:r>
              <a:rPr lang="en-US" sz="2200">
                <a:sym typeface="Wingdings" charset="2"/>
              </a:rPr>
              <a:t> Do not just use any formula but use the one that can be easiest to solve.</a:t>
            </a:r>
            <a:endParaRPr lang="en-US" sz="2200"/>
          </a:p>
          <a:p>
            <a:pPr>
              <a:lnSpc>
                <a:spcPct val="90000"/>
              </a:lnSpc>
            </a:pPr>
            <a:r>
              <a:rPr lang="en-US" sz="2600"/>
              <a:t>Solve the equations for the quantity or quantities wanted.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7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2766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2766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C4B02C-3A5B-A849-BB83-B595CB75FAFB}" type="slidenum">
              <a:rPr lang="en-US"/>
              <a:pPr/>
              <a:t>29</a:t>
            </a:fld>
            <a:endParaRPr lang="en-US"/>
          </a:p>
        </p:txBody>
      </p:sp>
      <p:sp>
        <p:nvSpPr>
          <p:cNvPr id="276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/>
              <a:t>Example 2.11</a:t>
            </a: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3124200" y="4092575"/>
          <a:ext cx="941388" cy="538163"/>
        </p:xfrm>
        <a:graphic>
          <a:graphicData uri="http://schemas.openxmlformats.org/presentationml/2006/ole">
            <p:oleObj spid="_x0000_s269314" name="Equation" r:id="rId3" imgW="355320" imgH="203040" progId="Equation.DSMT4">
              <p:embed/>
            </p:oleObj>
          </a:graphicData>
        </a:graphic>
      </p:graphicFrame>
      <p:graphicFrame>
        <p:nvGraphicFramePr>
          <p:cNvPr id="5530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724400" y="3548063"/>
          <a:ext cx="1379107" cy="414337"/>
        </p:xfrm>
        <a:graphic>
          <a:graphicData uri="http://schemas.openxmlformats.org/presentationml/2006/ole">
            <p:oleObj spid="_x0000_s269315" name="Equation" r:id="rId4" imgW="507960" imgH="152280" progId="Equation.DSMT4">
              <p:embed/>
            </p:oleObj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3505200" y="2843213"/>
          <a:ext cx="650875" cy="469900"/>
        </p:xfrm>
        <a:graphic>
          <a:graphicData uri="http://schemas.openxmlformats.org/presentationml/2006/ole">
            <p:oleObj spid="_x0000_s269316" name="Equation" r:id="rId5" imgW="317160" imgH="228600" progId="Equation.DSMT4">
              <p:embed/>
            </p:oleObj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2438400" y="3506788"/>
          <a:ext cx="742950" cy="474662"/>
        </p:xfrm>
        <a:graphic>
          <a:graphicData uri="http://schemas.openxmlformats.org/presentationml/2006/ole">
            <p:oleObj spid="_x0000_s269317" name="Equation" r:id="rId6" imgW="330120" imgH="241200" progId="Equation.DSMT4">
              <p:embed/>
            </p:oleObj>
          </a:graphicData>
        </a:graphic>
      </p:graphicFrame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304800" y="685800"/>
            <a:ext cx="8686800" cy="14319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Suppose you want to design an air-bag system that can protect the driver in a head-on collision at a speed 100km/hr (~60miles/hr).  Estimate how fast the air-bag must inflate to effectively protect the driver. Assume the car crumples upon impact over a distance of about 1m.  How does the use of a seat belt help the driver? </a:t>
            </a:r>
            <a:endParaRPr lang="en-US" sz="2200"/>
          </a:p>
        </p:txBody>
      </p:sp>
      <p:graphicFrame>
        <p:nvGraphicFramePr>
          <p:cNvPr id="55304" name="Object 8"/>
          <p:cNvGraphicFramePr>
            <a:graphicFrameLocks noChangeAspect="1"/>
          </p:cNvGraphicFramePr>
          <p:nvPr/>
        </p:nvGraphicFramePr>
        <p:xfrm>
          <a:off x="4181475" y="5637213"/>
          <a:ext cx="466725" cy="306387"/>
        </p:xfrm>
        <a:graphic>
          <a:graphicData uri="http://schemas.openxmlformats.org/presentationml/2006/ole">
            <p:oleObj spid="_x0000_s269318" name="Equation" r:id="rId7" imgW="215640" imgH="152280" progId="Equation.DSMT4">
              <p:embed/>
            </p:oleObj>
          </a:graphicData>
        </a:graphic>
      </p:graphicFrame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0" y="2201863"/>
            <a:ext cx="5313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How long does it take for the car to come to a full stop? 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5667375" y="2201863"/>
            <a:ext cx="347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As long as it takes for it to crumple. </a:t>
            </a:r>
          </a:p>
        </p:txBody>
      </p:sp>
      <p:sp>
        <p:nvSpPr>
          <p:cNvPr id="55307" name="AutoShape 11"/>
          <p:cNvSpPr>
            <a:spLocks noChangeArrowheads="1"/>
          </p:cNvSpPr>
          <p:nvPr/>
        </p:nvSpPr>
        <p:spPr bwMode="auto">
          <a:xfrm>
            <a:off x="5300663" y="2133600"/>
            <a:ext cx="3810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228600" y="3546475"/>
            <a:ext cx="1884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We also know that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4210050" y="3544888"/>
            <a:ext cx="531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and</a:t>
            </a: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228600" y="4191000"/>
            <a:ext cx="2751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Using the kinematic formula</a:t>
            </a: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228600" y="4864100"/>
            <a:ext cx="1931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The acceleration is</a:t>
            </a:r>
          </a:p>
        </p:txBody>
      </p:sp>
      <p:graphicFrame>
        <p:nvGraphicFramePr>
          <p:cNvPr id="55312" name="Object 16"/>
          <p:cNvGraphicFramePr>
            <a:graphicFrameLocks noChangeAspect="1"/>
          </p:cNvGraphicFramePr>
          <p:nvPr>
            <p:ph sz="quarter" idx="3"/>
          </p:nvPr>
        </p:nvGraphicFramePr>
        <p:xfrm>
          <a:off x="2590800" y="4953000"/>
          <a:ext cx="622300" cy="296863"/>
        </p:xfrm>
        <a:graphic>
          <a:graphicData uri="http://schemas.openxmlformats.org/presentationml/2006/ole">
            <p:oleObj spid="_x0000_s269319" name="Equation" r:id="rId8" imgW="291960" imgH="139680" progId="Equation.DSMT4">
              <p:embed/>
            </p:oleObj>
          </a:graphicData>
        </a:graphic>
      </p:graphicFrame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228600" y="5546725"/>
            <a:ext cx="3559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Thus the time for air-bag to deploy is</a:t>
            </a: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228600" y="2914650"/>
            <a:ext cx="2830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The initial speed of the car is</a:t>
            </a:r>
          </a:p>
        </p:txBody>
      </p:sp>
      <p:graphicFrame>
        <p:nvGraphicFramePr>
          <p:cNvPr id="55315" name="Object 19"/>
          <p:cNvGraphicFramePr>
            <a:graphicFrameLocks noChangeAspect="1"/>
          </p:cNvGraphicFramePr>
          <p:nvPr/>
        </p:nvGraphicFramePr>
        <p:xfrm>
          <a:off x="3152775" y="3536950"/>
          <a:ext cx="885825" cy="349250"/>
        </p:xfrm>
        <a:graphic>
          <a:graphicData uri="http://schemas.openxmlformats.org/presentationml/2006/ole">
            <p:oleObj spid="_x0000_s269320" name="Equation" r:id="rId9" imgW="393480" imgH="177480" progId="Equation.DSMT4">
              <p:embed/>
            </p:oleObj>
          </a:graphicData>
        </a:graphic>
      </p:graphicFrame>
      <p:graphicFrame>
        <p:nvGraphicFramePr>
          <p:cNvPr id="55316" name="Object 20"/>
          <p:cNvGraphicFramePr>
            <a:graphicFrameLocks noChangeAspect="1"/>
          </p:cNvGraphicFramePr>
          <p:nvPr/>
        </p:nvGraphicFramePr>
        <p:xfrm>
          <a:off x="4154488" y="2895600"/>
          <a:ext cx="1484312" cy="365125"/>
        </p:xfrm>
        <a:graphic>
          <a:graphicData uri="http://schemas.openxmlformats.org/presentationml/2006/ole">
            <p:oleObj spid="_x0000_s269321" name="Equation" r:id="rId10" imgW="723600" imgH="177480" progId="Equation.DSMT4">
              <p:embed/>
            </p:oleObj>
          </a:graphicData>
        </a:graphic>
      </p:graphicFrame>
      <p:graphicFrame>
        <p:nvGraphicFramePr>
          <p:cNvPr id="55317" name="Object 21"/>
          <p:cNvGraphicFramePr>
            <a:graphicFrameLocks noChangeAspect="1"/>
          </p:cNvGraphicFramePr>
          <p:nvPr/>
        </p:nvGraphicFramePr>
        <p:xfrm>
          <a:off x="5605463" y="2667000"/>
          <a:ext cx="2471737" cy="808038"/>
        </p:xfrm>
        <a:graphic>
          <a:graphicData uri="http://schemas.openxmlformats.org/presentationml/2006/ole">
            <p:oleObj spid="_x0000_s269322" name="Equation" r:id="rId11" imgW="1206360" imgH="393480" progId="Equation.DSMT4">
              <p:embed/>
            </p:oleObj>
          </a:graphicData>
        </a:graphic>
      </p:graphicFrame>
      <p:graphicFrame>
        <p:nvGraphicFramePr>
          <p:cNvPr id="55318" name="Object 22"/>
          <p:cNvGraphicFramePr>
            <a:graphicFrameLocks noChangeAspect="1"/>
          </p:cNvGraphicFramePr>
          <p:nvPr/>
        </p:nvGraphicFramePr>
        <p:xfrm>
          <a:off x="6096000" y="3505200"/>
          <a:ext cx="509587" cy="446088"/>
        </p:xfrm>
        <a:graphic>
          <a:graphicData uri="http://schemas.openxmlformats.org/presentationml/2006/ole">
            <p:oleObj spid="_x0000_s269323" name="Equation" r:id="rId12" imgW="203040" imgH="177480" progId="Equation.DSMT4">
              <p:embed/>
            </p:oleObj>
          </a:graphicData>
        </a:graphic>
      </p:graphicFrame>
      <p:graphicFrame>
        <p:nvGraphicFramePr>
          <p:cNvPr id="55319" name="Object 23"/>
          <p:cNvGraphicFramePr>
            <a:graphicFrameLocks noChangeAspect="1"/>
          </p:cNvGraphicFramePr>
          <p:nvPr/>
        </p:nvGraphicFramePr>
        <p:xfrm>
          <a:off x="4035425" y="4038600"/>
          <a:ext cx="2593975" cy="633413"/>
        </p:xfrm>
        <a:graphic>
          <a:graphicData uri="http://schemas.openxmlformats.org/presentationml/2006/ole">
            <p:oleObj spid="_x0000_s269324" name="Equation" r:id="rId13" imgW="1041120" imgH="253800" progId="Equation.DSMT4">
              <p:embed/>
            </p:oleObj>
          </a:graphicData>
        </a:graphic>
      </p:graphicFrame>
      <p:graphicFrame>
        <p:nvGraphicFramePr>
          <p:cNvPr id="55320" name="Object 24"/>
          <p:cNvGraphicFramePr>
            <a:graphicFrameLocks noChangeAspect="1"/>
          </p:cNvGraphicFramePr>
          <p:nvPr/>
        </p:nvGraphicFramePr>
        <p:xfrm>
          <a:off x="3251200" y="4724400"/>
          <a:ext cx="1320800" cy="785813"/>
        </p:xfrm>
        <a:graphic>
          <a:graphicData uri="http://schemas.openxmlformats.org/presentationml/2006/ole">
            <p:oleObj spid="_x0000_s269325" name="Equation" r:id="rId14" imgW="749160" imgH="444240" progId="Equation.DSMT4">
              <p:embed/>
            </p:oleObj>
          </a:graphicData>
        </a:graphic>
      </p:graphicFrame>
      <p:graphicFrame>
        <p:nvGraphicFramePr>
          <p:cNvPr id="55321" name="Object 25"/>
          <p:cNvGraphicFramePr>
            <a:graphicFrameLocks noChangeAspect="1"/>
          </p:cNvGraphicFramePr>
          <p:nvPr/>
        </p:nvGraphicFramePr>
        <p:xfrm>
          <a:off x="4479925" y="4648200"/>
          <a:ext cx="1768475" cy="808038"/>
        </p:xfrm>
        <a:graphic>
          <a:graphicData uri="http://schemas.openxmlformats.org/presentationml/2006/ole">
            <p:oleObj spid="_x0000_s269326" name="Equation" r:id="rId15" imgW="1002960" imgH="457200" progId="Equation.DSMT4">
              <p:embed/>
            </p:oleObj>
          </a:graphicData>
        </a:graphic>
      </p:graphicFrame>
      <p:graphicFrame>
        <p:nvGraphicFramePr>
          <p:cNvPr id="55322" name="Object 26"/>
          <p:cNvGraphicFramePr>
            <a:graphicFrameLocks noChangeAspect="1"/>
          </p:cNvGraphicFramePr>
          <p:nvPr/>
        </p:nvGraphicFramePr>
        <p:xfrm>
          <a:off x="6183313" y="4821238"/>
          <a:ext cx="1208087" cy="360362"/>
        </p:xfrm>
        <a:graphic>
          <a:graphicData uri="http://schemas.openxmlformats.org/presentationml/2006/ole">
            <p:oleObj spid="_x0000_s269327" name="Equation" r:id="rId16" imgW="685800" imgH="203040" progId="Equation.DSMT4">
              <p:embed/>
            </p:oleObj>
          </a:graphicData>
        </a:graphic>
      </p:graphicFrame>
      <p:graphicFrame>
        <p:nvGraphicFramePr>
          <p:cNvPr id="55323" name="Object 27"/>
          <p:cNvGraphicFramePr>
            <a:graphicFrameLocks noChangeAspect="1"/>
          </p:cNvGraphicFramePr>
          <p:nvPr/>
        </p:nvGraphicFramePr>
        <p:xfrm>
          <a:off x="4648200" y="5334000"/>
          <a:ext cx="1398588" cy="842963"/>
        </p:xfrm>
        <a:graphic>
          <a:graphicData uri="http://schemas.openxmlformats.org/presentationml/2006/ole">
            <p:oleObj spid="_x0000_s269328" name="Equation" r:id="rId17" imgW="647640" imgH="419040" progId="Equation.DSMT4">
              <p:embed/>
            </p:oleObj>
          </a:graphicData>
        </a:graphic>
      </p:graphicFrame>
      <p:graphicFrame>
        <p:nvGraphicFramePr>
          <p:cNvPr id="55324" name="Object 28"/>
          <p:cNvGraphicFramePr>
            <a:graphicFrameLocks noChangeAspect="1"/>
          </p:cNvGraphicFramePr>
          <p:nvPr/>
        </p:nvGraphicFramePr>
        <p:xfrm>
          <a:off x="6038850" y="5380038"/>
          <a:ext cx="1809750" cy="792162"/>
        </p:xfrm>
        <a:graphic>
          <a:graphicData uri="http://schemas.openxmlformats.org/presentationml/2006/ole">
            <p:oleObj spid="_x0000_s269329" name="Equation" r:id="rId18" imgW="838080" imgH="393480" progId="Equation.DSMT4">
              <p:embed/>
            </p:oleObj>
          </a:graphicData>
        </a:graphic>
      </p:graphicFrame>
      <p:graphicFrame>
        <p:nvGraphicFramePr>
          <p:cNvPr id="55325" name="Object 29"/>
          <p:cNvGraphicFramePr>
            <a:graphicFrameLocks noChangeAspect="1"/>
          </p:cNvGraphicFramePr>
          <p:nvPr/>
        </p:nvGraphicFramePr>
        <p:xfrm>
          <a:off x="7591425" y="5586413"/>
          <a:ext cx="1095375" cy="357187"/>
        </p:xfrm>
        <a:graphic>
          <a:graphicData uri="http://schemas.openxmlformats.org/presentationml/2006/ole">
            <p:oleObj spid="_x0000_s269330" name="Equation" r:id="rId19" imgW="50796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5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 animBg="1" autoUpdateAnimBg="0"/>
      <p:bldP spid="55305" grpId="0"/>
      <p:bldP spid="55306" grpId="0"/>
      <p:bldP spid="55307" grpId="0" animBg="1"/>
      <p:bldP spid="55308" grpId="0"/>
      <p:bldP spid="55309" grpId="0"/>
      <p:bldP spid="55310" grpId="0"/>
      <p:bldP spid="55311" grpId="0"/>
      <p:bldP spid="55313" grpId="0"/>
      <p:bldP spid="553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</a:p>
        </p:txBody>
      </p:sp>
      <p:sp>
        <p:nvSpPr>
          <p:cNvPr id="2048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</a:p>
        </p:txBody>
      </p:sp>
      <p:sp>
        <p:nvSpPr>
          <p:cNvPr id="20485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328E56-1F73-8640-AFE2-E6D7A968AD2C}" type="slidenum">
              <a:rPr lang="en-US"/>
              <a:pPr/>
              <a:t>3</a:t>
            </a:fld>
            <a:endParaRPr lang="en-US"/>
          </a:p>
        </p:txBody>
      </p:sp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685800"/>
          </a:xfrm>
        </p:spPr>
        <p:txBody>
          <a:bodyPr/>
          <a:lstStyle/>
          <a:p>
            <a:r>
              <a:rPr lang="en-US" sz="4000"/>
              <a:t>Special Problems for Extra Credit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4648200"/>
          </a:xfrm>
        </p:spPr>
        <p:txBody>
          <a:bodyPr/>
          <a:lstStyle/>
          <a:p>
            <a:r>
              <a:rPr lang="en-US" dirty="0"/>
              <a:t>Derive the quadratic equation for Bx</a:t>
            </a:r>
            <a:r>
              <a:rPr lang="en-US" baseline="30000" dirty="0"/>
              <a:t>2</a:t>
            </a:r>
            <a:r>
              <a:rPr lang="en-US" dirty="0"/>
              <a:t>-Cx+A=0               </a:t>
            </a:r>
            <a:r>
              <a:rPr lang="en-US" dirty="0" err="1">
                <a:sym typeface="Wingdings" charset="2"/>
              </a:rPr>
              <a:t></a:t>
            </a:r>
            <a:r>
              <a:rPr lang="en-US" dirty="0">
                <a:sym typeface="Wingdings" charset="2"/>
              </a:rPr>
              <a:t> 5 points</a:t>
            </a:r>
            <a:endParaRPr lang="en-US" dirty="0"/>
          </a:p>
          <a:p>
            <a:r>
              <a:rPr lang="en-US" dirty="0"/>
              <a:t>Derive the kinematic equation                                      from first principles and the known kinematic equations </a:t>
            </a:r>
            <a:r>
              <a:rPr lang="en-US" dirty="0" err="1">
                <a:sym typeface="Wingdings" charset="2"/>
              </a:rPr>
              <a:t></a:t>
            </a:r>
            <a:r>
              <a:rPr lang="en-US" dirty="0">
                <a:sym typeface="Wingdings" charset="2"/>
              </a:rPr>
              <a:t> 10 points</a:t>
            </a:r>
            <a:endParaRPr lang="en-US" dirty="0"/>
          </a:p>
          <a:p>
            <a:r>
              <a:rPr lang="en-US" dirty="0"/>
              <a:t>You must </a:t>
            </a:r>
            <a:r>
              <a:rPr lang="en-US" b="1" u="sng" dirty="0">
                <a:solidFill>
                  <a:srgbClr val="A50021"/>
                </a:solidFill>
              </a:rPr>
              <a:t>show your work in detail</a:t>
            </a:r>
            <a:r>
              <a:rPr lang="en-US" dirty="0"/>
              <a:t> to obtain full credit</a:t>
            </a:r>
          </a:p>
          <a:p>
            <a:r>
              <a:rPr lang="en-US" dirty="0"/>
              <a:t>Due at the start of the class,</a:t>
            </a:r>
            <a:r>
              <a:rPr lang="en-US" dirty="0" smtClean="0"/>
              <a:t> Thursday</a:t>
            </a:r>
            <a:r>
              <a:rPr lang="en-US" dirty="0"/>
              <a:t>,</a:t>
            </a:r>
            <a:r>
              <a:rPr lang="en-US" dirty="0" smtClean="0"/>
              <a:t> June 9</a:t>
            </a:r>
            <a:endParaRPr lang="en-US" dirty="0"/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5334000" y="2128838"/>
          <a:ext cx="3352800" cy="538162"/>
        </p:xfrm>
        <a:graphic>
          <a:graphicData uri="http://schemas.openxmlformats.org/presentationml/2006/ole">
            <p:oleObj spid="_x0000_s258050" name="Equation" r:id="rId3" imgW="1346040" imgH="215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8DB30F-7D33-644C-BF1D-8EFAACDFE6AA}" type="slidenum">
              <a:rPr lang="en-US"/>
              <a:pPr/>
              <a:t>4</a:t>
            </a:fld>
            <a:endParaRPr lang="en-US"/>
          </a:p>
        </p:txBody>
      </p:sp>
      <p:sp>
        <p:nvSpPr>
          <p:cNvPr id="35844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95B9EDD6-2182-6D42-A93F-46787E5D46AD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4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/>
              <a:t>Dimension and Dimensional Analysis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153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An extremely useful concept in solving physical problems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Good to write physical laws in mathematical expressions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No matter what units are used the base quantities are the same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>
                <a:solidFill>
                  <a:srgbClr val="CC6600"/>
                </a:solidFill>
                <a:latin typeface="Monotype Corsiva" charset="0"/>
              </a:rPr>
              <a:t>Length</a:t>
            </a:r>
            <a:r>
              <a:rPr lang="en-US" sz="2400"/>
              <a:t> (distance) is length whether meter or inch is used to express the size: Usually denoted as</a:t>
            </a:r>
            <a:r>
              <a:rPr lang="en-US" sz="2400">
                <a:latin typeface="Monotype Corsiva" charset="0"/>
              </a:rPr>
              <a:t> </a:t>
            </a:r>
            <a:r>
              <a:rPr lang="en-US" sz="2400" b="1">
                <a:solidFill>
                  <a:srgbClr val="CC6600"/>
                </a:solidFill>
                <a:latin typeface="Monotype Corsiva" charset="0"/>
              </a:rPr>
              <a:t>[L]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The same is true for </a:t>
            </a:r>
            <a:r>
              <a:rPr lang="en-US" sz="2400" b="1">
                <a:solidFill>
                  <a:srgbClr val="CC6600"/>
                </a:solidFill>
                <a:latin typeface="Monotype Corsiva" charset="0"/>
              </a:rPr>
              <a:t>Mass ([M])</a:t>
            </a:r>
            <a:r>
              <a:rPr lang="en-US" sz="2400"/>
              <a:t>and </a:t>
            </a:r>
            <a:r>
              <a:rPr lang="en-US" sz="2400" b="1">
                <a:solidFill>
                  <a:srgbClr val="CC6600"/>
                </a:solidFill>
                <a:latin typeface="Monotype Corsiva" charset="0"/>
              </a:rPr>
              <a:t>Time ([T])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One can say “Dimension of Length, Mass or Time”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Dimensions are treated as algebraic quantities: Can perform two algebraic operations; multiplication or division</a:t>
            </a:r>
          </a:p>
        </p:txBody>
      </p:sp>
      <p:sp>
        <p:nvSpPr>
          <p:cNvPr id="35847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FFEF7A-3CFC-744E-B6D2-7E86CAC178B8}" type="slidenum">
              <a:rPr lang="en-US"/>
              <a:pPr/>
              <a:t>5</a:t>
            </a:fld>
            <a:endParaRPr lang="en-US"/>
          </a:p>
        </p:txBody>
      </p:sp>
      <p:sp>
        <p:nvSpPr>
          <p:cNvPr id="36868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0320FD29-462D-2941-8B89-6DBD0B3D1C05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5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pPr eaLnBrk="1" hangingPunct="1"/>
            <a:r>
              <a:rPr lang="en-US" sz="4000"/>
              <a:t>Dimension and Dimensional Analysis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One can use dimensions only to check the validity of one’s expression: Dimensional analysis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Eg: Speed </a:t>
            </a:r>
            <a:r>
              <a:rPr lang="en-US">
                <a:latin typeface="Monotype Corsiva" charset="0"/>
              </a:rPr>
              <a:t>[v] = [L]/[T]=[L][T</a:t>
            </a:r>
            <a:r>
              <a:rPr lang="en-US" baseline="30000">
                <a:latin typeface="Monotype Corsiva" charset="0"/>
              </a:rPr>
              <a:t>-1</a:t>
            </a:r>
            <a:r>
              <a:rPr lang="en-US">
                <a:latin typeface="Monotype Corsiva" charset="0"/>
              </a:rPr>
              <a:t>]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>
                <a:latin typeface="Monotype Corsiva" charset="0"/>
              </a:rPr>
              <a:t>Distance (L) traveled by a car running at the speed V in time T</a:t>
            </a:r>
          </a:p>
          <a:p>
            <a:pPr lvl="3" eaLnBrk="1" hangingPunct="1">
              <a:lnSpc>
                <a:spcPct val="90000"/>
              </a:lnSpc>
            </a:pPr>
            <a:r>
              <a:rPr lang="en-US">
                <a:latin typeface="Monotype Corsiva" charset="0"/>
              </a:rPr>
              <a:t>L = V*T = [L/T]*[T]=[L]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More general expression of dimensional analysis is using exponents: eg. </a:t>
            </a:r>
            <a:r>
              <a:rPr lang="en-US">
                <a:solidFill>
                  <a:srgbClr val="CC6600"/>
                </a:solidFill>
                <a:latin typeface="Monotype Corsiva" charset="0"/>
              </a:rPr>
              <a:t>[v]=[L</a:t>
            </a:r>
            <a:r>
              <a:rPr lang="en-US" baseline="30000">
                <a:solidFill>
                  <a:srgbClr val="CC6600"/>
                </a:solidFill>
                <a:latin typeface="Monotype Corsiva" charset="0"/>
              </a:rPr>
              <a:t>n</a:t>
            </a:r>
            <a:r>
              <a:rPr lang="en-US">
                <a:solidFill>
                  <a:srgbClr val="CC6600"/>
                </a:solidFill>
                <a:latin typeface="Monotype Corsiva" charset="0"/>
              </a:rPr>
              <a:t>T</a:t>
            </a:r>
            <a:r>
              <a:rPr lang="en-US" baseline="30000">
                <a:solidFill>
                  <a:srgbClr val="CC6600"/>
                </a:solidFill>
                <a:latin typeface="Monotype Corsiva" charset="0"/>
              </a:rPr>
              <a:t>m</a:t>
            </a:r>
            <a:r>
              <a:rPr lang="en-US">
                <a:solidFill>
                  <a:srgbClr val="CC6600"/>
                </a:solidFill>
                <a:latin typeface="Monotype Corsiva" charset="0"/>
              </a:rPr>
              <a:t>] =[L][T</a:t>
            </a:r>
            <a:r>
              <a:rPr lang="en-US" baseline="30000">
                <a:solidFill>
                  <a:srgbClr val="CC6600"/>
                </a:solidFill>
                <a:latin typeface="Monotype Corsiva" charset="0"/>
              </a:rPr>
              <a:t>-1</a:t>
            </a:r>
            <a:r>
              <a:rPr lang="en-US">
                <a:solidFill>
                  <a:srgbClr val="CC6600"/>
                </a:solidFill>
                <a:latin typeface="Monotype Corsiva" charset="0"/>
              </a:rPr>
              <a:t>] where n = 1 and m = -1</a:t>
            </a:r>
            <a:endParaRPr lang="en-US"/>
          </a:p>
        </p:txBody>
      </p:sp>
      <p:sp>
        <p:nvSpPr>
          <p:cNvPr id="36871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1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379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27B111-078E-7548-AFCC-901CA7049FA1}" type="slidenum">
              <a:rPr lang="en-US"/>
              <a:pPr/>
              <a:t>6</a:t>
            </a:fld>
            <a:endParaRPr lang="en-US"/>
          </a:p>
        </p:txBody>
      </p:sp>
      <p:sp>
        <p:nvSpPr>
          <p:cNvPr id="37903" name="Slide Number Placeholder 7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79F88D5B-D4D3-8D47-9720-557F1C67091B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6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790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pPr eaLnBrk="1" hangingPunct="1"/>
            <a:r>
              <a:rPr lang="en-US" sz="4000"/>
              <a:t>Examples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685800"/>
            <a:ext cx="8305800" cy="1600200"/>
          </a:xfrm>
        </p:spPr>
        <p:txBody>
          <a:bodyPr/>
          <a:lstStyle/>
          <a:p>
            <a:pPr eaLnBrk="1" hangingPunct="1"/>
            <a:r>
              <a:rPr lang="en-US" sz="2400"/>
              <a:t>Show that the expression </a:t>
            </a:r>
            <a:r>
              <a:rPr lang="en-US" sz="2400">
                <a:solidFill>
                  <a:srgbClr val="FF0066"/>
                </a:solidFill>
                <a:latin typeface="Monotype Corsiva" charset="0"/>
              </a:rPr>
              <a:t>[v] = [at]</a:t>
            </a:r>
            <a:r>
              <a:rPr lang="en-US" sz="2400"/>
              <a:t> is dimensionally correct</a:t>
            </a:r>
          </a:p>
          <a:p>
            <a:pPr lvl="2" eaLnBrk="1" hangingPunct="1"/>
            <a:r>
              <a:rPr lang="en-US" sz="2000"/>
              <a:t>Speed: </a:t>
            </a:r>
            <a:r>
              <a:rPr lang="en-US" sz="2000">
                <a:solidFill>
                  <a:srgbClr val="CC6600"/>
                </a:solidFill>
                <a:latin typeface="Monotype Corsiva" charset="0"/>
              </a:rPr>
              <a:t>[v]</a:t>
            </a:r>
            <a:r>
              <a:rPr lang="en-US" sz="2000"/>
              <a:t> =[L]/[T]</a:t>
            </a:r>
          </a:p>
          <a:p>
            <a:pPr lvl="2" eaLnBrk="1" hangingPunct="1"/>
            <a:r>
              <a:rPr lang="en-US" sz="2000"/>
              <a:t>Acceleration: </a:t>
            </a:r>
            <a:r>
              <a:rPr lang="en-US" sz="2000">
                <a:solidFill>
                  <a:srgbClr val="CC6600"/>
                </a:solidFill>
                <a:latin typeface="Monotype Corsiva" charset="0"/>
              </a:rPr>
              <a:t>[a]</a:t>
            </a:r>
            <a:r>
              <a:rPr lang="en-US" sz="2000"/>
              <a:t> =[L]/[T]</a:t>
            </a:r>
            <a:r>
              <a:rPr lang="en-US" sz="2000" baseline="30000"/>
              <a:t>2</a:t>
            </a:r>
          </a:p>
          <a:p>
            <a:pPr lvl="2" eaLnBrk="1" hangingPunct="1"/>
            <a:r>
              <a:rPr lang="en-US" sz="2000"/>
              <a:t>Thus, </a:t>
            </a:r>
            <a:r>
              <a:rPr lang="en-US" sz="2000">
                <a:solidFill>
                  <a:srgbClr val="CC6600"/>
                </a:solidFill>
                <a:latin typeface="Monotype Corsiva" charset="0"/>
              </a:rPr>
              <a:t>[at]</a:t>
            </a:r>
            <a:r>
              <a:rPr lang="en-US" sz="2000"/>
              <a:t> = (L/T</a:t>
            </a:r>
            <a:r>
              <a:rPr lang="en-US" sz="2000" baseline="30000"/>
              <a:t>2</a:t>
            </a:r>
            <a:r>
              <a:rPr lang="en-US" sz="2000"/>
              <a:t>)xT=LT</a:t>
            </a:r>
            <a:r>
              <a:rPr lang="en-US" sz="2000" baseline="30000"/>
              <a:t>(-2+1)</a:t>
            </a:r>
            <a:r>
              <a:rPr lang="en-US" sz="2000"/>
              <a:t> =LT</a:t>
            </a:r>
            <a:r>
              <a:rPr lang="en-US" sz="2000" baseline="30000"/>
              <a:t>-1</a:t>
            </a:r>
            <a:r>
              <a:rPr lang="en-US" sz="2000"/>
              <a:t> =[L]/[T]= </a:t>
            </a:r>
            <a:r>
              <a:rPr lang="en-US" sz="2000">
                <a:solidFill>
                  <a:srgbClr val="CC6600"/>
                </a:solidFill>
                <a:latin typeface="Monotype Corsiva" charset="0"/>
              </a:rPr>
              <a:t>[v]</a:t>
            </a:r>
          </a:p>
        </p:txBody>
      </p:sp>
      <p:graphicFrame>
        <p:nvGraphicFramePr>
          <p:cNvPr id="17510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3810000" y="4343400"/>
          <a:ext cx="1612900" cy="442913"/>
        </p:xfrm>
        <a:graphic>
          <a:graphicData uri="http://schemas.openxmlformats.org/presentationml/2006/ole">
            <p:oleObj spid="_x0000_s234498" name="Equation" r:id="rId3" imgW="647640" imgH="177480" progId="Equation.DSMT4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4343400"/>
            <a:ext cx="2776538" cy="1460500"/>
            <a:chOff x="240" y="2736"/>
            <a:chExt cx="1749" cy="920"/>
          </a:xfrm>
        </p:grpSpPr>
        <p:graphicFrame>
          <p:nvGraphicFramePr>
            <p:cNvPr id="37900" name="Object 6"/>
            <p:cNvGraphicFramePr>
              <a:graphicFrameLocks noChangeAspect="1"/>
            </p:cNvGraphicFramePr>
            <p:nvPr/>
          </p:nvGraphicFramePr>
          <p:xfrm>
            <a:off x="720" y="2736"/>
            <a:ext cx="1008" cy="329"/>
          </p:xfrm>
          <a:graphic>
            <a:graphicData uri="http://schemas.openxmlformats.org/presentationml/2006/ole">
              <p:oleObj spid="_x0000_s234508" name="Equation" r:id="rId4" imgW="622080" imgH="203040" progId="Equation.DSMT4">
                <p:embed/>
              </p:oleObj>
            </a:graphicData>
          </a:graphic>
        </p:graphicFrame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40" y="3024"/>
              <a:ext cx="912" cy="632"/>
              <a:chOff x="336" y="2592"/>
              <a:chExt cx="912" cy="632"/>
            </a:xfrm>
          </p:grpSpPr>
          <p:sp>
            <p:nvSpPr>
              <p:cNvPr id="37924" name="Text Box 8"/>
              <p:cNvSpPr txBox="1">
                <a:spLocks noChangeArrowheads="1"/>
              </p:cNvSpPr>
              <p:nvPr/>
            </p:nvSpPr>
            <p:spPr bwMode="auto">
              <a:xfrm>
                <a:off x="336" y="2880"/>
                <a:ext cx="730" cy="344"/>
              </a:xfrm>
              <a:prstGeom prst="rect">
                <a:avLst/>
              </a:prstGeom>
              <a:noFill/>
              <a:ln w="28575">
                <a:solidFill>
                  <a:srgbClr val="A5002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solidFill>
                      <a:schemeClr val="accent2"/>
                    </a:solidFill>
                    <a:latin typeface="Arial Narrow" charset="0"/>
                  </a:rPr>
                  <a:t>Dimensionless</a:t>
                </a:r>
              </a:p>
              <a:p>
                <a:r>
                  <a:rPr lang="en-US" sz="1400">
                    <a:solidFill>
                      <a:schemeClr val="accent2"/>
                    </a:solidFill>
                    <a:latin typeface="Arial Narrow" charset="0"/>
                  </a:rPr>
                  <a:t>constant</a:t>
                </a:r>
              </a:p>
            </p:txBody>
          </p:sp>
          <p:sp>
            <p:nvSpPr>
              <p:cNvPr id="37925" name="Line 9"/>
              <p:cNvSpPr>
                <a:spLocks noChangeShapeType="1"/>
              </p:cNvSpPr>
              <p:nvPr/>
            </p:nvSpPr>
            <p:spPr bwMode="auto">
              <a:xfrm flipV="1">
                <a:off x="576" y="2592"/>
                <a:ext cx="672" cy="288"/>
              </a:xfrm>
              <a:prstGeom prst="line">
                <a:avLst/>
              </a:prstGeom>
              <a:noFill/>
              <a:ln w="28575">
                <a:solidFill>
                  <a:srgbClr val="A5002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067" y="3024"/>
              <a:ext cx="421" cy="528"/>
              <a:chOff x="1163" y="2592"/>
              <a:chExt cx="421" cy="528"/>
            </a:xfrm>
          </p:grpSpPr>
          <p:sp>
            <p:nvSpPr>
              <p:cNvPr id="37922" name="Text Box 11"/>
              <p:cNvSpPr txBox="1">
                <a:spLocks noChangeArrowheads="1"/>
              </p:cNvSpPr>
              <p:nvPr/>
            </p:nvSpPr>
            <p:spPr bwMode="auto">
              <a:xfrm>
                <a:off x="1163" y="2904"/>
                <a:ext cx="421" cy="216"/>
              </a:xfrm>
              <a:prstGeom prst="rect">
                <a:avLst/>
              </a:prstGeom>
              <a:noFill/>
              <a:ln w="38100">
                <a:solidFill>
                  <a:srgbClr val="A5002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solidFill>
                      <a:schemeClr val="accent2"/>
                    </a:solidFill>
                    <a:latin typeface="Arial Narrow" charset="0"/>
                  </a:rPr>
                  <a:t>Length</a:t>
                </a:r>
              </a:p>
            </p:txBody>
          </p:sp>
          <p:sp>
            <p:nvSpPr>
              <p:cNvPr id="37923" name="Line 12"/>
              <p:cNvSpPr>
                <a:spLocks noChangeShapeType="1"/>
              </p:cNvSpPr>
              <p:nvPr/>
            </p:nvSpPr>
            <p:spPr bwMode="auto">
              <a:xfrm flipV="1">
                <a:off x="1344" y="2592"/>
                <a:ext cx="48" cy="336"/>
              </a:xfrm>
              <a:prstGeom prst="line">
                <a:avLst/>
              </a:prstGeom>
              <a:noFill/>
              <a:ln w="28575">
                <a:solidFill>
                  <a:srgbClr val="A5002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536" y="2976"/>
              <a:ext cx="453" cy="600"/>
              <a:chOff x="1632" y="2544"/>
              <a:chExt cx="453" cy="600"/>
            </a:xfrm>
          </p:grpSpPr>
          <p:sp>
            <p:nvSpPr>
              <p:cNvPr id="37920" name="Line 14"/>
              <p:cNvSpPr>
                <a:spLocks noChangeShapeType="1"/>
              </p:cNvSpPr>
              <p:nvPr/>
            </p:nvSpPr>
            <p:spPr bwMode="auto">
              <a:xfrm flipH="1" flipV="1">
                <a:off x="1632" y="2544"/>
                <a:ext cx="144" cy="336"/>
              </a:xfrm>
              <a:prstGeom prst="line">
                <a:avLst/>
              </a:prstGeom>
              <a:noFill/>
              <a:ln w="28575">
                <a:solidFill>
                  <a:srgbClr val="A5002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21" name="Text Box 15"/>
              <p:cNvSpPr txBox="1">
                <a:spLocks noChangeArrowheads="1"/>
              </p:cNvSpPr>
              <p:nvPr/>
            </p:nvSpPr>
            <p:spPr bwMode="auto">
              <a:xfrm>
                <a:off x="1680" y="2928"/>
                <a:ext cx="405" cy="216"/>
              </a:xfrm>
              <a:prstGeom prst="rect">
                <a:avLst/>
              </a:prstGeom>
              <a:noFill/>
              <a:ln w="38100">
                <a:solidFill>
                  <a:srgbClr val="A5002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solidFill>
                      <a:schemeClr val="accent2"/>
                    </a:solidFill>
                    <a:latin typeface="Arial Narrow" charset="0"/>
                  </a:rPr>
                  <a:t>Speed</a:t>
                </a:r>
              </a:p>
            </p:txBody>
          </p:sp>
        </p:grpSp>
      </p:grpSp>
      <p:graphicFrame>
        <p:nvGraphicFramePr>
          <p:cNvPr id="175120" name="Object 16"/>
          <p:cNvGraphicFramePr>
            <a:graphicFrameLocks noChangeAspect="1"/>
          </p:cNvGraphicFramePr>
          <p:nvPr/>
        </p:nvGraphicFramePr>
        <p:xfrm>
          <a:off x="3810000" y="3581400"/>
          <a:ext cx="958850" cy="354013"/>
        </p:xfrm>
        <a:graphic>
          <a:graphicData uri="http://schemas.openxmlformats.org/presentationml/2006/ole">
            <p:oleObj spid="_x0000_s234499" name="Equation" r:id="rId5" imgW="482400" imgH="190440" progId="Equation.DSMT4">
              <p:embed/>
            </p:oleObj>
          </a:graphicData>
        </a:graphic>
      </p:graphicFrame>
      <p:graphicFrame>
        <p:nvGraphicFramePr>
          <p:cNvPr id="175121" name="Object 17"/>
          <p:cNvGraphicFramePr>
            <a:graphicFrameLocks noChangeAspect="1"/>
          </p:cNvGraphicFramePr>
          <p:nvPr/>
        </p:nvGraphicFramePr>
        <p:xfrm>
          <a:off x="5715000" y="5638800"/>
          <a:ext cx="2117725" cy="919163"/>
        </p:xfrm>
        <a:graphic>
          <a:graphicData uri="http://schemas.openxmlformats.org/presentationml/2006/ole">
            <p:oleObj spid="_x0000_s234500" name="Equation" r:id="rId6" imgW="965160" imgH="419040" progId="Equation.3">
              <p:embed/>
            </p:oleObj>
          </a:graphicData>
        </a:graphic>
      </p:graphicFrame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609600" y="3200400"/>
            <a:ext cx="2200275" cy="838200"/>
            <a:chOff x="384" y="3168"/>
            <a:chExt cx="1386" cy="528"/>
          </a:xfrm>
        </p:grpSpPr>
        <p:sp>
          <p:nvSpPr>
            <p:cNvPr id="37910" name="Oval 19"/>
            <p:cNvSpPr>
              <a:spLocks noChangeArrowheads="1"/>
            </p:cNvSpPr>
            <p:nvPr/>
          </p:nvSpPr>
          <p:spPr bwMode="auto">
            <a:xfrm>
              <a:off x="384" y="3408"/>
              <a:ext cx="1248" cy="288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1" name="Line 20"/>
            <p:cNvSpPr>
              <a:spLocks noChangeShapeType="1"/>
            </p:cNvSpPr>
            <p:nvPr/>
          </p:nvSpPr>
          <p:spPr bwMode="auto">
            <a:xfrm flipH="1" flipV="1">
              <a:off x="1536" y="3360"/>
              <a:ext cx="96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2" name="Line 21"/>
            <p:cNvSpPr>
              <a:spLocks noChangeShapeType="1"/>
            </p:cNvSpPr>
            <p:nvPr/>
          </p:nvSpPr>
          <p:spPr bwMode="auto">
            <a:xfrm>
              <a:off x="1008" y="3552"/>
              <a:ext cx="62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3" name="Text Box 22"/>
            <p:cNvSpPr txBox="1">
              <a:spLocks noChangeArrowheads="1"/>
            </p:cNvSpPr>
            <p:nvPr/>
          </p:nvSpPr>
          <p:spPr bwMode="auto">
            <a:xfrm>
              <a:off x="1094" y="3360"/>
              <a:ext cx="1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CC6600"/>
                  </a:solidFill>
                  <a:latin typeface="Monotype Corsiva" charset="0"/>
                </a:rPr>
                <a:t>r</a:t>
              </a:r>
            </a:p>
          </p:txBody>
        </p:sp>
        <p:sp>
          <p:nvSpPr>
            <p:cNvPr id="37914" name="Text Box 23"/>
            <p:cNvSpPr txBox="1">
              <a:spLocks noChangeArrowheads="1"/>
            </p:cNvSpPr>
            <p:nvPr/>
          </p:nvSpPr>
          <p:spPr bwMode="auto">
            <a:xfrm>
              <a:off x="1584" y="3360"/>
              <a:ext cx="1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CC6600"/>
                  </a:solidFill>
                  <a:latin typeface="Monotype Corsiva" charset="0"/>
                </a:rPr>
                <a:t>v</a:t>
              </a:r>
            </a:p>
          </p:txBody>
        </p:sp>
        <p:sp>
          <p:nvSpPr>
            <p:cNvPr id="37915" name="Text Box 24"/>
            <p:cNvSpPr txBox="1">
              <a:spLocks noChangeArrowheads="1"/>
            </p:cNvSpPr>
            <p:nvPr/>
          </p:nvSpPr>
          <p:spPr bwMode="auto">
            <a:xfrm>
              <a:off x="1344" y="3168"/>
              <a:ext cx="1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CC6600"/>
                  </a:solidFill>
                  <a:latin typeface="Monotype Corsiva" charset="0"/>
                </a:rPr>
                <a:t>a</a:t>
              </a:r>
            </a:p>
          </p:txBody>
        </p:sp>
        <p:sp>
          <p:nvSpPr>
            <p:cNvPr id="37916" name="Line 25"/>
            <p:cNvSpPr>
              <a:spLocks noChangeShapeType="1"/>
            </p:cNvSpPr>
            <p:nvPr/>
          </p:nvSpPr>
          <p:spPr bwMode="auto">
            <a:xfrm flipH="1" flipV="1">
              <a:off x="1392" y="3360"/>
              <a:ext cx="192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75130" name="Object 26"/>
          <p:cNvGraphicFramePr>
            <a:graphicFrameLocks noChangeAspect="1"/>
          </p:cNvGraphicFramePr>
          <p:nvPr/>
        </p:nvGraphicFramePr>
        <p:xfrm>
          <a:off x="3733800" y="5059363"/>
          <a:ext cx="1390650" cy="427037"/>
        </p:xfrm>
        <a:graphic>
          <a:graphicData uri="http://schemas.openxmlformats.org/presentationml/2006/ole">
            <p:oleObj spid="_x0000_s234501" name="Equation" r:id="rId7" imgW="495000" imgH="152280" progId="Equation.DSMT4">
              <p:embed/>
            </p:oleObj>
          </a:graphicData>
        </a:graphic>
      </p:graphicFrame>
      <p:sp>
        <p:nvSpPr>
          <p:cNvPr id="175131" name="Text Box 27"/>
          <p:cNvSpPr txBox="1">
            <a:spLocks noChangeArrowheads="1"/>
          </p:cNvSpPr>
          <p:nvPr/>
        </p:nvSpPr>
        <p:spPr bwMode="auto">
          <a:xfrm>
            <a:off x="609600" y="2209800"/>
            <a:ext cx="7620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Suppose the acceleration </a:t>
            </a:r>
            <a:r>
              <a:rPr lang="en-US">
                <a:solidFill>
                  <a:srgbClr val="FF0066"/>
                </a:solidFill>
                <a:latin typeface="Monotype Corsiva" charset="0"/>
              </a:rPr>
              <a:t>a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of a circularly moving particle with speed </a:t>
            </a:r>
            <a:r>
              <a:rPr lang="en-US">
                <a:solidFill>
                  <a:srgbClr val="FF0066"/>
                </a:solidFill>
                <a:latin typeface="Monotype Corsiva" charset="0"/>
              </a:rPr>
              <a:t>v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and radius </a:t>
            </a:r>
            <a:r>
              <a:rPr lang="en-US">
                <a:solidFill>
                  <a:srgbClr val="FF0066"/>
                </a:solidFill>
                <a:latin typeface="Monotype Corsiva" charset="0"/>
              </a:rPr>
              <a:t>r</a:t>
            </a:r>
            <a:r>
              <a:rPr lang="en-US">
                <a:solidFill>
                  <a:srgbClr val="FF0066"/>
                </a:solidFill>
                <a:latin typeface="Arial Narrow" charset="0"/>
              </a:rPr>
              <a:t>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is proportional to </a:t>
            </a:r>
            <a:r>
              <a:rPr lang="en-US">
                <a:solidFill>
                  <a:srgbClr val="CC6600"/>
                </a:solidFill>
                <a:latin typeface="Monotype Corsiva" charset="0"/>
              </a:rPr>
              <a:t>r</a:t>
            </a:r>
            <a:r>
              <a:rPr lang="en-US" baseline="30000">
                <a:solidFill>
                  <a:srgbClr val="CC6600"/>
                </a:solidFill>
                <a:latin typeface="Monotype Corsiva" charset="0"/>
              </a:rPr>
              <a:t>n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>
                <a:solidFill>
                  <a:srgbClr val="CC6600"/>
                </a:solidFill>
                <a:latin typeface="Monotype Corsiva" charset="0"/>
              </a:rPr>
              <a:t>v</a:t>
            </a:r>
            <a:r>
              <a:rPr lang="en-US" baseline="30000">
                <a:solidFill>
                  <a:srgbClr val="CC6600"/>
                </a:solidFill>
                <a:latin typeface="Monotype Corsiva" charset="0"/>
              </a:rPr>
              <a:t>m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.  What are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n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and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m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/>
          </a:p>
        </p:txBody>
      </p:sp>
      <p:graphicFrame>
        <p:nvGraphicFramePr>
          <p:cNvPr id="175132" name="Object 28"/>
          <p:cNvGraphicFramePr>
            <a:graphicFrameLocks noChangeAspect="1"/>
          </p:cNvGraphicFramePr>
          <p:nvPr/>
        </p:nvGraphicFramePr>
        <p:xfrm>
          <a:off x="4786313" y="3352800"/>
          <a:ext cx="1614487" cy="871538"/>
        </p:xfrm>
        <a:graphic>
          <a:graphicData uri="http://schemas.openxmlformats.org/presentationml/2006/ole">
            <p:oleObj spid="_x0000_s234502" name="Equation" r:id="rId8" imgW="812520" imgH="469800" progId="Equation.DSMT4">
              <p:embed/>
            </p:oleObj>
          </a:graphicData>
        </a:graphic>
      </p:graphicFrame>
      <p:graphicFrame>
        <p:nvGraphicFramePr>
          <p:cNvPr id="175133" name="Object 29"/>
          <p:cNvGraphicFramePr>
            <a:graphicFrameLocks noChangeAspect="1"/>
          </p:cNvGraphicFramePr>
          <p:nvPr/>
        </p:nvGraphicFramePr>
        <p:xfrm>
          <a:off x="6281738" y="3581400"/>
          <a:ext cx="1033462" cy="354013"/>
        </p:xfrm>
        <a:graphic>
          <a:graphicData uri="http://schemas.openxmlformats.org/presentationml/2006/ole">
            <p:oleObj spid="_x0000_s234503" name="Equation" r:id="rId9" imgW="520560" imgH="190440" progId="Equation.DSMT4">
              <p:embed/>
            </p:oleObj>
          </a:graphicData>
        </a:graphic>
      </p:graphicFrame>
      <p:graphicFrame>
        <p:nvGraphicFramePr>
          <p:cNvPr id="175134" name="Object 30"/>
          <p:cNvGraphicFramePr>
            <a:graphicFrameLocks noChangeAspect="1"/>
          </p:cNvGraphicFramePr>
          <p:nvPr/>
        </p:nvGraphicFramePr>
        <p:xfrm>
          <a:off x="5321300" y="4419600"/>
          <a:ext cx="1612900" cy="381000"/>
        </p:xfrm>
        <a:graphic>
          <a:graphicData uri="http://schemas.openxmlformats.org/presentationml/2006/ole">
            <p:oleObj spid="_x0000_s234504" name="Equation" r:id="rId10" imgW="647640" imgH="152280" progId="Equation.DSMT4">
              <p:embed/>
            </p:oleObj>
          </a:graphicData>
        </a:graphic>
      </p:graphicFrame>
      <p:graphicFrame>
        <p:nvGraphicFramePr>
          <p:cNvPr id="175135" name="Object 31"/>
          <p:cNvGraphicFramePr>
            <a:graphicFrameLocks noChangeAspect="1"/>
          </p:cNvGraphicFramePr>
          <p:nvPr/>
        </p:nvGraphicFramePr>
        <p:xfrm>
          <a:off x="5116513" y="4987925"/>
          <a:ext cx="1284287" cy="498475"/>
        </p:xfrm>
        <a:graphic>
          <a:graphicData uri="http://schemas.openxmlformats.org/presentationml/2006/ole">
            <p:oleObj spid="_x0000_s234505" name="Equation" r:id="rId11" imgW="457200" imgH="177480" progId="Equation.DSMT4">
              <p:embed/>
            </p:oleObj>
          </a:graphicData>
        </a:graphic>
      </p:graphicFrame>
      <p:graphicFrame>
        <p:nvGraphicFramePr>
          <p:cNvPr id="175136" name="Object 32"/>
          <p:cNvGraphicFramePr>
            <a:graphicFrameLocks noChangeAspect="1"/>
          </p:cNvGraphicFramePr>
          <p:nvPr/>
        </p:nvGraphicFramePr>
        <p:xfrm>
          <a:off x="6343650" y="5057775"/>
          <a:ext cx="285750" cy="428625"/>
        </p:xfrm>
        <a:graphic>
          <a:graphicData uri="http://schemas.openxmlformats.org/presentationml/2006/ole">
            <p:oleObj spid="_x0000_s234506" name="Equation" r:id="rId12" imgW="101600" imgH="152400" progId="Equation.DSMT4">
              <p:embed/>
            </p:oleObj>
          </a:graphicData>
        </a:graphic>
      </p:graphicFrame>
      <p:graphicFrame>
        <p:nvGraphicFramePr>
          <p:cNvPr id="175137" name="Object 33"/>
          <p:cNvGraphicFramePr>
            <a:graphicFrameLocks noChangeAspect="1"/>
          </p:cNvGraphicFramePr>
          <p:nvPr/>
        </p:nvGraphicFramePr>
        <p:xfrm>
          <a:off x="6799263" y="5024438"/>
          <a:ext cx="1887537" cy="461962"/>
        </p:xfrm>
        <a:graphic>
          <a:graphicData uri="http://schemas.openxmlformats.org/presentationml/2006/ole">
            <p:oleObj spid="_x0000_s234507" name="Equation" r:id="rId13" imgW="672840" imgH="164880" progId="Equation.DSMT4">
              <p:embed/>
            </p:oleObj>
          </a:graphicData>
        </a:graphic>
      </p:graphicFrame>
      <p:sp>
        <p:nvSpPr>
          <p:cNvPr id="37909" name="Footer Placeholder 3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7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build="p" autoUpdateAnimBg="0"/>
      <p:bldP spid="17513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2FEC91-B742-D441-AE58-AFFECB6CC741}" type="slidenum">
              <a:rPr lang="en-US"/>
              <a:pPr/>
              <a:t>7</a:t>
            </a:fld>
            <a:endParaRPr lang="en-US"/>
          </a:p>
        </p:txBody>
      </p:sp>
      <p:sp>
        <p:nvSpPr>
          <p:cNvPr id="38916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B9CF2A98-FA30-7E4B-B2A4-255415DD7F07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7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dirty="0"/>
              <a:t>Some Fundamentals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8001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Kinematics: Description of Motion without understanding the cause of the motion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Dynamics: Description of motion accompanied with understanding the cause of the motion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Vector and Scalar quantities: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Scalar: Physical quantities that require magnitude but no direction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Speed, length, mass, height, volume, area,</a:t>
            </a:r>
            <a:r>
              <a:rPr lang="en-US" sz="1800" dirty="0" smtClean="0"/>
              <a:t> energy, heat, etc</a:t>
            </a:r>
            <a:endParaRPr lang="en-US" sz="18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Vector: Physical quantities that require both magnitude and direction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Velocity, Acceleration, Force, Momentum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It does not make sense to say “I ran with velocity of 10miles/hour.”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Objects can be treated as point-like if their sizes are smaller than the scale in the 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Earth can be treated as a point like object (or a particle</a:t>
            </a:r>
            <a:r>
              <a:rPr lang="en-US" sz="2000" dirty="0" smtClean="0"/>
              <a:t>) in </a:t>
            </a:r>
            <a:r>
              <a:rPr lang="en-US" sz="2000" dirty="0"/>
              <a:t>celestial problems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Simplification of the problem </a:t>
            </a:r>
            <a:r>
              <a:rPr lang="en-US" sz="1800" u="sng" dirty="0">
                <a:solidFill>
                  <a:srgbClr val="FF0066"/>
                </a:solidFill>
              </a:rPr>
              <a:t>(The first step in setting up to solve a problem…)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Any other examples?</a:t>
            </a:r>
          </a:p>
        </p:txBody>
      </p:sp>
      <p:sp>
        <p:nvSpPr>
          <p:cNvPr id="38919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6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6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6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6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3993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792C7A-7131-8846-B62C-7BE0A8663CA8}" type="slidenum">
              <a:rPr lang="en-US"/>
              <a:pPr/>
              <a:t>8</a:t>
            </a:fld>
            <a:endParaRPr lang="en-US"/>
          </a:p>
        </p:txBody>
      </p:sp>
      <p:sp>
        <p:nvSpPr>
          <p:cNvPr id="39940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CCF2B873-B067-7646-8153-0CC6852E19FA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8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US"/>
              <a:t>Some More Fundamentals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Motions:Can be described as long as the position is known at any given time (or position is expressed as a function of time)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Translation: Linear motion along a 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Rotation: Circular or elliptical motion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Vibration: Oscillation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Dimensions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0 dimension: A point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1 dimension: Linear drag of a point, resulting in a line </a:t>
            </a:r>
            <a:r>
              <a:rPr lang="en-US" sz="2400">
                <a:sym typeface="Wingdings" charset="2"/>
              </a:rPr>
              <a:t> Motion in one-dimension is a motion on a line</a:t>
            </a:r>
            <a:endParaRPr lang="en-US" sz="2400"/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2 dimension: Linear drag of a line resulting in a surface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3 dimension: Perpendicular Linear drag of a surface, resulting in a stereo object</a:t>
            </a:r>
          </a:p>
        </p:txBody>
      </p:sp>
      <p:sp>
        <p:nvSpPr>
          <p:cNvPr id="39943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7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</a:p>
        </p:txBody>
      </p:sp>
      <p:sp>
        <p:nvSpPr>
          <p:cNvPr id="2151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</a:p>
        </p:txBody>
      </p:sp>
      <p:sp>
        <p:nvSpPr>
          <p:cNvPr id="21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A717E9-F0CC-C140-A789-20010415C0D8}" type="slidenum">
              <a:rPr lang="en-US"/>
              <a:pPr/>
              <a:t>9</a:t>
            </a:fld>
            <a:endParaRPr lang="en-US"/>
          </a:p>
        </p:txBody>
      </p:sp>
      <p:sp>
        <p:nvSpPr>
          <p:cNvPr id="215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/>
              <a:t>Displacement, Velocity and Speed</a:t>
            </a: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762000" y="914400"/>
            <a:ext cx="624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charset="0"/>
              </a:rPr>
              <a:t>One dimensional displacement is defined as: </a:t>
            </a:r>
            <a:endParaRPr lang="en-US" sz="2800" i="1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92516" name="Object 2"/>
          <p:cNvGraphicFramePr>
            <a:graphicFrameLocks noChangeAspect="1"/>
          </p:cNvGraphicFramePr>
          <p:nvPr/>
        </p:nvGraphicFramePr>
        <p:xfrm>
          <a:off x="3276600" y="1392238"/>
          <a:ext cx="1600200" cy="428625"/>
        </p:xfrm>
        <a:graphic>
          <a:graphicData uri="http://schemas.openxmlformats.org/presentationml/2006/ole">
            <p:oleObj spid="_x0000_s240642" name="Equation" r:id="rId3" imgW="711000" imgH="190440" progId="Equation.3">
              <p:embed/>
            </p:oleObj>
          </a:graphicData>
        </a:graphic>
      </p:graphicFrame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152400" y="2833688"/>
            <a:ext cx="815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The average velocity is defined as: </a:t>
            </a:r>
            <a:endParaRPr lang="en-US" sz="2800" i="1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92518" name="Object 3"/>
          <p:cNvGraphicFramePr>
            <a:graphicFrameLocks noChangeAspect="1"/>
          </p:cNvGraphicFramePr>
          <p:nvPr/>
        </p:nvGraphicFramePr>
        <p:xfrm>
          <a:off x="4800600" y="2982913"/>
          <a:ext cx="663575" cy="330200"/>
        </p:xfrm>
        <a:graphic>
          <a:graphicData uri="http://schemas.openxmlformats.org/presentationml/2006/ole">
            <p:oleObj spid="_x0000_s240643" name="Equation" r:id="rId4" imgW="279360" imgH="139680" progId="Equation.DSMT4">
              <p:embed/>
            </p:oleObj>
          </a:graphicData>
        </a:graphic>
      </p:graphicFrame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609600" y="4419600"/>
            <a:ext cx="586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The average speed is defined as: </a:t>
            </a:r>
            <a:endParaRPr lang="en-US" sz="2800" i="1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92520" name="Object 4"/>
          <p:cNvGraphicFramePr>
            <a:graphicFrameLocks noChangeAspect="1"/>
          </p:cNvGraphicFramePr>
          <p:nvPr/>
        </p:nvGraphicFramePr>
        <p:xfrm>
          <a:off x="5232400" y="4267200"/>
          <a:ext cx="3557588" cy="838200"/>
        </p:xfrm>
        <a:graphic>
          <a:graphicData uri="http://schemas.openxmlformats.org/presentationml/2006/ole">
            <p:oleObj spid="_x0000_s240644" name="Equation" r:id="rId5" imgW="1765080" imgH="419040" progId="Equation.DSMT4">
              <p:embed/>
            </p:oleObj>
          </a:graphicData>
        </a:graphic>
      </p:graphicFrame>
      <p:graphicFrame>
        <p:nvGraphicFramePr>
          <p:cNvPr id="192522" name="Object 5"/>
          <p:cNvGraphicFramePr>
            <a:graphicFrameLocks noChangeAspect="1"/>
          </p:cNvGraphicFramePr>
          <p:nvPr/>
        </p:nvGraphicFramePr>
        <p:xfrm>
          <a:off x="5464175" y="2667000"/>
          <a:ext cx="1263650" cy="962025"/>
        </p:xfrm>
        <a:graphic>
          <a:graphicData uri="http://schemas.openxmlformats.org/presentationml/2006/ole">
            <p:oleObj spid="_x0000_s240645" name="Equation" r:id="rId6" imgW="533160" imgH="406080" progId="Equation.DSMT4">
              <p:embed/>
            </p:oleObj>
          </a:graphicData>
        </a:graphic>
      </p:graphicFrame>
      <p:graphicFrame>
        <p:nvGraphicFramePr>
          <p:cNvPr id="192523" name="Object 6"/>
          <p:cNvGraphicFramePr>
            <a:graphicFrameLocks noChangeAspect="1"/>
          </p:cNvGraphicFramePr>
          <p:nvPr/>
        </p:nvGraphicFramePr>
        <p:xfrm>
          <a:off x="6721475" y="2667000"/>
          <a:ext cx="571500" cy="931863"/>
        </p:xfrm>
        <a:graphic>
          <a:graphicData uri="http://schemas.openxmlformats.org/presentationml/2006/ole">
            <p:oleObj spid="_x0000_s240646" name="Equation" r:id="rId7" imgW="241200" imgH="393480" progId="Equation.DSMT4">
              <p:embed/>
            </p:oleObj>
          </a:graphicData>
        </a:graphic>
      </p:graphicFrame>
      <p:sp>
        <p:nvSpPr>
          <p:cNvPr id="192524" name="Text Box 12"/>
          <p:cNvSpPr txBox="1">
            <a:spLocks noChangeArrowheads="1"/>
          </p:cNvSpPr>
          <p:nvPr/>
        </p:nvSpPr>
        <p:spPr bwMode="auto">
          <a:xfrm>
            <a:off x="533400" y="358140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i="1">
                <a:solidFill>
                  <a:srgbClr val="FF0066"/>
                </a:solidFill>
                <a:latin typeface="Monotype Corsiva" charset="0"/>
              </a:rPr>
              <a:t>Displacement per unit time in the period throughout the motion</a:t>
            </a:r>
          </a:p>
        </p:txBody>
      </p:sp>
      <p:sp>
        <p:nvSpPr>
          <p:cNvPr id="192525" name="Text Box 13"/>
          <p:cNvSpPr txBox="1">
            <a:spLocks noChangeArrowheads="1"/>
          </p:cNvSpPr>
          <p:nvPr/>
        </p:nvSpPr>
        <p:spPr bwMode="auto">
          <a:xfrm>
            <a:off x="762000" y="1768475"/>
            <a:ext cx="7886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rgbClr val="FF0066"/>
                </a:solidFill>
                <a:latin typeface="Monotype Corsiva" charset="0"/>
              </a:rPr>
              <a:t>Displacement is the difference between initial and final potions of the motion and is a vector quantity.  </a:t>
            </a:r>
            <a:r>
              <a:rPr lang="en-US" i="1">
                <a:solidFill>
                  <a:schemeClr val="accent2"/>
                </a:solidFill>
                <a:latin typeface="Monotype Corsiva" charset="0"/>
              </a:rPr>
              <a:t>How is this different than distance?</a:t>
            </a:r>
          </a:p>
        </p:txBody>
      </p:sp>
      <p:graphicFrame>
        <p:nvGraphicFramePr>
          <p:cNvPr id="192546" name="Object 7"/>
          <p:cNvGraphicFramePr>
            <a:graphicFrameLocks noChangeAspect="1"/>
          </p:cNvGraphicFramePr>
          <p:nvPr>
            <p:ph idx="1"/>
          </p:nvPr>
        </p:nvGraphicFramePr>
        <p:xfrm>
          <a:off x="7239000" y="2819400"/>
          <a:ext cx="1828800" cy="746125"/>
        </p:xfrm>
        <a:graphic>
          <a:graphicData uri="http://schemas.openxmlformats.org/presentationml/2006/ole">
            <p:oleObj spid="_x0000_s240647" name="Equation" r:id="rId8" imgW="1028520" imgH="419040" progId="Equation.DSMT4">
              <p:embed/>
            </p:oleObj>
          </a:graphicData>
        </a:graphic>
      </p:graphicFrame>
      <p:sp>
        <p:nvSpPr>
          <p:cNvPr id="192548" name="Text Box 36"/>
          <p:cNvSpPr txBox="1">
            <a:spLocks noChangeArrowheads="1"/>
          </p:cNvSpPr>
          <p:nvPr/>
        </p:nvSpPr>
        <p:spPr bwMode="auto">
          <a:xfrm>
            <a:off x="1431925" y="3287713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6600"/>
                </a:solidFill>
                <a:latin typeface="Arial Narrow" charset="0"/>
              </a:rPr>
              <a:t>Unit?</a:t>
            </a:r>
          </a:p>
        </p:txBody>
      </p:sp>
      <p:sp>
        <p:nvSpPr>
          <p:cNvPr id="192549" name="Text Box 37"/>
          <p:cNvSpPr txBox="1">
            <a:spLocks noChangeArrowheads="1"/>
          </p:cNvSpPr>
          <p:nvPr/>
        </p:nvSpPr>
        <p:spPr bwMode="auto">
          <a:xfrm>
            <a:off x="2209800" y="3276600"/>
            <a:ext cx="561975" cy="415925"/>
          </a:xfrm>
          <a:prstGeom prst="rect">
            <a:avLst/>
          </a:prstGeom>
          <a:solidFill>
            <a:srgbClr val="FFFFCC"/>
          </a:soli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m/s</a:t>
            </a:r>
          </a:p>
        </p:txBody>
      </p:sp>
      <p:sp>
        <p:nvSpPr>
          <p:cNvPr id="192550" name="Text Box 38"/>
          <p:cNvSpPr txBox="1">
            <a:spLocks noChangeArrowheads="1"/>
          </p:cNvSpPr>
          <p:nvPr/>
        </p:nvSpPr>
        <p:spPr bwMode="auto">
          <a:xfrm>
            <a:off x="1584325" y="2525713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6600"/>
                </a:solidFill>
                <a:latin typeface="Arial Narrow" charset="0"/>
              </a:rPr>
              <a:t>Unit?</a:t>
            </a:r>
          </a:p>
        </p:txBody>
      </p:sp>
      <p:sp>
        <p:nvSpPr>
          <p:cNvPr id="192551" name="Text Box 39"/>
          <p:cNvSpPr txBox="1">
            <a:spLocks noChangeArrowheads="1"/>
          </p:cNvSpPr>
          <p:nvPr/>
        </p:nvSpPr>
        <p:spPr bwMode="auto">
          <a:xfrm>
            <a:off x="2362200" y="2514600"/>
            <a:ext cx="388938" cy="415925"/>
          </a:xfrm>
          <a:prstGeom prst="rect">
            <a:avLst/>
          </a:prstGeom>
          <a:solidFill>
            <a:srgbClr val="FFFFCC"/>
          </a:soli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m</a:t>
            </a:r>
          </a:p>
        </p:txBody>
      </p:sp>
      <p:sp>
        <p:nvSpPr>
          <p:cNvPr id="192552" name="Text Box 40"/>
          <p:cNvSpPr txBox="1">
            <a:spLocks noChangeArrowheads="1"/>
          </p:cNvSpPr>
          <p:nvPr/>
        </p:nvSpPr>
        <p:spPr bwMode="auto">
          <a:xfrm>
            <a:off x="1447800" y="4937125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6600"/>
                </a:solidFill>
                <a:latin typeface="Arial Narrow" charset="0"/>
              </a:rPr>
              <a:t>Unit?</a:t>
            </a:r>
          </a:p>
        </p:txBody>
      </p:sp>
      <p:sp>
        <p:nvSpPr>
          <p:cNvPr id="192553" name="Text Box 41"/>
          <p:cNvSpPr txBox="1">
            <a:spLocks noChangeArrowheads="1"/>
          </p:cNvSpPr>
          <p:nvPr/>
        </p:nvSpPr>
        <p:spPr bwMode="auto">
          <a:xfrm>
            <a:off x="2225675" y="4926013"/>
            <a:ext cx="561975" cy="415925"/>
          </a:xfrm>
          <a:prstGeom prst="rect">
            <a:avLst/>
          </a:prstGeom>
          <a:solidFill>
            <a:srgbClr val="FFFFCC"/>
          </a:soli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m/s</a:t>
            </a:r>
          </a:p>
        </p:txBody>
      </p:sp>
      <p:sp>
        <p:nvSpPr>
          <p:cNvPr id="192554" name="Text Box 42"/>
          <p:cNvSpPr txBox="1">
            <a:spLocks noChangeArrowheads="1"/>
          </p:cNvSpPr>
          <p:nvPr/>
        </p:nvSpPr>
        <p:spPr bwMode="auto">
          <a:xfrm>
            <a:off x="5638800" y="1371600"/>
            <a:ext cx="2052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6600"/>
                </a:solidFill>
                <a:latin typeface="Arial Narrow" charset="0"/>
              </a:rPr>
              <a:t>A vector quantity</a:t>
            </a:r>
          </a:p>
        </p:txBody>
      </p:sp>
      <p:sp>
        <p:nvSpPr>
          <p:cNvPr id="192555" name="Text Box 43"/>
          <p:cNvSpPr txBox="1">
            <a:spLocks noChangeArrowheads="1"/>
          </p:cNvSpPr>
          <p:nvPr/>
        </p:nvSpPr>
        <p:spPr bwMode="auto">
          <a:xfrm>
            <a:off x="3048000" y="5181600"/>
            <a:ext cx="203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6600"/>
                </a:solidFill>
                <a:latin typeface="Arial Narrow" charset="0"/>
              </a:rPr>
              <a:t>A scalar quantity</a:t>
            </a:r>
          </a:p>
        </p:txBody>
      </p:sp>
      <p:sp>
        <p:nvSpPr>
          <p:cNvPr id="192556" name="Text Box 44"/>
          <p:cNvSpPr txBox="1">
            <a:spLocks noChangeArrowheads="1"/>
          </p:cNvSpPr>
          <p:nvPr/>
        </p:nvSpPr>
        <p:spPr bwMode="auto">
          <a:xfrm>
            <a:off x="3124200" y="3276600"/>
            <a:ext cx="2052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6600"/>
                </a:solidFill>
                <a:latin typeface="Arial Narrow" charset="0"/>
              </a:rPr>
              <a:t>A vector quantity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9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9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9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9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/>
      <p:bldP spid="192517" grpId="0"/>
      <p:bldP spid="192519" grpId="0"/>
      <p:bldP spid="192524" grpId="0"/>
      <p:bldP spid="192525" grpId="0"/>
      <p:bldP spid="192548" grpId="0"/>
      <p:bldP spid="192549" grpId="0" animBg="1"/>
      <p:bldP spid="192550" grpId="0"/>
      <p:bldP spid="192551" grpId="0" animBg="1"/>
      <p:bldP spid="192552" grpId="0"/>
      <p:bldP spid="192553" grpId="0" animBg="1"/>
      <p:bldP spid="192554" grpId="0"/>
      <p:bldP spid="192555" grpId="0"/>
      <p:bldP spid="192556" grpId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4229</TotalTime>
  <Words>2636</Words>
  <Application>Microsoft Macintosh PowerPoint</Application>
  <PresentationFormat>On-screen Show (4:3)</PresentationFormat>
  <Paragraphs>341</Paragraphs>
  <Slides>29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phys1443-spring02</vt:lpstr>
      <vt:lpstr>Equation</vt:lpstr>
      <vt:lpstr>PHYS 1443 – Section 001 Lecture #2</vt:lpstr>
      <vt:lpstr>Announcements</vt:lpstr>
      <vt:lpstr>Special Problems for Extra Credit</vt:lpstr>
      <vt:lpstr>Dimension and Dimensional Analysis</vt:lpstr>
      <vt:lpstr>Dimension and Dimensional Analysis</vt:lpstr>
      <vt:lpstr>Examples</vt:lpstr>
      <vt:lpstr>Some Fundamentals</vt:lpstr>
      <vt:lpstr>Some More Fundamentals</vt:lpstr>
      <vt:lpstr>Displacement, Velocity and Speed</vt:lpstr>
      <vt:lpstr>Slide 10</vt:lpstr>
      <vt:lpstr>Displacement, Velocity and Speed</vt:lpstr>
      <vt:lpstr>Difference between Speed and Velocity</vt:lpstr>
      <vt:lpstr>Example 2.1</vt:lpstr>
      <vt:lpstr>Instantaneous Velocity and Speed</vt:lpstr>
      <vt:lpstr>Slide 15</vt:lpstr>
      <vt:lpstr>Position vs Time Plot</vt:lpstr>
      <vt:lpstr>Slide 17</vt:lpstr>
      <vt:lpstr>Example 2.3</vt:lpstr>
      <vt:lpstr>Example 2.3 cont’d</vt:lpstr>
      <vt:lpstr>Displacement, Velocity and Speed</vt:lpstr>
      <vt:lpstr>Acceleration</vt:lpstr>
      <vt:lpstr>Acceleration vs Time Plot</vt:lpstr>
      <vt:lpstr>Example 2.4</vt:lpstr>
      <vt:lpstr>Few Confusing Things on Acceleration</vt:lpstr>
      <vt:lpstr>Displacement, Velocity, Speed &amp; Acceleration</vt:lpstr>
      <vt:lpstr>One Dimensional Motion</vt:lpstr>
      <vt:lpstr>Kinematic Equations of Motion on a Straight Line Under Constant Acceleration</vt:lpstr>
      <vt:lpstr>How do we solve a problem using a kinematic formula under constant acceleration?</vt:lpstr>
      <vt:lpstr>Example 2.11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193</cp:revision>
  <dcterms:created xsi:type="dcterms:W3CDTF">2011-06-07T15:19:53Z</dcterms:created>
  <dcterms:modified xsi:type="dcterms:W3CDTF">2011-06-07T15:29:19Z</dcterms:modified>
</cp:coreProperties>
</file>