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131.bin" ContentType="application/vnd.openxmlformats-officedocument.oleObject"/>
  <Override PartName="/ppt/embeddings/oleObject76.bin" ContentType="application/vnd.openxmlformats-officedocument.oleObject"/>
  <Override PartName="/ppt/embeddings/oleObject141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slideLayouts/slideLayout15.xml" ContentType="application/vnd.openxmlformats-officedocument.presentationml.slideLayout+xml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18.bin" ContentType="application/vnd.openxmlformats-officedocument.oleObject"/>
  <Override PartName="/ppt/notesSlides/notesSlide2.xml" ContentType="application/vnd.openxmlformats-officedocument.presentationml.notesSlide+xml"/>
  <Override PartName="/ppt/embeddings/oleObject128.bin" ContentType="application/vnd.openxmlformats-officedocument.oleObject"/>
  <Override PartName="/ppt/embeddings/oleObject137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147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embeddings/oleObject104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Microsoft_Equation4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132.bin" ContentType="application/vnd.openxmlformats-officedocument.oleObject"/>
  <Override PartName="/ppt/embeddings/oleObject77.bin" ContentType="application/vnd.openxmlformats-officedocument.oleObject"/>
  <Override PartName="/ppt/embeddings/oleObject142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embeddings/oleObject129.bin" ContentType="application/vnd.openxmlformats-officedocument.oleObject"/>
  <Override PartName="/ppt/embeddings/oleObject138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148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embeddings/Microsoft_Equation5.bin" ContentType="application/vnd.openxmlformats-officedocument.oleObject"/>
  <Override PartName="/ppt/embeddings/oleObject91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133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143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embeddings/oleObject139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149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oleObject106.bin" ContentType="application/vnd.openxmlformats-officedocument.oleObject"/>
  <Override PartName="/ppt/embeddings/Microsoft_Equation6.bin" ContentType="application/vnd.openxmlformats-officedocument.oleObject"/>
  <Override PartName="/ppt/embeddings/oleObject92.bin" ContentType="application/vnd.openxmlformats-officedocument.oleObject"/>
  <Override PartName="/ppt/slideLayouts/slideLayout12.xml" ContentType="application/vnd.openxmlformats-officedocument.presentationml.slideLayout+xml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134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144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slides/slide20.xml" ContentType="application/vnd.openxmlformats-officedocument.presentationml.slide+xml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embeddings/oleObject110.bin" ContentType="application/vnd.openxmlformats-officedocument.oleObject"/>
  <Override PartName="/ppt/embeddings/oleObject55.bin" ContentType="application/vnd.openxmlformats-officedocument.oleObject"/>
  <Default Extension="pict" ContentType="image/pict"/>
  <Default Extension="rels" ContentType="application/vnd.openxmlformats-package.relationships+xml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oleObject107.bin" ContentType="application/vnd.openxmlformats-officedocument.oleObject"/>
  <Override PartName="/ppt/embeddings/Microsoft_Equation7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slideLayouts/slideLayout13.xml" ContentType="application/vnd.openxmlformats-officedocument.presentationml.slideLayout+xml"/>
  <Override PartName="/ppt/embeddings/oleObject116.bin" ContentType="application/vnd.openxmlformats-officedocument.oleObject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35.bin" ContentType="application/vnd.openxmlformats-officedocument.oleObject"/>
  <Override PartName="/ppt/embeddings/oleObject12.bin" ContentType="application/vnd.openxmlformats-officedocument.oleObject"/>
  <Override PartName="/ppt/embeddings/oleObject145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slides/slide21.xml" ContentType="application/vnd.openxmlformats-officedocument.presentationml.slide+xml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2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130.bin" ContentType="application/vnd.openxmlformats-officedocument.oleObject"/>
  <Override PartName="/ppt/embeddings/oleObject75.bin" ContentType="application/vnd.openxmlformats-officedocument.oleObject"/>
  <Override PartName="/ppt/embeddings/oleObject140.bin" ContentType="application/vnd.openxmlformats-officedocument.oleObject"/>
  <Override PartName="/ppt/embeddings/oleObject84.bin" ContentType="application/vnd.openxmlformats-officedocument.oleObject"/>
  <Override PartName="/ppt/embeddings/oleObject108.bin" ContentType="application/vnd.openxmlformats-officedocument.oleObject"/>
  <Override PartName="/ppt/slideLayouts/slideLayout14.xml" ContentType="application/vnd.openxmlformats-officedocument.presentationml.slideLayout+xml"/>
  <Override PartName="/ppt/embeddings/oleObject94.bin" ContentType="application/vnd.openxmlformats-officedocument.oleObject"/>
  <Override PartName="/ppt/embeddings/oleObject117.bin" ContentType="application/vnd.openxmlformats-officedocument.oleObject"/>
  <Override PartName="/ppt/notesSlides/notesSlide1.xml" ContentType="application/vnd.openxmlformats-officedocument.presentationml.notesSlide+xml"/>
  <Override PartName="/ppt/embeddings/oleObject127.bin" ContentType="application/vnd.openxmlformats-officedocument.oleObject"/>
  <Override PartName="/ppt/embeddings/oleObject136.bin" ContentType="application/vnd.openxmlformats-officedocument.oleObject"/>
  <Override PartName="/ppt/embeddings/oleObject146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slides/slide22.xml" ContentType="application/vnd.openxmlformats-officedocument.presentationml.slide+xml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8" r:id="rId3"/>
    <p:sldId id="428" r:id="rId4"/>
    <p:sldId id="480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9" r:id="rId18"/>
    <p:sldId id="450" r:id="rId19"/>
    <p:sldId id="451" r:id="rId20"/>
    <p:sldId id="452" r:id="rId21"/>
    <p:sldId id="453" r:id="rId22"/>
    <p:sldId id="454" r:id="rId2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98" autoAdjust="0"/>
    <p:restoredTop sz="94728" autoAdjust="0"/>
  </p:normalViewPr>
  <p:slideViewPr>
    <p:cSldViewPr>
      <p:cViewPr varScale="1">
        <p:scale>
          <a:sx n="99" d="100"/>
          <a:sy n="99" d="100"/>
        </p:scale>
        <p:origin x="-120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4" Type="http://schemas.openxmlformats.org/officeDocument/2006/relationships/image" Target="../media/image75.pict"/><Relationship Id="rId5" Type="http://schemas.openxmlformats.org/officeDocument/2006/relationships/image" Target="../media/image71.pict"/><Relationship Id="rId6" Type="http://schemas.openxmlformats.org/officeDocument/2006/relationships/image" Target="../media/image76.wmf"/><Relationship Id="rId7" Type="http://schemas.openxmlformats.org/officeDocument/2006/relationships/image" Target="../media/image77.wmf"/><Relationship Id="rId8" Type="http://schemas.openxmlformats.org/officeDocument/2006/relationships/image" Target="../media/image78.wmf"/><Relationship Id="rId9" Type="http://schemas.openxmlformats.org/officeDocument/2006/relationships/image" Target="../media/image79.wmf"/><Relationship Id="rId10" Type="http://schemas.openxmlformats.org/officeDocument/2006/relationships/image" Target="../media/image80.wmf"/><Relationship Id="rId1" Type="http://schemas.openxmlformats.org/officeDocument/2006/relationships/image" Target="../media/image72.pict"/><Relationship Id="rId2" Type="http://schemas.openxmlformats.org/officeDocument/2006/relationships/image" Target="../media/image73.pict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89.pict"/><Relationship Id="rId20" Type="http://schemas.openxmlformats.org/officeDocument/2006/relationships/image" Target="../media/image100.pict"/><Relationship Id="rId21" Type="http://schemas.openxmlformats.org/officeDocument/2006/relationships/image" Target="../media/image101.pict"/><Relationship Id="rId22" Type="http://schemas.openxmlformats.org/officeDocument/2006/relationships/image" Target="../media/image102.pict"/><Relationship Id="rId23" Type="http://schemas.openxmlformats.org/officeDocument/2006/relationships/image" Target="../media/image103.pict"/><Relationship Id="rId24" Type="http://schemas.openxmlformats.org/officeDocument/2006/relationships/image" Target="../media/image104.pict"/><Relationship Id="rId25" Type="http://schemas.openxmlformats.org/officeDocument/2006/relationships/image" Target="../media/image105.pict"/><Relationship Id="rId10" Type="http://schemas.openxmlformats.org/officeDocument/2006/relationships/image" Target="../media/image90.pict"/><Relationship Id="rId11" Type="http://schemas.openxmlformats.org/officeDocument/2006/relationships/image" Target="../media/image91.wmf"/><Relationship Id="rId12" Type="http://schemas.openxmlformats.org/officeDocument/2006/relationships/image" Target="../media/image92.pict"/><Relationship Id="rId13" Type="http://schemas.openxmlformats.org/officeDocument/2006/relationships/image" Target="../media/image93.pict"/><Relationship Id="rId14" Type="http://schemas.openxmlformats.org/officeDocument/2006/relationships/image" Target="../media/image94.pict"/><Relationship Id="rId15" Type="http://schemas.openxmlformats.org/officeDocument/2006/relationships/image" Target="../media/image95.pict"/><Relationship Id="rId16" Type="http://schemas.openxmlformats.org/officeDocument/2006/relationships/image" Target="../media/image96.pict"/><Relationship Id="rId17" Type="http://schemas.openxmlformats.org/officeDocument/2006/relationships/image" Target="../media/image97.pict"/><Relationship Id="rId18" Type="http://schemas.openxmlformats.org/officeDocument/2006/relationships/image" Target="../media/image98.pict"/><Relationship Id="rId19" Type="http://schemas.openxmlformats.org/officeDocument/2006/relationships/image" Target="../media/image99.pict"/><Relationship Id="rId1" Type="http://schemas.openxmlformats.org/officeDocument/2006/relationships/image" Target="../media/image81.pict"/><Relationship Id="rId2" Type="http://schemas.openxmlformats.org/officeDocument/2006/relationships/image" Target="../media/image82.pict"/><Relationship Id="rId3" Type="http://schemas.openxmlformats.org/officeDocument/2006/relationships/image" Target="../media/image83.pict"/><Relationship Id="rId4" Type="http://schemas.openxmlformats.org/officeDocument/2006/relationships/image" Target="../media/image84.pict"/><Relationship Id="rId5" Type="http://schemas.openxmlformats.org/officeDocument/2006/relationships/image" Target="../media/image85.pict"/><Relationship Id="rId6" Type="http://schemas.openxmlformats.org/officeDocument/2006/relationships/image" Target="../media/image86.pict"/><Relationship Id="rId7" Type="http://schemas.openxmlformats.org/officeDocument/2006/relationships/image" Target="../media/image87.pict"/><Relationship Id="rId8" Type="http://schemas.openxmlformats.org/officeDocument/2006/relationships/image" Target="../media/image88.pict"/></Relationships>
</file>

<file path=ppt/drawings/_rels/vmlDrawing1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6.wmf"/><Relationship Id="rId12" Type="http://schemas.openxmlformats.org/officeDocument/2006/relationships/image" Target="../media/image117.wmf"/><Relationship Id="rId13" Type="http://schemas.openxmlformats.org/officeDocument/2006/relationships/image" Target="../media/image118.wmf"/><Relationship Id="rId14" Type="http://schemas.openxmlformats.org/officeDocument/2006/relationships/image" Target="../media/image119.wmf"/><Relationship Id="rId15" Type="http://schemas.openxmlformats.org/officeDocument/2006/relationships/image" Target="../media/image120.wmf"/><Relationship Id="rId16" Type="http://schemas.openxmlformats.org/officeDocument/2006/relationships/image" Target="../media/image121.wmf"/><Relationship Id="rId1" Type="http://schemas.openxmlformats.org/officeDocument/2006/relationships/image" Target="../media/image106.wmf"/><Relationship Id="rId2" Type="http://schemas.openxmlformats.org/officeDocument/2006/relationships/image" Target="../media/image107.wmf"/><Relationship Id="rId3" Type="http://schemas.openxmlformats.org/officeDocument/2006/relationships/image" Target="../media/image108.wmf"/><Relationship Id="rId4" Type="http://schemas.openxmlformats.org/officeDocument/2006/relationships/image" Target="../media/image109.wmf"/><Relationship Id="rId5" Type="http://schemas.openxmlformats.org/officeDocument/2006/relationships/image" Target="../media/image110.wmf"/><Relationship Id="rId6" Type="http://schemas.openxmlformats.org/officeDocument/2006/relationships/image" Target="../media/image111.wmf"/><Relationship Id="rId7" Type="http://schemas.openxmlformats.org/officeDocument/2006/relationships/image" Target="../media/image112.wmf"/><Relationship Id="rId8" Type="http://schemas.openxmlformats.org/officeDocument/2006/relationships/image" Target="../media/image113.wmf"/><Relationship Id="rId9" Type="http://schemas.openxmlformats.org/officeDocument/2006/relationships/image" Target="../media/image114.wmf"/><Relationship Id="rId10" Type="http://schemas.openxmlformats.org/officeDocument/2006/relationships/image" Target="../media/image1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ict"/><Relationship Id="rId4" Type="http://schemas.openxmlformats.org/officeDocument/2006/relationships/image" Target="../media/image125.pict"/><Relationship Id="rId5" Type="http://schemas.openxmlformats.org/officeDocument/2006/relationships/image" Target="../media/image126.pict"/><Relationship Id="rId1" Type="http://schemas.openxmlformats.org/officeDocument/2006/relationships/image" Target="../media/image122.wmf"/><Relationship Id="rId2" Type="http://schemas.openxmlformats.org/officeDocument/2006/relationships/image" Target="../media/image1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ict"/><Relationship Id="rId4" Type="http://schemas.openxmlformats.org/officeDocument/2006/relationships/image" Target="../media/image130.pict"/><Relationship Id="rId5" Type="http://schemas.openxmlformats.org/officeDocument/2006/relationships/image" Target="../media/image131.pict"/><Relationship Id="rId1" Type="http://schemas.openxmlformats.org/officeDocument/2006/relationships/image" Target="../media/image128.pict"/><Relationship Id="rId2" Type="http://schemas.openxmlformats.org/officeDocument/2006/relationships/image" Target="../media/image126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pict"/><Relationship Id="rId2" Type="http://schemas.openxmlformats.org/officeDocument/2006/relationships/image" Target="../media/image133.pict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ict"/><Relationship Id="rId4" Type="http://schemas.openxmlformats.org/officeDocument/2006/relationships/image" Target="../media/image138.pict"/><Relationship Id="rId5" Type="http://schemas.openxmlformats.org/officeDocument/2006/relationships/image" Target="../media/image139.pict"/><Relationship Id="rId6" Type="http://schemas.openxmlformats.org/officeDocument/2006/relationships/image" Target="../media/image140.pict"/><Relationship Id="rId7" Type="http://schemas.openxmlformats.org/officeDocument/2006/relationships/image" Target="../media/image130.pict"/><Relationship Id="rId8" Type="http://schemas.openxmlformats.org/officeDocument/2006/relationships/image" Target="../media/image141.pict"/><Relationship Id="rId1" Type="http://schemas.openxmlformats.org/officeDocument/2006/relationships/image" Target="../media/image135.pict"/><Relationship Id="rId2" Type="http://schemas.openxmlformats.org/officeDocument/2006/relationships/image" Target="../media/image136.pict"/></Relationships>
</file>

<file path=ppt/drawings/_rels/vmlDrawing1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52.pict"/><Relationship Id="rId12" Type="http://schemas.openxmlformats.org/officeDocument/2006/relationships/image" Target="../media/image153.pict"/><Relationship Id="rId1" Type="http://schemas.openxmlformats.org/officeDocument/2006/relationships/image" Target="../media/image142.pict"/><Relationship Id="rId2" Type="http://schemas.openxmlformats.org/officeDocument/2006/relationships/image" Target="../media/image143.pict"/><Relationship Id="rId3" Type="http://schemas.openxmlformats.org/officeDocument/2006/relationships/image" Target="../media/image144.pict"/><Relationship Id="rId4" Type="http://schemas.openxmlformats.org/officeDocument/2006/relationships/image" Target="../media/image145.pict"/><Relationship Id="rId5" Type="http://schemas.openxmlformats.org/officeDocument/2006/relationships/image" Target="../media/image146.pict"/><Relationship Id="rId6" Type="http://schemas.openxmlformats.org/officeDocument/2006/relationships/image" Target="../media/image147.pict"/><Relationship Id="rId7" Type="http://schemas.openxmlformats.org/officeDocument/2006/relationships/image" Target="../media/image148.pict"/><Relationship Id="rId8" Type="http://schemas.openxmlformats.org/officeDocument/2006/relationships/image" Target="../media/image149.pict"/><Relationship Id="rId9" Type="http://schemas.openxmlformats.org/officeDocument/2006/relationships/image" Target="../media/image150.pict"/><Relationship Id="rId10" Type="http://schemas.openxmlformats.org/officeDocument/2006/relationships/image" Target="../media/image151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ict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9" Type="http://schemas.openxmlformats.org/officeDocument/2006/relationships/image" Target="../media/image11.wmf"/><Relationship Id="rId10" Type="http://schemas.openxmlformats.org/officeDocument/2006/relationships/image" Target="../media/image12.wmf"/><Relationship Id="rId11" Type="http://schemas.openxmlformats.org/officeDocument/2006/relationships/image" Target="../media/image13.pict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pict"/><Relationship Id="rId12" Type="http://schemas.openxmlformats.org/officeDocument/2006/relationships/image" Target="../media/image25.wmf"/><Relationship Id="rId1" Type="http://schemas.openxmlformats.org/officeDocument/2006/relationships/image" Target="../media/image14.wmf"/><Relationship Id="rId2" Type="http://schemas.openxmlformats.org/officeDocument/2006/relationships/image" Target="../media/image15.pict"/><Relationship Id="rId3" Type="http://schemas.openxmlformats.org/officeDocument/2006/relationships/image" Target="../media/image16.pict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pict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6.pict"/><Relationship Id="rId12" Type="http://schemas.openxmlformats.org/officeDocument/2006/relationships/image" Target="../media/image37.pict"/><Relationship Id="rId1" Type="http://schemas.openxmlformats.org/officeDocument/2006/relationships/image" Target="../media/image26.wmf"/><Relationship Id="rId2" Type="http://schemas.openxmlformats.org/officeDocument/2006/relationships/image" Target="../media/image27.wmf"/><Relationship Id="rId3" Type="http://schemas.openxmlformats.org/officeDocument/2006/relationships/image" Target="../media/image28.wmf"/><Relationship Id="rId4" Type="http://schemas.openxmlformats.org/officeDocument/2006/relationships/image" Target="../media/image29.pict"/><Relationship Id="rId5" Type="http://schemas.openxmlformats.org/officeDocument/2006/relationships/image" Target="../media/image30.pict"/><Relationship Id="rId6" Type="http://schemas.openxmlformats.org/officeDocument/2006/relationships/image" Target="../media/image31.wmf"/><Relationship Id="rId7" Type="http://schemas.openxmlformats.org/officeDocument/2006/relationships/image" Target="../media/image32.pict"/><Relationship Id="rId8" Type="http://schemas.openxmlformats.org/officeDocument/2006/relationships/image" Target="../media/image33.wmf"/><Relationship Id="rId9" Type="http://schemas.openxmlformats.org/officeDocument/2006/relationships/image" Target="../media/image34.wmf"/><Relationship Id="rId10" Type="http://schemas.openxmlformats.org/officeDocument/2006/relationships/image" Target="../media/image35.pict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8.pict"/><Relationship Id="rId12" Type="http://schemas.openxmlformats.org/officeDocument/2006/relationships/image" Target="../media/image49.pict"/><Relationship Id="rId13" Type="http://schemas.openxmlformats.org/officeDocument/2006/relationships/image" Target="../media/image50.pict"/><Relationship Id="rId1" Type="http://schemas.openxmlformats.org/officeDocument/2006/relationships/image" Target="../media/image38.wmf"/><Relationship Id="rId2" Type="http://schemas.openxmlformats.org/officeDocument/2006/relationships/image" Target="../media/image39.pict"/><Relationship Id="rId3" Type="http://schemas.openxmlformats.org/officeDocument/2006/relationships/image" Target="../media/image40.pict"/><Relationship Id="rId4" Type="http://schemas.openxmlformats.org/officeDocument/2006/relationships/image" Target="../media/image41.wmf"/><Relationship Id="rId5" Type="http://schemas.openxmlformats.org/officeDocument/2006/relationships/image" Target="../media/image42.pict"/><Relationship Id="rId6" Type="http://schemas.openxmlformats.org/officeDocument/2006/relationships/image" Target="../media/image43.pict"/><Relationship Id="rId7" Type="http://schemas.openxmlformats.org/officeDocument/2006/relationships/image" Target="../media/image44.pict"/><Relationship Id="rId8" Type="http://schemas.openxmlformats.org/officeDocument/2006/relationships/image" Target="../media/image45.pict"/><Relationship Id="rId9" Type="http://schemas.openxmlformats.org/officeDocument/2006/relationships/image" Target="../media/image46.pict"/><Relationship Id="rId10" Type="http://schemas.openxmlformats.org/officeDocument/2006/relationships/image" Target="../media/image47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pict"/><Relationship Id="rId2" Type="http://schemas.openxmlformats.org/officeDocument/2006/relationships/image" Target="../media/image5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9" Type="http://schemas.openxmlformats.org/officeDocument/2006/relationships/image" Target="../media/image62.pict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ict"/><Relationship Id="rId4" Type="http://schemas.openxmlformats.org/officeDocument/2006/relationships/image" Target="../media/image66.wmf"/><Relationship Id="rId5" Type="http://schemas.openxmlformats.org/officeDocument/2006/relationships/image" Target="../media/image67.pict"/><Relationship Id="rId6" Type="http://schemas.openxmlformats.org/officeDocument/2006/relationships/image" Target="../media/image68.pict"/><Relationship Id="rId7" Type="http://schemas.openxmlformats.org/officeDocument/2006/relationships/image" Target="../media/image69.pict"/><Relationship Id="rId8" Type="http://schemas.openxmlformats.org/officeDocument/2006/relationships/image" Target="../media/image70.pict"/><Relationship Id="rId9" Type="http://schemas.openxmlformats.org/officeDocument/2006/relationships/image" Target="../media/image71.pict"/><Relationship Id="rId1" Type="http://schemas.openxmlformats.org/officeDocument/2006/relationships/image" Target="../media/image63.pict"/><Relationship Id="rId2" Type="http://schemas.openxmlformats.org/officeDocument/2006/relationships/image" Target="../media/image6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83ACA-201E-2A45-A308-929B4BCF6394}" type="slidenum">
              <a:rPr lang="en-US"/>
              <a:pPr/>
              <a:t>18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50904-9708-674B-94A5-045359BD6426}" type="slidenum">
              <a:rPr lang="en-US"/>
              <a:pPr/>
              <a:t>19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78BA6-FF8F-4E44-8C6B-ED3CAE0FE3C5}" type="slidenum">
              <a:rPr lang="en-US"/>
              <a:pPr/>
              <a:t>20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6D578-64F9-A947-ACA7-F394F9BD31E4}" type="slidenum">
              <a:rPr lang="en-US"/>
              <a:pPr/>
              <a:t>21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DE9CF-EB34-D440-8C8A-0C1B6D58ABC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44023-0538-7543-B007-76D9E0FD3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4" Type="http://schemas.openxmlformats.org/officeDocument/2006/relationships/oleObject" Target="../embeddings/oleObject5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0" Type="http://schemas.openxmlformats.org/officeDocument/2006/relationships/oleObject" Target="../embeddings/Microsoft_Equation7.bin"/><Relationship Id="rId11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4" Type="http://schemas.openxmlformats.org/officeDocument/2006/relationships/oleObject" Target="../embeddings/oleObject59.bin"/><Relationship Id="rId5" Type="http://schemas.openxmlformats.org/officeDocument/2006/relationships/oleObject" Target="../embeddings/oleObject60.bin"/><Relationship Id="rId6" Type="http://schemas.openxmlformats.org/officeDocument/2006/relationships/oleObject" Target="../embeddings/oleObject61.bin"/><Relationship Id="rId7" Type="http://schemas.openxmlformats.org/officeDocument/2006/relationships/oleObject" Target="../embeddings/oleObject62.bin"/><Relationship Id="rId8" Type="http://schemas.openxmlformats.org/officeDocument/2006/relationships/oleObject" Target="../embeddings/oleObject63.bin"/><Relationship Id="rId9" Type="http://schemas.openxmlformats.org/officeDocument/2006/relationships/oleObject" Target="../embeddings/oleObject64.bin"/><Relationship Id="rId10" Type="http://schemas.openxmlformats.org/officeDocument/2006/relationships/oleObject" Target="../embeddings/oleObject65.bin"/><Relationship Id="rId11" Type="http://schemas.openxmlformats.org/officeDocument/2006/relationships/oleObject" Target="../embeddings/oleObject66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67.bin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3.bin"/><Relationship Id="rId20" Type="http://schemas.openxmlformats.org/officeDocument/2006/relationships/oleObject" Target="../embeddings/oleObject94.bin"/><Relationship Id="rId21" Type="http://schemas.openxmlformats.org/officeDocument/2006/relationships/oleObject" Target="../embeddings/oleObject95.bin"/><Relationship Id="rId22" Type="http://schemas.openxmlformats.org/officeDocument/2006/relationships/oleObject" Target="../embeddings/oleObject96.bin"/><Relationship Id="rId23" Type="http://schemas.openxmlformats.org/officeDocument/2006/relationships/oleObject" Target="../embeddings/oleObject97.bin"/><Relationship Id="rId24" Type="http://schemas.openxmlformats.org/officeDocument/2006/relationships/oleObject" Target="../embeddings/oleObject98.bin"/><Relationship Id="rId25" Type="http://schemas.openxmlformats.org/officeDocument/2006/relationships/oleObject" Target="../embeddings/oleObject99.bin"/><Relationship Id="rId26" Type="http://schemas.openxmlformats.org/officeDocument/2006/relationships/oleObject" Target="../embeddings/oleObject100.bin"/><Relationship Id="rId27" Type="http://schemas.openxmlformats.org/officeDocument/2006/relationships/oleObject" Target="../embeddings/oleObject101.bin"/><Relationship Id="rId10" Type="http://schemas.openxmlformats.org/officeDocument/2006/relationships/oleObject" Target="../embeddings/oleObject84.bin"/><Relationship Id="rId11" Type="http://schemas.openxmlformats.org/officeDocument/2006/relationships/oleObject" Target="../embeddings/oleObject85.bin"/><Relationship Id="rId12" Type="http://schemas.openxmlformats.org/officeDocument/2006/relationships/oleObject" Target="../embeddings/oleObject86.bin"/><Relationship Id="rId13" Type="http://schemas.openxmlformats.org/officeDocument/2006/relationships/oleObject" Target="../embeddings/oleObject87.bin"/><Relationship Id="rId14" Type="http://schemas.openxmlformats.org/officeDocument/2006/relationships/oleObject" Target="../embeddings/oleObject88.bin"/><Relationship Id="rId15" Type="http://schemas.openxmlformats.org/officeDocument/2006/relationships/oleObject" Target="../embeddings/oleObject89.bin"/><Relationship Id="rId16" Type="http://schemas.openxmlformats.org/officeDocument/2006/relationships/oleObject" Target="../embeddings/oleObject90.bin"/><Relationship Id="rId17" Type="http://schemas.openxmlformats.org/officeDocument/2006/relationships/oleObject" Target="../embeddings/oleObject91.bin"/><Relationship Id="rId18" Type="http://schemas.openxmlformats.org/officeDocument/2006/relationships/oleObject" Target="../embeddings/oleObject92.bin"/><Relationship Id="rId19" Type="http://schemas.openxmlformats.org/officeDocument/2006/relationships/oleObject" Target="../embeddings/oleObject9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7.bin"/><Relationship Id="rId4" Type="http://schemas.openxmlformats.org/officeDocument/2006/relationships/oleObject" Target="../embeddings/oleObject78.bin"/><Relationship Id="rId5" Type="http://schemas.openxmlformats.org/officeDocument/2006/relationships/oleObject" Target="../embeddings/oleObject79.bin"/><Relationship Id="rId6" Type="http://schemas.openxmlformats.org/officeDocument/2006/relationships/oleObject" Target="../embeddings/oleObject80.bin"/><Relationship Id="rId7" Type="http://schemas.openxmlformats.org/officeDocument/2006/relationships/oleObject" Target="../embeddings/oleObject81.bin"/><Relationship Id="rId8" Type="http://schemas.openxmlformats.org/officeDocument/2006/relationships/oleObject" Target="../embeddings/oleObject82.bin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0.bin"/><Relationship Id="rId12" Type="http://schemas.openxmlformats.org/officeDocument/2006/relationships/oleObject" Target="../embeddings/oleObject111.bin"/><Relationship Id="rId13" Type="http://schemas.openxmlformats.org/officeDocument/2006/relationships/oleObject" Target="../embeddings/oleObject112.bin"/><Relationship Id="rId14" Type="http://schemas.openxmlformats.org/officeDocument/2006/relationships/oleObject" Target="../embeddings/oleObject113.bin"/><Relationship Id="rId15" Type="http://schemas.openxmlformats.org/officeDocument/2006/relationships/oleObject" Target="../embeddings/oleObject114.bin"/><Relationship Id="rId16" Type="http://schemas.openxmlformats.org/officeDocument/2006/relationships/oleObject" Target="../embeddings/oleObject115.bin"/><Relationship Id="rId17" Type="http://schemas.openxmlformats.org/officeDocument/2006/relationships/oleObject" Target="../embeddings/oleObject116.bin"/><Relationship Id="rId18" Type="http://schemas.openxmlformats.org/officeDocument/2006/relationships/oleObject" Target="../embeddings/oleObject117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2.bin"/><Relationship Id="rId4" Type="http://schemas.openxmlformats.org/officeDocument/2006/relationships/oleObject" Target="../embeddings/oleObject103.bin"/><Relationship Id="rId5" Type="http://schemas.openxmlformats.org/officeDocument/2006/relationships/oleObject" Target="../embeddings/oleObject104.bin"/><Relationship Id="rId6" Type="http://schemas.openxmlformats.org/officeDocument/2006/relationships/oleObject" Target="../embeddings/oleObject105.bin"/><Relationship Id="rId7" Type="http://schemas.openxmlformats.org/officeDocument/2006/relationships/oleObject" Target="../embeddings/oleObject106.bin"/><Relationship Id="rId8" Type="http://schemas.openxmlformats.org/officeDocument/2006/relationships/oleObject" Target="../embeddings/oleObject107.bin"/><Relationship Id="rId9" Type="http://schemas.openxmlformats.org/officeDocument/2006/relationships/oleObject" Target="../embeddings/oleObject108.bin"/><Relationship Id="rId10" Type="http://schemas.openxmlformats.org/officeDocument/2006/relationships/oleObject" Target="../embeddings/oleObject10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18.bin"/><Relationship Id="rId5" Type="http://schemas.openxmlformats.org/officeDocument/2006/relationships/oleObject" Target="../embeddings/oleObject119.bin"/><Relationship Id="rId6" Type="http://schemas.openxmlformats.org/officeDocument/2006/relationships/oleObject" Target="../embeddings/oleObject120.bin"/><Relationship Id="rId7" Type="http://schemas.openxmlformats.org/officeDocument/2006/relationships/image" Target="../media/image127.jpeg"/><Relationship Id="rId8" Type="http://schemas.openxmlformats.org/officeDocument/2006/relationships/oleObject" Target="../embeddings/oleObject121.bin"/><Relationship Id="rId9" Type="http://schemas.openxmlformats.org/officeDocument/2006/relationships/oleObject" Target="../embeddings/oleObject12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3.bin"/><Relationship Id="rId5" Type="http://schemas.openxmlformats.org/officeDocument/2006/relationships/image" Target="../media/image127.jpeg"/><Relationship Id="rId6" Type="http://schemas.openxmlformats.org/officeDocument/2006/relationships/oleObject" Target="../embeddings/oleObject124.bin"/><Relationship Id="rId7" Type="http://schemas.openxmlformats.org/officeDocument/2006/relationships/oleObject" Target="../embeddings/oleObject125.bin"/><Relationship Id="rId8" Type="http://schemas.openxmlformats.org/officeDocument/2006/relationships/oleObject" Target="../embeddings/oleObject126.bin"/><Relationship Id="rId9" Type="http://schemas.openxmlformats.org/officeDocument/2006/relationships/oleObject" Target="../embeddings/oleObject127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27.jpeg"/><Relationship Id="rId5" Type="http://schemas.openxmlformats.org/officeDocument/2006/relationships/oleObject" Target="../embeddings/oleObject128.bin"/><Relationship Id="rId6" Type="http://schemas.openxmlformats.org/officeDocument/2006/relationships/oleObject" Target="../embeddings/oleObject129.bin"/><Relationship Id="rId7" Type="http://schemas.openxmlformats.org/officeDocument/2006/relationships/image" Target="../media/image134.jpeg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30.bin"/><Relationship Id="rId5" Type="http://schemas.openxmlformats.org/officeDocument/2006/relationships/oleObject" Target="../embeddings/oleObject131.bin"/><Relationship Id="rId6" Type="http://schemas.openxmlformats.org/officeDocument/2006/relationships/oleObject" Target="../embeddings/oleObject132.bin"/><Relationship Id="rId7" Type="http://schemas.openxmlformats.org/officeDocument/2006/relationships/oleObject" Target="../embeddings/oleObject133.bin"/><Relationship Id="rId8" Type="http://schemas.openxmlformats.org/officeDocument/2006/relationships/oleObject" Target="../embeddings/oleObject134.bin"/><Relationship Id="rId9" Type="http://schemas.openxmlformats.org/officeDocument/2006/relationships/oleObject" Target="../embeddings/oleObject135.bin"/><Relationship Id="rId10" Type="http://schemas.openxmlformats.org/officeDocument/2006/relationships/oleObject" Target="../embeddings/oleObject136.bin"/><Relationship Id="rId11" Type="http://schemas.openxmlformats.org/officeDocument/2006/relationships/oleObject" Target="../embeddings/oleObject137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5.bin"/><Relationship Id="rId12" Type="http://schemas.openxmlformats.org/officeDocument/2006/relationships/oleObject" Target="../embeddings/oleObject146.bin"/><Relationship Id="rId13" Type="http://schemas.openxmlformats.org/officeDocument/2006/relationships/oleObject" Target="../embeddings/oleObject147.bin"/><Relationship Id="rId14" Type="http://schemas.openxmlformats.org/officeDocument/2006/relationships/oleObject" Target="../embeddings/oleObject148.bin"/><Relationship Id="rId15" Type="http://schemas.openxmlformats.org/officeDocument/2006/relationships/oleObject" Target="../embeddings/oleObject149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38.bin"/><Relationship Id="rId5" Type="http://schemas.openxmlformats.org/officeDocument/2006/relationships/oleObject" Target="../embeddings/oleObject139.bin"/><Relationship Id="rId6" Type="http://schemas.openxmlformats.org/officeDocument/2006/relationships/oleObject" Target="../embeddings/oleObject140.bin"/><Relationship Id="rId7" Type="http://schemas.openxmlformats.org/officeDocument/2006/relationships/oleObject" Target="../embeddings/oleObject141.bin"/><Relationship Id="rId8" Type="http://schemas.openxmlformats.org/officeDocument/2006/relationships/oleObject" Target="../embeddings/oleObject142.bin"/><Relationship Id="rId9" Type="http://schemas.openxmlformats.org/officeDocument/2006/relationships/oleObject" Target="../embeddings/oleObject143.bin"/><Relationship Id="rId10" Type="http://schemas.openxmlformats.org/officeDocument/2006/relationships/oleObject" Target="../embeddings/oleObject14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oleObject" Target="../embeddings/oleObject11.bin"/><Relationship Id="rId13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0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1.bin"/><Relationship Id="rId12" Type="http://schemas.openxmlformats.org/officeDocument/2006/relationships/oleObject" Target="../embeddings/oleObject22.bin"/><Relationship Id="rId13" Type="http://schemas.openxmlformats.org/officeDocument/2006/relationships/oleObject" Target="../embeddings/oleObject23.bin"/><Relationship Id="rId14" Type="http://schemas.openxmlformats.org/officeDocument/2006/relationships/oleObject" Target="../embeddings/oleObject24.bin"/><Relationship Id="rId15" Type="http://schemas.openxmlformats.org/officeDocument/2006/relationships/oleObject" Target="../embeddings/oleObject25.bin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oleObject" Target="../embeddings/oleObject49.bin"/><Relationship Id="rId13" Type="http://schemas.openxmlformats.org/officeDocument/2006/relationships/oleObject" Target="../embeddings/oleObject50.bin"/><Relationship Id="rId14" Type="http://schemas.openxmlformats.org/officeDocument/2006/relationships/oleObject" Target="../embeddings/oleObject51.bin"/><Relationship Id="rId15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oleObject" Target="../embeddings/oleObject41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8" Type="http://schemas.openxmlformats.org/officeDocument/2006/relationships/oleObject" Target="../embeddings/oleObject45.bin"/><Relationship Id="rId9" Type="http://schemas.openxmlformats.org/officeDocument/2006/relationships/oleObject" Target="../embeddings/oleObject46.bin"/><Relationship Id="rId10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8283" y="1447800"/>
            <a:ext cx="3041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8,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447800" y="24384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Motion: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latin typeface="Arial Narrow" charset="0"/>
              </a:rPr>
              <a:t>Free Fall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Coordinate System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Vectors and Scalars and their operations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Motion in Two Dimensions: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</a:rPr>
              <a:t>Motion under constant acceleration; Projectile Motion; Maximum ranges and heights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Newton’s Laws of Motion</a:t>
            </a:r>
            <a:endParaRPr lang="en-US" dirty="0" smtClean="0">
              <a:solidFill>
                <a:srgbClr val="008000"/>
              </a:solidFill>
              <a:latin typeface="Arial Narrow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54063" y="5710535"/>
            <a:ext cx="75698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10pm,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Monday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June 13!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4050A0-1F12-7A4D-9073-8894A09F6299}" type="slidenum">
              <a:rPr lang="en-US"/>
              <a:pPr/>
              <a:t>10</a:t>
            </a:fld>
            <a:endParaRPr lang="en-US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/>
              <a:t>Vector and Scalar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Vector quantities have both magnitudes (sizes) and directions</a:t>
            </a:r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62000" y="3808413"/>
            <a:ext cx="6629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Scalar quantities have magnitudes only</a:t>
            </a:r>
          </a:p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Can be completely specified with a value and its unit</a:t>
            </a:r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5163" y="1724025"/>
            <a:ext cx="4986337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Force, gravitational acceleration, momentum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88988" y="2362200"/>
            <a:ext cx="744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BOLD 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letters,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 letter with arrow on top</a:t>
            </a:r>
          </a:p>
        </p:txBody>
      </p:sp>
      <p:graphicFrame>
        <p:nvGraphicFramePr>
          <p:cNvPr id="63495" name="Object 2"/>
          <p:cNvGraphicFramePr>
            <a:graphicFrameLocks noChangeAspect="1"/>
          </p:cNvGraphicFramePr>
          <p:nvPr/>
        </p:nvGraphicFramePr>
        <p:xfrm>
          <a:off x="8181975" y="2254250"/>
          <a:ext cx="392113" cy="596900"/>
        </p:xfrm>
        <a:graphic>
          <a:graphicData uri="http://schemas.openxmlformats.org/presentationml/2006/ole">
            <p:oleObj spid="_x0000_s276482" name="Equation" r:id="rId3" imgW="139700" imgH="241300" progId="Equation.DSMT4">
              <p:embed/>
            </p:oleObj>
          </a:graphicData>
        </a:graphic>
      </p:graphicFrame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0" y="28194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Their sizes or magnitudes are denoted with normal letters,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absolute values:</a:t>
            </a:r>
          </a:p>
        </p:txBody>
      </p:sp>
      <p:graphicFrame>
        <p:nvGraphicFramePr>
          <p:cNvPr id="63497" name="Object 3"/>
          <p:cNvGraphicFramePr>
            <a:graphicFrameLocks noChangeAspect="1"/>
          </p:cNvGraphicFramePr>
          <p:nvPr/>
        </p:nvGraphicFramePr>
        <p:xfrm>
          <a:off x="2697163" y="3157538"/>
          <a:ext cx="1273175" cy="608012"/>
        </p:xfrm>
        <a:graphic>
          <a:graphicData uri="http://schemas.openxmlformats.org/presentationml/2006/ole">
            <p:oleObj spid="_x0000_s276483" name="Equation" r:id="rId4" imgW="685800" imgH="368300" progId="Equation.DSMT4">
              <p:embed/>
            </p:oleObj>
          </a:graphicData>
        </a:graphic>
      </p:graphicFrame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119938" y="3873500"/>
            <a:ext cx="1719262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Energy, heat, mass, time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832100" y="4953000"/>
            <a:ext cx="433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normal letters,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E</a:t>
            </a:r>
            <a:endParaRPr lang="en-US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362325" y="5638800"/>
            <a:ext cx="2152650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3300"/>
                </a:solidFill>
                <a:latin typeface="Arial Narrow" charset="0"/>
              </a:rPr>
              <a:t>Both have units!!!</a:t>
            </a: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609600" y="3733800"/>
            <a:ext cx="8153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9B162-ED29-D34B-A153-12A4A515C93E}" type="slidenum">
              <a:rPr lang="en-US"/>
              <a:pPr/>
              <a:t>11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/>
              <a:t>Properties of Vectors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Two vectors are the same if their          and the             are the same, no matter where they are on a coordinate system!!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58875" y="4343400"/>
            <a:ext cx="4256088" cy="457200"/>
            <a:chOff x="730" y="2736"/>
            <a:chExt cx="2681" cy="288"/>
          </a:xfrm>
        </p:grpSpPr>
        <p:sp>
          <p:nvSpPr>
            <p:cNvPr id="34852" name="Line 5"/>
            <p:cNvSpPr>
              <a:spLocks noChangeShapeType="1"/>
            </p:cNvSpPr>
            <p:nvPr/>
          </p:nvSpPr>
          <p:spPr bwMode="auto">
            <a:xfrm>
              <a:off x="730" y="2880"/>
              <a:ext cx="2438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3" name="Text Box 6"/>
            <p:cNvSpPr txBox="1">
              <a:spLocks noChangeArrowheads="1"/>
            </p:cNvSpPr>
            <p:nvPr/>
          </p:nvSpPr>
          <p:spPr bwMode="auto">
            <a:xfrm>
              <a:off x="3216" y="27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14638" y="2286000"/>
            <a:ext cx="309562" cy="3810000"/>
            <a:chOff x="1773" y="1440"/>
            <a:chExt cx="195" cy="2400"/>
          </a:xfrm>
        </p:grpSpPr>
        <p:sp>
          <p:nvSpPr>
            <p:cNvPr id="34850" name="Line 8"/>
            <p:cNvSpPr>
              <a:spLocks noChangeShapeType="1"/>
            </p:cNvSpPr>
            <p:nvPr/>
          </p:nvSpPr>
          <p:spPr bwMode="auto">
            <a:xfrm rot="-5400000">
              <a:off x="816" y="2784"/>
              <a:ext cx="2112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1" name="Text Box 9"/>
            <p:cNvSpPr txBox="1">
              <a:spLocks noChangeArrowheads="1"/>
            </p:cNvSpPr>
            <p:nvPr/>
          </p:nvSpPr>
          <p:spPr bwMode="auto">
            <a:xfrm>
              <a:off x="1773" y="144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62000" y="3581400"/>
            <a:ext cx="914400" cy="1219200"/>
            <a:chOff x="480" y="2256"/>
            <a:chExt cx="576" cy="768"/>
          </a:xfrm>
        </p:grpSpPr>
        <p:sp>
          <p:nvSpPr>
            <p:cNvPr id="34848" name="Line 11"/>
            <p:cNvSpPr>
              <a:spLocks noChangeShapeType="1"/>
            </p:cNvSpPr>
            <p:nvPr/>
          </p:nvSpPr>
          <p:spPr bwMode="auto">
            <a:xfrm flipV="1">
              <a:off x="528" y="225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Text Box 12"/>
            <p:cNvSpPr txBox="1">
              <a:spLocks noChangeArrowheads="1"/>
            </p:cNvSpPr>
            <p:nvPr/>
          </p:nvSpPr>
          <p:spPr bwMode="auto">
            <a:xfrm>
              <a:off x="480" y="2400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76400" y="3962400"/>
            <a:ext cx="838200" cy="1219200"/>
            <a:chOff x="1056" y="2496"/>
            <a:chExt cx="528" cy="768"/>
          </a:xfrm>
        </p:grpSpPr>
        <p:sp>
          <p:nvSpPr>
            <p:cNvPr id="34846" name="Line 14"/>
            <p:cNvSpPr>
              <a:spLocks noChangeShapeType="1"/>
            </p:cNvSpPr>
            <p:nvPr/>
          </p:nvSpPr>
          <p:spPr bwMode="auto">
            <a:xfrm flipV="1">
              <a:off x="1056" y="249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15"/>
            <p:cNvSpPr txBox="1">
              <a:spLocks noChangeArrowheads="1"/>
            </p:cNvSpPr>
            <p:nvPr/>
          </p:nvSpPr>
          <p:spPr bwMode="auto">
            <a:xfrm>
              <a:off x="1114" y="2544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828800" y="5029200"/>
            <a:ext cx="838200" cy="1295400"/>
            <a:chOff x="1152" y="3168"/>
            <a:chExt cx="528" cy="816"/>
          </a:xfrm>
        </p:grpSpPr>
        <p:sp>
          <p:nvSpPr>
            <p:cNvPr id="34844" name="Line 17"/>
            <p:cNvSpPr>
              <a:spLocks noChangeShapeType="1"/>
            </p:cNvSpPr>
            <p:nvPr/>
          </p:nvSpPr>
          <p:spPr bwMode="auto">
            <a:xfrm flipV="1">
              <a:off x="1152" y="321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1344" y="316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E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971800" y="2743200"/>
            <a:ext cx="838200" cy="1219200"/>
            <a:chOff x="1872" y="1728"/>
            <a:chExt cx="528" cy="768"/>
          </a:xfrm>
        </p:grpSpPr>
        <p:sp>
          <p:nvSpPr>
            <p:cNvPr id="34842" name="Line 20"/>
            <p:cNvSpPr>
              <a:spLocks noChangeShapeType="1"/>
            </p:cNvSpPr>
            <p:nvPr/>
          </p:nvSpPr>
          <p:spPr bwMode="auto">
            <a:xfrm flipV="1">
              <a:off x="1872" y="1728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Text Box 21"/>
            <p:cNvSpPr txBox="1">
              <a:spLocks noChangeArrowheads="1"/>
            </p:cNvSpPr>
            <p:nvPr/>
          </p:nvSpPr>
          <p:spPr bwMode="auto">
            <a:xfrm>
              <a:off x="2016" y="1728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D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695700" y="4762500"/>
            <a:ext cx="876300" cy="1219200"/>
            <a:chOff x="2328" y="3000"/>
            <a:chExt cx="552" cy="768"/>
          </a:xfrm>
        </p:grpSpPr>
        <p:sp>
          <p:nvSpPr>
            <p:cNvPr id="34840" name="Line 23"/>
            <p:cNvSpPr>
              <a:spLocks noChangeShapeType="1"/>
            </p:cNvSpPr>
            <p:nvPr/>
          </p:nvSpPr>
          <p:spPr bwMode="auto">
            <a:xfrm rot="10800000" flipV="1">
              <a:off x="2328" y="3000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6" name="Text Box 24"/>
            <p:cNvSpPr txBox="1">
              <a:spLocks noChangeArrowheads="1"/>
            </p:cNvSpPr>
            <p:nvPr/>
          </p:nvSpPr>
          <p:spPr bwMode="auto">
            <a:xfrm>
              <a:off x="2650" y="3264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C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91000" y="3276600"/>
            <a:ext cx="533400" cy="685800"/>
            <a:chOff x="2640" y="2064"/>
            <a:chExt cx="336" cy="432"/>
          </a:xfrm>
        </p:grpSpPr>
        <p:sp>
          <p:nvSpPr>
            <p:cNvPr id="34838" name="Line 26"/>
            <p:cNvSpPr>
              <a:spLocks noChangeShapeType="1"/>
            </p:cNvSpPr>
            <p:nvPr/>
          </p:nvSpPr>
          <p:spPr bwMode="auto">
            <a:xfrm flipV="1">
              <a:off x="2688" y="2064"/>
              <a:ext cx="28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9" name="Text Box 27"/>
            <p:cNvSpPr txBox="1">
              <a:spLocks noChangeArrowheads="1"/>
            </p:cNvSpPr>
            <p:nvPr/>
          </p:nvSpPr>
          <p:spPr bwMode="auto">
            <a:xfrm>
              <a:off x="2640" y="206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F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5943600" y="2209800"/>
            <a:ext cx="2530475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Which ones are the same vectors?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5943600" y="3176588"/>
            <a:ext cx="1463675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A=B=E=D</a:t>
            </a: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5943600" y="3779838"/>
            <a:ext cx="2743200" cy="4857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Why aren’t the others?</a:t>
            </a: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5943600" y="4381500"/>
            <a:ext cx="3048000" cy="121602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C: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 The same magnitude but opposite direction: </a:t>
            </a: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C=-A: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A negative vector</a:t>
            </a:r>
          </a:p>
        </p:txBody>
      </p:sp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5943600" y="5715000"/>
            <a:ext cx="28956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F: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 The same direction but different magnitude </a:t>
            </a:r>
            <a:endParaRPr lang="en-US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charset="0"/>
            </a:endParaRPr>
          </a:p>
        </p:txBody>
      </p:sp>
      <p:sp>
        <p:nvSpPr>
          <p:cNvPr id="64545" name="Text Box 33"/>
          <p:cNvSpPr txBox="1">
            <a:spLocks noChangeArrowheads="1"/>
          </p:cNvSpPr>
          <p:nvPr/>
        </p:nvSpPr>
        <p:spPr bwMode="auto">
          <a:xfrm>
            <a:off x="5334000" y="1023938"/>
            <a:ext cx="849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sizes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7096125" y="1025525"/>
            <a:ext cx="151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charset="0"/>
              </a:rPr>
              <a:t>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584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D519E6-C60C-C94E-ACE9-1EF24A848D9B}" type="slidenum">
              <a:rPr lang="en-US"/>
              <a:pPr/>
              <a:t>12</a:t>
            </a:fld>
            <a:endParaRPr lang="en-US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Vector Operations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676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/>
              <a:t>Addition: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Triangular Method: One can add vectors by connecting the head of one vector to the tail of the other (head-to-tail)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Parallelogram method: Connect the tails of the two vectors and extend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Addition is commutative: Changing order of operation does not affect the results 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</a:rPr>
              <a:t>A+B=B+A</a:t>
            </a:r>
            <a:r>
              <a:rPr lang="en-US" sz="1800"/>
              <a:t>, 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</a:rPr>
              <a:t>A+B+C+D+E=E+C+A+B+D</a:t>
            </a:r>
            <a:endParaRPr lang="en-US" sz="1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3124200"/>
            <a:ext cx="838200" cy="549275"/>
            <a:chOff x="960" y="2160"/>
            <a:chExt cx="528" cy="346"/>
          </a:xfrm>
        </p:grpSpPr>
        <p:sp>
          <p:nvSpPr>
            <p:cNvPr id="35897" name="Line 5"/>
            <p:cNvSpPr>
              <a:spLocks noChangeShapeType="1"/>
            </p:cNvSpPr>
            <p:nvPr/>
          </p:nvSpPr>
          <p:spPr bwMode="auto">
            <a:xfrm flipV="1">
              <a:off x="960" y="2160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Text Box 6"/>
            <p:cNvSpPr txBox="1">
              <a:spLocks noChangeArrowheads="1"/>
            </p:cNvSpPr>
            <p:nvPr/>
          </p:nvSpPr>
          <p:spPr bwMode="auto">
            <a:xfrm>
              <a:off x="1200" y="2256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362200" y="2819400"/>
            <a:ext cx="411163" cy="396875"/>
            <a:chOff x="1488" y="1968"/>
            <a:chExt cx="259" cy="250"/>
          </a:xfrm>
        </p:grpSpPr>
        <p:sp>
          <p:nvSpPr>
            <p:cNvPr id="35895" name="Line 8"/>
            <p:cNvSpPr>
              <a:spLocks noChangeShapeType="1"/>
            </p:cNvSpPr>
            <p:nvPr/>
          </p:nvSpPr>
          <p:spPr bwMode="auto">
            <a:xfrm flipV="1">
              <a:off x="1488" y="1968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Text Box 9"/>
            <p:cNvSpPr txBox="1">
              <a:spLocks noChangeArrowheads="1"/>
            </p:cNvSpPr>
            <p:nvPr/>
          </p:nvSpPr>
          <p:spPr bwMode="auto">
            <a:xfrm>
              <a:off x="1536" y="196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05200" y="2590800"/>
            <a:ext cx="838200" cy="457200"/>
            <a:chOff x="2064" y="1824"/>
            <a:chExt cx="528" cy="288"/>
          </a:xfrm>
        </p:grpSpPr>
        <p:sp>
          <p:nvSpPr>
            <p:cNvPr id="35893" name="Line 11"/>
            <p:cNvSpPr>
              <a:spLocks noChangeShapeType="1"/>
            </p:cNvSpPr>
            <p:nvPr/>
          </p:nvSpPr>
          <p:spPr bwMode="auto">
            <a:xfrm flipV="1">
              <a:off x="2064" y="1968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8" name="Text Box 12"/>
            <p:cNvSpPr txBox="1">
              <a:spLocks noChangeArrowheads="1"/>
            </p:cNvSpPr>
            <p:nvPr/>
          </p:nvSpPr>
          <p:spPr bwMode="auto">
            <a:xfrm>
              <a:off x="2160" y="1824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124200" y="2971800"/>
            <a:ext cx="381000" cy="396875"/>
            <a:chOff x="1824" y="2054"/>
            <a:chExt cx="240" cy="250"/>
          </a:xfrm>
        </p:grpSpPr>
        <p:sp>
          <p:nvSpPr>
            <p:cNvPr id="35891" name="Line 14"/>
            <p:cNvSpPr>
              <a:spLocks noChangeShapeType="1"/>
            </p:cNvSpPr>
            <p:nvPr/>
          </p:nvSpPr>
          <p:spPr bwMode="auto">
            <a:xfrm flipV="1">
              <a:off x="2064" y="2064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1" name="Text Box 15"/>
            <p:cNvSpPr txBox="1">
              <a:spLocks noChangeArrowheads="1"/>
            </p:cNvSpPr>
            <p:nvPr/>
          </p:nvSpPr>
          <p:spPr bwMode="auto">
            <a:xfrm>
              <a:off x="1824" y="2054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2651125" y="2882900"/>
            <a:ext cx="354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990000"/>
                </a:solidFill>
                <a:latin typeface="Arial Narrow" charset="0"/>
              </a:rPr>
              <a:t>=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884863" y="3063875"/>
            <a:ext cx="838200" cy="549275"/>
            <a:chOff x="3245" y="2122"/>
            <a:chExt cx="528" cy="346"/>
          </a:xfrm>
        </p:grpSpPr>
        <p:sp>
          <p:nvSpPr>
            <p:cNvPr id="35889" name="Line 18"/>
            <p:cNvSpPr>
              <a:spLocks noChangeShapeType="1"/>
            </p:cNvSpPr>
            <p:nvPr/>
          </p:nvSpPr>
          <p:spPr bwMode="auto">
            <a:xfrm flipV="1">
              <a:off x="3245" y="2122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Text Box 19"/>
            <p:cNvSpPr txBox="1">
              <a:spLocks noChangeArrowheads="1"/>
            </p:cNvSpPr>
            <p:nvPr/>
          </p:nvSpPr>
          <p:spPr bwMode="auto">
            <a:xfrm>
              <a:off x="3485" y="221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34025" y="2955925"/>
            <a:ext cx="334963" cy="396875"/>
            <a:chOff x="3053" y="1862"/>
            <a:chExt cx="211" cy="250"/>
          </a:xfrm>
        </p:grpSpPr>
        <p:sp>
          <p:nvSpPr>
            <p:cNvPr id="35887" name="Line 21"/>
            <p:cNvSpPr>
              <a:spLocks noChangeShapeType="1"/>
            </p:cNvSpPr>
            <p:nvPr/>
          </p:nvSpPr>
          <p:spPr bwMode="auto">
            <a:xfrm flipV="1">
              <a:off x="3264" y="1872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8" name="Text Box 22"/>
            <p:cNvSpPr txBox="1">
              <a:spLocks noChangeArrowheads="1"/>
            </p:cNvSpPr>
            <p:nvPr/>
          </p:nvSpPr>
          <p:spPr bwMode="auto">
            <a:xfrm>
              <a:off x="3053" y="1862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868988" y="2590800"/>
            <a:ext cx="1446212" cy="701675"/>
            <a:chOff x="3264" y="1632"/>
            <a:chExt cx="911" cy="442"/>
          </a:xfrm>
        </p:grpSpPr>
        <p:sp>
          <p:nvSpPr>
            <p:cNvPr id="35885" name="Line 24"/>
            <p:cNvSpPr>
              <a:spLocks noChangeShapeType="1"/>
            </p:cNvSpPr>
            <p:nvPr/>
          </p:nvSpPr>
          <p:spPr bwMode="auto">
            <a:xfrm flipV="1">
              <a:off x="3264" y="1786"/>
              <a:ext cx="528" cy="288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1" name="Text Box 25"/>
            <p:cNvSpPr txBox="1">
              <a:spLocks noChangeArrowheads="1"/>
            </p:cNvSpPr>
            <p:nvPr/>
          </p:nvSpPr>
          <p:spPr bwMode="auto">
            <a:xfrm>
              <a:off x="3792" y="1632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</p:grpSp>
      <p:sp>
        <p:nvSpPr>
          <p:cNvPr id="65562" name="Line 26"/>
          <p:cNvSpPr>
            <a:spLocks noChangeShapeType="1"/>
          </p:cNvSpPr>
          <p:nvPr/>
        </p:nvSpPr>
        <p:spPr bwMode="auto">
          <a:xfrm flipV="1">
            <a:off x="6630988" y="2819400"/>
            <a:ext cx="0" cy="3048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 flipV="1">
            <a:off x="5868988" y="2819400"/>
            <a:ext cx="838200" cy="2286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762000" y="3657600"/>
            <a:ext cx="78486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5" name="Rectangle 29"/>
          <p:cNvSpPr>
            <a:spLocks noChangeArrowheads="1"/>
          </p:cNvSpPr>
          <p:nvPr/>
        </p:nvSpPr>
        <p:spPr bwMode="auto">
          <a:xfrm>
            <a:off x="685800" y="3733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Subtraction: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>
                <a:solidFill>
                  <a:srgbClr val="660066"/>
                </a:solidFill>
                <a:latin typeface="Arial Narrow" charset="0"/>
              </a:rPr>
              <a:t>The same as adding a negative vector: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 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- 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 = A 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+ (-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)</a:t>
            </a:r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1676400" y="4343400"/>
            <a:ext cx="838200" cy="593725"/>
            <a:chOff x="1056" y="3168"/>
            <a:chExt cx="528" cy="374"/>
          </a:xfrm>
        </p:grpSpPr>
        <p:sp>
          <p:nvSpPr>
            <p:cNvPr id="35883" name="Line 31"/>
            <p:cNvSpPr>
              <a:spLocks noChangeShapeType="1"/>
            </p:cNvSpPr>
            <p:nvPr/>
          </p:nvSpPr>
          <p:spPr bwMode="auto">
            <a:xfrm flipV="1">
              <a:off x="1056" y="3398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1296" y="316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2514600" y="4572000"/>
            <a:ext cx="457200" cy="457200"/>
            <a:chOff x="1680" y="3312"/>
            <a:chExt cx="288" cy="288"/>
          </a:xfrm>
        </p:grpSpPr>
        <p:sp>
          <p:nvSpPr>
            <p:cNvPr id="35881" name="Line 34"/>
            <p:cNvSpPr>
              <a:spLocks noChangeShapeType="1"/>
            </p:cNvSpPr>
            <p:nvPr/>
          </p:nvSpPr>
          <p:spPr bwMode="auto">
            <a:xfrm rot="10800000" flipV="1">
              <a:off x="1680" y="3408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1" name="Text Box 35"/>
            <p:cNvSpPr txBox="1">
              <a:spLocks noChangeArrowheads="1"/>
            </p:cNvSpPr>
            <p:nvPr/>
          </p:nvSpPr>
          <p:spPr bwMode="auto">
            <a:xfrm>
              <a:off x="1713" y="3312"/>
              <a:ext cx="2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-B</a:t>
              </a:r>
            </a:p>
          </p:txBody>
        </p:sp>
      </p:grp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3810000" y="4527550"/>
            <a:ext cx="4968875" cy="73025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 Narrow" charset="0"/>
              </a:rPr>
              <a:t>Since subtraction is the equivalent to adding a negative vector, subtraction is also commutative!!!</a:t>
            </a:r>
          </a:p>
        </p:txBody>
      </p:sp>
      <p:sp>
        <p:nvSpPr>
          <p:cNvPr id="65573" name="Line 37"/>
          <p:cNvSpPr>
            <a:spLocks noChangeShapeType="1"/>
          </p:cNvSpPr>
          <p:nvPr/>
        </p:nvSpPr>
        <p:spPr bwMode="auto">
          <a:xfrm>
            <a:off x="685800" y="5638800"/>
            <a:ext cx="78486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685800" y="563880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Multiplication by a scalar is increasing the magnitude 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A, B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=2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 </a:t>
            </a:r>
            <a:endParaRPr lang="en-US" sz="1800">
              <a:solidFill>
                <a:srgbClr val="660066"/>
              </a:solidFill>
              <a:latin typeface="Arial Narrow" charset="0"/>
            </a:endParaRPr>
          </a:p>
        </p:txBody>
      </p: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648200" y="5749925"/>
            <a:ext cx="990600" cy="366713"/>
            <a:chOff x="2928" y="3622"/>
            <a:chExt cx="624" cy="231"/>
          </a:xfrm>
        </p:grpSpPr>
        <p:sp>
          <p:nvSpPr>
            <p:cNvPr id="35879" name="Line 40"/>
            <p:cNvSpPr>
              <a:spLocks noChangeShapeType="1"/>
            </p:cNvSpPr>
            <p:nvPr/>
          </p:nvSpPr>
          <p:spPr bwMode="auto">
            <a:xfrm flipV="1">
              <a:off x="2928" y="3792"/>
              <a:ext cx="624" cy="48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7" name="Text Box 41"/>
            <p:cNvSpPr txBox="1">
              <a:spLocks noChangeArrowheads="1"/>
            </p:cNvSpPr>
            <p:nvPr/>
          </p:nvSpPr>
          <p:spPr bwMode="auto">
            <a:xfrm>
              <a:off x="3014" y="3622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800" b="1">
                  <a:solidFill>
                    <a:srgbClr val="66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12" name="Group 42"/>
          <p:cNvGrpSpPr>
            <a:grpSpLocks/>
          </p:cNvGrpSpPr>
          <p:nvPr/>
        </p:nvGrpSpPr>
        <p:grpSpPr bwMode="auto">
          <a:xfrm>
            <a:off x="5867400" y="5867400"/>
            <a:ext cx="1974850" cy="374650"/>
            <a:chOff x="3696" y="3696"/>
            <a:chExt cx="1244" cy="236"/>
          </a:xfrm>
        </p:grpSpPr>
        <p:sp>
          <p:nvSpPr>
            <p:cNvPr id="35877" name="Line 43"/>
            <p:cNvSpPr>
              <a:spLocks noChangeShapeType="1"/>
            </p:cNvSpPr>
            <p:nvPr/>
          </p:nvSpPr>
          <p:spPr bwMode="auto">
            <a:xfrm flipV="1">
              <a:off x="3696" y="3840"/>
              <a:ext cx="1244" cy="9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0" name="Text Box 44"/>
            <p:cNvSpPr txBox="1">
              <a:spLocks noChangeArrowheads="1"/>
            </p:cNvSpPr>
            <p:nvPr/>
          </p:nvSpPr>
          <p:spPr bwMode="auto">
            <a:xfrm>
              <a:off x="3975" y="3696"/>
              <a:ext cx="4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800" b="1">
                  <a:solidFill>
                    <a:srgbClr val="66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B=2A</a:t>
              </a:r>
            </a:p>
          </p:txBody>
        </p:sp>
      </p:grpSp>
      <p:graphicFrame>
        <p:nvGraphicFramePr>
          <p:cNvPr id="65581" name="Object 2"/>
          <p:cNvGraphicFramePr>
            <a:graphicFrameLocks noChangeAspect="1"/>
          </p:cNvGraphicFramePr>
          <p:nvPr/>
        </p:nvGraphicFramePr>
        <p:xfrm>
          <a:off x="1257300" y="6286500"/>
          <a:ext cx="1104900" cy="419100"/>
        </p:xfrm>
        <a:graphic>
          <a:graphicData uri="http://schemas.openxmlformats.org/presentationml/2006/ole">
            <p:oleObj spid="_x0000_s278530" name="Equation" r:id="rId3" imgW="583920" imgH="253800" progId="Equation.DSMT4">
              <p:embed/>
            </p:oleObj>
          </a:graphicData>
        </a:graphic>
      </p:graphicFrame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1447800" y="2727325"/>
            <a:ext cx="914400" cy="639763"/>
            <a:chOff x="912" y="1718"/>
            <a:chExt cx="576" cy="403"/>
          </a:xfrm>
        </p:grpSpPr>
        <p:sp>
          <p:nvSpPr>
            <p:cNvPr id="65583" name="Text Box 47"/>
            <p:cNvSpPr txBox="1">
              <a:spLocks noChangeArrowheads="1"/>
            </p:cNvSpPr>
            <p:nvPr/>
          </p:nvSpPr>
          <p:spPr bwMode="auto">
            <a:xfrm>
              <a:off x="912" y="1718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  <p:cxnSp>
          <p:nvCxnSpPr>
            <p:cNvPr id="35876" name="AutoShape 48"/>
            <p:cNvCxnSpPr>
              <a:cxnSpLocks noChangeShapeType="1"/>
              <a:stCxn id="35897" idx="0"/>
              <a:endCxn id="35895" idx="1"/>
            </p:cNvCxnSpPr>
            <p:nvPr/>
          </p:nvCxnSpPr>
          <p:spPr bwMode="auto">
            <a:xfrm flipV="1">
              <a:off x="960" y="1767"/>
              <a:ext cx="528" cy="354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4" name="Group 49"/>
          <p:cNvGrpSpPr>
            <a:grpSpLocks/>
          </p:cNvGrpSpPr>
          <p:nvPr/>
        </p:nvGrpSpPr>
        <p:grpSpPr bwMode="auto">
          <a:xfrm>
            <a:off x="3505200" y="2805113"/>
            <a:ext cx="914400" cy="563562"/>
            <a:chOff x="2064" y="1767"/>
            <a:chExt cx="576" cy="355"/>
          </a:xfrm>
        </p:grpSpPr>
        <p:sp>
          <p:nvSpPr>
            <p:cNvPr id="65586" name="Text Box 50"/>
            <p:cNvSpPr txBox="1">
              <a:spLocks noChangeArrowheads="1"/>
            </p:cNvSpPr>
            <p:nvPr/>
          </p:nvSpPr>
          <p:spPr bwMode="auto">
            <a:xfrm>
              <a:off x="2257" y="1872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  <p:cxnSp>
          <p:nvCxnSpPr>
            <p:cNvPr id="35874" name="AutoShape 51"/>
            <p:cNvCxnSpPr>
              <a:cxnSpLocks noChangeShapeType="1"/>
              <a:stCxn id="35891" idx="0"/>
              <a:endCxn id="35893" idx="1"/>
            </p:cNvCxnSpPr>
            <p:nvPr/>
          </p:nvCxnSpPr>
          <p:spPr bwMode="auto">
            <a:xfrm flipV="1">
              <a:off x="2064" y="1767"/>
              <a:ext cx="527" cy="316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1676400" y="4951413"/>
            <a:ext cx="836613" cy="458787"/>
            <a:chOff x="1056" y="3119"/>
            <a:chExt cx="527" cy="289"/>
          </a:xfrm>
        </p:grpSpPr>
        <p:sp>
          <p:nvSpPr>
            <p:cNvPr id="65589" name="Text Box 53"/>
            <p:cNvSpPr txBox="1">
              <a:spLocks noChangeArrowheads="1"/>
            </p:cNvSpPr>
            <p:nvPr/>
          </p:nvSpPr>
          <p:spPr bwMode="auto">
            <a:xfrm>
              <a:off x="1138" y="3158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A-B</a:t>
              </a:r>
            </a:p>
          </p:txBody>
        </p:sp>
        <p:cxnSp>
          <p:nvCxnSpPr>
            <p:cNvPr id="35872" name="AutoShape 54"/>
            <p:cNvCxnSpPr>
              <a:cxnSpLocks noChangeShapeType="1"/>
              <a:stCxn id="35883" idx="0"/>
              <a:endCxn id="35881" idx="1"/>
            </p:cNvCxnSpPr>
            <p:nvPr/>
          </p:nvCxnSpPr>
          <p:spPr bwMode="auto">
            <a:xfrm>
              <a:off x="1056" y="3119"/>
              <a:ext cx="527" cy="57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sp>
        <p:nvSpPr>
          <p:cNvPr id="65591" name="Text Box 55"/>
          <p:cNvSpPr txBox="1">
            <a:spLocks noChangeArrowheads="1"/>
          </p:cNvSpPr>
          <p:nvPr/>
        </p:nvSpPr>
        <p:spPr bwMode="auto">
          <a:xfrm>
            <a:off x="4784725" y="2779713"/>
            <a:ext cx="56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Arial Narrow" charset="0"/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68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68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208BA3-6CC0-0044-ABEE-704AFB0EFCD0}" type="slidenum">
              <a:rPr lang="en-US"/>
              <a:pPr/>
              <a:t>13</a:t>
            </a:fld>
            <a:endParaRPr lang="en-US"/>
          </a:p>
        </p:txBody>
      </p:sp>
      <p:sp>
        <p:nvSpPr>
          <p:cNvPr id="368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/>
              <a:t>Example for Vector Addition</a:t>
            </a: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80010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 car travels </a:t>
            </a:r>
            <a:r>
              <a:rPr lang="en-US" sz="2200">
                <a:solidFill>
                  <a:srgbClr val="990000"/>
                </a:solidFill>
                <a:latin typeface="Arial Narrow" charset="0"/>
              </a:rPr>
              <a:t>20.0km due north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followed by </a:t>
            </a:r>
            <a:r>
              <a:rPr lang="en-US" sz="2200">
                <a:solidFill>
                  <a:srgbClr val="990000"/>
                </a:solidFill>
                <a:latin typeface="Arial Narrow" charset="0"/>
              </a:rPr>
              <a:t>35.0km in a direction 60.0</a:t>
            </a:r>
            <a:r>
              <a:rPr lang="en-US" sz="2200" baseline="30000">
                <a:solidFill>
                  <a:srgbClr val="990000"/>
                </a:solidFill>
                <a:latin typeface="Arial Narrow" charset="0"/>
              </a:rPr>
              <a:t>o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west of north. Find the magnitude and direction of resultant displacement.</a:t>
            </a:r>
            <a:endParaRPr lang="en-US" sz="2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133600"/>
            <a:ext cx="3657600" cy="3352800"/>
            <a:chOff x="288" y="1344"/>
            <a:chExt cx="2304" cy="2112"/>
          </a:xfrm>
        </p:grpSpPr>
        <p:sp>
          <p:nvSpPr>
            <p:cNvPr id="36904" name="Rectangle 5" descr="Large grid"/>
            <p:cNvSpPr>
              <a:spLocks noChangeArrowheads="1"/>
            </p:cNvSpPr>
            <p:nvPr/>
          </p:nvSpPr>
          <p:spPr bwMode="auto">
            <a:xfrm>
              <a:off x="288" y="1344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6905" name="Line 6"/>
            <p:cNvSpPr>
              <a:spLocks noChangeShapeType="1"/>
            </p:cNvSpPr>
            <p:nvPr/>
          </p:nvSpPr>
          <p:spPr bwMode="auto">
            <a:xfrm>
              <a:off x="624" y="2880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06" name="Line 7"/>
            <p:cNvSpPr>
              <a:spLocks noChangeShapeType="1"/>
            </p:cNvSpPr>
            <p:nvPr/>
          </p:nvSpPr>
          <p:spPr bwMode="auto">
            <a:xfrm flipV="1">
              <a:off x="1440" y="1632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07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N</a:t>
              </a:r>
            </a:p>
          </p:txBody>
        </p:sp>
        <p:sp>
          <p:nvSpPr>
            <p:cNvPr id="36908" name="Text Box 9"/>
            <p:cNvSpPr txBox="1">
              <a:spLocks noChangeArrowheads="1"/>
            </p:cNvSpPr>
            <p:nvPr/>
          </p:nvSpPr>
          <p:spPr bwMode="auto">
            <a:xfrm>
              <a:off x="2205" y="268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833563" y="2895600"/>
            <a:ext cx="528637" cy="473075"/>
            <a:chOff x="1155" y="3782"/>
            <a:chExt cx="333" cy="298"/>
          </a:xfrm>
        </p:grpSpPr>
        <p:sp>
          <p:nvSpPr>
            <p:cNvPr id="36902" name="Text Box 11"/>
            <p:cNvSpPr txBox="1">
              <a:spLocks noChangeArrowheads="1"/>
            </p:cNvSpPr>
            <p:nvPr/>
          </p:nvSpPr>
          <p:spPr bwMode="auto">
            <a:xfrm>
              <a:off x="1155" y="3782"/>
              <a:ext cx="3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990000"/>
                  </a:solidFill>
                  <a:latin typeface="Symbol" charset="2"/>
                </a:rPr>
                <a:t>60</a:t>
              </a:r>
              <a:r>
                <a:rPr lang="en-US" sz="2000" baseline="30000">
                  <a:solidFill>
                    <a:srgbClr val="990000"/>
                  </a:solidFill>
                  <a:latin typeface="Symbol" charset="2"/>
                </a:rPr>
                <a:t>o</a:t>
              </a:r>
            </a:p>
          </p:txBody>
        </p:sp>
        <p:sp>
          <p:nvSpPr>
            <p:cNvPr id="36903" name="AutoShape 12"/>
            <p:cNvSpPr>
              <a:spLocks noChangeArrowheads="1"/>
            </p:cNvSpPr>
            <p:nvPr/>
          </p:nvSpPr>
          <p:spPr bwMode="auto">
            <a:xfrm rot="10800000">
              <a:off x="1200" y="4032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858963" y="3581400"/>
            <a:ext cx="427037" cy="457200"/>
            <a:chOff x="1171" y="4224"/>
            <a:chExt cx="269" cy="288"/>
          </a:xfrm>
        </p:grpSpPr>
        <p:sp>
          <p:nvSpPr>
            <p:cNvPr id="36900" name="Text Box 14"/>
            <p:cNvSpPr txBox="1">
              <a:spLocks noChangeArrowheads="1"/>
            </p:cNvSpPr>
            <p:nvPr/>
          </p:nvSpPr>
          <p:spPr bwMode="auto">
            <a:xfrm>
              <a:off x="1171" y="4224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  <a:endParaRPr lang="en-US" baseline="-25000">
                <a:solidFill>
                  <a:srgbClr val="990000"/>
                </a:solidFill>
                <a:latin typeface="Arial Narrow" charset="0"/>
              </a:endParaRPr>
            </a:p>
          </p:txBody>
        </p:sp>
        <p:sp>
          <p:nvSpPr>
            <p:cNvPr id="36901" name="AutoShape 15"/>
            <p:cNvSpPr>
              <a:spLocks noChangeArrowheads="1"/>
            </p:cNvSpPr>
            <p:nvPr/>
          </p:nvSpPr>
          <p:spPr bwMode="auto">
            <a:xfrm rot="10800000">
              <a:off x="1200" y="4464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143000" y="2743200"/>
            <a:ext cx="1143000" cy="1828800"/>
            <a:chOff x="720" y="3696"/>
            <a:chExt cx="720" cy="1152"/>
          </a:xfrm>
        </p:grpSpPr>
        <p:sp>
          <p:nvSpPr>
            <p:cNvPr id="36898" name="Line 17"/>
            <p:cNvSpPr>
              <a:spLocks noChangeShapeType="1"/>
            </p:cNvSpPr>
            <p:nvPr/>
          </p:nvSpPr>
          <p:spPr bwMode="auto">
            <a:xfrm flipH="1" flipV="1">
              <a:off x="720" y="3696"/>
              <a:ext cx="720" cy="115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9" name="Text Box 18"/>
            <p:cNvSpPr txBox="1">
              <a:spLocks noChangeArrowheads="1"/>
            </p:cNvSpPr>
            <p:nvPr/>
          </p:nvSpPr>
          <p:spPr bwMode="auto">
            <a:xfrm>
              <a:off x="864" y="4272"/>
              <a:ext cx="1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r</a:t>
              </a:r>
            </a:p>
          </p:txBody>
        </p:sp>
      </p:grpSp>
      <p:graphicFrame>
        <p:nvGraphicFramePr>
          <p:cNvPr id="199699" name="Object 2"/>
          <p:cNvGraphicFramePr>
            <a:graphicFrameLocks noChangeAspect="1"/>
          </p:cNvGraphicFramePr>
          <p:nvPr/>
        </p:nvGraphicFramePr>
        <p:xfrm>
          <a:off x="4572000" y="2105025"/>
          <a:ext cx="384175" cy="188913"/>
        </p:xfrm>
        <a:graphic>
          <a:graphicData uri="http://schemas.openxmlformats.org/presentationml/2006/ole">
            <p:oleObj spid="_x0000_s279554" name="Equation" r:id="rId3" imgW="241200" imgH="126720" progId="Equation.DSMT4">
              <p:embed/>
            </p:oleObj>
          </a:graphicData>
        </a:graphic>
      </p:graphicFrame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286000" y="3429000"/>
            <a:ext cx="533400" cy="1143000"/>
            <a:chOff x="1440" y="4128"/>
            <a:chExt cx="336" cy="720"/>
          </a:xfrm>
        </p:grpSpPr>
        <p:sp>
          <p:nvSpPr>
            <p:cNvPr id="36895" name="Text Box 21"/>
            <p:cNvSpPr txBox="1">
              <a:spLocks noChangeArrowheads="1"/>
            </p:cNvSpPr>
            <p:nvPr/>
          </p:nvSpPr>
          <p:spPr bwMode="auto">
            <a:xfrm>
              <a:off x="1484" y="4128"/>
              <a:ext cx="2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Arial Narrow" charset="0"/>
                </a:rPr>
                <a:t>20</a:t>
              </a:r>
            </a:p>
          </p:txBody>
        </p:sp>
        <p:sp>
          <p:nvSpPr>
            <p:cNvPr id="36896" name="Line 22"/>
            <p:cNvSpPr>
              <a:spLocks noChangeShapeType="1"/>
            </p:cNvSpPr>
            <p:nvPr/>
          </p:nvSpPr>
          <p:spPr bwMode="auto">
            <a:xfrm flipV="1">
              <a:off x="1440" y="4272"/>
              <a:ext cx="0" cy="57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703" name="Text Box 23"/>
            <p:cNvSpPr txBox="1">
              <a:spLocks noChangeArrowheads="1"/>
            </p:cNvSpPr>
            <p:nvPr/>
          </p:nvSpPr>
          <p:spPr bwMode="auto">
            <a:xfrm>
              <a:off x="1536" y="4368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143000" y="2743200"/>
            <a:ext cx="1143000" cy="914400"/>
            <a:chOff x="720" y="3696"/>
            <a:chExt cx="720" cy="576"/>
          </a:xfrm>
        </p:grpSpPr>
        <p:sp>
          <p:nvSpPr>
            <p:cNvPr id="36893" name="Line 25"/>
            <p:cNvSpPr>
              <a:spLocks noChangeShapeType="1"/>
            </p:cNvSpPr>
            <p:nvPr/>
          </p:nvSpPr>
          <p:spPr bwMode="auto">
            <a:xfrm flipH="1" flipV="1">
              <a:off x="720" y="3696"/>
              <a:ext cx="720" cy="57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706" name="Text Box 26"/>
            <p:cNvSpPr txBox="1">
              <a:spLocks noChangeArrowheads="1"/>
            </p:cNvSpPr>
            <p:nvPr/>
          </p:nvSpPr>
          <p:spPr bwMode="auto">
            <a:xfrm>
              <a:off x="1008" y="3696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aphicFrame>
        <p:nvGraphicFramePr>
          <p:cNvPr id="199707" name="Object 3"/>
          <p:cNvGraphicFramePr>
            <a:graphicFrameLocks noChangeAspect="1"/>
          </p:cNvGraphicFramePr>
          <p:nvPr/>
        </p:nvGraphicFramePr>
        <p:xfrm>
          <a:off x="4343400" y="4191000"/>
          <a:ext cx="2428875" cy="868363"/>
        </p:xfrm>
        <a:graphic>
          <a:graphicData uri="http://schemas.openxmlformats.org/presentationml/2006/ole">
            <p:oleObj spid="_x0000_s279555" name="Equation" r:id="rId4" imgW="1447560" imgH="634680" progId="Equation.3">
              <p:embed/>
            </p:oleObj>
          </a:graphicData>
        </a:graphic>
      </p:graphicFrame>
      <p:sp>
        <p:nvSpPr>
          <p:cNvPr id="199708" name="Text Box 28"/>
          <p:cNvSpPr txBox="1">
            <a:spLocks noChangeArrowheads="1"/>
          </p:cNvSpPr>
          <p:nvPr/>
        </p:nvSpPr>
        <p:spPr bwMode="auto">
          <a:xfrm>
            <a:off x="7543800" y="4854575"/>
            <a:ext cx="1447800" cy="70802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 Narrow" charset="0"/>
              </a:rPr>
              <a:t>Do this using components!! </a:t>
            </a:r>
          </a:p>
        </p:txBody>
      </p:sp>
      <p:graphicFrame>
        <p:nvGraphicFramePr>
          <p:cNvPr id="199709" name="Object 4"/>
          <p:cNvGraphicFramePr>
            <a:graphicFrameLocks noChangeAspect="1"/>
          </p:cNvGraphicFramePr>
          <p:nvPr/>
        </p:nvGraphicFramePr>
        <p:xfrm>
          <a:off x="4724400" y="2438400"/>
          <a:ext cx="3884613" cy="417513"/>
        </p:xfrm>
        <a:graphic>
          <a:graphicData uri="http://schemas.openxmlformats.org/presentationml/2006/ole">
            <p:oleObj spid="_x0000_s279556" name="Equation" r:id="rId5" imgW="2438280" imgH="279360" progId="Equation.3">
              <p:embed/>
            </p:oleObj>
          </a:graphicData>
        </a:graphic>
      </p:graphicFrame>
      <p:graphicFrame>
        <p:nvGraphicFramePr>
          <p:cNvPr id="199710" name="Object 5"/>
          <p:cNvGraphicFramePr>
            <a:graphicFrameLocks noChangeAspect="1"/>
          </p:cNvGraphicFramePr>
          <p:nvPr/>
        </p:nvGraphicFramePr>
        <p:xfrm>
          <a:off x="4724400" y="2876550"/>
          <a:ext cx="2387600" cy="379413"/>
        </p:xfrm>
        <a:graphic>
          <a:graphicData uri="http://schemas.openxmlformats.org/presentationml/2006/ole">
            <p:oleObj spid="_x0000_s279557" name="Equation" r:id="rId6" imgW="1498320" imgH="253800" progId="Equation.3">
              <p:embed/>
            </p:oleObj>
          </a:graphicData>
        </a:graphic>
      </p:graphicFrame>
      <p:graphicFrame>
        <p:nvGraphicFramePr>
          <p:cNvPr id="199711" name="Object 6"/>
          <p:cNvGraphicFramePr>
            <a:graphicFrameLocks noChangeAspect="1"/>
          </p:cNvGraphicFramePr>
          <p:nvPr/>
        </p:nvGraphicFramePr>
        <p:xfrm>
          <a:off x="4724400" y="3276600"/>
          <a:ext cx="4187825" cy="436563"/>
        </p:xfrm>
        <a:graphic>
          <a:graphicData uri="http://schemas.openxmlformats.org/presentationml/2006/ole">
            <p:oleObj spid="_x0000_s279558" name="Equation" r:id="rId7" imgW="2628720" imgH="291960" progId="Equation.3">
              <p:embed/>
            </p:oleObj>
          </a:graphicData>
        </a:graphic>
      </p:graphicFrame>
      <p:graphicFrame>
        <p:nvGraphicFramePr>
          <p:cNvPr id="199712" name="Object 7"/>
          <p:cNvGraphicFramePr>
            <a:graphicFrameLocks noChangeAspect="1"/>
          </p:cNvGraphicFramePr>
          <p:nvPr/>
        </p:nvGraphicFramePr>
        <p:xfrm>
          <a:off x="4724400" y="3733800"/>
          <a:ext cx="2063750" cy="360363"/>
        </p:xfrm>
        <a:graphic>
          <a:graphicData uri="http://schemas.openxmlformats.org/presentationml/2006/ole">
            <p:oleObj spid="_x0000_s279559" name="Equation" r:id="rId8" imgW="1295280" imgH="241200" progId="Equation.3">
              <p:embed/>
            </p:oleObj>
          </a:graphicData>
        </a:graphic>
      </p:graphicFrame>
      <p:graphicFrame>
        <p:nvGraphicFramePr>
          <p:cNvPr id="199713" name="Object 8"/>
          <p:cNvGraphicFramePr>
            <a:graphicFrameLocks noChangeAspect="1"/>
          </p:cNvGraphicFramePr>
          <p:nvPr/>
        </p:nvGraphicFramePr>
        <p:xfrm>
          <a:off x="4343400" y="5076825"/>
          <a:ext cx="2620963" cy="538163"/>
        </p:xfrm>
        <a:graphic>
          <a:graphicData uri="http://schemas.openxmlformats.org/presentationml/2006/ole">
            <p:oleObj spid="_x0000_s279560" name="Equation" r:id="rId9" imgW="1562040" imgH="393480" progId="Equation.3">
              <p:embed/>
            </p:oleObj>
          </a:graphicData>
        </a:graphic>
      </p:graphicFrame>
      <p:graphicFrame>
        <p:nvGraphicFramePr>
          <p:cNvPr id="199714" name="Object 9"/>
          <p:cNvGraphicFramePr>
            <a:graphicFrameLocks noChangeAspect="1"/>
          </p:cNvGraphicFramePr>
          <p:nvPr/>
        </p:nvGraphicFramePr>
        <p:xfrm>
          <a:off x="4343400" y="5632450"/>
          <a:ext cx="3302000" cy="539750"/>
        </p:xfrm>
        <a:graphic>
          <a:graphicData uri="http://schemas.openxmlformats.org/presentationml/2006/ole">
            <p:oleObj spid="_x0000_s279561" name="Equation" r:id="rId10" imgW="1968480" imgH="393480" progId="Equation.3">
              <p:embed/>
            </p:oleObj>
          </a:graphicData>
        </a:graphic>
      </p:graphicFrame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2286000" y="2743200"/>
            <a:ext cx="1101725" cy="914400"/>
            <a:chOff x="1440" y="1728"/>
            <a:chExt cx="694" cy="576"/>
          </a:xfrm>
        </p:grpSpPr>
        <p:sp>
          <p:nvSpPr>
            <p:cNvPr id="36891" name="Line 36"/>
            <p:cNvSpPr>
              <a:spLocks noChangeShapeType="1"/>
            </p:cNvSpPr>
            <p:nvPr/>
          </p:nvSpPr>
          <p:spPr bwMode="auto">
            <a:xfrm flipV="1">
              <a:off x="1440" y="1728"/>
              <a:ext cx="0" cy="5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2" name="Text Box 37"/>
            <p:cNvSpPr txBox="1">
              <a:spLocks noChangeArrowheads="1"/>
            </p:cNvSpPr>
            <p:nvPr/>
          </p:nvSpPr>
          <p:spPr bwMode="auto">
            <a:xfrm>
              <a:off x="1478" y="1829"/>
              <a:ext cx="6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66"/>
                  </a:solidFill>
                </a:rPr>
                <a:t>Bcos60</a:t>
              </a:r>
              <a:r>
                <a:rPr lang="en-US" sz="2000" baseline="30000">
                  <a:solidFill>
                    <a:srgbClr val="FF0066"/>
                  </a:solidFill>
                  <a:latin typeface="Symbol" charset="2"/>
                </a:rPr>
                <a:t>o</a:t>
              </a:r>
              <a:endParaRPr lang="en-US" sz="2000" baseline="30000">
                <a:solidFill>
                  <a:srgbClr val="FF0066"/>
                </a:solidFill>
              </a:endParaRP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1143000" y="2293938"/>
            <a:ext cx="1143000" cy="449262"/>
            <a:chOff x="720" y="1445"/>
            <a:chExt cx="720" cy="283"/>
          </a:xfrm>
        </p:grpSpPr>
        <p:sp>
          <p:nvSpPr>
            <p:cNvPr id="36889" name="Line 39"/>
            <p:cNvSpPr>
              <a:spLocks noChangeShapeType="1"/>
            </p:cNvSpPr>
            <p:nvPr/>
          </p:nvSpPr>
          <p:spPr bwMode="auto">
            <a:xfrm>
              <a:off x="720" y="1728"/>
              <a:ext cx="72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0" name="Text Box 40"/>
            <p:cNvSpPr txBox="1">
              <a:spLocks noChangeArrowheads="1"/>
            </p:cNvSpPr>
            <p:nvPr/>
          </p:nvSpPr>
          <p:spPr bwMode="auto">
            <a:xfrm>
              <a:off x="768" y="1445"/>
              <a:ext cx="6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66"/>
                  </a:solidFill>
                </a:rPr>
                <a:t>Bsin60</a:t>
              </a:r>
              <a:r>
                <a:rPr lang="en-US" sz="2000" baseline="30000">
                  <a:solidFill>
                    <a:srgbClr val="FF0066"/>
                  </a:solidFill>
                </a:rPr>
                <a:t>o</a:t>
              </a:r>
            </a:p>
          </p:txBody>
        </p:sp>
      </p:grpSp>
      <p:graphicFrame>
        <p:nvGraphicFramePr>
          <p:cNvPr id="199721" name="Object 10"/>
          <p:cNvGraphicFramePr>
            <a:graphicFrameLocks noChangeAspect="1"/>
          </p:cNvGraphicFramePr>
          <p:nvPr/>
        </p:nvGraphicFramePr>
        <p:xfrm>
          <a:off x="4899025" y="1952625"/>
          <a:ext cx="2709863" cy="550863"/>
        </p:xfrm>
        <a:graphic>
          <a:graphicData uri="http://schemas.openxmlformats.org/presentationml/2006/ole">
            <p:oleObj spid="_x0000_s279562" name="Equation" r:id="rId11" imgW="1701800" imgH="368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790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790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7EF78E-AA54-854F-A044-B513C7F2427F}" type="slidenum">
              <a:rPr lang="en-US"/>
              <a:pPr/>
              <a:t>14</a:t>
            </a:fld>
            <a:endParaRPr lang="en-US"/>
          </a:p>
        </p:txBody>
      </p:sp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5445125" y="2482850"/>
            <a:ext cx="1717675" cy="5651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5445125" y="1828800"/>
            <a:ext cx="1717675" cy="5778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/>
              <a:t>Components and Unit Vectors</a:t>
            </a:r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20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Coordinate systems are useful in expressing vectors in their components</a:t>
            </a:r>
          </a:p>
        </p:txBody>
      </p:sp>
      <p:graphicFrame>
        <p:nvGraphicFramePr>
          <p:cNvPr id="20071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486400" y="3440113"/>
          <a:ext cx="1828800" cy="585787"/>
        </p:xfrm>
        <a:graphic>
          <a:graphicData uri="http://schemas.openxmlformats.org/presentationml/2006/ole">
            <p:oleObj spid="_x0000_s280578" name="Equation" r:id="rId3" imgW="952500" imgH="304800" progId="Equation.DSMT4">
              <p:embed/>
            </p:oleObj>
          </a:graphicData>
        </a:graphic>
      </p:graphicFrame>
      <p:sp>
        <p:nvSpPr>
          <p:cNvPr id="200711" name="Text Box 7"/>
          <p:cNvSpPr txBox="1">
            <a:spLocks noChangeArrowheads="1"/>
          </p:cNvSpPr>
          <p:nvPr/>
        </p:nvSpPr>
        <p:spPr bwMode="auto">
          <a:xfrm>
            <a:off x="3921125" y="18288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(A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x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,A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y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05088" y="2057400"/>
            <a:ext cx="1295400" cy="1447800"/>
            <a:chOff x="1737" y="1440"/>
            <a:chExt cx="816" cy="912"/>
          </a:xfrm>
        </p:grpSpPr>
        <p:sp>
          <p:nvSpPr>
            <p:cNvPr id="37929" name="Line 9"/>
            <p:cNvSpPr>
              <a:spLocks noChangeShapeType="1"/>
            </p:cNvSpPr>
            <p:nvPr/>
          </p:nvSpPr>
          <p:spPr bwMode="auto">
            <a:xfrm flipV="1">
              <a:off x="1737" y="1440"/>
              <a:ext cx="816" cy="91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714" name="Text Box 10"/>
            <p:cNvSpPr txBox="1">
              <a:spLocks noChangeArrowheads="1"/>
            </p:cNvSpPr>
            <p:nvPr/>
          </p:nvSpPr>
          <p:spPr bwMode="auto">
            <a:xfrm>
              <a:off x="2049" y="1536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333399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86088" y="2971800"/>
            <a:ext cx="496887" cy="534988"/>
            <a:chOff x="1977" y="2015"/>
            <a:chExt cx="313" cy="337"/>
          </a:xfrm>
        </p:grpSpPr>
        <p:sp>
          <p:nvSpPr>
            <p:cNvPr id="37927" name="Text Box 12"/>
            <p:cNvSpPr txBox="1">
              <a:spLocks noChangeArrowheads="1"/>
            </p:cNvSpPr>
            <p:nvPr/>
          </p:nvSpPr>
          <p:spPr bwMode="auto">
            <a:xfrm>
              <a:off x="2073" y="2015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charset="2"/>
                </a:rPr>
                <a:t>θ</a:t>
              </a:r>
            </a:p>
          </p:txBody>
        </p:sp>
        <p:sp>
          <p:nvSpPr>
            <p:cNvPr id="37928" name="AutoShape 13"/>
            <p:cNvSpPr>
              <a:spLocks noChangeArrowheads="1"/>
            </p:cNvSpPr>
            <p:nvPr/>
          </p:nvSpPr>
          <p:spPr bwMode="auto">
            <a:xfrm rot="-5681994">
              <a:off x="1857" y="2136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209800" y="1752600"/>
            <a:ext cx="1690688" cy="457200"/>
            <a:chOff x="1488" y="1248"/>
            <a:chExt cx="1065" cy="288"/>
          </a:xfrm>
        </p:grpSpPr>
        <p:sp>
          <p:nvSpPr>
            <p:cNvPr id="37925" name="Line 15"/>
            <p:cNvSpPr>
              <a:spLocks noChangeShapeType="1"/>
            </p:cNvSpPr>
            <p:nvPr/>
          </p:nvSpPr>
          <p:spPr bwMode="auto">
            <a:xfrm rot="-5400000">
              <a:off x="2145" y="1032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6" name="Text Box 16"/>
            <p:cNvSpPr txBox="1">
              <a:spLocks noChangeArrowheads="1"/>
            </p:cNvSpPr>
            <p:nvPr/>
          </p:nvSpPr>
          <p:spPr bwMode="auto">
            <a:xfrm>
              <a:off x="1488" y="1248"/>
              <a:ext cx="2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A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y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733800" y="2082800"/>
            <a:ext cx="434975" cy="1930400"/>
            <a:chOff x="2457" y="1440"/>
            <a:chExt cx="251" cy="1258"/>
          </a:xfrm>
        </p:grpSpPr>
        <p:sp>
          <p:nvSpPr>
            <p:cNvPr id="37923" name="Line 18"/>
            <p:cNvSpPr>
              <a:spLocks noChangeShapeType="1"/>
            </p:cNvSpPr>
            <p:nvPr/>
          </p:nvSpPr>
          <p:spPr bwMode="auto">
            <a:xfrm>
              <a:off x="2553" y="1440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4" name="Text Box 19"/>
            <p:cNvSpPr txBox="1">
              <a:spLocks noChangeArrowheads="1"/>
            </p:cNvSpPr>
            <p:nvPr/>
          </p:nvSpPr>
          <p:spPr bwMode="auto">
            <a:xfrm>
              <a:off x="2457" y="2400"/>
              <a:ext cx="251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A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x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219200" y="3276600"/>
            <a:ext cx="3673475" cy="457200"/>
            <a:chOff x="1593" y="2208"/>
            <a:chExt cx="1611" cy="288"/>
          </a:xfrm>
        </p:grpSpPr>
        <p:sp>
          <p:nvSpPr>
            <p:cNvPr id="37921" name="Line 21"/>
            <p:cNvSpPr>
              <a:spLocks noChangeShapeType="1"/>
            </p:cNvSpPr>
            <p:nvPr/>
          </p:nvSpPr>
          <p:spPr bwMode="auto">
            <a:xfrm>
              <a:off x="1593" y="235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2" name="Text Box 22"/>
            <p:cNvSpPr txBox="1">
              <a:spLocks noChangeArrowheads="1"/>
            </p:cNvSpPr>
            <p:nvPr/>
          </p:nvSpPr>
          <p:spPr bwMode="auto">
            <a:xfrm>
              <a:off x="3068" y="2208"/>
              <a:ext cx="1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590800" y="1295400"/>
            <a:ext cx="452438" cy="2819400"/>
            <a:chOff x="1737" y="960"/>
            <a:chExt cx="276" cy="1536"/>
          </a:xfrm>
        </p:grpSpPr>
        <p:sp>
          <p:nvSpPr>
            <p:cNvPr id="37919" name="Line 24"/>
            <p:cNvSpPr>
              <a:spLocks noChangeShapeType="1"/>
            </p:cNvSpPr>
            <p:nvPr/>
          </p:nvSpPr>
          <p:spPr bwMode="auto">
            <a:xfrm rot="-5400000">
              <a:off x="1017" y="1776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0" name="Text Box 25"/>
            <p:cNvSpPr txBox="1">
              <a:spLocks noChangeArrowheads="1"/>
            </p:cNvSpPr>
            <p:nvPr/>
          </p:nvSpPr>
          <p:spPr bwMode="auto">
            <a:xfrm>
              <a:off x="1824" y="960"/>
              <a:ext cx="18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aphicFrame>
        <p:nvGraphicFramePr>
          <p:cNvPr id="200730" name="Object 3"/>
          <p:cNvGraphicFramePr>
            <a:graphicFrameLocks noChangeAspect="1"/>
          </p:cNvGraphicFramePr>
          <p:nvPr/>
        </p:nvGraphicFramePr>
        <p:xfrm>
          <a:off x="5430838" y="1873250"/>
          <a:ext cx="665162" cy="488950"/>
        </p:xfrm>
        <a:graphic>
          <a:graphicData uri="http://schemas.openxmlformats.org/presentationml/2006/ole">
            <p:oleObj spid="_x0000_s280579" name="Equation" r:id="rId4" imgW="317160" imgH="228600" progId="Equation.DSMT4">
              <p:embed/>
            </p:oleObj>
          </a:graphicData>
        </a:graphic>
      </p:graphicFrame>
      <p:graphicFrame>
        <p:nvGraphicFramePr>
          <p:cNvPr id="200731" name="Object 4"/>
          <p:cNvGraphicFramePr>
            <a:graphicFrameLocks noChangeAspect="1"/>
          </p:cNvGraphicFramePr>
          <p:nvPr/>
        </p:nvGraphicFramePr>
        <p:xfrm>
          <a:off x="1371600" y="4445000"/>
          <a:ext cx="869950" cy="685800"/>
        </p:xfrm>
        <a:graphic>
          <a:graphicData uri="http://schemas.openxmlformats.org/presentationml/2006/ole">
            <p:oleObj spid="_x0000_s280580" name="Equation" r:id="rId5" imgW="317500" imgH="368300" progId="Equation.DSMT4">
              <p:embed/>
            </p:oleObj>
          </a:graphicData>
        </a:graphic>
      </p:graphicFrame>
      <p:sp>
        <p:nvSpPr>
          <p:cNvPr id="200732" name="Text Box 28"/>
          <p:cNvSpPr txBox="1">
            <a:spLocks noChangeArrowheads="1"/>
          </p:cNvSpPr>
          <p:nvPr/>
        </p:nvSpPr>
        <p:spPr bwMode="auto">
          <a:xfrm>
            <a:off x="7243763" y="1797050"/>
            <a:ext cx="159543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6600">
                <a:solidFill>
                  <a:schemeClr val="accent2"/>
                </a:solidFill>
                <a:latin typeface="Arial Narrow" charset="0"/>
              </a:rPr>
              <a:t>}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Components</a:t>
            </a:r>
            <a:endParaRPr lang="en-US" sz="66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0733" name="Text Box 29"/>
          <p:cNvSpPr txBox="1">
            <a:spLocks noChangeArrowheads="1"/>
          </p:cNvSpPr>
          <p:nvPr/>
        </p:nvSpPr>
        <p:spPr bwMode="auto">
          <a:xfrm>
            <a:off x="3200400" y="1524000"/>
            <a:ext cx="71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(+,+)</a:t>
            </a:r>
          </a:p>
        </p:txBody>
      </p:sp>
      <p:sp>
        <p:nvSpPr>
          <p:cNvPr id="200734" name="Text Box 30"/>
          <p:cNvSpPr txBox="1">
            <a:spLocks noChangeArrowheads="1"/>
          </p:cNvSpPr>
          <p:nvPr/>
        </p:nvSpPr>
        <p:spPr bwMode="auto">
          <a:xfrm>
            <a:off x="1676400" y="25146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(-,+)</a:t>
            </a:r>
          </a:p>
        </p:txBody>
      </p:sp>
      <p:sp>
        <p:nvSpPr>
          <p:cNvPr id="200735" name="Text Box 31"/>
          <p:cNvSpPr txBox="1">
            <a:spLocks noChangeArrowheads="1"/>
          </p:cNvSpPr>
          <p:nvPr/>
        </p:nvSpPr>
        <p:spPr bwMode="auto">
          <a:xfrm>
            <a:off x="1638300" y="35052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(-,-)</a:t>
            </a:r>
          </a:p>
        </p:txBody>
      </p:sp>
      <p:sp>
        <p:nvSpPr>
          <p:cNvPr id="200736" name="Text Box 32"/>
          <p:cNvSpPr txBox="1">
            <a:spLocks noChangeArrowheads="1"/>
          </p:cNvSpPr>
          <p:nvPr/>
        </p:nvSpPr>
        <p:spPr bwMode="auto">
          <a:xfrm>
            <a:off x="2768600" y="35052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(+,-)</a:t>
            </a:r>
          </a:p>
        </p:txBody>
      </p:sp>
      <p:graphicFrame>
        <p:nvGraphicFramePr>
          <p:cNvPr id="20073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410200" y="2490788"/>
          <a:ext cx="762000" cy="557212"/>
        </p:xfrm>
        <a:graphic>
          <a:graphicData uri="http://schemas.openxmlformats.org/presentationml/2006/ole">
            <p:oleObj spid="_x0000_s280581" name="Equation" r:id="rId6" imgW="330120" imgH="241200" progId="Equation.DSMT4">
              <p:embed/>
            </p:oleObj>
          </a:graphicData>
        </a:graphic>
      </p:graphicFrame>
      <p:sp>
        <p:nvSpPr>
          <p:cNvPr id="200738" name="Text Box 34"/>
          <p:cNvSpPr txBox="1">
            <a:spLocks noChangeArrowheads="1"/>
          </p:cNvSpPr>
          <p:nvPr/>
        </p:nvSpPr>
        <p:spPr bwMode="auto">
          <a:xfrm>
            <a:off x="7391400" y="3352800"/>
            <a:ext cx="1751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latin typeface="Arial Narrow" charset="0"/>
              </a:rPr>
              <a:t>}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Magnitude</a:t>
            </a:r>
          </a:p>
        </p:txBody>
      </p:sp>
      <p:graphicFrame>
        <p:nvGraphicFramePr>
          <p:cNvPr id="200739" name="Object 6"/>
          <p:cNvGraphicFramePr>
            <a:graphicFrameLocks noChangeAspect="1"/>
          </p:cNvGraphicFramePr>
          <p:nvPr/>
        </p:nvGraphicFramePr>
        <p:xfrm>
          <a:off x="2066925" y="4373563"/>
          <a:ext cx="4213225" cy="898525"/>
        </p:xfrm>
        <a:graphic>
          <a:graphicData uri="http://schemas.openxmlformats.org/presentationml/2006/ole">
            <p:oleObj spid="_x0000_s280582" name="Equation" r:id="rId7" imgW="1536700" imgH="482600" progId="Equation.DSMT4">
              <p:embed/>
            </p:oleObj>
          </a:graphicData>
        </a:graphic>
      </p:graphicFrame>
      <p:graphicFrame>
        <p:nvGraphicFramePr>
          <p:cNvPr id="200740" name="Object 7"/>
          <p:cNvGraphicFramePr>
            <a:graphicFrameLocks noChangeAspect="1"/>
          </p:cNvGraphicFramePr>
          <p:nvPr/>
        </p:nvGraphicFramePr>
        <p:xfrm>
          <a:off x="1812925" y="5302250"/>
          <a:ext cx="4002088" cy="830263"/>
        </p:xfrm>
        <a:graphic>
          <a:graphicData uri="http://schemas.openxmlformats.org/presentationml/2006/ole">
            <p:oleObj spid="_x0000_s280583" name="Equation" r:id="rId8" imgW="1460500" imgH="444500" progId="Equation.DSMT4">
              <p:embed/>
            </p:oleObj>
          </a:graphicData>
        </a:graphic>
      </p:graphicFrame>
      <p:graphicFrame>
        <p:nvGraphicFramePr>
          <p:cNvPr id="200741" name="Object 8"/>
          <p:cNvGraphicFramePr>
            <a:graphicFrameLocks noChangeAspect="1"/>
          </p:cNvGraphicFramePr>
          <p:nvPr/>
        </p:nvGraphicFramePr>
        <p:xfrm>
          <a:off x="6064250" y="5405438"/>
          <a:ext cx="869950" cy="687387"/>
        </p:xfrm>
        <a:graphic>
          <a:graphicData uri="http://schemas.openxmlformats.org/presentationml/2006/ole">
            <p:oleObj spid="_x0000_s280584" name="Equation" r:id="rId9" imgW="317500" imgH="368300" progId="Equation.DSMT4">
              <p:embed/>
            </p:oleObj>
          </a:graphicData>
        </a:graphic>
      </p:graphicFrame>
      <p:graphicFrame>
        <p:nvGraphicFramePr>
          <p:cNvPr id="200742" name="Object 9"/>
          <p:cNvGraphicFramePr>
            <a:graphicFrameLocks noChangeAspect="1"/>
          </p:cNvGraphicFramePr>
          <p:nvPr/>
        </p:nvGraphicFramePr>
        <p:xfrm>
          <a:off x="6073775" y="1849438"/>
          <a:ext cx="1089025" cy="560387"/>
        </p:xfrm>
        <a:graphic>
          <a:graphicData uri="http://schemas.openxmlformats.org/presentationml/2006/ole">
            <p:oleObj spid="_x0000_s280585" name="Equation" r:id="rId10" imgW="520700" imgH="368300" progId="Equation.DSMT4">
              <p:embed/>
            </p:oleObj>
          </a:graphicData>
        </a:graphic>
      </p:graphicFrame>
      <p:graphicFrame>
        <p:nvGraphicFramePr>
          <p:cNvPr id="200743" name="Object 10"/>
          <p:cNvGraphicFramePr>
            <a:graphicFrameLocks noChangeAspect="1"/>
          </p:cNvGraphicFramePr>
          <p:nvPr/>
        </p:nvGraphicFramePr>
        <p:xfrm>
          <a:off x="6186488" y="2481263"/>
          <a:ext cx="1052512" cy="620712"/>
        </p:xfrm>
        <a:graphic>
          <a:graphicData uri="http://schemas.openxmlformats.org/presentationml/2006/ole">
            <p:oleObj spid="_x0000_s280586" name="Equation" r:id="rId11" imgW="495300" imgH="368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892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89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94DFC-B015-0349-B54B-30455C18604F}" type="slidenum">
              <a:rPr lang="en-US"/>
              <a:pPr/>
              <a:t>15</a:t>
            </a:fld>
            <a:endParaRPr lang="en-US"/>
          </a:p>
        </p:txBody>
      </p:sp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3505200" y="4876800"/>
            <a:ext cx="5334000" cy="6858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b="1"/>
              <a:t>Unit Vectors</a:t>
            </a: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458200" cy="4114800"/>
          </a:xfrm>
        </p:spPr>
        <p:txBody>
          <a:bodyPr/>
          <a:lstStyle/>
          <a:p>
            <a:r>
              <a:rPr lang="en-US" sz="3600"/>
              <a:t>Unit vectors are the ones that tells us the directions of the components</a:t>
            </a:r>
          </a:p>
          <a:p>
            <a:r>
              <a:rPr lang="en-US" sz="3600" b="1" u="sng">
                <a:solidFill>
                  <a:srgbClr val="990000"/>
                </a:solidFill>
              </a:rPr>
              <a:t>Dimensionless</a:t>
            </a:r>
            <a:r>
              <a:rPr lang="en-US" sz="3600"/>
              <a:t> </a:t>
            </a:r>
          </a:p>
          <a:p>
            <a:r>
              <a:rPr lang="en-US" sz="3600" b="1" u="sng">
                <a:solidFill>
                  <a:srgbClr val="990000"/>
                </a:solidFill>
              </a:rPr>
              <a:t>Magnitudes these vectors are exactly 1</a:t>
            </a:r>
          </a:p>
          <a:p>
            <a:r>
              <a:rPr lang="en-US" sz="3600">
                <a:solidFill>
                  <a:srgbClr val="003300"/>
                </a:solidFill>
              </a:rPr>
              <a:t>Unit vectors are usually expressed in </a:t>
            </a:r>
            <a:r>
              <a:rPr lang="en-US" sz="3600" b="1">
                <a:solidFill>
                  <a:srgbClr val="003300"/>
                </a:solidFill>
              </a:rPr>
              <a:t>i, j, k </a:t>
            </a:r>
            <a:r>
              <a:rPr lang="en-US" sz="3600">
                <a:solidFill>
                  <a:srgbClr val="003300"/>
                </a:solidFill>
              </a:rPr>
              <a:t>or</a:t>
            </a:r>
          </a:p>
        </p:txBody>
      </p:sp>
      <p:graphicFrame>
        <p:nvGraphicFramePr>
          <p:cNvPr id="201733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985838" y="3933825"/>
          <a:ext cx="922337" cy="614363"/>
        </p:xfrm>
        <a:graphic>
          <a:graphicData uri="http://schemas.openxmlformats.org/presentationml/2006/ole">
            <p:oleObj spid="_x0000_s281602" name="Equation" r:id="rId3" imgW="419100" imgH="279400" progId="Equation.DSMT4">
              <p:embed/>
            </p:oleObj>
          </a:graphicData>
        </a:graphic>
      </p:graphicFrame>
      <p:graphicFrame>
        <p:nvGraphicFramePr>
          <p:cNvPr id="201734" name="Object 3"/>
          <p:cNvGraphicFramePr>
            <a:graphicFrameLocks noChangeAspect="1"/>
          </p:cNvGraphicFramePr>
          <p:nvPr/>
        </p:nvGraphicFramePr>
        <p:xfrm>
          <a:off x="3554413" y="4876800"/>
          <a:ext cx="652462" cy="504825"/>
        </p:xfrm>
        <a:graphic>
          <a:graphicData uri="http://schemas.openxmlformats.org/presentationml/2006/ole">
            <p:oleObj spid="_x0000_s281603" name="Equation" r:id="rId4" imgW="279400" imgH="241300" progId="Equation.DSMT4">
              <p:embed/>
            </p:oleObj>
          </a:graphicData>
        </a:graphic>
      </p:graphicFrame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609600" y="4800600"/>
            <a:ext cx="26670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So a vector </a:t>
            </a: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</a:t>
            </a: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can be expressed as</a:t>
            </a:r>
          </a:p>
        </p:txBody>
      </p:sp>
      <p:graphicFrame>
        <p:nvGraphicFramePr>
          <p:cNvPr id="201736" name="Object 4"/>
          <p:cNvGraphicFramePr>
            <a:graphicFrameLocks noChangeAspect="1"/>
          </p:cNvGraphicFramePr>
          <p:nvPr/>
        </p:nvGraphicFramePr>
        <p:xfrm>
          <a:off x="4876800" y="4997450"/>
          <a:ext cx="681038" cy="503238"/>
        </p:xfrm>
        <a:graphic>
          <a:graphicData uri="http://schemas.openxmlformats.org/presentationml/2006/ole">
            <p:oleObj spid="_x0000_s281604" name="Equation" r:id="rId5" imgW="291960" imgH="241200" progId="Equation.DSMT4">
              <p:embed/>
            </p:oleObj>
          </a:graphicData>
        </a:graphic>
      </p:graphicFrame>
      <p:graphicFrame>
        <p:nvGraphicFramePr>
          <p:cNvPr id="201737" name="Object 5"/>
          <p:cNvGraphicFramePr>
            <a:graphicFrameLocks noChangeAspect="1"/>
          </p:cNvGraphicFramePr>
          <p:nvPr/>
        </p:nvGraphicFramePr>
        <p:xfrm>
          <a:off x="5530850" y="4865688"/>
          <a:ext cx="1984375" cy="768350"/>
        </p:xfrm>
        <a:graphic>
          <a:graphicData uri="http://schemas.openxmlformats.org/presentationml/2006/ole">
            <p:oleObj spid="_x0000_s281605" name="Equation" r:id="rId6" imgW="850900" imgH="368300" progId="Equation.DSMT4">
              <p:embed/>
            </p:oleObj>
          </a:graphicData>
        </a:graphic>
      </p:graphicFrame>
      <p:graphicFrame>
        <p:nvGraphicFramePr>
          <p:cNvPr id="201738" name="Object 6"/>
          <p:cNvGraphicFramePr>
            <a:graphicFrameLocks noChangeAspect="1"/>
          </p:cNvGraphicFramePr>
          <p:nvPr/>
        </p:nvGraphicFramePr>
        <p:xfrm>
          <a:off x="7467600" y="4867275"/>
          <a:ext cx="1154113" cy="768350"/>
        </p:xfrm>
        <a:graphic>
          <a:graphicData uri="http://schemas.openxmlformats.org/presentationml/2006/ole">
            <p:oleObj spid="_x0000_s281606" name="Equation" r:id="rId7" imgW="495300" imgH="368300" progId="Equation.DSMT4">
              <p:embed/>
            </p:oleObj>
          </a:graphicData>
        </a:graphic>
      </p:graphicFrame>
      <p:graphicFrame>
        <p:nvGraphicFramePr>
          <p:cNvPr id="201739" name="Object 7"/>
          <p:cNvGraphicFramePr>
            <a:graphicFrameLocks noChangeAspect="1"/>
          </p:cNvGraphicFramePr>
          <p:nvPr/>
        </p:nvGraphicFramePr>
        <p:xfrm>
          <a:off x="4114800" y="5011738"/>
          <a:ext cx="917575" cy="476250"/>
        </p:xfrm>
        <a:graphic>
          <a:graphicData uri="http://schemas.openxmlformats.org/presentationml/2006/ole">
            <p:oleObj spid="_x0000_s281607" name="Equation" r:id="rId8" imgW="393480" imgH="228600" progId="Equation.DSMT4">
              <p:embed/>
            </p:oleObj>
          </a:graphicData>
        </a:graphic>
      </p:graphicFrame>
      <p:graphicFrame>
        <p:nvGraphicFramePr>
          <p:cNvPr id="201740" name="Object 8"/>
          <p:cNvGraphicFramePr>
            <a:graphicFrameLocks noChangeAspect="1"/>
          </p:cNvGraphicFramePr>
          <p:nvPr/>
        </p:nvGraphicFramePr>
        <p:xfrm>
          <a:off x="6929438" y="4960938"/>
          <a:ext cx="296862" cy="476250"/>
        </p:xfrm>
        <a:graphic>
          <a:graphicData uri="http://schemas.openxmlformats.org/presentationml/2006/ole">
            <p:oleObj spid="_x0000_s281608" name="Equation" r:id="rId9" imgW="126720" imgH="228600" progId="Equation.DSMT4">
              <p:embed/>
            </p:oleObj>
          </a:graphicData>
        </a:graphic>
      </p:graphicFrame>
      <p:graphicFrame>
        <p:nvGraphicFramePr>
          <p:cNvPr id="201741" name="Object 9"/>
          <p:cNvGraphicFramePr>
            <a:graphicFrameLocks noChangeAspect="1"/>
          </p:cNvGraphicFramePr>
          <p:nvPr/>
        </p:nvGraphicFramePr>
        <p:xfrm>
          <a:off x="4481513" y="5011738"/>
          <a:ext cx="295275" cy="476250"/>
        </p:xfrm>
        <a:graphic>
          <a:graphicData uri="http://schemas.openxmlformats.org/presentationml/2006/ole">
            <p:oleObj spid="_x0000_s281609" name="Equation" r:id="rId10" imgW="126720" imgH="228600" progId="Equation.DSMT4">
              <p:embed/>
            </p:oleObj>
          </a:graphicData>
        </a:graphic>
      </p:graphicFrame>
      <p:graphicFrame>
        <p:nvGraphicFramePr>
          <p:cNvPr id="201742" name="Object 10"/>
          <p:cNvGraphicFramePr>
            <a:graphicFrameLocks noChangeAspect="1"/>
          </p:cNvGraphicFramePr>
          <p:nvPr/>
        </p:nvGraphicFramePr>
        <p:xfrm>
          <a:off x="5195888" y="4984750"/>
          <a:ext cx="296862" cy="530225"/>
        </p:xfrm>
        <a:graphic>
          <a:graphicData uri="http://schemas.openxmlformats.org/presentationml/2006/ole">
            <p:oleObj spid="_x0000_s281610" name="Equation" r:id="rId11" imgW="126720" imgH="253800" progId="Equation.DSMT4">
              <p:embed/>
            </p:oleObj>
          </a:graphicData>
        </a:graphic>
      </p:graphicFrame>
      <p:graphicFrame>
        <p:nvGraphicFramePr>
          <p:cNvPr id="201743" name="Object 11"/>
          <p:cNvGraphicFramePr>
            <a:graphicFrameLocks noChangeAspect="1"/>
          </p:cNvGraphicFramePr>
          <p:nvPr/>
        </p:nvGraphicFramePr>
        <p:xfrm>
          <a:off x="8472488" y="4927600"/>
          <a:ext cx="295275" cy="530225"/>
        </p:xfrm>
        <a:graphic>
          <a:graphicData uri="http://schemas.openxmlformats.org/presentationml/2006/ole">
            <p:oleObj spid="_x0000_s281611" name="Equation" r:id="rId12" imgW="1267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99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9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F690B-97B1-334B-8EFB-835709219678}" type="slidenum">
              <a:rPr lang="en-US"/>
              <a:pPr/>
              <a:t>16</a:t>
            </a:fld>
            <a:endParaRPr lang="en-US"/>
          </a:p>
        </p:txBody>
      </p:sp>
      <p:sp>
        <p:nvSpPr>
          <p:cNvPr id="399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en-US"/>
              <a:t>Examples of Vector Operations</a:t>
            </a: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001000" cy="455613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Find the resultant vector which is the sum of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 and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B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-4.0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</a:t>
            </a:r>
          </a:p>
        </p:txBody>
      </p:sp>
      <p:graphicFrame>
        <p:nvGraphicFramePr>
          <p:cNvPr id="202756" name="Object 2"/>
          <p:cNvGraphicFramePr>
            <a:graphicFrameLocks noChangeAspect="1"/>
          </p:cNvGraphicFramePr>
          <p:nvPr/>
        </p:nvGraphicFramePr>
        <p:xfrm>
          <a:off x="685800" y="1247775"/>
          <a:ext cx="447675" cy="368300"/>
        </p:xfrm>
        <a:graphic>
          <a:graphicData uri="http://schemas.openxmlformats.org/presentationml/2006/ole">
            <p:oleObj spid="_x0000_s282626" name="Equation" r:id="rId3" imgW="279400" imgH="241300" progId="Equation.DSMT4">
              <p:embed/>
            </p:oleObj>
          </a:graphicData>
        </a:graphic>
      </p:graphicFrame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762000" y="3476625"/>
            <a:ext cx="71628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Find the resultant displacement of three consecutive displacements: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1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=(15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+30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+12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k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)cm,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2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=(23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+14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-5.0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k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)cm, and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3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=(-13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+15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</a:t>
            </a:r>
          </a:p>
        </p:txBody>
      </p:sp>
      <p:graphicFrame>
        <p:nvGraphicFramePr>
          <p:cNvPr id="202758" name="Object 3"/>
          <p:cNvGraphicFramePr>
            <a:graphicFrameLocks noChangeAspect="1"/>
          </p:cNvGraphicFramePr>
          <p:nvPr/>
        </p:nvGraphicFramePr>
        <p:xfrm>
          <a:off x="2616200" y="5456238"/>
          <a:ext cx="623888" cy="717550"/>
        </p:xfrm>
        <a:graphic>
          <a:graphicData uri="http://schemas.openxmlformats.org/presentationml/2006/ole">
            <p:oleObj spid="_x0000_s282627" name="Equation" r:id="rId4" imgW="342900" imgH="368300" progId="Equation.DSMT4">
              <p:embed/>
            </p:oleObj>
          </a:graphicData>
        </a:graphic>
      </p:graphicFrame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304800" y="3352800"/>
            <a:ext cx="84582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02760" name="Object 4"/>
          <p:cNvGraphicFramePr>
            <a:graphicFrameLocks noChangeAspect="1"/>
          </p:cNvGraphicFramePr>
          <p:nvPr/>
        </p:nvGraphicFramePr>
        <p:xfrm>
          <a:off x="1001713" y="2174875"/>
          <a:ext cx="598487" cy="679450"/>
        </p:xfrm>
        <a:graphic>
          <a:graphicData uri="http://schemas.openxmlformats.org/presentationml/2006/ole">
            <p:oleObj spid="_x0000_s282628" name="Equation" r:id="rId5" imgW="317500" imgH="368300" progId="Equation.DSMT4">
              <p:embed/>
            </p:oleObj>
          </a:graphicData>
        </a:graphic>
      </p:graphicFrame>
      <p:graphicFrame>
        <p:nvGraphicFramePr>
          <p:cNvPr id="202761" name="Object 5"/>
          <p:cNvGraphicFramePr>
            <a:graphicFrameLocks noChangeAspect="1"/>
          </p:cNvGraphicFramePr>
          <p:nvPr/>
        </p:nvGraphicFramePr>
        <p:xfrm>
          <a:off x="593725" y="4314825"/>
          <a:ext cx="708025" cy="544513"/>
        </p:xfrm>
        <a:graphic>
          <a:graphicData uri="http://schemas.openxmlformats.org/presentationml/2006/ole">
            <p:oleObj spid="_x0000_s282629" name="Equation" r:id="rId6" imgW="292100" imgH="241300" progId="Equation.DSMT4">
              <p:embed/>
            </p:oleObj>
          </a:graphicData>
        </a:graphic>
      </p:graphicFrame>
      <p:graphicFrame>
        <p:nvGraphicFramePr>
          <p:cNvPr id="202762" name="Object 6"/>
          <p:cNvGraphicFramePr>
            <a:graphicFrameLocks noChangeAspect="1"/>
          </p:cNvGraphicFramePr>
          <p:nvPr/>
        </p:nvGraphicFramePr>
        <p:xfrm>
          <a:off x="4648200" y="2551113"/>
          <a:ext cx="525463" cy="442912"/>
        </p:xfrm>
        <a:graphic>
          <a:graphicData uri="http://schemas.openxmlformats.org/presentationml/2006/ole">
            <p:oleObj spid="_x0000_s282630" name="Equation" r:id="rId7" imgW="254000" imgH="177800" progId="Equation.DSMT4">
              <p:embed/>
            </p:oleObj>
          </a:graphicData>
        </a:graphic>
      </p:graphicFrame>
      <p:graphicFrame>
        <p:nvGraphicFramePr>
          <p:cNvPr id="202763" name="Object 7"/>
          <p:cNvGraphicFramePr>
            <a:graphicFrameLocks noChangeAspect="1"/>
          </p:cNvGraphicFramePr>
          <p:nvPr/>
        </p:nvGraphicFramePr>
        <p:xfrm>
          <a:off x="1905000" y="1190625"/>
          <a:ext cx="3276600" cy="560388"/>
        </p:xfrm>
        <a:graphic>
          <a:graphicData uri="http://schemas.openxmlformats.org/presentationml/2006/ole">
            <p:oleObj spid="_x0000_s282631" name="Equation" r:id="rId8" imgW="1714500" imgH="368300" progId="Equation.DSMT4">
              <p:embed/>
            </p:oleObj>
          </a:graphicData>
        </a:graphic>
      </p:graphicFrame>
      <p:graphicFrame>
        <p:nvGraphicFramePr>
          <p:cNvPr id="202764" name="Object 8"/>
          <p:cNvGraphicFramePr>
            <a:graphicFrameLocks noChangeAspect="1"/>
          </p:cNvGraphicFramePr>
          <p:nvPr/>
        </p:nvGraphicFramePr>
        <p:xfrm>
          <a:off x="1676400" y="1601788"/>
          <a:ext cx="1500188" cy="608012"/>
        </p:xfrm>
        <a:graphic>
          <a:graphicData uri="http://schemas.openxmlformats.org/presentationml/2006/ole">
            <p:oleObj spid="_x0000_s282632" name="Equation" r:id="rId9" imgW="876300" imgH="317500" progId="Equation.DSMT4">
              <p:embed/>
            </p:oleObj>
          </a:graphicData>
        </a:graphic>
      </p:graphicFrame>
      <p:graphicFrame>
        <p:nvGraphicFramePr>
          <p:cNvPr id="202765" name="Object 9"/>
          <p:cNvGraphicFramePr>
            <a:graphicFrameLocks noChangeAspect="1"/>
          </p:cNvGraphicFramePr>
          <p:nvPr/>
        </p:nvGraphicFramePr>
        <p:xfrm>
          <a:off x="5257800" y="2324100"/>
          <a:ext cx="1371600" cy="900113"/>
        </p:xfrm>
        <a:graphic>
          <a:graphicData uri="http://schemas.openxmlformats.org/presentationml/2006/ole">
            <p:oleObj spid="_x0000_s282633" name="Equation" r:id="rId10" imgW="673100" imgH="482600" progId="Equation.DSMT4">
              <p:embed/>
            </p:oleObj>
          </a:graphicData>
        </a:graphic>
      </p:graphicFrame>
      <p:graphicFrame>
        <p:nvGraphicFramePr>
          <p:cNvPr id="202766" name="Object 10"/>
          <p:cNvGraphicFramePr>
            <a:graphicFrameLocks noChangeAspect="1"/>
          </p:cNvGraphicFramePr>
          <p:nvPr/>
        </p:nvGraphicFramePr>
        <p:xfrm>
          <a:off x="6629400" y="2357438"/>
          <a:ext cx="1828800" cy="831850"/>
        </p:xfrm>
        <a:graphic>
          <a:graphicData uri="http://schemas.openxmlformats.org/presentationml/2006/ole">
            <p:oleObj spid="_x0000_s282634" name="Equation" r:id="rId11" imgW="1104900" imgH="419100" progId="Equation.DSMT4">
              <p:embed/>
            </p:oleObj>
          </a:graphicData>
        </a:graphic>
      </p:graphicFrame>
      <p:graphicFrame>
        <p:nvGraphicFramePr>
          <p:cNvPr id="202767" name="Object 11"/>
          <p:cNvGraphicFramePr>
            <a:graphicFrameLocks noChangeAspect="1"/>
          </p:cNvGraphicFramePr>
          <p:nvPr/>
        </p:nvGraphicFramePr>
        <p:xfrm>
          <a:off x="850900" y="4911725"/>
          <a:ext cx="2057400" cy="574675"/>
        </p:xfrm>
        <a:graphic>
          <a:graphicData uri="http://schemas.openxmlformats.org/presentationml/2006/ole">
            <p:oleObj spid="_x0000_s282635" name="Equation" r:id="rId12" imgW="1054100" imgH="317500" progId="Equation.DSMT4">
              <p:embed/>
            </p:oleObj>
          </a:graphicData>
        </a:graphic>
      </p:graphicFrame>
      <p:graphicFrame>
        <p:nvGraphicFramePr>
          <p:cNvPr id="202768" name="Object 12"/>
          <p:cNvGraphicFramePr>
            <a:graphicFrameLocks noChangeAspect="1"/>
          </p:cNvGraphicFramePr>
          <p:nvPr/>
        </p:nvGraphicFramePr>
        <p:xfrm>
          <a:off x="6503988" y="4964113"/>
          <a:ext cx="658812" cy="411162"/>
        </p:xfrm>
        <a:graphic>
          <a:graphicData uri="http://schemas.openxmlformats.org/presentationml/2006/ole">
            <p:oleObj spid="_x0000_s282636" name="Equation" r:id="rId13" imgW="380880" imgH="228600" progId="Equation.DSMT4">
              <p:embed/>
            </p:oleObj>
          </a:graphicData>
        </a:graphic>
      </p:graphicFrame>
      <p:graphicFrame>
        <p:nvGraphicFramePr>
          <p:cNvPr id="202769" name="Object 13"/>
          <p:cNvGraphicFramePr>
            <a:graphicFrameLocks noChangeAspect="1"/>
          </p:cNvGraphicFramePr>
          <p:nvPr/>
        </p:nvGraphicFramePr>
        <p:xfrm>
          <a:off x="1285875" y="4316413"/>
          <a:ext cx="1390650" cy="533400"/>
        </p:xfrm>
        <a:graphic>
          <a:graphicData uri="http://schemas.openxmlformats.org/presentationml/2006/ole">
            <p:oleObj spid="_x0000_s282637" name="Equation" r:id="rId14" imgW="901700" imgH="254000" progId="Equation.DSMT4">
              <p:embed/>
            </p:oleObj>
          </a:graphicData>
        </a:graphic>
      </p:graphicFrame>
      <p:graphicFrame>
        <p:nvGraphicFramePr>
          <p:cNvPr id="202770" name="Object 14"/>
          <p:cNvGraphicFramePr>
            <a:graphicFrameLocks noChangeAspect="1"/>
          </p:cNvGraphicFramePr>
          <p:nvPr/>
        </p:nvGraphicFramePr>
        <p:xfrm>
          <a:off x="2703513" y="4344988"/>
          <a:ext cx="5110162" cy="665162"/>
        </p:xfrm>
        <a:graphic>
          <a:graphicData uri="http://schemas.openxmlformats.org/presentationml/2006/ole">
            <p:oleObj spid="_x0000_s282638" name="Equation" r:id="rId15" imgW="3187700" imgH="368300" progId="Equation.DSMT4">
              <p:embed/>
            </p:oleObj>
          </a:graphicData>
        </a:graphic>
      </p:graphicFrame>
      <p:graphicFrame>
        <p:nvGraphicFramePr>
          <p:cNvPr id="202771" name="Object 15"/>
          <p:cNvGraphicFramePr>
            <a:graphicFrameLocks noChangeAspect="1"/>
          </p:cNvGraphicFramePr>
          <p:nvPr/>
        </p:nvGraphicFramePr>
        <p:xfrm>
          <a:off x="3259138" y="5449888"/>
          <a:ext cx="2813050" cy="711200"/>
        </p:xfrm>
        <a:graphic>
          <a:graphicData uri="http://schemas.openxmlformats.org/presentationml/2006/ole">
            <p:oleObj spid="_x0000_s282639" name="Equation" r:id="rId16" imgW="1562100" imgH="368300" progId="Equation.DSMT4">
              <p:embed/>
            </p:oleObj>
          </a:graphicData>
        </a:graphic>
      </p:graphicFrame>
      <p:graphicFrame>
        <p:nvGraphicFramePr>
          <p:cNvPr id="202772" name="Object 16"/>
          <p:cNvGraphicFramePr>
            <a:graphicFrameLocks noChangeAspect="1"/>
          </p:cNvGraphicFramePr>
          <p:nvPr/>
        </p:nvGraphicFramePr>
        <p:xfrm>
          <a:off x="6080125" y="5700713"/>
          <a:ext cx="854075" cy="395287"/>
        </p:xfrm>
        <a:graphic>
          <a:graphicData uri="http://schemas.openxmlformats.org/presentationml/2006/ole">
            <p:oleObj spid="_x0000_s282640" name="Equation" r:id="rId17" imgW="469900" imgH="203200" progId="Equation.DSMT4">
              <p:embed/>
            </p:oleObj>
          </a:graphicData>
        </a:graphic>
      </p:graphicFrame>
      <p:graphicFrame>
        <p:nvGraphicFramePr>
          <p:cNvPr id="202773" name="Object 17"/>
          <p:cNvGraphicFramePr>
            <a:graphicFrameLocks noChangeAspect="1"/>
          </p:cNvGraphicFramePr>
          <p:nvPr/>
        </p:nvGraphicFramePr>
        <p:xfrm>
          <a:off x="1609725" y="2174875"/>
          <a:ext cx="2200275" cy="679450"/>
        </p:xfrm>
        <a:graphic>
          <a:graphicData uri="http://schemas.openxmlformats.org/presentationml/2006/ole">
            <p:oleObj spid="_x0000_s282641" name="Equation" r:id="rId18" imgW="1117600" imgH="368300" progId="Equation.DSMT4">
              <p:embed/>
            </p:oleObj>
          </a:graphicData>
        </a:graphic>
      </p:graphicFrame>
      <p:graphicFrame>
        <p:nvGraphicFramePr>
          <p:cNvPr id="202774" name="Object 18"/>
          <p:cNvGraphicFramePr>
            <a:graphicFrameLocks noChangeAspect="1"/>
          </p:cNvGraphicFramePr>
          <p:nvPr/>
        </p:nvGraphicFramePr>
        <p:xfrm>
          <a:off x="1374775" y="2795588"/>
          <a:ext cx="3121025" cy="523875"/>
        </p:xfrm>
        <a:graphic>
          <a:graphicData uri="http://schemas.openxmlformats.org/presentationml/2006/ole">
            <p:oleObj spid="_x0000_s282642" name="Equation" r:id="rId19" imgW="1752600" imgH="266700" progId="Equation.DSMT4">
              <p:embed/>
            </p:oleObj>
          </a:graphicData>
        </a:graphic>
      </p:graphicFrame>
      <p:graphicFrame>
        <p:nvGraphicFramePr>
          <p:cNvPr id="202775" name="Object 19"/>
          <p:cNvGraphicFramePr>
            <a:graphicFrameLocks noChangeAspect="1"/>
          </p:cNvGraphicFramePr>
          <p:nvPr/>
        </p:nvGraphicFramePr>
        <p:xfrm>
          <a:off x="3200400" y="1600200"/>
          <a:ext cx="1600200" cy="612775"/>
        </p:xfrm>
        <a:graphic>
          <a:graphicData uri="http://schemas.openxmlformats.org/presentationml/2006/ole">
            <p:oleObj spid="_x0000_s282643" name="Equation" r:id="rId20" imgW="876300" imgH="317500" progId="Equation.DSMT4">
              <p:embed/>
            </p:oleObj>
          </a:graphicData>
        </a:graphic>
      </p:graphicFrame>
      <p:graphicFrame>
        <p:nvGraphicFramePr>
          <p:cNvPr id="202776" name="Object 20"/>
          <p:cNvGraphicFramePr>
            <a:graphicFrameLocks noChangeAspect="1"/>
          </p:cNvGraphicFramePr>
          <p:nvPr/>
        </p:nvGraphicFramePr>
        <p:xfrm>
          <a:off x="4876800" y="1574800"/>
          <a:ext cx="792163" cy="508000"/>
        </p:xfrm>
        <a:graphic>
          <a:graphicData uri="http://schemas.openxmlformats.org/presentationml/2006/ole">
            <p:oleObj spid="_x0000_s282644" name="Equation" r:id="rId21" imgW="419100" imgH="254000" progId="Equation.DSMT4">
              <p:embed/>
            </p:oleObj>
          </a:graphicData>
        </a:graphic>
      </p:graphicFrame>
      <p:graphicFrame>
        <p:nvGraphicFramePr>
          <p:cNvPr id="202777" name="Object 21"/>
          <p:cNvGraphicFramePr>
            <a:graphicFrameLocks noChangeAspect="1"/>
          </p:cNvGraphicFramePr>
          <p:nvPr/>
        </p:nvGraphicFramePr>
        <p:xfrm>
          <a:off x="5802313" y="1562100"/>
          <a:ext cx="1195387" cy="635000"/>
        </p:xfrm>
        <a:graphic>
          <a:graphicData uri="http://schemas.openxmlformats.org/presentationml/2006/ole">
            <p:oleObj spid="_x0000_s282645" name="Equation" r:id="rId22" imgW="635000" imgH="317500" progId="Equation.DSMT4">
              <p:embed/>
            </p:oleObj>
          </a:graphicData>
        </a:graphic>
      </p:graphicFrame>
      <p:graphicFrame>
        <p:nvGraphicFramePr>
          <p:cNvPr id="202778" name="Object 22"/>
          <p:cNvGraphicFramePr>
            <a:graphicFrameLocks noChangeAspect="1"/>
          </p:cNvGraphicFramePr>
          <p:nvPr/>
        </p:nvGraphicFramePr>
        <p:xfrm>
          <a:off x="1082675" y="1252538"/>
          <a:ext cx="833438" cy="368300"/>
        </p:xfrm>
        <a:graphic>
          <a:graphicData uri="http://schemas.openxmlformats.org/presentationml/2006/ole">
            <p:oleObj spid="_x0000_s282646" name="Equation" r:id="rId23" imgW="520700" imgH="241300" progId="Equation.DSMT4">
              <p:embed/>
            </p:oleObj>
          </a:graphicData>
        </a:graphic>
      </p:graphicFrame>
      <p:graphicFrame>
        <p:nvGraphicFramePr>
          <p:cNvPr id="202779" name="Object 23"/>
          <p:cNvGraphicFramePr>
            <a:graphicFrameLocks noChangeAspect="1"/>
          </p:cNvGraphicFramePr>
          <p:nvPr/>
        </p:nvGraphicFramePr>
        <p:xfrm>
          <a:off x="2805113" y="4911725"/>
          <a:ext cx="2084387" cy="574675"/>
        </p:xfrm>
        <a:graphic>
          <a:graphicData uri="http://schemas.openxmlformats.org/presentationml/2006/ole">
            <p:oleObj spid="_x0000_s282647" name="Equation" r:id="rId24" imgW="1066800" imgH="317500" progId="Equation.DSMT4">
              <p:embed/>
            </p:oleObj>
          </a:graphicData>
        </a:graphic>
      </p:graphicFrame>
      <p:graphicFrame>
        <p:nvGraphicFramePr>
          <p:cNvPr id="202780" name="Object 24"/>
          <p:cNvGraphicFramePr>
            <a:graphicFrameLocks noChangeAspect="1"/>
          </p:cNvGraphicFramePr>
          <p:nvPr/>
        </p:nvGraphicFramePr>
        <p:xfrm>
          <a:off x="4911725" y="4911725"/>
          <a:ext cx="1612900" cy="574675"/>
        </p:xfrm>
        <a:graphic>
          <a:graphicData uri="http://schemas.openxmlformats.org/presentationml/2006/ole">
            <p:oleObj spid="_x0000_s282648" name="Equation" r:id="rId25" imgW="825500" imgH="317500" progId="Equation.DSMT4">
              <p:embed/>
            </p:oleObj>
          </a:graphicData>
        </a:graphic>
      </p:graphicFrame>
      <p:graphicFrame>
        <p:nvGraphicFramePr>
          <p:cNvPr id="202781" name="Object 25"/>
          <p:cNvGraphicFramePr>
            <a:graphicFrameLocks noChangeAspect="1"/>
          </p:cNvGraphicFramePr>
          <p:nvPr/>
        </p:nvGraphicFramePr>
        <p:xfrm>
          <a:off x="7158038" y="4918075"/>
          <a:ext cx="614362" cy="503238"/>
        </p:xfrm>
        <a:graphic>
          <a:graphicData uri="http://schemas.openxmlformats.org/presentationml/2006/ole">
            <p:oleObj spid="_x0000_s282649" name="Equation" r:id="rId26" imgW="355600" imgH="279400" progId="Equation.DSMT4">
              <p:embed/>
            </p:oleObj>
          </a:graphicData>
        </a:graphic>
      </p:graphicFrame>
      <p:graphicFrame>
        <p:nvGraphicFramePr>
          <p:cNvPr id="202782" name="Object 26"/>
          <p:cNvGraphicFramePr>
            <a:graphicFrameLocks noChangeAspect="1"/>
          </p:cNvGraphicFramePr>
          <p:nvPr/>
        </p:nvGraphicFramePr>
        <p:xfrm>
          <a:off x="7729538" y="4918075"/>
          <a:ext cx="1185862" cy="503238"/>
        </p:xfrm>
        <a:graphic>
          <a:graphicData uri="http://schemas.openxmlformats.org/presentationml/2006/ole">
            <p:oleObj spid="_x0000_s282650" name="Equation" r:id="rId27" imgW="685800" imgH="279400" progId="Equation.DSMT4">
              <p:embed/>
            </p:oleObj>
          </a:graphicData>
        </a:graphic>
      </p:graphicFrame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1143000" y="5564188"/>
            <a:ext cx="1295400" cy="455612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Magnitude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962400" y="5053013"/>
            <a:ext cx="4419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962400" y="3935413"/>
            <a:ext cx="2819400" cy="9144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3962400" y="2906713"/>
            <a:ext cx="28956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962400" y="1828800"/>
            <a:ext cx="2819400" cy="9144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962400" y="1066800"/>
            <a:ext cx="1828800" cy="609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76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200"/>
              <a:t>Displacement, Velocity, and Acceleration in 2-dim</a:t>
            </a: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2667000" cy="609600"/>
          </a:xfrm>
        </p:spPr>
        <p:txBody>
          <a:bodyPr/>
          <a:lstStyle/>
          <a:p>
            <a:r>
              <a:rPr lang="en-US"/>
              <a:t>Displacement:</a:t>
            </a:r>
          </a:p>
        </p:txBody>
      </p:sp>
      <p:graphicFrame>
        <p:nvGraphicFramePr>
          <p:cNvPr id="70665" name="Object 2"/>
          <p:cNvGraphicFramePr>
            <a:graphicFrameLocks noChangeAspect="1"/>
          </p:cNvGraphicFramePr>
          <p:nvPr/>
        </p:nvGraphicFramePr>
        <p:xfrm>
          <a:off x="4041775" y="1122363"/>
          <a:ext cx="758825" cy="415925"/>
        </p:xfrm>
        <a:graphic>
          <a:graphicData uri="http://schemas.openxmlformats.org/presentationml/2006/ole">
            <p:oleObj spid="_x0000_s286722" name="Equation" r:id="rId3" imgW="330120" imgH="215640" progId="Equation.DSMT4">
              <p:embed/>
            </p:oleObj>
          </a:graphicData>
        </a:graphic>
      </p:graphicFrame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685800" y="17907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Velocity:</a:t>
            </a:r>
          </a:p>
        </p:txBody>
      </p:sp>
      <p:graphicFrame>
        <p:nvGraphicFramePr>
          <p:cNvPr id="70667" name="Object 3"/>
          <p:cNvGraphicFramePr>
            <a:graphicFrameLocks noChangeAspect="1"/>
          </p:cNvGraphicFramePr>
          <p:nvPr/>
        </p:nvGraphicFramePr>
        <p:xfrm>
          <a:off x="4065588" y="2039938"/>
          <a:ext cx="658812" cy="441325"/>
        </p:xfrm>
        <a:graphic>
          <a:graphicData uri="http://schemas.openxmlformats.org/presentationml/2006/ole">
            <p:oleObj spid="_x0000_s286723" name="Equation" r:id="rId4" imgW="241200" imgH="228600" progId="Equation.DSMT4">
              <p:embed/>
            </p:oleObj>
          </a:graphicData>
        </a:graphic>
      </p:graphicFrame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685800" y="28194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Velocity:</a:t>
            </a:r>
          </a:p>
        </p:txBody>
      </p:sp>
      <p:graphicFrame>
        <p:nvGraphicFramePr>
          <p:cNvPr id="70669" name="Object 4"/>
          <p:cNvGraphicFramePr>
            <a:graphicFrameLocks noChangeAspect="1"/>
          </p:cNvGraphicFramePr>
          <p:nvPr/>
        </p:nvGraphicFramePr>
        <p:xfrm>
          <a:off x="4038600" y="3068638"/>
          <a:ext cx="668338" cy="439737"/>
        </p:xfrm>
        <a:graphic>
          <a:graphicData uri="http://schemas.openxmlformats.org/presentationml/2006/ole">
            <p:oleObj spid="_x0000_s286724" name="Equation" r:id="rId5" imgW="241200" imgH="228600" progId="Equation.DSMT4">
              <p:embed/>
            </p:oleObj>
          </a:graphicData>
        </a:graphic>
      </p:graphicFrame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685800" y="38481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Acceleration</a:t>
            </a:r>
          </a:p>
        </p:txBody>
      </p:sp>
      <p:graphicFrame>
        <p:nvGraphicFramePr>
          <p:cNvPr id="70671" name="Object 5"/>
          <p:cNvGraphicFramePr>
            <a:graphicFrameLocks noChangeAspect="1"/>
          </p:cNvGraphicFramePr>
          <p:nvPr/>
        </p:nvGraphicFramePr>
        <p:xfrm>
          <a:off x="4038600" y="4151313"/>
          <a:ext cx="650875" cy="441325"/>
        </p:xfrm>
        <a:graphic>
          <a:graphicData uri="http://schemas.openxmlformats.org/presentationml/2006/ole">
            <p:oleObj spid="_x0000_s286725" name="Equation" r:id="rId6" imgW="241200" imgH="228600" progId="Equation.DSMT4">
              <p:embed/>
            </p:oleObj>
          </a:graphicData>
        </a:graphic>
      </p:graphicFrame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685800" y="48768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Acceleration:</a:t>
            </a:r>
          </a:p>
        </p:txBody>
      </p:sp>
      <p:graphicFrame>
        <p:nvGraphicFramePr>
          <p:cNvPr id="70673" name="Object 6"/>
          <p:cNvGraphicFramePr>
            <a:graphicFrameLocks noChangeAspect="1"/>
          </p:cNvGraphicFramePr>
          <p:nvPr/>
        </p:nvGraphicFramePr>
        <p:xfrm>
          <a:off x="4038600" y="5310188"/>
          <a:ext cx="479425" cy="441325"/>
        </p:xfrm>
        <a:graphic>
          <a:graphicData uri="http://schemas.openxmlformats.org/presentationml/2006/ole">
            <p:oleObj spid="_x0000_s286726" name="Equation" r:id="rId7" imgW="241200" imgH="228600" progId="Equation.DSMT4">
              <p:embed/>
            </p:oleObj>
          </a:graphicData>
        </a:graphic>
      </p:graphicFrame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7162800" y="2546350"/>
            <a:ext cx="1752600" cy="10350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A50021"/>
                </a:solidFill>
                <a:latin typeface="Arial Narrow" charset="0"/>
              </a:rPr>
              <a:t>How is each of these quantities defined in 1-D?</a:t>
            </a:r>
          </a:p>
        </p:txBody>
      </p:sp>
      <p:graphicFrame>
        <p:nvGraphicFramePr>
          <p:cNvPr id="70675" name="Object 7"/>
          <p:cNvGraphicFramePr>
            <a:graphicFrameLocks noChangeAspect="1"/>
          </p:cNvGraphicFramePr>
          <p:nvPr/>
        </p:nvGraphicFramePr>
        <p:xfrm>
          <a:off x="4725988" y="1125538"/>
          <a:ext cx="989012" cy="487362"/>
        </p:xfrm>
        <a:graphic>
          <a:graphicData uri="http://schemas.openxmlformats.org/presentationml/2006/ole">
            <p:oleObj spid="_x0000_s286727" name="Equation" r:id="rId8" imgW="431640" imgH="253800" progId="Equation.DSMT4">
              <p:embed/>
            </p:oleObj>
          </a:graphicData>
        </a:graphic>
      </p:graphicFrame>
      <p:graphicFrame>
        <p:nvGraphicFramePr>
          <p:cNvPr id="70676" name="Object 8"/>
          <p:cNvGraphicFramePr>
            <a:graphicFrameLocks noChangeAspect="1"/>
          </p:cNvGraphicFramePr>
          <p:nvPr/>
        </p:nvGraphicFramePr>
        <p:xfrm>
          <a:off x="4648200" y="1817688"/>
          <a:ext cx="971550" cy="855662"/>
        </p:xfrm>
        <a:graphic>
          <a:graphicData uri="http://schemas.openxmlformats.org/presentationml/2006/ole">
            <p:oleObj spid="_x0000_s286728" name="Equation" r:id="rId9" imgW="355320" imgH="444240" progId="Equation.DSMT4">
              <p:embed/>
            </p:oleObj>
          </a:graphicData>
        </a:graphic>
      </p:graphicFrame>
      <p:graphicFrame>
        <p:nvGraphicFramePr>
          <p:cNvPr id="70677" name="Object 9"/>
          <p:cNvGraphicFramePr>
            <a:graphicFrameLocks noChangeAspect="1"/>
          </p:cNvGraphicFramePr>
          <p:nvPr/>
        </p:nvGraphicFramePr>
        <p:xfrm>
          <a:off x="5562600" y="1800225"/>
          <a:ext cx="1282700" cy="955675"/>
        </p:xfrm>
        <a:graphic>
          <a:graphicData uri="http://schemas.openxmlformats.org/presentationml/2006/ole">
            <p:oleObj spid="_x0000_s286729" name="Equation" r:id="rId10" imgW="469800" imgH="495000" progId="Equation.DSMT4">
              <p:embed/>
            </p:oleObj>
          </a:graphicData>
        </a:graphic>
      </p:graphicFrame>
      <p:graphicFrame>
        <p:nvGraphicFramePr>
          <p:cNvPr id="70678" name="Object 10"/>
          <p:cNvGraphicFramePr>
            <a:graphicFrameLocks noChangeAspect="1"/>
          </p:cNvGraphicFramePr>
          <p:nvPr/>
        </p:nvGraphicFramePr>
        <p:xfrm>
          <a:off x="4648200" y="2895600"/>
          <a:ext cx="1654175" cy="855663"/>
        </p:xfrm>
        <a:graphic>
          <a:graphicData uri="http://schemas.openxmlformats.org/presentationml/2006/ole">
            <p:oleObj spid="_x0000_s286730" name="Equation" r:id="rId11" imgW="596880" imgH="444240" progId="Equation.DSMT4">
              <p:embed/>
            </p:oleObj>
          </a:graphicData>
        </a:graphic>
      </p:graphicFrame>
      <p:graphicFrame>
        <p:nvGraphicFramePr>
          <p:cNvPr id="70679" name="Object 11"/>
          <p:cNvGraphicFramePr>
            <a:graphicFrameLocks noChangeAspect="1"/>
          </p:cNvGraphicFramePr>
          <p:nvPr/>
        </p:nvGraphicFramePr>
        <p:xfrm>
          <a:off x="6248400" y="2895600"/>
          <a:ext cx="668338" cy="855663"/>
        </p:xfrm>
        <a:graphic>
          <a:graphicData uri="http://schemas.openxmlformats.org/presentationml/2006/ole">
            <p:oleObj spid="_x0000_s286731" name="Equation" r:id="rId12" imgW="241200" imgH="444240" progId="Equation.DSMT4">
              <p:embed/>
            </p:oleObj>
          </a:graphicData>
        </a:graphic>
      </p:graphicFrame>
      <p:graphicFrame>
        <p:nvGraphicFramePr>
          <p:cNvPr id="70680" name="Object 12"/>
          <p:cNvGraphicFramePr>
            <a:graphicFrameLocks noChangeAspect="1"/>
          </p:cNvGraphicFramePr>
          <p:nvPr/>
        </p:nvGraphicFramePr>
        <p:xfrm>
          <a:off x="4648200" y="3932238"/>
          <a:ext cx="958850" cy="854075"/>
        </p:xfrm>
        <a:graphic>
          <a:graphicData uri="http://schemas.openxmlformats.org/presentationml/2006/ole">
            <p:oleObj spid="_x0000_s286732" name="Equation" r:id="rId13" imgW="355320" imgH="444240" progId="Equation.DSMT4">
              <p:embed/>
            </p:oleObj>
          </a:graphicData>
        </a:graphic>
      </p:graphicFrame>
      <p:graphicFrame>
        <p:nvGraphicFramePr>
          <p:cNvPr id="70681" name="Object 13"/>
          <p:cNvGraphicFramePr>
            <a:graphicFrameLocks noChangeAspect="1"/>
          </p:cNvGraphicFramePr>
          <p:nvPr/>
        </p:nvGraphicFramePr>
        <p:xfrm>
          <a:off x="5592763" y="3922713"/>
          <a:ext cx="1265237" cy="954087"/>
        </p:xfrm>
        <a:graphic>
          <a:graphicData uri="http://schemas.openxmlformats.org/presentationml/2006/ole">
            <p:oleObj spid="_x0000_s286733" name="Equation" r:id="rId14" imgW="469800" imgH="495000" progId="Equation.DSMT4">
              <p:embed/>
            </p:oleObj>
          </a:graphicData>
        </a:graphic>
      </p:graphicFrame>
      <p:graphicFrame>
        <p:nvGraphicFramePr>
          <p:cNvPr id="70682" name="Object 14"/>
          <p:cNvGraphicFramePr>
            <a:graphicFrameLocks noChangeAspect="1"/>
          </p:cNvGraphicFramePr>
          <p:nvPr/>
        </p:nvGraphicFramePr>
        <p:xfrm>
          <a:off x="4572000" y="5116513"/>
          <a:ext cx="1185863" cy="858837"/>
        </p:xfrm>
        <a:graphic>
          <a:graphicData uri="http://schemas.openxmlformats.org/presentationml/2006/ole">
            <p:oleObj spid="_x0000_s286734" name="Equation" r:id="rId15" imgW="596880" imgH="444240" progId="Equation.DSMT4">
              <p:embed/>
            </p:oleObj>
          </a:graphicData>
        </a:graphic>
      </p:graphicFrame>
      <p:graphicFrame>
        <p:nvGraphicFramePr>
          <p:cNvPr id="70683" name="Object 15"/>
          <p:cNvGraphicFramePr>
            <a:graphicFrameLocks noChangeAspect="1"/>
          </p:cNvGraphicFramePr>
          <p:nvPr/>
        </p:nvGraphicFramePr>
        <p:xfrm>
          <a:off x="5743575" y="5116513"/>
          <a:ext cx="706438" cy="857250"/>
        </p:xfrm>
        <a:graphic>
          <a:graphicData uri="http://schemas.openxmlformats.org/presentationml/2006/ole">
            <p:oleObj spid="_x0000_s286735" name="Equation" r:id="rId16" imgW="355320" imgH="444240" progId="Equation.DSMT4">
              <p:embed/>
            </p:oleObj>
          </a:graphicData>
        </a:graphic>
      </p:graphicFrame>
      <p:graphicFrame>
        <p:nvGraphicFramePr>
          <p:cNvPr id="70684" name="Object 16"/>
          <p:cNvGraphicFramePr>
            <a:graphicFrameLocks noChangeAspect="1"/>
          </p:cNvGraphicFramePr>
          <p:nvPr/>
        </p:nvGraphicFramePr>
        <p:xfrm>
          <a:off x="6462713" y="5029200"/>
          <a:ext cx="1338262" cy="1027113"/>
        </p:xfrm>
        <a:graphic>
          <a:graphicData uri="http://schemas.openxmlformats.org/presentationml/2006/ole">
            <p:oleObj spid="_x0000_s286736" name="Equation" r:id="rId17" imgW="672840" imgH="533160" progId="Equation.DSMT4">
              <p:embed/>
            </p:oleObj>
          </a:graphicData>
        </a:graphic>
      </p:graphicFrame>
      <p:graphicFrame>
        <p:nvGraphicFramePr>
          <p:cNvPr id="70685" name="Object 17"/>
          <p:cNvGraphicFramePr>
            <a:graphicFrameLocks noChangeAspect="1"/>
          </p:cNvGraphicFramePr>
          <p:nvPr/>
        </p:nvGraphicFramePr>
        <p:xfrm>
          <a:off x="7713663" y="5057775"/>
          <a:ext cx="604837" cy="858838"/>
        </p:xfrm>
        <a:graphic>
          <a:graphicData uri="http://schemas.openxmlformats.org/presentationml/2006/ole">
            <p:oleObj spid="_x0000_s286737" name="Equation" r:id="rId18" imgW="304560" imgH="444240" progId="Equation.DSMT4">
              <p:embed/>
            </p:oleObj>
          </a:graphicData>
        </a:graphic>
      </p:graphicFrame>
      <p:sp>
        <p:nvSpPr>
          <p:cNvPr id="23583" name="Footer Placeholder 3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3584" name="Slide Number Placeholder 3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4D2B8-E64A-E94C-8DB1-2C5427212CC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06179" name="Object 2"/>
          <p:cNvGraphicFramePr>
            <a:graphicFrameLocks noChangeAspect="1"/>
          </p:cNvGraphicFramePr>
          <p:nvPr/>
        </p:nvGraphicFramePr>
        <p:xfrm>
          <a:off x="420688" y="1643063"/>
          <a:ext cx="3500437" cy="642937"/>
        </p:xfrm>
        <a:graphic>
          <a:graphicData uri="http://schemas.openxmlformats.org/presentationml/2006/ole">
            <p:oleObj spid="_x0000_s287746" name="Equation" r:id="rId4" imgW="1244520" imgH="228600" progId="Equation.DSMT4">
              <p:embed/>
            </p:oleObj>
          </a:graphicData>
        </a:graphic>
      </p:graphicFrame>
      <p:graphicFrame>
        <p:nvGraphicFramePr>
          <p:cNvPr id="306180" name="Object 3"/>
          <p:cNvGraphicFramePr>
            <a:graphicFrameLocks noChangeAspect="1"/>
          </p:cNvGraphicFramePr>
          <p:nvPr/>
        </p:nvGraphicFramePr>
        <p:xfrm>
          <a:off x="441325" y="2892425"/>
          <a:ext cx="3313113" cy="631825"/>
        </p:xfrm>
        <a:graphic>
          <a:graphicData uri="http://schemas.openxmlformats.org/presentationml/2006/ole">
            <p:oleObj spid="_x0000_s287747" name="Equation" r:id="rId5" imgW="1130040" imgH="215640" progId="Equation.DSMT4">
              <p:embed/>
            </p:oleObj>
          </a:graphicData>
        </a:graphic>
      </p:graphicFrame>
      <p:graphicFrame>
        <p:nvGraphicFramePr>
          <p:cNvPr id="306181" name="Object 4"/>
          <p:cNvGraphicFramePr>
            <a:graphicFrameLocks noChangeAspect="1"/>
          </p:cNvGraphicFramePr>
          <p:nvPr/>
        </p:nvGraphicFramePr>
        <p:xfrm>
          <a:off x="304800" y="4311650"/>
          <a:ext cx="2519363" cy="511175"/>
        </p:xfrm>
        <a:graphic>
          <a:graphicData uri="http://schemas.openxmlformats.org/presentationml/2006/ole">
            <p:oleObj spid="_x0000_s287748" name="Equation" r:id="rId6" imgW="1003300" imgH="203200" progId="Equation.DSMT4">
              <p:embed/>
            </p:oleObj>
          </a:graphicData>
        </a:graphic>
      </p:graphicFrame>
      <p:pic>
        <p:nvPicPr>
          <p:cNvPr id="306182" name="Picture 6" descr="afg0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13275" y="990600"/>
            <a:ext cx="41497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2D Displacement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624138" y="4343400"/>
          <a:ext cx="957262" cy="446088"/>
        </p:xfrm>
        <a:graphic>
          <a:graphicData uri="http://schemas.openxmlformats.org/presentationml/2006/ole">
            <p:oleObj spid="_x0000_s287749" name="Equation" r:id="rId8" imgW="381000" imgH="177800" progId="Equation.DSMT4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3581400" y="4346575"/>
          <a:ext cx="923925" cy="606425"/>
        </p:xfrm>
        <a:graphic>
          <a:graphicData uri="http://schemas.openxmlformats.org/presentationml/2006/ole">
            <p:oleObj spid="_x0000_s287750" name="Equation" r:id="rId9" imgW="368300" imgH="241300" progId="Equation.DSMT4">
              <p:embed/>
            </p:oleObj>
          </a:graphicData>
        </a:graphic>
      </p:graphicFrame>
      <p:sp>
        <p:nvSpPr>
          <p:cNvPr id="24586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458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4D5A8-DE95-D24B-8510-C79877C49D1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08227" name="Object 2"/>
          <p:cNvGraphicFramePr>
            <a:graphicFrameLocks noChangeAspect="1"/>
          </p:cNvGraphicFramePr>
          <p:nvPr/>
        </p:nvGraphicFramePr>
        <p:xfrm>
          <a:off x="152400" y="3886200"/>
          <a:ext cx="930275" cy="792163"/>
        </p:xfrm>
        <a:graphic>
          <a:graphicData uri="http://schemas.openxmlformats.org/presentationml/2006/ole">
            <p:oleObj spid="_x0000_s289794" name="Equation" r:id="rId4" imgW="254000" imgH="215900" progId="Equation.DSMT4">
              <p:embed/>
            </p:oleObj>
          </a:graphicData>
        </a:graphic>
      </p:graphicFrame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381000" y="1112838"/>
            <a:ext cx="38385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Average velocity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is the </a:t>
            </a:r>
          </a:p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displacement divided by </a:t>
            </a:r>
          </a:p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elapsed time.</a:t>
            </a:r>
            <a:endParaRPr lang="en-US" sz="3200" b="1" i="1">
              <a:solidFill>
                <a:schemeClr val="accent2"/>
              </a:solidFill>
              <a:latin typeface="Arial Narrow" charset="0"/>
            </a:endParaRPr>
          </a:p>
        </p:txBody>
      </p:sp>
      <p:pic>
        <p:nvPicPr>
          <p:cNvPr id="308229" name="Picture 5" descr="afg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90988" y="304800"/>
            <a:ext cx="474821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8231" name="Object 3"/>
          <p:cNvGraphicFramePr>
            <a:graphicFrameLocks noChangeAspect="1"/>
          </p:cNvGraphicFramePr>
          <p:nvPr/>
        </p:nvGraphicFramePr>
        <p:xfrm>
          <a:off x="1120775" y="3556000"/>
          <a:ext cx="1349375" cy="887413"/>
        </p:xfrm>
        <a:graphic>
          <a:graphicData uri="http://schemas.openxmlformats.org/presentationml/2006/ole">
            <p:oleObj spid="_x0000_s289795" name="Equation" r:id="rId6" imgW="368300" imgH="241300" progId="Equation.DSMT4">
              <p:embed/>
            </p:oleObj>
          </a:graphicData>
        </a:graphic>
      </p:graphicFrame>
      <p:graphicFrame>
        <p:nvGraphicFramePr>
          <p:cNvPr id="308232" name="Object 4"/>
          <p:cNvGraphicFramePr>
            <a:graphicFrameLocks noChangeAspect="1"/>
          </p:cNvGraphicFramePr>
          <p:nvPr/>
        </p:nvGraphicFramePr>
        <p:xfrm>
          <a:off x="990600" y="3581400"/>
          <a:ext cx="1998663" cy="1535113"/>
        </p:xfrm>
        <a:graphic>
          <a:graphicData uri="http://schemas.openxmlformats.org/presentationml/2006/ole">
            <p:oleObj spid="_x0000_s289796" name="Equation" r:id="rId7" imgW="546100" imgH="419100" progId="Equation.DSMT4">
              <p:embed/>
            </p:oleObj>
          </a:graphicData>
        </a:graphic>
      </p:graphicFrame>
      <p:graphicFrame>
        <p:nvGraphicFramePr>
          <p:cNvPr id="308233" name="Object 5"/>
          <p:cNvGraphicFramePr>
            <a:graphicFrameLocks noChangeAspect="1"/>
          </p:cNvGraphicFramePr>
          <p:nvPr/>
        </p:nvGraphicFramePr>
        <p:xfrm>
          <a:off x="1196975" y="4243388"/>
          <a:ext cx="1209675" cy="885825"/>
        </p:xfrm>
        <a:graphic>
          <a:graphicData uri="http://schemas.openxmlformats.org/presentationml/2006/ole">
            <p:oleObj spid="_x0000_s289797" name="Equation" r:id="rId8" imgW="330200" imgH="241300" progId="Equation.DSMT4">
              <p:embed/>
            </p:oleObj>
          </a:graphicData>
        </a:graphic>
      </p:graphicFrame>
      <p:graphicFrame>
        <p:nvGraphicFramePr>
          <p:cNvPr id="308234" name="Object 6"/>
          <p:cNvGraphicFramePr>
            <a:graphicFrameLocks noChangeAspect="1"/>
          </p:cNvGraphicFramePr>
          <p:nvPr/>
        </p:nvGraphicFramePr>
        <p:xfrm>
          <a:off x="2971800" y="3559175"/>
          <a:ext cx="884238" cy="1536700"/>
        </p:xfrm>
        <a:graphic>
          <a:graphicData uri="http://schemas.openxmlformats.org/presentationml/2006/ole">
            <p:oleObj spid="_x0000_s289798" name="Equation" r:id="rId9" imgW="241300" imgH="419100" progId="Equation.DSMT4">
              <p:embed/>
            </p:oleObj>
          </a:graphicData>
        </a:graphic>
      </p:graphicFrame>
      <p:sp>
        <p:nvSpPr>
          <p:cNvPr id="26634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  <a:noFill/>
        </p:spPr>
        <p:txBody>
          <a:bodyPr/>
          <a:lstStyle/>
          <a:p>
            <a:r>
              <a:rPr lang="en-US"/>
              <a:t>2D Average Velocity</a:t>
            </a:r>
          </a:p>
        </p:txBody>
      </p:sp>
      <p:sp>
        <p:nvSpPr>
          <p:cNvPr id="26635" name="Footer Placeholder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6636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A719A-D63E-924B-B7A8-12BCE84210A0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Homework registration and submissions</a:t>
            </a:r>
          </a:p>
          <a:p>
            <a:pPr lvl="1"/>
            <a:r>
              <a:rPr lang="en-US" dirty="0" smtClean="0"/>
              <a:t>27/28 registered but only 9 completed the submission</a:t>
            </a:r>
          </a:p>
          <a:p>
            <a:pPr lvl="1"/>
            <a:r>
              <a:rPr lang="en-US" dirty="0" smtClean="0"/>
              <a:t>The due for homework #1, the freebee, is 10pm tonight!</a:t>
            </a:r>
          </a:p>
          <a:p>
            <a:r>
              <a:rPr lang="en-US" dirty="0" smtClean="0"/>
              <a:t>Quiz #2 coming Tuesday, June 14</a:t>
            </a:r>
          </a:p>
          <a:p>
            <a:pPr lvl="1"/>
            <a:r>
              <a:rPr lang="en-US" dirty="0" smtClean="0"/>
              <a:t>Covers: CH 1.1 – what we finish on Monday</a:t>
            </a:r>
            <a:r>
              <a:rPr lang="en-US" smtClean="0"/>
              <a:t>, June 13 </a:t>
            </a:r>
            <a:endParaRPr lang="en-US" dirty="0" smtClean="0"/>
          </a:p>
          <a:p>
            <a:r>
              <a:rPr lang="en-US" dirty="0" smtClean="0"/>
              <a:t>Reading assignment</a:t>
            </a:r>
          </a:p>
          <a:p>
            <a:pPr lvl="1"/>
            <a:r>
              <a:rPr lang="en-US" dirty="0" smtClean="0"/>
              <a:t>CH3.9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10275" name="Text Box 3"/>
          <p:cNvSpPr txBox="1">
            <a:spLocks noChangeArrowheads="1"/>
          </p:cNvSpPr>
          <p:nvPr/>
        </p:nvSpPr>
        <p:spPr bwMode="auto">
          <a:xfrm>
            <a:off x="304800" y="225425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</a:t>
            </a:r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instantaneous velocity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indicates how fast the car moves and the direction of motion at each instant of time.</a:t>
            </a:r>
          </a:p>
        </p:txBody>
      </p:sp>
      <p:pic>
        <p:nvPicPr>
          <p:cNvPr id="310277" name="Picture 5" descr="afg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219200"/>
            <a:ext cx="32623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0276" name="Object 2"/>
          <p:cNvGraphicFramePr>
            <a:graphicFrameLocks noChangeAspect="1"/>
          </p:cNvGraphicFramePr>
          <p:nvPr/>
        </p:nvGraphicFramePr>
        <p:xfrm>
          <a:off x="603250" y="3181350"/>
          <a:ext cx="1149350" cy="865188"/>
        </p:xfrm>
        <a:graphic>
          <a:graphicData uri="http://schemas.openxmlformats.org/presentationml/2006/ole">
            <p:oleObj spid="_x0000_s291842" name="Equation" r:id="rId5" imgW="254000" imgH="190500" progId="Equation.DSMT4">
              <p:embed/>
            </p:oleObj>
          </a:graphicData>
        </a:graphic>
      </p:graphicFrame>
      <p:graphicFrame>
        <p:nvGraphicFramePr>
          <p:cNvPr id="310279" name="Object 3"/>
          <p:cNvGraphicFramePr>
            <a:graphicFrameLocks noChangeAspect="1"/>
          </p:cNvGraphicFramePr>
          <p:nvPr/>
        </p:nvGraphicFramePr>
        <p:xfrm>
          <a:off x="1597025" y="2700338"/>
          <a:ext cx="2241550" cy="1900237"/>
        </p:xfrm>
        <a:graphic>
          <a:graphicData uri="http://schemas.openxmlformats.org/presentationml/2006/ole">
            <p:oleObj spid="_x0000_s291843" name="Equation" r:id="rId6" imgW="495300" imgH="419100" progId="Equation.DSMT4">
              <p:embed/>
            </p:oleObj>
          </a:graphicData>
        </a:graphic>
      </p:graphicFrame>
      <p:pic>
        <p:nvPicPr>
          <p:cNvPr id="9" name="Picture 4" descr="afg0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3962400"/>
            <a:ext cx="18891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8681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63898-9B52-0540-9AC8-9C2C0AD50B25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14371" name="Object 2"/>
          <p:cNvGraphicFramePr>
            <a:graphicFrameLocks noChangeAspect="1"/>
          </p:cNvGraphicFramePr>
          <p:nvPr/>
        </p:nvGraphicFramePr>
        <p:xfrm>
          <a:off x="4165600" y="4397375"/>
          <a:ext cx="1016000" cy="862013"/>
        </p:xfrm>
        <a:graphic>
          <a:graphicData uri="http://schemas.openxmlformats.org/presentationml/2006/ole">
            <p:oleObj spid="_x0000_s293890" name="Equation" r:id="rId4" imgW="254000" imgH="215900" progId="Equation.DSMT4">
              <p:embed/>
            </p:oleObj>
          </a:graphicData>
        </a:graphic>
      </p:graphicFrame>
      <p:sp>
        <p:nvSpPr>
          <p:cNvPr id="314373" name="Line 5"/>
          <p:cNvSpPr>
            <a:spLocks noChangeShapeType="1"/>
          </p:cNvSpPr>
          <p:nvPr/>
        </p:nvSpPr>
        <p:spPr bwMode="auto">
          <a:xfrm flipV="1">
            <a:off x="1371600" y="3200400"/>
            <a:ext cx="327660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74" name="Line 6"/>
          <p:cNvSpPr>
            <a:spLocks noChangeShapeType="1"/>
          </p:cNvSpPr>
          <p:nvPr/>
        </p:nvSpPr>
        <p:spPr bwMode="auto">
          <a:xfrm flipV="1">
            <a:off x="1371600" y="1524000"/>
            <a:ext cx="2057400" cy="259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75" name="Line 7"/>
          <p:cNvSpPr>
            <a:spLocks noChangeShapeType="1"/>
          </p:cNvSpPr>
          <p:nvPr/>
        </p:nvSpPr>
        <p:spPr bwMode="auto">
          <a:xfrm flipH="1" flipV="1">
            <a:off x="3429000" y="1524000"/>
            <a:ext cx="1219200" cy="1676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4376" name="Object 3"/>
          <p:cNvGraphicFramePr>
            <a:graphicFrameLocks noChangeAspect="1"/>
          </p:cNvGraphicFramePr>
          <p:nvPr/>
        </p:nvGraphicFramePr>
        <p:xfrm>
          <a:off x="3276600" y="3638550"/>
          <a:ext cx="527050" cy="714375"/>
        </p:xfrm>
        <a:graphic>
          <a:graphicData uri="http://schemas.openxmlformats.org/presentationml/2006/ole">
            <p:oleObj spid="_x0000_s293891" name="Equation" r:id="rId5" imgW="177800" imgH="241300" progId="Equation.DSMT4">
              <p:embed/>
            </p:oleObj>
          </a:graphicData>
        </a:graphic>
      </p:graphicFrame>
      <p:graphicFrame>
        <p:nvGraphicFramePr>
          <p:cNvPr id="314377" name="Object 4"/>
          <p:cNvGraphicFramePr>
            <a:graphicFrameLocks noChangeAspect="1"/>
          </p:cNvGraphicFramePr>
          <p:nvPr/>
        </p:nvGraphicFramePr>
        <p:xfrm>
          <a:off x="1846263" y="2112963"/>
          <a:ext cx="376237" cy="565150"/>
        </p:xfrm>
        <a:graphic>
          <a:graphicData uri="http://schemas.openxmlformats.org/presentationml/2006/ole">
            <p:oleObj spid="_x0000_s293892" name="Equation" r:id="rId6" imgW="127000" imgH="190500" progId="Equation.DSMT4">
              <p:embed/>
            </p:oleObj>
          </a:graphicData>
        </a:graphic>
      </p:graphicFrame>
      <p:graphicFrame>
        <p:nvGraphicFramePr>
          <p:cNvPr id="314378" name="Object 5"/>
          <p:cNvGraphicFramePr>
            <a:graphicFrameLocks noChangeAspect="1"/>
          </p:cNvGraphicFramePr>
          <p:nvPr/>
        </p:nvGraphicFramePr>
        <p:xfrm>
          <a:off x="4040188" y="1809750"/>
          <a:ext cx="677862" cy="565150"/>
        </p:xfrm>
        <a:graphic>
          <a:graphicData uri="http://schemas.openxmlformats.org/presentationml/2006/ole">
            <p:oleObj spid="_x0000_s293893" name="Equation" r:id="rId7" imgW="228600" imgH="190500" progId="Equation.DSMT4">
              <p:embed/>
            </p:oleObj>
          </a:graphicData>
        </a:graphic>
      </p:graphicFrame>
      <p:sp>
        <p:nvSpPr>
          <p:cNvPr id="30734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/>
              <a:t>2D Average Acceleration</a:t>
            </a:r>
          </a:p>
        </p:txBody>
      </p:sp>
      <p:graphicFrame>
        <p:nvGraphicFramePr>
          <p:cNvPr id="314381" name="Object 6"/>
          <p:cNvGraphicFramePr>
            <a:graphicFrameLocks noChangeAspect="1"/>
          </p:cNvGraphicFramePr>
          <p:nvPr/>
        </p:nvGraphicFramePr>
        <p:xfrm>
          <a:off x="5232400" y="4014788"/>
          <a:ext cx="1676400" cy="965200"/>
        </p:xfrm>
        <a:graphic>
          <a:graphicData uri="http://schemas.openxmlformats.org/presentationml/2006/ole">
            <p:oleObj spid="_x0000_s293894" name="Equation" r:id="rId8" imgW="419100" imgH="241300" progId="Equation.DSMT4">
              <p:embed/>
            </p:oleObj>
          </a:graphicData>
        </a:graphic>
      </p:graphicFrame>
      <p:graphicFrame>
        <p:nvGraphicFramePr>
          <p:cNvPr id="314382" name="Object 7"/>
          <p:cNvGraphicFramePr>
            <a:graphicFrameLocks noChangeAspect="1"/>
          </p:cNvGraphicFramePr>
          <p:nvPr/>
        </p:nvGraphicFramePr>
        <p:xfrm>
          <a:off x="5029200" y="4114800"/>
          <a:ext cx="2641600" cy="1674813"/>
        </p:xfrm>
        <a:graphic>
          <a:graphicData uri="http://schemas.openxmlformats.org/presentationml/2006/ole">
            <p:oleObj spid="_x0000_s293895" name="Equation" r:id="rId9" imgW="660400" imgH="419100" progId="Equation.DSMT4">
              <p:embed/>
            </p:oleObj>
          </a:graphicData>
        </a:graphic>
      </p:graphicFrame>
      <p:graphicFrame>
        <p:nvGraphicFramePr>
          <p:cNvPr id="314383" name="Object 8"/>
          <p:cNvGraphicFramePr>
            <a:graphicFrameLocks noChangeAspect="1"/>
          </p:cNvGraphicFramePr>
          <p:nvPr/>
        </p:nvGraphicFramePr>
        <p:xfrm>
          <a:off x="5411788" y="4852988"/>
          <a:ext cx="1319212" cy="963612"/>
        </p:xfrm>
        <a:graphic>
          <a:graphicData uri="http://schemas.openxmlformats.org/presentationml/2006/ole">
            <p:oleObj spid="_x0000_s293896" name="Equation" r:id="rId10" imgW="330200" imgH="241300" progId="Equation.DSMT4">
              <p:embed/>
            </p:oleObj>
          </a:graphicData>
        </a:graphic>
      </p:graphicFrame>
      <p:graphicFrame>
        <p:nvGraphicFramePr>
          <p:cNvPr id="314384" name="Object 9"/>
          <p:cNvGraphicFramePr>
            <a:graphicFrameLocks noChangeAspect="1"/>
          </p:cNvGraphicFramePr>
          <p:nvPr/>
        </p:nvGraphicFramePr>
        <p:xfrm>
          <a:off x="7696200" y="4065588"/>
          <a:ext cx="1016000" cy="1674812"/>
        </p:xfrm>
        <a:graphic>
          <a:graphicData uri="http://schemas.openxmlformats.org/presentationml/2006/ole">
            <p:oleObj spid="_x0000_s293897" name="Equation" r:id="rId11" imgW="254000" imgH="419100" progId="Equation.DSMT4">
              <p:embed/>
            </p:oleObj>
          </a:graphicData>
        </a:graphic>
      </p:graphicFrame>
      <p:sp>
        <p:nvSpPr>
          <p:cNvPr id="30735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36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E742E4-3242-2446-88BE-2DE85CC2893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27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Kinematic Quantities in 1D and 2D</a:t>
            </a:r>
          </a:p>
        </p:txBody>
      </p:sp>
      <p:graphicFrame>
        <p:nvGraphicFramePr>
          <p:cNvPr id="243715" name="Group 3"/>
          <p:cNvGraphicFramePr>
            <a:graphicFrameLocks noGrp="1"/>
          </p:cNvGraphicFramePr>
          <p:nvPr>
            <p:ph sz="half" idx="1"/>
          </p:nvPr>
        </p:nvGraphicFramePr>
        <p:xfrm>
          <a:off x="381000" y="990600"/>
          <a:ext cx="8458200" cy="5029200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Quantities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1 Dimension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2 Dimension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Displacement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Average Velocity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Inst. Velocity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Average Acc.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Inst. Acc.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3745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3429000" y="1970088"/>
          <a:ext cx="1066800" cy="514350"/>
        </p:xfrm>
        <a:graphic>
          <a:graphicData uri="http://schemas.openxmlformats.org/presentationml/2006/ole">
            <p:oleObj spid="_x0000_s295938" name="Equation" r:id="rId4" imgW="342900" imgH="165100" progId="Equation.DSMT4">
              <p:embed/>
            </p:oleObj>
          </a:graphicData>
        </a:graphic>
      </p:graphicFrame>
      <p:graphicFrame>
        <p:nvGraphicFramePr>
          <p:cNvPr id="243746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6416675" y="1981200"/>
          <a:ext cx="728663" cy="512763"/>
        </p:xfrm>
        <a:graphic>
          <a:graphicData uri="http://schemas.openxmlformats.org/presentationml/2006/ole">
            <p:oleObj spid="_x0000_s295939" name="Equation" r:id="rId5" imgW="342900" imgH="241300" progId="Equation.DSMT4">
              <p:embed/>
            </p:oleObj>
          </a:graphicData>
        </a:graphic>
      </p:graphicFrame>
      <p:graphicFrame>
        <p:nvGraphicFramePr>
          <p:cNvPr id="243747" name="Object 4"/>
          <p:cNvGraphicFramePr>
            <a:graphicFrameLocks noChangeAspect="1"/>
          </p:cNvGraphicFramePr>
          <p:nvPr/>
        </p:nvGraphicFramePr>
        <p:xfrm>
          <a:off x="3340100" y="2590800"/>
          <a:ext cx="2481263" cy="990600"/>
        </p:xfrm>
        <a:graphic>
          <a:graphicData uri="http://schemas.openxmlformats.org/presentationml/2006/ole">
            <p:oleObj spid="_x0000_s295940" name="Equation" r:id="rId6" imgW="1117600" imgH="469900" progId="Equation.DSMT4">
              <p:embed/>
            </p:oleObj>
          </a:graphicData>
        </a:graphic>
      </p:graphicFrame>
      <p:graphicFrame>
        <p:nvGraphicFramePr>
          <p:cNvPr id="243748" name="Object 5"/>
          <p:cNvGraphicFramePr>
            <a:graphicFrameLocks noChangeAspect="1"/>
          </p:cNvGraphicFramePr>
          <p:nvPr/>
        </p:nvGraphicFramePr>
        <p:xfrm>
          <a:off x="6230938" y="2633663"/>
          <a:ext cx="2339975" cy="944562"/>
        </p:xfrm>
        <a:graphic>
          <a:graphicData uri="http://schemas.openxmlformats.org/presentationml/2006/ole">
            <p:oleObj spid="_x0000_s295941" name="Equation" r:id="rId7" imgW="1066800" imgH="533400" progId="Equation.DSMT4">
              <p:embed/>
            </p:oleObj>
          </a:graphicData>
        </a:graphic>
      </p:graphicFrame>
      <p:graphicFrame>
        <p:nvGraphicFramePr>
          <p:cNvPr id="243749" name="Object 6"/>
          <p:cNvGraphicFramePr>
            <a:graphicFrameLocks noChangeAspect="1"/>
          </p:cNvGraphicFramePr>
          <p:nvPr/>
        </p:nvGraphicFramePr>
        <p:xfrm>
          <a:off x="6165850" y="3481388"/>
          <a:ext cx="2470150" cy="906462"/>
        </p:xfrm>
        <a:graphic>
          <a:graphicData uri="http://schemas.openxmlformats.org/presentationml/2006/ole">
            <p:oleObj spid="_x0000_s295942" name="Equation" r:id="rId8" imgW="1066800" imgH="469900" progId="Equation.DSMT4">
              <p:embed/>
            </p:oleObj>
          </a:graphicData>
        </a:graphic>
      </p:graphicFrame>
      <p:graphicFrame>
        <p:nvGraphicFramePr>
          <p:cNvPr id="243750" name="Object 7"/>
          <p:cNvGraphicFramePr>
            <a:graphicFrameLocks noChangeAspect="1"/>
          </p:cNvGraphicFramePr>
          <p:nvPr/>
        </p:nvGraphicFramePr>
        <p:xfrm>
          <a:off x="3303588" y="3530600"/>
          <a:ext cx="2555875" cy="808038"/>
        </p:xfrm>
        <a:graphic>
          <a:graphicData uri="http://schemas.openxmlformats.org/presentationml/2006/ole">
            <p:oleObj spid="_x0000_s295943" name="Equation" r:id="rId9" imgW="1104900" imgH="419100" progId="Equation.DSMT4">
              <p:embed/>
            </p:oleObj>
          </a:graphicData>
        </a:graphic>
      </p:graphicFrame>
      <p:graphicFrame>
        <p:nvGraphicFramePr>
          <p:cNvPr id="243751" name="Object 8"/>
          <p:cNvGraphicFramePr>
            <a:graphicFrameLocks noChangeAspect="1"/>
          </p:cNvGraphicFramePr>
          <p:nvPr/>
        </p:nvGraphicFramePr>
        <p:xfrm>
          <a:off x="6138863" y="4308475"/>
          <a:ext cx="2525712" cy="963613"/>
        </p:xfrm>
        <a:graphic>
          <a:graphicData uri="http://schemas.openxmlformats.org/presentationml/2006/ole">
            <p:oleObj spid="_x0000_s295944" name="Equation" r:id="rId10" imgW="1092200" imgH="533400" progId="Equation.DSMT4">
              <p:embed/>
            </p:oleObj>
          </a:graphicData>
        </a:graphic>
      </p:graphicFrame>
      <p:graphicFrame>
        <p:nvGraphicFramePr>
          <p:cNvPr id="243752" name="Object 9"/>
          <p:cNvGraphicFramePr>
            <a:graphicFrameLocks noChangeAspect="1"/>
          </p:cNvGraphicFramePr>
          <p:nvPr/>
        </p:nvGraphicFramePr>
        <p:xfrm>
          <a:off x="3298825" y="4333875"/>
          <a:ext cx="2566988" cy="847725"/>
        </p:xfrm>
        <a:graphic>
          <a:graphicData uri="http://schemas.openxmlformats.org/presentationml/2006/ole">
            <p:oleObj spid="_x0000_s295945" name="Equation" r:id="rId11" imgW="1231900" imgH="469900" progId="Equation.DSMT4">
              <p:embed/>
            </p:oleObj>
          </a:graphicData>
        </a:graphic>
      </p:graphicFrame>
      <p:graphicFrame>
        <p:nvGraphicFramePr>
          <p:cNvPr id="243753" name="Object 10"/>
          <p:cNvGraphicFramePr>
            <a:graphicFrameLocks noChangeAspect="1"/>
          </p:cNvGraphicFramePr>
          <p:nvPr/>
        </p:nvGraphicFramePr>
        <p:xfrm>
          <a:off x="6489700" y="5181600"/>
          <a:ext cx="1916113" cy="863600"/>
        </p:xfrm>
        <a:graphic>
          <a:graphicData uri="http://schemas.openxmlformats.org/presentationml/2006/ole">
            <p:oleObj spid="_x0000_s295946" name="Equation" r:id="rId12" imgW="1079500" imgH="469900" progId="Equation.DSMT4">
              <p:embed/>
            </p:oleObj>
          </a:graphicData>
        </a:graphic>
      </p:graphicFrame>
      <p:graphicFrame>
        <p:nvGraphicFramePr>
          <p:cNvPr id="243754" name="Object 11"/>
          <p:cNvGraphicFramePr>
            <a:graphicFrameLocks noChangeAspect="1"/>
          </p:cNvGraphicFramePr>
          <p:nvPr/>
        </p:nvGraphicFramePr>
        <p:xfrm>
          <a:off x="3490913" y="5173663"/>
          <a:ext cx="2181225" cy="833437"/>
        </p:xfrm>
        <a:graphic>
          <a:graphicData uri="http://schemas.openxmlformats.org/presentationml/2006/ole">
            <p:oleObj spid="_x0000_s295947" name="Equation" r:id="rId13" imgW="1231900" imgH="431800" progId="Equation.DSMT4">
              <p:embed/>
            </p:oleObj>
          </a:graphicData>
        </a:graphic>
      </p:graphicFrame>
      <p:sp>
        <p:nvSpPr>
          <p:cNvPr id="243755" name="Text Box 43"/>
          <p:cNvSpPr txBox="1">
            <a:spLocks noChangeArrowheads="1"/>
          </p:cNvSpPr>
          <p:nvPr/>
        </p:nvSpPr>
        <p:spPr bwMode="auto">
          <a:xfrm>
            <a:off x="1676400" y="6019800"/>
            <a:ext cx="5715000" cy="465138"/>
          </a:xfrm>
          <a:prstGeom prst="rect">
            <a:avLst/>
          </a:prstGeom>
          <a:solidFill>
            <a:srgbClr val="FFFFCC"/>
          </a:solidFill>
          <a:ln w="38100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What is the difference between 1D and 2D quantities?</a:t>
            </a:r>
          </a:p>
        </p:txBody>
      </p:sp>
      <p:graphicFrame>
        <p:nvGraphicFramePr>
          <p:cNvPr id="243756" name="Object 12"/>
          <p:cNvGraphicFramePr>
            <a:graphicFrameLocks noChangeAspect="1"/>
          </p:cNvGraphicFramePr>
          <p:nvPr/>
        </p:nvGraphicFramePr>
        <p:xfrm>
          <a:off x="4400550" y="1865313"/>
          <a:ext cx="1333500" cy="852487"/>
        </p:xfrm>
        <a:graphic>
          <a:graphicData uri="http://schemas.openxmlformats.org/presentationml/2006/ole">
            <p:oleObj spid="_x0000_s295948" name="Equation" r:id="rId14" imgW="444500" imgH="266700" progId="Equation.DSMT4">
              <p:embed/>
            </p:oleObj>
          </a:graphicData>
        </a:graphic>
      </p:graphicFrame>
      <p:graphicFrame>
        <p:nvGraphicFramePr>
          <p:cNvPr id="243757" name="Object 13"/>
          <p:cNvGraphicFramePr>
            <a:graphicFrameLocks noChangeAspect="1"/>
          </p:cNvGraphicFramePr>
          <p:nvPr/>
        </p:nvGraphicFramePr>
        <p:xfrm>
          <a:off x="7164389" y="1901485"/>
          <a:ext cx="1217612" cy="765515"/>
        </p:xfrm>
        <a:graphic>
          <a:graphicData uri="http://schemas.openxmlformats.org/presentationml/2006/ole">
            <p:oleObj spid="_x0000_s295949" name="Equation" r:id="rId15" imgW="444500" imgH="279400" progId="Equation.DSMT4">
              <p:embed/>
            </p:oleObj>
          </a:graphicData>
        </a:graphic>
      </p:graphicFrame>
      <p:sp>
        <p:nvSpPr>
          <p:cNvPr id="32815" name="Footer Placeholder 1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2816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8DE02-44BF-A24D-B4DC-DB781C6034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048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28E56-1F73-8640-AFE2-E6D7A968AD2C}" type="slidenum">
              <a:rPr lang="en-US"/>
              <a:pPr/>
              <a:t>3</a:t>
            </a:fld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685800"/>
          </a:xfrm>
        </p:spPr>
        <p:txBody>
          <a:bodyPr/>
          <a:lstStyle/>
          <a:p>
            <a:r>
              <a:rPr lang="en-US" sz="4000" dirty="0" smtClean="0"/>
              <a:t>Reminder: Special </a:t>
            </a:r>
            <a:r>
              <a:rPr lang="en-US" sz="4000" dirty="0"/>
              <a:t>Problems for Extra Credit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4648200"/>
          </a:xfrm>
        </p:spPr>
        <p:txBody>
          <a:bodyPr/>
          <a:lstStyle/>
          <a:p>
            <a:r>
              <a:rPr lang="en-US" dirty="0"/>
              <a:t>Derive the quadratic equation for Bx</a:t>
            </a:r>
            <a:r>
              <a:rPr lang="en-US" baseline="30000" dirty="0"/>
              <a:t>2</a:t>
            </a:r>
            <a:r>
              <a:rPr lang="en-US" dirty="0"/>
              <a:t>-Cx+A=0              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5 points</a:t>
            </a:r>
            <a:endParaRPr lang="en-US" dirty="0"/>
          </a:p>
          <a:p>
            <a:r>
              <a:rPr lang="en-US" dirty="0"/>
              <a:t>Derive the kinematic equation                                      from first principles and the known kinematic equations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10 points</a:t>
            </a:r>
            <a:endParaRPr lang="en-US" dirty="0"/>
          </a:p>
          <a:p>
            <a:r>
              <a:rPr lang="en-US" dirty="0"/>
              <a:t>You must </a:t>
            </a:r>
            <a:r>
              <a:rPr lang="en-US" b="1" u="sng" dirty="0">
                <a:solidFill>
                  <a:srgbClr val="A50021"/>
                </a:solidFill>
              </a:rPr>
              <a:t>show your work in detail</a:t>
            </a:r>
            <a:r>
              <a:rPr lang="en-US" dirty="0"/>
              <a:t> to obtain full credit</a:t>
            </a:r>
          </a:p>
          <a:p>
            <a:r>
              <a:rPr lang="en-US" dirty="0"/>
              <a:t>Due at the start of the class,</a:t>
            </a:r>
            <a:r>
              <a:rPr lang="en-US" dirty="0" smtClean="0"/>
              <a:t> Thursday</a:t>
            </a:r>
            <a:r>
              <a:rPr lang="en-US" dirty="0"/>
              <a:t>,</a:t>
            </a:r>
            <a:r>
              <a:rPr lang="en-US" dirty="0" smtClean="0"/>
              <a:t> June 9</a:t>
            </a:r>
            <a:endParaRPr lang="en-US" dirty="0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5334000" y="2128838"/>
          <a:ext cx="3352800" cy="538162"/>
        </p:xfrm>
        <a:graphic>
          <a:graphicData uri="http://schemas.openxmlformats.org/presentationml/2006/ole">
            <p:oleObj spid="_x0000_s258050" name="Equation" r:id="rId3" imgW="134604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B66C3-24BC-3640-9BE0-DA3FF90CE516}" type="slidenum">
              <a:rPr lang="en-US"/>
              <a:pPr/>
              <a:t>4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altLang="ko-KR" sz="4800" dirty="0">
                <a:ea typeface="Gulim" pitchFamily="34" charset="-127"/>
                <a:cs typeface="Gulim" pitchFamily="34" charset="-127"/>
              </a:rPr>
              <a:t>S</a:t>
            </a:r>
            <a:r>
              <a:rPr lang="en-US" sz="4800" dirty="0"/>
              <a:t>pecial Project</a:t>
            </a:r>
            <a:r>
              <a:rPr lang="en-US" altLang="ko-KR" sz="4800" dirty="0">
                <a:ea typeface="Gulim" pitchFamily="34" charset="-127"/>
                <a:cs typeface="Gulim" pitchFamily="34" charset="-127"/>
              </a:rPr>
              <a:t> for Extra Credit</a:t>
            </a:r>
            <a:endParaRPr lang="en-US" sz="48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4800600"/>
          </a:xfrm>
        </p:spPr>
        <p:txBody>
          <a:bodyPr/>
          <a:lstStyle/>
          <a:p>
            <a:r>
              <a:rPr lang="en-US" sz="3600" dirty="0"/>
              <a:t>Show that the trajectory of a projectile motion is a parabola!!</a:t>
            </a:r>
          </a:p>
          <a:p>
            <a:pPr lvl="1"/>
            <a:r>
              <a:rPr lang="en-US" sz="3600" dirty="0"/>
              <a:t>20 points</a:t>
            </a:r>
          </a:p>
          <a:p>
            <a:pPr lvl="1"/>
            <a:r>
              <a:rPr lang="en-US" sz="3600" dirty="0"/>
              <a:t>Due: next</a:t>
            </a:r>
            <a:r>
              <a:rPr lang="en-US" sz="3600" dirty="0" smtClean="0"/>
              <a:t> </a:t>
            </a:r>
            <a:r>
              <a:rPr lang="en-US" sz="3600" dirty="0" smtClean="0">
                <a:ea typeface="Gulim" pitchFamily="34" charset="-127"/>
                <a:cs typeface="Gulim" pitchFamily="34" charset="-127"/>
              </a:rPr>
              <a:t>Tues</a:t>
            </a:r>
            <a:r>
              <a:rPr lang="en-US" sz="3600" dirty="0" smtClean="0"/>
              <a:t>day</a:t>
            </a:r>
            <a:r>
              <a:rPr lang="en-US" sz="3600" dirty="0"/>
              <a:t>,</a:t>
            </a:r>
            <a:r>
              <a:rPr lang="en-US" altLang="ko-KR" sz="3600" dirty="0" smtClean="0">
                <a:ea typeface="Gulim" pitchFamily="34" charset="-127"/>
                <a:cs typeface="Gulim" pitchFamily="34" charset="-127"/>
              </a:rPr>
              <a:t> June 14</a:t>
            </a:r>
            <a:endParaRPr lang="en-US" sz="3600" dirty="0" smtClean="0"/>
          </a:p>
          <a:p>
            <a:pPr lvl="1"/>
            <a:r>
              <a:rPr lang="en-US" sz="3600" dirty="0"/>
              <a:t>You MUST show full details of your OWN computations to obtain any credit</a:t>
            </a:r>
            <a:endParaRPr lang="en-US" altLang="ko-KR" sz="3600" dirty="0" smtClean="0">
              <a:ea typeface="Gulim" pitchFamily="34" charset="-127"/>
              <a:cs typeface="Gulim" pitchFamily="34" charset="-127"/>
            </a:endParaRPr>
          </a:p>
          <a:p>
            <a:pPr lvl="2"/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Much beyond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what was covered in page</a:t>
            </a:r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 40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of this lecture note!!</a:t>
            </a:r>
            <a:endParaRPr lang="en-US" sz="3200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AF64C-18E1-DD4B-9CE2-40AF5035A1CC}" type="slidenum">
              <a:rPr lang="en-US"/>
              <a:pPr/>
              <a:t>5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76200"/>
            <a:ext cx="4152900" cy="609600"/>
          </a:xfrm>
        </p:spPr>
        <p:txBody>
          <a:bodyPr/>
          <a:lstStyle/>
          <a:p>
            <a:r>
              <a:rPr lang="en-US" dirty="0" smtClean="0"/>
              <a:t>Free Fall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001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 smtClean="0"/>
              <a:t>Free fall </a:t>
            </a:r>
            <a:r>
              <a:rPr lang="en-US" sz="2600" dirty="0"/>
              <a:t>motion is a motion under the influence of the gravitational pull (gravity) only; </a:t>
            </a:r>
            <a:r>
              <a:rPr lang="en-US" sz="2600" dirty="0">
                <a:solidFill>
                  <a:srgbClr val="FF0066"/>
                </a:solidFill>
              </a:rPr>
              <a:t>Which direction is a freely falling object moving?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 motion under constant acceleration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All kinematic formula we learned can be used to solve for falling motions.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Gravitational acceleration is inversely proportional to the distance between the object and the center of the earth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magnitude of the gravitational acceleration is </a:t>
            </a:r>
            <a:r>
              <a:rPr lang="en-US" sz="2600" dirty="0" err="1">
                <a:solidFill>
                  <a:srgbClr val="FF0066"/>
                </a:solidFill>
              </a:rPr>
              <a:t>g</a:t>
            </a:r>
            <a:r>
              <a:rPr lang="en-US" sz="2600" dirty="0">
                <a:solidFill>
                  <a:srgbClr val="FF0066"/>
                </a:solidFill>
              </a:rPr>
              <a:t>=9.80m/s</a:t>
            </a:r>
            <a:r>
              <a:rPr lang="en-US" sz="2600" baseline="30000" dirty="0">
                <a:solidFill>
                  <a:srgbClr val="FF0066"/>
                </a:solidFill>
              </a:rPr>
              <a:t>2</a:t>
            </a:r>
            <a:r>
              <a:rPr lang="en-US" sz="2600" baseline="30000" dirty="0"/>
              <a:t> </a:t>
            </a:r>
            <a:r>
              <a:rPr lang="en-US" sz="2600" dirty="0"/>
              <a:t>on the surface of the earth, most of the time.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66"/>
                </a:solidFill>
              </a:rPr>
              <a:t>direction of gravitational acceleration is </a:t>
            </a:r>
            <a:r>
              <a:rPr lang="en-US" sz="2600" b="1" u="sng" dirty="0">
                <a:solidFill>
                  <a:srgbClr val="FF0066"/>
                </a:solidFill>
              </a:rPr>
              <a:t>ALWAYS</a:t>
            </a:r>
            <a:r>
              <a:rPr lang="en-US" sz="2600" dirty="0">
                <a:solidFill>
                  <a:srgbClr val="FF0066"/>
                </a:solidFill>
              </a:rPr>
              <a:t> toward the center of the earth</a:t>
            </a:r>
            <a:r>
              <a:rPr lang="en-US" sz="2600" dirty="0"/>
              <a:t>, which we normally call (</a:t>
            </a:r>
            <a:r>
              <a:rPr lang="en-US" sz="2600" dirty="0">
                <a:solidFill>
                  <a:srgbClr val="FF0066"/>
                </a:solidFill>
              </a:rPr>
              <a:t>-</a:t>
            </a:r>
            <a:r>
              <a:rPr lang="en-US" sz="2600" dirty="0" err="1">
                <a:solidFill>
                  <a:srgbClr val="FF0066"/>
                </a:solidFill>
              </a:rPr>
              <a:t>y</a:t>
            </a:r>
            <a:r>
              <a:rPr lang="en-US" sz="2600" dirty="0"/>
              <a:t>); where up and down direction are indicated as the variable “</a:t>
            </a:r>
            <a:r>
              <a:rPr lang="en-US" sz="2600" dirty="0" err="1"/>
              <a:t>y</a:t>
            </a:r>
            <a:r>
              <a:rPr lang="en-US" sz="2600" dirty="0"/>
              <a:t>”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Thus the correct denotation of gravitational acceleration on the surface of the earth is </a:t>
            </a:r>
            <a:r>
              <a:rPr lang="en-US" sz="2600" dirty="0" err="1">
                <a:solidFill>
                  <a:srgbClr val="FF0066"/>
                </a:solidFill>
              </a:rPr>
              <a:t>g</a:t>
            </a:r>
            <a:r>
              <a:rPr lang="en-US" sz="2600" dirty="0">
                <a:solidFill>
                  <a:srgbClr val="FF0066"/>
                </a:solidFill>
              </a:rPr>
              <a:t>=-9.80m/s</a:t>
            </a:r>
            <a:r>
              <a:rPr lang="en-US" sz="2600" baseline="30000" dirty="0">
                <a:solidFill>
                  <a:srgbClr val="FF0066"/>
                </a:solidFill>
              </a:rPr>
              <a:t>2</a:t>
            </a:r>
            <a:r>
              <a:rPr lang="en-US" sz="2600" baseline="30000" dirty="0"/>
              <a:t> </a:t>
            </a:r>
            <a:r>
              <a:rPr lang="en-US" sz="2600" dirty="0"/>
              <a:t>when +</a:t>
            </a:r>
            <a:r>
              <a:rPr lang="en-US" sz="2600" dirty="0" err="1"/>
              <a:t>y</a:t>
            </a:r>
            <a:r>
              <a:rPr lang="en-US" sz="2600" dirty="0"/>
              <a:t> points upward</a:t>
            </a:r>
            <a:endParaRPr lang="en-US" sz="2600" baseline="300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65537" y="1447800"/>
            <a:ext cx="3878263" cy="4000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Yes, down to the center of the earth!!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688F3-71BE-014F-AC94-6612C1ECACF5}" type="slidenum">
              <a:rPr lang="en-US"/>
              <a:pPr/>
              <a:t>6</a:t>
            </a:fld>
            <a:endParaRPr lang="en-US"/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/>
              <a:t>Example for Using 1D Kinematic Equations on a Falling object (</a:t>
            </a:r>
            <a:r>
              <a:rPr lang="en-US" sz="2800" dirty="0" smtClean="0"/>
              <a:t>similar </a:t>
            </a:r>
            <a:r>
              <a:rPr lang="en-US" sz="2800" dirty="0"/>
              <a:t>to Ex. 2.16</a:t>
            </a:r>
            <a:r>
              <a:rPr lang="en-US" sz="4000" dirty="0"/>
              <a:t>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/>
              <a:t>Stone was thrown straight upward at t=0 with +20.0m/s initial velocity on the roof of a 50.0m high building,</a:t>
            </a:r>
            <a:r>
              <a:rPr lang="en-US"/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257800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09600" y="3840163"/>
          <a:ext cx="642938" cy="509587"/>
        </p:xfrm>
        <a:graphic>
          <a:graphicData uri="http://schemas.openxmlformats.org/presentationml/2006/ole">
            <p:oleObj spid="_x0000_s272386" name="Equation" r:id="rId3" imgW="304560" imgH="241200" progId="Equation.DSMT4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33400" y="5105400"/>
          <a:ext cx="612775" cy="361950"/>
        </p:xfrm>
        <a:graphic>
          <a:graphicData uri="http://schemas.openxmlformats.org/presentationml/2006/ole">
            <p:oleObj spid="_x0000_s272387" name="Equation" r:id="rId4" imgW="279360" imgH="164880" progId="Equation.DSMT4">
              <p:embed/>
            </p:oleObj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(a) Find the time the stone reaches at the maximum height.</a:t>
            </a:r>
            <a:endParaRPr lang="en-US">
              <a:latin typeface="Arial Narrow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0069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What is the acceleration in this motion?</a:t>
            </a:r>
            <a:endParaRPr lang="en-US">
              <a:latin typeface="Arial Narrow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88950" y="3228975"/>
            <a:ext cx="58293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What is so special about the maximum height?</a:t>
            </a:r>
            <a:endParaRPr lang="en-US">
              <a:latin typeface="Arial Narrow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553200" y="3228975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FF0066"/>
                </a:solidFill>
                <a:latin typeface="Arial Narrow" charset="0"/>
              </a:rPr>
              <a:t>V=0</a:t>
            </a:r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6705600" y="3962400"/>
          <a:ext cx="493713" cy="347663"/>
        </p:xfrm>
        <a:graphic>
          <a:graphicData uri="http://schemas.openxmlformats.org/presentationml/2006/ole">
            <p:oleObj spid="_x0000_s272388" name="Equation" r:id="rId5" imgW="215640" imgH="152280" progId="Equation.DSMT4">
              <p:embed/>
            </p:oleObj>
          </a:graphicData>
        </a:graphic>
      </p:graphicFrame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07950" y="4495800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(b) Find the maximum height.</a:t>
            </a:r>
            <a:endParaRPr lang="en-US">
              <a:latin typeface="Arial Narrow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146175" y="3917950"/>
          <a:ext cx="1230313" cy="349250"/>
        </p:xfrm>
        <a:graphic>
          <a:graphicData uri="http://schemas.openxmlformats.org/presentationml/2006/ole">
            <p:oleObj spid="_x0000_s272389" name="Equation" r:id="rId6" imgW="584200" imgH="165100" progId="Equation.DSMT4">
              <p:embed/>
            </p:oleObj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2335213" y="3886200"/>
          <a:ext cx="2033587" cy="376238"/>
        </p:xfrm>
        <a:graphic>
          <a:graphicData uri="http://schemas.openxmlformats.org/presentationml/2006/ole">
            <p:oleObj spid="_x0000_s272390" name="Equation" r:id="rId7" imgW="965160" imgH="177480" progId="Equation.DSMT4">
              <p:embed/>
            </p:oleObj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4330700" y="3886200"/>
          <a:ext cx="1231900" cy="374650"/>
        </p:xfrm>
        <a:graphic>
          <a:graphicData uri="http://schemas.openxmlformats.org/presentationml/2006/ole">
            <p:oleObj spid="_x0000_s272391" name="Equation" r:id="rId8" imgW="583920" imgH="177480" progId="Equation.DSMT4">
              <p:embed/>
            </p:oleObj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5638800" y="37338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rgbClr val="A50021"/>
                </a:solidFill>
                <a:latin typeface="Arial Narrow" charset="0"/>
              </a:rPr>
              <a:t>Solve for t</a:t>
            </a:r>
          </a:p>
        </p:txBody>
      </p:sp>
      <p:graphicFrame>
        <p:nvGraphicFramePr>
          <p:cNvPr id="57361" name="Object 17"/>
          <p:cNvGraphicFramePr>
            <a:graphicFrameLocks noChangeAspect="1"/>
          </p:cNvGraphicFramePr>
          <p:nvPr/>
        </p:nvGraphicFramePr>
        <p:xfrm>
          <a:off x="7162800" y="3733800"/>
          <a:ext cx="842963" cy="725488"/>
        </p:xfrm>
        <a:graphic>
          <a:graphicData uri="http://schemas.openxmlformats.org/presentationml/2006/ole">
            <p:oleObj spid="_x0000_s272392" name="Equation" r:id="rId9" imgW="457200" imgH="393480" progId="Equation.DSMT4">
              <p:embed/>
            </p:oleObj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7985125" y="3886200"/>
          <a:ext cx="701675" cy="327025"/>
        </p:xfrm>
        <a:graphic>
          <a:graphicData uri="http://schemas.openxmlformats.org/presentationml/2006/ole">
            <p:oleObj spid="_x0000_s272393" name="Equation" r:id="rId10" imgW="380880" imgH="177480" progId="Equation.DSMT4">
              <p:embed/>
            </p:oleObj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3478213" y="4800600"/>
          <a:ext cx="5126037" cy="863600"/>
        </p:xfrm>
        <a:graphic>
          <a:graphicData uri="http://schemas.openxmlformats.org/presentationml/2006/ole">
            <p:oleObj spid="_x0000_s272394" name="Equation" r:id="rId11" imgW="2336760" imgH="393480" progId="Equation.DSMT4">
              <p:embed/>
            </p:oleObj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5649913"/>
          <a:ext cx="3203575" cy="446087"/>
        </p:xfrm>
        <a:graphic>
          <a:graphicData uri="http://schemas.openxmlformats.org/presentationml/2006/ole">
            <p:oleObj spid="_x0000_s272395" name="Equation" r:id="rId12" imgW="1460160" imgH="203040" progId="Equation.DSMT4">
              <p:embed/>
            </p:oleObj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1109663" y="4724400"/>
          <a:ext cx="2424112" cy="890588"/>
        </p:xfrm>
        <a:graphic>
          <a:graphicData uri="http://schemas.openxmlformats.org/presentationml/2006/ole">
            <p:oleObj spid="_x0000_s272396" name="Equation" r:id="rId13" imgW="1104900" imgH="40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073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E91D83-5FBB-5548-AC09-4A094B631869}" type="slidenum">
              <a:rPr lang="en-US"/>
              <a:pPr/>
              <a:t>7</a:t>
            </a:fld>
            <a:endParaRPr lang="en-US"/>
          </a:p>
        </p:txBody>
      </p:sp>
      <p:sp>
        <p:nvSpPr>
          <p:cNvPr id="30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Example of a Falling Object cnt’d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676400" y="1557338"/>
          <a:ext cx="561975" cy="398462"/>
        </p:xfrm>
        <a:graphic>
          <a:graphicData uri="http://schemas.openxmlformats.org/presentationml/2006/ole">
            <p:oleObj spid="_x0000_s273410" name="Equation" r:id="rId3" imgW="215640" imgH="152280" progId="Equation.DSMT4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800" y="2746375"/>
          <a:ext cx="788988" cy="377825"/>
        </p:xfrm>
        <a:graphic>
          <a:graphicData uri="http://schemas.openxmlformats.org/presentationml/2006/ole">
            <p:oleObj spid="_x0000_s273411" name="Equation" r:id="rId4" imgW="317500" imgH="152400" progId="Equation.DSMT4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658938" y="4652963"/>
          <a:ext cx="820737" cy="376237"/>
        </p:xfrm>
        <a:graphic>
          <a:graphicData uri="http://schemas.openxmlformats.org/presentationml/2006/ole">
            <p:oleObj spid="_x0000_s273412" name="Equation" r:id="rId5" imgW="292100" imgH="165100" progId="Equation.DSMT4">
              <p:embed/>
            </p:oleObj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954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charset="0"/>
              </a:rPr>
              <a:t>Position</a:t>
            </a:r>
            <a:endParaRPr lang="en-US" sz="2000" baseline="30000">
              <a:solidFill>
                <a:srgbClr val="FF0066"/>
              </a:solidFill>
              <a:latin typeface="Arial Narrow" charset="0"/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600200" y="3962400"/>
          <a:ext cx="742950" cy="342900"/>
        </p:xfrm>
        <a:graphic>
          <a:graphicData uri="http://schemas.openxmlformats.org/presentationml/2006/ole">
            <p:oleObj spid="_x0000_s273413" name="Equation" r:id="rId6" imgW="317500" imgH="152400" progId="Equation.DSMT4">
              <p:embed/>
            </p:oleObj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914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charset="0"/>
              </a:rPr>
              <a:t>Velocity</a:t>
            </a:r>
            <a:endParaRPr lang="en-US" sz="1800" baseline="300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(c) Find the time the stone reaches back to its original height.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2613" y="1981200"/>
            <a:ext cx="80613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(d) Find the velocity of the stone when it reaches its original height.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(e) Find the velocity and position of the stone at t=5.00s.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2209800" y="1524000"/>
          <a:ext cx="1619250" cy="465138"/>
        </p:xfrm>
        <a:graphic>
          <a:graphicData uri="http://schemas.openxmlformats.org/presentationml/2006/ole">
            <p:oleObj spid="_x0000_s273414" name="Equation" r:id="rId7" imgW="622080" imgH="177480" progId="Equation.DSMT4">
              <p:embed/>
            </p:oleObj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3808413" y="1524000"/>
          <a:ext cx="992187" cy="465138"/>
        </p:xfrm>
        <a:graphic>
          <a:graphicData uri="http://schemas.openxmlformats.org/presentationml/2006/ole">
            <p:oleObj spid="_x0000_s273415" name="Equation" r:id="rId8" imgW="380880" imgH="177480" progId="Equation.DSMT4">
              <p:embed/>
            </p:oleObj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1812925" y="2667000"/>
          <a:ext cx="1544638" cy="409575"/>
        </p:xfrm>
        <a:graphic>
          <a:graphicData uri="http://schemas.openxmlformats.org/presentationml/2006/ole">
            <p:oleObj spid="_x0000_s273416" name="Equation" r:id="rId9" imgW="622300" imgH="165100" progId="Equation.DSMT4">
              <p:embed/>
            </p:oleObj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352800" y="2620963"/>
          <a:ext cx="3500438" cy="503237"/>
        </p:xfrm>
        <a:graphic>
          <a:graphicData uri="http://schemas.openxmlformats.org/presentationml/2006/ole">
            <p:oleObj spid="_x0000_s273417" name="Equation" r:id="rId10" imgW="1409400" imgH="203040" progId="Equation.DSMT4">
              <p:embed/>
            </p:oleObj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764338" y="2590800"/>
          <a:ext cx="1922462" cy="503238"/>
        </p:xfrm>
        <a:graphic>
          <a:graphicData uri="http://schemas.openxmlformats.org/presentationml/2006/ole">
            <p:oleObj spid="_x0000_s273418" name="Equation" r:id="rId11" imgW="774360" imgH="203040" progId="Equation.DSMT4">
              <p:embed/>
            </p:oleObj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292350" y="3962400"/>
          <a:ext cx="1457325" cy="371475"/>
        </p:xfrm>
        <a:graphic>
          <a:graphicData uri="http://schemas.openxmlformats.org/presentationml/2006/ole">
            <p:oleObj spid="_x0000_s273419" name="Equation" r:id="rId12" imgW="622300" imgH="165100" progId="Equation.DSMT4">
              <p:embed/>
            </p:oleObj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3709988" y="3886200"/>
          <a:ext cx="5053012" cy="457200"/>
        </p:xfrm>
        <a:graphic>
          <a:graphicData uri="http://schemas.openxmlformats.org/presentationml/2006/ole">
            <p:oleObj spid="_x0000_s273420" name="Equation" r:id="rId13" imgW="2158920" imgH="203040" progId="Equation.DSMT4">
              <p:embed/>
            </p:oleObj>
          </a:graphicData>
        </a:graphic>
      </p:graphicFrame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752600" y="5229225"/>
          <a:ext cx="5764213" cy="714375"/>
        </p:xfrm>
        <a:graphic>
          <a:graphicData uri="http://schemas.openxmlformats.org/presentationml/2006/ole">
            <p:oleObj spid="_x0000_s273421" name="Equation" r:id="rId14" imgW="2565360" imgH="393480" progId="Equation.DSMT4">
              <p:embed/>
            </p:oleObj>
          </a:graphicData>
        </a:graphic>
      </p:graphicFrame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2362200" y="4267200"/>
          <a:ext cx="2713038" cy="923925"/>
        </p:xfrm>
        <a:graphic>
          <a:graphicData uri="http://schemas.openxmlformats.org/presentationml/2006/ole">
            <p:oleObj spid="_x0000_s273422" name="Equation" r:id="rId15" imgW="965200" imgH="406400" progId="Equation.DSMT4">
              <p:embed/>
            </p:oleObj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7335838" y="5410200"/>
          <a:ext cx="1655762" cy="368300"/>
        </p:xfrm>
        <a:graphic>
          <a:graphicData uri="http://schemas.openxmlformats.org/presentationml/2006/ole">
            <p:oleObj spid="_x0000_s273423" name="Equation" r:id="rId16" imgW="736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17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17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9E1E99-3483-F043-B75A-68C9D0B8B26B}" type="slidenum">
              <a:rPr lang="en-US"/>
              <a:pPr/>
              <a:t>8</a:t>
            </a:fld>
            <a:endParaRPr lang="en-US"/>
          </a:p>
        </p:txBody>
      </p:sp>
      <p:sp>
        <p:nvSpPr>
          <p:cNvPr id="3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smtClean="0"/>
              <a:t>2D Coordinate Systems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153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They make it easy  and consistent to express locations or positions</a:t>
            </a:r>
          </a:p>
          <a:p>
            <a:pPr>
              <a:lnSpc>
                <a:spcPct val="90000"/>
              </a:lnSpc>
            </a:pPr>
            <a:r>
              <a:rPr lang="en-US" sz="2400"/>
              <a:t>Two commonly used systems, depending on convenience, are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Cartesian (Rectangular) Coordinate System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Coordinates are expressed in (x,y)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Polar Coordinate System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Coordinates are expressed in distance from the origin ® and the angle measured from the x-axis, </a:t>
            </a:r>
            <a:r>
              <a:rPr lang="en-US" sz="1800">
                <a:latin typeface="Symbol" charset="2"/>
              </a:rPr>
              <a:t>θ </a:t>
            </a:r>
            <a:r>
              <a:rPr lang="en-US" sz="1800"/>
              <a:t>(r</a:t>
            </a:r>
            <a:r>
              <a:rPr lang="en-US" sz="1800">
                <a:latin typeface="Symbol" charset="2"/>
              </a:rPr>
              <a:t>,θ</a:t>
            </a:r>
            <a:r>
              <a:rPr lang="en-US" sz="18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Vectors become a lot easier to express and compute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484188" y="57912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O (0,0)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743200" y="41148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(x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,y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1943100" y="44958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66900" y="5257800"/>
            <a:ext cx="600075" cy="534988"/>
            <a:chOff x="1152" y="3311"/>
            <a:chExt cx="378" cy="337"/>
          </a:xfrm>
        </p:grpSpPr>
        <p:sp>
          <p:nvSpPr>
            <p:cNvPr id="31785" name="Text Box 8"/>
            <p:cNvSpPr txBox="1">
              <a:spLocks noChangeArrowheads="1"/>
            </p:cNvSpPr>
            <p:nvPr/>
          </p:nvSpPr>
          <p:spPr bwMode="auto">
            <a:xfrm>
              <a:off x="1248" y="3311"/>
              <a:ext cx="28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charset="2"/>
                </a:rPr>
                <a:t>θ</a:t>
              </a:r>
              <a:r>
                <a:rPr lang="en-US" baseline="-25000">
                  <a:solidFill>
                    <a:srgbClr val="333399"/>
                  </a:solidFill>
                  <a:latin typeface="Symbol" charset="2"/>
                </a:rPr>
                <a:t>1</a:t>
              </a:r>
            </a:p>
          </p:txBody>
        </p:sp>
        <p:sp>
          <p:nvSpPr>
            <p:cNvPr id="31786" name="AutoShape 9"/>
            <p:cNvSpPr>
              <a:spLocks noChangeArrowheads="1"/>
            </p:cNvSpPr>
            <p:nvPr/>
          </p:nvSpPr>
          <p:spPr bwMode="auto">
            <a:xfrm rot="-5681994">
              <a:off x="1032" y="3432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4570" name="Object 2"/>
          <p:cNvGraphicFramePr>
            <a:graphicFrameLocks noChangeAspect="1"/>
          </p:cNvGraphicFramePr>
          <p:nvPr/>
        </p:nvGraphicFramePr>
        <p:xfrm>
          <a:off x="4643438" y="4527550"/>
          <a:ext cx="614362" cy="501650"/>
        </p:xfrm>
        <a:graphic>
          <a:graphicData uri="http://schemas.openxmlformats.org/presentationml/2006/ole">
            <p:oleObj spid="_x0000_s274434" name="Equation" r:id="rId3" imgW="279360" imgH="228600" progId="Equation.DSMT4">
              <p:embed/>
            </p:oleObj>
          </a:graphicData>
        </a:graphic>
      </p:graphicFrame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5029200" y="3581400"/>
            <a:ext cx="31242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charset="0"/>
              </a:rPr>
              <a:t>How are Cartesian and Polar coordinates related?</a:t>
            </a:r>
          </a:p>
        </p:txBody>
      </p:sp>
      <p:graphicFrame>
        <p:nvGraphicFramePr>
          <p:cNvPr id="194572" name="Object 3"/>
          <p:cNvGraphicFramePr>
            <a:graphicFrameLocks noChangeAspect="1"/>
          </p:cNvGraphicFramePr>
          <p:nvPr/>
        </p:nvGraphicFramePr>
        <p:xfrm>
          <a:off x="6667500" y="4635500"/>
          <a:ext cx="508000" cy="457200"/>
        </p:xfrm>
        <a:graphic>
          <a:graphicData uri="http://schemas.openxmlformats.org/presentationml/2006/ole">
            <p:oleObj spid="_x0000_s274435" name="Equation" r:id="rId4" imgW="253800" imgH="228600" progId="Equation.DSMT4">
              <p:embed/>
            </p:oleObj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93763" y="4114800"/>
            <a:ext cx="1849437" cy="457200"/>
            <a:chOff x="563" y="2592"/>
            <a:chExt cx="1165" cy="288"/>
          </a:xfrm>
        </p:grpSpPr>
        <p:sp>
          <p:nvSpPr>
            <p:cNvPr id="31783" name="Line 14"/>
            <p:cNvSpPr>
              <a:spLocks noChangeShapeType="1"/>
            </p:cNvSpPr>
            <p:nvPr/>
          </p:nvSpPr>
          <p:spPr bwMode="auto">
            <a:xfrm rot="-5400000">
              <a:off x="1320" y="2328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15"/>
            <p:cNvSpPr txBox="1">
              <a:spLocks noChangeArrowheads="1"/>
            </p:cNvSpPr>
            <p:nvPr/>
          </p:nvSpPr>
          <p:spPr bwMode="auto">
            <a:xfrm>
              <a:off x="563" y="2592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570163" y="4343400"/>
            <a:ext cx="401637" cy="1905000"/>
            <a:chOff x="1619" y="2736"/>
            <a:chExt cx="253" cy="1200"/>
          </a:xfrm>
        </p:grpSpPr>
        <p:sp>
          <p:nvSpPr>
            <p:cNvPr id="31781" name="Line 17"/>
            <p:cNvSpPr>
              <a:spLocks noChangeShapeType="1"/>
            </p:cNvSpPr>
            <p:nvPr/>
          </p:nvSpPr>
          <p:spPr bwMode="auto">
            <a:xfrm>
              <a:off x="1745" y="2736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Text Box 18"/>
            <p:cNvSpPr txBox="1">
              <a:spLocks noChangeArrowheads="1"/>
            </p:cNvSpPr>
            <p:nvPr/>
          </p:nvSpPr>
          <p:spPr bwMode="auto">
            <a:xfrm>
              <a:off x="1619" y="3648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1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219200" y="5562600"/>
            <a:ext cx="2797175" cy="457200"/>
            <a:chOff x="768" y="3504"/>
            <a:chExt cx="1762" cy="288"/>
          </a:xfrm>
        </p:grpSpPr>
        <p:sp>
          <p:nvSpPr>
            <p:cNvPr id="31779" name="Line 20"/>
            <p:cNvSpPr>
              <a:spLocks noChangeShapeType="1"/>
            </p:cNvSpPr>
            <p:nvPr/>
          </p:nvSpPr>
          <p:spPr bwMode="auto">
            <a:xfrm>
              <a:off x="768" y="3648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2243" y="3504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+x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92188" y="3429000"/>
            <a:ext cx="455612" cy="2590800"/>
            <a:chOff x="625" y="2160"/>
            <a:chExt cx="287" cy="1632"/>
          </a:xfrm>
        </p:grpSpPr>
        <p:sp>
          <p:nvSpPr>
            <p:cNvPr id="31777" name="Line 23"/>
            <p:cNvSpPr>
              <a:spLocks noChangeShapeType="1"/>
            </p:cNvSpPr>
            <p:nvPr/>
          </p:nvSpPr>
          <p:spPr bwMode="auto">
            <a:xfrm rot="-5400000">
              <a:off x="192" y="307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Text Box 24"/>
            <p:cNvSpPr txBox="1">
              <a:spLocks noChangeArrowheads="1"/>
            </p:cNvSpPr>
            <p:nvPr/>
          </p:nvSpPr>
          <p:spPr bwMode="auto">
            <a:xfrm>
              <a:off x="625" y="216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+y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aphicFrame>
        <p:nvGraphicFramePr>
          <p:cNvPr id="194585" name="Object 4"/>
          <p:cNvGraphicFramePr>
            <a:graphicFrameLocks noChangeAspect="1"/>
          </p:cNvGraphicFramePr>
          <p:nvPr/>
        </p:nvGraphicFramePr>
        <p:xfrm>
          <a:off x="4616450" y="5165725"/>
          <a:ext cx="641350" cy="501650"/>
        </p:xfrm>
        <a:graphic>
          <a:graphicData uri="http://schemas.openxmlformats.org/presentationml/2006/ole">
            <p:oleObj spid="_x0000_s274436" name="Equation" r:id="rId5" imgW="291960" imgH="228600" progId="Equation.DSMT4">
              <p:embed/>
            </p:oleObj>
          </a:graphicData>
        </a:graphic>
      </p:graphicFrame>
      <p:graphicFrame>
        <p:nvGraphicFramePr>
          <p:cNvPr id="194586" name="Object 5"/>
          <p:cNvGraphicFramePr>
            <a:graphicFrameLocks noChangeAspect="1"/>
          </p:cNvGraphicFramePr>
          <p:nvPr/>
        </p:nvGraphicFramePr>
        <p:xfrm>
          <a:off x="6565900" y="5295900"/>
          <a:ext cx="990600" cy="482600"/>
        </p:xfrm>
        <a:graphic>
          <a:graphicData uri="http://schemas.openxmlformats.org/presentationml/2006/ole">
            <p:oleObj spid="_x0000_s274437" name="Equation" r:id="rId6" imgW="495300" imgH="241300" progId="Equation.DSMT4">
              <p:embed/>
            </p:oleObj>
          </a:graphicData>
        </a:graphic>
      </p:graphicFrame>
      <p:graphicFrame>
        <p:nvGraphicFramePr>
          <p:cNvPr id="194587" name="Object 6"/>
          <p:cNvGraphicFramePr>
            <a:graphicFrameLocks noChangeAspect="1"/>
          </p:cNvGraphicFramePr>
          <p:nvPr/>
        </p:nvGraphicFramePr>
        <p:xfrm>
          <a:off x="7048500" y="4533900"/>
          <a:ext cx="1498600" cy="660400"/>
        </p:xfrm>
        <a:graphic>
          <a:graphicData uri="http://schemas.openxmlformats.org/presentationml/2006/ole">
            <p:oleObj spid="_x0000_s274438" name="Equation" r:id="rId7" imgW="749300" imgH="330200" progId="Equation.DSMT4">
              <p:embed/>
            </p:oleObj>
          </a:graphicData>
        </a:graphic>
      </p:graphicFrame>
      <p:graphicFrame>
        <p:nvGraphicFramePr>
          <p:cNvPr id="194588" name="Object 7"/>
          <p:cNvGraphicFramePr>
            <a:graphicFrameLocks noChangeAspect="1"/>
          </p:cNvGraphicFramePr>
          <p:nvPr/>
        </p:nvGraphicFramePr>
        <p:xfrm>
          <a:off x="7670800" y="5029200"/>
          <a:ext cx="330200" cy="457200"/>
        </p:xfrm>
        <a:graphic>
          <a:graphicData uri="http://schemas.openxmlformats.org/presentationml/2006/ole">
            <p:oleObj spid="_x0000_s274439" name="Equation" r:id="rId8" imgW="164880" imgH="228600" progId="Equation.DSMT4">
              <p:embed/>
            </p:oleObj>
          </a:graphicData>
        </a:graphic>
      </p:graphicFrame>
      <p:graphicFrame>
        <p:nvGraphicFramePr>
          <p:cNvPr id="194589" name="Object 8"/>
          <p:cNvGraphicFramePr>
            <a:graphicFrameLocks noChangeAspect="1"/>
          </p:cNvGraphicFramePr>
          <p:nvPr/>
        </p:nvGraphicFramePr>
        <p:xfrm>
          <a:off x="5283200" y="4481513"/>
          <a:ext cx="279400" cy="530225"/>
        </p:xfrm>
        <a:graphic>
          <a:graphicData uri="http://schemas.openxmlformats.org/presentationml/2006/ole">
            <p:oleObj spid="_x0000_s274440" name="Equation" r:id="rId9" imgW="127000" imgH="241300" progId="Equation.DSMT4">
              <p:embed/>
            </p:oleObj>
          </a:graphicData>
        </a:graphic>
      </p:graphicFrame>
      <p:graphicFrame>
        <p:nvGraphicFramePr>
          <p:cNvPr id="194590" name="Object 9"/>
          <p:cNvGraphicFramePr>
            <a:graphicFrameLocks noChangeAspect="1"/>
          </p:cNvGraphicFramePr>
          <p:nvPr/>
        </p:nvGraphicFramePr>
        <p:xfrm>
          <a:off x="5283200" y="5092700"/>
          <a:ext cx="279400" cy="528638"/>
        </p:xfrm>
        <a:graphic>
          <a:graphicData uri="http://schemas.openxmlformats.org/presentationml/2006/ole">
            <p:oleObj spid="_x0000_s274441" name="Equation" r:id="rId10" imgW="127000" imgH="241300" progId="Equation.DSMT4">
              <p:embed/>
            </p:oleObj>
          </a:graphicData>
        </a:graphic>
      </p:graphicFrame>
      <p:sp>
        <p:nvSpPr>
          <p:cNvPr id="194591" name="Oval 31"/>
          <p:cNvSpPr>
            <a:spLocks noChangeArrowheads="1"/>
          </p:cNvSpPr>
          <p:nvPr/>
        </p:nvSpPr>
        <p:spPr bwMode="auto">
          <a:xfrm>
            <a:off x="2667000" y="4267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2" name="Line 32"/>
          <p:cNvSpPr>
            <a:spLocks noChangeShapeType="1"/>
          </p:cNvSpPr>
          <p:nvPr/>
        </p:nvSpPr>
        <p:spPr bwMode="auto">
          <a:xfrm flipV="1">
            <a:off x="1447800" y="4343400"/>
            <a:ext cx="1295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3" name="Text Box 33"/>
          <p:cNvSpPr txBox="1">
            <a:spLocks noChangeArrowheads="1"/>
          </p:cNvSpPr>
          <p:nvPr/>
        </p:nvSpPr>
        <p:spPr bwMode="auto">
          <a:xfrm>
            <a:off x="3429000" y="4116388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=</a:t>
            </a:r>
          </a:p>
        </p:txBody>
      </p:sp>
      <p:sp>
        <p:nvSpPr>
          <p:cNvPr id="194594" name="Text Box 34"/>
          <p:cNvSpPr txBox="1">
            <a:spLocks noChangeArrowheads="1"/>
          </p:cNvSpPr>
          <p:nvPr/>
        </p:nvSpPr>
        <p:spPr bwMode="auto">
          <a:xfrm>
            <a:off x="3600450" y="4114800"/>
            <a:ext cx="86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(r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Symbol" charset="2"/>
              </a:rPr>
              <a:t>,θ</a:t>
            </a:r>
            <a:r>
              <a:rPr lang="en-US" baseline="-25000">
                <a:solidFill>
                  <a:srgbClr val="333399"/>
                </a:solidFill>
                <a:latin typeface="Symbol" charset="2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graphicFrame>
        <p:nvGraphicFramePr>
          <p:cNvPr id="194595" name="Object 10"/>
          <p:cNvGraphicFramePr>
            <a:graphicFrameLocks noChangeAspect="1"/>
          </p:cNvGraphicFramePr>
          <p:nvPr/>
        </p:nvGraphicFramePr>
        <p:xfrm>
          <a:off x="7620000" y="5154613"/>
          <a:ext cx="533400" cy="788987"/>
        </p:xfrm>
        <a:graphic>
          <a:graphicData uri="http://schemas.openxmlformats.org/presentationml/2006/ole">
            <p:oleObj spid="_x0000_s274442" name="Equation" r:id="rId11" imgW="266400" imgH="393480" progId="Equation.DSMT4">
              <p:embed/>
            </p:oleObj>
          </a:graphicData>
        </a:graphic>
      </p:graphicFrame>
      <p:graphicFrame>
        <p:nvGraphicFramePr>
          <p:cNvPr id="194596" name="Object 11"/>
          <p:cNvGraphicFramePr>
            <a:graphicFrameLocks noChangeAspect="1"/>
          </p:cNvGraphicFramePr>
          <p:nvPr/>
        </p:nvGraphicFramePr>
        <p:xfrm>
          <a:off x="7696200" y="5562600"/>
          <a:ext cx="304800" cy="457200"/>
        </p:xfrm>
        <a:graphic>
          <a:graphicData uri="http://schemas.openxmlformats.org/presentationml/2006/ole">
            <p:oleObj spid="_x0000_s274443" name="Equation" r:id="rId12" imgW="152280" imgH="228600" progId="Equation.DSMT4">
              <p:embed/>
            </p:oleObj>
          </a:graphicData>
        </a:graphic>
      </p:graphicFrame>
      <p:graphicFrame>
        <p:nvGraphicFramePr>
          <p:cNvPr id="194597" name="Object 12"/>
          <p:cNvGraphicFramePr>
            <a:graphicFrameLocks noChangeAspect="1"/>
          </p:cNvGraphicFramePr>
          <p:nvPr/>
        </p:nvGraphicFramePr>
        <p:xfrm>
          <a:off x="6619875" y="6043613"/>
          <a:ext cx="1544638" cy="835025"/>
        </p:xfrm>
        <a:graphic>
          <a:graphicData uri="http://schemas.openxmlformats.org/presentationml/2006/ole">
            <p:oleObj spid="_x0000_s274444" name="Equation" r:id="rId13" imgW="939800" imgH="508000" progId="Equation.DSMT4">
              <p:embed/>
            </p:oleObj>
          </a:graphicData>
        </a:graphic>
      </p:graphicFrame>
      <p:graphicFrame>
        <p:nvGraphicFramePr>
          <p:cNvPr id="194598" name="Object 13"/>
          <p:cNvGraphicFramePr>
            <a:graphicFrameLocks noChangeAspect="1"/>
          </p:cNvGraphicFramePr>
          <p:nvPr/>
        </p:nvGraphicFramePr>
        <p:xfrm>
          <a:off x="5486400" y="4481513"/>
          <a:ext cx="808038" cy="530225"/>
        </p:xfrm>
        <a:graphic>
          <a:graphicData uri="http://schemas.openxmlformats.org/presentationml/2006/ole">
            <p:oleObj spid="_x0000_s274445" name="Equation" r:id="rId14" imgW="368300" imgH="241300" progId="Equation.DSMT4">
              <p:embed/>
            </p:oleObj>
          </a:graphicData>
        </a:graphic>
      </p:graphicFrame>
      <p:graphicFrame>
        <p:nvGraphicFramePr>
          <p:cNvPr id="194599" name="Object 14"/>
          <p:cNvGraphicFramePr>
            <a:graphicFrameLocks noChangeAspect="1"/>
          </p:cNvGraphicFramePr>
          <p:nvPr/>
        </p:nvGraphicFramePr>
        <p:xfrm>
          <a:off x="5495925" y="5092700"/>
          <a:ext cx="752475" cy="528638"/>
        </p:xfrm>
        <a:graphic>
          <a:graphicData uri="http://schemas.openxmlformats.org/presentationml/2006/ole">
            <p:oleObj spid="_x0000_s274446" name="Equation" r:id="rId15" imgW="3429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27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27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2B69C6-6D14-8747-B399-EF8812B5A4B7}" type="slidenum">
              <a:rPr lang="en-US"/>
              <a:pPr/>
              <a:t>9</a:t>
            </a:fld>
            <a:endParaRPr lang="en-US"/>
          </a:p>
        </p:txBody>
      </p:sp>
      <p:sp>
        <p:nvSpPr>
          <p:cNvPr id="3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/>
              <a:t>Example 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382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Cartesian Coordinate of a point in the xy plane are (x,y)= (-3.50,-2.50)m.  Find the equivalent polar coordinates of this point.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160588"/>
            <a:ext cx="3657600" cy="3352800"/>
            <a:chOff x="432" y="1536"/>
            <a:chExt cx="2304" cy="2112"/>
          </a:xfrm>
        </p:grpSpPr>
        <p:sp>
          <p:nvSpPr>
            <p:cNvPr id="32799" name="Rectangle 5" descr="Large grid"/>
            <p:cNvSpPr>
              <a:spLocks noChangeArrowheads="1"/>
            </p:cNvSpPr>
            <p:nvPr/>
          </p:nvSpPr>
          <p:spPr bwMode="auto">
            <a:xfrm>
              <a:off x="432" y="1536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2800" name="Line 6"/>
            <p:cNvSpPr>
              <a:spLocks noChangeShapeType="1"/>
            </p:cNvSpPr>
            <p:nvPr/>
          </p:nvSpPr>
          <p:spPr bwMode="auto">
            <a:xfrm>
              <a:off x="768" y="2544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1" name="Line 7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2" name="Text Box 8"/>
            <p:cNvSpPr txBox="1">
              <a:spLocks noChangeArrowheads="1"/>
            </p:cNvSpPr>
            <p:nvPr/>
          </p:nvSpPr>
          <p:spPr bwMode="auto">
            <a:xfrm>
              <a:off x="1488" y="15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y</a:t>
              </a:r>
            </a:p>
          </p:txBody>
        </p:sp>
        <p:sp>
          <p:nvSpPr>
            <p:cNvPr id="32803" name="Text Box 9"/>
            <p:cNvSpPr txBox="1">
              <a:spLocks noChangeArrowheads="1"/>
            </p:cNvSpPr>
            <p:nvPr/>
          </p:nvSpPr>
          <p:spPr bwMode="auto">
            <a:xfrm>
              <a:off x="2349" y="240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x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22338" y="3760788"/>
            <a:ext cx="1592262" cy="1082675"/>
            <a:chOff x="581" y="2544"/>
            <a:chExt cx="1003" cy="682"/>
          </a:xfrm>
        </p:grpSpPr>
        <p:sp>
          <p:nvSpPr>
            <p:cNvPr id="32797" name="Text Box 11"/>
            <p:cNvSpPr txBox="1">
              <a:spLocks noChangeArrowheads="1"/>
            </p:cNvSpPr>
            <p:nvPr/>
          </p:nvSpPr>
          <p:spPr bwMode="auto">
            <a:xfrm>
              <a:off x="581" y="2976"/>
              <a:ext cx="9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990000"/>
                  </a:solidFill>
                  <a:latin typeface="Arial Narrow" charset="0"/>
                </a:rPr>
                <a:t>(-3.50,-2.50)m</a:t>
              </a:r>
            </a:p>
          </p:txBody>
        </p:sp>
        <p:sp>
          <p:nvSpPr>
            <p:cNvPr id="32798" name="Line 12"/>
            <p:cNvSpPr>
              <a:spLocks noChangeShapeType="1"/>
            </p:cNvSpPr>
            <p:nvPr/>
          </p:nvSpPr>
          <p:spPr bwMode="auto">
            <a:xfrm flipH="1">
              <a:off x="1056" y="2544"/>
              <a:ext cx="528" cy="384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oval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2057400" y="3989388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990000"/>
                </a:solidFill>
                <a:latin typeface="Arial Narrow" charset="0"/>
              </a:rPr>
              <a:t>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019300" y="2998788"/>
            <a:ext cx="647700" cy="838200"/>
            <a:chOff x="1272" y="2064"/>
            <a:chExt cx="408" cy="528"/>
          </a:xfrm>
        </p:grpSpPr>
        <p:sp>
          <p:nvSpPr>
            <p:cNvPr id="32795" name="Text Box 15"/>
            <p:cNvSpPr txBox="1">
              <a:spLocks noChangeArrowheads="1"/>
            </p:cNvSpPr>
            <p:nvPr/>
          </p:nvSpPr>
          <p:spPr bwMode="auto">
            <a:xfrm>
              <a:off x="1272" y="2064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</a:p>
          </p:txBody>
        </p:sp>
        <p:sp>
          <p:nvSpPr>
            <p:cNvPr id="32796" name="AutoShape 16"/>
            <p:cNvSpPr>
              <a:spLocks noChangeArrowheads="1"/>
            </p:cNvSpPr>
            <p:nvPr/>
          </p:nvSpPr>
          <p:spPr bwMode="auto">
            <a:xfrm rot="9739434">
              <a:off x="1392" y="2304"/>
              <a:ext cx="288" cy="288"/>
            </a:xfrm>
            <a:prstGeom prst="curvedUp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630363" y="3760788"/>
            <a:ext cx="428625" cy="461962"/>
            <a:chOff x="1027" y="2544"/>
            <a:chExt cx="270" cy="291"/>
          </a:xfrm>
        </p:grpSpPr>
        <p:sp>
          <p:nvSpPr>
            <p:cNvPr id="32793" name="Text Box 18"/>
            <p:cNvSpPr txBox="1">
              <a:spLocks noChangeArrowheads="1"/>
            </p:cNvSpPr>
            <p:nvPr/>
          </p:nvSpPr>
          <p:spPr bwMode="auto">
            <a:xfrm>
              <a:off x="1027" y="2544"/>
              <a:ext cx="2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  <a:r>
                <a:rPr lang="en-US" baseline="-25000">
                  <a:solidFill>
                    <a:srgbClr val="990000"/>
                  </a:solidFill>
                  <a:latin typeface="Arial Narrow" charset="0"/>
                </a:rPr>
                <a:t>s</a:t>
              </a:r>
            </a:p>
          </p:txBody>
        </p:sp>
        <p:sp>
          <p:nvSpPr>
            <p:cNvPr id="32794" name="AutoShape 19"/>
            <p:cNvSpPr>
              <a:spLocks noChangeArrowheads="1"/>
            </p:cNvSpPr>
            <p:nvPr/>
          </p:nvSpPr>
          <p:spPr bwMode="auto">
            <a:xfrm rot="5400000">
              <a:off x="1152" y="2640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5604" name="Object 2"/>
          <p:cNvGraphicFramePr>
            <a:graphicFrameLocks noChangeAspect="1"/>
          </p:cNvGraphicFramePr>
          <p:nvPr/>
        </p:nvGraphicFramePr>
        <p:xfrm>
          <a:off x="4648200" y="2020888"/>
          <a:ext cx="546100" cy="255587"/>
        </p:xfrm>
        <a:graphic>
          <a:graphicData uri="http://schemas.openxmlformats.org/presentationml/2006/ole">
            <p:oleObj spid="_x0000_s275458" name="Equation" r:id="rId3" imgW="241200" imgH="126720" progId="Equation.DSMT4">
              <p:embed/>
            </p:oleObj>
          </a:graphicData>
        </a:graphic>
      </p:graphicFrame>
      <p:graphicFrame>
        <p:nvGraphicFramePr>
          <p:cNvPr id="195605" name="Object 3"/>
          <p:cNvGraphicFramePr>
            <a:graphicFrameLocks noChangeAspect="1"/>
          </p:cNvGraphicFramePr>
          <p:nvPr/>
        </p:nvGraphicFramePr>
        <p:xfrm>
          <a:off x="4713288" y="3779838"/>
          <a:ext cx="1312862" cy="314325"/>
        </p:xfrm>
        <a:graphic>
          <a:graphicData uri="http://schemas.openxmlformats.org/presentationml/2006/ole">
            <p:oleObj spid="_x0000_s275459" name="Equation" r:id="rId4" imgW="762000" imgH="203200" progId="Equation.DSMT4">
              <p:embed/>
            </p:oleObj>
          </a:graphicData>
        </a:graphic>
      </p:graphicFrame>
      <p:graphicFrame>
        <p:nvGraphicFramePr>
          <p:cNvPr id="195606" name="Object 4"/>
          <p:cNvGraphicFramePr>
            <a:graphicFrameLocks noChangeAspect="1"/>
          </p:cNvGraphicFramePr>
          <p:nvPr/>
        </p:nvGraphicFramePr>
        <p:xfrm>
          <a:off x="4659313" y="4294188"/>
          <a:ext cx="850900" cy="274637"/>
        </p:xfrm>
        <a:graphic>
          <a:graphicData uri="http://schemas.openxmlformats.org/presentationml/2006/ole">
            <p:oleObj spid="_x0000_s275460" name="Equation" r:id="rId5" imgW="495300" imgH="177800" progId="Equation.DSMT4">
              <p:embed/>
            </p:oleObj>
          </a:graphicData>
        </a:graphic>
      </p:graphicFrame>
      <p:graphicFrame>
        <p:nvGraphicFramePr>
          <p:cNvPr id="195607" name="Object 5"/>
          <p:cNvGraphicFramePr>
            <a:graphicFrameLocks noChangeAspect="1"/>
          </p:cNvGraphicFramePr>
          <p:nvPr/>
        </p:nvGraphicFramePr>
        <p:xfrm>
          <a:off x="4648200" y="5057775"/>
          <a:ext cx="503238" cy="274638"/>
        </p:xfrm>
        <a:graphic>
          <a:graphicData uri="http://schemas.openxmlformats.org/presentationml/2006/ole">
            <p:oleObj spid="_x0000_s275461" name="Equation" r:id="rId6" imgW="291960" imgH="177480" progId="Equation.DSMT4">
              <p:embed/>
            </p:oleObj>
          </a:graphicData>
        </a:graphic>
      </p:graphicFrame>
      <p:graphicFrame>
        <p:nvGraphicFramePr>
          <p:cNvPr id="195608" name="Object 6"/>
          <p:cNvGraphicFramePr>
            <a:graphicFrameLocks noChangeAspect="1"/>
          </p:cNvGraphicFramePr>
          <p:nvPr/>
        </p:nvGraphicFramePr>
        <p:xfrm>
          <a:off x="4294188" y="5584825"/>
          <a:ext cx="747712" cy="312738"/>
        </p:xfrm>
        <a:graphic>
          <a:graphicData uri="http://schemas.openxmlformats.org/presentationml/2006/ole">
            <p:oleObj spid="_x0000_s275462" name="Equation" r:id="rId7" imgW="381000" imgH="177800" progId="Equation.DSMT4">
              <p:embed/>
            </p:oleObj>
          </a:graphicData>
        </a:graphic>
      </p:graphicFrame>
      <p:graphicFrame>
        <p:nvGraphicFramePr>
          <p:cNvPr id="195609" name="Object 7"/>
          <p:cNvGraphicFramePr>
            <a:graphicFrameLocks noChangeAspect="1"/>
          </p:cNvGraphicFramePr>
          <p:nvPr/>
        </p:nvGraphicFramePr>
        <p:xfrm>
          <a:off x="4751388" y="2417763"/>
          <a:ext cx="3373437" cy="781050"/>
        </p:xfrm>
        <a:graphic>
          <a:graphicData uri="http://schemas.openxmlformats.org/presentationml/2006/ole">
            <p:oleObj spid="_x0000_s275463" name="Equation" r:id="rId8" imgW="1549400" imgH="406400" progId="Equation.DSMT4">
              <p:embed/>
            </p:oleObj>
          </a:graphicData>
        </a:graphic>
      </p:graphicFrame>
      <p:graphicFrame>
        <p:nvGraphicFramePr>
          <p:cNvPr id="195610" name="Object 8"/>
          <p:cNvGraphicFramePr>
            <a:graphicFrameLocks noChangeAspect="1"/>
          </p:cNvGraphicFramePr>
          <p:nvPr/>
        </p:nvGraphicFramePr>
        <p:xfrm>
          <a:off x="4710113" y="3124200"/>
          <a:ext cx="2676525" cy="533400"/>
        </p:xfrm>
        <a:graphic>
          <a:graphicData uri="http://schemas.openxmlformats.org/presentationml/2006/ole">
            <p:oleObj spid="_x0000_s275464" name="Equation" r:id="rId9" imgW="1181100" imgH="266700" progId="Equation.DSMT4">
              <p:embed/>
            </p:oleObj>
          </a:graphicData>
        </a:graphic>
      </p:graphicFrame>
      <p:graphicFrame>
        <p:nvGraphicFramePr>
          <p:cNvPr id="195611" name="Object 9"/>
          <p:cNvGraphicFramePr>
            <a:graphicFrameLocks noChangeAspect="1"/>
          </p:cNvGraphicFramePr>
          <p:nvPr/>
        </p:nvGraphicFramePr>
        <p:xfrm>
          <a:off x="5149850" y="1817688"/>
          <a:ext cx="1555750" cy="663575"/>
        </p:xfrm>
        <a:graphic>
          <a:graphicData uri="http://schemas.openxmlformats.org/presentationml/2006/ole">
            <p:oleObj spid="_x0000_s275465" name="Equation" r:id="rId10" imgW="685800" imgH="330200" progId="Equation.DSMT4">
              <p:embed/>
            </p:oleObj>
          </a:graphicData>
        </a:graphic>
      </p:graphicFrame>
      <p:graphicFrame>
        <p:nvGraphicFramePr>
          <p:cNvPr id="195612" name="Object 10"/>
          <p:cNvGraphicFramePr>
            <a:graphicFrameLocks noChangeAspect="1"/>
          </p:cNvGraphicFramePr>
          <p:nvPr/>
        </p:nvGraphicFramePr>
        <p:xfrm>
          <a:off x="5551488" y="4122738"/>
          <a:ext cx="1179512" cy="649287"/>
        </p:xfrm>
        <a:graphic>
          <a:graphicData uri="http://schemas.openxmlformats.org/presentationml/2006/ole">
            <p:oleObj spid="_x0000_s275466" name="Equation" r:id="rId11" imgW="685800" imgH="419100" progId="Equation.DSMT4">
              <p:embed/>
            </p:oleObj>
          </a:graphicData>
        </a:graphic>
      </p:graphicFrame>
      <p:graphicFrame>
        <p:nvGraphicFramePr>
          <p:cNvPr id="195613" name="Object 11"/>
          <p:cNvGraphicFramePr>
            <a:graphicFrameLocks noChangeAspect="1"/>
          </p:cNvGraphicFramePr>
          <p:nvPr/>
        </p:nvGraphicFramePr>
        <p:xfrm>
          <a:off x="5133975" y="4816475"/>
          <a:ext cx="1266825" cy="727075"/>
        </p:xfrm>
        <a:graphic>
          <a:graphicData uri="http://schemas.openxmlformats.org/presentationml/2006/ole">
            <p:oleObj spid="_x0000_s275467" name="Equation" r:id="rId12" imgW="736600" imgH="469900" progId="Equation.DSMT4">
              <p:embed/>
            </p:oleObj>
          </a:graphicData>
        </a:graphic>
      </p:graphicFrame>
      <p:graphicFrame>
        <p:nvGraphicFramePr>
          <p:cNvPr id="195614" name="Object 12"/>
          <p:cNvGraphicFramePr>
            <a:graphicFrameLocks noChangeAspect="1"/>
          </p:cNvGraphicFramePr>
          <p:nvPr/>
        </p:nvGraphicFramePr>
        <p:xfrm>
          <a:off x="6399213" y="4970463"/>
          <a:ext cx="611187" cy="333375"/>
        </p:xfrm>
        <a:graphic>
          <a:graphicData uri="http://schemas.openxmlformats.org/presentationml/2006/ole">
            <p:oleObj spid="_x0000_s275468" name="Equation" r:id="rId13" imgW="355600" imgH="215900" progId="Equation.DSMT4">
              <p:embed/>
            </p:oleObj>
          </a:graphicData>
        </a:graphic>
      </p:graphicFrame>
      <p:graphicFrame>
        <p:nvGraphicFramePr>
          <p:cNvPr id="195615" name="Object 13"/>
          <p:cNvGraphicFramePr>
            <a:graphicFrameLocks noChangeAspect="1"/>
          </p:cNvGraphicFramePr>
          <p:nvPr/>
        </p:nvGraphicFramePr>
        <p:xfrm>
          <a:off x="5067300" y="5529263"/>
          <a:ext cx="1296988" cy="425450"/>
        </p:xfrm>
        <a:graphic>
          <a:graphicData uri="http://schemas.openxmlformats.org/presentationml/2006/ole">
            <p:oleObj spid="_x0000_s275469" name="Equation" r:id="rId14" imgW="660400" imgH="241300" progId="Equation.DSMT4">
              <p:embed/>
            </p:oleObj>
          </a:graphicData>
        </a:graphic>
      </p:graphicFrame>
      <p:graphicFrame>
        <p:nvGraphicFramePr>
          <p:cNvPr id="195616" name="Object 14"/>
          <p:cNvGraphicFramePr>
            <a:graphicFrameLocks noChangeAspect="1"/>
          </p:cNvGraphicFramePr>
          <p:nvPr/>
        </p:nvGraphicFramePr>
        <p:xfrm>
          <a:off x="6388100" y="5475288"/>
          <a:ext cx="2397125" cy="379412"/>
        </p:xfrm>
        <a:graphic>
          <a:graphicData uri="http://schemas.openxmlformats.org/presentationml/2006/ole">
            <p:oleObj spid="_x0000_s275470" name="Equation" r:id="rId15" imgW="1219200" imgH="215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5668</TotalTime>
  <Words>1740</Words>
  <Application>Microsoft Macintosh PowerPoint</Application>
  <PresentationFormat>On-screen Show (4:3)</PresentationFormat>
  <Paragraphs>264</Paragraphs>
  <Slides>22</Slides>
  <Notes>5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phys1443-spring02</vt:lpstr>
      <vt:lpstr>Equation</vt:lpstr>
      <vt:lpstr>PHYS 1443 – Section 001 Lecture #3</vt:lpstr>
      <vt:lpstr>Announcements</vt:lpstr>
      <vt:lpstr>Reminder: Special Problems for Extra Credit</vt:lpstr>
      <vt:lpstr>Special Project for Extra Credit</vt:lpstr>
      <vt:lpstr>Free Fall</vt:lpstr>
      <vt:lpstr>Example for Using 1D Kinematic Equations on a Falling object (similar to Ex. 2.16)</vt:lpstr>
      <vt:lpstr>Example of a Falling Object cnt’d</vt:lpstr>
      <vt:lpstr>2D Coordinate Systems</vt:lpstr>
      <vt:lpstr>Example </vt:lpstr>
      <vt:lpstr>Vector and Scalar</vt:lpstr>
      <vt:lpstr>Properties of Vectors</vt:lpstr>
      <vt:lpstr>Vector Operations</vt:lpstr>
      <vt:lpstr>Example for Vector Addition</vt:lpstr>
      <vt:lpstr>Components and Unit Vectors</vt:lpstr>
      <vt:lpstr>Unit Vectors</vt:lpstr>
      <vt:lpstr>Examples of Vector Operations</vt:lpstr>
      <vt:lpstr>Displacement, Velocity, and Acceleration in 2-dim</vt:lpstr>
      <vt:lpstr>2D Displacement</vt:lpstr>
      <vt:lpstr>2D Average Velocity</vt:lpstr>
      <vt:lpstr>Slide 20</vt:lpstr>
      <vt:lpstr>2D Average Acceleration</vt:lpstr>
      <vt:lpstr>Kinematic Quantities in 1D and 2D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211</cp:revision>
  <dcterms:created xsi:type="dcterms:W3CDTF">2011-06-08T15:46:52Z</dcterms:created>
  <dcterms:modified xsi:type="dcterms:W3CDTF">2011-06-08T16:01:33Z</dcterms:modified>
</cp:coreProperties>
</file>