
<file path=[Content_Types].xml><?xml version="1.0" encoding="utf-8"?>
<Types xmlns="http://schemas.openxmlformats.org/package/2006/content-types">
  <Override PartName="/ppt/embeddings/oleObject180.bin" ContentType="application/vnd.openxmlformats-officedocument.oleObject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74.bin" ContentType="application/vnd.openxmlformats-officedocument.oleObject"/>
  <Override PartName="/ppt/embeddings/Microsoft_Equation9.bin" ContentType="application/vnd.openxmlformats-officedocument.oleObject"/>
  <Override PartName="/ppt/embeddings/oleObject139.bin" ContentType="application/vnd.openxmlformats-officedocument.oleObject"/>
  <Override PartName="/ppt/slideLayouts/slideLayout13.xml" ContentType="application/vnd.openxmlformats-officedocument.presentationml.slideLayout+xml"/>
  <Override PartName="/ppt/embeddings/oleObject48.bin" ContentType="application/vnd.openxmlformats-officedocument.oleObject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159.bin" ContentType="application/vnd.openxmlformats-officedocument.oleObject"/>
  <Override PartName="/ppt/embeddings/Microsoft_Equation7.bin" ContentType="application/vnd.openxmlformats-officedocument.oleObject"/>
  <Override PartName="/ppt/embeddings/oleObject172.bin" ContentType="application/vnd.openxmlformats-officedocument.oleObject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15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embeddings/oleObject157.bin" ContentType="application/vnd.openxmlformats-officedocument.oleObject"/>
  <Override PartName="/ppt/slides/slide20.xml" ContentType="application/vnd.openxmlformats-officedocument.presentationml.slide+xml"/>
  <Override PartName="/ppt/embeddings/Microsoft_Equation5.bin" ContentType="application/vnd.openxmlformats-officedocument.oleObject"/>
  <Override PartName="/ppt/embeddings/oleObject170.bin" ContentType="application/vnd.openxmlformats-officedocument.oleObject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44.bin" ContentType="application/vnd.openxmlformats-officedocument.oleObject"/>
  <Override PartName="/ppt/notesSlides/notesSlide7.xml" ContentType="application/vnd.openxmlformats-officedocument.presentationml.notesSlide+xml"/>
  <Override PartName="/ppt/embeddings/oleObject177.bin" ContentType="application/vnd.openxmlformats-officedocument.oleObject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Microsoft_Equation11.bin" ContentType="application/vnd.openxmlformats-officedocument.oleObject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Microsoft_Equation3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69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Microsoft_Equation1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embeddings/oleObject5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25.bin" ContentType="application/vnd.openxmlformats-officedocument.oleObject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67.bin" ContentType="application/vnd.openxmlformats-officedocument.oleObject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165.bin" ContentType="application/vnd.openxmlformats-officedocument.oleObject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notesSlides/notesSlide8.xml" ContentType="application/vnd.openxmlformats-officedocument.presentationml.notesSlide+xml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slideLayouts/slideLayout2.xml" ContentType="application/vnd.openxmlformats-officedocument.presentationml.slideLayout+xml"/>
  <Override PartName="/ppt/embeddings/oleObject121.bin" ContentType="application/vnd.openxmlformats-officedocument.oleObject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embeddings/oleObject163.bin" ContentType="application/vnd.openxmlformats-officedocument.oleObject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theme/theme3.xml" ContentType="application/vnd.openxmlformats-officedocument.theme+xml"/>
  <Override PartName="/ppt/embeddings/oleObject50.bin" ContentType="application/vnd.openxmlformats-officedocument.oleObject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embeddings/oleObject161.bin" ContentType="application/vnd.openxmlformats-officedocument.oleObject"/>
  <Override PartName="/ppt/embeddings/oleObject70.bin" ContentType="application/vnd.openxmlformats-officedocument.oleObject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175.bin" ContentType="application/vnd.openxmlformats-officedocument.oleObject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slideLayouts/slideLayout14.xml" ContentType="application/vnd.openxmlformats-officedocument.presentationml.slideLayout+xml"/>
  <Override PartName="/ppt/embeddings/oleObject49.bin" ContentType="application/vnd.openxmlformats-officedocument.oleObject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Default Extension="pict" ContentType="image/pict"/>
  <Override PartName="/ppt/embeddings/Microsoft_Equation8.bin" ContentType="application/vnd.openxmlformats-officedocument.oleObject"/>
  <Override PartName="/ppt/embeddings/oleObject173.bin" ContentType="application/vnd.openxmlformats-officedocument.oleObject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embeddings/oleObject158.bin" ContentType="application/vnd.openxmlformats-officedocument.oleObject"/>
  <Override PartName="/ppt/slides/slide21.xml" ContentType="application/vnd.openxmlformats-officedocument.presentationml.slide+xml"/>
  <Override PartName="/ppt/embeddings/Microsoft_Equation6.bin" ContentType="application/vnd.openxmlformats-officedocument.oleObject"/>
  <Override PartName="/ppt/embeddings/oleObject17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45.bin" ContentType="application/vnd.openxmlformats-officedocument.oleObject"/>
  <Override PartName="/ppt/embeddings/oleObject178.bin" ContentType="application/vnd.openxmlformats-officedocument.oleObject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Microsoft_Equation12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Microsoft_Equation4.bin" ContentType="application/vnd.openxmlformats-officedocument.oleObject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Microsoft_Equation10.bin" ContentType="application/vnd.openxmlformats-officedocument.oleObject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Microsoft_Equation2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68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embeddings/oleObject55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166.bin" ContentType="application/vnd.openxmlformats-officedocument.oleObject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notesSlides/notesSlide9.xml" ContentType="application/vnd.openxmlformats-officedocument.presentationml.notesSlide+xml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64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embeddings/oleObject93.bin" ContentType="application/vnd.openxmlformats-officedocument.oleObject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162.bin" ContentType="application/vnd.openxmlformats-officedocument.oleObject"/>
  <Override PartName="/ppt/embeddings/oleObject71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theme/theme2.xml" ContentType="application/vnd.openxmlformats-officedocument.theme+xml"/>
  <Override PartName="/ppt/slides/slide26.xml" ContentType="application/vnd.openxmlformats-officedocument.presentationml.slide+xml"/>
  <Override PartName="/ppt/embeddings/oleObject176.bin" ContentType="application/vnd.openxmlformats-officedocument.oleObject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embeddings/oleObject160.bin" ContentType="application/vnd.openxmlformats-officedocument.oleObject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embeddings/oleObject119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8" r:id="rId3"/>
    <p:sldId id="480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598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12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ict"/><Relationship Id="rId4" Type="http://schemas.openxmlformats.org/officeDocument/2006/relationships/image" Target="../media/image6.pict"/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image" Target="../media/image108.wmf"/><Relationship Id="rId13" Type="http://schemas.openxmlformats.org/officeDocument/2006/relationships/image" Target="../media/image109.wmf"/><Relationship Id="rId14" Type="http://schemas.openxmlformats.org/officeDocument/2006/relationships/image" Target="../media/image110.wmf"/><Relationship Id="rId15" Type="http://schemas.openxmlformats.org/officeDocument/2006/relationships/image" Target="../media/image111.wmf"/><Relationship Id="rId16" Type="http://schemas.openxmlformats.org/officeDocument/2006/relationships/image" Target="../media/image112.pict"/><Relationship Id="rId17" Type="http://schemas.openxmlformats.org/officeDocument/2006/relationships/image" Target="../media/image113.pict"/><Relationship Id="rId18" Type="http://schemas.openxmlformats.org/officeDocument/2006/relationships/image" Target="../media/image114.pict"/><Relationship Id="rId19" Type="http://schemas.openxmlformats.org/officeDocument/2006/relationships/image" Target="../media/image115.pict"/><Relationship Id="rId1" Type="http://schemas.openxmlformats.org/officeDocument/2006/relationships/image" Target="../media/image97.wmf"/><Relationship Id="rId2" Type="http://schemas.openxmlformats.org/officeDocument/2006/relationships/image" Target="../media/image98.wmf"/><Relationship Id="rId3" Type="http://schemas.openxmlformats.org/officeDocument/2006/relationships/image" Target="../media/image99.pict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8" Type="http://schemas.openxmlformats.org/officeDocument/2006/relationships/image" Target="../media/image104.wmf"/><Relationship Id="rId9" Type="http://schemas.openxmlformats.org/officeDocument/2006/relationships/image" Target="../media/image105.wmf"/><Relationship Id="rId10" Type="http://schemas.openxmlformats.org/officeDocument/2006/relationships/image" Target="../media/image10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Relationship Id="rId2" Type="http://schemas.openxmlformats.org/officeDocument/2006/relationships/image" Target="../media/image117.wmf"/><Relationship Id="rId3" Type="http://schemas.openxmlformats.org/officeDocument/2006/relationships/image" Target="../media/image118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wmf"/><Relationship Id="rId12" Type="http://schemas.openxmlformats.org/officeDocument/2006/relationships/image" Target="../media/image131.wmf"/><Relationship Id="rId13" Type="http://schemas.openxmlformats.org/officeDocument/2006/relationships/image" Target="../media/image132.wmf"/><Relationship Id="rId14" Type="http://schemas.openxmlformats.org/officeDocument/2006/relationships/image" Target="../media/image133.wmf"/><Relationship Id="rId15" Type="http://schemas.openxmlformats.org/officeDocument/2006/relationships/image" Target="../media/image134.wmf"/><Relationship Id="rId16" Type="http://schemas.openxmlformats.org/officeDocument/2006/relationships/image" Target="../media/image135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Relationship Id="rId9" Type="http://schemas.openxmlformats.org/officeDocument/2006/relationships/image" Target="../media/image128.wmf"/><Relationship Id="rId10" Type="http://schemas.openxmlformats.org/officeDocument/2006/relationships/image" Target="../media/image1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4" Type="http://schemas.openxmlformats.org/officeDocument/2006/relationships/image" Target="../media/image140.wmf"/><Relationship Id="rId5" Type="http://schemas.openxmlformats.org/officeDocument/2006/relationships/image" Target="../media/image141.wmf"/><Relationship Id="rId6" Type="http://schemas.openxmlformats.org/officeDocument/2006/relationships/image" Target="../media/image142.wmf"/><Relationship Id="rId7" Type="http://schemas.openxmlformats.org/officeDocument/2006/relationships/image" Target="../media/image143.wmf"/><Relationship Id="rId8" Type="http://schemas.openxmlformats.org/officeDocument/2006/relationships/image" Target="../media/image144.wmf"/><Relationship Id="rId9" Type="http://schemas.openxmlformats.org/officeDocument/2006/relationships/image" Target="../media/image145.wmf"/><Relationship Id="rId1" Type="http://schemas.openxmlformats.org/officeDocument/2006/relationships/image" Target="../media/image137.wmf"/><Relationship Id="rId2" Type="http://schemas.openxmlformats.org/officeDocument/2006/relationships/image" Target="../media/image1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4" Type="http://schemas.openxmlformats.org/officeDocument/2006/relationships/image" Target="../media/image149.wmf"/><Relationship Id="rId5" Type="http://schemas.openxmlformats.org/officeDocument/2006/relationships/image" Target="../media/image150.wmf"/><Relationship Id="rId1" Type="http://schemas.openxmlformats.org/officeDocument/2006/relationships/image" Target="../media/image146.wmf"/><Relationship Id="rId2" Type="http://schemas.openxmlformats.org/officeDocument/2006/relationships/image" Target="../media/image147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2.wmf"/><Relationship Id="rId12" Type="http://schemas.openxmlformats.org/officeDocument/2006/relationships/image" Target="../media/image163.wmf"/><Relationship Id="rId13" Type="http://schemas.openxmlformats.org/officeDocument/2006/relationships/image" Target="../media/image164.wmf"/><Relationship Id="rId14" Type="http://schemas.openxmlformats.org/officeDocument/2006/relationships/image" Target="../media/image165.wmf"/><Relationship Id="rId15" Type="http://schemas.openxmlformats.org/officeDocument/2006/relationships/image" Target="../media/image166.wmf"/><Relationship Id="rId16" Type="http://schemas.openxmlformats.org/officeDocument/2006/relationships/image" Target="../media/image167.wmf"/><Relationship Id="rId17" Type="http://schemas.openxmlformats.org/officeDocument/2006/relationships/image" Target="../media/image168.wmf"/><Relationship Id="rId1" Type="http://schemas.openxmlformats.org/officeDocument/2006/relationships/image" Target="../media/image152.wmf"/><Relationship Id="rId2" Type="http://schemas.openxmlformats.org/officeDocument/2006/relationships/image" Target="../media/image153.wmf"/><Relationship Id="rId3" Type="http://schemas.openxmlformats.org/officeDocument/2006/relationships/image" Target="../media/image154.wmf"/><Relationship Id="rId4" Type="http://schemas.openxmlformats.org/officeDocument/2006/relationships/image" Target="../media/image155.wmf"/><Relationship Id="rId5" Type="http://schemas.openxmlformats.org/officeDocument/2006/relationships/image" Target="../media/image156.wmf"/><Relationship Id="rId6" Type="http://schemas.openxmlformats.org/officeDocument/2006/relationships/image" Target="../media/image157.wmf"/><Relationship Id="rId7" Type="http://schemas.openxmlformats.org/officeDocument/2006/relationships/image" Target="../media/image158.wmf"/><Relationship Id="rId8" Type="http://schemas.openxmlformats.org/officeDocument/2006/relationships/image" Target="../media/image159.wmf"/><Relationship Id="rId9" Type="http://schemas.openxmlformats.org/officeDocument/2006/relationships/image" Target="../media/image160.wmf"/><Relationship Id="rId10" Type="http://schemas.openxmlformats.org/officeDocument/2006/relationships/image" Target="../media/image1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Relationship Id="rId2" Type="http://schemas.openxmlformats.org/officeDocument/2006/relationships/image" Target="../media/image170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0.wmf"/><Relationship Id="rId12" Type="http://schemas.openxmlformats.org/officeDocument/2006/relationships/image" Target="../media/image181.wmf"/><Relationship Id="rId13" Type="http://schemas.openxmlformats.org/officeDocument/2006/relationships/image" Target="../media/image182.wmf"/><Relationship Id="rId14" Type="http://schemas.openxmlformats.org/officeDocument/2006/relationships/image" Target="../media/image183.wmf"/><Relationship Id="rId1" Type="http://schemas.openxmlformats.org/officeDocument/2006/relationships/image" Target="../media/image158.wmf"/><Relationship Id="rId2" Type="http://schemas.openxmlformats.org/officeDocument/2006/relationships/image" Target="../media/image171.wmf"/><Relationship Id="rId3" Type="http://schemas.openxmlformats.org/officeDocument/2006/relationships/image" Target="../media/image172.wmf"/><Relationship Id="rId4" Type="http://schemas.openxmlformats.org/officeDocument/2006/relationships/image" Target="../media/image173.wmf"/><Relationship Id="rId5" Type="http://schemas.openxmlformats.org/officeDocument/2006/relationships/image" Target="../media/image174.wmf"/><Relationship Id="rId6" Type="http://schemas.openxmlformats.org/officeDocument/2006/relationships/image" Target="../media/image175.wmf"/><Relationship Id="rId7" Type="http://schemas.openxmlformats.org/officeDocument/2006/relationships/image" Target="../media/image176.wmf"/><Relationship Id="rId8" Type="http://schemas.openxmlformats.org/officeDocument/2006/relationships/image" Target="../media/image177.wmf"/><Relationship Id="rId9" Type="http://schemas.openxmlformats.org/officeDocument/2006/relationships/image" Target="../media/image178.wmf"/><Relationship Id="rId10" Type="http://schemas.openxmlformats.org/officeDocument/2006/relationships/image" Target="../media/image17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4" Type="http://schemas.openxmlformats.org/officeDocument/2006/relationships/image" Target="../media/image188.wmf"/><Relationship Id="rId5" Type="http://schemas.openxmlformats.org/officeDocument/2006/relationships/image" Target="../media/image189.wmf"/><Relationship Id="rId6" Type="http://schemas.openxmlformats.org/officeDocument/2006/relationships/image" Target="../media/image190.wmf"/><Relationship Id="rId7" Type="http://schemas.openxmlformats.org/officeDocument/2006/relationships/image" Target="../media/image191.wmf"/><Relationship Id="rId8" Type="http://schemas.openxmlformats.org/officeDocument/2006/relationships/image" Target="../media/image192.wmf"/><Relationship Id="rId9" Type="http://schemas.openxmlformats.org/officeDocument/2006/relationships/image" Target="../media/image193.wmf"/><Relationship Id="rId10" Type="http://schemas.openxmlformats.org/officeDocument/2006/relationships/image" Target="../media/image194.wmf"/><Relationship Id="rId1" Type="http://schemas.openxmlformats.org/officeDocument/2006/relationships/image" Target="../media/image185.wmf"/><Relationship Id="rId2" Type="http://schemas.openxmlformats.org/officeDocument/2006/relationships/image" Target="../media/image1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ict"/><Relationship Id="rId4" Type="http://schemas.openxmlformats.org/officeDocument/2006/relationships/image" Target="../media/image11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ict"/><Relationship Id="rId4" Type="http://schemas.openxmlformats.org/officeDocument/2006/relationships/image" Target="../media/image6.pict"/><Relationship Id="rId5" Type="http://schemas.openxmlformats.org/officeDocument/2006/relationships/image" Target="../media/image8.pict"/><Relationship Id="rId6" Type="http://schemas.openxmlformats.org/officeDocument/2006/relationships/image" Target="../media/image14.pict"/><Relationship Id="rId7" Type="http://schemas.openxmlformats.org/officeDocument/2006/relationships/image" Target="../media/image10.pict"/><Relationship Id="rId8" Type="http://schemas.openxmlformats.org/officeDocument/2006/relationships/image" Target="../media/image11.pict"/><Relationship Id="rId1" Type="http://schemas.openxmlformats.org/officeDocument/2006/relationships/image" Target="../media/image3.pict"/><Relationship Id="rId2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5" Type="http://schemas.openxmlformats.org/officeDocument/2006/relationships/image" Target="../media/image19.pict"/><Relationship Id="rId6" Type="http://schemas.openxmlformats.org/officeDocument/2006/relationships/image" Target="../media/image20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ict"/><Relationship Id="rId4" Type="http://schemas.openxmlformats.org/officeDocument/2006/relationships/image" Target="../media/image24.pict"/><Relationship Id="rId5" Type="http://schemas.openxmlformats.org/officeDocument/2006/relationships/image" Target="../media/image25.pict"/><Relationship Id="rId6" Type="http://schemas.openxmlformats.org/officeDocument/2006/relationships/image" Target="../media/image26.pict"/><Relationship Id="rId1" Type="http://schemas.openxmlformats.org/officeDocument/2006/relationships/image" Target="../media/image21.pict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pict"/><Relationship Id="rId13" Type="http://schemas.openxmlformats.org/officeDocument/2006/relationships/image" Target="../media/image39.pict"/><Relationship Id="rId14" Type="http://schemas.openxmlformats.org/officeDocument/2006/relationships/image" Target="../media/image40.pict"/><Relationship Id="rId1" Type="http://schemas.openxmlformats.org/officeDocument/2006/relationships/image" Target="../media/image27.pict"/><Relationship Id="rId2" Type="http://schemas.openxmlformats.org/officeDocument/2006/relationships/image" Target="../media/image28.pict"/><Relationship Id="rId3" Type="http://schemas.openxmlformats.org/officeDocument/2006/relationships/image" Target="../media/image29.pict"/><Relationship Id="rId4" Type="http://schemas.openxmlformats.org/officeDocument/2006/relationships/image" Target="../media/image30.wmf"/><Relationship Id="rId5" Type="http://schemas.openxmlformats.org/officeDocument/2006/relationships/image" Target="../media/image31.pict"/><Relationship Id="rId6" Type="http://schemas.openxmlformats.org/officeDocument/2006/relationships/image" Target="../media/image32.pict"/><Relationship Id="rId7" Type="http://schemas.openxmlformats.org/officeDocument/2006/relationships/image" Target="../media/image33.pict"/><Relationship Id="rId8" Type="http://schemas.openxmlformats.org/officeDocument/2006/relationships/image" Target="../media/image34.pict"/><Relationship Id="rId9" Type="http://schemas.openxmlformats.org/officeDocument/2006/relationships/image" Target="../media/image35.pict"/><Relationship Id="rId10" Type="http://schemas.openxmlformats.org/officeDocument/2006/relationships/image" Target="../media/image36.pict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4" Type="http://schemas.openxmlformats.org/officeDocument/2006/relationships/image" Target="../media/image55.pict"/><Relationship Id="rId15" Type="http://schemas.openxmlformats.org/officeDocument/2006/relationships/image" Target="../media/image56.pict"/><Relationship Id="rId16" Type="http://schemas.openxmlformats.org/officeDocument/2006/relationships/image" Target="../media/image57.pict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wmf"/><Relationship Id="rId12" Type="http://schemas.openxmlformats.org/officeDocument/2006/relationships/image" Target="../media/image69.wmf"/><Relationship Id="rId13" Type="http://schemas.openxmlformats.org/officeDocument/2006/relationships/image" Target="../media/image70.wmf"/><Relationship Id="rId14" Type="http://schemas.openxmlformats.org/officeDocument/2006/relationships/image" Target="../media/image71.wmf"/><Relationship Id="rId15" Type="http://schemas.openxmlformats.org/officeDocument/2006/relationships/image" Target="../media/image72.wmf"/><Relationship Id="rId1" Type="http://schemas.openxmlformats.org/officeDocument/2006/relationships/image" Target="../media/image58.wmf"/><Relationship Id="rId2" Type="http://schemas.openxmlformats.org/officeDocument/2006/relationships/image" Target="../media/image59.wmf"/><Relationship Id="rId3" Type="http://schemas.openxmlformats.org/officeDocument/2006/relationships/image" Target="../media/image60.wmf"/><Relationship Id="rId4" Type="http://schemas.openxmlformats.org/officeDocument/2006/relationships/image" Target="../media/image61.pict"/><Relationship Id="rId5" Type="http://schemas.openxmlformats.org/officeDocument/2006/relationships/image" Target="../media/image62.wmf"/><Relationship Id="rId6" Type="http://schemas.openxmlformats.org/officeDocument/2006/relationships/image" Target="../media/image63.wmf"/><Relationship Id="rId7" Type="http://schemas.openxmlformats.org/officeDocument/2006/relationships/image" Target="../media/image64.wmf"/><Relationship Id="rId8" Type="http://schemas.openxmlformats.org/officeDocument/2006/relationships/image" Target="../media/image65.wmf"/><Relationship Id="rId9" Type="http://schemas.openxmlformats.org/officeDocument/2006/relationships/image" Target="../media/image66.wmf"/><Relationship Id="rId10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20" Type="http://schemas.openxmlformats.org/officeDocument/2006/relationships/image" Target="../media/image92.pict"/><Relationship Id="rId21" Type="http://schemas.openxmlformats.org/officeDocument/2006/relationships/image" Target="../media/image93.pict"/><Relationship Id="rId22" Type="http://schemas.openxmlformats.org/officeDocument/2006/relationships/image" Target="../media/image94.pict"/><Relationship Id="rId23" Type="http://schemas.openxmlformats.org/officeDocument/2006/relationships/image" Target="../media/image95.pict"/><Relationship Id="rId24" Type="http://schemas.openxmlformats.org/officeDocument/2006/relationships/image" Target="../media/image96.wmf"/><Relationship Id="rId10" Type="http://schemas.openxmlformats.org/officeDocument/2006/relationships/image" Target="../media/image82.wmf"/><Relationship Id="rId11" Type="http://schemas.openxmlformats.org/officeDocument/2006/relationships/image" Target="../media/image83.wmf"/><Relationship Id="rId12" Type="http://schemas.openxmlformats.org/officeDocument/2006/relationships/image" Target="../media/image84.wmf"/><Relationship Id="rId13" Type="http://schemas.openxmlformats.org/officeDocument/2006/relationships/image" Target="../media/image85.wmf"/><Relationship Id="rId14" Type="http://schemas.openxmlformats.org/officeDocument/2006/relationships/image" Target="../media/image86.wmf"/><Relationship Id="rId15" Type="http://schemas.openxmlformats.org/officeDocument/2006/relationships/image" Target="../media/image87.wmf"/><Relationship Id="rId16" Type="http://schemas.openxmlformats.org/officeDocument/2006/relationships/image" Target="../media/image88.wmf"/><Relationship Id="rId17" Type="http://schemas.openxmlformats.org/officeDocument/2006/relationships/image" Target="../media/image89.wmf"/><Relationship Id="rId18" Type="http://schemas.openxmlformats.org/officeDocument/2006/relationships/image" Target="../media/image90.wmf"/><Relationship Id="rId19" Type="http://schemas.openxmlformats.org/officeDocument/2006/relationships/image" Target="../media/image91.pict"/><Relationship Id="rId1" Type="http://schemas.openxmlformats.org/officeDocument/2006/relationships/image" Target="../media/image73.wmf"/><Relationship Id="rId2" Type="http://schemas.openxmlformats.org/officeDocument/2006/relationships/image" Target="../media/image74.pict"/><Relationship Id="rId3" Type="http://schemas.openxmlformats.org/officeDocument/2006/relationships/image" Target="../media/image75.pict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2CB970-09B3-634F-9B73-22B1BE4ABC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78BA90B-ED3F-924F-8F58-5B36847D35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D9D60-88C4-D349-97A5-3C05978F569D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86A3B-5CC2-9F49-8E71-73FF9E228DFE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04D2F-EB1A-8440-8F3E-72DFAE85BE7F}" type="slidenum">
              <a:rPr lang="en-US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4A6CA-CADE-324F-98E3-C0FD800D8F26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6125B-EE5A-C541-AF37-E90FE249A7F5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CBA98-5480-0F44-AD24-9AEA52F23E29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A0491-E2AF-8540-8738-7AB57CB5B011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ECE79-7208-B645-85AC-B26541FBDDE3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F5142-F4D4-864C-895B-43DCF11733D0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5FAC9-22E7-1744-8A2F-BF9CF35A3FE1}" type="slidenum">
              <a:rPr lang="en-US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E5B1F-FFCC-894D-8460-77339FF370BE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EECCF-B50A-EB48-AB33-2E5645B114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390D-FED7-E44D-8A99-89D80ED1F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830452-10CF-344F-8189-D95CC4A3A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CF8CA47-F877-5340-83BD-0663820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AEC53-E8DC-784B-9F93-89DA1BFB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5BD5B5-F054-E84C-9161-B4B6D127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44023-0538-7543-B007-76D9E0FD3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D5AC-33A3-6E44-A8F1-85D65F0C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88E3F-76BC-5D49-9282-EEB4A17A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CF21B-1675-4743-A8E5-88460E9B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D8365-8EEF-E049-92F3-866130E9C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0DA67-367F-384B-921F-0DECAF0CD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27D6F-0BF6-0E49-BA7E-511BCB481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E24A89-8747-DB49-A1CE-66B59883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AFE4A-600B-FC4A-B473-0BAACA84F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B532F-30C1-3549-834B-E36B3DF35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60FCF2FF-1218-5C43-A81D-AC61EB274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oleObject" Target="../embeddings/oleObject37.bin"/><Relationship Id="rId13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15" Type="http://schemas.openxmlformats.org/officeDocument/2006/relationships/oleObject" Target="../embeddings/oleObject40.bin"/><Relationship Id="rId16" Type="http://schemas.openxmlformats.org/officeDocument/2006/relationships/oleObject" Target="../embeddings/oleObject41.bin"/><Relationship Id="rId17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oleObject" Target="../embeddings/oleObject52.bin"/><Relationship Id="rId13" Type="http://schemas.openxmlformats.org/officeDocument/2006/relationships/oleObject" Target="../embeddings/oleObject53.bin"/><Relationship Id="rId14" Type="http://schemas.openxmlformats.org/officeDocument/2006/relationships/oleObject" Target="../embeddings/oleObject54.bin"/><Relationship Id="rId15" Type="http://schemas.openxmlformats.org/officeDocument/2006/relationships/oleObject" Target="../embeddings/oleObject55.bin"/><Relationship Id="rId16" Type="http://schemas.openxmlformats.org/officeDocument/2006/relationships/oleObject" Target="../embeddings/oleObject56.bin"/><Relationship Id="rId17" Type="http://schemas.openxmlformats.org/officeDocument/2006/relationships/oleObject" Target="../embeddings/oleObject57.bin"/><Relationship Id="rId18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oleObject" Target="../embeddings/oleObject49.bin"/><Relationship Id="rId10" Type="http://schemas.openxmlformats.org/officeDocument/2006/relationships/oleObject" Target="../embeddings/oleObject50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oleObject" Target="../embeddings/oleObject68.bin"/><Relationship Id="rId13" Type="http://schemas.openxmlformats.org/officeDocument/2006/relationships/oleObject" Target="../embeddings/oleObject69.bin"/><Relationship Id="rId14" Type="http://schemas.openxmlformats.org/officeDocument/2006/relationships/oleObject" Target="../embeddings/oleObject70.bin"/><Relationship Id="rId15" Type="http://schemas.openxmlformats.org/officeDocument/2006/relationships/oleObject" Target="../embeddings/oleObject71.bin"/><Relationship Id="rId16" Type="http://schemas.openxmlformats.org/officeDocument/2006/relationships/oleObject" Target="../embeddings/oleObject72.bin"/><Relationship Id="rId17" Type="http://schemas.openxmlformats.org/officeDocument/2006/relationships/oleObject" Target="../embeddings/oleObject7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59.bin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20" Type="http://schemas.openxmlformats.org/officeDocument/2006/relationships/oleObject" Target="../embeddings/oleObject91.bin"/><Relationship Id="rId21" Type="http://schemas.openxmlformats.org/officeDocument/2006/relationships/oleObject" Target="../embeddings/oleObject92.bin"/><Relationship Id="rId22" Type="http://schemas.openxmlformats.org/officeDocument/2006/relationships/oleObject" Target="../embeddings/oleObject93.bin"/><Relationship Id="rId23" Type="http://schemas.openxmlformats.org/officeDocument/2006/relationships/oleObject" Target="../embeddings/oleObject94.bin"/><Relationship Id="rId24" Type="http://schemas.openxmlformats.org/officeDocument/2006/relationships/oleObject" Target="../embeddings/oleObject95.bin"/><Relationship Id="rId25" Type="http://schemas.openxmlformats.org/officeDocument/2006/relationships/oleObject" Target="../embeddings/oleObject96.bin"/><Relationship Id="rId26" Type="http://schemas.openxmlformats.org/officeDocument/2006/relationships/oleObject" Target="../embeddings/oleObject97.bin"/><Relationship Id="rId10" Type="http://schemas.openxmlformats.org/officeDocument/2006/relationships/oleObject" Target="../embeddings/oleObject81.bin"/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5" Type="http://schemas.openxmlformats.org/officeDocument/2006/relationships/oleObject" Target="../embeddings/oleObject86.bin"/><Relationship Id="rId16" Type="http://schemas.openxmlformats.org/officeDocument/2006/relationships/oleObject" Target="../embeddings/oleObject87.bin"/><Relationship Id="rId17" Type="http://schemas.openxmlformats.org/officeDocument/2006/relationships/oleObject" Target="../embeddings/oleObject88.bin"/><Relationship Id="rId18" Type="http://schemas.openxmlformats.org/officeDocument/2006/relationships/oleObject" Target="../embeddings/oleObject89.bin"/><Relationship Id="rId19" Type="http://schemas.openxmlformats.org/officeDocument/2006/relationships/oleObject" Target="../embeddings/oleObject9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20" Type="http://schemas.openxmlformats.org/officeDocument/2006/relationships/oleObject" Target="../embeddings/oleObject115.bin"/><Relationship Id="rId21" Type="http://schemas.openxmlformats.org/officeDocument/2006/relationships/oleObject" Target="../embeddings/oleObject116.bin"/><Relationship Id="rId10" Type="http://schemas.openxmlformats.org/officeDocument/2006/relationships/oleObject" Target="../embeddings/oleObject105.bin"/><Relationship Id="rId11" Type="http://schemas.openxmlformats.org/officeDocument/2006/relationships/oleObject" Target="../embeddings/oleObject106.bin"/><Relationship Id="rId12" Type="http://schemas.openxmlformats.org/officeDocument/2006/relationships/oleObject" Target="../embeddings/oleObject107.bin"/><Relationship Id="rId13" Type="http://schemas.openxmlformats.org/officeDocument/2006/relationships/oleObject" Target="../embeddings/oleObject108.bin"/><Relationship Id="rId14" Type="http://schemas.openxmlformats.org/officeDocument/2006/relationships/oleObject" Target="../embeddings/oleObject109.bin"/><Relationship Id="rId15" Type="http://schemas.openxmlformats.org/officeDocument/2006/relationships/oleObject" Target="../embeddings/oleObject110.bin"/><Relationship Id="rId16" Type="http://schemas.openxmlformats.org/officeDocument/2006/relationships/oleObject" Target="../embeddings/oleObject111.bin"/><Relationship Id="rId17" Type="http://schemas.openxmlformats.org/officeDocument/2006/relationships/oleObject" Target="../embeddings/oleObject112.bin"/><Relationship Id="rId18" Type="http://schemas.openxmlformats.org/officeDocument/2006/relationships/oleObject" Target="../embeddings/oleObject113.bin"/><Relationship Id="rId19" Type="http://schemas.openxmlformats.org/officeDocument/2006/relationships/oleObject" Target="../embeddings/oleObject11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oleObject" Target="../embeddings/oleObject10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4" Type="http://schemas.openxmlformats.org/officeDocument/2006/relationships/oleObject" Target="../embeddings/oleObject117.bin"/><Relationship Id="rId5" Type="http://schemas.openxmlformats.org/officeDocument/2006/relationships/oleObject" Target="../embeddings/oleObject118.bin"/><Relationship Id="rId6" Type="http://schemas.openxmlformats.org/officeDocument/2006/relationships/oleObject" Target="../embeddings/oleObject11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5.bin"/><Relationship Id="rId12" Type="http://schemas.openxmlformats.org/officeDocument/2006/relationships/oleObject" Target="../embeddings/oleObject126.bin"/><Relationship Id="rId13" Type="http://schemas.openxmlformats.org/officeDocument/2006/relationships/oleObject" Target="../embeddings/Microsoft_Equation4.bin"/><Relationship Id="rId14" Type="http://schemas.openxmlformats.org/officeDocument/2006/relationships/oleObject" Target="../embeddings/oleObject127.bin"/><Relationship Id="rId15" Type="http://schemas.openxmlformats.org/officeDocument/2006/relationships/oleObject" Target="../embeddings/oleObject128.bin"/><Relationship Id="rId16" Type="http://schemas.openxmlformats.org/officeDocument/2006/relationships/oleObject" Target="../embeddings/oleObject129.bin"/><Relationship Id="rId17" Type="http://schemas.openxmlformats.org/officeDocument/2006/relationships/oleObject" Target="../embeddings/oleObject130.bin"/><Relationship Id="rId18" Type="http://schemas.openxmlformats.org/officeDocument/2006/relationships/oleObject" Target="../embeddings/oleObject13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6.xml"/><Relationship Id="rId3" Type="http://schemas.openxmlformats.org/officeDocument/2006/relationships/oleObject" Target="../embeddings/oleObject120.bin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oleObject12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Microsoft_Equation3.bin"/><Relationship Id="rId10" Type="http://schemas.openxmlformats.org/officeDocument/2006/relationships/oleObject" Target="../embeddings/oleObject12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4" Type="http://schemas.openxmlformats.org/officeDocument/2006/relationships/oleObject" Target="../embeddings/oleObject133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oleObject134.bin"/><Relationship Id="rId7" Type="http://schemas.openxmlformats.org/officeDocument/2006/relationships/oleObject" Target="../embeddings/oleObject135.bin"/><Relationship Id="rId8" Type="http://schemas.openxmlformats.org/officeDocument/2006/relationships/oleObject" Target="../embeddings/oleObject136.bin"/><Relationship Id="rId9" Type="http://schemas.openxmlformats.org/officeDocument/2006/relationships/oleObject" Target="../embeddings/oleObject137.bin"/><Relationship Id="rId10" Type="http://schemas.openxmlformats.org/officeDocument/2006/relationships/oleObject" Target="../embeddings/oleObject138.bin"/><Relationship Id="rId11" Type="http://schemas.openxmlformats.org/officeDocument/2006/relationships/oleObject" Target="../embeddings/oleObject13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4" Type="http://schemas.openxmlformats.org/officeDocument/2006/relationships/image" Target="../media/image151.png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oleObject141.bin"/><Relationship Id="rId7" Type="http://schemas.openxmlformats.org/officeDocument/2006/relationships/oleObject" Target="../embeddings/oleObject142.bin"/><Relationship Id="rId8" Type="http://schemas.openxmlformats.org/officeDocument/2006/relationships/oleObject" Target="../embeddings/oleObject14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1.bin"/><Relationship Id="rId12" Type="http://schemas.openxmlformats.org/officeDocument/2006/relationships/oleObject" Target="../embeddings/oleObject152.bin"/><Relationship Id="rId13" Type="http://schemas.openxmlformats.org/officeDocument/2006/relationships/oleObject" Target="../embeddings/oleObject153.bin"/><Relationship Id="rId14" Type="http://schemas.openxmlformats.org/officeDocument/2006/relationships/oleObject" Target="../embeddings/oleObject154.bin"/><Relationship Id="rId15" Type="http://schemas.openxmlformats.org/officeDocument/2006/relationships/oleObject" Target="../embeddings/oleObject155.bin"/><Relationship Id="rId16" Type="http://schemas.openxmlformats.org/officeDocument/2006/relationships/oleObject" Target="../embeddings/oleObject156.bin"/><Relationship Id="rId17" Type="http://schemas.openxmlformats.org/officeDocument/2006/relationships/oleObject" Target="../embeddings/oleObject157.bin"/><Relationship Id="rId18" Type="http://schemas.openxmlformats.org/officeDocument/2006/relationships/oleObject" Target="../embeddings/oleObject158.bin"/><Relationship Id="rId19" Type="http://schemas.openxmlformats.org/officeDocument/2006/relationships/oleObject" Target="../embeddings/oleObject15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4" Type="http://schemas.openxmlformats.org/officeDocument/2006/relationships/oleObject" Target="../embeddings/oleObject145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oleObject146.bin"/><Relationship Id="rId7" Type="http://schemas.openxmlformats.org/officeDocument/2006/relationships/oleObject" Target="../embeddings/oleObject147.bin"/><Relationship Id="rId8" Type="http://schemas.openxmlformats.org/officeDocument/2006/relationships/oleObject" Target="../embeddings/oleObject148.bin"/><Relationship Id="rId9" Type="http://schemas.openxmlformats.org/officeDocument/2006/relationships/oleObject" Target="../embeddings/oleObject149.bin"/><Relationship Id="rId10" Type="http://schemas.openxmlformats.org/officeDocument/2006/relationships/oleObject" Target="../embeddings/oleObject1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oleObject16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5.bin"/><Relationship Id="rId12" Type="http://schemas.openxmlformats.org/officeDocument/2006/relationships/oleObject" Target="../embeddings/oleObject166.bin"/><Relationship Id="rId13" Type="http://schemas.openxmlformats.org/officeDocument/2006/relationships/oleObject" Target="../embeddings/oleObject167.bin"/><Relationship Id="rId14" Type="http://schemas.openxmlformats.org/officeDocument/2006/relationships/oleObject" Target="../embeddings/oleObject168.bin"/><Relationship Id="rId15" Type="http://schemas.openxmlformats.org/officeDocument/2006/relationships/oleObject" Target="../embeddings/oleObject169.bin"/><Relationship Id="rId16" Type="http://schemas.openxmlformats.org/officeDocument/2006/relationships/oleObject" Target="../embeddings/oleObject170.bin"/><Relationship Id="rId17" Type="http://schemas.openxmlformats.org/officeDocument/2006/relationships/oleObject" Target="../embeddings/oleObject17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4.jpeg"/><Relationship Id="rId4" Type="http://schemas.openxmlformats.org/officeDocument/2006/relationships/oleObject" Target="../embeddings/oleObject161.bin"/><Relationship Id="rId5" Type="http://schemas.openxmlformats.org/officeDocument/2006/relationships/oleObject" Target="../embeddings/oleObject162.bin"/><Relationship Id="rId6" Type="http://schemas.openxmlformats.org/officeDocument/2006/relationships/oleObject" Target="../embeddings/oleObject163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0" Type="http://schemas.openxmlformats.org/officeDocument/2006/relationships/oleObject" Target="../embeddings/oleObject164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9.bin"/><Relationship Id="rId12" Type="http://schemas.openxmlformats.org/officeDocument/2006/relationships/oleObject" Target="../embeddings/oleObject18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2.bin"/><Relationship Id="rId4" Type="http://schemas.openxmlformats.org/officeDocument/2006/relationships/oleObject" Target="../embeddings/oleObject173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oleObject174.bin"/><Relationship Id="rId7" Type="http://schemas.openxmlformats.org/officeDocument/2006/relationships/oleObject" Target="../embeddings/oleObject175.bin"/><Relationship Id="rId8" Type="http://schemas.openxmlformats.org/officeDocument/2006/relationships/oleObject" Target="../embeddings/oleObject176.bin"/><Relationship Id="rId9" Type="http://schemas.openxmlformats.org/officeDocument/2006/relationships/oleObject" Target="../embeddings/oleObject177.bin"/><Relationship Id="rId10" Type="http://schemas.openxmlformats.org/officeDocument/2006/relationships/oleObject" Target="../embeddings/oleObject17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6B3EF7-D8FB-0B47-8A28-1039DE64DA8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/>
              <a:t>PHYS 1443 – Section 001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15202" y="1447800"/>
            <a:ext cx="2807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9,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438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charset="0"/>
              </a:rPr>
              <a:t>Motion in Two Dimensions: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Arial Narrow" charset="0"/>
              </a:rPr>
              <a:t>Motion under a constant acceleration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Arial Narrow" charset="0"/>
              </a:rPr>
              <a:t>Projectile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Arial Narrow" charset="0"/>
              </a:rPr>
              <a:t>Maximum range and Maximum height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Laws of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8000"/>
                </a:solidFill>
                <a:latin typeface="Arial Narrow" charset="0"/>
              </a:rPr>
              <a:t>Force; Mass; Newton’s 1</a:t>
            </a:r>
            <a:r>
              <a:rPr lang="en-US" sz="2800" baseline="30000" dirty="0" smtClean="0">
                <a:solidFill>
                  <a:srgbClr val="008000"/>
                </a:solidFill>
                <a:latin typeface="Arial Narrow" charset="0"/>
              </a:rPr>
              <a:t>st</a:t>
            </a:r>
            <a:r>
              <a:rPr lang="en-US" sz="2800" dirty="0" smtClean="0">
                <a:solidFill>
                  <a:srgbClr val="008000"/>
                </a:solidFill>
                <a:latin typeface="Arial Narrow" charset="0"/>
              </a:rPr>
              <a:t> – 3</a:t>
            </a:r>
            <a:r>
              <a:rPr lang="en-US" sz="2800" baseline="30000" dirty="0" smtClean="0">
                <a:solidFill>
                  <a:srgbClr val="008000"/>
                </a:solidFill>
                <a:latin typeface="Arial Narrow" charset="0"/>
              </a:rPr>
              <a:t>rd</a:t>
            </a:r>
            <a:r>
              <a:rPr lang="en-US" sz="2800" dirty="0" smtClean="0">
                <a:solidFill>
                  <a:srgbClr val="008000"/>
                </a:solidFill>
                <a:latin typeface="Arial Narrow" charset="0"/>
              </a:rPr>
              <a:t>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/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Visualize the problem </a:t>
            </a:r>
            <a:r>
              <a:rPr lang="en-US" sz="2800">
                <a:solidFill>
                  <a:srgbClr val="333399"/>
                </a:solidFill>
                <a:sym typeface="Wingdings" charset="2"/>
              </a:rPr>
              <a:t></a:t>
            </a:r>
            <a:r>
              <a:rPr lang="en-US" sz="2800" smtClean="0">
                <a:solidFill>
                  <a:srgbClr val="333399"/>
                </a:solidFill>
                <a:sym typeface="Wingdings" charset="2"/>
              </a:rPr>
              <a:t> </a:t>
            </a:r>
            <a:r>
              <a:rPr lang="en-US" sz="2800" smtClean="0">
                <a:solidFill>
                  <a:srgbClr val="333399"/>
                </a:solidFill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</a:rPr>
              <a:t>x</a:t>
            </a:r>
            <a:r>
              <a:rPr lang="en-US" sz="2800">
                <a:solidFill>
                  <a:srgbClr val="333399"/>
                </a:solidFill>
              </a:rPr>
              <a:t> and </a:t>
            </a:r>
            <a:r>
              <a:rPr lang="en-US" sz="2800" i="1">
                <a:solidFill>
                  <a:srgbClr val="333399"/>
                </a:solidFill>
              </a:rPr>
              <a:t>y separately. </a:t>
            </a:r>
            <a:r>
              <a:rPr lang="en-US" sz="2800">
                <a:solidFill>
                  <a:srgbClr val="333399"/>
                </a:solidFill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When the motion is divided into</a:t>
            </a:r>
            <a:r>
              <a:rPr lang="en-US" sz="2800" smtClean="0">
                <a:solidFill>
                  <a:srgbClr val="333399"/>
                </a:solidFill>
              </a:rPr>
              <a:t> segments in time, </a:t>
            </a:r>
            <a:r>
              <a:rPr lang="en-US" sz="2800">
                <a:solidFill>
                  <a:srgbClr val="333399"/>
                </a:solidFill>
              </a:rPr>
              <a:t>remember that the final velocity of one</a:t>
            </a:r>
            <a:r>
              <a:rPr lang="en-US" sz="2800" smtClean="0">
                <a:solidFill>
                  <a:srgbClr val="333399"/>
                </a:solidFill>
              </a:rPr>
              <a:t> time segment </a:t>
            </a:r>
            <a:r>
              <a:rPr lang="en-US" sz="2800">
                <a:solidFill>
                  <a:srgbClr val="333399"/>
                </a:solidFill>
              </a:rPr>
              <a:t>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</a:rPr>
              <a:t>Keep in mind that there may be two possible answers to a kinematics problem.</a:t>
            </a: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9D594-67CF-0B43-BEC1-05B785CEE03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+22.0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m/s</a:t>
            </a:r>
            <a:endParaRPr lang="en-US" baseline="30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8179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818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3A692-2A76-8F44-B8BE-3D06A3157E5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53" grpId="0"/>
      <p:bldP spid="354354" grpId="0"/>
      <p:bldP spid="354355" grpId="0"/>
      <p:bldP spid="354356" grpId="0"/>
      <p:bldP spid="354357" grpId="0"/>
      <p:bldP spid="3543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p:oleObj spid="_x0000_s313346" name="Equation" r:id="rId4" imgW="342900" imgH="165100" progId="Equation.DSMT4">
              <p:embed/>
            </p:oleObj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p:oleObj spid="_x0000_s313347" name="Equation" r:id="rId5" imgW="304800" imgH="241300" progId="Equation.DSMT4">
              <p:embed/>
            </p:oleObj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/>
        </p:nvGraphicFramePr>
        <p:xfrm>
          <a:off x="1174750" y="2527300"/>
          <a:ext cx="2101850" cy="787400"/>
        </p:xfrm>
        <a:graphic>
          <a:graphicData uri="http://schemas.openxmlformats.org/presentationml/2006/ole">
            <p:oleObj spid="_x0000_s313348" name="Equation" r:id="rId6" imgW="711200" imgH="266700" progId="Equation.DSMT4">
              <p:embed/>
            </p:oleObj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p:oleObj spid="_x0000_s313349" name="Equation" r:id="rId7" imgW="3035300" imgH="317500" progId="Equation.DSMT4">
              <p:embed/>
            </p:oleObj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/>
        </p:nvGraphicFramePr>
        <p:xfrm>
          <a:off x="1270000" y="4476750"/>
          <a:ext cx="1587500" cy="701675"/>
        </p:xfrm>
        <a:graphic>
          <a:graphicData uri="http://schemas.openxmlformats.org/presentationml/2006/ole">
            <p:oleObj spid="_x0000_s313350" name="Equation" r:id="rId8" imgW="546100" imgH="241300" progId="Equation.DSMT4">
              <p:embed/>
            </p:oleObj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p:oleObj spid="_x0000_s313351" name="Equation" r:id="rId9" imgW="2578100" imgH="292100" progId="Equation.DSMT4">
              <p:embed/>
            </p:oleObj>
          </a:graphicData>
        </a:graphic>
      </p:graphicFrame>
      <p:sp>
        <p:nvSpPr>
          <p:cNvPr id="5020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/>
              <a:t>First, the motion in x-direciton…</a:t>
            </a:r>
          </a:p>
        </p:txBody>
      </p:sp>
      <p:sp>
        <p:nvSpPr>
          <p:cNvPr id="50206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020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DF799-E3F4-C54E-AE51-8EE8E4981D4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/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p:oleObj spid="_x0000_s315394" name="Equation" r:id="rId4" imgW="342900" imgH="203200" progId="Equation.DSMT4">
              <p:embed/>
            </p:oleObj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p:oleObj spid="_x0000_s315395" name="Equation" r:id="rId5" imgW="291960" imgH="241200" progId="Equation.DSMT4">
              <p:embed/>
            </p:oleObj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p:oleObj spid="_x0000_s315396" name="Equation" r:id="rId6" imgW="723900" imgH="279400" progId="Equation.DSMT4">
              <p:embed/>
            </p:oleObj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p:oleObj spid="_x0000_s315397" name="Equation" r:id="rId7" imgW="3009900" imgH="317500" progId="Equation.DSMT4">
              <p:embed/>
            </p:oleObj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p:oleObj spid="_x0000_s315398" name="Equation" r:id="rId8" imgW="546100" imgH="266700" progId="Equation.DSMT4">
              <p:embed/>
            </p:oleObj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p:oleObj spid="_x0000_s315399" name="Equation" r:id="rId9" imgW="2463800" imgH="292100" progId="Equation.DSMT4">
              <p:embed/>
            </p:oleObj>
          </a:graphicData>
        </a:graphic>
      </p:graphicFrame>
      <p:sp>
        <p:nvSpPr>
          <p:cNvPr id="5225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2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CE3D04-E4D8-194E-B741-242D57BA831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2913063" y="1246188"/>
          <a:ext cx="609600" cy="554037"/>
        </p:xfrm>
        <a:graphic>
          <a:graphicData uri="http://schemas.openxmlformats.org/presentationml/2006/ole">
            <p:oleObj spid="_x0000_s317442" name="Equation" r:id="rId4" imgW="114300" imgH="127000" progId="Equation.DSMT4">
              <p:embed/>
            </p:oleObj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p:oleObj spid="_x0000_s317443" name="Equation" r:id="rId5" imgW="749300" imgH="266700" progId="Equation.DSMT4">
              <p:embed/>
            </p:oleObj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p:oleObj spid="_x0000_s317444" name="Equation" r:id="rId6" imgW="812800" imgH="241300" progId="Equation.DSMT4">
              <p:embed/>
            </p:oleObj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p:oleObj spid="_x0000_s317445" name="Equation" r:id="rId7" imgW="241200" imgH="139680" progId="Equation.DSMT4">
              <p:embed/>
            </p:oleObj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p:oleObj spid="_x0000_s317446" name="Equation" r:id="rId8" imgW="127000" imgH="177800" progId="Equation.DSMT4">
              <p:embed/>
            </p:oleObj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p:oleObj spid="_x0000_s317447" name="Equation" r:id="rId9" imgW="254000" imgH="177800" progId="Equation.DSMT4">
              <p:embed/>
            </p:oleObj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p:oleObj spid="_x0000_s317448" name="Equation" r:id="rId10" imgW="1663700" imgH="368300" progId="Equation.DSMT4">
              <p:embed/>
            </p:oleObj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p:oleObj spid="_x0000_s317449" name="Equation" r:id="rId11" imgW="533400" imgH="228600" progId="Equation.DSMT4">
              <p:embed/>
            </p:oleObj>
          </a:graphicData>
        </a:graphic>
      </p:graphicFrame>
      <p:sp>
        <p:nvSpPr>
          <p:cNvPr id="54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p:oleObj spid="_x0000_s317450" name="Equation" r:id="rId12" imgW="1016000" imgH="279400" progId="Equation.DSMT4">
              <p:embed/>
            </p:oleObj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p:oleObj spid="_x0000_s317451" name="Equation" r:id="rId13" imgW="241300" imgH="203200" progId="Equation.DSMT4">
              <p:embed/>
            </p:oleObj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Yes, you are right! 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Using 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/>
        </p:nvGraphicFramePr>
        <p:xfrm>
          <a:off x="3106738" y="5568950"/>
          <a:ext cx="735012" cy="552450"/>
        </p:xfrm>
        <a:graphic>
          <a:graphicData uri="http://schemas.openxmlformats.org/presentationml/2006/ole">
            <p:oleObj spid="_x0000_s317452" name="Equation" r:id="rId14" imgW="253800" imgH="190440" progId="Equation.DSMT4">
              <p:embed/>
            </p:oleObj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p:oleObj spid="_x0000_s317453" name="Equation" r:id="rId15" imgW="723900" imgH="279400" progId="Equation.DSMT4">
              <p:embed/>
            </p:oleObj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p:oleObj spid="_x0000_s317454" name="Equation" r:id="rId16" imgW="825500" imgH="304800" progId="Equation.DSMT4">
              <p:embed/>
            </p:oleObj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p:oleObj spid="_x0000_s317455" name="Equation" r:id="rId17" imgW="279400" imgH="228600" progId="Equation.DSMT4">
              <p:embed/>
            </p:oleObj>
          </a:graphicData>
        </a:graphic>
      </p:graphicFrame>
      <p:sp>
        <p:nvSpPr>
          <p:cNvPr id="54295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4296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C48A12-A741-DE40-8E68-679FD677F86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  <p:bldP spid="360465" grpId="0"/>
      <p:bldP spid="3604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/>
              <a:t>If we visualize the motion…</a:t>
            </a: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63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370A02-E446-C14E-9983-2302B6BA4A9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8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/>
              <a:t>2-dim Motion Under Constant Acceleration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en-US"/>
              <a:t>Position vectors in x-y plane: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1828800" y="1520825"/>
          <a:ext cx="630238" cy="490538"/>
        </p:xfrm>
        <a:graphic>
          <a:graphicData uri="http://schemas.openxmlformats.org/presentationml/2006/ole">
            <p:oleObj spid="_x0000_s321538" name="Equation" r:id="rId3" imgW="253800" imgH="228600" progId="Equation.DSMT4">
              <p:embed/>
            </p:oleObj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4343400" y="1501775"/>
          <a:ext cx="701675" cy="528638"/>
        </p:xfrm>
        <a:graphic>
          <a:graphicData uri="http://schemas.openxmlformats.org/presentationml/2006/ole">
            <p:oleObj spid="_x0000_s321539" name="Equation" r:id="rId4" imgW="291960" imgH="241200" progId="Equation.DSMT4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2133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Velocity vectors in x-y plane:</a:t>
            </a:r>
          </a:p>
        </p:txBody>
      </p:sp>
      <p:graphicFrame>
        <p:nvGraphicFramePr>
          <p:cNvPr id="72711" name="Object 4"/>
          <p:cNvGraphicFramePr>
            <a:graphicFrameLocks noChangeAspect="1"/>
          </p:cNvGraphicFramePr>
          <p:nvPr/>
        </p:nvGraphicFramePr>
        <p:xfrm>
          <a:off x="1843088" y="2782888"/>
          <a:ext cx="617537" cy="484187"/>
        </p:xfrm>
        <a:graphic>
          <a:graphicData uri="http://schemas.openxmlformats.org/presentationml/2006/ole">
            <p:oleObj spid="_x0000_s321540" name="Equation" r:id="rId5" imgW="266400" imgH="228600" progId="Equation.DSMT4">
              <p:embed/>
            </p:oleObj>
          </a:graphicData>
        </a:graphic>
      </p:graphicFrame>
      <p:graphicFrame>
        <p:nvGraphicFramePr>
          <p:cNvPr id="72712" name="Object 5"/>
          <p:cNvGraphicFramePr>
            <a:graphicFrameLocks noChangeAspect="1"/>
          </p:cNvGraphicFramePr>
          <p:nvPr/>
        </p:nvGraphicFramePr>
        <p:xfrm>
          <a:off x="4419600" y="2768600"/>
          <a:ext cx="706438" cy="511175"/>
        </p:xfrm>
        <a:graphic>
          <a:graphicData uri="http://schemas.openxmlformats.org/presentationml/2006/ole">
            <p:oleObj spid="_x0000_s321541" name="Equation" r:id="rId6" imgW="304560" imgH="241200" progId="Equation.DSMT4">
              <p:embed/>
            </p:oleObj>
          </a:graphicData>
        </a:graphic>
      </p:graphicFrame>
      <p:graphicFrame>
        <p:nvGraphicFramePr>
          <p:cNvPr id="72713" name="Object 6"/>
          <p:cNvGraphicFramePr>
            <a:graphicFrameLocks noChangeAspect="1"/>
          </p:cNvGraphicFramePr>
          <p:nvPr/>
        </p:nvGraphicFramePr>
        <p:xfrm>
          <a:off x="1676400" y="4114800"/>
          <a:ext cx="995363" cy="681038"/>
        </p:xfrm>
        <a:graphic>
          <a:graphicData uri="http://schemas.openxmlformats.org/presentationml/2006/ole">
            <p:oleObj spid="_x0000_s321542" name="Equation" r:id="rId7" imgW="330120" imgH="241200" progId="Equation.DSMT4">
              <p:embed/>
            </p:oleObj>
          </a:graphicData>
        </a:graphic>
      </p:graphicFrame>
      <p:graphicFrame>
        <p:nvGraphicFramePr>
          <p:cNvPr id="72714" name="Object 7"/>
          <p:cNvGraphicFramePr>
            <a:graphicFrameLocks noChangeAspect="1"/>
          </p:cNvGraphicFramePr>
          <p:nvPr/>
        </p:nvGraphicFramePr>
        <p:xfrm>
          <a:off x="990600" y="4948238"/>
          <a:ext cx="615950" cy="536575"/>
        </p:xfrm>
        <a:graphic>
          <a:graphicData uri="http://schemas.openxmlformats.org/presentationml/2006/ole">
            <p:oleObj spid="_x0000_s321543" name="Equation" r:id="rId8" imgW="304560" imgH="241200" progId="Equation.DSMT4">
              <p:embed/>
            </p:oleObj>
          </a:graphicData>
        </a:graphic>
      </p:graphicFrame>
      <p:graphicFrame>
        <p:nvGraphicFramePr>
          <p:cNvPr id="72715" name="Object 8"/>
          <p:cNvGraphicFramePr>
            <a:graphicFrameLocks noChangeAspect="1"/>
          </p:cNvGraphicFramePr>
          <p:nvPr/>
        </p:nvGraphicFramePr>
        <p:xfrm>
          <a:off x="5943600" y="4114800"/>
          <a:ext cx="1033463" cy="681038"/>
        </p:xfrm>
        <a:graphic>
          <a:graphicData uri="http://schemas.openxmlformats.org/presentationml/2006/ole">
            <p:oleObj spid="_x0000_s321544" name="Equation" r:id="rId9" imgW="342720" imgH="241200" progId="Equation.DSMT4">
              <p:embed/>
            </p:oleObj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391400" cy="5191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Velocity vectors in terms of the acceleration vector</a:t>
            </a:r>
          </a:p>
        </p:txBody>
      </p:sp>
      <p:graphicFrame>
        <p:nvGraphicFramePr>
          <p:cNvPr id="72717" name="Object 9"/>
          <p:cNvGraphicFramePr>
            <a:graphicFrameLocks noChangeAspect="1"/>
          </p:cNvGraphicFramePr>
          <p:nvPr/>
        </p:nvGraphicFramePr>
        <p:xfrm>
          <a:off x="2393950" y="1492250"/>
          <a:ext cx="1416050" cy="546100"/>
        </p:xfrm>
        <a:graphic>
          <a:graphicData uri="http://schemas.openxmlformats.org/presentationml/2006/ole">
            <p:oleObj spid="_x0000_s321545" name="Equation" r:id="rId10" imgW="571320" imgH="253800" progId="Equation.DSMT4">
              <p:embed/>
            </p:oleObj>
          </a:graphicData>
        </a:graphic>
      </p:graphicFrame>
      <p:graphicFrame>
        <p:nvGraphicFramePr>
          <p:cNvPr id="72718" name="Object 10"/>
          <p:cNvGraphicFramePr>
            <a:graphicFrameLocks noChangeAspect="1"/>
          </p:cNvGraphicFramePr>
          <p:nvPr/>
        </p:nvGraphicFramePr>
        <p:xfrm>
          <a:off x="5029200" y="1473200"/>
          <a:ext cx="1524000" cy="584200"/>
        </p:xfrm>
        <a:graphic>
          <a:graphicData uri="http://schemas.openxmlformats.org/presentationml/2006/ole">
            <p:oleObj spid="_x0000_s321546" name="Equation" r:id="rId11" imgW="634680" imgH="266400" progId="Equation.DSMT4">
              <p:embed/>
            </p:oleObj>
          </a:graphicData>
        </a:graphic>
      </p:graphicFrame>
      <p:graphicFrame>
        <p:nvGraphicFramePr>
          <p:cNvPr id="72719" name="Object 11"/>
          <p:cNvGraphicFramePr>
            <a:graphicFrameLocks noChangeAspect="1"/>
          </p:cNvGraphicFramePr>
          <p:nvPr/>
        </p:nvGraphicFramePr>
        <p:xfrm>
          <a:off x="2500313" y="2743200"/>
          <a:ext cx="1468437" cy="565150"/>
        </p:xfrm>
        <a:graphic>
          <a:graphicData uri="http://schemas.openxmlformats.org/presentationml/2006/ole">
            <p:oleObj spid="_x0000_s321547" name="Equation" r:id="rId12" imgW="634680" imgH="266400" progId="Equation.DSMT4">
              <p:embed/>
            </p:oleObj>
          </a:graphicData>
        </a:graphic>
      </p:graphicFrame>
      <p:graphicFrame>
        <p:nvGraphicFramePr>
          <p:cNvPr id="72720" name="Object 12"/>
          <p:cNvGraphicFramePr>
            <a:graphicFrameLocks noChangeAspect="1"/>
          </p:cNvGraphicFramePr>
          <p:nvPr/>
        </p:nvGraphicFramePr>
        <p:xfrm>
          <a:off x="5175250" y="2741613"/>
          <a:ext cx="1560513" cy="565150"/>
        </p:xfrm>
        <a:graphic>
          <a:graphicData uri="http://schemas.openxmlformats.org/presentationml/2006/ole">
            <p:oleObj spid="_x0000_s321548" name="Equation" r:id="rId13" imgW="672840" imgH="266400" progId="Equation.DSMT4">
              <p:embed/>
            </p:oleObj>
          </a:graphicData>
        </a:graphic>
      </p:graphicFrame>
      <p:graphicFrame>
        <p:nvGraphicFramePr>
          <p:cNvPr id="72721" name="Object 13"/>
          <p:cNvGraphicFramePr>
            <a:graphicFrameLocks noChangeAspect="1"/>
          </p:cNvGraphicFramePr>
          <p:nvPr/>
        </p:nvGraphicFramePr>
        <p:xfrm>
          <a:off x="2738438" y="4133850"/>
          <a:ext cx="1528762" cy="644525"/>
        </p:xfrm>
        <a:graphic>
          <a:graphicData uri="http://schemas.openxmlformats.org/presentationml/2006/ole">
            <p:oleObj spid="_x0000_s321549" name="Equation" r:id="rId14" imgW="507960" imgH="228600" progId="Equation.DSMT4">
              <p:embed/>
            </p:oleObj>
          </a:graphicData>
        </a:graphic>
      </p:graphicFrame>
      <p:graphicFrame>
        <p:nvGraphicFramePr>
          <p:cNvPr id="72722" name="Object 14"/>
          <p:cNvGraphicFramePr>
            <a:graphicFrameLocks noChangeAspect="1"/>
          </p:cNvGraphicFramePr>
          <p:nvPr/>
        </p:nvGraphicFramePr>
        <p:xfrm>
          <a:off x="7042150" y="4114800"/>
          <a:ext cx="1568450" cy="681038"/>
        </p:xfrm>
        <a:graphic>
          <a:graphicData uri="http://schemas.openxmlformats.org/presentationml/2006/ole">
            <p:oleObj spid="_x0000_s321550" name="Equation" r:id="rId15" imgW="520560" imgH="241200" progId="Equation.DSMT4">
              <p:embed/>
            </p:oleObj>
          </a:graphicData>
        </a:graphic>
      </p:graphicFrame>
      <p:graphicFrame>
        <p:nvGraphicFramePr>
          <p:cNvPr id="72723" name="Object 15"/>
          <p:cNvGraphicFramePr>
            <a:graphicFrameLocks noChangeAspect="1"/>
          </p:cNvGraphicFramePr>
          <p:nvPr/>
        </p:nvGraphicFramePr>
        <p:xfrm>
          <a:off x="1574800" y="4876800"/>
          <a:ext cx="3413125" cy="679450"/>
        </p:xfrm>
        <a:graphic>
          <a:graphicData uri="http://schemas.openxmlformats.org/presentationml/2006/ole">
            <p:oleObj spid="_x0000_s321551" name="Equation" r:id="rId16" imgW="1689100" imgH="304800" progId="Equation.DSMT4">
              <p:embed/>
            </p:oleObj>
          </a:graphicData>
        </a:graphic>
      </p:graphicFrame>
      <p:graphicFrame>
        <p:nvGraphicFramePr>
          <p:cNvPr id="72724" name="Object 16"/>
          <p:cNvGraphicFramePr>
            <a:graphicFrameLocks noChangeAspect="1"/>
          </p:cNvGraphicFramePr>
          <p:nvPr/>
        </p:nvGraphicFramePr>
        <p:xfrm>
          <a:off x="1347788" y="5591175"/>
          <a:ext cx="1422400" cy="676275"/>
        </p:xfrm>
        <a:graphic>
          <a:graphicData uri="http://schemas.openxmlformats.org/presentationml/2006/ole">
            <p:oleObj spid="_x0000_s321552" name="Equation" r:id="rId17" imgW="558800" imgH="241300" progId="Equation.DSMT4">
              <p:embed/>
            </p:oleObj>
          </a:graphicData>
        </a:graphic>
      </p:graphicFrame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33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X-comp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724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Y-comp</a:t>
            </a:r>
          </a:p>
        </p:txBody>
      </p:sp>
      <p:graphicFrame>
        <p:nvGraphicFramePr>
          <p:cNvPr id="72727" name="Object 17"/>
          <p:cNvGraphicFramePr>
            <a:graphicFrameLocks noChangeAspect="1"/>
          </p:cNvGraphicFramePr>
          <p:nvPr/>
        </p:nvGraphicFramePr>
        <p:xfrm>
          <a:off x="5003800" y="4876800"/>
          <a:ext cx="3567113" cy="679450"/>
        </p:xfrm>
        <a:graphic>
          <a:graphicData uri="http://schemas.openxmlformats.org/presentationml/2006/ole">
            <p:oleObj spid="_x0000_s321553" name="Equation" r:id="rId18" imgW="1765300" imgH="304800" progId="Equation.DSMT4">
              <p:embed/>
            </p:oleObj>
          </a:graphicData>
        </a:graphic>
      </p:graphicFrame>
      <p:sp>
        <p:nvSpPr>
          <p:cNvPr id="5839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839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2978D0-F076-B14C-89C9-827F0D11C2A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72710" grpId="0" build="p" autoUpdateAnimBg="0"/>
      <p:bldP spid="72716" grpId="0" animBg="1" autoUpdateAnimBg="0"/>
      <p:bldP spid="72725" grpId="0" animBg="1"/>
      <p:bldP spid="727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sz="4000"/>
              <a:t>2-dim Motion Under Constant Acceleration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990600"/>
          </a:xfrm>
        </p:spPr>
        <p:txBody>
          <a:bodyPr/>
          <a:lstStyle/>
          <a:p>
            <a:r>
              <a:rPr lang="en-US"/>
              <a:t>How are the 2D position vectors written in acceleration vectors?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2068513"/>
            <a:ext cx="17526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Position vector components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16002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Putting them together in a vector form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695825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Regrouping the above</a:t>
            </a: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/>
        </p:nvGraphicFramePr>
        <p:xfrm>
          <a:off x="2620963" y="3014663"/>
          <a:ext cx="700087" cy="498475"/>
        </p:xfrm>
        <a:graphic>
          <a:graphicData uri="http://schemas.openxmlformats.org/presentationml/2006/ole">
            <p:oleObj spid="_x0000_s322562" name="Equation" r:id="rId3" imgW="291960" imgH="241200" progId="Equation.DSMT4">
              <p:embed/>
            </p:oleObj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/>
        </p:nvGraphicFramePr>
        <p:xfrm>
          <a:off x="2590800" y="2106613"/>
          <a:ext cx="639763" cy="517525"/>
        </p:xfrm>
        <a:graphic>
          <a:graphicData uri="http://schemas.openxmlformats.org/presentationml/2006/ole">
            <p:oleObj spid="_x0000_s322563" name="Equation" r:id="rId4" imgW="317160" imgH="241200" progId="Equation.DSMT4">
              <p:embed/>
            </p:oleObj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/>
        </p:nvGraphicFramePr>
        <p:xfrm>
          <a:off x="5791200" y="2106613"/>
          <a:ext cx="663575" cy="517525"/>
        </p:xfrm>
        <a:graphic>
          <a:graphicData uri="http://schemas.openxmlformats.org/presentationml/2006/ole">
            <p:oleObj spid="_x0000_s322564" name="Equation" r:id="rId5" imgW="330120" imgH="241200" progId="Equation.DSMT4">
              <p:embed/>
            </p:oleObj>
          </a:graphicData>
        </a:graphic>
      </p:graphicFrame>
      <p:graphicFrame>
        <p:nvGraphicFramePr>
          <p:cNvPr id="73738" name="Object 5"/>
          <p:cNvGraphicFramePr>
            <a:graphicFrameLocks noChangeAspect="1"/>
          </p:cNvGraphicFramePr>
          <p:nvPr/>
        </p:nvGraphicFramePr>
        <p:xfrm>
          <a:off x="2486025" y="4478338"/>
          <a:ext cx="1952625" cy="752475"/>
        </p:xfrm>
        <a:graphic>
          <a:graphicData uri="http://schemas.openxmlformats.org/presentationml/2006/ole">
            <p:oleObj spid="_x0000_s322565" name="Equation" r:id="rId6" imgW="812800" imgH="304800" progId="Equation.DSMT4">
              <p:embed/>
            </p:oleObj>
          </a:graphicData>
        </a:graphic>
      </p:graphicFrame>
      <p:graphicFrame>
        <p:nvGraphicFramePr>
          <p:cNvPr id="73739" name="Object 6"/>
          <p:cNvGraphicFramePr>
            <a:graphicFrameLocks noChangeAspect="1"/>
          </p:cNvGraphicFramePr>
          <p:nvPr/>
        </p:nvGraphicFramePr>
        <p:xfrm>
          <a:off x="3209925" y="1905000"/>
          <a:ext cx="1971675" cy="844550"/>
        </p:xfrm>
        <a:graphic>
          <a:graphicData uri="http://schemas.openxmlformats.org/presentationml/2006/ole">
            <p:oleObj spid="_x0000_s322566" name="Equation" r:id="rId7" imgW="977760" imgH="393480" progId="Equation.DSMT4">
              <p:embed/>
            </p:oleObj>
          </a:graphicData>
        </a:graphic>
      </p:graphicFrame>
      <p:graphicFrame>
        <p:nvGraphicFramePr>
          <p:cNvPr id="73740" name="Object 7"/>
          <p:cNvGraphicFramePr>
            <a:graphicFrameLocks noChangeAspect="1"/>
          </p:cNvGraphicFramePr>
          <p:nvPr/>
        </p:nvGraphicFramePr>
        <p:xfrm>
          <a:off x="6386513" y="1905000"/>
          <a:ext cx="1995487" cy="844550"/>
        </p:xfrm>
        <a:graphic>
          <a:graphicData uri="http://schemas.openxmlformats.org/presentationml/2006/ole">
            <p:oleObj spid="_x0000_s322567" name="Equation" r:id="rId8" imgW="990360" imgH="393480" progId="Equation.DSMT4">
              <p:embed/>
            </p:oleObj>
          </a:graphicData>
        </a:graphic>
      </p:graphicFrame>
      <p:graphicFrame>
        <p:nvGraphicFramePr>
          <p:cNvPr id="73741" name="Object 8"/>
          <p:cNvGraphicFramePr>
            <a:graphicFrameLocks noChangeAspect="1"/>
          </p:cNvGraphicFramePr>
          <p:nvPr/>
        </p:nvGraphicFramePr>
        <p:xfrm>
          <a:off x="3319463" y="2986088"/>
          <a:ext cx="642937" cy="550862"/>
        </p:xfrm>
        <a:graphic>
          <a:graphicData uri="http://schemas.openxmlformats.org/presentationml/2006/ole">
            <p:oleObj spid="_x0000_s322568" name="Equation" r:id="rId9" imgW="266400" imgH="266400" progId="Equation.DSMT4">
              <p:embed/>
            </p:oleObj>
          </a:graphicData>
        </a:graphic>
      </p:graphicFrame>
      <p:graphicFrame>
        <p:nvGraphicFramePr>
          <p:cNvPr id="73742" name="Object 9"/>
          <p:cNvGraphicFramePr>
            <a:graphicFrameLocks noChangeAspect="1"/>
          </p:cNvGraphicFramePr>
          <p:nvPr/>
        </p:nvGraphicFramePr>
        <p:xfrm>
          <a:off x="3962400" y="2984500"/>
          <a:ext cx="1187450" cy="552450"/>
        </p:xfrm>
        <a:graphic>
          <a:graphicData uri="http://schemas.openxmlformats.org/presentationml/2006/ole">
            <p:oleObj spid="_x0000_s322569" name="Equation" r:id="rId10" imgW="495000" imgH="266400" progId="Equation.DSMT4">
              <p:embed/>
            </p:oleObj>
          </a:graphicData>
        </a:graphic>
      </p:graphicFrame>
      <p:graphicFrame>
        <p:nvGraphicFramePr>
          <p:cNvPr id="73743" name="Object 10"/>
          <p:cNvGraphicFramePr>
            <a:graphicFrameLocks noChangeAspect="1"/>
          </p:cNvGraphicFramePr>
          <p:nvPr/>
        </p:nvGraphicFramePr>
        <p:xfrm>
          <a:off x="2514600" y="3527425"/>
          <a:ext cx="3200400" cy="892175"/>
        </p:xfrm>
        <a:graphic>
          <a:graphicData uri="http://schemas.openxmlformats.org/presentationml/2006/ole">
            <p:oleObj spid="_x0000_s322570" name="Equation" r:id="rId11" imgW="1333440" imgH="431640" progId="Equation.DSMT4">
              <p:embed/>
            </p:oleObj>
          </a:graphicData>
        </a:graphic>
      </p:graphicFrame>
      <p:graphicFrame>
        <p:nvGraphicFramePr>
          <p:cNvPr id="73744" name="Object 11"/>
          <p:cNvGraphicFramePr>
            <a:graphicFrameLocks noChangeAspect="1"/>
          </p:cNvGraphicFramePr>
          <p:nvPr/>
        </p:nvGraphicFramePr>
        <p:xfrm>
          <a:off x="5729288" y="3527425"/>
          <a:ext cx="3262312" cy="892175"/>
        </p:xfrm>
        <a:graphic>
          <a:graphicData uri="http://schemas.openxmlformats.org/presentationml/2006/ole">
            <p:oleObj spid="_x0000_s322571" name="Equation" r:id="rId12" imgW="1358640" imgH="431640" progId="Equation.DSMT4">
              <p:embed/>
            </p:oleObj>
          </a:graphicData>
        </a:graphic>
      </p:graphicFrame>
      <p:graphicFrame>
        <p:nvGraphicFramePr>
          <p:cNvPr id="73745" name="Object 12"/>
          <p:cNvGraphicFramePr>
            <a:graphicFrameLocks noChangeAspect="1"/>
          </p:cNvGraphicFramePr>
          <p:nvPr/>
        </p:nvGraphicFramePr>
        <p:xfrm>
          <a:off x="4327525" y="4478338"/>
          <a:ext cx="2322513" cy="752475"/>
        </p:xfrm>
        <a:graphic>
          <a:graphicData uri="http://schemas.openxmlformats.org/presentationml/2006/ole">
            <p:oleObj spid="_x0000_s322572" name="Equation" r:id="rId13" imgW="965160" imgH="304560" progId="Equation.DSMT4">
              <p:embed/>
            </p:oleObj>
          </a:graphicData>
        </a:graphic>
      </p:graphicFrame>
      <p:graphicFrame>
        <p:nvGraphicFramePr>
          <p:cNvPr id="73746" name="Object 13"/>
          <p:cNvGraphicFramePr>
            <a:graphicFrameLocks noChangeAspect="1"/>
          </p:cNvGraphicFramePr>
          <p:nvPr/>
        </p:nvGraphicFramePr>
        <p:xfrm>
          <a:off x="6629400" y="4367213"/>
          <a:ext cx="2430463" cy="890587"/>
        </p:xfrm>
        <a:graphic>
          <a:graphicData uri="http://schemas.openxmlformats.org/presentationml/2006/ole">
            <p:oleObj spid="_x0000_s322573" name="Equation" r:id="rId14" imgW="1104840" imgH="393480" progId="Equation.DSMT4">
              <p:embed/>
            </p:oleObj>
          </a:graphicData>
        </a:graphic>
      </p:graphicFrame>
      <p:graphicFrame>
        <p:nvGraphicFramePr>
          <p:cNvPr id="73747" name="Object 14"/>
          <p:cNvGraphicFramePr>
            <a:graphicFrameLocks noChangeAspect="1"/>
          </p:cNvGraphicFramePr>
          <p:nvPr/>
        </p:nvGraphicFramePr>
        <p:xfrm>
          <a:off x="2589213" y="5305425"/>
          <a:ext cx="611187" cy="565150"/>
        </p:xfrm>
        <a:graphic>
          <a:graphicData uri="http://schemas.openxmlformats.org/presentationml/2006/ole">
            <p:oleObj spid="_x0000_s322574" name="Equation" r:id="rId15" imgW="253800" imgH="228600" progId="Equation.DSMT4">
              <p:embed/>
            </p:oleObj>
          </a:graphicData>
        </a:graphic>
      </p:graphicFrame>
      <p:graphicFrame>
        <p:nvGraphicFramePr>
          <p:cNvPr id="73748" name="Object 15"/>
          <p:cNvGraphicFramePr>
            <a:graphicFrameLocks noChangeAspect="1"/>
          </p:cNvGraphicFramePr>
          <p:nvPr/>
        </p:nvGraphicFramePr>
        <p:xfrm>
          <a:off x="3290888" y="5302250"/>
          <a:ext cx="671512" cy="565150"/>
        </p:xfrm>
        <a:graphic>
          <a:graphicData uri="http://schemas.openxmlformats.org/presentationml/2006/ole">
            <p:oleObj spid="_x0000_s322575" name="Equation" r:id="rId16" imgW="279360" imgH="228600" progId="Equation.DSMT4">
              <p:embed/>
            </p:oleObj>
          </a:graphicData>
        </a:graphic>
      </p:graphicFrame>
      <p:graphicFrame>
        <p:nvGraphicFramePr>
          <p:cNvPr id="73749" name="Object 16"/>
          <p:cNvGraphicFramePr>
            <a:graphicFrameLocks noChangeAspect="1"/>
          </p:cNvGraphicFramePr>
          <p:nvPr/>
        </p:nvGraphicFramePr>
        <p:xfrm>
          <a:off x="4038600" y="5105400"/>
          <a:ext cx="1068388" cy="973138"/>
        </p:xfrm>
        <a:graphic>
          <a:graphicData uri="http://schemas.openxmlformats.org/presentationml/2006/ole">
            <p:oleObj spid="_x0000_s322576" name="Equation" r:id="rId17" imgW="444240" imgH="393480" progId="Equation.DSMT4">
              <p:embed/>
            </p:oleObj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715000" y="5410200"/>
            <a:ext cx="24384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2D problems can be interpreted as two 1D problems in x and y</a:t>
            </a:r>
          </a:p>
        </p:txBody>
      </p:sp>
      <p:sp>
        <p:nvSpPr>
          <p:cNvPr id="59416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941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030BA-7561-4C45-9C54-9507F570040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2" grpId="0" animBg="1" autoUpdateAnimBg="0"/>
      <p:bldP spid="73733" grpId="0" animBg="1" autoUpdateAnimBg="0"/>
      <p:bldP spid="73734" grpId="0" animBg="1" autoUpdateAnimBg="0"/>
      <p:bldP spid="7375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0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/>
              <a:t>Example for 2-D Kinematic Equations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particle starts at origin when t=0 with an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-15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The particle moves in the xy plane with 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a</a:t>
            </a:r>
            <a:r>
              <a:rPr lang="en-US" sz="2200" baseline="-25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=4.0m/s</a:t>
            </a:r>
            <a:r>
              <a:rPr lang="en-US" sz="2200" baseline="30000">
                <a:solidFill>
                  <a:srgbClr val="990000"/>
                </a:solidFill>
                <a:latin typeface="Monotype Corsiva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.  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components of the velocity vector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any time t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4800" y="2162175"/>
          <a:ext cx="436563" cy="492125"/>
        </p:xfrm>
        <a:graphic>
          <a:graphicData uri="http://schemas.openxmlformats.org/presentationml/2006/ole">
            <p:oleObj spid="_x0000_s323586" name="Equation" r:id="rId3" imgW="203040" imgH="241200" progId="Equation.DSMT4">
              <p:embed/>
            </p:oleObj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477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Compute the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velocity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and the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speed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of the particle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t=5.0 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609600" y="4173538"/>
          <a:ext cx="595313" cy="558800"/>
        </p:xfrm>
        <a:graphic>
          <a:graphicData uri="http://schemas.openxmlformats.org/presentationml/2006/ole">
            <p:oleObj spid="_x0000_s323587" name="Equation" r:id="rId4" imgW="254000" imgH="241300" progId="Equation.DSMT4">
              <p:embed/>
            </p:oleObj>
          </a:graphicData>
        </a:graphic>
      </p:graphicFrame>
      <p:graphicFrame>
        <p:nvGraphicFramePr>
          <p:cNvPr id="74759" name="Object 4"/>
          <p:cNvGraphicFramePr>
            <a:graphicFrameLocks noChangeAspect="1"/>
          </p:cNvGraphicFramePr>
          <p:nvPr/>
        </p:nvGraphicFramePr>
        <p:xfrm>
          <a:off x="609600" y="4779963"/>
          <a:ext cx="3830638" cy="901700"/>
        </p:xfrm>
        <a:graphic>
          <a:graphicData uri="http://schemas.openxmlformats.org/presentationml/2006/ole">
            <p:oleObj spid="_x0000_s323588" name="Equation" r:id="rId5" imgW="1701800" imgH="406400" progId="Equation.DSMT4">
              <p:embed/>
            </p:oleObj>
          </a:graphicData>
        </a:graphic>
      </p:graphicFrame>
      <p:graphicFrame>
        <p:nvGraphicFramePr>
          <p:cNvPr id="74760" name="Object 5"/>
          <p:cNvGraphicFramePr>
            <a:graphicFrameLocks noChangeAspect="1"/>
          </p:cNvGraphicFramePr>
          <p:nvPr/>
        </p:nvGraphicFramePr>
        <p:xfrm>
          <a:off x="2413000" y="2851150"/>
          <a:ext cx="614363" cy="481013"/>
        </p:xfrm>
        <a:graphic>
          <a:graphicData uri="http://schemas.openxmlformats.org/presentationml/2006/ole">
            <p:oleObj spid="_x0000_s323589" name="Equation" r:id="rId6" imgW="304560" imgH="253800" progId="Equation.DSMT4">
              <p:embed/>
            </p:oleObj>
          </a:graphicData>
        </a:graphic>
      </p:graphicFrame>
      <p:graphicFrame>
        <p:nvGraphicFramePr>
          <p:cNvPr id="74761" name="Object 6"/>
          <p:cNvGraphicFramePr>
            <a:graphicFrameLocks noChangeAspect="1"/>
          </p:cNvGraphicFramePr>
          <p:nvPr/>
        </p:nvGraphicFramePr>
        <p:xfrm>
          <a:off x="4267200" y="2147888"/>
          <a:ext cx="425450" cy="498475"/>
        </p:xfrm>
        <a:graphic>
          <a:graphicData uri="http://schemas.openxmlformats.org/presentationml/2006/ole">
            <p:oleObj spid="_x0000_s323590" name="Equation" r:id="rId7" imgW="203040" imgH="241200" progId="Equation.DSMT4">
              <p:embed/>
            </p:oleObj>
          </a:graphicData>
        </a:graphic>
      </p:graphicFrame>
      <p:graphicFrame>
        <p:nvGraphicFramePr>
          <p:cNvPr id="74762" name="Object 7"/>
          <p:cNvGraphicFramePr>
            <a:graphicFrameLocks noChangeAspect="1"/>
          </p:cNvGraphicFramePr>
          <p:nvPr/>
        </p:nvGraphicFramePr>
        <p:xfrm>
          <a:off x="685800" y="2174875"/>
          <a:ext cx="655638" cy="466725"/>
        </p:xfrm>
        <a:graphic>
          <a:graphicData uri="http://schemas.openxmlformats.org/presentationml/2006/ole">
            <p:oleObj spid="_x0000_s323591" name="Equation" r:id="rId8" imgW="304560" imgH="228600" progId="Equation.DSMT4">
              <p:embed/>
            </p:oleObj>
          </a:graphicData>
        </a:graphic>
      </p:graphicFrame>
      <p:graphicFrame>
        <p:nvGraphicFramePr>
          <p:cNvPr id="74763" name="Object 8"/>
          <p:cNvGraphicFramePr>
            <a:graphicFrameLocks noChangeAspect="1"/>
          </p:cNvGraphicFramePr>
          <p:nvPr/>
        </p:nvGraphicFramePr>
        <p:xfrm>
          <a:off x="1219200" y="2174875"/>
          <a:ext cx="682625" cy="466725"/>
        </p:xfrm>
        <a:graphic>
          <a:graphicData uri="http://schemas.openxmlformats.org/presentationml/2006/ole">
            <p:oleObj spid="_x0000_s323592" name="Equation" r:id="rId9" imgW="317160" imgH="228600" progId="Equation.DSMT4">
              <p:embed/>
            </p:oleObj>
          </a:graphicData>
        </a:graphic>
      </p:graphicFrame>
      <p:graphicFrame>
        <p:nvGraphicFramePr>
          <p:cNvPr id="74764" name="Object 9"/>
          <p:cNvGraphicFramePr>
            <a:graphicFrameLocks noChangeAspect="1"/>
          </p:cNvGraphicFramePr>
          <p:nvPr/>
        </p:nvGraphicFramePr>
        <p:xfrm>
          <a:off x="1828800" y="2227263"/>
          <a:ext cx="682625" cy="361950"/>
        </p:xfrm>
        <a:graphic>
          <a:graphicData uri="http://schemas.openxmlformats.org/presentationml/2006/ole">
            <p:oleObj spid="_x0000_s323593" name="Equation" r:id="rId10" imgW="317160" imgH="177480" progId="Equation.DSMT4">
              <p:embed/>
            </p:oleObj>
          </a:graphicData>
        </a:graphic>
      </p:graphicFrame>
      <p:graphicFrame>
        <p:nvGraphicFramePr>
          <p:cNvPr id="74765" name="Object 10"/>
          <p:cNvGraphicFramePr>
            <a:graphicFrameLocks noChangeAspect="1"/>
          </p:cNvGraphicFramePr>
          <p:nvPr/>
        </p:nvGraphicFramePr>
        <p:xfrm>
          <a:off x="2438400" y="2149475"/>
          <a:ext cx="1663700" cy="517525"/>
        </p:xfrm>
        <a:graphic>
          <a:graphicData uri="http://schemas.openxmlformats.org/presentationml/2006/ole">
            <p:oleObj spid="_x0000_s323594" name="Equation" r:id="rId11" imgW="774360" imgH="253800" progId="Equation.DSMT4">
              <p:embed/>
            </p:oleObj>
          </a:graphicData>
        </a:graphic>
      </p:graphicFrame>
      <p:graphicFrame>
        <p:nvGraphicFramePr>
          <p:cNvPr id="74766" name="Object 11"/>
          <p:cNvGraphicFramePr>
            <a:graphicFrameLocks noChangeAspect="1"/>
          </p:cNvGraphicFramePr>
          <p:nvPr/>
        </p:nvGraphicFramePr>
        <p:xfrm>
          <a:off x="4648200" y="2147888"/>
          <a:ext cx="638175" cy="498475"/>
        </p:xfrm>
        <a:graphic>
          <a:graphicData uri="http://schemas.openxmlformats.org/presentationml/2006/ole">
            <p:oleObj spid="_x0000_s323595" name="Equation" r:id="rId12" imgW="304560" imgH="241200" progId="Equation.DSMT4">
              <p:embed/>
            </p:oleObj>
          </a:graphicData>
        </a:graphic>
      </p:graphicFrame>
      <p:graphicFrame>
        <p:nvGraphicFramePr>
          <p:cNvPr id="74767" name="Object 12"/>
          <p:cNvGraphicFramePr>
            <a:graphicFrameLocks noChangeAspect="1"/>
          </p:cNvGraphicFramePr>
          <p:nvPr/>
        </p:nvGraphicFramePr>
        <p:xfrm>
          <a:off x="5278438" y="2147888"/>
          <a:ext cx="665162" cy="498475"/>
        </p:xfrm>
        <a:graphic>
          <a:graphicData uri="http://schemas.openxmlformats.org/presentationml/2006/ole">
            <p:oleObj spid="_x0000_s323596" name="Equation" r:id="rId13" imgW="317160" imgH="241200" progId="Equation.DSMT4">
              <p:embed/>
            </p:oleObj>
          </a:graphicData>
        </a:graphic>
      </p:graphicFrame>
      <p:graphicFrame>
        <p:nvGraphicFramePr>
          <p:cNvPr id="74768" name="Object 13"/>
          <p:cNvGraphicFramePr>
            <a:graphicFrameLocks noChangeAspect="1"/>
          </p:cNvGraphicFramePr>
          <p:nvPr/>
        </p:nvGraphicFramePr>
        <p:xfrm>
          <a:off x="5943600" y="2212975"/>
          <a:ext cx="825500" cy="368300"/>
        </p:xfrm>
        <a:graphic>
          <a:graphicData uri="http://schemas.openxmlformats.org/presentationml/2006/ole">
            <p:oleObj spid="_x0000_s323597" name="Equation" r:id="rId14" imgW="393480" imgH="177480" progId="Equation.DSMT4">
              <p:embed/>
            </p:oleObj>
          </a:graphicData>
        </a:graphic>
      </p:graphicFrame>
      <p:graphicFrame>
        <p:nvGraphicFramePr>
          <p:cNvPr id="74769" name="Object 14"/>
          <p:cNvGraphicFramePr>
            <a:graphicFrameLocks noChangeAspect="1"/>
          </p:cNvGraphicFramePr>
          <p:nvPr/>
        </p:nvGraphicFramePr>
        <p:xfrm>
          <a:off x="6781800" y="2212975"/>
          <a:ext cx="531813" cy="368300"/>
        </p:xfrm>
        <a:graphic>
          <a:graphicData uri="http://schemas.openxmlformats.org/presentationml/2006/ole">
            <p:oleObj spid="_x0000_s323598" name="Equation" r:id="rId15" imgW="253800" imgH="177480" progId="Equation.DSMT4">
              <p:embed/>
            </p:oleObj>
          </a:graphicData>
        </a:graphic>
      </p:graphicFrame>
      <p:graphicFrame>
        <p:nvGraphicFramePr>
          <p:cNvPr id="74770" name="Object 15"/>
          <p:cNvGraphicFramePr>
            <a:graphicFrameLocks noChangeAspect="1"/>
          </p:cNvGraphicFramePr>
          <p:nvPr/>
        </p:nvGraphicFramePr>
        <p:xfrm>
          <a:off x="7391400" y="2189163"/>
          <a:ext cx="1524000" cy="477837"/>
        </p:xfrm>
        <a:graphic>
          <a:graphicData uri="http://schemas.openxmlformats.org/presentationml/2006/ole">
            <p:oleObj spid="_x0000_s323599" name="Equation" r:id="rId16" imgW="799920" imgH="253800" progId="Equation.DSMT4">
              <p:embed/>
            </p:oleObj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363" y="2860675"/>
            <a:ext cx="1752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Velocity vector</a:t>
            </a:r>
          </a:p>
        </p:txBody>
      </p:sp>
      <p:graphicFrame>
        <p:nvGraphicFramePr>
          <p:cNvPr id="74772" name="Object 16"/>
          <p:cNvGraphicFramePr>
            <a:graphicFrameLocks noChangeAspect="1"/>
          </p:cNvGraphicFramePr>
          <p:nvPr/>
        </p:nvGraphicFramePr>
        <p:xfrm>
          <a:off x="2987675" y="2838450"/>
          <a:ext cx="1127125" cy="504825"/>
        </p:xfrm>
        <a:graphic>
          <a:graphicData uri="http://schemas.openxmlformats.org/presentationml/2006/ole">
            <p:oleObj spid="_x0000_s323600" name="Equation" r:id="rId17" imgW="558720" imgH="266400" progId="Equation.DSMT4">
              <p:embed/>
            </p:oleObj>
          </a:graphicData>
        </a:graphic>
      </p:graphicFrame>
      <p:graphicFrame>
        <p:nvGraphicFramePr>
          <p:cNvPr id="74773" name="Object 17"/>
          <p:cNvGraphicFramePr>
            <a:graphicFrameLocks noChangeAspect="1"/>
          </p:cNvGraphicFramePr>
          <p:nvPr/>
        </p:nvGraphicFramePr>
        <p:xfrm>
          <a:off x="4067175" y="2838450"/>
          <a:ext cx="1127125" cy="504825"/>
        </p:xfrm>
        <a:graphic>
          <a:graphicData uri="http://schemas.openxmlformats.org/presentationml/2006/ole">
            <p:oleObj spid="_x0000_s323601" name="Equation" r:id="rId18" imgW="558720" imgH="266400" progId="Equation.DSMT4">
              <p:embed/>
            </p:oleObj>
          </a:graphicData>
        </a:graphic>
      </p:graphicFrame>
      <p:graphicFrame>
        <p:nvGraphicFramePr>
          <p:cNvPr id="74774" name="Object 18"/>
          <p:cNvGraphicFramePr>
            <a:graphicFrameLocks noChangeAspect="1"/>
          </p:cNvGraphicFramePr>
          <p:nvPr/>
        </p:nvGraphicFramePr>
        <p:xfrm>
          <a:off x="5129213" y="2838450"/>
          <a:ext cx="1817687" cy="504825"/>
        </p:xfrm>
        <a:graphic>
          <a:graphicData uri="http://schemas.openxmlformats.org/presentationml/2006/ole">
            <p:oleObj spid="_x0000_s323602" name="Equation" r:id="rId19" imgW="901440" imgH="266400" progId="Equation.DSMT4">
              <p:embed/>
            </p:oleObj>
          </a:graphicData>
        </a:graphic>
      </p:graphicFrame>
      <p:graphicFrame>
        <p:nvGraphicFramePr>
          <p:cNvPr id="74775" name="Object 19"/>
          <p:cNvGraphicFramePr>
            <a:graphicFrameLocks noChangeAspect="1"/>
          </p:cNvGraphicFramePr>
          <p:nvPr/>
        </p:nvGraphicFramePr>
        <p:xfrm>
          <a:off x="6884988" y="2862263"/>
          <a:ext cx="1509712" cy="457200"/>
        </p:xfrm>
        <a:graphic>
          <a:graphicData uri="http://schemas.openxmlformats.org/presentationml/2006/ole">
            <p:oleObj spid="_x0000_s323603" name="Equation" r:id="rId20" imgW="749160" imgH="241200" progId="Equation.DSMT4">
              <p:embed/>
            </p:oleObj>
          </a:graphicData>
        </a:graphic>
      </p:graphicFrame>
      <p:graphicFrame>
        <p:nvGraphicFramePr>
          <p:cNvPr id="74776" name="Object 20"/>
          <p:cNvGraphicFramePr>
            <a:graphicFrameLocks noChangeAspect="1"/>
          </p:cNvGraphicFramePr>
          <p:nvPr/>
        </p:nvGraphicFramePr>
        <p:xfrm>
          <a:off x="1143000" y="4129088"/>
          <a:ext cx="1254125" cy="647700"/>
        </p:xfrm>
        <a:graphic>
          <a:graphicData uri="http://schemas.openxmlformats.org/presentationml/2006/ole">
            <p:oleObj spid="_x0000_s323604" name="Equation" r:id="rId21" imgW="533400" imgH="279400" progId="Equation.DSMT4">
              <p:embed/>
            </p:oleObj>
          </a:graphicData>
        </a:graphic>
      </p:graphicFrame>
      <p:graphicFrame>
        <p:nvGraphicFramePr>
          <p:cNvPr id="74777" name="Object 21"/>
          <p:cNvGraphicFramePr>
            <a:graphicFrameLocks noChangeAspect="1"/>
          </p:cNvGraphicFramePr>
          <p:nvPr/>
        </p:nvGraphicFramePr>
        <p:xfrm>
          <a:off x="2319338" y="4129088"/>
          <a:ext cx="1220787" cy="647700"/>
        </p:xfrm>
        <a:graphic>
          <a:graphicData uri="http://schemas.openxmlformats.org/presentationml/2006/ole">
            <p:oleObj spid="_x0000_s323605" name="Equation" r:id="rId22" imgW="520700" imgH="279400" progId="Equation.DSMT4">
              <p:embed/>
            </p:oleObj>
          </a:graphicData>
        </a:graphic>
      </p:graphicFrame>
      <p:graphicFrame>
        <p:nvGraphicFramePr>
          <p:cNvPr id="74778" name="Object 22"/>
          <p:cNvGraphicFramePr>
            <a:graphicFrameLocks noChangeAspect="1"/>
          </p:cNvGraphicFramePr>
          <p:nvPr/>
        </p:nvGraphicFramePr>
        <p:xfrm>
          <a:off x="3441700" y="4191000"/>
          <a:ext cx="2266950" cy="523875"/>
        </p:xfrm>
        <a:graphic>
          <a:graphicData uri="http://schemas.openxmlformats.org/presentationml/2006/ole">
            <p:oleObj spid="_x0000_s323606" name="Equation" r:id="rId23" imgW="1193800" imgH="279400" progId="Equation.DSMT4">
              <p:embed/>
            </p:oleObj>
          </a:graphicData>
        </a:graphic>
      </p:graphicFrame>
      <p:graphicFrame>
        <p:nvGraphicFramePr>
          <p:cNvPr id="74779" name="Object 23"/>
          <p:cNvGraphicFramePr>
            <a:graphicFrameLocks noChangeAspect="1"/>
          </p:cNvGraphicFramePr>
          <p:nvPr/>
        </p:nvGraphicFramePr>
        <p:xfrm>
          <a:off x="5614988" y="4225925"/>
          <a:ext cx="698500" cy="452438"/>
        </p:xfrm>
        <a:graphic>
          <a:graphicData uri="http://schemas.openxmlformats.org/presentationml/2006/ole">
            <p:oleObj spid="_x0000_s323607" name="Equation" r:id="rId24" imgW="368300" imgH="241300" progId="Equation.DSMT4">
              <p:embed/>
            </p:oleObj>
          </a:graphicData>
        </a:graphic>
      </p:graphicFrame>
      <p:graphicFrame>
        <p:nvGraphicFramePr>
          <p:cNvPr id="74780" name="Object 24"/>
          <p:cNvGraphicFramePr>
            <a:graphicFrameLocks noChangeAspect="1"/>
          </p:cNvGraphicFramePr>
          <p:nvPr/>
        </p:nvGraphicFramePr>
        <p:xfrm>
          <a:off x="6245225" y="4167188"/>
          <a:ext cx="2312988" cy="571500"/>
        </p:xfrm>
        <a:graphic>
          <a:graphicData uri="http://schemas.openxmlformats.org/presentationml/2006/ole">
            <p:oleObj spid="_x0000_s323608" name="Equation" r:id="rId25" imgW="1219200" imgH="304800" progId="Equation.DSMT4">
              <p:embed/>
            </p:oleObj>
          </a:graphicData>
        </a:graphic>
      </p:graphicFrame>
      <p:graphicFrame>
        <p:nvGraphicFramePr>
          <p:cNvPr id="74781" name="Object 25"/>
          <p:cNvGraphicFramePr>
            <a:graphicFrameLocks noChangeAspect="1"/>
          </p:cNvGraphicFramePr>
          <p:nvPr/>
        </p:nvGraphicFramePr>
        <p:xfrm>
          <a:off x="4572000" y="4862513"/>
          <a:ext cx="4114800" cy="747712"/>
        </p:xfrm>
        <a:graphic>
          <a:graphicData uri="http://schemas.openxmlformats.org/presentationml/2006/ole">
            <p:oleObj spid="_x0000_s323609" name="Equation" r:id="rId26" imgW="1739880" imgH="330120" progId="Equation.DSMT4">
              <p:embed/>
            </p:oleObj>
          </a:graphicData>
        </a:graphic>
      </p:graphicFrame>
      <p:sp>
        <p:nvSpPr>
          <p:cNvPr id="60447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044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DB5C6-9264-3F45-95B2-EF6ADB6DD89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 autoUpdateAnimBg="0"/>
      <p:bldP spid="74757" grpId="0" animBg="1" autoUpdateAnimBg="0"/>
      <p:bldP spid="7477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1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/>
              <a:t>Example for 2-D Kinematic Eq. Cnt’d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2832100" y="1265238"/>
          <a:ext cx="444500" cy="320675"/>
        </p:xfrm>
        <a:graphic>
          <a:graphicData uri="http://schemas.openxmlformats.org/presentationml/2006/ole">
            <p:oleObj spid="_x0000_s324610" name="Equation" r:id="rId3" imgW="253800" imgH="177480" progId="Equation.DSMT4">
              <p:embed/>
            </p:oleObj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0104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</a:t>
            </a:r>
            <a:r>
              <a:rPr lang="en-US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components of the particle at 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t=5.0 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62000" y="2925763"/>
          <a:ext cx="747713" cy="582612"/>
        </p:xfrm>
        <a:graphic>
          <a:graphicData uri="http://schemas.openxmlformats.org/presentationml/2006/ole">
            <p:oleObj spid="_x0000_s324611" name="Equation" r:id="rId4" imgW="317160" imgH="241200" progId="Equation.DSMT4">
              <p:embed/>
            </p:oleObj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669925" y="5073650"/>
          <a:ext cx="838200" cy="701675"/>
        </p:xfrm>
        <a:graphic>
          <a:graphicData uri="http://schemas.openxmlformats.org/presentationml/2006/ole">
            <p:oleObj spid="_x0000_s324612" name="Equation" r:id="rId5" imgW="330200" imgH="279400" progId="Equation.DSMT4">
              <p:embed/>
            </p:oleObj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762000" y="3751263"/>
          <a:ext cx="684213" cy="592137"/>
        </p:xfrm>
        <a:graphic>
          <a:graphicData uri="http://schemas.openxmlformats.org/presentationml/2006/ole">
            <p:oleObj spid="_x0000_s324613" name="Equation" r:id="rId6" imgW="330120" imgH="241200" progId="Equation.DSMT4">
              <p:embed/>
            </p:oleObj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57150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Can you write down the position vector at t=5.0s?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81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Angle of the Velocity vector</a:t>
            </a:r>
          </a:p>
        </p:txBody>
      </p:sp>
      <p:graphicFrame>
        <p:nvGraphicFramePr>
          <p:cNvPr id="75786" name="Object 6"/>
          <p:cNvGraphicFramePr>
            <a:graphicFrameLocks noChangeAspect="1"/>
          </p:cNvGraphicFramePr>
          <p:nvPr/>
        </p:nvGraphicFramePr>
        <p:xfrm>
          <a:off x="3276600" y="990600"/>
          <a:ext cx="1397000" cy="871538"/>
        </p:xfrm>
        <a:graphic>
          <a:graphicData uri="http://schemas.openxmlformats.org/presentationml/2006/ole">
            <p:oleObj spid="_x0000_s324614" name="Equation" r:id="rId7" imgW="799920" imgH="482400" progId="Equation.DSMT4">
              <p:embed/>
            </p:oleObj>
          </a:graphicData>
        </a:graphic>
      </p:graphicFrame>
      <p:graphicFrame>
        <p:nvGraphicFramePr>
          <p:cNvPr id="75787" name="Object 7"/>
          <p:cNvGraphicFramePr>
            <a:graphicFrameLocks noChangeAspect="1"/>
          </p:cNvGraphicFramePr>
          <p:nvPr/>
        </p:nvGraphicFramePr>
        <p:xfrm>
          <a:off x="4648200" y="1066800"/>
          <a:ext cx="1573213" cy="779463"/>
        </p:xfrm>
        <a:graphic>
          <a:graphicData uri="http://schemas.openxmlformats.org/presentationml/2006/ole">
            <p:oleObj spid="_x0000_s324615" name="Equation" r:id="rId8" imgW="901440" imgH="431640" progId="Equation.DSMT4">
              <p:embed/>
            </p:oleObj>
          </a:graphicData>
        </a:graphic>
      </p:graphicFrame>
      <p:graphicFrame>
        <p:nvGraphicFramePr>
          <p:cNvPr id="75788" name="Object 8"/>
          <p:cNvGraphicFramePr>
            <a:graphicFrameLocks noChangeAspect="1"/>
          </p:cNvGraphicFramePr>
          <p:nvPr/>
        </p:nvGraphicFramePr>
        <p:xfrm>
          <a:off x="6202363" y="1066800"/>
          <a:ext cx="1951037" cy="779463"/>
        </p:xfrm>
        <a:graphic>
          <a:graphicData uri="http://schemas.openxmlformats.org/presentationml/2006/ole">
            <p:oleObj spid="_x0000_s324616" name="Equation" r:id="rId9" imgW="1117440" imgH="431640" progId="Equation.DSMT4">
              <p:embed/>
            </p:oleObj>
          </a:graphicData>
        </a:graphic>
      </p:graphicFrame>
      <p:graphicFrame>
        <p:nvGraphicFramePr>
          <p:cNvPr id="75789" name="Object 9"/>
          <p:cNvGraphicFramePr>
            <a:graphicFrameLocks noChangeAspect="1"/>
          </p:cNvGraphicFramePr>
          <p:nvPr/>
        </p:nvGraphicFramePr>
        <p:xfrm>
          <a:off x="1565275" y="2971800"/>
          <a:ext cx="568325" cy="550863"/>
        </p:xfrm>
        <a:graphic>
          <a:graphicData uri="http://schemas.openxmlformats.org/presentationml/2006/ole">
            <p:oleObj spid="_x0000_s324617" name="Equation" r:id="rId10" imgW="241200" imgH="228600" progId="Equation.DSMT4">
              <p:embed/>
            </p:oleObj>
          </a:graphicData>
        </a:graphic>
      </p:graphicFrame>
      <p:graphicFrame>
        <p:nvGraphicFramePr>
          <p:cNvPr id="75790" name="Object 10"/>
          <p:cNvGraphicFramePr>
            <a:graphicFrameLocks noChangeAspect="1"/>
          </p:cNvGraphicFramePr>
          <p:nvPr/>
        </p:nvGraphicFramePr>
        <p:xfrm>
          <a:off x="2057400" y="2743200"/>
          <a:ext cx="1193800" cy="949325"/>
        </p:xfrm>
        <a:graphic>
          <a:graphicData uri="http://schemas.openxmlformats.org/presentationml/2006/ole">
            <p:oleObj spid="_x0000_s324618" name="Equation" r:id="rId11" imgW="507960" imgH="393480" progId="Equation.DSMT4">
              <p:embed/>
            </p:oleObj>
          </a:graphicData>
        </a:graphic>
      </p:graphicFrame>
      <p:graphicFrame>
        <p:nvGraphicFramePr>
          <p:cNvPr id="75791" name="Object 11"/>
          <p:cNvGraphicFramePr>
            <a:graphicFrameLocks noChangeAspect="1"/>
          </p:cNvGraphicFramePr>
          <p:nvPr/>
        </p:nvGraphicFramePr>
        <p:xfrm>
          <a:off x="3276600" y="2998788"/>
          <a:ext cx="1193800" cy="430212"/>
        </p:xfrm>
        <a:graphic>
          <a:graphicData uri="http://schemas.openxmlformats.org/presentationml/2006/ole">
            <p:oleObj spid="_x0000_s324619" name="Equation" r:id="rId12" imgW="507960" imgH="177480" progId="Equation.DSMT4">
              <p:embed/>
            </p:oleObj>
          </a:graphicData>
        </a:graphic>
      </p:graphicFrame>
      <p:graphicFrame>
        <p:nvGraphicFramePr>
          <p:cNvPr id="75792" name="Object 12"/>
          <p:cNvGraphicFramePr>
            <a:graphicFrameLocks noChangeAspect="1"/>
          </p:cNvGraphicFramePr>
          <p:nvPr/>
        </p:nvGraphicFramePr>
        <p:xfrm>
          <a:off x="4383088" y="2743200"/>
          <a:ext cx="1941512" cy="949325"/>
        </p:xfrm>
        <a:graphic>
          <a:graphicData uri="http://schemas.openxmlformats.org/presentationml/2006/ole">
            <p:oleObj spid="_x0000_s324620" name="Equation" r:id="rId13" imgW="825480" imgH="393480" progId="Equation.DSMT4">
              <p:embed/>
            </p:oleObj>
          </a:graphicData>
        </a:graphic>
      </p:graphicFrame>
      <p:graphicFrame>
        <p:nvGraphicFramePr>
          <p:cNvPr id="75793" name="Object 13"/>
          <p:cNvGraphicFramePr>
            <a:graphicFrameLocks noChangeAspect="1"/>
          </p:cNvGraphicFramePr>
          <p:nvPr/>
        </p:nvGraphicFramePr>
        <p:xfrm>
          <a:off x="6334125" y="2971800"/>
          <a:ext cx="1133475" cy="488950"/>
        </p:xfrm>
        <a:graphic>
          <a:graphicData uri="http://schemas.openxmlformats.org/presentationml/2006/ole">
            <p:oleObj spid="_x0000_s324621" name="Equation" r:id="rId14" imgW="482400" imgH="203040" progId="Equation.DSMT4">
              <p:embed/>
            </p:oleObj>
          </a:graphicData>
        </a:graphic>
      </p:graphicFrame>
      <p:graphicFrame>
        <p:nvGraphicFramePr>
          <p:cNvPr id="75794" name="Object 14"/>
          <p:cNvGraphicFramePr>
            <a:graphicFrameLocks noChangeAspect="1"/>
          </p:cNvGraphicFramePr>
          <p:nvPr/>
        </p:nvGraphicFramePr>
        <p:xfrm>
          <a:off x="1473200" y="3733800"/>
          <a:ext cx="736600" cy="592138"/>
        </p:xfrm>
        <a:graphic>
          <a:graphicData uri="http://schemas.openxmlformats.org/presentationml/2006/ole">
            <p:oleObj spid="_x0000_s324622" name="Equation" r:id="rId15" imgW="355320" imgH="241200" progId="Equation.DSMT4">
              <p:embed/>
            </p:oleObj>
          </a:graphicData>
        </a:graphic>
      </p:graphicFrame>
      <p:graphicFrame>
        <p:nvGraphicFramePr>
          <p:cNvPr id="75795" name="Object 15"/>
          <p:cNvGraphicFramePr>
            <a:graphicFrameLocks noChangeAspect="1"/>
          </p:cNvGraphicFramePr>
          <p:nvPr/>
        </p:nvGraphicFramePr>
        <p:xfrm>
          <a:off x="2209800" y="3756025"/>
          <a:ext cx="1211263" cy="434975"/>
        </p:xfrm>
        <a:graphic>
          <a:graphicData uri="http://schemas.openxmlformats.org/presentationml/2006/ole">
            <p:oleObj spid="_x0000_s324623" name="Equation" r:id="rId16" imgW="583920" imgH="177480" progId="Equation.DSMT4">
              <p:embed/>
            </p:oleObj>
          </a:graphicData>
        </a:graphic>
      </p:graphicFrame>
      <p:graphicFrame>
        <p:nvGraphicFramePr>
          <p:cNvPr id="75796" name="Object 16"/>
          <p:cNvGraphicFramePr>
            <a:graphicFrameLocks noChangeAspect="1"/>
          </p:cNvGraphicFramePr>
          <p:nvPr/>
        </p:nvGraphicFramePr>
        <p:xfrm>
          <a:off x="3429000" y="3767138"/>
          <a:ext cx="1104900" cy="500062"/>
        </p:xfrm>
        <a:graphic>
          <a:graphicData uri="http://schemas.openxmlformats.org/presentationml/2006/ole">
            <p:oleObj spid="_x0000_s324624" name="Equation" r:id="rId17" imgW="533160" imgH="203040" progId="Equation.DSMT4">
              <p:embed/>
            </p:oleObj>
          </a:graphicData>
        </a:graphic>
      </p:graphicFrame>
      <p:graphicFrame>
        <p:nvGraphicFramePr>
          <p:cNvPr id="75797" name="Object 17"/>
          <p:cNvGraphicFramePr>
            <a:graphicFrameLocks noChangeAspect="1"/>
          </p:cNvGraphicFramePr>
          <p:nvPr/>
        </p:nvGraphicFramePr>
        <p:xfrm>
          <a:off x="1524000" y="5040313"/>
          <a:ext cx="676275" cy="798512"/>
        </p:xfrm>
        <a:graphic>
          <a:graphicData uri="http://schemas.openxmlformats.org/presentationml/2006/ole">
            <p:oleObj spid="_x0000_s324625" name="Equation" r:id="rId18" imgW="266700" imgH="317500" progId="Equation.DSMT4">
              <p:embed/>
            </p:oleObj>
          </a:graphicData>
        </a:graphic>
      </p:graphicFrame>
      <p:graphicFrame>
        <p:nvGraphicFramePr>
          <p:cNvPr id="75798" name="Object 18"/>
          <p:cNvGraphicFramePr>
            <a:graphicFrameLocks noChangeAspect="1"/>
          </p:cNvGraphicFramePr>
          <p:nvPr/>
        </p:nvGraphicFramePr>
        <p:xfrm>
          <a:off x="2157413" y="5057775"/>
          <a:ext cx="966787" cy="798513"/>
        </p:xfrm>
        <a:graphic>
          <a:graphicData uri="http://schemas.openxmlformats.org/presentationml/2006/ole">
            <p:oleObj spid="_x0000_s324626" name="Equation" r:id="rId19" imgW="381000" imgH="317500" progId="Equation.DSMT4">
              <p:embed/>
            </p:oleObj>
          </a:graphicData>
        </a:graphic>
      </p:graphicFrame>
      <p:graphicFrame>
        <p:nvGraphicFramePr>
          <p:cNvPr id="75799" name="Object 19"/>
          <p:cNvGraphicFramePr>
            <a:graphicFrameLocks noChangeAspect="1"/>
          </p:cNvGraphicFramePr>
          <p:nvPr/>
        </p:nvGraphicFramePr>
        <p:xfrm>
          <a:off x="3214688" y="5089525"/>
          <a:ext cx="1128712" cy="606425"/>
        </p:xfrm>
        <a:graphic>
          <a:graphicData uri="http://schemas.openxmlformats.org/presentationml/2006/ole">
            <p:oleObj spid="_x0000_s324627" name="Equation" r:id="rId20" imgW="444500" imgH="241300" progId="Equation.DSMT4">
              <p:embed/>
            </p:oleObj>
          </a:graphicData>
        </a:graphic>
      </p:graphicFrame>
      <p:graphicFrame>
        <p:nvGraphicFramePr>
          <p:cNvPr id="75800" name="Object 20"/>
          <p:cNvGraphicFramePr>
            <a:graphicFrameLocks noChangeAspect="1"/>
          </p:cNvGraphicFramePr>
          <p:nvPr/>
        </p:nvGraphicFramePr>
        <p:xfrm>
          <a:off x="4298950" y="5057775"/>
          <a:ext cx="1482725" cy="798513"/>
        </p:xfrm>
        <a:graphic>
          <a:graphicData uri="http://schemas.openxmlformats.org/presentationml/2006/ole">
            <p:oleObj spid="_x0000_s324628" name="Equation" r:id="rId21" imgW="584200" imgH="317500" progId="Equation.DSMT4">
              <p:embed/>
            </p:oleObj>
          </a:graphicData>
        </a:graphic>
      </p:graphicFrame>
      <p:sp>
        <p:nvSpPr>
          <p:cNvPr id="6146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146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1729CF-1B2C-CC45-B171-49E84A775A8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 autoUpdateAnimBg="0"/>
      <p:bldP spid="75784" grpId="0" animBg="1" autoUpdateAnimBg="0"/>
      <p:bldP spid="7578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C9EB8-B678-E544-9A4F-B2C1CE5C7CE9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100% of you have registered and submitted!!</a:t>
            </a:r>
          </a:p>
          <a:p>
            <a:pPr lvl="1"/>
            <a:r>
              <a:rPr lang="en-US" dirty="0" smtClean="0"/>
              <a:t>Excellent job!</a:t>
            </a:r>
          </a:p>
          <a:p>
            <a:pPr lvl="1"/>
            <a:r>
              <a:rPr lang="en-US" dirty="0" smtClean="0"/>
              <a:t>6/27 already started working on HW#2, Great!!</a:t>
            </a:r>
          </a:p>
          <a:p>
            <a:pPr eaLnBrk="1" hangingPunct="1"/>
            <a:r>
              <a:rPr lang="en-US" dirty="0" smtClean="0"/>
              <a:t>Quiz 1 results</a:t>
            </a:r>
          </a:p>
          <a:p>
            <a:pPr lvl="1"/>
            <a:r>
              <a:rPr lang="en-US" dirty="0" smtClean="0"/>
              <a:t>Class average: 7.5/12</a:t>
            </a:r>
          </a:p>
          <a:p>
            <a:pPr lvl="2"/>
            <a:r>
              <a:rPr lang="en-US" dirty="0" smtClean="0"/>
              <a:t>Equivalent to 62.5/100</a:t>
            </a:r>
          </a:p>
          <a:p>
            <a:pPr lvl="1"/>
            <a:r>
              <a:rPr lang="en-US" dirty="0" smtClean="0"/>
              <a:t>Top score: 11.2/12</a:t>
            </a:r>
          </a:p>
          <a:p>
            <a:r>
              <a:rPr lang="en-US" dirty="0" smtClean="0"/>
              <a:t>Quiz #2 coming Tuesday, June 14</a:t>
            </a:r>
          </a:p>
          <a:p>
            <a:pPr lvl="1"/>
            <a:r>
              <a:rPr lang="en-US" dirty="0" smtClean="0"/>
              <a:t>Covers: CH 1.1 – what we finish on Monday, June 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7680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624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/>
              <a:t>Projectile Motion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495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Free fall acceleration, </a:t>
            </a:r>
            <a:r>
              <a:rPr lang="en-US" sz="2400" b="1">
                <a:latin typeface="Monotype Corsiva" charset="0"/>
              </a:rPr>
              <a:t>g</a:t>
            </a:r>
            <a:r>
              <a:rPr lang="en-US" sz="2400"/>
              <a:t>, is constant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/>
              <a:t>A motion under constant acceleration!!!! </a:t>
            </a:r>
            <a:r>
              <a:rPr lang="en-US" sz="2800">
                <a:sym typeface="Wingdings" charset="2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Horizontal motion with constant velocity ( </a:t>
            </a:r>
            <a:r>
              <a:rPr lang="en-US" sz="2400" u="sng">
                <a:solidFill>
                  <a:srgbClr val="A50021"/>
                </a:solidFill>
              </a:rPr>
              <a:t>no acceleration</a:t>
            </a:r>
            <a:r>
              <a:rPr lang="en-US" sz="2400"/>
              <a:t> 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Vertical motion under constant acceleration (</a:t>
            </a:r>
            <a:r>
              <a:rPr lang="en-US" sz="2400" b="1">
                <a:solidFill>
                  <a:srgbClr val="A50021"/>
                </a:solidFill>
                <a:latin typeface="Monotype Corsiva" charset="0"/>
              </a:rPr>
              <a:t> g</a:t>
            </a:r>
            <a:r>
              <a:rPr lang="en-US" sz="2400"/>
              <a:t> )</a:t>
            </a:r>
          </a:p>
        </p:txBody>
      </p:sp>
      <p:graphicFrame>
        <p:nvGraphicFramePr>
          <p:cNvPr id="76805" name="Object 2"/>
          <p:cNvGraphicFramePr>
            <a:graphicFrameLocks noChangeAspect="1"/>
          </p:cNvGraphicFramePr>
          <p:nvPr/>
        </p:nvGraphicFramePr>
        <p:xfrm>
          <a:off x="1676400" y="2566988"/>
          <a:ext cx="452438" cy="361950"/>
        </p:xfrm>
        <a:graphic>
          <a:graphicData uri="http://schemas.openxmlformats.org/presentationml/2006/ole">
            <p:oleObj spid="_x0000_s325634" name="Equation" r:id="rId4" imgW="266400" imgH="215640" progId="Equation.DSMT4">
              <p:embed/>
            </p:oleObj>
          </a:graphicData>
        </a:graphic>
      </p:graphicFrame>
      <p:graphicFrame>
        <p:nvGraphicFramePr>
          <p:cNvPr id="76806" name="Object 3"/>
          <p:cNvGraphicFramePr>
            <a:graphicFrameLocks noChangeAspect="1"/>
          </p:cNvGraphicFramePr>
          <p:nvPr/>
        </p:nvGraphicFramePr>
        <p:xfrm>
          <a:off x="2128838" y="2514600"/>
          <a:ext cx="690562" cy="404813"/>
        </p:xfrm>
        <a:graphic>
          <a:graphicData uri="http://schemas.openxmlformats.org/presentationml/2006/ole">
            <p:oleObj spid="_x0000_s325635" name="Equation" r:id="rId5" imgW="406080" imgH="241200" progId="Equation.DSMT4">
              <p:embed/>
            </p:oleObj>
          </a:graphicData>
        </a:graphic>
      </p:graphicFrame>
      <p:graphicFrame>
        <p:nvGraphicFramePr>
          <p:cNvPr id="76807" name="Object 4"/>
          <p:cNvGraphicFramePr>
            <a:graphicFrameLocks noChangeAspect="1"/>
          </p:cNvGraphicFramePr>
          <p:nvPr/>
        </p:nvGraphicFramePr>
        <p:xfrm>
          <a:off x="2743200" y="2514600"/>
          <a:ext cx="798513" cy="468313"/>
        </p:xfrm>
        <a:graphic>
          <a:graphicData uri="http://schemas.openxmlformats.org/presentationml/2006/ole">
            <p:oleObj spid="_x0000_s325636" name="Equation" r:id="rId6" imgW="469800" imgH="279360" progId="Equation.DSMT4">
              <p:embed/>
            </p:oleObj>
          </a:graphicData>
        </a:graphic>
      </p:graphicFrame>
      <p:sp>
        <p:nvSpPr>
          <p:cNvPr id="624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24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4CE9A7-3069-2643-87C0-DB9D67A0475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203325" y="1946275"/>
          <a:ext cx="668338" cy="406400"/>
        </p:xfrm>
        <a:graphic>
          <a:graphicData uri="http://schemas.openxmlformats.org/presentationml/2006/ole">
            <p:oleObj spid="_x0000_s327682" name="Equation" r:id="rId3" imgW="253800" imgH="177480" progId="Equation.DSMT4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4953000" y="2628900"/>
          <a:ext cx="1905000" cy="955675"/>
        </p:xfrm>
        <a:graphic>
          <a:graphicData uri="http://schemas.openxmlformats.org/presentationml/2006/ole">
            <p:oleObj spid="_x0000_s327683" name="Equation" r:id="rId4" imgW="736560" imgH="457200" progId="Equation.3">
              <p:embed/>
            </p:oleObj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781800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Show that a projectile motion is a parabola!!!</a:t>
            </a:r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/>
        </p:nvGraphicFramePr>
        <p:xfrm>
          <a:off x="2057400" y="1028700"/>
          <a:ext cx="820738" cy="549275"/>
        </p:xfrm>
        <a:graphic>
          <a:graphicData uri="http://schemas.openxmlformats.org/presentationml/2006/ole">
            <p:oleObj spid="_x0000_s327684" name="Equation" r:id="rId5" imgW="317160" imgH="228600" progId="Equation.DSMT4">
              <p:embed/>
            </p:oleObj>
          </a:graphicData>
        </a:graphic>
      </p:graphicFrame>
      <p:graphicFrame>
        <p:nvGraphicFramePr>
          <p:cNvPr id="77830" name="Object 5"/>
          <p:cNvGraphicFramePr>
            <a:graphicFrameLocks noChangeAspect="1"/>
          </p:cNvGraphicFramePr>
          <p:nvPr/>
        </p:nvGraphicFramePr>
        <p:xfrm>
          <a:off x="1981200" y="2889250"/>
          <a:ext cx="682625" cy="495300"/>
        </p:xfrm>
        <a:graphic>
          <a:graphicData uri="http://schemas.openxmlformats.org/presentationml/2006/ole">
            <p:oleObj spid="_x0000_s327685" name="Equation" r:id="rId6" imgW="317160" imgH="241200" progId="Equation.3">
              <p:embed/>
            </p:oleObj>
          </a:graphicData>
        </a:graphic>
      </p:graphicFrame>
      <p:graphicFrame>
        <p:nvGraphicFramePr>
          <p:cNvPr id="77831" name="Object 6"/>
          <p:cNvGraphicFramePr>
            <a:graphicFrameLocks noChangeAspect="1"/>
          </p:cNvGraphicFramePr>
          <p:nvPr/>
        </p:nvGraphicFramePr>
        <p:xfrm>
          <a:off x="1997075" y="3733800"/>
          <a:ext cx="2651125" cy="714375"/>
        </p:xfrm>
        <a:graphic>
          <a:graphicData uri="http://schemas.openxmlformats.org/presentationml/2006/ole">
            <p:oleObj spid="_x0000_s327686" name="Equation" r:id="rId7" imgW="1269720" imgH="393480" progId="Equation.DSMT4">
              <p:embed/>
            </p:oleObj>
          </a:graphicData>
        </a:graphic>
      </p:graphicFrame>
      <p:graphicFrame>
        <p:nvGraphicFramePr>
          <p:cNvPr id="77832" name="Object 7"/>
          <p:cNvGraphicFramePr>
            <a:graphicFrameLocks noChangeAspect="1"/>
          </p:cNvGraphicFramePr>
          <p:nvPr/>
        </p:nvGraphicFramePr>
        <p:xfrm>
          <a:off x="1905000" y="4835525"/>
          <a:ext cx="711200" cy="422275"/>
        </p:xfrm>
        <a:graphic>
          <a:graphicData uri="http://schemas.openxmlformats.org/presentationml/2006/ole">
            <p:oleObj spid="_x0000_s327687" name="Equation" r:id="rId8" imgW="330120" imgH="241200" progId="Equation.DSMT4">
              <p:embed/>
            </p:oleObj>
          </a:graphicData>
        </a:graphic>
      </p:graphicFrame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304800" y="44196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Plug t into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the above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7086600" y="1765300"/>
            <a:ext cx="1981200" cy="15875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50021"/>
                </a:solidFill>
                <a:latin typeface="Arial Narrow" charset="0"/>
              </a:rPr>
              <a:t>In a projectile motion, the only acceleration is gravitational one whose direction is always toward the center of the earth (downward).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381000" y="2649538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b="1" baseline="-25000">
                <a:solidFill>
                  <a:srgbClr val="A50021"/>
                </a:solidFill>
                <a:latin typeface="Arial Narrow" charset="0"/>
              </a:rPr>
              <a:t>x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=0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438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50021"/>
                </a:solidFill>
                <a:latin typeface="Arial Narrow" charset="0"/>
              </a:rPr>
              <a:t>What kind of parabola is this?</a:t>
            </a:r>
          </a:p>
        </p:txBody>
      </p:sp>
      <p:graphicFrame>
        <p:nvGraphicFramePr>
          <p:cNvPr id="77837" name="Object 8"/>
          <p:cNvGraphicFramePr>
            <a:graphicFrameLocks noChangeAspect="1"/>
          </p:cNvGraphicFramePr>
          <p:nvPr/>
        </p:nvGraphicFramePr>
        <p:xfrm>
          <a:off x="2057400" y="5562600"/>
          <a:ext cx="4114800" cy="831850"/>
        </p:xfrm>
        <a:graphic>
          <a:graphicData uri="http://schemas.openxmlformats.org/presentationml/2006/ole">
            <p:oleObj spid="_x0000_s327688" name="Equation" r:id="rId9" imgW="2031840" imgH="507960" progId="Equation.3">
              <p:embed/>
            </p:oleObj>
          </a:graphicData>
        </a:graphic>
      </p:graphicFrame>
      <p:graphicFrame>
        <p:nvGraphicFramePr>
          <p:cNvPr id="77838" name="Object 9"/>
          <p:cNvGraphicFramePr>
            <a:graphicFrameLocks noChangeAspect="1"/>
          </p:cNvGraphicFramePr>
          <p:nvPr>
            <p:ph/>
          </p:nvPr>
        </p:nvGraphicFramePr>
        <p:xfrm>
          <a:off x="6172200" y="1011238"/>
          <a:ext cx="768350" cy="584200"/>
        </p:xfrm>
        <a:graphic>
          <a:graphicData uri="http://schemas.openxmlformats.org/presentationml/2006/ole">
            <p:oleObj spid="_x0000_s327689" name="Equation" r:id="rId10" imgW="317160" imgH="241200" progId="Equation.DSMT4">
              <p:embed/>
            </p:oleObj>
          </a:graphicData>
        </a:graphic>
      </p:graphicFrame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457200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x-component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4498975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77841" name="Object 10"/>
          <p:cNvGraphicFramePr>
            <a:graphicFrameLocks noChangeAspect="1"/>
          </p:cNvGraphicFramePr>
          <p:nvPr/>
        </p:nvGraphicFramePr>
        <p:xfrm>
          <a:off x="1827212" y="1854200"/>
          <a:ext cx="1906588" cy="584200"/>
        </p:xfrm>
        <a:graphic>
          <a:graphicData uri="http://schemas.openxmlformats.org/presentationml/2006/ole">
            <p:oleObj spid="_x0000_s327690" name="Equation" r:id="rId11" imgW="723600" imgH="253800" progId="Equation.DSMT4">
              <p:embed/>
            </p:oleObj>
          </a:graphicData>
        </a:graphic>
      </p:graphicFrame>
      <p:graphicFrame>
        <p:nvGraphicFramePr>
          <p:cNvPr id="77842" name="Object 11"/>
          <p:cNvGraphicFramePr>
            <a:graphicFrameLocks noChangeAspect="1"/>
          </p:cNvGraphicFramePr>
          <p:nvPr/>
        </p:nvGraphicFramePr>
        <p:xfrm>
          <a:off x="3648075" y="1828800"/>
          <a:ext cx="736600" cy="525463"/>
        </p:xfrm>
        <a:graphic>
          <a:graphicData uri="http://schemas.openxmlformats.org/presentationml/2006/ole">
            <p:oleObj spid="_x0000_s327691" name="Equation" r:id="rId12" imgW="279360" imgH="228600" progId="Equation.DSMT4">
              <p:embed/>
            </p:oleObj>
          </a:graphicData>
        </a:graphic>
      </p:graphicFrame>
      <p:graphicFrame>
        <p:nvGraphicFramePr>
          <p:cNvPr id="77843" name="Object 12"/>
          <p:cNvGraphicFramePr>
            <a:graphicFrameLocks noChangeAspect="1"/>
          </p:cNvGraphicFramePr>
          <p:nvPr/>
        </p:nvGraphicFramePr>
        <p:xfrm>
          <a:off x="2740025" y="2901950"/>
          <a:ext cx="1908175" cy="469900"/>
        </p:xfrm>
        <a:graphic>
          <a:graphicData uri="http://schemas.openxmlformats.org/presentationml/2006/ole">
            <p:oleObj spid="_x0000_s327692" name="Equation" r:id="rId13" imgW="888840" imgH="228600" progId="Equation.3">
              <p:embed/>
            </p:oleObj>
          </a:graphicData>
        </a:graphic>
      </p:graphicFrame>
      <p:graphicFrame>
        <p:nvGraphicFramePr>
          <p:cNvPr id="77844" name="Object 13"/>
          <p:cNvGraphicFramePr>
            <a:graphicFrameLocks noChangeAspect="1"/>
          </p:cNvGraphicFramePr>
          <p:nvPr/>
        </p:nvGraphicFramePr>
        <p:xfrm>
          <a:off x="2719388" y="4641850"/>
          <a:ext cx="2462212" cy="844550"/>
        </p:xfrm>
        <a:graphic>
          <a:graphicData uri="http://schemas.openxmlformats.org/presentationml/2006/ole">
            <p:oleObj spid="_x0000_s327693" name="Equation" r:id="rId14" imgW="1143000" imgH="482400" progId="Equation.DSMT4">
              <p:embed/>
            </p:oleObj>
          </a:graphicData>
        </a:graphic>
      </p:graphicFrame>
      <p:graphicFrame>
        <p:nvGraphicFramePr>
          <p:cNvPr id="77845" name="Object 14"/>
          <p:cNvGraphicFramePr>
            <a:graphicFrameLocks noChangeAspect="1"/>
          </p:cNvGraphicFramePr>
          <p:nvPr/>
        </p:nvGraphicFramePr>
        <p:xfrm>
          <a:off x="5094288" y="4572000"/>
          <a:ext cx="2297112" cy="889000"/>
        </p:xfrm>
        <a:graphic>
          <a:graphicData uri="http://schemas.openxmlformats.org/presentationml/2006/ole">
            <p:oleObj spid="_x0000_s327694" name="Equation" r:id="rId15" imgW="1066680" imgH="507960" progId="Equation.DSMT4">
              <p:embed/>
            </p:oleObj>
          </a:graphicData>
        </a:graphic>
      </p:graphicFrame>
      <p:graphicFrame>
        <p:nvGraphicFramePr>
          <p:cNvPr id="77846" name="Object 15"/>
          <p:cNvGraphicFramePr>
            <a:graphicFrameLocks noChangeAspect="1"/>
          </p:cNvGraphicFramePr>
          <p:nvPr/>
        </p:nvGraphicFramePr>
        <p:xfrm>
          <a:off x="4648200" y="3705225"/>
          <a:ext cx="2252663" cy="714375"/>
        </p:xfrm>
        <a:graphic>
          <a:graphicData uri="http://schemas.openxmlformats.org/presentationml/2006/ole">
            <p:oleObj spid="_x0000_s327695" name="Equation" r:id="rId16" imgW="1079280" imgH="393480" progId="Equation.DSMT4">
              <p:embed/>
            </p:oleObj>
          </a:graphicData>
        </a:graphic>
      </p:graphicFrame>
      <p:graphicFrame>
        <p:nvGraphicFramePr>
          <p:cNvPr id="77847" name="Object 16"/>
          <p:cNvGraphicFramePr>
            <a:graphicFrameLocks noChangeAspect="1"/>
          </p:cNvGraphicFramePr>
          <p:nvPr/>
        </p:nvGraphicFramePr>
        <p:xfrm>
          <a:off x="2867025" y="990600"/>
          <a:ext cx="1247775" cy="549275"/>
        </p:xfrm>
        <a:graphic>
          <a:graphicData uri="http://schemas.openxmlformats.org/presentationml/2006/ole">
            <p:oleObj spid="_x0000_s327696" name="Equation" r:id="rId17" imgW="482400" imgH="228600" progId="Equation.DSMT4">
              <p:embed/>
            </p:oleObj>
          </a:graphicData>
        </a:graphic>
      </p:graphicFrame>
      <p:graphicFrame>
        <p:nvGraphicFramePr>
          <p:cNvPr id="77848" name="Object 17"/>
          <p:cNvGraphicFramePr>
            <a:graphicFrameLocks noChangeAspect="1"/>
          </p:cNvGraphicFramePr>
          <p:nvPr/>
        </p:nvGraphicFramePr>
        <p:xfrm>
          <a:off x="6926263" y="990600"/>
          <a:ext cx="1227137" cy="554038"/>
        </p:xfrm>
        <a:graphic>
          <a:graphicData uri="http://schemas.openxmlformats.org/presentationml/2006/ole">
            <p:oleObj spid="_x0000_s327697" name="Equation" r:id="rId18" imgW="469800" imgH="228600" progId="Equation.DSMT4">
              <p:embed/>
            </p:oleObj>
          </a:graphicData>
        </a:graphic>
      </p:graphicFrame>
      <p:sp>
        <p:nvSpPr>
          <p:cNvPr id="63514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3515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BCCE7-2D27-5949-ADCE-FBB201758BE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 autoUpdateAnimBg="0"/>
      <p:bldP spid="77833" grpId="0" animBg="1" autoUpdateAnimBg="0"/>
      <p:bldP spid="77834" grpId="0" animBg="1" autoUpdateAnimBg="0"/>
      <p:bldP spid="77835" grpId="0" animBg="1" autoUpdateAnimBg="0"/>
      <p:bldP spid="77836" grpId="0" animBg="1" autoUpdateAnimBg="0"/>
      <p:bldP spid="77839" grpId="0" animBg="1" autoUpdateAnimBg="0"/>
      <p:bldP spid="7784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7885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64520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1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64522" name="AutoShape 7"/>
            <p:cNvCxnSpPr>
              <a:cxnSpLocks noChangeShapeType="1"/>
              <a:stCxn id="64521" idx="0"/>
              <a:endCxn id="64520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</p:spPr>
        </p:cxnSp>
      </p:grpSp>
      <p:sp>
        <p:nvSpPr>
          <p:cNvPr id="6451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451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B2C98-750E-F342-9C79-45B584D4028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55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Example for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the ball is from the original position when landed.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60638"/>
          <a:ext cx="730250" cy="485775"/>
        </p:xfrm>
        <a:graphic>
          <a:graphicData uri="http://schemas.openxmlformats.org/presentationml/2006/ole">
            <p:oleObj spid="_x0000_s329730" name="Equation" r:id="rId3" imgW="330120" imgH="241200" progId="Equation.DSMT4">
              <p:embed/>
            </p:oleObj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622925"/>
          <a:ext cx="725488" cy="549275"/>
        </p:xfrm>
        <a:graphic>
          <a:graphicData uri="http://schemas.openxmlformats.org/presentationml/2006/ole">
            <p:oleObj spid="_x0000_s329731" name="Equation" r:id="rId4" imgW="317160" imgH="241200" progId="Equation.DSMT4">
              <p:embed/>
            </p:oleObj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it’s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76800" y="4078288"/>
          <a:ext cx="3048000" cy="874712"/>
        </p:xfrm>
        <a:graphic>
          <a:graphicData uri="http://schemas.openxmlformats.org/presentationml/2006/ole">
            <p:oleObj spid="_x0000_s329732" name="Equation" r:id="rId5" imgW="1434960" imgH="419040" progId="Equation.3">
              <p:embed/>
            </p:oleObj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124200"/>
          <a:ext cx="1938338" cy="511175"/>
        </p:xfrm>
        <a:graphic>
          <a:graphicData uri="http://schemas.openxmlformats.org/presentationml/2006/ole">
            <p:oleObj spid="_x0000_s329733" name="Equation" r:id="rId6" imgW="876240" imgH="253800" progId="Equation.DSMT4">
              <p:embed/>
            </p:oleObj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408238"/>
          <a:ext cx="2332037" cy="792162"/>
        </p:xfrm>
        <a:graphic>
          <a:graphicData uri="http://schemas.openxmlformats.org/presentationml/2006/ole">
            <p:oleObj spid="_x0000_s329734" name="Equation" r:id="rId7" imgW="1054080" imgH="393480" progId="Equation.DSMT4">
              <p:embed/>
            </p:oleObj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43800" y="2590800"/>
          <a:ext cx="533400" cy="357188"/>
        </p:xfrm>
        <a:graphic>
          <a:graphicData uri="http://schemas.openxmlformats.org/presentationml/2006/ole">
            <p:oleObj spid="_x0000_s329735" name="Equation" r:id="rId8" imgW="241200" imgH="177480" progId="Equation.DSMT4">
              <p:embed/>
            </p:oleObj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29200" y="4962525"/>
          <a:ext cx="1455738" cy="371475"/>
        </p:xfrm>
        <a:graphic>
          <a:graphicData uri="http://schemas.openxmlformats.org/presentationml/2006/ole">
            <p:oleObj spid="_x0000_s329736" name="Equation" r:id="rId9" imgW="685800" imgH="177480" progId="Equation.DSMT4">
              <p:embed/>
            </p:oleObj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38800"/>
          <a:ext cx="812800" cy="520700"/>
        </p:xfrm>
        <a:graphic>
          <a:graphicData uri="http://schemas.openxmlformats.org/presentationml/2006/ole">
            <p:oleObj spid="_x0000_s329737" name="Equation" r:id="rId10" imgW="355320" imgH="228600" progId="Equation.DSMT4">
              <p:embed/>
            </p:oleObj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726238" y="5594350"/>
          <a:ext cx="2265362" cy="577850"/>
        </p:xfrm>
        <a:graphic>
          <a:graphicData uri="http://schemas.openxmlformats.org/presentationml/2006/ole">
            <p:oleObj spid="_x0000_s329738" name="Equation" r:id="rId11" imgW="990360" imgH="253800" progId="Equation.DSMT4">
              <p:embed/>
            </p:oleObj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Why isn’t 0 the solution?</a:t>
            </a:r>
          </a:p>
        </p:txBody>
      </p:sp>
      <p:sp>
        <p:nvSpPr>
          <p:cNvPr id="65555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5556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D841D-F750-4B4C-B2B8-9003F734CFD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 autoUpdateAnimBg="0"/>
      <p:bldP spid="79876" grpId="0" animBg="1" autoUpdateAnimBg="0"/>
      <p:bldP spid="79879" grpId="0" animBg="1" autoUpdateAnimBg="0"/>
      <p:bldP spid="79880" grpId="0" animBg="1" autoUpdateAnimBg="0"/>
      <p:bldP spid="79888" grpId="0"/>
      <p:bldP spid="798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656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9FE77-97FB-FF43-8804-8127EA35BEEA}" type="slidenum">
              <a:rPr lang="en-US"/>
              <a:pPr/>
              <a:t>24</a:t>
            </a:fld>
            <a:endParaRPr lang="en-US"/>
          </a:p>
        </p:txBody>
      </p:sp>
      <p:sp>
        <p:nvSpPr>
          <p:cNvPr id="665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657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0F2945B-5F66-1D4B-9574-071EB52D504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6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Horizontal Range and Max Height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Based on what we have learned, one can analyze a projectile motion in more detail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Maximum height an object can reach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Maximum range</a:t>
            </a:r>
          </a:p>
        </p:txBody>
      </p:sp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4191000" y="3124200"/>
          <a:ext cx="1136650" cy="730250"/>
        </p:xfrm>
        <a:graphic>
          <a:graphicData uri="http://schemas.openxmlformats.org/presentationml/2006/ole">
            <p:oleObj spid="_x0000_s330754" name="Equation" r:id="rId3" imgW="342720" imgH="241200" progId="Equation.DSMT4">
              <p:embed/>
            </p:oleObj>
          </a:graphicData>
        </a:graphic>
      </p:graphicFrame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4327525" y="2209800"/>
            <a:ext cx="4206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At the maximum height the object’s vertical motion stops to turn around!!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514600"/>
            <a:ext cx="3657600" cy="3581400"/>
            <a:chOff x="432" y="1665"/>
            <a:chExt cx="2016" cy="1311"/>
          </a:xfrm>
        </p:grpSpPr>
        <p:pic>
          <p:nvPicPr>
            <p:cNvPr id="6657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665"/>
              <a:ext cx="2016" cy="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792" name="Text Box 8"/>
            <p:cNvSpPr txBox="1">
              <a:spLocks noChangeArrowheads="1"/>
            </p:cNvSpPr>
            <p:nvPr/>
          </p:nvSpPr>
          <p:spPr bwMode="auto">
            <a:xfrm>
              <a:off x="967" y="2208"/>
              <a:ext cx="20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v</a:t>
              </a:r>
              <a:r>
                <a:rPr lang="en-US" b="1" baseline="-25000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i</a:t>
              </a:r>
              <a:endParaRPr lang="en-US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  <p:sp>
          <p:nvSpPr>
            <p:cNvPr id="66579" name="Text Box 9"/>
            <p:cNvSpPr txBox="1">
              <a:spLocks noChangeArrowheads="1"/>
            </p:cNvSpPr>
            <p:nvPr/>
          </p:nvSpPr>
          <p:spPr bwMode="auto">
            <a:xfrm>
              <a:off x="1272" y="2502"/>
              <a:ext cx="19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charset="2"/>
                </a:rPr>
                <a:t>θ</a:t>
              </a:r>
            </a:p>
          </p:txBody>
        </p:sp>
        <p:sp>
          <p:nvSpPr>
            <p:cNvPr id="66580" name="AutoShape 10"/>
            <p:cNvSpPr>
              <a:spLocks noChangeArrowheads="1"/>
            </p:cNvSpPr>
            <p:nvPr/>
          </p:nvSpPr>
          <p:spPr bwMode="auto">
            <a:xfrm rot="-5681994">
              <a:off x="1032" y="2568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11"/>
            <p:cNvSpPr>
              <a:spLocks noChangeShapeType="1"/>
            </p:cNvSpPr>
            <p:nvPr/>
          </p:nvSpPr>
          <p:spPr bwMode="auto">
            <a:xfrm flipV="1">
              <a:off x="1632" y="2160"/>
              <a:ext cx="0" cy="57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Text Box 12"/>
            <p:cNvSpPr txBox="1">
              <a:spLocks noChangeArrowheads="1"/>
            </p:cNvSpPr>
            <p:nvPr/>
          </p:nvSpPr>
          <p:spPr bwMode="auto">
            <a:xfrm>
              <a:off x="1670" y="2327"/>
              <a:ext cx="17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h</a:t>
              </a:r>
            </a:p>
          </p:txBody>
        </p:sp>
      </p:grpSp>
      <p:graphicFrame>
        <p:nvGraphicFramePr>
          <p:cNvPr id="246797" name="Object 13"/>
          <p:cNvGraphicFramePr>
            <a:graphicFrameLocks noChangeAspect="1"/>
          </p:cNvGraphicFramePr>
          <p:nvPr/>
        </p:nvGraphicFramePr>
        <p:xfrm>
          <a:off x="6477000" y="4876800"/>
          <a:ext cx="2514600" cy="1084263"/>
        </p:xfrm>
        <a:graphic>
          <a:graphicData uri="http://schemas.openxmlformats.org/presentationml/2006/ole">
            <p:oleObj spid="_x0000_s330755" name="Equation" r:id="rId5" imgW="914400" imgH="419040" progId="Equation.3">
              <p:embed/>
            </p:oleObj>
          </a:graphicData>
        </a:graphic>
      </p:graphicFrame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486400" y="16764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5486400" y="3124200"/>
          <a:ext cx="1728788" cy="730250"/>
        </p:xfrm>
        <a:graphic>
          <a:graphicData uri="http://schemas.openxmlformats.org/presentationml/2006/ole">
            <p:oleObj spid="_x0000_s330756" name="Equation" r:id="rId6" imgW="520560" imgH="241200" progId="Equation.DSMT4">
              <p:embed/>
            </p:oleObj>
          </a:graphicData>
        </a:graphic>
      </p:graphicFrame>
      <p:graphicFrame>
        <p:nvGraphicFramePr>
          <p:cNvPr id="246800" name="Object 16"/>
          <p:cNvGraphicFramePr>
            <a:graphicFrameLocks noChangeAspect="1"/>
          </p:cNvGraphicFramePr>
          <p:nvPr/>
        </p:nvGraphicFramePr>
        <p:xfrm>
          <a:off x="4914900" y="3868738"/>
          <a:ext cx="3543300" cy="693737"/>
        </p:xfrm>
        <a:graphic>
          <a:graphicData uri="http://schemas.openxmlformats.org/presentationml/2006/ole">
            <p:oleObj spid="_x0000_s330757" name="Equation" r:id="rId7" imgW="1066680" imgH="228600" progId="Equation.DSMT4">
              <p:embed/>
            </p:oleObj>
          </a:graphicData>
        </a:graphic>
      </p:graphicFrame>
      <p:graphicFrame>
        <p:nvGraphicFramePr>
          <p:cNvPr id="246801" name="Object 17"/>
          <p:cNvGraphicFramePr>
            <a:graphicFrameLocks noChangeAspect="1"/>
          </p:cNvGraphicFramePr>
          <p:nvPr/>
        </p:nvGraphicFramePr>
        <p:xfrm>
          <a:off x="8416925" y="3957638"/>
          <a:ext cx="422275" cy="538162"/>
        </p:xfrm>
        <a:graphic>
          <a:graphicData uri="http://schemas.openxmlformats.org/presentationml/2006/ole">
            <p:oleObj spid="_x0000_s330758" name="Equation" r:id="rId8" imgW="126720" imgH="177480" progId="Equation.DSMT4">
              <p:embed/>
            </p:oleObj>
          </a:graphicData>
        </a:graphic>
      </p:graphicFrame>
      <p:sp>
        <p:nvSpPr>
          <p:cNvPr id="246802" name="AutoShape 18"/>
          <p:cNvSpPr>
            <a:spLocks noChangeArrowheads="1"/>
          </p:cNvSpPr>
          <p:nvPr/>
        </p:nvSpPr>
        <p:spPr bwMode="auto">
          <a:xfrm>
            <a:off x="4572000" y="5111750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  <p:bldP spid="246789" grpId="0" animBg="1" autoUpdateAnimBg="0"/>
      <p:bldP spid="246798" grpId="0" animBg="1" autoUpdateAnimBg="0"/>
      <p:bldP spid="2468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760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B46AC-C7EE-0445-8008-EC6C763AFB09}" type="slidenum">
              <a:rPr lang="en-US"/>
              <a:pPr/>
              <a:t>25</a:t>
            </a:fld>
            <a:endParaRPr lang="en-US"/>
          </a:p>
        </p:txBody>
      </p:sp>
      <p:sp>
        <p:nvSpPr>
          <p:cNvPr id="67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760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3AA0204-58A2-BF4F-8C57-9B90B15C5A6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76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Horizontal Range and Max Height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414338" y="4135438"/>
          <a:ext cx="728662" cy="504825"/>
        </p:xfrm>
        <a:graphic>
          <a:graphicData uri="http://schemas.openxmlformats.org/presentationml/2006/ole">
            <p:oleObj spid="_x0000_s331778" name="Equation" r:id="rId3" imgW="330120" imgH="241200" progId="Equation.DSMT4">
              <p:embed/>
            </p:oleObj>
          </a:graphicData>
        </a:graphic>
      </p:graphicFrame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609600" y="1828800"/>
          <a:ext cx="866775" cy="492125"/>
        </p:xfrm>
        <a:graphic>
          <a:graphicData uri="http://schemas.openxmlformats.org/presentationml/2006/ole">
            <p:oleObj spid="_x0000_s331779" name="Equation" r:id="rId4" imgW="266400" imgH="164880" progId="Equation.DSMT4">
              <p:embed/>
            </p:oleObj>
          </a:graphicData>
        </a:graphic>
      </p:graphicFrame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2362200" y="2705100"/>
          <a:ext cx="3200400" cy="1181100"/>
        </p:xfrm>
        <a:graphic>
          <a:graphicData uri="http://schemas.openxmlformats.org/presentationml/2006/ole">
            <p:oleObj spid="_x0000_s331780" name="Equation" r:id="rId5" imgW="1041120" imgH="507960" progId="Equation.3">
              <p:embed/>
            </p:oleObj>
          </a:graphicData>
        </a:graphic>
      </p:graphicFrame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3697288" y="4197350"/>
          <a:ext cx="1408112" cy="450850"/>
        </p:xfrm>
        <a:graphic>
          <a:graphicData uri="http://schemas.openxmlformats.org/presentationml/2006/ole">
            <p:oleObj spid="_x0000_s331781" name="Equation" r:id="rId6" imgW="596880" imgH="228600" progId="Equation.DSMT4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2073275" y="4981575"/>
          <a:ext cx="3870325" cy="1076325"/>
        </p:xfrm>
        <a:graphic>
          <a:graphicData uri="http://schemas.openxmlformats.org/presentationml/2006/ole">
            <p:oleObj spid="_x0000_s331782" name="Equation" r:id="rId7" imgW="1320480" imgH="482400" progId="Equation.DSMT4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191000" y="1779588"/>
          <a:ext cx="2216150" cy="592137"/>
        </p:xfrm>
        <a:graphic>
          <a:graphicData uri="http://schemas.openxmlformats.org/presentationml/2006/ole">
            <p:oleObj spid="_x0000_s331783" name="Equation" r:id="rId8" imgW="685800" imgH="228600" progId="Equation.DSMT4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2565400" y="1735138"/>
          <a:ext cx="620713" cy="681037"/>
        </p:xfrm>
        <a:graphic>
          <a:graphicData uri="http://schemas.openxmlformats.org/presentationml/2006/ole">
            <p:oleObj spid="_x0000_s331784" name="Equation" r:id="rId9" imgW="190440" imgH="228600" progId="Equation.DSMT4">
              <p:embed/>
            </p:oleObj>
          </a:graphicData>
        </a:graphic>
      </p:graphicFrame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3033713" y="1697038"/>
          <a:ext cx="1157287" cy="757237"/>
        </p:xfrm>
        <a:graphic>
          <a:graphicData uri="http://schemas.openxmlformats.org/presentationml/2006/ole">
            <p:oleObj spid="_x0000_s331785" name="Equation" r:id="rId10" imgW="355320" imgH="253800" progId="Equation.DSMT4">
              <p:embed/>
            </p:oleObj>
          </a:graphicData>
        </a:graphic>
      </p:graphicFrame>
      <p:graphicFrame>
        <p:nvGraphicFramePr>
          <p:cNvPr id="247820" name="Object 12"/>
          <p:cNvGraphicFramePr>
            <a:graphicFrameLocks noChangeAspect="1"/>
          </p:cNvGraphicFramePr>
          <p:nvPr/>
        </p:nvGraphicFramePr>
        <p:xfrm>
          <a:off x="1447800" y="1735138"/>
          <a:ext cx="620713" cy="681037"/>
        </p:xfrm>
        <a:graphic>
          <a:graphicData uri="http://schemas.openxmlformats.org/presentationml/2006/ole">
            <p:oleObj spid="_x0000_s331786" name="Equation" r:id="rId11" imgW="190440" imgH="228600" progId="Equation.DSMT4">
              <p:embed/>
            </p:oleObj>
          </a:graphicData>
        </a:graphic>
      </p:graphicFrame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p:oleObj spid="_x0000_s331787" name="Equation" r:id="rId12" imgW="88560" imgH="152280" progId="Equation.DSMT4">
              <p:embed/>
            </p:oleObj>
          </a:graphicData>
        </a:graphic>
      </p:graphicFrame>
      <p:graphicFrame>
        <p:nvGraphicFramePr>
          <p:cNvPr id="247822" name="Object 14"/>
          <p:cNvGraphicFramePr>
            <a:graphicFrameLocks noChangeAspect="1"/>
          </p:cNvGraphicFramePr>
          <p:nvPr/>
        </p:nvGraphicFramePr>
        <p:xfrm>
          <a:off x="2254250" y="1906588"/>
          <a:ext cx="412750" cy="339725"/>
        </p:xfrm>
        <a:graphic>
          <a:graphicData uri="http://schemas.openxmlformats.org/presentationml/2006/ole">
            <p:oleObj spid="_x0000_s331788" name="Equation" r:id="rId13" imgW="126720" imgH="114120" progId="Equation.DSMT4">
              <p:embed/>
            </p:oleObj>
          </a:graphicData>
        </a:graphic>
      </p:graphicFrame>
      <p:graphicFrame>
        <p:nvGraphicFramePr>
          <p:cNvPr id="247823" name="Object 15"/>
          <p:cNvGraphicFramePr>
            <a:graphicFrameLocks noChangeAspect="1"/>
          </p:cNvGraphicFramePr>
          <p:nvPr/>
        </p:nvGraphicFramePr>
        <p:xfrm>
          <a:off x="6324600" y="1484313"/>
          <a:ext cx="2133600" cy="1182687"/>
        </p:xfrm>
        <a:graphic>
          <a:graphicData uri="http://schemas.openxmlformats.org/presentationml/2006/ole">
            <p:oleObj spid="_x0000_s331789" name="Equation" r:id="rId14" imgW="660240" imgH="457200" progId="Equation.DSMT4">
              <p:embed/>
            </p:oleObj>
          </a:graphicData>
        </a:graphic>
      </p:graphicFrame>
      <p:graphicFrame>
        <p:nvGraphicFramePr>
          <p:cNvPr id="247824" name="Object 16"/>
          <p:cNvGraphicFramePr>
            <a:graphicFrameLocks noChangeAspect="1"/>
          </p:cNvGraphicFramePr>
          <p:nvPr/>
        </p:nvGraphicFramePr>
        <p:xfrm>
          <a:off x="1143000" y="4191000"/>
          <a:ext cx="533400" cy="373063"/>
        </p:xfrm>
        <a:graphic>
          <a:graphicData uri="http://schemas.openxmlformats.org/presentationml/2006/ole">
            <p:oleObj spid="_x0000_s331790" name="Equation" r:id="rId15" imgW="241200" imgH="177480" progId="Equation.DSMT4">
              <p:embed/>
            </p:oleObj>
          </a:graphicData>
        </a:graphic>
      </p:graphicFrame>
      <p:graphicFrame>
        <p:nvGraphicFramePr>
          <p:cNvPr id="247825" name="Object 17"/>
          <p:cNvGraphicFramePr>
            <a:graphicFrameLocks noChangeAspect="1"/>
          </p:cNvGraphicFramePr>
          <p:nvPr/>
        </p:nvGraphicFramePr>
        <p:xfrm>
          <a:off x="1676400" y="3975100"/>
          <a:ext cx="2020888" cy="825500"/>
        </p:xfrm>
        <a:graphic>
          <a:graphicData uri="http://schemas.openxmlformats.org/presentationml/2006/ole">
            <p:oleObj spid="_x0000_s331791" name="Equation" r:id="rId16" imgW="914400" imgH="393480" progId="Equation.DSMT4">
              <p:embed/>
            </p:oleObj>
          </a:graphicData>
        </a:graphic>
      </p:graphicFrame>
      <p:graphicFrame>
        <p:nvGraphicFramePr>
          <p:cNvPr id="247826" name="Object 18"/>
          <p:cNvGraphicFramePr>
            <a:graphicFrameLocks noChangeAspect="1"/>
          </p:cNvGraphicFramePr>
          <p:nvPr/>
        </p:nvGraphicFramePr>
        <p:xfrm>
          <a:off x="5029200" y="3962400"/>
          <a:ext cx="1557338" cy="901700"/>
        </p:xfrm>
        <a:graphic>
          <a:graphicData uri="http://schemas.openxmlformats.org/presentationml/2006/ole">
            <p:oleObj spid="_x0000_s331792" name="Equation" r:id="rId17" imgW="660240" imgH="457200" progId="Equation.DSMT4">
              <p:embed/>
            </p:oleObj>
          </a:graphicData>
        </a:graphic>
      </p:graphicFrame>
      <p:graphicFrame>
        <p:nvGraphicFramePr>
          <p:cNvPr id="247827" name="Object 19"/>
          <p:cNvGraphicFramePr>
            <a:graphicFrameLocks noChangeAspect="1"/>
          </p:cNvGraphicFramePr>
          <p:nvPr/>
        </p:nvGraphicFramePr>
        <p:xfrm>
          <a:off x="6553200" y="4038600"/>
          <a:ext cx="868363" cy="776288"/>
        </p:xfrm>
        <a:graphic>
          <a:graphicData uri="http://schemas.openxmlformats.org/presentationml/2006/ole">
            <p:oleObj spid="_x0000_s331793" name="Equation" r:id="rId18" imgW="368280" imgH="393480" progId="Equation.DSMT4">
              <p:embed/>
            </p:oleObj>
          </a:graphicData>
        </a:graphic>
      </p:graphicFrame>
      <p:graphicFrame>
        <p:nvGraphicFramePr>
          <p:cNvPr id="247828" name="Object 20"/>
          <p:cNvGraphicFramePr>
            <a:graphicFrameLocks noChangeAspect="1"/>
          </p:cNvGraphicFramePr>
          <p:nvPr/>
        </p:nvGraphicFramePr>
        <p:xfrm>
          <a:off x="7315200" y="3886200"/>
          <a:ext cx="1677988" cy="977900"/>
        </p:xfrm>
        <a:graphic>
          <a:graphicData uri="http://schemas.openxmlformats.org/presentationml/2006/ole">
            <p:oleObj spid="_x0000_s331794" name="Equation" r:id="rId19" imgW="711000" imgH="495000" progId="Equation.DSMT4">
              <p:embed/>
            </p:oleObj>
          </a:graphicData>
        </a:graphic>
      </p:graphicFrame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 autoUpdateAnimBg="0"/>
      <p:bldP spid="247829" grpId="0" animBg="1"/>
      <p:bldP spid="2478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F0C0E6-04B5-6E42-8F7D-EB21FBF747CF}" type="slidenum">
              <a:rPr lang="en-US"/>
              <a:pPr/>
              <a:t>26</a:t>
            </a:fld>
            <a:endParaRPr lang="en-US"/>
          </a:p>
        </p:txBody>
      </p:sp>
      <p:sp>
        <p:nvSpPr>
          <p:cNvPr id="686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861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98BA20B-D355-604C-9533-7098B482FEC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86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Maximum Range and Height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What are the conditions that give maximum height and range of a projectile motion?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685800" y="2209800"/>
          <a:ext cx="2813050" cy="1179513"/>
        </p:xfrm>
        <a:graphic>
          <a:graphicData uri="http://schemas.openxmlformats.org/presentationml/2006/ole">
            <p:oleObj spid="_x0000_s332802" name="Equation" r:id="rId3" imgW="1002960" imgH="507960" progId="Equation.3">
              <p:embed/>
            </p:oleObj>
          </a:graphicData>
        </a:graphic>
      </p:graphicFrame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</a:t>
            </a:r>
            <a:r>
              <a:rPr lang="en-US">
                <a:solidFill>
                  <a:srgbClr val="990000"/>
                </a:solidFill>
                <a:latin typeface="Lucida Grande" charset="0"/>
                <a:ea typeface="Lucida Grande" charset="0"/>
                <a:cs typeface="Lucida Grande" charset="0"/>
              </a:rPr>
              <a:t>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i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762000" y="4419600"/>
          <a:ext cx="2052638" cy="1284288"/>
        </p:xfrm>
        <a:graphic>
          <a:graphicData uri="http://schemas.openxmlformats.org/presentationml/2006/ole">
            <p:oleObj spid="_x0000_s332803" name="Equation" r:id="rId4" imgW="1041120" imgH="507960" progId="Equation.DSMT4">
              <p:embed/>
            </p:oleObj>
          </a:graphicData>
        </a:graphic>
      </p:graphicFrame>
      <p:sp>
        <p:nvSpPr>
          <p:cNvPr id="248839" name="AutoShape 7"/>
          <p:cNvSpPr>
            <a:spLocks noChangeArrowheads="1"/>
          </p:cNvSpPr>
          <p:nvPr/>
        </p:nvSpPr>
        <p:spPr bwMode="auto">
          <a:xfrm>
            <a:off x="3733800" y="3810000"/>
            <a:ext cx="48768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i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i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  <p:bldP spid="248837" grpId="0" animBg="1"/>
      <p:bldP spid="2488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69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8016F-7658-494C-B254-BF332605327F}" type="slidenum">
              <a:rPr lang="en-US"/>
              <a:pPr/>
              <a:t>27</a:t>
            </a:fld>
            <a:endParaRPr lang="en-US"/>
          </a:p>
        </p:txBody>
      </p:sp>
      <p:sp>
        <p:nvSpPr>
          <p:cNvPr id="69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965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ED23984-82A3-6E47-84F2-6B2BAB811D4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49858" name="Picture 2" descr="FG03_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/>
              <a:t>Example for a Projectile Motion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p:oleObj spid="_x0000_s333826" name="Equation" r:id="rId4" imgW="190440" imgH="228600" progId="Equation.DSMT4">
              <p:embed/>
            </p:oleObj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p:oleObj spid="_x0000_s333827" name="Equation" r:id="rId5" imgW="330120" imgH="241200" progId="Equation.DSMT4">
              <p:embed/>
            </p:oleObj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309563" y="4038600"/>
          <a:ext cx="2128837" cy="436563"/>
        </p:xfrm>
        <a:graphic>
          <a:graphicData uri="http://schemas.openxmlformats.org/presentationml/2006/ole">
            <p:oleObj spid="_x0000_s333828" name="Equation" r:id="rId6" imgW="1180800" imgH="228600" progId="Equation.DSMT4">
              <p:embed/>
            </p:oleObj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457200" y="4665663"/>
          <a:ext cx="4800600" cy="762000"/>
        </p:xfrm>
        <a:graphic>
          <a:graphicData uri="http://schemas.openxmlformats.org/presentationml/2006/ole">
            <p:oleObj spid="_x0000_s333829" name="Equation" r:id="rId7" imgW="2450880" imgH="469800" progId="Equation.3">
              <p:embed/>
            </p:oleObj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457200" y="5554663"/>
          <a:ext cx="3810000" cy="388937"/>
        </p:xfrm>
        <a:graphic>
          <a:graphicData uri="http://schemas.openxmlformats.org/presentationml/2006/ole">
            <p:oleObj spid="_x0000_s333830" name="Equation" r:id="rId8" imgW="1447560" imgH="177480" progId="Equation.3">
              <p:embed/>
            </p:oleObj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57200" y="6096000"/>
          <a:ext cx="1382713" cy="381000"/>
        </p:xfrm>
        <a:graphic>
          <a:graphicData uri="http://schemas.openxmlformats.org/presentationml/2006/ole">
            <p:oleObj spid="_x0000_s333831" name="Equation" r:id="rId9" imgW="571320" imgH="177480" progId="Equation.3">
              <p:embed/>
            </p:oleObj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p:oleObj spid="_x0000_s333832" name="Equation" r:id="rId10" imgW="190440" imgH="241200" progId="Equation.DSMT4">
              <p:embed/>
            </p:oleObj>
          </a:graphicData>
        </a:graphic>
      </p:graphicFrame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2286000" y="5943600"/>
            <a:ext cx="2895600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Since negative time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represents the time with the stone on the ground if it were thrown from the ground.</a:t>
            </a:r>
            <a:endParaRPr lang="en-US" sz="16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57400"/>
          <a:ext cx="1073150" cy="433388"/>
        </p:xfrm>
        <a:graphic>
          <a:graphicData uri="http://schemas.openxmlformats.org/presentationml/2006/ole">
            <p:oleObj spid="_x0000_s333833" name="Equation" r:id="rId11" imgW="609480" imgH="228600" progId="Equation.DSMT4">
              <p:embed/>
            </p:oleObj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66900" y="2057400"/>
          <a:ext cx="2933700" cy="385763"/>
        </p:xfrm>
        <a:graphic>
          <a:graphicData uri="http://schemas.openxmlformats.org/presentationml/2006/ole">
            <p:oleObj spid="_x0000_s333834" name="Equation" r:id="rId12" imgW="1663560" imgH="203040" progId="Equation.DSMT4">
              <p:embed/>
            </p:oleObj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73113" y="2667000"/>
          <a:ext cx="1055687" cy="411163"/>
        </p:xfrm>
        <a:graphic>
          <a:graphicData uri="http://schemas.openxmlformats.org/presentationml/2006/ole">
            <p:oleObj spid="_x0000_s333835" name="Equation" r:id="rId13" imgW="596880" imgH="228600" progId="Equation.DSMT4">
              <p:embed/>
            </p:oleObj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51025" y="2667000"/>
          <a:ext cx="2873375" cy="365125"/>
        </p:xfrm>
        <a:graphic>
          <a:graphicData uri="http://schemas.openxmlformats.org/presentationml/2006/ole">
            <p:oleObj spid="_x0000_s333836" name="Equation" r:id="rId14" imgW="1625400" imgH="203040" progId="Equation.DSMT4">
              <p:embed/>
            </p:oleObj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59150"/>
          <a:ext cx="1146175" cy="374650"/>
        </p:xfrm>
        <a:graphic>
          <a:graphicData uri="http://schemas.openxmlformats.org/presentationml/2006/ole">
            <p:oleObj spid="_x0000_s333837" name="Equation" r:id="rId15" imgW="596880" imgH="177480" progId="Equation.DSMT4">
              <p:embed/>
            </p:oleObj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30550"/>
          <a:ext cx="1317625" cy="831850"/>
        </p:xfrm>
        <a:graphic>
          <a:graphicData uri="http://schemas.openxmlformats.org/presentationml/2006/ole">
            <p:oleObj spid="_x0000_s333838" name="Equation" r:id="rId16" imgW="685800" imgH="393480" progId="Equation.DSMT4">
              <p:embed/>
            </p:oleObj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73325" y="4038600"/>
          <a:ext cx="2632075" cy="387350"/>
        </p:xfrm>
        <a:graphic>
          <a:graphicData uri="http://schemas.openxmlformats.org/presentationml/2006/ole">
            <p:oleObj spid="_x0000_s333839" name="Equation" r:id="rId17" imgW="1460160" imgH="203040" progId="Equation.DSMT4">
              <p:embed/>
            </p:oleObj>
          </a:graphicData>
        </a:graphic>
      </p:graphicFrame>
      <p:sp>
        <p:nvSpPr>
          <p:cNvPr id="249876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 autoUpdateAnimBg="0"/>
      <p:bldP spid="249868" grpId="0" animBg="1" autoUpdateAnimBg="0"/>
      <p:bldP spid="2498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706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80402-A6CA-E347-B9FE-B16766F44D4B}" type="slidenum">
              <a:rPr lang="en-US"/>
              <a:pPr/>
              <a:t>28</a:t>
            </a:fld>
            <a:endParaRPr lang="en-US"/>
          </a:p>
        </p:txBody>
      </p:sp>
      <p:sp>
        <p:nvSpPr>
          <p:cNvPr id="706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067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09FB368-2165-E440-81CB-86C43A7F5B5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06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/>
              <a:t>Example cont’d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62200"/>
          <a:ext cx="785813" cy="566738"/>
        </p:xfrm>
        <a:graphic>
          <a:graphicData uri="http://schemas.openxmlformats.org/presentationml/2006/ole">
            <p:oleObj spid="_x0000_s334850" name="Equation" r:id="rId3" imgW="342720" imgH="241200" progId="Equation.DSMT4">
              <p:embed/>
            </p:oleObj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33400" y="3227388"/>
          <a:ext cx="750888" cy="669925"/>
        </p:xfrm>
        <a:graphic>
          <a:graphicData uri="http://schemas.openxmlformats.org/presentationml/2006/ole">
            <p:oleObj spid="_x0000_s334851" name="Equation" r:id="rId4" imgW="279360" imgH="253800" progId="Equation.DSMT4">
              <p:embed/>
            </p:oleObj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16075"/>
          <a:ext cx="1898650" cy="579438"/>
        </p:xfrm>
        <a:graphic>
          <a:graphicData uri="http://schemas.openxmlformats.org/presentationml/2006/ole">
            <p:oleObj spid="_x0000_s334852" name="Equation" r:id="rId5" imgW="647640" imgH="241200" progId="Equation.3">
              <p:embed/>
            </p:oleObj>
          </a:graphicData>
        </a:graphic>
      </p:graphicFrame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43150"/>
          <a:ext cx="2009775" cy="552450"/>
        </p:xfrm>
        <a:graphic>
          <a:graphicData uri="http://schemas.openxmlformats.org/presentationml/2006/ole">
            <p:oleObj spid="_x0000_s334853" name="Equation" r:id="rId6" imgW="876240" imgH="228600" progId="Equation.DSMT4">
              <p:embed/>
            </p:oleObj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600200"/>
          <a:ext cx="1824038" cy="549275"/>
        </p:xfrm>
        <a:graphic>
          <a:graphicData uri="http://schemas.openxmlformats.org/presentationml/2006/ole">
            <p:oleObj spid="_x0000_s334854" name="Equation" r:id="rId7" imgW="622080" imgH="228600" progId="Equation.DSMT4">
              <p:embed/>
            </p:oleObj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44588" y="2362200"/>
          <a:ext cx="1370012" cy="566738"/>
        </p:xfrm>
        <a:graphic>
          <a:graphicData uri="http://schemas.openxmlformats.org/presentationml/2006/ole">
            <p:oleObj spid="_x0000_s334855" name="Equation" r:id="rId8" imgW="596880" imgH="241200" progId="Equation.DSMT4">
              <p:embed/>
            </p:oleObj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219200" y="3124200"/>
          <a:ext cx="2322513" cy="804863"/>
        </p:xfrm>
        <a:graphic>
          <a:graphicData uri="http://schemas.openxmlformats.org/presentationml/2006/ole">
            <p:oleObj spid="_x0000_s334856" name="Equation" r:id="rId9" imgW="863280" imgH="304560" progId="Equation.DSMT4">
              <p:embed/>
            </p:oleObj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124200"/>
          <a:ext cx="4954588" cy="871538"/>
        </p:xfrm>
        <a:graphic>
          <a:graphicData uri="http://schemas.openxmlformats.org/presentationml/2006/ole">
            <p:oleObj spid="_x0000_s334857" name="Equation" r:id="rId10" imgW="1841400" imgH="330120" progId="Equation.DSMT4">
              <p:embed/>
            </p:oleObj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91038" y="2389188"/>
          <a:ext cx="4195762" cy="430212"/>
        </p:xfrm>
        <a:graphic>
          <a:graphicData uri="http://schemas.openxmlformats.org/presentationml/2006/ole">
            <p:oleObj spid="_x0000_s334858" name="Equation" r:id="rId11" imgW="1828800" imgH="177480" progId="Equation.DSMT4">
              <p:embed/>
            </p:oleObj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29075" y="1600200"/>
          <a:ext cx="4505325" cy="488950"/>
        </p:xfrm>
        <a:graphic>
          <a:graphicData uri="http://schemas.openxmlformats.org/presentationml/2006/ole">
            <p:oleObj spid="_x0000_s334859" name="Equation" r:id="rId12" imgW="1536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 autoUpdateAnimBg="0"/>
      <p:bldP spid="250887" grpId="0" animBg="1" autoUpdateAnimBg="0"/>
      <p:bldP spid="25088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B66C3-24BC-3640-9BE0-DA3FF90CE516}" type="slidenum">
              <a:rPr lang="en-US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 smtClean="0">
                <a:ea typeface="Gulim" pitchFamily="34" charset="-127"/>
                <a:cs typeface="Gulim" pitchFamily="34" charset="-127"/>
              </a:rPr>
              <a:t>Reminder: S</a:t>
            </a:r>
            <a:r>
              <a:rPr lang="en-US" sz="4000" dirty="0" smtClean="0"/>
              <a:t>pecial </a:t>
            </a:r>
            <a:r>
              <a:rPr lang="en-US" sz="4000" dirty="0"/>
              <a:t>Project</a:t>
            </a:r>
            <a:r>
              <a:rPr lang="en-US" altLang="ko-KR" sz="4000" dirty="0">
                <a:ea typeface="Gulim" pitchFamily="34" charset="-127"/>
                <a:cs typeface="Gulim" pitchFamily="34" charset="-127"/>
              </a:rPr>
              <a:t> for Extra Credit</a:t>
            </a:r>
            <a:endParaRPr lang="en-US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/>
              <a:t>Show that the trajectory of a projectile motion is a parabola!!</a:t>
            </a:r>
          </a:p>
          <a:p>
            <a:pPr lvl="1"/>
            <a:r>
              <a:rPr lang="en-US" sz="3600" dirty="0"/>
              <a:t>20 points</a:t>
            </a:r>
          </a:p>
          <a:p>
            <a:pPr lvl="1"/>
            <a:r>
              <a:rPr lang="en-US" sz="3600" dirty="0"/>
              <a:t>Due: next</a:t>
            </a:r>
            <a:r>
              <a:rPr lang="en-US" sz="3600" dirty="0" smtClean="0"/>
              <a:t> </a:t>
            </a:r>
            <a:r>
              <a:rPr lang="en-US" sz="3600" dirty="0" smtClean="0">
                <a:ea typeface="Gulim" pitchFamily="34" charset="-127"/>
                <a:cs typeface="Gulim" pitchFamily="34" charset="-127"/>
              </a:rPr>
              <a:t>Tues</a:t>
            </a:r>
            <a:r>
              <a:rPr lang="en-US" sz="3600" dirty="0" smtClean="0"/>
              <a:t>day</a:t>
            </a:r>
            <a:r>
              <a:rPr lang="en-US" sz="3600" dirty="0"/>
              <a:t>,</a:t>
            </a:r>
            <a:r>
              <a:rPr lang="en-US" altLang="ko-KR" sz="3600" dirty="0" smtClean="0">
                <a:ea typeface="Gulim" pitchFamily="34" charset="-127"/>
                <a:cs typeface="Gulim" pitchFamily="34" charset="-127"/>
              </a:rPr>
              <a:t> June 14</a:t>
            </a:r>
            <a:endParaRPr lang="en-US" sz="3600" dirty="0" smtClean="0"/>
          </a:p>
          <a:p>
            <a:pPr lvl="1"/>
            <a:r>
              <a:rPr lang="en-US" sz="3600" dirty="0"/>
              <a:t>You MUST show full details of your OWN computations to obtain any credit</a:t>
            </a:r>
            <a:endParaRPr lang="en-US" altLang="ko-KR" sz="3600" dirty="0" smtClean="0">
              <a:ea typeface="Gulim" pitchFamily="34" charset="-127"/>
              <a:cs typeface="Gulim" pitchFamily="34" charset="-127"/>
            </a:endParaRPr>
          </a:p>
          <a:p>
            <a:pPr lvl="2"/>
            <a:r>
              <a:rPr lang="en-US" altLang="ko-KR" sz="3200" dirty="0" smtClean="0">
                <a:ea typeface="Gulim" pitchFamily="34" charset="-127"/>
                <a:cs typeface="Gulim" pitchFamily="34" charset="-127"/>
              </a:rPr>
              <a:t>Much beyond </a:t>
            </a:r>
            <a:r>
              <a:rPr lang="en-US" altLang="ko-KR" sz="3200" dirty="0">
                <a:ea typeface="Gulim" pitchFamily="34" charset="-127"/>
                <a:cs typeface="Gulim" pitchFamily="34" charset="-127"/>
              </a:rPr>
              <a:t>what was covered in page</a:t>
            </a:r>
            <a:r>
              <a:rPr lang="en-US" altLang="ko-KR" sz="3200" dirty="0" smtClean="0">
                <a:ea typeface="Gulim" pitchFamily="34" charset="-127"/>
                <a:cs typeface="Gulim" pitchFamily="34" charset="-127"/>
              </a:rPr>
              <a:t> 21 </a:t>
            </a:r>
            <a:r>
              <a:rPr lang="en-US" altLang="ko-KR" sz="3200" dirty="0">
                <a:ea typeface="Gulim" pitchFamily="34" charset="-127"/>
                <a:cs typeface="Gulim" pitchFamily="34" charset="-127"/>
              </a:rPr>
              <a:t>of this lecture note!!</a:t>
            </a:r>
            <a:endParaRPr lang="en-US" sz="3200" dirty="0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/>
              <a:t>A Motion in 2 Dimension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629E4-2637-F941-BEB1-8B3A32A115F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p:oleObj spid="_x0000_s300034" name="Equation" r:id="rId5" imgW="1003300" imgH="279400" progId="Equation.DSMT4">
              <p:embed/>
            </p:oleObj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p:oleObj spid="_x0000_s300035" name="Equation" r:id="rId6" imgW="952500" imgH="266700" progId="Equation.DSMT4">
              <p:embed/>
            </p:oleObj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p:oleObj spid="_x0000_s300036" name="Equation" r:id="rId7" imgW="825500" imgH="241300" progId="Equation.DSMT4">
              <p:embed/>
            </p:oleObj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p:oleObj spid="_x0000_s300037" name="Equation" r:id="rId8" imgW="939800" imgH="254000" progId="Equation.DSMT4">
              <p:embed/>
            </p:oleObj>
          </a:graphicData>
        </a:graphic>
      </p:graphicFrame>
      <p:sp>
        <p:nvSpPr>
          <p:cNvPr id="368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C7AB9-FFE8-D44B-B1E1-56255520AE2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/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p:oleObj spid="_x0000_s302082" name="Equation" r:id="rId5" imgW="1016000" imgH="304800" progId="Equation.DSMT4">
              <p:embed/>
            </p:oleObj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p:oleObj spid="_x0000_s302083" name="Equation" r:id="rId6" imgW="977900" imgH="279400" progId="Equation.DSMT4">
              <p:embed/>
            </p:oleObj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p:oleObj spid="_x0000_s302084" name="Equation" r:id="rId7" imgW="838200" imgH="266700" progId="Equation.DSMT4">
              <p:embed/>
            </p:oleObj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p:oleObj spid="_x0000_s302085" name="Equation" r:id="rId8" imgW="965200" imgH="279400" progId="Equation.DSMT4">
              <p:embed/>
            </p:oleObj>
          </a:graphicData>
        </a:graphic>
      </p:graphicFrame>
      <p:sp>
        <p:nvSpPr>
          <p:cNvPr id="3892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89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8EDF94-581F-FC48-AB77-EAD9E4A0FCA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/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E2A43-4E43-DA46-9325-E80743A9AF0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 sz="3200" b="1" dirty="0">
                <a:solidFill>
                  <a:srgbClr val="000066"/>
                </a:solidFill>
                <a:latin typeface="Arial Narrow" charset="0"/>
              </a:rPr>
              <a:t>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p:oleObj spid="_x0000_s306178" name="Equation" r:id="rId4" imgW="1003300" imgH="279400" progId="Equation.DSMT4">
              <p:embed/>
            </p:oleObj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p:oleObj spid="_x0000_s306179" name="Equation" r:id="rId5" imgW="1041400" imgH="266700" progId="Equation.DSMT4">
              <p:embed/>
            </p:oleObj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p:oleObj spid="_x0000_s306180" name="Equation" r:id="rId6" imgW="825500" imgH="241300" progId="Equation.DSMT4">
              <p:embed/>
            </p:oleObj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p:oleObj spid="_x0000_s306181" name="Equation" r:id="rId7" imgW="939800" imgH="254000" progId="Equation.DSMT4">
              <p:embed/>
            </p:oleObj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p:oleObj spid="_x0000_s306182" name="Equation" r:id="rId8" imgW="1016000" imgH="304800" progId="Equation.DSMT4">
              <p:embed/>
            </p:oleObj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p:oleObj spid="_x0000_s306183" name="Equation" r:id="rId9" imgW="1054100" imgH="279400" progId="Equation.DSMT4">
              <p:embed/>
            </p:oleObj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p:oleObj spid="_x0000_s306184" name="Equation" r:id="rId10" imgW="838200" imgH="266700" progId="Equation.DSMT4">
              <p:embed/>
            </p:oleObj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p:oleObj spid="_x0000_s306185" name="Equation" r:id="rId11" imgW="965200" imgH="279400" progId="Equation.DSMT4">
              <p:embed/>
            </p:oleObj>
          </a:graphicData>
        </a:graphic>
      </p:graphicFrame>
      <p:sp>
        <p:nvSpPr>
          <p:cNvPr id="43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/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 sz="3200" b="1" dirty="0">
                <a:solidFill>
                  <a:srgbClr val="000066"/>
                </a:solidFill>
                <a:latin typeface="Arial Narrow" charset="0"/>
              </a:rPr>
              <a:t>-component</a:t>
            </a:r>
          </a:p>
        </p:txBody>
      </p:sp>
      <p:sp>
        <p:nvSpPr>
          <p:cNvPr id="4302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302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4C159-97ED-8342-BF0C-94F07F67415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Thursday, June 9, 2011</a:t>
            </a:r>
            <a:endParaRPr lang="en-US"/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/>
              <a:t>Ex. A Moving Spacecraft</a:t>
            </a:r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87135A-A92B-764F-A511-1A59199BCE5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7093</TotalTime>
  <Words>1924</Words>
  <Application>Microsoft Macintosh PowerPoint</Application>
  <PresentationFormat>On-screen Show (4:3)</PresentationFormat>
  <Paragraphs>263</Paragraphs>
  <Slides>28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1443 – Section 001 Lecture #4</vt:lpstr>
      <vt:lpstr>Announcements</vt:lpstr>
      <vt:lpstr>Reminder: Special Project for Extra Credit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2-dim Motion Under Constant Acceleration</vt:lpstr>
      <vt:lpstr>2-dim Motion Under Constant Acceleration</vt:lpstr>
      <vt:lpstr>Example for 2-D Kinematic Equations</vt:lpstr>
      <vt:lpstr>Example for 2-D Kinematic Eq. Cnt’d</vt:lpstr>
      <vt:lpstr>Projectile Motion</vt:lpstr>
      <vt:lpstr>Slide 21</vt:lpstr>
      <vt:lpstr>Projectile Motion </vt:lpstr>
      <vt:lpstr>Example for Projectile Motion</vt:lpstr>
      <vt:lpstr>Horizontal Range and Max Height</vt:lpstr>
      <vt:lpstr>Horizontal Range and Max Height</vt:lpstr>
      <vt:lpstr>Maximum Range and Height</vt:lpstr>
      <vt:lpstr>Example for a Projectile Motion</vt:lpstr>
      <vt:lpstr>Example cont’d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220</cp:revision>
  <dcterms:created xsi:type="dcterms:W3CDTF">2011-06-09T16:44:01Z</dcterms:created>
  <dcterms:modified xsi:type="dcterms:W3CDTF">2011-06-09T16:44:27Z</dcterms:modified>
</cp:coreProperties>
</file>