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47.bin" ContentType="application/vnd.openxmlformats-officedocument.oleObject"/>
  <Override PartName="/ppt/slides/slide18.xml" ContentType="application/vnd.openxmlformats-officedocument.presentationml.slide+xml"/>
  <Override PartName="/ppt/embeddings/Microsoft_Equation3.bin" ContentType="application/vnd.openxmlformats-officedocument.oleObject"/>
  <Override PartName="/ppt/embeddings/oleObject57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Microsoft_Equation10.bin" ContentType="application/vnd.openxmlformats-officedocument.oleObject"/>
  <Override PartName="/ppt/embeddings/oleObject76.bin" ContentType="application/vnd.openxmlformats-officedocument.oleObject"/>
  <Override PartName="/ppt/embeddings/Microsoft_Equation20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embeddings/Microsoft_Equation9.bin" ContentType="application/vnd.openxmlformats-officedocument.oleObject"/>
  <Override PartName="/ppt/embeddings/oleObject95.bin" ContentType="application/vnd.openxmlformats-officedocument.oleObject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embeddings/Microsoft_Equation16.bin" ContentType="application/vnd.openxmlformats-officedocument.oleObject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38.bin" ContentType="application/vnd.openxmlformats-officedocument.oleObject"/>
  <Override PartName="/ppt/embeddings/oleObject71.bin" ContentType="application/vnd.openxmlformats-officedocument.oleObject"/>
  <Override PartName="/ppt/embeddings/oleObject80.bin" ContentType="application/vnd.openxmlformats-officedocument.oleObject"/>
  <Override PartName="/ppt/embeddings/oleObject48.bin" ContentType="application/vnd.openxmlformats-officedocument.oleObject"/>
  <Override PartName="/ppt/slides/slide19.xml" ContentType="application/vnd.openxmlformats-officedocument.presentationml.slide+xml"/>
  <Override PartName="/ppt/slideLayouts/slideLayout10.xml" ContentType="application/vnd.openxmlformats-officedocument.presentationml.slideLayout+xml"/>
  <Override PartName="/ppt/embeddings/Microsoft_Equation4.bin" ContentType="application/vnd.openxmlformats-officedocument.oleObject"/>
  <Override PartName="/ppt/embeddings/oleObject58.bin" ContentType="application/vnd.openxmlformats-officedocument.oleObject"/>
  <Override PartName="/ppt/embeddings/oleObject90.bin" ContentType="application/vnd.openxmlformats-officedocument.oleObject"/>
  <Override PartName="/ppt/embeddings/oleObject67.bin" ContentType="application/vnd.openxmlformats-officedocument.oleObject"/>
  <Override PartName="/ppt/embeddings/Microsoft_Equation11.bin" ContentType="application/vnd.openxmlformats-officedocument.oleObject"/>
  <Override PartName="/ppt/embeddings/oleObject77.bin" ContentType="application/vnd.openxmlformats-officedocument.oleObject"/>
  <Override PartName="/ppt/embeddings/Microsoft_Equation21.bin" ContentType="application/vnd.openxmlformats-officedocument.oleObject"/>
  <Override PartName="/ppt/embeddings/oleObject86.bin" ContentType="application/vnd.openxmlformats-officedocument.oleObject"/>
  <Override PartName="/ppt/embeddings/Microsoft_Equation30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embeddings/Microsoft_Equation17.bin" ContentType="application/vnd.openxmlformats-officedocument.oleObject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Microsoft_Equation26.bin" ContentType="application/vnd.openxmlformats-officedocument.oleObject"/>
  <Override PartName="/ppt/embeddings/oleObject24.bin" ContentType="application/vnd.openxmlformats-officedocument.oleObject"/>
  <Override PartName="/ppt/notesSlides/notesSlide8.xml" ContentType="application/vnd.openxmlformats-officedocument.presentationml.notesSlide+xml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Override PartName="/ppt/embeddings/oleObject62.bin" ContentType="application/vnd.openxmlformats-officedocument.oleObject"/>
  <Override PartName="/ppt/slides/slide5.xml" ContentType="application/vnd.openxmlformats-officedocument.presentationml.slide+xml"/>
  <Default Extension="xml" ContentType="application/xml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Microsoft_Equation5.bin" ContentType="application/vnd.openxmlformats-officedocument.oleObject"/>
  <Override PartName="/ppt/slideLayouts/slideLayout11.xml" ContentType="application/vnd.openxmlformats-officedocument.presentationml.slideLayout+xml"/>
  <Override PartName="/ppt/embeddings/oleObject59.bin" ContentType="application/vnd.openxmlformats-officedocument.oleObject"/>
  <Override PartName="/ppt/embeddings/oleObject91.bin" ContentType="application/vnd.openxmlformats-officedocument.oleObject"/>
  <Override PartName="/docProps/app.xml" ContentType="application/vnd.openxmlformats-officedocument.extended-properties+xml"/>
  <Override PartName="/ppt/embeddings/oleObject68.bin" ContentType="application/vnd.openxmlformats-officedocument.oleObject"/>
  <Override PartName="/ppt/embeddings/Microsoft_Equation12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Microsoft_Equation22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Microsoft_Equation31.bin" ContentType="application/vnd.openxmlformats-officedocument.oleObject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embeddings/Microsoft_Equation18.bin" ContentType="application/vnd.openxmlformats-officedocument.oleObject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Microsoft_Equation27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82.bin" ContentType="application/vnd.openxmlformats-officedocument.oleObject"/>
  <Override PartName="/ppt/embeddings/Microsoft_Equation6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69.bin" ContentType="application/vnd.openxmlformats-officedocument.oleObject"/>
  <Override PartName="/ppt/embeddings/Microsoft_Equation13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Microsoft_Equation23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Microsoft_Equation32.bin" ContentType="application/vnd.openxmlformats-officedocument.oleObject"/>
  <Override PartName="/ppt/embeddings/oleObject30.bin" ContentType="application/vnd.openxmlformats-officedocument.oleObject"/>
  <Override PartName="/ppt/notesSlides/notesSlide5.xml" ContentType="application/vnd.openxmlformats-officedocument.presentationml.notesSlide+xml"/>
  <Override PartName="/ppt/slides/slide10.xml" ContentType="application/vnd.openxmlformats-officedocument.presentationml.slide+xml"/>
  <Override PartName="/ppt/embeddings/Microsoft_Equation19.bin" ContentType="application/vnd.openxmlformats-officedocument.oleObject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slides/slide20.xml" ContentType="application/vnd.openxmlformats-officedocument.presentationml.slide+xml"/>
  <Override PartName="/ppt/embeddings/Microsoft_Equation28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Microsoft_Equation1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Default Extension="pict" ContentType="image/pi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83.bin" ContentType="application/vnd.openxmlformats-officedocument.oleObject"/>
  <Override PartName="/ppt/embeddings/Microsoft_Equation7.bin" ContentType="application/vnd.openxmlformats-officedocument.oleObject"/>
  <Override PartName="/ppt/slideLayouts/slideLayout13.xml" ContentType="application/vnd.openxmlformats-officedocument.presentationml.slideLayout+xml"/>
  <Override PartName="/ppt/presProps.xml" ContentType="application/vnd.openxmlformats-officedocument.presentationml.presProps+xml"/>
  <Override PartName="/ppt/embeddings/oleObject93.bin" ContentType="application/vnd.openxmlformats-officedocument.oleObject"/>
  <Override PartName="/ppt/presentation.xml" ContentType="application/vnd.openxmlformats-officedocument.presentationml.presentation.main+xml"/>
  <Override PartName="/ppt/embeddings/Microsoft_Equation14.bin" ContentType="application/vnd.openxmlformats-officedocument.oleObject"/>
  <Override PartName="/ppt/embeddings/oleObject12.bin" ContentType="application/vnd.openxmlformats-officedocument.oleObject"/>
  <Override PartName="/ppt/embeddings/Microsoft_Equation24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Microsoft_Equation33.bin" ContentType="application/vnd.openxmlformats-officedocument.oleObject"/>
  <Override PartName="/ppt/embeddings/oleObject31.bin" ContentType="application/vnd.openxmlformats-officedocument.oleObject"/>
  <Override PartName="/ppt/notesSlides/notesSlide6.xml" ContentType="application/vnd.openxmlformats-officedocument.presentationml.notesSlide+xml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Microsoft_Equation29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46.bin" ContentType="application/vnd.openxmlformats-officedocument.oleObject"/>
  <Override PartName="/ppt/slides/slide17.xml" ContentType="application/vnd.openxmlformats-officedocument.presentationml.slide+xml"/>
  <Override PartName="/ppt/embeddings/Microsoft_Equation2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84.bin" ContentType="application/vnd.openxmlformats-officedocument.oleObject"/>
  <Override PartName="/ppt/slideLayouts/slideLayout14.xml" ContentType="application/vnd.openxmlformats-officedocument.presentationml.slideLayout+xml"/>
  <Override PartName="/ppt/embeddings/Microsoft_Equation8.bin" ContentType="application/vnd.openxmlformats-officedocument.oleObject"/>
  <Override PartName="/ppt/embeddings/oleObject94.bin" ContentType="application/vnd.openxmlformats-officedocument.oleObject"/>
  <Override PartName="/ppt/notesSlides/notesSlide1.xml" ContentType="application/vnd.openxmlformats-officedocument.presentationml.notesSlide+xml"/>
  <Override PartName="/ppt/embeddings/Microsoft_Equation15.bin" ContentType="application/vnd.openxmlformats-officedocument.oleObject"/>
  <Override PartName="/ppt/embeddings/Microsoft_Equation25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notesSlides/notesSlide7.xml" ContentType="application/vnd.openxmlformats-officedocument.presentationml.notesSlide+xml"/>
  <Override PartName="/ppt/embeddings/oleObject41.bin" ContentType="application/vnd.openxmlformats-officedocument.oleObject"/>
  <Override PartName="/ppt/slides/slide12.xml" ContentType="application/vnd.openxmlformats-officedocument.presentationml.slide+xml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8" r:id="rId3"/>
    <p:sldId id="480" r:id="rId4"/>
    <p:sldId id="478" r:id="rId5"/>
    <p:sldId id="479" r:id="rId6"/>
    <p:sldId id="485" r:id="rId7"/>
    <p:sldId id="486" r:id="rId8"/>
    <p:sldId id="487" r:id="rId9"/>
    <p:sldId id="488" r:id="rId10"/>
    <p:sldId id="489" r:id="rId11"/>
    <p:sldId id="490" r:id="rId12"/>
    <p:sldId id="491" r:id="rId13"/>
    <p:sldId id="492" r:id="rId14"/>
    <p:sldId id="493" r:id="rId15"/>
    <p:sldId id="494" r:id="rId16"/>
    <p:sldId id="495" r:id="rId17"/>
    <p:sldId id="496" r:id="rId18"/>
    <p:sldId id="497" r:id="rId19"/>
    <p:sldId id="498" r:id="rId20"/>
    <p:sldId id="499" r:id="rId21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598" autoAdjust="0"/>
    <p:restoredTop sz="94728" autoAdjust="0"/>
  </p:normalViewPr>
  <p:slideViewPr>
    <p:cSldViewPr>
      <p:cViewPr varScale="1">
        <p:scale>
          <a:sx n="111" d="100"/>
          <a:sy n="111" d="100"/>
        </p:scale>
        <p:origin x="-112" y="-9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image" Target="../media/image13.wmf"/><Relationship Id="rId13" Type="http://schemas.openxmlformats.org/officeDocument/2006/relationships/image" Target="../media/image14.wmf"/><Relationship Id="rId14" Type="http://schemas.openxmlformats.org/officeDocument/2006/relationships/image" Target="../media/image15.wmf"/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Relationship Id="rId9" Type="http://schemas.openxmlformats.org/officeDocument/2006/relationships/image" Target="../media/image10.wmf"/><Relationship Id="rId10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4" Type="http://schemas.openxmlformats.org/officeDocument/2006/relationships/image" Target="../media/image76.wmf"/><Relationship Id="rId1" Type="http://schemas.openxmlformats.org/officeDocument/2006/relationships/image" Target="../media/image73.wmf"/><Relationship Id="rId2" Type="http://schemas.openxmlformats.org/officeDocument/2006/relationships/image" Target="../media/image7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Relationship Id="rId2" Type="http://schemas.openxmlformats.org/officeDocument/2006/relationships/image" Target="../media/image79.wmf"/><Relationship Id="rId3" Type="http://schemas.openxmlformats.org/officeDocument/2006/relationships/image" Target="../media/image8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4" Type="http://schemas.openxmlformats.org/officeDocument/2006/relationships/image" Target="../media/image84.wmf"/><Relationship Id="rId5" Type="http://schemas.openxmlformats.org/officeDocument/2006/relationships/image" Target="../media/image85.wmf"/><Relationship Id="rId6" Type="http://schemas.openxmlformats.org/officeDocument/2006/relationships/image" Target="../media/image86.wmf"/><Relationship Id="rId7" Type="http://schemas.openxmlformats.org/officeDocument/2006/relationships/image" Target="../media/image87.wmf"/><Relationship Id="rId8" Type="http://schemas.openxmlformats.org/officeDocument/2006/relationships/image" Target="../media/image88.wmf"/><Relationship Id="rId9" Type="http://schemas.openxmlformats.org/officeDocument/2006/relationships/image" Target="../media/image89.wmf"/><Relationship Id="rId10" Type="http://schemas.openxmlformats.org/officeDocument/2006/relationships/image" Target="../media/image90.wmf"/><Relationship Id="rId11" Type="http://schemas.openxmlformats.org/officeDocument/2006/relationships/image" Target="../media/image91.wmf"/><Relationship Id="rId1" Type="http://schemas.openxmlformats.org/officeDocument/2006/relationships/image" Target="../media/image81.wmf"/><Relationship Id="rId2" Type="http://schemas.openxmlformats.org/officeDocument/2006/relationships/image" Target="../media/image82.wmf"/></Relationships>
</file>

<file path=ppt/drawings/_rels/vmlDrawing14.vml.rels><?xml version="1.0" encoding="UTF-8" standalone="yes"?>
<Relationships xmlns="http://schemas.openxmlformats.org/package/2006/relationships"><Relationship Id="rId20" Type="http://schemas.openxmlformats.org/officeDocument/2006/relationships/image" Target="../media/image111.wmf"/><Relationship Id="rId21" Type="http://schemas.openxmlformats.org/officeDocument/2006/relationships/image" Target="../media/image112.wmf"/><Relationship Id="rId22" Type="http://schemas.openxmlformats.org/officeDocument/2006/relationships/image" Target="../media/image113.wmf"/><Relationship Id="rId23" Type="http://schemas.openxmlformats.org/officeDocument/2006/relationships/image" Target="../media/image114.wmf"/><Relationship Id="rId24" Type="http://schemas.openxmlformats.org/officeDocument/2006/relationships/image" Target="../media/image115.wmf"/><Relationship Id="rId25" Type="http://schemas.openxmlformats.org/officeDocument/2006/relationships/image" Target="../media/image116.wmf"/><Relationship Id="rId26" Type="http://schemas.openxmlformats.org/officeDocument/2006/relationships/image" Target="../media/image117.wmf"/><Relationship Id="rId27" Type="http://schemas.openxmlformats.org/officeDocument/2006/relationships/image" Target="../media/image118.wmf"/><Relationship Id="rId28" Type="http://schemas.openxmlformats.org/officeDocument/2006/relationships/image" Target="../media/image119.wmf"/><Relationship Id="rId29" Type="http://schemas.openxmlformats.org/officeDocument/2006/relationships/image" Target="../media/image120.wmf"/><Relationship Id="rId1" Type="http://schemas.openxmlformats.org/officeDocument/2006/relationships/image" Target="../media/image92.wmf"/><Relationship Id="rId2" Type="http://schemas.openxmlformats.org/officeDocument/2006/relationships/image" Target="../media/image93.wmf"/><Relationship Id="rId3" Type="http://schemas.openxmlformats.org/officeDocument/2006/relationships/image" Target="../media/image94.wmf"/><Relationship Id="rId4" Type="http://schemas.openxmlformats.org/officeDocument/2006/relationships/image" Target="../media/image95.wmf"/><Relationship Id="rId5" Type="http://schemas.openxmlformats.org/officeDocument/2006/relationships/image" Target="../media/image96.wmf"/><Relationship Id="rId30" Type="http://schemas.openxmlformats.org/officeDocument/2006/relationships/image" Target="../media/image121.wmf"/><Relationship Id="rId31" Type="http://schemas.openxmlformats.org/officeDocument/2006/relationships/image" Target="../media/image122.wmf"/><Relationship Id="rId32" Type="http://schemas.openxmlformats.org/officeDocument/2006/relationships/image" Target="../media/image123.wmf"/><Relationship Id="rId9" Type="http://schemas.openxmlformats.org/officeDocument/2006/relationships/image" Target="../media/image100.wmf"/><Relationship Id="rId6" Type="http://schemas.openxmlformats.org/officeDocument/2006/relationships/image" Target="../media/image97.wmf"/><Relationship Id="rId7" Type="http://schemas.openxmlformats.org/officeDocument/2006/relationships/image" Target="../media/image98.wmf"/><Relationship Id="rId8" Type="http://schemas.openxmlformats.org/officeDocument/2006/relationships/image" Target="../media/image99.wmf"/><Relationship Id="rId33" Type="http://schemas.openxmlformats.org/officeDocument/2006/relationships/image" Target="../media/image124.wmf"/><Relationship Id="rId34" Type="http://schemas.openxmlformats.org/officeDocument/2006/relationships/image" Target="../media/image125.wmf"/><Relationship Id="rId35" Type="http://schemas.openxmlformats.org/officeDocument/2006/relationships/image" Target="../media/image126.wmf"/><Relationship Id="rId36" Type="http://schemas.openxmlformats.org/officeDocument/2006/relationships/image" Target="../media/image127.wmf"/><Relationship Id="rId10" Type="http://schemas.openxmlformats.org/officeDocument/2006/relationships/image" Target="../media/image101.wmf"/><Relationship Id="rId11" Type="http://schemas.openxmlformats.org/officeDocument/2006/relationships/image" Target="../media/image102.wmf"/><Relationship Id="rId12" Type="http://schemas.openxmlformats.org/officeDocument/2006/relationships/image" Target="../media/image103.wmf"/><Relationship Id="rId13" Type="http://schemas.openxmlformats.org/officeDocument/2006/relationships/image" Target="../media/image104.wmf"/><Relationship Id="rId14" Type="http://schemas.openxmlformats.org/officeDocument/2006/relationships/image" Target="../media/image105.wmf"/><Relationship Id="rId15" Type="http://schemas.openxmlformats.org/officeDocument/2006/relationships/image" Target="../media/image106.wmf"/><Relationship Id="rId16" Type="http://schemas.openxmlformats.org/officeDocument/2006/relationships/image" Target="../media/image107.wmf"/><Relationship Id="rId17" Type="http://schemas.openxmlformats.org/officeDocument/2006/relationships/image" Target="../media/image108.wmf"/><Relationship Id="rId18" Type="http://schemas.openxmlformats.org/officeDocument/2006/relationships/image" Target="../media/image109.wmf"/><Relationship Id="rId19" Type="http://schemas.openxmlformats.org/officeDocument/2006/relationships/image" Target="../media/image1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4" Type="http://schemas.openxmlformats.org/officeDocument/2006/relationships/image" Target="../media/image20.wmf"/><Relationship Id="rId5" Type="http://schemas.openxmlformats.org/officeDocument/2006/relationships/image" Target="../media/image21.wmf"/><Relationship Id="rId6" Type="http://schemas.openxmlformats.org/officeDocument/2006/relationships/image" Target="../media/image22.wmf"/><Relationship Id="rId7" Type="http://schemas.openxmlformats.org/officeDocument/2006/relationships/image" Target="../media/image23.wmf"/><Relationship Id="rId8" Type="http://schemas.openxmlformats.org/officeDocument/2006/relationships/image" Target="../media/image24.wmf"/><Relationship Id="rId9" Type="http://schemas.openxmlformats.org/officeDocument/2006/relationships/image" Target="../media/image25.wmf"/><Relationship Id="rId10" Type="http://schemas.openxmlformats.org/officeDocument/2006/relationships/image" Target="../media/image26.wmf"/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Relationship Id="rId2" Type="http://schemas.openxmlformats.org/officeDocument/2006/relationships/image" Target="../media/image28.wmf"/><Relationship Id="rId3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5" Type="http://schemas.openxmlformats.org/officeDocument/2006/relationships/image" Target="../media/image34.wmf"/><Relationship Id="rId6" Type="http://schemas.openxmlformats.org/officeDocument/2006/relationships/image" Target="../media/image35.pict"/><Relationship Id="rId7" Type="http://schemas.openxmlformats.org/officeDocument/2006/relationships/image" Target="../media/image36.wmf"/><Relationship Id="rId8" Type="http://schemas.openxmlformats.org/officeDocument/2006/relationships/image" Target="../media/image37.pict"/><Relationship Id="rId1" Type="http://schemas.openxmlformats.org/officeDocument/2006/relationships/image" Target="../media/image30.wmf"/><Relationship Id="rId2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8.wmf"/><Relationship Id="rId12" Type="http://schemas.openxmlformats.org/officeDocument/2006/relationships/image" Target="../media/image49.wmf"/><Relationship Id="rId1" Type="http://schemas.openxmlformats.org/officeDocument/2006/relationships/image" Target="../media/image38.wmf"/><Relationship Id="rId2" Type="http://schemas.openxmlformats.org/officeDocument/2006/relationships/image" Target="../media/image39.wmf"/><Relationship Id="rId3" Type="http://schemas.openxmlformats.org/officeDocument/2006/relationships/image" Target="../media/image40.wmf"/><Relationship Id="rId4" Type="http://schemas.openxmlformats.org/officeDocument/2006/relationships/image" Target="../media/image41.wmf"/><Relationship Id="rId5" Type="http://schemas.openxmlformats.org/officeDocument/2006/relationships/image" Target="../media/image42.wmf"/><Relationship Id="rId6" Type="http://schemas.openxmlformats.org/officeDocument/2006/relationships/image" Target="../media/image43.wmf"/><Relationship Id="rId7" Type="http://schemas.openxmlformats.org/officeDocument/2006/relationships/image" Target="../media/image44.wmf"/><Relationship Id="rId8" Type="http://schemas.openxmlformats.org/officeDocument/2006/relationships/image" Target="../media/image45.wmf"/><Relationship Id="rId9" Type="http://schemas.openxmlformats.org/officeDocument/2006/relationships/image" Target="../media/image46.wmf"/><Relationship Id="rId10" Type="http://schemas.openxmlformats.org/officeDocument/2006/relationships/image" Target="../media/image47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60.wmf"/><Relationship Id="rId12" Type="http://schemas.openxmlformats.org/officeDocument/2006/relationships/image" Target="../media/image61.wmf"/><Relationship Id="rId13" Type="http://schemas.openxmlformats.org/officeDocument/2006/relationships/image" Target="../media/image62.wmf"/><Relationship Id="rId1" Type="http://schemas.openxmlformats.org/officeDocument/2006/relationships/image" Target="../media/image50.wmf"/><Relationship Id="rId2" Type="http://schemas.openxmlformats.org/officeDocument/2006/relationships/image" Target="../media/image51.wmf"/><Relationship Id="rId3" Type="http://schemas.openxmlformats.org/officeDocument/2006/relationships/image" Target="../media/image52.wmf"/><Relationship Id="rId4" Type="http://schemas.openxmlformats.org/officeDocument/2006/relationships/image" Target="../media/image53.wmf"/><Relationship Id="rId5" Type="http://schemas.openxmlformats.org/officeDocument/2006/relationships/image" Target="../media/image54.wmf"/><Relationship Id="rId6" Type="http://schemas.openxmlformats.org/officeDocument/2006/relationships/image" Target="../media/image55.wmf"/><Relationship Id="rId7" Type="http://schemas.openxmlformats.org/officeDocument/2006/relationships/image" Target="../media/image56.wmf"/><Relationship Id="rId8" Type="http://schemas.openxmlformats.org/officeDocument/2006/relationships/image" Target="../media/image57.wmf"/><Relationship Id="rId9" Type="http://schemas.openxmlformats.org/officeDocument/2006/relationships/image" Target="../media/image58.wmf"/><Relationship Id="rId10" Type="http://schemas.openxmlformats.org/officeDocument/2006/relationships/image" Target="../media/image5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4" Type="http://schemas.openxmlformats.org/officeDocument/2006/relationships/image" Target="../media/image68.wmf"/><Relationship Id="rId5" Type="http://schemas.openxmlformats.org/officeDocument/2006/relationships/image" Target="../media/image69.wmf"/><Relationship Id="rId6" Type="http://schemas.openxmlformats.org/officeDocument/2006/relationships/image" Target="../media/image70.wmf"/><Relationship Id="rId7" Type="http://schemas.openxmlformats.org/officeDocument/2006/relationships/image" Target="../media/image71.wmf"/><Relationship Id="rId8" Type="http://schemas.openxmlformats.org/officeDocument/2006/relationships/image" Target="../media/image72.wmf"/><Relationship Id="rId1" Type="http://schemas.openxmlformats.org/officeDocument/2006/relationships/image" Target="../media/image65.wmf"/><Relationship Id="rId2" Type="http://schemas.openxmlformats.org/officeDocument/2006/relationships/image" Target="../media/image6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1B2CB970-09B3-634F-9B73-22B1BE4ABC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D78BA90B-ED3F-924F-8F58-5B36847D35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D5BC61-8F66-274F-8611-5E8BD5EC4B6A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6E5C15-2FB5-5B43-9217-96280CC3AD79}" type="slidenum">
              <a:rPr lang="en-US"/>
              <a:pPr/>
              <a:t>13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60433C-53E4-2C4B-912D-D56E5D949424}" type="slidenum">
              <a:rPr lang="en-US"/>
              <a:pPr/>
              <a:t>14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9D686E-BB8A-0E41-94EC-5CCF1C0B3F06}" type="slidenum">
              <a:rPr lang="en-US"/>
              <a:pPr/>
              <a:t>15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DB4114-2827-1F49-9BCF-6931F2117B4B}" type="slidenum">
              <a:rPr lang="en-US"/>
              <a:pPr/>
              <a:t>16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6D01FB-1D30-6343-BE5C-75C7F89918B8}" type="slidenum">
              <a:rPr lang="en-US"/>
              <a:pPr/>
              <a:t>17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47C646-58AB-2B48-8F93-AAF66BA3C852}" type="slidenum">
              <a:rPr lang="en-US"/>
              <a:pPr/>
              <a:t>18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DAB8EA-84B4-C243-A9EE-AE08CAA41EE1}" type="slidenum">
              <a:rPr lang="en-US"/>
              <a:pPr/>
              <a:t>19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FEECCF-B50A-EB48-AB33-2E5645B114A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390D-FED7-E44D-8A99-89D80ED1F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7830452-10CF-344F-8189-D95CC4A3A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CCF8CA47-F877-5340-83BD-06638206CA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B7AEC53-E8DC-784B-9F93-89DA1BFBC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A5BD5B5-F054-E84C-9161-B4B6D1278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4988E3F-76BC-5D49-9282-EEB4A17A3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ACF21B-1675-4743-A8E5-88460E9BA6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FCD8365-8EEF-E049-92F3-866130E9CA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D00DA67-367F-384B-921F-0DECAF0CD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E27D6F-0BF6-0E49-BA7E-511BCB481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E24A89-8747-DB49-A1CE-66B598834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2FAFE4A-600B-FC4A-B473-0BAACA84FA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DB532F-30C1-3549-834B-E36B3DF35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60FCF2FF-1218-5C43-A81D-AC61EB2749A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oleObject" Target="../embeddings/Microsoft_Equation5.bin"/><Relationship Id="rId5" Type="http://schemas.openxmlformats.org/officeDocument/2006/relationships/oleObject" Target="../embeddings/Microsoft_Equation6.bin"/><Relationship Id="rId6" Type="http://schemas.openxmlformats.org/officeDocument/2006/relationships/oleObject" Target="../embeddings/Microsoft_Equation7.bin"/><Relationship Id="rId7" Type="http://schemas.openxmlformats.org/officeDocument/2006/relationships/oleObject" Target="../embeddings/oleObject25.bin"/><Relationship Id="rId8" Type="http://schemas.openxmlformats.org/officeDocument/2006/relationships/oleObject" Target="../embeddings/oleObject26.bin"/><Relationship Id="rId9" Type="http://schemas.openxmlformats.org/officeDocument/2006/relationships/oleObject" Target="../embeddings/oleObject27.bin"/><Relationship Id="rId10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4.bin"/><Relationship Id="rId12" Type="http://schemas.openxmlformats.org/officeDocument/2006/relationships/oleObject" Target="../embeddings/oleObject35.bin"/><Relationship Id="rId13" Type="http://schemas.openxmlformats.org/officeDocument/2006/relationships/oleObject" Target="../embeddings/oleObject36.bin"/><Relationship Id="rId14" Type="http://schemas.openxmlformats.org/officeDocument/2006/relationships/oleObject" Target="../embeddings/oleObject3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8.bin"/><Relationship Id="rId4" Type="http://schemas.openxmlformats.org/officeDocument/2006/relationships/oleObject" Target="../embeddings/Microsoft_Equation9.bin"/><Relationship Id="rId5" Type="http://schemas.openxmlformats.org/officeDocument/2006/relationships/oleObject" Target="../embeddings/oleObject29.bin"/><Relationship Id="rId6" Type="http://schemas.openxmlformats.org/officeDocument/2006/relationships/oleObject" Target="../embeddings/oleObject30.bin"/><Relationship Id="rId7" Type="http://schemas.openxmlformats.org/officeDocument/2006/relationships/oleObject" Target="../embeddings/Microsoft_Equation10.bin"/><Relationship Id="rId8" Type="http://schemas.openxmlformats.org/officeDocument/2006/relationships/oleObject" Target="../embeddings/oleObject31.bin"/><Relationship Id="rId9" Type="http://schemas.openxmlformats.org/officeDocument/2006/relationships/oleObject" Target="../embeddings/oleObject32.bin"/><Relationship Id="rId10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18.bin"/><Relationship Id="rId12" Type="http://schemas.openxmlformats.org/officeDocument/2006/relationships/oleObject" Target="../embeddings/oleObject38.bin"/><Relationship Id="rId13" Type="http://schemas.openxmlformats.org/officeDocument/2006/relationships/oleObject" Target="../embeddings/Microsoft_Equation19.bin"/><Relationship Id="rId14" Type="http://schemas.openxmlformats.org/officeDocument/2006/relationships/oleObject" Target="../embeddings/Microsoft_Equation20.bin"/><Relationship Id="rId15" Type="http://schemas.openxmlformats.org/officeDocument/2006/relationships/oleObject" Target="../embeddings/Microsoft_Equation21.bin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3.jpeg"/><Relationship Id="rId4" Type="http://schemas.openxmlformats.org/officeDocument/2006/relationships/oleObject" Target="../embeddings/Microsoft_Equation11.bin"/><Relationship Id="rId5" Type="http://schemas.openxmlformats.org/officeDocument/2006/relationships/oleObject" Target="../embeddings/Microsoft_Equation12.bin"/><Relationship Id="rId6" Type="http://schemas.openxmlformats.org/officeDocument/2006/relationships/oleObject" Target="../embeddings/Microsoft_Equation13.bin"/><Relationship Id="rId7" Type="http://schemas.openxmlformats.org/officeDocument/2006/relationships/oleObject" Target="../embeddings/Microsoft_Equation14.bin"/><Relationship Id="rId8" Type="http://schemas.openxmlformats.org/officeDocument/2006/relationships/oleObject" Target="../embeddings/Microsoft_Equation15.bin"/><Relationship Id="rId9" Type="http://schemas.openxmlformats.org/officeDocument/2006/relationships/oleObject" Target="../embeddings/Microsoft_Equation16.bin"/><Relationship Id="rId10" Type="http://schemas.openxmlformats.org/officeDocument/2006/relationships/oleObject" Target="../embeddings/Microsoft_Equation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40.bin"/><Relationship Id="rId5" Type="http://schemas.openxmlformats.org/officeDocument/2006/relationships/image" Target="../media/image64.pn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41.bin"/><Relationship Id="rId5" Type="http://schemas.openxmlformats.org/officeDocument/2006/relationships/image" Target="../media/image64.png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8.bin"/><Relationship Id="rId12" Type="http://schemas.openxmlformats.org/officeDocument/2006/relationships/oleObject" Target="../embeddings/oleObject49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Microsoft_Equation22.bin"/><Relationship Id="rId5" Type="http://schemas.openxmlformats.org/officeDocument/2006/relationships/oleObject" Target="../embeddings/oleObject42.bin"/><Relationship Id="rId6" Type="http://schemas.openxmlformats.org/officeDocument/2006/relationships/oleObject" Target="../embeddings/oleObject43.bin"/><Relationship Id="rId7" Type="http://schemas.openxmlformats.org/officeDocument/2006/relationships/oleObject" Target="../embeddings/oleObject44.bin"/><Relationship Id="rId8" Type="http://schemas.openxmlformats.org/officeDocument/2006/relationships/oleObject" Target="../embeddings/oleObject45.bin"/><Relationship Id="rId9" Type="http://schemas.openxmlformats.org/officeDocument/2006/relationships/oleObject" Target="../embeddings/oleObject46.bin"/><Relationship Id="rId10" Type="http://schemas.openxmlformats.org/officeDocument/2006/relationships/oleObject" Target="../embeddings/oleObject4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50.bin"/><Relationship Id="rId5" Type="http://schemas.openxmlformats.org/officeDocument/2006/relationships/oleObject" Target="../embeddings/Microsoft_Equation23.bin"/><Relationship Id="rId6" Type="http://schemas.openxmlformats.org/officeDocument/2006/relationships/oleObject" Target="../embeddings/oleObject51.bin"/><Relationship Id="rId7" Type="http://schemas.openxmlformats.org/officeDocument/2006/relationships/oleObject" Target="../embeddings/oleObject52.bin"/><Relationship Id="rId8" Type="http://schemas.openxmlformats.org/officeDocument/2006/relationships/oleObject" Target="../embeddings/oleObject53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54.bin"/><Relationship Id="rId5" Type="http://schemas.openxmlformats.org/officeDocument/2006/relationships/image" Target="../media/image77.jpeg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Microsoft_Equation24.bin"/><Relationship Id="rId5" Type="http://schemas.openxmlformats.org/officeDocument/2006/relationships/oleObject" Target="../embeddings/oleObject55.bin"/><Relationship Id="rId6" Type="http://schemas.openxmlformats.org/officeDocument/2006/relationships/oleObject" Target="../embeddings/oleObject56.bin"/><Relationship Id="rId7" Type="http://schemas.openxmlformats.org/officeDocument/2006/relationships/oleObject" Target="../embeddings/oleObject57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4.bin"/><Relationship Id="rId12" Type="http://schemas.openxmlformats.org/officeDocument/2006/relationships/oleObject" Target="../embeddings/oleObject65.bin"/><Relationship Id="rId13" Type="http://schemas.openxmlformats.org/officeDocument/2006/relationships/oleObject" Target="../embeddings/oleObject66.bin"/><Relationship Id="rId14" Type="http://schemas.openxmlformats.org/officeDocument/2006/relationships/oleObject" Target="../embeddings/oleObject67.bin"/><Relationship Id="rId15" Type="http://schemas.openxmlformats.org/officeDocument/2006/relationships/oleObject" Target="../embeddings/oleObject68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Microsoft_Equation25.bin"/><Relationship Id="rId5" Type="http://schemas.openxmlformats.org/officeDocument/2006/relationships/oleObject" Target="../embeddings/oleObject58.bin"/><Relationship Id="rId6" Type="http://schemas.openxmlformats.org/officeDocument/2006/relationships/oleObject" Target="../embeddings/oleObject59.bin"/><Relationship Id="rId7" Type="http://schemas.openxmlformats.org/officeDocument/2006/relationships/oleObject" Target="../embeddings/oleObject60.bin"/><Relationship Id="rId8" Type="http://schemas.openxmlformats.org/officeDocument/2006/relationships/oleObject" Target="../embeddings/oleObject61.bin"/><Relationship Id="rId9" Type="http://schemas.openxmlformats.org/officeDocument/2006/relationships/oleObject" Target="../embeddings/oleObject62.bin"/><Relationship Id="rId10" Type="http://schemas.openxmlformats.org/officeDocument/2006/relationships/oleObject" Target="../embeddings/oleObject6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79.bin"/><Relationship Id="rId21" Type="http://schemas.openxmlformats.org/officeDocument/2006/relationships/oleObject" Target="../embeddings/Microsoft_Equation33.bin"/><Relationship Id="rId22" Type="http://schemas.openxmlformats.org/officeDocument/2006/relationships/oleObject" Target="../embeddings/oleObject80.bin"/><Relationship Id="rId23" Type="http://schemas.openxmlformats.org/officeDocument/2006/relationships/oleObject" Target="../embeddings/oleObject81.bin"/><Relationship Id="rId24" Type="http://schemas.openxmlformats.org/officeDocument/2006/relationships/oleObject" Target="../embeddings/oleObject82.bin"/><Relationship Id="rId25" Type="http://schemas.openxmlformats.org/officeDocument/2006/relationships/oleObject" Target="../embeddings/oleObject83.bin"/><Relationship Id="rId26" Type="http://schemas.openxmlformats.org/officeDocument/2006/relationships/oleObject" Target="../embeddings/oleObject84.bin"/><Relationship Id="rId27" Type="http://schemas.openxmlformats.org/officeDocument/2006/relationships/oleObject" Target="../embeddings/oleObject85.bin"/><Relationship Id="rId28" Type="http://schemas.openxmlformats.org/officeDocument/2006/relationships/oleObject" Target="../embeddings/oleObject86.bin"/><Relationship Id="rId29" Type="http://schemas.openxmlformats.org/officeDocument/2006/relationships/oleObject" Target="../embeddings/oleObject87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6.bin"/><Relationship Id="rId4" Type="http://schemas.openxmlformats.org/officeDocument/2006/relationships/oleObject" Target="../embeddings/Microsoft_Equation27.bin"/><Relationship Id="rId5" Type="http://schemas.openxmlformats.org/officeDocument/2006/relationships/oleObject" Target="../embeddings/oleObject69.bin"/><Relationship Id="rId30" Type="http://schemas.openxmlformats.org/officeDocument/2006/relationships/oleObject" Target="../embeddings/oleObject88.bin"/><Relationship Id="rId31" Type="http://schemas.openxmlformats.org/officeDocument/2006/relationships/oleObject" Target="../embeddings/oleObject89.bin"/><Relationship Id="rId32" Type="http://schemas.openxmlformats.org/officeDocument/2006/relationships/oleObject" Target="../embeddings/oleObject90.bin"/><Relationship Id="rId9" Type="http://schemas.openxmlformats.org/officeDocument/2006/relationships/oleObject" Target="../embeddings/Microsoft_Equation31.bin"/><Relationship Id="rId6" Type="http://schemas.openxmlformats.org/officeDocument/2006/relationships/oleObject" Target="../embeddings/Microsoft_Equation28.bin"/><Relationship Id="rId7" Type="http://schemas.openxmlformats.org/officeDocument/2006/relationships/oleObject" Target="../embeddings/Microsoft_Equation29.bin"/><Relationship Id="rId8" Type="http://schemas.openxmlformats.org/officeDocument/2006/relationships/oleObject" Target="../embeddings/Microsoft_Equation30.bin"/><Relationship Id="rId33" Type="http://schemas.openxmlformats.org/officeDocument/2006/relationships/oleObject" Target="../embeddings/oleObject91.bin"/><Relationship Id="rId34" Type="http://schemas.openxmlformats.org/officeDocument/2006/relationships/oleObject" Target="../embeddings/oleObject92.bin"/><Relationship Id="rId35" Type="http://schemas.openxmlformats.org/officeDocument/2006/relationships/oleObject" Target="../embeddings/oleObject93.bin"/><Relationship Id="rId36" Type="http://schemas.openxmlformats.org/officeDocument/2006/relationships/oleObject" Target="../embeddings/oleObject94.bin"/><Relationship Id="rId10" Type="http://schemas.openxmlformats.org/officeDocument/2006/relationships/oleObject" Target="../embeddings/oleObject70.bin"/><Relationship Id="rId11" Type="http://schemas.openxmlformats.org/officeDocument/2006/relationships/oleObject" Target="../embeddings/oleObject71.bin"/><Relationship Id="rId12" Type="http://schemas.openxmlformats.org/officeDocument/2006/relationships/oleObject" Target="../embeddings/oleObject72.bin"/><Relationship Id="rId13" Type="http://schemas.openxmlformats.org/officeDocument/2006/relationships/oleObject" Target="../embeddings/oleObject73.bin"/><Relationship Id="rId14" Type="http://schemas.openxmlformats.org/officeDocument/2006/relationships/oleObject" Target="../embeddings/oleObject74.bin"/><Relationship Id="rId15" Type="http://schemas.openxmlformats.org/officeDocument/2006/relationships/oleObject" Target="../embeddings/oleObject75.bin"/><Relationship Id="rId16" Type="http://schemas.openxmlformats.org/officeDocument/2006/relationships/oleObject" Target="../embeddings/oleObject76.bin"/><Relationship Id="rId17" Type="http://schemas.openxmlformats.org/officeDocument/2006/relationships/oleObject" Target="../embeddings/oleObject77.bin"/><Relationship Id="rId18" Type="http://schemas.openxmlformats.org/officeDocument/2006/relationships/oleObject" Target="../embeddings/oleObject78.bin"/><Relationship Id="rId19" Type="http://schemas.openxmlformats.org/officeDocument/2006/relationships/oleObject" Target="../embeddings/Microsoft_Equation32.bin"/><Relationship Id="rId37" Type="http://schemas.openxmlformats.org/officeDocument/2006/relationships/oleObject" Target="../embeddings/oleObject95.bin"/><Relationship Id="rId38" Type="http://schemas.openxmlformats.org/officeDocument/2006/relationships/oleObject" Target="../embeddings/oleObject9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oleObject" Target="../embeddings/oleObject6.bin"/><Relationship Id="rId13" Type="http://schemas.openxmlformats.org/officeDocument/2006/relationships/oleObject" Target="../embeddings/oleObject7.bin"/><Relationship Id="rId14" Type="http://schemas.openxmlformats.org/officeDocument/2006/relationships/oleObject" Target="../embeddings/oleObject8.bin"/><Relationship Id="rId15" Type="http://schemas.openxmlformats.org/officeDocument/2006/relationships/oleObject" Target="../embeddings/oleObject9.bin"/><Relationship Id="rId16" Type="http://schemas.openxmlformats.org/officeDocument/2006/relationships/oleObject" Target="../embeddings/oleObject10.bin"/><Relationship Id="rId17" Type="http://schemas.openxmlformats.org/officeDocument/2006/relationships/oleObject" Target="../embeddings/oleObject1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6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Microsoft_Equation1.bin"/><Relationship Id="rId8" Type="http://schemas.openxmlformats.org/officeDocument/2006/relationships/oleObject" Target="../embeddings/Microsoft_Equation2.bin"/><Relationship Id="rId9" Type="http://schemas.openxmlformats.org/officeDocument/2006/relationships/oleObject" Target="../embeddings/Microsoft_Equation3.bin"/><Relationship Id="rId10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9.bin"/><Relationship Id="rId12" Type="http://schemas.openxmlformats.org/officeDocument/2006/relationships/oleObject" Target="../embeddings/oleObject20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2.bin"/><Relationship Id="rId4" Type="http://schemas.openxmlformats.org/officeDocument/2006/relationships/oleObject" Target="../embeddings/oleObject13.bin"/><Relationship Id="rId5" Type="http://schemas.openxmlformats.org/officeDocument/2006/relationships/oleObject" Target="../embeddings/Microsoft_Equation4.bin"/><Relationship Id="rId6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8" Type="http://schemas.openxmlformats.org/officeDocument/2006/relationships/oleObject" Target="../embeddings/oleObject16.bin"/><Relationship Id="rId9" Type="http://schemas.openxmlformats.org/officeDocument/2006/relationships/oleObject" Target="../embeddings/oleObject17.bin"/><Relationship Id="rId10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oleObject" Target="../embeddings/oleObject22.bin"/><Relationship Id="rId5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36B3EF7-D8FB-0B47-8A28-1039DE64DA84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/>
              <a:t>PHYS 1443 – Section 001</a:t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996718" y="1447800"/>
            <a:ext cx="28441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June 13,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371600" y="2362200"/>
            <a:ext cx="7086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Newton’s Laws of Motion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chemeClr val="hlink"/>
                </a:solidFill>
                <a:latin typeface="Arial Narrow" charset="0"/>
              </a:rPr>
              <a:t>Force 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chemeClr val="hlink"/>
                </a:solidFill>
                <a:latin typeface="Arial Narrow" charset="0"/>
              </a:rPr>
              <a:t>Newton’s Law of Inertia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chemeClr val="hlink"/>
                </a:solidFill>
                <a:latin typeface="Arial Narrow" charset="0"/>
              </a:rPr>
              <a:t>Mass and Newton’s second law of motion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chemeClr val="hlink"/>
                </a:solidFill>
                <a:latin typeface="Arial Narrow" charset="0"/>
              </a:rPr>
              <a:t>Newton’s third law of motion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chemeClr val="hlink"/>
                </a:solidFill>
                <a:latin typeface="Arial Narrow" charset="0"/>
              </a:rPr>
              <a:t>Categories of Forces</a:t>
            </a:r>
          </a:p>
          <a:p>
            <a:pPr marL="533400" indent="-5334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Free Body Diagram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14769" y="5715000"/>
            <a:ext cx="7719631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#3,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10pm,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Thursday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June 16!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  <p:bldP spid="8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7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7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A24638-52F3-7D46-BA96-7EEEC11C16FB}" type="slidenum">
              <a:rPr lang="en-US"/>
              <a:pPr/>
              <a:t>10</a:t>
            </a:fld>
            <a:endParaRPr lang="en-US"/>
          </a:p>
        </p:txBody>
      </p:sp>
      <p:sp>
        <p:nvSpPr>
          <p:cNvPr id="326658" name="Rectangle 2"/>
          <p:cNvSpPr>
            <a:spLocks noChangeArrowheads="1"/>
          </p:cNvSpPr>
          <p:nvPr/>
        </p:nvSpPr>
        <p:spPr bwMode="auto">
          <a:xfrm>
            <a:off x="4343400" y="3124200"/>
            <a:ext cx="2133600" cy="9906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/>
              <a:t>Newton’s Second Law of Motion</a:t>
            </a:r>
          </a:p>
        </p:txBody>
      </p:sp>
      <p:graphicFrame>
        <p:nvGraphicFramePr>
          <p:cNvPr id="326661" name="Object 2"/>
          <p:cNvGraphicFramePr>
            <a:graphicFrameLocks noChangeAspect="1"/>
          </p:cNvGraphicFramePr>
          <p:nvPr/>
        </p:nvGraphicFramePr>
        <p:xfrm>
          <a:off x="4486275" y="3187700"/>
          <a:ext cx="1228725" cy="968375"/>
        </p:xfrm>
        <a:graphic>
          <a:graphicData uri="http://schemas.openxmlformats.org/presentationml/2006/ole">
            <p:oleObj spid="_x0000_s346114" name="Equation" r:id="rId3" imgW="469800" imgH="368280" progId="Equation.DSMT4">
              <p:embed/>
            </p:oleObj>
          </a:graphicData>
        </a:graphic>
      </p:graphicFrame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228600" y="762000"/>
            <a:ext cx="8763000" cy="1582738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rgbClr val="A50021"/>
                </a:solidFill>
                <a:latin typeface="Monotype Corsiva" charset="0"/>
              </a:rPr>
              <a:t>The acceleration of an object is directly proportional to the net force exerted on it and is inversely proportional to the object’s mass. </a:t>
            </a:r>
            <a:endParaRPr lang="en-US" sz="32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152400" y="2362200"/>
            <a:ext cx="8839200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How do we write the above statement in a mathematical expression?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326664" name="Object 3"/>
          <p:cNvGraphicFramePr>
            <a:graphicFrameLocks noChangeAspect="1"/>
          </p:cNvGraphicFramePr>
          <p:nvPr/>
        </p:nvGraphicFramePr>
        <p:xfrm>
          <a:off x="990600" y="5137150"/>
          <a:ext cx="1516063" cy="730250"/>
        </p:xfrm>
        <a:graphic>
          <a:graphicData uri="http://schemas.openxmlformats.org/presentationml/2006/ole">
            <p:oleObj spid="_x0000_s346115" name="Equation" r:id="rId4" imgW="787320" imgH="342720" progId="Equation.3">
              <p:embed/>
            </p:oleObj>
          </a:graphicData>
        </a:graphic>
      </p:graphicFrame>
      <p:sp>
        <p:nvSpPr>
          <p:cNvPr id="326665" name="Text Box 9"/>
          <p:cNvSpPr txBox="1">
            <a:spLocks noChangeArrowheads="1"/>
          </p:cNvSpPr>
          <p:nvPr/>
        </p:nvSpPr>
        <p:spPr bwMode="auto">
          <a:xfrm>
            <a:off x="304800" y="4357688"/>
            <a:ext cx="8382000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Since it’s a vector expression, each component must also satisfy: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326673" name="Object 4"/>
          <p:cNvGraphicFramePr>
            <a:graphicFrameLocks noChangeAspect="1"/>
          </p:cNvGraphicFramePr>
          <p:nvPr/>
        </p:nvGraphicFramePr>
        <p:xfrm>
          <a:off x="3557588" y="5137150"/>
          <a:ext cx="1477962" cy="730250"/>
        </p:xfrm>
        <a:graphic>
          <a:graphicData uri="http://schemas.openxmlformats.org/presentationml/2006/ole">
            <p:oleObj spid="_x0000_s346116" name="Equation" r:id="rId5" imgW="799920" imgH="342720" progId="Equation.3">
              <p:embed/>
            </p:oleObj>
          </a:graphicData>
        </a:graphic>
      </p:graphicFrame>
      <p:graphicFrame>
        <p:nvGraphicFramePr>
          <p:cNvPr id="326674" name="Object 5"/>
          <p:cNvGraphicFramePr>
            <a:graphicFrameLocks noChangeAspect="1"/>
          </p:cNvGraphicFramePr>
          <p:nvPr/>
        </p:nvGraphicFramePr>
        <p:xfrm>
          <a:off x="6088063" y="5137150"/>
          <a:ext cx="1455737" cy="730250"/>
        </p:xfrm>
        <a:graphic>
          <a:graphicData uri="http://schemas.openxmlformats.org/presentationml/2006/ole">
            <p:oleObj spid="_x0000_s346117" name="Equation" r:id="rId6" imgW="787320" imgH="342720" progId="Equation.3">
              <p:embed/>
            </p:oleObj>
          </a:graphicData>
        </a:graphic>
      </p:graphicFrame>
      <p:graphicFrame>
        <p:nvGraphicFramePr>
          <p:cNvPr id="326680" name="Object 6"/>
          <p:cNvGraphicFramePr>
            <a:graphicFrameLocks noChangeAspect="1"/>
          </p:cNvGraphicFramePr>
          <p:nvPr/>
        </p:nvGraphicFramePr>
        <p:xfrm>
          <a:off x="5694363" y="3224213"/>
          <a:ext cx="630237" cy="601662"/>
        </p:xfrm>
        <a:graphic>
          <a:graphicData uri="http://schemas.openxmlformats.org/presentationml/2006/ole">
            <p:oleObj spid="_x0000_s346118" name="Equation" r:id="rId7" imgW="241200" imgH="228600" progId="Equation.DSMT4">
              <p:embed/>
            </p:oleObj>
          </a:graphicData>
        </a:graphic>
      </p:graphicFrame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6781800" y="3200400"/>
            <a:ext cx="19050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charset="0"/>
              </a:rPr>
              <a:t>Newton’s 2</a:t>
            </a:r>
            <a:r>
              <a:rPr lang="en-US" b="1" baseline="30000">
                <a:solidFill>
                  <a:srgbClr val="A50021"/>
                </a:solidFill>
                <a:latin typeface="Arial Narrow" charset="0"/>
              </a:rPr>
              <a:t>nd</a:t>
            </a:r>
            <a:r>
              <a:rPr lang="en-US" b="1">
                <a:solidFill>
                  <a:srgbClr val="A50021"/>
                </a:solidFill>
                <a:latin typeface="Arial Narrow" charset="0"/>
              </a:rPr>
              <a:t> Law of Motion</a:t>
            </a:r>
          </a:p>
        </p:txBody>
      </p:sp>
      <p:graphicFrame>
        <p:nvGraphicFramePr>
          <p:cNvPr id="326682" name="Object 7"/>
          <p:cNvGraphicFramePr>
            <a:graphicFrameLocks noChangeAspect="1"/>
          </p:cNvGraphicFramePr>
          <p:nvPr/>
        </p:nvGraphicFramePr>
        <p:xfrm>
          <a:off x="990600" y="2786063"/>
          <a:ext cx="928688" cy="1036637"/>
        </p:xfrm>
        <a:graphic>
          <a:graphicData uri="http://schemas.openxmlformats.org/presentationml/2006/ole">
            <p:oleObj spid="_x0000_s346119" name="Equation" r:id="rId8" imgW="355600" imgH="393700" progId="Equation.DSMT4">
              <p:embed/>
            </p:oleObj>
          </a:graphicData>
        </a:graphic>
      </p:graphicFrame>
      <p:graphicFrame>
        <p:nvGraphicFramePr>
          <p:cNvPr id="326683" name="Object 8"/>
          <p:cNvGraphicFramePr>
            <a:graphicFrameLocks noChangeAspect="1"/>
          </p:cNvGraphicFramePr>
          <p:nvPr/>
        </p:nvGraphicFramePr>
        <p:xfrm>
          <a:off x="284163" y="3360738"/>
          <a:ext cx="630237" cy="601662"/>
        </p:xfrm>
        <a:graphic>
          <a:graphicData uri="http://schemas.openxmlformats.org/presentationml/2006/ole">
            <p:oleObj spid="_x0000_s346120" name="Equation" r:id="rId9" imgW="241200" imgH="228600" progId="Equation.DSMT4">
              <p:embed/>
            </p:oleObj>
          </a:graphicData>
        </a:graphic>
      </p:graphicFrame>
      <p:graphicFrame>
        <p:nvGraphicFramePr>
          <p:cNvPr id="326684" name="Object 9"/>
          <p:cNvGraphicFramePr>
            <a:graphicFrameLocks noChangeAspect="1"/>
          </p:cNvGraphicFramePr>
          <p:nvPr/>
        </p:nvGraphicFramePr>
        <p:xfrm>
          <a:off x="930275" y="3198813"/>
          <a:ext cx="896938" cy="1101725"/>
        </p:xfrm>
        <a:graphic>
          <a:graphicData uri="http://schemas.openxmlformats.org/presentationml/2006/ole">
            <p:oleObj spid="_x0000_s346121" name="Equation" r:id="rId10" imgW="342900" imgH="419100" progId="Equation.DSMT4">
              <p:embed/>
            </p:oleObj>
          </a:graphicData>
        </a:graphic>
      </p:graphicFrame>
      <p:sp>
        <p:nvSpPr>
          <p:cNvPr id="326685" name="AutoShape 29"/>
          <p:cNvSpPr>
            <a:spLocks noChangeArrowheads="1"/>
          </p:cNvSpPr>
          <p:nvPr/>
        </p:nvSpPr>
        <p:spPr bwMode="auto">
          <a:xfrm>
            <a:off x="2254250" y="2927350"/>
            <a:ext cx="1631950" cy="1339850"/>
          </a:xfrm>
          <a:prstGeom prst="rightArrow">
            <a:avLst>
              <a:gd name="adj1" fmla="val 50000"/>
              <a:gd name="adj2" fmla="val 3045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From this we obtain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8" grpId="0" animBg="1"/>
      <p:bldP spid="326662" grpId="0" animBg="1"/>
      <p:bldP spid="326663" grpId="0"/>
      <p:bldP spid="326665" grpId="0"/>
      <p:bldP spid="326681" grpId="0" animBg="1"/>
      <p:bldP spid="32668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86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86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07AEB7-6399-914B-9E23-4CA83C7F28E9}" type="slidenum">
              <a:rPr lang="en-US"/>
              <a:pPr/>
              <a:t>11</a:t>
            </a:fld>
            <a:endParaRPr lang="en-US"/>
          </a:p>
        </p:txBody>
      </p:sp>
      <p:sp>
        <p:nvSpPr>
          <p:cNvPr id="408579" name="Rectangle 3"/>
          <p:cNvSpPr>
            <a:spLocks noChangeArrowheads="1"/>
          </p:cNvSpPr>
          <p:nvPr/>
        </p:nvSpPr>
        <p:spPr bwMode="auto">
          <a:xfrm>
            <a:off x="4724400" y="4979988"/>
            <a:ext cx="3962400" cy="8382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9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/>
              <a:t>Unit of the Force</a:t>
            </a:r>
          </a:p>
        </p:txBody>
      </p:sp>
      <p:sp>
        <p:nvSpPr>
          <p:cNvPr id="408587" name="Text Box 11"/>
          <p:cNvSpPr txBox="1">
            <a:spLocks noChangeArrowheads="1"/>
          </p:cNvSpPr>
          <p:nvPr/>
        </p:nvSpPr>
        <p:spPr bwMode="auto">
          <a:xfrm>
            <a:off x="838200" y="914400"/>
            <a:ext cx="7620000" cy="9461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rgbClr val="FF0000"/>
                </a:solidFill>
                <a:latin typeface="Monotype Corsiva" charset="0"/>
              </a:rPr>
              <a:t>From the vector expression in the previous page, what do you conclude the dimension and the unit of the force are?</a:t>
            </a:r>
            <a:endParaRPr lang="en-US" sz="2800">
              <a:solidFill>
                <a:srgbClr val="FF0000"/>
              </a:solidFill>
              <a:latin typeface="Arial Narrow" charset="0"/>
            </a:endParaRPr>
          </a:p>
        </p:txBody>
      </p:sp>
      <p:graphicFrame>
        <p:nvGraphicFramePr>
          <p:cNvPr id="408588" name="Object 2"/>
          <p:cNvGraphicFramePr>
            <a:graphicFrameLocks noChangeAspect="1"/>
          </p:cNvGraphicFramePr>
          <p:nvPr/>
        </p:nvGraphicFramePr>
        <p:xfrm>
          <a:off x="3651250" y="3316288"/>
          <a:ext cx="1541463" cy="485775"/>
        </p:xfrm>
        <a:graphic>
          <a:graphicData uri="http://schemas.openxmlformats.org/presentationml/2006/ole">
            <p:oleObj spid="_x0000_s347138" name="Equation" r:id="rId3" imgW="545760" imgH="203040" progId="Equation.3">
              <p:embed/>
            </p:oleObj>
          </a:graphicData>
        </a:graphic>
      </p:graphicFrame>
      <p:graphicFrame>
        <p:nvGraphicFramePr>
          <p:cNvPr id="408589" name="Object 3"/>
          <p:cNvGraphicFramePr>
            <a:graphicFrameLocks noChangeAspect="1"/>
          </p:cNvGraphicFramePr>
          <p:nvPr/>
        </p:nvGraphicFramePr>
        <p:xfrm>
          <a:off x="3429000" y="4038600"/>
          <a:ext cx="3101975" cy="381000"/>
        </p:xfrm>
        <a:graphic>
          <a:graphicData uri="http://schemas.openxmlformats.org/presentationml/2006/ole">
            <p:oleObj spid="_x0000_s347139" name="Equation" r:id="rId4" imgW="1968480" imgH="228600" progId="Equation.3">
              <p:embed/>
            </p:oleObj>
          </a:graphicData>
        </a:graphic>
      </p:graphicFrame>
      <p:sp>
        <p:nvSpPr>
          <p:cNvPr id="408590" name="Text Box 14"/>
          <p:cNvSpPr txBox="1">
            <a:spLocks noChangeArrowheads="1"/>
          </p:cNvSpPr>
          <p:nvPr/>
        </p:nvSpPr>
        <p:spPr bwMode="auto">
          <a:xfrm>
            <a:off x="381000" y="3276600"/>
            <a:ext cx="30480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The dimension of force is </a:t>
            </a:r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408591" name="Text Box 15"/>
          <p:cNvSpPr txBox="1">
            <a:spLocks noChangeArrowheads="1"/>
          </p:cNvSpPr>
          <p:nvPr/>
        </p:nvSpPr>
        <p:spPr bwMode="auto">
          <a:xfrm>
            <a:off x="381000" y="4038600"/>
            <a:ext cx="30480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The unit of force in SI is </a:t>
            </a:r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408592" name="Text Box 16"/>
          <p:cNvSpPr txBox="1">
            <a:spLocks noChangeArrowheads="1"/>
          </p:cNvSpPr>
          <p:nvPr/>
        </p:nvSpPr>
        <p:spPr bwMode="auto">
          <a:xfrm>
            <a:off x="304800" y="4953000"/>
            <a:ext cx="40386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  <a:latin typeface="Monotype Corsiva" charset="0"/>
              </a:rPr>
              <a:t>For ease of use, we define a new derived unit called, Newton (N) </a:t>
            </a:r>
            <a:endParaRPr lang="en-US" b="1">
              <a:solidFill>
                <a:srgbClr val="FF0000"/>
              </a:solidFill>
              <a:latin typeface="Arial Narrow" charset="0"/>
            </a:endParaRPr>
          </a:p>
        </p:txBody>
      </p:sp>
      <p:graphicFrame>
        <p:nvGraphicFramePr>
          <p:cNvPr id="408595" name="Object 4"/>
          <p:cNvGraphicFramePr>
            <a:graphicFrameLocks noChangeAspect="1"/>
          </p:cNvGraphicFramePr>
          <p:nvPr/>
        </p:nvGraphicFramePr>
        <p:xfrm>
          <a:off x="4800600" y="5189538"/>
          <a:ext cx="939800" cy="392112"/>
        </p:xfrm>
        <a:graphic>
          <a:graphicData uri="http://schemas.openxmlformats.org/presentationml/2006/ole">
            <p:oleObj spid="_x0000_s347140" name="Equation" r:id="rId5" imgW="342720" imgH="177480" progId="Equation.DSMT4">
              <p:embed/>
            </p:oleObj>
          </a:graphicData>
        </a:graphic>
      </p:graphicFrame>
      <p:graphicFrame>
        <p:nvGraphicFramePr>
          <p:cNvPr id="408596" name="Object 5"/>
          <p:cNvGraphicFramePr>
            <a:graphicFrameLocks noChangeAspect="1"/>
          </p:cNvGraphicFramePr>
          <p:nvPr/>
        </p:nvGraphicFramePr>
        <p:xfrm>
          <a:off x="5181600" y="3324225"/>
          <a:ext cx="823913" cy="485775"/>
        </p:xfrm>
        <a:graphic>
          <a:graphicData uri="http://schemas.openxmlformats.org/presentationml/2006/ole">
            <p:oleObj spid="_x0000_s347141" name="Equation" r:id="rId6" imgW="291960" imgH="203040" progId="Equation.DSMT4">
              <p:embed/>
            </p:oleObj>
          </a:graphicData>
        </a:graphic>
      </p:graphicFrame>
      <p:graphicFrame>
        <p:nvGraphicFramePr>
          <p:cNvPr id="408597" name="Object 6"/>
          <p:cNvGraphicFramePr>
            <a:graphicFrameLocks noChangeAspect="1"/>
          </p:cNvGraphicFramePr>
          <p:nvPr/>
        </p:nvGraphicFramePr>
        <p:xfrm>
          <a:off x="7897813" y="4038600"/>
          <a:ext cx="941387" cy="381000"/>
        </p:xfrm>
        <a:graphic>
          <a:graphicData uri="http://schemas.openxmlformats.org/presentationml/2006/ole">
            <p:oleObj spid="_x0000_s347142" name="Equation" r:id="rId7" imgW="596880" imgH="228600" progId="Equation.3">
              <p:embed/>
            </p:oleObj>
          </a:graphicData>
        </a:graphic>
      </p:graphicFrame>
      <p:graphicFrame>
        <p:nvGraphicFramePr>
          <p:cNvPr id="408598" name="Object 7"/>
          <p:cNvGraphicFramePr>
            <a:graphicFrameLocks noChangeAspect="1"/>
          </p:cNvGraphicFramePr>
          <p:nvPr/>
        </p:nvGraphicFramePr>
        <p:xfrm>
          <a:off x="5638800" y="5132388"/>
          <a:ext cx="2122488" cy="501650"/>
        </p:xfrm>
        <a:graphic>
          <a:graphicData uri="http://schemas.openxmlformats.org/presentationml/2006/ole">
            <p:oleObj spid="_x0000_s347143" name="Equation" r:id="rId8" imgW="774360" imgH="228600" progId="Equation.DSMT4">
              <p:embed/>
            </p:oleObj>
          </a:graphicData>
        </a:graphic>
      </p:graphicFrame>
      <p:graphicFrame>
        <p:nvGraphicFramePr>
          <p:cNvPr id="408599" name="Object 8"/>
          <p:cNvGraphicFramePr>
            <a:graphicFrameLocks noChangeAspect="1"/>
          </p:cNvGraphicFramePr>
          <p:nvPr/>
        </p:nvGraphicFramePr>
        <p:xfrm>
          <a:off x="7696200" y="4953000"/>
          <a:ext cx="939800" cy="865188"/>
        </p:xfrm>
        <a:graphic>
          <a:graphicData uri="http://schemas.openxmlformats.org/presentationml/2006/ole">
            <p:oleObj spid="_x0000_s347144" name="Equation" r:id="rId9" imgW="342720" imgH="393480" progId="Equation.DSMT4">
              <p:embed/>
            </p:oleObj>
          </a:graphicData>
        </a:graphic>
      </p:graphicFrame>
      <p:sp>
        <p:nvSpPr>
          <p:cNvPr id="408602" name="Rectangle 26"/>
          <p:cNvSpPr>
            <a:spLocks noChangeArrowheads="1"/>
          </p:cNvSpPr>
          <p:nvPr/>
        </p:nvSpPr>
        <p:spPr bwMode="auto">
          <a:xfrm>
            <a:off x="3352800" y="2092325"/>
            <a:ext cx="2133600" cy="9906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8603" name="Object 9"/>
          <p:cNvGraphicFramePr>
            <a:graphicFrameLocks noChangeAspect="1"/>
          </p:cNvGraphicFramePr>
          <p:nvPr/>
        </p:nvGraphicFramePr>
        <p:xfrm>
          <a:off x="3495675" y="2155825"/>
          <a:ext cx="1228725" cy="968375"/>
        </p:xfrm>
        <a:graphic>
          <a:graphicData uri="http://schemas.openxmlformats.org/presentationml/2006/ole">
            <p:oleObj spid="_x0000_s347145" name="Equation" r:id="rId10" imgW="469800" imgH="368280" progId="Equation.DSMT4">
              <p:embed/>
            </p:oleObj>
          </a:graphicData>
        </a:graphic>
      </p:graphicFrame>
      <p:graphicFrame>
        <p:nvGraphicFramePr>
          <p:cNvPr id="408604" name="Object 10"/>
          <p:cNvGraphicFramePr>
            <a:graphicFrameLocks noChangeAspect="1"/>
          </p:cNvGraphicFramePr>
          <p:nvPr/>
        </p:nvGraphicFramePr>
        <p:xfrm>
          <a:off x="4703763" y="2192338"/>
          <a:ext cx="630237" cy="601662"/>
        </p:xfrm>
        <a:graphic>
          <a:graphicData uri="http://schemas.openxmlformats.org/presentationml/2006/ole">
            <p:oleObj spid="_x0000_s347146" name="Equation" r:id="rId11" imgW="241200" imgH="228600" progId="Equation.DSMT4">
              <p:embed/>
            </p:oleObj>
          </a:graphicData>
        </a:graphic>
      </p:graphicFrame>
      <p:graphicFrame>
        <p:nvGraphicFramePr>
          <p:cNvPr id="408605" name="Object 11"/>
          <p:cNvGraphicFramePr>
            <a:graphicFrameLocks noChangeAspect="1"/>
          </p:cNvGraphicFramePr>
          <p:nvPr/>
        </p:nvGraphicFramePr>
        <p:xfrm>
          <a:off x="6629400" y="4033838"/>
          <a:ext cx="592138" cy="422275"/>
        </p:xfrm>
        <a:graphic>
          <a:graphicData uri="http://schemas.openxmlformats.org/presentationml/2006/ole">
            <p:oleObj spid="_x0000_s347147" name="Equation" r:id="rId12" imgW="355320" imgH="253800" progId="Equation.DSMT4">
              <p:embed/>
            </p:oleObj>
          </a:graphicData>
        </a:graphic>
      </p:graphicFrame>
      <p:graphicFrame>
        <p:nvGraphicFramePr>
          <p:cNvPr id="408606" name="Object 12"/>
          <p:cNvGraphicFramePr>
            <a:graphicFrameLocks noChangeAspect="1"/>
          </p:cNvGraphicFramePr>
          <p:nvPr/>
        </p:nvGraphicFramePr>
        <p:xfrm>
          <a:off x="7086600" y="3886200"/>
          <a:ext cx="784225" cy="719138"/>
        </p:xfrm>
        <a:graphic>
          <a:graphicData uri="http://schemas.openxmlformats.org/presentationml/2006/ole">
            <p:oleObj spid="_x0000_s347148" name="Equation" r:id="rId13" imgW="469800" imgH="431640" progId="Equation.DSMT4">
              <p:embed/>
            </p:oleObj>
          </a:graphicData>
        </a:graphic>
      </p:graphicFrame>
      <p:graphicFrame>
        <p:nvGraphicFramePr>
          <p:cNvPr id="408607" name="Object 13"/>
          <p:cNvGraphicFramePr>
            <a:graphicFrameLocks noChangeAspect="1"/>
          </p:cNvGraphicFramePr>
          <p:nvPr/>
        </p:nvGraphicFramePr>
        <p:xfrm>
          <a:off x="5908675" y="3276600"/>
          <a:ext cx="1254125" cy="547688"/>
        </p:xfrm>
        <a:graphic>
          <a:graphicData uri="http://schemas.openxmlformats.org/presentationml/2006/ole">
            <p:oleObj spid="_x0000_s347149" name="Equation" r:id="rId14" imgW="4442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8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8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8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0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0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0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08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0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0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0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08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0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0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0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8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08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79" grpId="0" animBg="1"/>
      <p:bldP spid="408587" grpId="0"/>
      <p:bldP spid="408590" grpId="0" build="p" autoUpdateAnimBg="0"/>
      <p:bldP spid="408591" grpId="0" build="p" autoUpdateAnimBg="0"/>
      <p:bldP spid="408592" grpId="0" animBg="1" autoUpdateAnimBg="0"/>
      <p:bldP spid="4086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971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97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B9F6F9-6707-AD4F-B6F2-80DF4C46AAD0}" type="slidenum">
              <a:rPr lang="en-US"/>
              <a:pPr/>
              <a:t>12</a:t>
            </a:fld>
            <a:endParaRPr lang="en-US"/>
          </a:p>
        </p:txBody>
      </p:sp>
      <p:pic>
        <p:nvPicPr>
          <p:cNvPr id="189442" name="Picture 2" descr="FG04_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-9144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9443" name="AutoShape 3"/>
          <p:cNvSpPr>
            <a:spLocks noChangeArrowheads="1"/>
          </p:cNvSpPr>
          <p:nvPr/>
        </p:nvSpPr>
        <p:spPr bwMode="auto">
          <a:xfrm>
            <a:off x="3124200" y="4267200"/>
            <a:ext cx="1219200" cy="762000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rgbClr val="A50021"/>
                </a:solidFill>
                <a:latin typeface="Arial Narrow" charset="0"/>
              </a:rPr>
              <a:t>Acceleration </a:t>
            </a:r>
            <a:endParaRPr lang="en-US"/>
          </a:p>
        </p:txBody>
      </p:sp>
      <p:sp>
        <p:nvSpPr>
          <p:cNvPr id="29716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609600"/>
          </a:xfrm>
        </p:spPr>
        <p:txBody>
          <a:bodyPr/>
          <a:lstStyle/>
          <a:p>
            <a:r>
              <a:rPr lang="en-US"/>
              <a:t>Example 4.3</a:t>
            </a: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533400" y="685800"/>
            <a:ext cx="8153400" cy="79057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What constant net force is required to bring a 1500kg car to rest from a speed of 100km/h within a distance of 55m?</a:t>
            </a: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304800" y="3962400"/>
            <a:ext cx="746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This is a one dimensional motion. Which kinetic formula do we use to find acceleration?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sp>
        <p:nvSpPr>
          <p:cNvPr id="189447" name="Text Box 7"/>
          <p:cNvSpPr txBox="1">
            <a:spLocks noChangeArrowheads="1"/>
          </p:cNvSpPr>
          <p:nvPr/>
        </p:nvSpPr>
        <p:spPr bwMode="auto">
          <a:xfrm>
            <a:off x="609600" y="3200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What are given?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228600" y="50292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Thus, the force needed to stop the car is</a:t>
            </a:r>
            <a:endParaRPr lang="en-US" sz="18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189449" name="Object 2"/>
          <p:cNvGraphicFramePr>
            <a:graphicFrameLocks noChangeAspect="1"/>
          </p:cNvGraphicFramePr>
          <p:nvPr/>
        </p:nvGraphicFramePr>
        <p:xfrm>
          <a:off x="2514600" y="5116513"/>
          <a:ext cx="455613" cy="358775"/>
        </p:xfrm>
        <a:graphic>
          <a:graphicData uri="http://schemas.openxmlformats.org/presentationml/2006/ole">
            <p:oleObj spid="_x0000_s348162" name="Equation" r:id="rId4" imgW="317160" imgH="228600" progId="Equation.3">
              <p:embed/>
            </p:oleObj>
          </a:graphicData>
        </a:graphic>
      </p:graphicFrame>
      <p:graphicFrame>
        <p:nvGraphicFramePr>
          <p:cNvPr id="189450" name="Object 3"/>
          <p:cNvGraphicFramePr>
            <a:graphicFrameLocks noChangeAspect="1"/>
          </p:cNvGraphicFramePr>
          <p:nvPr/>
        </p:nvGraphicFramePr>
        <p:xfrm>
          <a:off x="3524250" y="3275013"/>
          <a:ext cx="1600200" cy="306387"/>
        </p:xfrm>
        <a:graphic>
          <a:graphicData uri="http://schemas.openxmlformats.org/presentationml/2006/ole">
            <p:oleObj spid="_x0000_s348163" name="Equation" r:id="rId5" imgW="1028520" imgH="228600" progId="Equation.3">
              <p:embed/>
            </p:oleObj>
          </a:graphicData>
        </a:graphic>
      </p:graphicFrame>
      <p:graphicFrame>
        <p:nvGraphicFramePr>
          <p:cNvPr id="189451" name="Object 4"/>
          <p:cNvGraphicFramePr>
            <a:graphicFrameLocks noChangeAspect="1"/>
          </p:cNvGraphicFramePr>
          <p:nvPr/>
        </p:nvGraphicFramePr>
        <p:xfrm>
          <a:off x="762000" y="4335463"/>
          <a:ext cx="2135188" cy="465137"/>
        </p:xfrm>
        <a:graphic>
          <a:graphicData uri="http://schemas.openxmlformats.org/presentationml/2006/ole">
            <p:oleObj spid="_x0000_s348164" name="Equation" r:id="rId6" imgW="1371600" imgH="253800" progId="Equation.3">
              <p:embed/>
            </p:oleObj>
          </a:graphicData>
        </a:graphic>
      </p:graphicFrame>
      <p:sp>
        <p:nvSpPr>
          <p:cNvPr id="189452" name="Text Box 12"/>
          <p:cNvSpPr txBox="1">
            <a:spLocks noChangeArrowheads="1"/>
          </p:cNvSpPr>
          <p:nvPr/>
        </p:nvSpPr>
        <p:spPr bwMode="auto">
          <a:xfrm>
            <a:off x="609600" y="283845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What do we need to know to figure out the force?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sp>
        <p:nvSpPr>
          <p:cNvPr id="189453" name="Text Box 13"/>
          <p:cNvSpPr txBox="1">
            <a:spLocks noChangeArrowheads="1"/>
          </p:cNvSpPr>
          <p:nvPr/>
        </p:nvSpPr>
        <p:spPr bwMode="auto">
          <a:xfrm>
            <a:off x="5257800" y="2819400"/>
            <a:ext cx="1371600" cy="404813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A50021"/>
                </a:solidFill>
                <a:latin typeface="Arial Narrow" charset="0"/>
              </a:rPr>
              <a:t>Acceleration!! </a:t>
            </a:r>
            <a:endParaRPr lang="en-US" sz="2200" b="1" baseline="-25000">
              <a:solidFill>
                <a:srgbClr val="A50021"/>
              </a:solidFill>
              <a:latin typeface="Monotype Corsiva" charset="0"/>
            </a:endParaRPr>
          </a:p>
        </p:txBody>
      </p:sp>
      <p:sp>
        <p:nvSpPr>
          <p:cNvPr id="189454" name="Text Box 14"/>
          <p:cNvSpPr txBox="1">
            <a:spLocks noChangeArrowheads="1"/>
          </p:cNvSpPr>
          <p:nvPr/>
        </p:nvSpPr>
        <p:spPr bwMode="auto">
          <a:xfrm>
            <a:off x="2133600" y="3200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Initial speed: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189455" name="Object 5"/>
          <p:cNvGraphicFramePr>
            <a:graphicFrameLocks noChangeAspect="1"/>
          </p:cNvGraphicFramePr>
          <p:nvPr/>
        </p:nvGraphicFramePr>
        <p:xfrm>
          <a:off x="5181600" y="3308350"/>
          <a:ext cx="730250" cy="238125"/>
        </p:xfrm>
        <a:graphic>
          <a:graphicData uri="http://schemas.openxmlformats.org/presentationml/2006/ole">
            <p:oleObj spid="_x0000_s348165" name="Equation" r:id="rId7" imgW="469800" imgH="177480" progId="Equation.3">
              <p:embed/>
            </p:oleObj>
          </a:graphicData>
        </a:graphic>
      </p:graphicFrame>
      <p:sp>
        <p:nvSpPr>
          <p:cNvPr id="189456" name="Text Box 16"/>
          <p:cNvSpPr txBox="1">
            <a:spLocks noChangeArrowheads="1"/>
          </p:cNvSpPr>
          <p:nvPr/>
        </p:nvSpPr>
        <p:spPr bwMode="auto">
          <a:xfrm>
            <a:off x="2133600" y="3581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Displacement: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189457" name="Object 6"/>
          <p:cNvGraphicFramePr>
            <a:graphicFrameLocks noChangeAspect="1"/>
          </p:cNvGraphicFramePr>
          <p:nvPr/>
        </p:nvGraphicFramePr>
        <p:xfrm>
          <a:off x="3573463" y="3640138"/>
          <a:ext cx="1836737" cy="322262"/>
        </p:xfrm>
        <a:graphic>
          <a:graphicData uri="http://schemas.openxmlformats.org/presentationml/2006/ole">
            <p:oleObj spid="_x0000_s348166" name="Equation" r:id="rId8" imgW="1180800" imgH="241200" progId="Equation.3">
              <p:embed/>
            </p:oleObj>
          </a:graphicData>
        </a:graphic>
      </p:graphicFrame>
      <p:sp>
        <p:nvSpPr>
          <p:cNvPr id="189458" name="Text Box 18"/>
          <p:cNvSpPr txBox="1">
            <a:spLocks noChangeArrowheads="1"/>
          </p:cNvSpPr>
          <p:nvPr/>
        </p:nvSpPr>
        <p:spPr bwMode="auto">
          <a:xfrm>
            <a:off x="6172200" y="3200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Final speed: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189459" name="Object 7"/>
          <p:cNvGraphicFramePr>
            <a:graphicFrameLocks noChangeAspect="1"/>
          </p:cNvGraphicFramePr>
          <p:nvPr/>
        </p:nvGraphicFramePr>
        <p:xfrm>
          <a:off x="7467600" y="3259138"/>
          <a:ext cx="1106488" cy="322262"/>
        </p:xfrm>
        <a:graphic>
          <a:graphicData uri="http://schemas.openxmlformats.org/presentationml/2006/ole">
            <p:oleObj spid="_x0000_s348167" name="Equation" r:id="rId9" imgW="711000" imgH="241200" progId="Equation.3">
              <p:embed/>
            </p:oleObj>
          </a:graphicData>
        </a:graphic>
      </p:graphicFrame>
      <p:graphicFrame>
        <p:nvGraphicFramePr>
          <p:cNvPr id="189460" name="Object 8"/>
          <p:cNvGraphicFramePr>
            <a:graphicFrameLocks noChangeAspect="1"/>
          </p:cNvGraphicFramePr>
          <p:nvPr/>
        </p:nvGraphicFramePr>
        <p:xfrm>
          <a:off x="4419600" y="4267200"/>
          <a:ext cx="1608138" cy="700088"/>
        </p:xfrm>
        <a:graphic>
          <a:graphicData uri="http://schemas.openxmlformats.org/presentationml/2006/ole">
            <p:oleObj spid="_x0000_s348168" name="Equation" r:id="rId10" imgW="1054080" imgH="482400" progId="Equation.3">
              <p:embed/>
            </p:oleObj>
          </a:graphicData>
        </a:graphic>
      </p:graphicFrame>
      <p:graphicFrame>
        <p:nvGraphicFramePr>
          <p:cNvPr id="189461" name="Object 9"/>
          <p:cNvGraphicFramePr>
            <a:graphicFrameLocks noChangeAspect="1"/>
          </p:cNvGraphicFramePr>
          <p:nvPr/>
        </p:nvGraphicFramePr>
        <p:xfrm>
          <a:off x="6248400" y="4289425"/>
          <a:ext cx="2286000" cy="663575"/>
        </p:xfrm>
        <a:graphic>
          <a:graphicData uri="http://schemas.openxmlformats.org/presentationml/2006/ole">
            <p:oleObj spid="_x0000_s348169" name="Equation" r:id="rId11" imgW="1498320" imgH="457200" progId="Equation.3">
              <p:embed/>
            </p:oleObj>
          </a:graphicData>
        </a:graphic>
      </p:graphicFrame>
      <p:graphicFrame>
        <p:nvGraphicFramePr>
          <p:cNvPr id="189462" name="Object 10"/>
          <p:cNvGraphicFramePr>
            <a:graphicFrameLocks noChangeAspect="1"/>
          </p:cNvGraphicFramePr>
          <p:nvPr/>
        </p:nvGraphicFramePr>
        <p:xfrm>
          <a:off x="3055938" y="5114925"/>
          <a:ext cx="601662" cy="360363"/>
        </p:xfrm>
        <a:graphic>
          <a:graphicData uri="http://schemas.openxmlformats.org/presentationml/2006/ole">
            <p:oleObj spid="_x0000_s348170" name="Equation" r:id="rId12" imgW="419040" imgH="228600" progId="Equation.DSMT4">
              <p:embed/>
            </p:oleObj>
          </a:graphicData>
        </a:graphic>
      </p:graphicFrame>
      <p:sp>
        <p:nvSpPr>
          <p:cNvPr id="189463" name="Text Box 23"/>
          <p:cNvSpPr txBox="1">
            <a:spLocks noChangeArrowheads="1"/>
          </p:cNvSpPr>
          <p:nvPr/>
        </p:nvSpPr>
        <p:spPr bwMode="auto">
          <a:xfrm>
            <a:off x="228600" y="5607050"/>
            <a:ext cx="2438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Arial Narrow" charset="0"/>
              </a:rPr>
              <a:t>Given the force how far does the car move till it  stops?</a:t>
            </a:r>
            <a:endParaRPr lang="en-US" sz="16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189464" name="Object 11"/>
          <p:cNvGraphicFramePr>
            <a:graphicFrameLocks noChangeAspect="1"/>
          </p:cNvGraphicFramePr>
          <p:nvPr/>
        </p:nvGraphicFramePr>
        <p:xfrm>
          <a:off x="2514600" y="5575300"/>
          <a:ext cx="1935163" cy="660400"/>
        </p:xfrm>
        <a:graphic>
          <a:graphicData uri="http://schemas.openxmlformats.org/presentationml/2006/ole">
            <p:oleObj spid="_x0000_s348171" name="Equation" r:id="rId13" imgW="1523880" imgH="469800" progId="Equation.3">
              <p:embed/>
            </p:oleObj>
          </a:graphicData>
        </a:graphic>
      </p:graphicFrame>
      <p:graphicFrame>
        <p:nvGraphicFramePr>
          <p:cNvPr id="189465" name="Object 12"/>
          <p:cNvGraphicFramePr>
            <a:graphicFrameLocks noChangeAspect="1"/>
          </p:cNvGraphicFramePr>
          <p:nvPr/>
        </p:nvGraphicFramePr>
        <p:xfrm>
          <a:off x="4510088" y="5575300"/>
          <a:ext cx="1063625" cy="660400"/>
        </p:xfrm>
        <a:graphic>
          <a:graphicData uri="http://schemas.openxmlformats.org/presentationml/2006/ole">
            <p:oleObj spid="_x0000_s348172" name="Equation" r:id="rId14" imgW="838080" imgH="469800" progId="Equation.3">
              <p:embed/>
            </p:oleObj>
          </a:graphicData>
        </a:graphic>
      </p:graphicFrame>
      <p:graphicFrame>
        <p:nvGraphicFramePr>
          <p:cNvPr id="189466" name="Object 13"/>
          <p:cNvGraphicFramePr>
            <a:graphicFrameLocks noChangeAspect="1"/>
          </p:cNvGraphicFramePr>
          <p:nvPr/>
        </p:nvGraphicFramePr>
        <p:xfrm>
          <a:off x="5634038" y="5575300"/>
          <a:ext cx="919162" cy="660400"/>
        </p:xfrm>
        <a:graphic>
          <a:graphicData uri="http://schemas.openxmlformats.org/presentationml/2006/ole">
            <p:oleObj spid="_x0000_s348173" name="Equation" r:id="rId15" imgW="723600" imgH="469800" progId="Equation.3">
              <p:embed/>
            </p:oleObj>
          </a:graphicData>
        </a:graphic>
      </p:graphicFrame>
      <p:sp>
        <p:nvSpPr>
          <p:cNvPr id="189467" name="Text Box 27"/>
          <p:cNvSpPr txBox="1">
            <a:spLocks noChangeArrowheads="1"/>
          </p:cNvSpPr>
          <p:nvPr/>
        </p:nvSpPr>
        <p:spPr bwMode="auto">
          <a:xfrm>
            <a:off x="7010400" y="5070475"/>
            <a:ext cx="1981200" cy="155892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1600">
                <a:solidFill>
                  <a:srgbClr val="A50021"/>
                </a:solidFill>
                <a:latin typeface="Arial Narrow" charset="0"/>
              </a:rPr>
              <a:t>Linearly proportional to the mass of the car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rgbClr val="A50021"/>
                </a:solidFill>
                <a:latin typeface="Arial Narrow" charset="0"/>
              </a:rPr>
              <a:t>Squarely proportional to the speed of the car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rgbClr val="A50021"/>
                </a:solidFill>
                <a:latin typeface="Arial Narrow" charset="0"/>
              </a:rPr>
              <a:t>Inversely proportional to the force by the brake</a:t>
            </a:r>
            <a:endParaRPr lang="en-US" sz="1600" b="1" baseline="-25000">
              <a:solidFill>
                <a:srgbClr val="A50021"/>
              </a:solidFill>
              <a:latin typeface="Monotype Corsiva" charset="0"/>
            </a:endParaRPr>
          </a:p>
        </p:txBody>
      </p:sp>
      <p:graphicFrame>
        <p:nvGraphicFramePr>
          <p:cNvPr id="189468" name="Object 14"/>
          <p:cNvGraphicFramePr>
            <a:graphicFrameLocks noChangeAspect="1"/>
          </p:cNvGraphicFramePr>
          <p:nvPr/>
        </p:nvGraphicFramePr>
        <p:xfrm>
          <a:off x="3640138" y="5105400"/>
          <a:ext cx="3141662" cy="441325"/>
        </p:xfrm>
        <a:graphic>
          <a:graphicData uri="http://schemas.openxmlformats.org/presentationml/2006/ole">
            <p:oleObj spid="_x0000_s348174" name="Equation" r:id="rId16" imgW="218412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9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9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9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9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9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9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9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8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8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8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89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8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8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8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8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8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8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8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8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89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89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animBg="1" autoUpdateAnimBg="0"/>
      <p:bldP spid="189445" grpId="0" animBg="1" autoUpdateAnimBg="0"/>
      <p:bldP spid="189446" grpId="0" build="p" autoUpdateAnimBg="0"/>
      <p:bldP spid="189447" grpId="0" build="p" autoUpdateAnimBg="0"/>
      <p:bldP spid="189448" grpId="0" build="p" autoUpdateAnimBg="0"/>
      <p:bldP spid="189452" grpId="0" build="p" autoUpdateAnimBg="0"/>
      <p:bldP spid="189453" grpId="0" build="p" autoUpdateAnimBg="0"/>
      <p:bldP spid="189454" grpId="0" build="p" autoUpdateAnimBg="0"/>
      <p:bldP spid="189456" grpId="0" build="p" autoUpdateAnimBg="0"/>
      <p:bldP spid="189458" grpId="0" build="p" autoUpdateAnimBg="0"/>
      <p:bldP spid="189463" grpId="0" build="p" autoUpdateAnimBg="0"/>
      <p:bldP spid="1894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3072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3072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CD3DDA-0EB9-E642-8C23-C3DA86BA2CEA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30722" name="Rectangle 3"/>
          <p:cNvGraphicFramePr>
            <a:graphicFrameLocks/>
          </p:cNvGraphicFramePr>
          <p:nvPr>
            <p:ph sz="half" idx="2"/>
          </p:nvPr>
        </p:nvGraphicFramePr>
        <p:xfrm>
          <a:off x="6551613" y="4038600"/>
          <a:ext cx="0" cy="0"/>
        </p:xfrm>
        <a:graphic>
          <a:graphicData uri="http://schemas.openxmlformats.org/presentationml/2006/ole">
            <p:oleObj spid="_x0000_s349186" name="Equation" r:id="rId4" imgW="0" imgH="0" progId="Equation.DSMT4">
              <p:embed/>
            </p:oleObj>
          </a:graphicData>
        </a:graphic>
      </p:graphicFrame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4251325" y="2779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pic>
        <p:nvPicPr>
          <p:cNvPr id="40038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0" y="2057400"/>
            <a:ext cx="9144000" cy="4024313"/>
          </a:xfrm>
          <a:noFill/>
        </p:spPr>
      </p:pic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762000" y="1295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00391" name="Text Box 7"/>
          <p:cNvSpPr txBox="1">
            <a:spLocks noChangeArrowheads="1"/>
          </p:cNvSpPr>
          <p:nvPr/>
        </p:nvSpPr>
        <p:spPr bwMode="auto">
          <a:xfrm>
            <a:off x="609600" y="911225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</a:t>
            </a:r>
            <a:r>
              <a:rPr lang="en-US" sz="3200" b="1" i="1">
                <a:solidFill>
                  <a:schemeClr val="accent2"/>
                </a:solidFill>
                <a:latin typeface="Arial Narrow" charset="0"/>
              </a:rPr>
              <a:t>free-body-diagram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 is a diagram that represents the object and the forces that act on it.</a:t>
            </a:r>
          </a:p>
        </p:txBody>
      </p:sp>
      <p:sp>
        <p:nvSpPr>
          <p:cNvPr id="30730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/>
              <a:t>Free Body Diagram</a:t>
            </a:r>
          </a:p>
        </p:txBody>
      </p:sp>
      <p:sp>
        <p:nvSpPr>
          <p:cNvPr id="400393" name="Rectangle 9"/>
          <p:cNvSpPr>
            <a:spLocks noChangeArrowheads="1"/>
          </p:cNvSpPr>
          <p:nvPr/>
        </p:nvSpPr>
        <p:spPr bwMode="auto">
          <a:xfrm>
            <a:off x="4876800" y="1905000"/>
            <a:ext cx="4267200" cy="434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0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0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0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00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91" grpId="0"/>
      <p:bldP spid="400393" grpId="0" animBg="1"/>
      <p:bldP spid="40039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3277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3277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C1630E-B727-5C4A-A3F9-F3527AB98827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32770" name="Rectangle 3"/>
          <p:cNvGraphicFramePr>
            <a:graphicFrameLocks/>
          </p:cNvGraphicFramePr>
          <p:nvPr>
            <p:ph sz="quarter" idx="2"/>
          </p:nvPr>
        </p:nvGraphicFramePr>
        <p:xfrm>
          <a:off x="6551613" y="2973388"/>
          <a:ext cx="0" cy="0"/>
        </p:xfrm>
        <a:graphic>
          <a:graphicData uri="http://schemas.openxmlformats.org/presentationml/2006/ole">
            <p:oleObj spid="_x0000_s351234" name="Equation" r:id="rId4" imgW="0" imgH="0" progId="Equation.DSMT4">
              <p:embed/>
            </p:oleObj>
          </a:graphicData>
        </a:graphic>
      </p:graphicFrame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4251325" y="2779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pic>
        <p:nvPicPr>
          <p:cNvPr id="402437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0" y="623888"/>
            <a:ext cx="9144000" cy="3033712"/>
          </a:xfrm>
          <a:noFill/>
        </p:spPr>
      </p:pic>
      <p:sp>
        <p:nvSpPr>
          <p:cNvPr id="402438" name="Text Box 6"/>
          <p:cNvSpPr txBox="1">
            <a:spLocks noChangeArrowheads="1"/>
          </p:cNvSpPr>
          <p:nvPr/>
        </p:nvSpPr>
        <p:spPr bwMode="auto">
          <a:xfrm>
            <a:off x="457200" y="3959225"/>
            <a:ext cx="436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charset="0"/>
              </a:rPr>
              <a:t>What is the net force in this example?</a:t>
            </a:r>
          </a:p>
        </p:txBody>
      </p:sp>
      <p:sp>
        <p:nvSpPr>
          <p:cNvPr id="32777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Ex. Pushing a stalled car</a:t>
            </a:r>
          </a:p>
        </p:txBody>
      </p:sp>
      <p:sp>
        <p:nvSpPr>
          <p:cNvPr id="402440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547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F=</a:t>
            </a:r>
          </a:p>
        </p:txBody>
      </p:sp>
      <p:sp>
        <p:nvSpPr>
          <p:cNvPr id="402441" name="Text Box 9"/>
          <p:cNvSpPr txBox="1">
            <a:spLocks noChangeArrowheads="1"/>
          </p:cNvSpPr>
          <p:nvPr/>
        </p:nvSpPr>
        <p:spPr bwMode="auto">
          <a:xfrm>
            <a:off x="3200400" y="5448300"/>
            <a:ext cx="532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The + x axis of the coordinate system.</a:t>
            </a:r>
          </a:p>
        </p:txBody>
      </p:sp>
      <p:sp>
        <p:nvSpPr>
          <p:cNvPr id="402442" name="Text Box 10"/>
          <p:cNvSpPr txBox="1">
            <a:spLocks noChangeArrowheads="1"/>
          </p:cNvSpPr>
          <p:nvPr/>
        </p:nvSpPr>
        <p:spPr bwMode="auto">
          <a:xfrm>
            <a:off x="1824038" y="4724400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275 N </a:t>
            </a:r>
          </a:p>
        </p:txBody>
      </p:sp>
      <p:sp>
        <p:nvSpPr>
          <p:cNvPr id="402443" name="Text Box 11"/>
          <p:cNvSpPr txBox="1">
            <a:spLocks noChangeArrowheads="1"/>
          </p:cNvSpPr>
          <p:nvPr/>
        </p:nvSpPr>
        <p:spPr bwMode="auto">
          <a:xfrm>
            <a:off x="2887663" y="4724400"/>
            <a:ext cx="1344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+ 395 N </a:t>
            </a:r>
          </a:p>
        </p:txBody>
      </p:sp>
      <p:sp>
        <p:nvSpPr>
          <p:cNvPr id="402444" name="Text Box 12"/>
          <p:cNvSpPr txBox="1">
            <a:spLocks noChangeArrowheads="1"/>
          </p:cNvSpPr>
          <p:nvPr/>
        </p:nvSpPr>
        <p:spPr bwMode="auto">
          <a:xfrm>
            <a:off x="4213225" y="4724400"/>
            <a:ext cx="1598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– 560 N = </a:t>
            </a:r>
          </a:p>
        </p:txBody>
      </p:sp>
      <p:sp>
        <p:nvSpPr>
          <p:cNvPr id="402445" name="Text Box 13"/>
          <p:cNvSpPr txBox="1">
            <a:spLocks noChangeArrowheads="1"/>
          </p:cNvSpPr>
          <p:nvPr/>
        </p:nvSpPr>
        <p:spPr bwMode="auto">
          <a:xfrm>
            <a:off x="5791200" y="4724400"/>
            <a:ext cx="1176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+110 N</a:t>
            </a:r>
          </a:p>
        </p:txBody>
      </p:sp>
      <p:sp>
        <p:nvSpPr>
          <p:cNvPr id="402446" name="Text Box 14"/>
          <p:cNvSpPr txBox="1">
            <a:spLocks noChangeArrowheads="1"/>
          </p:cNvSpPr>
          <p:nvPr/>
        </p:nvSpPr>
        <p:spPr bwMode="auto">
          <a:xfrm>
            <a:off x="533400" y="5448300"/>
            <a:ext cx="243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Which direction?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2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2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2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2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2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2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2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02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02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02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02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8" grpId="0"/>
      <p:bldP spid="402440" grpId="0"/>
      <p:bldP spid="402441" grpId="0"/>
      <p:bldP spid="402442" grpId="0"/>
      <p:bldP spid="402443" grpId="0"/>
      <p:bldP spid="402444" grpId="0"/>
      <p:bldP spid="402445" grpId="0"/>
      <p:bldP spid="4024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3482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3482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CACB58-C411-0E40-9B55-FEC97CBA261B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34818" name="Rectangle 3"/>
          <p:cNvGraphicFramePr>
            <a:graphicFrameLocks/>
          </p:cNvGraphicFramePr>
          <p:nvPr>
            <p:ph sz="half" idx="2"/>
          </p:nvPr>
        </p:nvGraphicFramePr>
        <p:xfrm>
          <a:off x="6551613" y="4038600"/>
          <a:ext cx="0" cy="0"/>
        </p:xfrm>
        <a:graphic>
          <a:graphicData uri="http://schemas.openxmlformats.org/presentationml/2006/ole">
            <p:oleObj spid="_x0000_s353282" name="Equation" r:id="rId4" imgW="0" imgH="0" progId="Equation.3">
              <p:embed/>
            </p:oleObj>
          </a:graphicData>
        </a:graphic>
      </p:graphicFrame>
      <p:sp>
        <p:nvSpPr>
          <p:cNvPr id="404485" name="Text Box 5"/>
          <p:cNvSpPr txBox="1">
            <a:spLocks noChangeArrowheads="1"/>
          </p:cNvSpPr>
          <p:nvPr/>
        </p:nvSpPr>
        <p:spPr bwMode="auto">
          <a:xfrm>
            <a:off x="609600" y="990600"/>
            <a:ext cx="8153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If the mass of the car is 1850 kg, then by Newton’s second law, the acceleration is</a:t>
            </a:r>
          </a:p>
        </p:txBody>
      </p:sp>
      <p:graphicFrame>
        <p:nvGraphicFramePr>
          <p:cNvPr id="404486" name="Object 6"/>
          <p:cNvGraphicFramePr>
            <a:graphicFrameLocks noChangeAspect="1"/>
          </p:cNvGraphicFramePr>
          <p:nvPr>
            <p:ph sz="half" idx="1"/>
          </p:nvPr>
        </p:nvGraphicFramePr>
        <p:xfrm>
          <a:off x="2133600" y="4632325"/>
          <a:ext cx="685800" cy="396875"/>
        </p:xfrm>
        <a:graphic>
          <a:graphicData uri="http://schemas.openxmlformats.org/presentationml/2006/ole">
            <p:oleObj spid="_x0000_s353283" name="Equation" r:id="rId5" imgW="241200" imgH="139680" progId="Equation.DSMT4">
              <p:embed/>
            </p:oleObj>
          </a:graphicData>
        </a:graphic>
      </p:graphicFrame>
      <p:sp>
        <p:nvSpPr>
          <p:cNvPr id="34831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/>
              <a:t>What is the acceleration the car receives?</a:t>
            </a:r>
          </a:p>
        </p:txBody>
      </p:sp>
      <p:graphicFrame>
        <p:nvGraphicFramePr>
          <p:cNvPr id="404488" name="Object 8"/>
          <p:cNvGraphicFramePr>
            <a:graphicFrameLocks noChangeAspect="1"/>
          </p:cNvGraphicFramePr>
          <p:nvPr/>
        </p:nvGraphicFramePr>
        <p:xfrm>
          <a:off x="762000" y="2397125"/>
          <a:ext cx="1430338" cy="803275"/>
        </p:xfrm>
        <a:graphic>
          <a:graphicData uri="http://schemas.openxmlformats.org/presentationml/2006/ole">
            <p:oleObj spid="_x0000_s353284" name="Equation" r:id="rId6" imgW="457200" imgH="266400" progId="Equation.DSMT4">
              <p:embed/>
            </p:oleObj>
          </a:graphicData>
        </a:graphic>
      </p:graphicFrame>
      <p:sp>
        <p:nvSpPr>
          <p:cNvPr id="404489" name="AutoShape 9"/>
          <p:cNvSpPr>
            <a:spLocks noChangeArrowheads="1"/>
          </p:cNvSpPr>
          <p:nvPr/>
        </p:nvSpPr>
        <p:spPr bwMode="auto">
          <a:xfrm>
            <a:off x="228600" y="4191000"/>
            <a:ext cx="1905000" cy="11430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Now we solve this </a:t>
            </a:r>
          </a:p>
          <a:p>
            <a:pPr algn="ctr"/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equation for a</a:t>
            </a:r>
          </a:p>
        </p:txBody>
      </p:sp>
      <p:graphicFrame>
        <p:nvGraphicFramePr>
          <p:cNvPr id="404490" name="Object 10"/>
          <p:cNvGraphicFramePr>
            <a:graphicFrameLocks noChangeAspect="1"/>
          </p:cNvGraphicFramePr>
          <p:nvPr/>
        </p:nvGraphicFramePr>
        <p:xfrm>
          <a:off x="2217738" y="2493963"/>
          <a:ext cx="754062" cy="573087"/>
        </p:xfrm>
        <a:graphic>
          <a:graphicData uri="http://schemas.openxmlformats.org/presentationml/2006/ole">
            <p:oleObj spid="_x0000_s353285" name="Equation" r:id="rId7" imgW="241200" imgH="190440" progId="Equation.DSMT4">
              <p:embed/>
            </p:oleObj>
          </a:graphicData>
        </a:graphic>
      </p:graphicFrame>
      <p:sp>
        <p:nvSpPr>
          <p:cNvPr id="404492" name="AutoShape 12"/>
          <p:cNvSpPr>
            <a:spLocks noChangeArrowheads="1"/>
          </p:cNvSpPr>
          <p:nvPr/>
        </p:nvSpPr>
        <p:spPr bwMode="auto">
          <a:xfrm>
            <a:off x="3352800" y="2362200"/>
            <a:ext cx="2286000" cy="990600"/>
          </a:xfrm>
          <a:prstGeom prst="rightArrow">
            <a:avLst>
              <a:gd name="adj1" fmla="val 50000"/>
              <a:gd name="adj2" fmla="val 57692"/>
            </a:avLst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Since the motion is </a:t>
            </a:r>
          </a:p>
          <a:p>
            <a:pPr algn="ctr"/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in 1 dimension</a:t>
            </a:r>
          </a:p>
        </p:txBody>
      </p:sp>
      <p:graphicFrame>
        <p:nvGraphicFramePr>
          <p:cNvPr id="404493" name="Object 13"/>
          <p:cNvGraphicFramePr>
            <a:graphicFrameLocks noChangeAspect="1"/>
          </p:cNvGraphicFramePr>
          <p:nvPr/>
        </p:nvGraphicFramePr>
        <p:xfrm>
          <a:off x="5732463" y="2492375"/>
          <a:ext cx="1430337" cy="765175"/>
        </p:xfrm>
        <a:graphic>
          <a:graphicData uri="http://schemas.openxmlformats.org/presentationml/2006/ole">
            <p:oleObj spid="_x0000_s353286" name="Equation" r:id="rId8" imgW="457200" imgH="253800" progId="Equation.DSMT4">
              <p:embed/>
            </p:oleObj>
          </a:graphicData>
        </a:graphic>
      </p:graphicFrame>
      <p:graphicFrame>
        <p:nvGraphicFramePr>
          <p:cNvPr id="404494" name="Object 14"/>
          <p:cNvGraphicFramePr>
            <a:graphicFrameLocks noChangeAspect="1"/>
          </p:cNvGraphicFramePr>
          <p:nvPr/>
        </p:nvGraphicFramePr>
        <p:xfrm>
          <a:off x="7170738" y="2647950"/>
          <a:ext cx="754062" cy="420688"/>
        </p:xfrm>
        <a:graphic>
          <a:graphicData uri="http://schemas.openxmlformats.org/presentationml/2006/ole">
            <p:oleObj spid="_x0000_s353287" name="Equation" r:id="rId9" imgW="241200" imgH="139680" progId="Equation.DSMT4">
              <p:embed/>
            </p:oleObj>
          </a:graphicData>
        </a:graphic>
      </p:graphicFrame>
      <p:graphicFrame>
        <p:nvGraphicFramePr>
          <p:cNvPr id="404495" name="Object 15"/>
          <p:cNvGraphicFramePr>
            <a:graphicFrameLocks noChangeAspect="1"/>
          </p:cNvGraphicFramePr>
          <p:nvPr/>
        </p:nvGraphicFramePr>
        <p:xfrm>
          <a:off x="2824163" y="4038600"/>
          <a:ext cx="1519237" cy="1360488"/>
        </p:xfrm>
        <a:graphic>
          <a:graphicData uri="http://schemas.openxmlformats.org/presentationml/2006/ole">
            <p:oleObj spid="_x0000_s353288" name="Equation" r:id="rId10" imgW="482400" imgH="431640" progId="Equation.DSMT4">
              <p:embed/>
            </p:oleObj>
          </a:graphicData>
        </a:graphic>
      </p:graphicFrame>
      <p:graphicFrame>
        <p:nvGraphicFramePr>
          <p:cNvPr id="404496" name="Object 16"/>
          <p:cNvGraphicFramePr>
            <a:graphicFrameLocks noChangeAspect="1"/>
          </p:cNvGraphicFramePr>
          <p:nvPr/>
        </p:nvGraphicFramePr>
        <p:xfrm>
          <a:off x="4343400" y="4167188"/>
          <a:ext cx="3559175" cy="1319212"/>
        </p:xfrm>
        <a:graphic>
          <a:graphicData uri="http://schemas.openxmlformats.org/presentationml/2006/ole">
            <p:oleObj spid="_x0000_s353289" name="Equation" r:id="rId11" imgW="1130040" imgH="419040" progId="Equation.DSMT4">
              <p:embed/>
            </p:oleObj>
          </a:graphicData>
        </a:graphic>
      </p:graphicFrame>
      <p:graphicFrame>
        <p:nvGraphicFramePr>
          <p:cNvPr id="404497" name="Object 17"/>
          <p:cNvGraphicFramePr>
            <a:graphicFrameLocks noChangeAspect="1"/>
          </p:cNvGraphicFramePr>
          <p:nvPr/>
        </p:nvGraphicFramePr>
        <p:xfrm>
          <a:off x="7848600" y="4419600"/>
          <a:ext cx="1119188" cy="720725"/>
        </p:xfrm>
        <a:graphic>
          <a:graphicData uri="http://schemas.openxmlformats.org/presentationml/2006/ole">
            <p:oleObj spid="_x0000_s353290" name="Equation" r:id="rId12" imgW="3553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4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4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4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4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4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4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04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5" grpId="0"/>
      <p:bldP spid="404489" grpId="0" animBg="1"/>
      <p:bldP spid="4044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36872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3687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444217-4B0E-864A-BBE3-8FEA1FCF3BC6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409603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4953000" y="4679950"/>
          <a:ext cx="2952750" cy="968375"/>
        </p:xfrm>
        <a:graphic>
          <a:graphicData uri="http://schemas.openxmlformats.org/presentationml/2006/ole">
            <p:oleObj spid="_x0000_s355330" name="Equation" r:id="rId4" imgW="774360" imgH="253800" progId="Equation.DSMT4">
              <p:embed/>
            </p:oleObj>
          </a:graphicData>
        </a:graphic>
      </p:graphicFrame>
      <p:graphicFrame>
        <p:nvGraphicFramePr>
          <p:cNvPr id="36867" name="Rectangle 4"/>
          <p:cNvGraphicFramePr>
            <a:graphicFrameLocks/>
          </p:cNvGraphicFramePr>
          <p:nvPr>
            <p:ph sz="quarter" idx="2"/>
          </p:nvPr>
        </p:nvGraphicFramePr>
        <p:xfrm>
          <a:off x="6551613" y="2973388"/>
          <a:ext cx="0" cy="0"/>
        </p:xfrm>
        <a:graphic>
          <a:graphicData uri="http://schemas.openxmlformats.org/presentationml/2006/ole">
            <p:oleObj spid="_x0000_s355331" name="Equation" r:id="rId5" imgW="0" imgH="0" progId="Equation.3">
              <p:embed/>
            </p:oleObj>
          </a:graphicData>
        </a:graphic>
      </p:graphicFrame>
      <p:graphicFrame>
        <p:nvGraphicFramePr>
          <p:cNvPr id="40960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685800" y="4605338"/>
          <a:ext cx="3181350" cy="1042987"/>
        </p:xfrm>
        <a:graphic>
          <a:graphicData uri="http://schemas.openxmlformats.org/presentationml/2006/ole">
            <p:oleObj spid="_x0000_s355332" name="Equation" r:id="rId6" imgW="774360" imgH="253800" progId="Equation.DSMT4">
              <p:embed/>
            </p:oleObj>
          </a:graphicData>
        </a:graphic>
      </p:graphicFrame>
      <p:sp>
        <p:nvSpPr>
          <p:cNvPr id="409606" name="Text Box 6"/>
          <p:cNvSpPr txBox="1">
            <a:spLocks noChangeArrowheads="1"/>
          </p:cNvSpPr>
          <p:nvPr/>
        </p:nvSpPr>
        <p:spPr bwMode="auto">
          <a:xfrm>
            <a:off x="685800" y="9906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The direction of the force and the acceleration vectors can be taken into account by using </a:t>
            </a:r>
            <a:r>
              <a:rPr lang="en-US" sz="2800" i="1">
                <a:solidFill>
                  <a:schemeClr val="accent2"/>
                </a:solidFill>
                <a:latin typeface="Monotype Corsiva" charset="0"/>
              </a:rPr>
              <a:t>x</a:t>
            </a: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 and </a:t>
            </a:r>
            <a:r>
              <a:rPr lang="en-US" sz="2800" i="1">
                <a:solidFill>
                  <a:schemeClr val="accent2"/>
                </a:solidFill>
                <a:latin typeface="Monotype Corsiva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 components.</a:t>
            </a:r>
          </a:p>
        </p:txBody>
      </p:sp>
      <p:graphicFrame>
        <p:nvGraphicFramePr>
          <p:cNvPr id="409607" name="Object 7"/>
          <p:cNvGraphicFramePr>
            <a:graphicFrameLocks noChangeAspect="1"/>
          </p:cNvGraphicFramePr>
          <p:nvPr>
            <p:ph sz="quarter" idx="4"/>
          </p:nvPr>
        </p:nvGraphicFramePr>
        <p:xfrm>
          <a:off x="2971800" y="2286000"/>
          <a:ext cx="1698625" cy="1019175"/>
        </p:xfrm>
        <a:graphic>
          <a:graphicData uri="http://schemas.openxmlformats.org/presentationml/2006/ole">
            <p:oleObj spid="_x0000_s355333" name="Equation" r:id="rId7" imgW="444240" imgH="266400" progId="Equation.DSMT4">
              <p:embed/>
            </p:oleObj>
          </a:graphicData>
        </a:graphic>
      </p:graphicFrame>
      <p:sp>
        <p:nvSpPr>
          <p:cNvPr id="409608" name="Text Box 8"/>
          <p:cNvSpPr txBox="1">
            <a:spLocks noChangeArrowheads="1"/>
          </p:cNvSpPr>
          <p:nvPr/>
        </p:nvSpPr>
        <p:spPr bwMode="auto">
          <a:xfrm>
            <a:off x="2895600" y="3581400"/>
            <a:ext cx="2368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is equivalent to</a:t>
            </a:r>
          </a:p>
        </p:txBody>
      </p:sp>
      <p:sp>
        <p:nvSpPr>
          <p:cNvPr id="36876" name="Rectangle 9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pPr eaLnBrk="1" hangingPunct="1"/>
            <a:r>
              <a:rPr lang="en-US"/>
              <a:t>Vector Nature of the Force</a:t>
            </a:r>
          </a:p>
        </p:txBody>
      </p:sp>
      <p:graphicFrame>
        <p:nvGraphicFramePr>
          <p:cNvPr id="409610" name="Object 10"/>
          <p:cNvGraphicFramePr>
            <a:graphicFrameLocks noChangeAspect="1"/>
          </p:cNvGraphicFramePr>
          <p:nvPr/>
        </p:nvGraphicFramePr>
        <p:xfrm>
          <a:off x="4641850" y="2414588"/>
          <a:ext cx="920750" cy="727075"/>
        </p:xfrm>
        <a:graphic>
          <a:graphicData uri="http://schemas.openxmlformats.org/presentationml/2006/ole">
            <p:oleObj spid="_x0000_s355334" name="Equation" r:id="rId8" imgW="24120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6" grpId="0"/>
      <p:bldP spid="40960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3891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3891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58FD49-B802-7F4C-AE64-6CB40DEF8F97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38914" name="Rectangle 3"/>
          <p:cNvGraphicFramePr>
            <a:graphicFrameLocks/>
          </p:cNvGraphicFramePr>
          <p:nvPr>
            <p:ph sz="half" idx="2"/>
          </p:nvPr>
        </p:nvGraphicFramePr>
        <p:xfrm>
          <a:off x="4643438" y="2814638"/>
          <a:ext cx="3814762" cy="2447925"/>
        </p:xfrm>
        <a:graphic>
          <a:graphicData uri="http://schemas.openxmlformats.org/presentationml/2006/ole">
            <p:oleObj spid="_x0000_s357378" name="Equation" r:id="rId4" imgW="0" imgH="0" progId="Equation.DSMT4">
              <p:embed/>
            </p:oleObj>
          </a:graphicData>
        </a:graphic>
      </p:graphicFrame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4251325" y="2779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pic>
        <p:nvPicPr>
          <p:cNvPr id="411653" name="Picture 5" descr="afg00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914400"/>
            <a:ext cx="54102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0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990600"/>
          </a:xfrm>
        </p:spPr>
        <p:txBody>
          <a:bodyPr/>
          <a:lstStyle/>
          <a:p>
            <a:pPr eaLnBrk="1" hangingPunct="1"/>
            <a:r>
              <a:rPr lang="en-US"/>
              <a:t>Ex. Stranded man on a raft</a:t>
            </a:r>
          </a:p>
        </p:txBody>
      </p:sp>
      <p:sp>
        <p:nvSpPr>
          <p:cNvPr id="411655" name="Text Box 7"/>
          <p:cNvSpPr txBox="1">
            <a:spLocks noChangeArrowheads="1"/>
          </p:cNvSpPr>
          <p:nvPr/>
        </p:nvSpPr>
        <p:spPr bwMode="auto">
          <a:xfrm>
            <a:off x="152400" y="762000"/>
            <a:ext cx="35052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charset="0"/>
              </a:rPr>
              <a:t>A man is stranded on a raft (mass of man and raft = 1300kg)m as shown in the figure.  By paddling, he causes an average force </a:t>
            </a:r>
            <a:r>
              <a:rPr lang="en-US" b="1">
                <a:solidFill>
                  <a:schemeClr val="accent2"/>
                </a:solidFill>
                <a:latin typeface="Arial Narrow" charset="0"/>
              </a:rPr>
              <a:t>P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of 17N to be applied to the raft in a direction due east (the +x direction).  The wind also exerts a force </a:t>
            </a:r>
            <a:r>
              <a:rPr lang="en-US" b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on the raft.  This force has a magnitude of 15N and points 67</a:t>
            </a:r>
            <a:r>
              <a:rPr lang="en-US" baseline="30000">
                <a:solidFill>
                  <a:schemeClr val="accent2"/>
                </a:solidFill>
                <a:latin typeface="Arial Narrow" charset="0"/>
              </a:rPr>
              <a:t>o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north of east.  Ignoring any resistance from the water, find the x and y components of the rafts acceleration.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324600" y="762000"/>
            <a:ext cx="2667000" cy="31242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733800" y="3733800"/>
            <a:ext cx="2667000" cy="23622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400800" y="3886200"/>
            <a:ext cx="2667000" cy="22098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11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5" grpId="0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4096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4096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A7F8BA-3AB5-DE43-B947-D22B4E76F220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413728" name="Group 32"/>
          <p:cNvGraphicFramePr>
            <a:graphicFrameLocks noGrp="1"/>
          </p:cNvGraphicFramePr>
          <p:nvPr>
            <p:ph sz="half" idx="1"/>
          </p:nvPr>
        </p:nvGraphicFramePr>
        <p:xfrm>
          <a:off x="685800" y="1676400"/>
          <a:ext cx="7700963" cy="3962400"/>
        </p:xfrm>
        <a:graphic>
          <a:graphicData uri="http://schemas.openxmlformats.org/drawingml/2006/table">
            <a:tbl>
              <a:tblPr/>
              <a:tblGrid>
                <a:gridCol w="2566988"/>
                <a:gridCol w="2566987"/>
                <a:gridCol w="2566988"/>
              </a:tblGrid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Force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x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component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y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component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962" name="Rectangle 21"/>
          <p:cNvGraphicFramePr>
            <a:graphicFrameLocks/>
          </p:cNvGraphicFramePr>
          <p:nvPr>
            <p:ph sz="quarter" idx="2"/>
          </p:nvPr>
        </p:nvGraphicFramePr>
        <p:xfrm>
          <a:off x="6551613" y="2973388"/>
          <a:ext cx="0" cy="0"/>
        </p:xfrm>
        <a:graphic>
          <a:graphicData uri="http://schemas.openxmlformats.org/presentationml/2006/ole">
            <p:oleObj spid="_x0000_s359426" name="Equation" r:id="rId4" imgW="0" imgH="0" progId="Equation.3">
              <p:embed/>
            </p:oleObj>
          </a:graphicData>
        </a:graphic>
      </p:graphicFrame>
      <p:sp>
        <p:nvSpPr>
          <p:cNvPr id="413719" name="Text Box 23"/>
          <p:cNvSpPr txBox="1">
            <a:spLocks noChangeArrowheads="1"/>
          </p:cNvSpPr>
          <p:nvPr/>
        </p:nvSpPr>
        <p:spPr bwMode="auto">
          <a:xfrm>
            <a:off x="457200" y="609600"/>
            <a:ext cx="8167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First, let’s compute the net force on the raft as follows:</a:t>
            </a:r>
          </a:p>
        </p:txBody>
      </p:sp>
      <p:graphicFrame>
        <p:nvGraphicFramePr>
          <p:cNvPr id="413720" name="Object 24"/>
          <p:cNvGraphicFramePr>
            <a:graphicFrameLocks noChangeAspect="1"/>
          </p:cNvGraphicFramePr>
          <p:nvPr/>
        </p:nvGraphicFramePr>
        <p:xfrm>
          <a:off x="976313" y="2643188"/>
          <a:ext cx="471487" cy="685800"/>
        </p:xfrm>
        <a:graphic>
          <a:graphicData uri="http://schemas.openxmlformats.org/presentationml/2006/ole">
            <p:oleObj spid="_x0000_s359427" name="Equation" r:id="rId5" imgW="139680" imgH="203040" progId="Equation.DSMT4">
              <p:embed/>
            </p:oleObj>
          </a:graphicData>
        </a:graphic>
      </p:graphicFrame>
      <p:graphicFrame>
        <p:nvGraphicFramePr>
          <p:cNvPr id="413721" name="Object 25"/>
          <p:cNvGraphicFramePr>
            <a:graphicFrameLocks noChangeAspect="1"/>
          </p:cNvGraphicFramePr>
          <p:nvPr/>
        </p:nvGraphicFramePr>
        <p:xfrm>
          <a:off x="914400" y="3481388"/>
          <a:ext cx="619125" cy="809625"/>
        </p:xfrm>
        <a:graphic>
          <a:graphicData uri="http://schemas.openxmlformats.org/presentationml/2006/ole">
            <p:oleObj spid="_x0000_s359428" name="Equation" r:id="rId6" imgW="164880" imgH="215640" progId="Equation.DSMT4">
              <p:embed/>
            </p:oleObj>
          </a:graphicData>
        </a:graphic>
      </p:graphicFrame>
      <p:graphicFrame>
        <p:nvGraphicFramePr>
          <p:cNvPr id="413723" name="Object 27"/>
          <p:cNvGraphicFramePr>
            <a:graphicFrameLocks noChangeAspect="1"/>
          </p:cNvGraphicFramePr>
          <p:nvPr/>
        </p:nvGraphicFramePr>
        <p:xfrm>
          <a:off x="647700" y="4548188"/>
          <a:ext cx="2476500" cy="809625"/>
        </p:xfrm>
        <a:graphic>
          <a:graphicData uri="http://schemas.openxmlformats.org/presentationml/2006/ole">
            <p:oleObj spid="_x0000_s359429" name="Equation" r:id="rId7" imgW="660240" imgH="215640" progId="Equation.DSMT4">
              <p:embed/>
            </p:oleObj>
          </a:graphicData>
        </a:graphic>
      </p:graphicFrame>
      <p:sp>
        <p:nvSpPr>
          <p:cNvPr id="413725" name="Text Box 29"/>
          <p:cNvSpPr txBox="1">
            <a:spLocks noChangeArrowheads="1"/>
          </p:cNvSpPr>
          <p:nvPr/>
        </p:nvSpPr>
        <p:spPr bwMode="auto">
          <a:xfrm>
            <a:off x="3886200" y="2725738"/>
            <a:ext cx="969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+17 N</a:t>
            </a:r>
            <a:endParaRPr lang="en-US" sz="2800">
              <a:latin typeface="Arial Narrow" charset="0"/>
            </a:endParaRPr>
          </a:p>
        </p:txBody>
      </p:sp>
      <p:sp>
        <p:nvSpPr>
          <p:cNvPr id="413729" name="Text Box 33"/>
          <p:cNvSpPr txBox="1">
            <a:spLocks noChangeArrowheads="1"/>
          </p:cNvSpPr>
          <p:nvPr/>
        </p:nvSpPr>
        <p:spPr bwMode="auto">
          <a:xfrm>
            <a:off x="6781800" y="2725738"/>
            <a:ext cx="638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0 N</a:t>
            </a:r>
            <a:endParaRPr lang="en-US" sz="2800">
              <a:latin typeface="Arial Narrow" charset="0"/>
            </a:endParaRPr>
          </a:p>
        </p:txBody>
      </p:sp>
      <p:sp>
        <p:nvSpPr>
          <p:cNvPr id="413730" name="Text Box 34"/>
          <p:cNvSpPr txBox="1">
            <a:spLocks noChangeArrowheads="1"/>
          </p:cNvSpPr>
          <p:nvPr/>
        </p:nvSpPr>
        <p:spPr bwMode="auto">
          <a:xfrm>
            <a:off x="3516313" y="3625850"/>
            <a:ext cx="1970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+(15N)cos67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o</a:t>
            </a:r>
            <a:endParaRPr lang="en-US" sz="2800">
              <a:latin typeface="Arial Narrow" charset="0"/>
            </a:endParaRPr>
          </a:p>
        </p:txBody>
      </p:sp>
      <p:sp>
        <p:nvSpPr>
          <p:cNvPr id="413731" name="Text Box 35"/>
          <p:cNvSpPr txBox="1">
            <a:spLocks noChangeArrowheads="1"/>
          </p:cNvSpPr>
          <p:nvPr/>
        </p:nvSpPr>
        <p:spPr bwMode="auto">
          <a:xfrm>
            <a:off x="6259513" y="3625850"/>
            <a:ext cx="1889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+(15N)sin67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o</a:t>
            </a:r>
            <a:endParaRPr lang="en-US" sz="2800">
              <a:latin typeface="Arial Narrow" charset="0"/>
            </a:endParaRPr>
          </a:p>
        </p:txBody>
      </p:sp>
      <p:sp>
        <p:nvSpPr>
          <p:cNvPr id="413732" name="Text Box 36"/>
          <p:cNvSpPr txBox="1">
            <a:spLocks noChangeArrowheads="1"/>
          </p:cNvSpPr>
          <p:nvPr/>
        </p:nvSpPr>
        <p:spPr bwMode="auto">
          <a:xfrm>
            <a:off x="3352800" y="46482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+17+15cos67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o=</a:t>
            </a:r>
            <a:endParaRPr lang="en-US" sz="2800">
              <a:latin typeface="Arial Narrow" charset="0"/>
            </a:endParaRPr>
          </a:p>
        </p:txBody>
      </p:sp>
      <p:sp>
        <p:nvSpPr>
          <p:cNvPr id="413733" name="Text Box 37"/>
          <p:cNvSpPr txBox="1">
            <a:spLocks noChangeArrowheads="1"/>
          </p:cNvSpPr>
          <p:nvPr/>
        </p:nvSpPr>
        <p:spPr bwMode="auto">
          <a:xfrm>
            <a:off x="6019800" y="46482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+15sin67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o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= </a:t>
            </a:r>
            <a:endParaRPr lang="en-US" sz="2800">
              <a:latin typeface="Arial Narrow" charset="0"/>
            </a:endParaRPr>
          </a:p>
        </p:txBody>
      </p:sp>
      <p:sp>
        <p:nvSpPr>
          <p:cNvPr id="413734" name="Text Box 38"/>
          <p:cNvSpPr txBox="1">
            <a:spLocks noChangeArrowheads="1"/>
          </p:cNvSpPr>
          <p:nvPr/>
        </p:nvSpPr>
        <p:spPr bwMode="auto">
          <a:xfrm>
            <a:off x="3352800" y="51054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+23(N)</a:t>
            </a:r>
            <a:endParaRPr lang="en-US" sz="2800">
              <a:latin typeface="Arial Narrow" charset="0"/>
            </a:endParaRPr>
          </a:p>
        </p:txBody>
      </p:sp>
      <p:sp>
        <p:nvSpPr>
          <p:cNvPr id="413735" name="Text Box 39"/>
          <p:cNvSpPr txBox="1">
            <a:spLocks noChangeArrowheads="1"/>
          </p:cNvSpPr>
          <p:nvPr/>
        </p:nvSpPr>
        <p:spPr bwMode="auto">
          <a:xfrm>
            <a:off x="6019800" y="5105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+14(N)</a:t>
            </a:r>
            <a:endParaRPr lang="en-US" sz="2800"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3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3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3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3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13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1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13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1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1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1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1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1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719" grpId="0"/>
      <p:bldP spid="413725" grpId="0"/>
      <p:bldP spid="413729" grpId="0"/>
      <p:bldP spid="413730" grpId="0"/>
      <p:bldP spid="413731" grpId="0"/>
      <p:bldP spid="413732" grpId="0"/>
      <p:bldP spid="413733" grpId="0"/>
      <p:bldP spid="413734" grpId="0"/>
      <p:bldP spid="4137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4302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4302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45656C-2A3B-C748-9E91-EA37F0ACBEA7}" type="slidenum">
              <a:rPr lang="en-US"/>
              <a:pPr/>
              <a:t>19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503238"/>
          </a:xfrm>
          <a:noFill/>
        </p:spPr>
        <p:txBody>
          <a:bodyPr/>
          <a:lstStyle/>
          <a:p>
            <a:pPr eaLnBrk="1" hangingPunct="1"/>
            <a:r>
              <a:rPr lang="en-US" sz="2800">
                <a:solidFill>
                  <a:srgbClr val="0000FF"/>
                </a:solidFill>
                <a:latin typeface="Monotype Corsiva" charset="0"/>
              </a:rPr>
              <a:t>Now compute the acceleration components in x and y directions!! </a:t>
            </a:r>
          </a:p>
        </p:txBody>
      </p:sp>
      <p:graphicFrame>
        <p:nvGraphicFramePr>
          <p:cNvPr id="43010" name="Rectangle 4"/>
          <p:cNvGraphicFramePr>
            <a:graphicFrameLocks/>
          </p:cNvGraphicFramePr>
          <p:nvPr>
            <p:ph sz="half" idx="2"/>
          </p:nvPr>
        </p:nvGraphicFramePr>
        <p:xfrm>
          <a:off x="4643438" y="2814638"/>
          <a:ext cx="3814762" cy="2447925"/>
        </p:xfrm>
        <a:graphic>
          <a:graphicData uri="http://schemas.openxmlformats.org/presentationml/2006/ole">
            <p:oleObj spid="_x0000_s361474" name="Equation" r:id="rId4" imgW="0" imgH="0" progId="Equation.3">
              <p:embed/>
            </p:oleObj>
          </a:graphicData>
        </a:graphic>
      </p:graphicFrame>
      <p:graphicFrame>
        <p:nvGraphicFramePr>
          <p:cNvPr id="415749" name="Object 5"/>
          <p:cNvGraphicFramePr>
            <a:graphicFrameLocks noChangeAspect="1"/>
          </p:cNvGraphicFramePr>
          <p:nvPr/>
        </p:nvGraphicFramePr>
        <p:xfrm>
          <a:off x="685800" y="1471613"/>
          <a:ext cx="1025525" cy="763587"/>
        </p:xfrm>
        <a:graphic>
          <a:graphicData uri="http://schemas.openxmlformats.org/presentationml/2006/ole">
            <p:oleObj spid="_x0000_s361475" name="Equation" r:id="rId5" imgW="304560" imgH="228600" progId="Equation.DSMT4">
              <p:embed/>
            </p:oleObj>
          </a:graphicData>
        </a:graphic>
      </p:graphicFrame>
      <p:graphicFrame>
        <p:nvGraphicFramePr>
          <p:cNvPr id="415750" name="Object 6"/>
          <p:cNvGraphicFramePr>
            <a:graphicFrameLocks noChangeAspect="1"/>
          </p:cNvGraphicFramePr>
          <p:nvPr/>
        </p:nvGraphicFramePr>
        <p:xfrm>
          <a:off x="762000" y="3290888"/>
          <a:ext cx="1025525" cy="806450"/>
        </p:xfrm>
        <a:graphic>
          <a:graphicData uri="http://schemas.openxmlformats.org/presentationml/2006/ole">
            <p:oleObj spid="_x0000_s361476" name="Equation" r:id="rId6" imgW="304560" imgH="241200" progId="Equation.DSMT4">
              <p:embed/>
            </p:oleObj>
          </a:graphicData>
        </a:graphic>
      </p:graphicFrame>
      <p:graphicFrame>
        <p:nvGraphicFramePr>
          <p:cNvPr id="415751" name="Object 7"/>
          <p:cNvGraphicFramePr>
            <a:graphicFrameLocks noChangeAspect="1"/>
          </p:cNvGraphicFramePr>
          <p:nvPr/>
        </p:nvGraphicFramePr>
        <p:xfrm>
          <a:off x="1752600" y="1066800"/>
          <a:ext cx="1752600" cy="1439863"/>
        </p:xfrm>
        <a:graphic>
          <a:graphicData uri="http://schemas.openxmlformats.org/presentationml/2006/ole">
            <p:oleObj spid="_x0000_s361477" name="Equation" r:id="rId7" imgW="520560" imgH="431640" progId="Equation.DSMT4">
              <p:embed/>
            </p:oleObj>
          </a:graphicData>
        </a:graphic>
      </p:graphicFrame>
      <p:graphicFrame>
        <p:nvGraphicFramePr>
          <p:cNvPr id="415752" name="Object 8"/>
          <p:cNvGraphicFramePr>
            <a:graphicFrameLocks noChangeAspect="1"/>
          </p:cNvGraphicFramePr>
          <p:nvPr/>
        </p:nvGraphicFramePr>
        <p:xfrm>
          <a:off x="3429000" y="1211263"/>
          <a:ext cx="2265363" cy="1398587"/>
        </p:xfrm>
        <a:graphic>
          <a:graphicData uri="http://schemas.openxmlformats.org/presentationml/2006/ole">
            <p:oleObj spid="_x0000_s361478" name="Equation" r:id="rId8" imgW="672840" imgH="419040" progId="Equation.DSMT4">
              <p:embed/>
            </p:oleObj>
          </a:graphicData>
        </a:graphic>
      </p:graphicFrame>
      <p:graphicFrame>
        <p:nvGraphicFramePr>
          <p:cNvPr id="415753" name="Object 9"/>
          <p:cNvGraphicFramePr>
            <a:graphicFrameLocks noChangeAspect="1"/>
          </p:cNvGraphicFramePr>
          <p:nvPr/>
        </p:nvGraphicFramePr>
        <p:xfrm>
          <a:off x="5638800" y="1439863"/>
          <a:ext cx="2865438" cy="763587"/>
        </p:xfrm>
        <a:graphic>
          <a:graphicData uri="http://schemas.openxmlformats.org/presentationml/2006/ole">
            <p:oleObj spid="_x0000_s361479" name="Equation" r:id="rId9" imgW="850680" imgH="228600" progId="Equation.DSMT4">
              <p:embed/>
            </p:oleObj>
          </a:graphicData>
        </a:graphic>
      </p:graphicFrame>
      <p:graphicFrame>
        <p:nvGraphicFramePr>
          <p:cNvPr id="415754" name="Object 10"/>
          <p:cNvGraphicFramePr>
            <a:graphicFrameLocks noChangeAspect="1"/>
          </p:cNvGraphicFramePr>
          <p:nvPr/>
        </p:nvGraphicFramePr>
        <p:xfrm>
          <a:off x="1752600" y="2895600"/>
          <a:ext cx="1752600" cy="1441450"/>
        </p:xfrm>
        <a:graphic>
          <a:graphicData uri="http://schemas.openxmlformats.org/presentationml/2006/ole">
            <p:oleObj spid="_x0000_s361480" name="Equation" r:id="rId10" imgW="520560" imgH="431640" progId="Equation.DSMT4">
              <p:embed/>
            </p:oleObj>
          </a:graphicData>
        </a:graphic>
      </p:graphicFrame>
      <p:graphicFrame>
        <p:nvGraphicFramePr>
          <p:cNvPr id="415755" name="Object 11"/>
          <p:cNvGraphicFramePr>
            <a:graphicFrameLocks noChangeAspect="1"/>
          </p:cNvGraphicFramePr>
          <p:nvPr/>
        </p:nvGraphicFramePr>
        <p:xfrm>
          <a:off x="3429000" y="3041650"/>
          <a:ext cx="2265363" cy="1400175"/>
        </p:xfrm>
        <a:graphic>
          <a:graphicData uri="http://schemas.openxmlformats.org/presentationml/2006/ole">
            <p:oleObj spid="_x0000_s361481" name="Equation" r:id="rId11" imgW="672840" imgH="419040" progId="Equation.DSMT4">
              <p:embed/>
            </p:oleObj>
          </a:graphicData>
        </a:graphic>
      </p:graphicFrame>
      <p:graphicFrame>
        <p:nvGraphicFramePr>
          <p:cNvPr id="415756" name="Object 12"/>
          <p:cNvGraphicFramePr>
            <a:graphicFrameLocks noChangeAspect="1"/>
          </p:cNvGraphicFramePr>
          <p:nvPr/>
        </p:nvGraphicFramePr>
        <p:xfrm>
          <a:off x="5638800" y="3344863"/>
          <a:ext cx="2820988" cy="763587"/>
        </p:xfrm>
        <a:graphic>
          <a:graphicData uri="http://schemas.openxmlformats.org/presentationml/2006/ole">
            <p:oleObj spid="_x0000_s361482" name="Equation" r:id="rId12" imgW="838080" imgH="228600" progId="Equation.DSMT4">
              <p:embed/>
            </p:oleObj>
          </a:graphicData>
        </a:graphic>
      </p:graphicFrame>
      <p:sp>
        <p:nvSpPr>
          <p:cNvPr id="415757" name="Rectangle 13"/>
          <p:cNvSpPr>
            <a:spLocks noChangeArrowheads="1"/>
          </p:cNvSpPr>
          <p:nvPr/>
        </p:nvSpPr>
        <p:spPr bwMode="auto">
          <a:xfrm>
            <a:off x="76200" y="4495800"/>
            <a:ext cx="2743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2800">
                <a:solidFill>
                  <a:srgbClr val="0000FF"/>
                </a:solidFill>
                <a:latin typeface="Monotype Corsiva" charset="0"/>
              </a:rPr>
              <a:t>And put them all together for the  overall acceleration: </a:t>
            </a:r>
          </a:p>
        </p:txBody>
      </p:sp>
      <p:graphicFrame>
        <p:nvGraphicFramePr>
          <p:cNvPr id="415758" name="Object 14"/>
          <p:cNvGraphicFramePr>
            <a:graphicFrameLocks noChangeAspect="1"/>
          </p:cNvGraphicFramePr>
          <p:nvPr/>
        </p:nvGraphicFramePr>
        <p:xfrm>
          <a:off x="2862263" y="4648200"/>
          <a:ext cx="1023937" cy="762000"/>
        </p:xfrm>
        <a:graphic>
          <a:graphicData uri="http://schemas.openxmlformats.org/presentationml/2006/ole">
            <p:oleObj spid="_x0000_s361483" name="Equation" r:id="rId13" imgW="253800" imgH="190440" progId="Equation.DSMT4">
              <p:embed/>
            </p:oleObj>
          </a:graphicData>
        </a:graphic>
      </p:graphicFrame>
      <p:graphicFrame>
        <p:nvGraphicFramePr>
          <p:cNvPr id="415759" name="Object 15"/>
          <p:cNvGraphicFramePr>
            <a:graphicFrameLocks noChangeAspect="1"/>
          </p:cNvGraphicFramePr>
          <p:nvPr/>
        </p:nvGraphicFramePr>
        <p:xfrm>
          <a:off x="3860800" y="4521200"/>
          <a:ext cx="2921000" cy="1066800"/>
        </p:xfrm>
        <a:graphic>
          <a:graphicData uri="http://schemas.openxmlformats.org/presentationml/2006/ole">
            <p:oleObj spid="_x0000_s361484" name="Equation" r:id="rId14" imgW="723600" imgH="266400" progId="Equation.DSMT4">
              <p:embed/>
            </p:oleObj>
          </a:graphicData>
        </a:graphic>
      </p:graphicFrame>
      <p:graphicFrame>
        <p:nvGraphicFramePr>
          <p:cNvPr id="415760" name="Object 16"/>
          <p:cNvGraphicFramePr>
            <a:graphicFrameLocks noChangeAspect="1"/>
          </p:cNvGraphicFramePr>
          <p:nvPr/>
        </p:nvGraphicFramePr>
        <p:xfrm>
          <a:off x="3810000" y="5475288"/>
          <a:ext cx="3895725" cy="808037"/>
        </p:xfrm>
        <a:graphic>
          <a:graphicData uri="http://schemas.openxmlformats.org/presentationml/2006/ole">
            <p:oleObj spid="_x0000_s361485" name="Equation" r:id="rId15" imgW="1460160" imgH="304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5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5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5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5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5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6" grpId="0"/>
      <p:bldP spid="4157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C9EB8-B678-E544-9A4F-B2C1CE5C7CE9}" type="slidenum">
              <a:rPr lang="en-US"/>
              <a:pPr/>
              <a:t>2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153400" cy="4648200"/>
          </a:xfrm>
        </p:spPr>
        <p:txBody>
          <a:bodyPr/>
          <a:lstStyle/>
          <a:p>
            <a:r>
              <a:rPr lang="en-US" dirty="0" smtClean="0"/>
              <a:t>Quiz #2 tomorrow, Tuesday, June 14</a:t>
            </a:r>
          </a:p>
          <a:p>
            <a:pPr lvl="1"/>
            <a:r>
              <a:rPr lang="en-US" dirty="0" smtClean="0"/>
              <a:t>Beginning of the class</a:t>
            </a:r>
          </a:p>
          <a:p>
            <a:pPr lvl="1"/>
            <a:r>
              <a:rPr lang="en-US" dirty="0" smtClean="0"/>
              <a:t>Covers: CH 1.1 – what we finish today (CH4.5)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9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450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FF5646-92A0-6445-8BE1-0B49D3060493}" type="slidenum">
              <a:rPr lang="en-US"/>
              <a:pPr/>
              <a:t>20</a:t>
            </a:fld>
            <a:endParaRPr lang="en-US"/>
          </a:p>
        </p:txBody>
      </p:sp>
      <p:sp>
        <p:nvSpPr>
          <p:cNvPr id="4509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450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9A155AB-EBB2-7746-8240-01164FBB9BED}" type="slidenum">
              <a:rPr lang="en-US" sz="1400" b="1">
                <a:solidFill>
                  <a:srgbClr val="A50021"/>
                </a:solidFill>
                <a:latin typeface="Arial Narrow" charset="0"/>
              </a:rPr>
              <a:pPr algn="r"/>
              <a:t>20</a:t>
            </a:fld>
            <a:endParaRPr lang="en-US" sz="1400" b="1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66242" name="AutoShape 2"/>
          <p:cNvSpPr>
            <a:spLocks noChangeArrowheads="1"/>
          </p:cNvSpPr>
          <p:nvPr/>
        </p:nvSpPr>
        <p:spPr bwMode="auto">
          <a:xfrm>
            <a:off x="4953000" y="5334000"/>
            <a:ext cx="1219200" cy="990600"/>
          </a:xfrm>
          <a:prstGeom prst="rightArrow">
            <a:avLst>
              <a:gd name="adj1" fmla="val 50000"/>
              <a:gd name="adj2" fmla="val 30769"/>
            </a:avLst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rgbClr val="A50021"/>
                </a:solidFill>
                <a:latin typeface="Arial Narrow" charset="0"/>
              </a:rPr>
              <a:t>Acceleration </a:t>
            </a:r>
          </a:p>
          <a:p>
            <a:pPr algn="ctr"/>
            <a:r>
              <a:rPr lang="en-US" sz="1600" b="1">
                <a:solidFill>
                  <a:srgbClr val="A50021"/>
                </a:solidFill>
                <a:latin typeface="Arial Narrow" charset="0"/>
              </a:rPr>
              <a:t>Vector </a:t>
            </a:r>
            <a:r>
              <a:rPr lang="en-US" sz="1600" b="1">
                <a:solidFill>
                  <a:srgbClr val="A50021"/>
                </a:solidFill>
                <a:latin typeface="Monotype Corsiva" charset="0"/>
              </a:rPr>
              <a:t>a</a:t>
            </a:r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66800" y="3505200"/>
            <a:ext cx="762000" cy="625475"/>
            <a:chOff x="672" y="2208"/>
            <a:chExt cx="480" cy="394"/>
          </a:xfrm>
        </p:grpSpPr>
        <p:sp>
          <p:nvSpPr>
            <p:cNvPr id="45119" name="Text Box 4"/>
            <p:cNvSpPr txBox="1">
              <a:spLocks noChangeArrowheads="1"/>
            </p:cNvSpPr>
            <p:nvPr/>
          </p:nvSpPr>
          <p:spPr bwMode="auto">
            <a:xfrm>
              <a:off x="720" y="2352"/>
              <a:ext cx="33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F</a:t>
              </a:r>
              <a:r>
                <a:rPr lang="en-US" sz="2000" baseline="-25000">
                  <a:solidFill>
                    <a:schemeClr val="accent2"/>
                  </a:solidFill>
                  <a:latin typeface="Symbol" charset="2"/>
                </a:rPr>
                <a:t>2</a:t>
              </a:r>
              <a:endParaRPr lang="en-US" sz="2000" baseline="30000">
                <a:solidFill>
                  <a:schemeClr val="accent2"/>
                </a:solidFill>
                <a:latin typeface="Symbol" charset="2"/>
              </a:endParaRPr>
            </a:p>
          </p:txBody>
        </p:sp>
        <p:sp>
          <p:nvSpPr>
            <p:cNvPr id="45120" name="Line 5"/>
            <p:cNvSpPr>
              <a:spLocks noChangeShapeType="1"/>
            </p:cNvSpPr>
            <p:nvPr/>
          </p:nvSpPr>
          <p:spPr bwMode="auto">
            <a:xfrm>
              <a:off x="672" y="2208"/>
              <a:ext cx="480" cy="288"/>
            </a:xfrm>
            <a:prstGeom prst="line">
              <a:avLst/>
            </a:prstGeom>
            <a:noFill/>
            <a:ln w="38100">
              <a:solidFill>
                <a:srgbClr val="CC66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066800" y="2438400"/>
            <a:ext cx="685800" cy="990600"/>
            <a:chOff x="672" y="2880"/>
            <a:chExt cx="432" cy="624"/>
          </a:xfrm>
        </p:grpSpPr>
        <p:sp>
          <p:nvSpPr>
            <p:cNvPr id="45117" name="Line 7"/>
            <p:cNvSpPr>
              <a:spLocks noChangeShapeType="1"/>
            </p:cNvSpPr>
            <p:nvPr/>
          </p:nvSpPr>
          <p:spPr bwMode="auto">
            <a:xfrm flipV="1">
              <a:off x="672" y="2880"/>
              <a:ext cx="432" cy="624"/>
            </a:xfrm>
            <a:prstGeom prst="line">
              <a:avLst/>
            </a:prstGeom>
            <a:noFill/>
            <a:ln w="38100">
              <a:solidFill>
                <a:srgbClr val="CC66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18" name="Text Box 8"/>
            <p:cNvSpPr txBox="1">
              <a:spLocks noChangeArrowheads="1"/>
            </p:cNvSpPr>
            <p:nvPr/>
          </p:nvSpPr>
          <p:spPr bwMode="auto">
            <a:xfrm>
              <a:off x="720" y="2918"/>
              <a:ext cx="33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F</a:t>
              </a:r>
              <a:r>
                <a:rPr lang="en-US" sz="2000" baseline="-25000">
                  <a:solidFill>
                    <a:schemeClr val="accent2"/>
                  </a:solidFill>
                  <a:latin typeface="Symbol" charset="2"/>
                </a:rPr>
                <a:t>1</a:t>
              </a:r>
              <a:endParaRPr lang="en-US" sz="2000" baseline="30000">
                <a:solidFill>
                  <a:schemeClr val="accent2"/>
                </a:solidFill>
                <a:latin typeface="Symbol" charset="2"/>
              </a:endParaRPr>
            </a:p>
          </p:txBody>
        </p:sp>
      </p:grpSp>
      <p:sp>
        <p:nvSpPr>
          <p:cNvPr id="45101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609600"/>
          </a:xfrm>
        </p:spPr>
        <p:txBody>
          <a:bodyPr/>
          <a:lstStyle/>
          <a:p>
            <a:pPr eaLnBrk="1" hangingPunct="1"/>
            <a:r>
              <a:rPr lang="en-US"/>
              <a:t>Example for Newton’s 2</a:t>
            </a:r>
            <a:r>
              <a:rPr lang="en-US" baseline="30000"/>
              <a:t>nd</a:t>
            </a:r>
            <a:r>
              <a:rPr lang="en-US"/>
              <a:t> Law of Motion</a:t>
            </a:r>
          </a:p>
        </p:txBody>
      </p:sp>
      <p:sp>
        <p:nvSpPr>
          <p:cNvPr id="266250" name="Text Box 10"/>
          <p:cNvSpPr txBox="1">
            <a:spLocks noChangeArrowheads="1"/>
          </p:cNvSpPr>
          <p:nvPr/>
        </p:nvSpPr>
        <p:spPr bwMode="auto">
          <a:xfrm>
            <a:off x="533400" y="685800"/>
            <a:ext cx="8001000" cy="1125538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Determine the magnitude and direction of the acceleration of the puck whose mass is 0.30kg and is being pulled by two forces, </a:t>
            </a:r>
            <a:r>
              <a:rPr lang="en-US" sz="2200" b="1">
                <a:solidFill>
                  <a:schemeClr val="accent2"/>
                </a:solidFill>
                <a:latin typeface="Arial Narrow" charset="0"/>
              </a:rPr>
              <a:t>F1 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and </a:t>
            </a:r>
            <a:r>
              <a:rPr lang="en-US" sz="2200" b="1">
                <a:solidFill>
                  <a:schemeClr val="accent2"/>
                </a:solidFill>
                <a:latin typeface="Arial Narrow" charset="0"/>
              </a:rPr>
              <a:t>F2, 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as shown in the picture, whose magnitudes of the forces are 8.0 N and 5.0 N, respectively.</a:t>
            </a:r>
          </a:p>
        </p:txBody>
      </p:sp>
      <p:graphicFrame>
        <p:nvGraphicFramePr>
          <p:cNvPr id="266251" name="Object 2"/>
          <p:cNvGraphicFramePr>
            <a:graphicFrameLocks noChangeAspect="1"/>
          </p:cNvGraphicFramePr>
          <p:nvPr/>
        </p:nvGraphicFramePr>
        <p:xfrm>
          <a:off x="3962400" y="1973263"/>
          <a:ext cx="538163" cy="304800"/>
        </p:xfrm>
        <a:graphic>
          <a:graphicData uri="http://schemas.openxmlformats.org/presentationml/2006/ole">
            <p:oleObj spid="_x0000_s363522" name="Equation" r:id="rId3" imgW="355320" imgH="228600" progId="Equation.3">
              <p:embed/>
            </p:oleObj>
          </a:graphicData>
        </a:graphic>
      </p:graphicFrame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" y="2438400"/>
            <a:ext cx="1981200" cy="1981200"/>
            <a:chOff x="432" y="1536"/>
            <a:chExt cx="1248" cy="1248"/>
          </a:xfrm>
        </p:grpSpPr>
        <p:sp>
          <p:nvSpPr>
            <p:cNvPr id="45115" name="Line 13"/>
            <p:cNvSpPr>
              <a:spLocks noChangeShapeType="1"/>
            </p:cNvSpPr>
            <p:nvPr/>
          </p:nvSpPr>
          <p:spPr bwMode="auto">
            <a:xfrm>
              <a:off x="432" y="2208"/>
              <a:ext cx="124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16" name="Line 14"/>
            <p:cNvSpPr>
              <a:spLocks noChangeShapeType="1"/>
            </p:cNvSpPr>
            <p:nvPr/>
          </p:nvSpPr>
          <p:spPr bwMode="auto">
            <a:xfrm rot="-5400000">
              <a:off x="48" y="2160"/>
              <a:ext cx="124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6255" name="AutoShape 15"/>
          <p:cNvSpPr>
            <a:spLocks noChangeArrowheads="1"/>
          </p:cNvSpPr>
          <p:nvPr/>
        </p:nvSpPr>
        <p:spPr bwMode="auto">
          <a:xfrm rot="-5400000">
            <a:off x="838200" y="3352800"/>
            <a:ext cx="457200" cy="228600"/>
          </a:xfrm>
          <a:prstGeom prst="flowChartMagneticDisk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295400" y="3051175"/>
            <a:ext cx="976313" cy="454025"/>
            <a:chOff x="873" y="3216"/>
            <a:chExt cx="615" cy="286"/>
          </a:xfrm>
        </p:grpSpPr>
        <p:sp>
          <p:nvSpPr>
            <p:cNvPr id="45113" name="AutoShape 17"/>
            <p:cNvSpPr>
              <a:spLocks noChangeArrowheads="1"/>
            </p:cNvSpPr>
            <p:nvPr/>
          </p:nvSpPr>
          <p:spPr bwMode="auto">
            <a:xfrm rot="-6801334">
              <a:off x="801" y="3334"/>
              <a:ext cx="240" cy="96"/>
            </a:xfrm>
            <a:prstGeom prst="curvedUpArrow">
              <a:avLst>
                <a:gd name="adj1" fmla="val 50000"/>
                <a:gd name="adj2" fmla="val 10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14" name="Text Box 18"/>
            <p:cNvSpPr txBox="1">
              <a:spLocks noChangeArrowheads="1"/>
            </p:cNvSpPr>
            <p:nvPr/>
          </p:nvSpPr>
          <p:spPr bwMode="auto">
            <a:xfrm>
              <a:off x="960" y="3216"/>
              <a:ext cx="52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800">
                  <a:solidFill>
                    <a:schemeClr val="accent2"/>
                  </a:solidFill>
                  <a:latin typeface="Symbol" charset="2"/>
                </a:rPr>
                <a:t>θ</a:t>
              </a:r>
              <a:r>
                <a:rPr lang="en-US" sz="1800" baseline="-25000">
                  <a:solidFill>
                    <a:schemeClr val="accent2"/>
                  </a:solidFill>
                  <a:latin typeface="Symbol" charset="2"/>
                </a:rPr>
                <a:t>1</a:t>
              </a:r>
              <a:r>
                <a:rPr lang="en-US" sz="1800">
                  <a:solidFill>
                    <a:schemeClr val="accent2"/>
                  </a:solidFill>
                  <a:latin typeface="Symbol" charset="2"/>
                </a:rPr>
                <a:t>=60</a:t>
              </a:r>
              <a:r>
                <a:rPr lang="en-US" sz="1800" baseline="30000">
                  <a:solidFill>
                    <a:schemeClr val="accent2"/>
                  </a:solidFill>
                  <a:latin typeface="Symbol" charset="2"/>
                </a:rPr>
                <a:t>o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371600" y="3429000"/>
            <a:ext cx="1066800" cy="369888"/>
            <a:chOff x="912" y="2160"/>
            <a:chExt cx="576" cy="233"/>
          </a:xfrm>
        </p:grpSpPr>
        <p:sp>
          <p:nvSpPr>
            <p:cNvPr id="45111" name="Text Box 20"/>
            <p:cNvSpPr txBox="1">
              <a:spLocks noChangeArrowheads="1"/>
            </p:cNvSpPr>
            <p:nvPr/>
          </p:nvSpPr>
          <p:spPr bwMode="auto">
            <a:xfrm>
              <a:off x="960" y="2160"/>
              <a:ext cx="52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800">
                  <a:solidFill>
                    <a:schemeClr val="accent2"/>
                  </a:solidFill>
                  <a:latin typeface="Symbol" charset="2"/>
                </a:rPr>
                <a:t>θ</a:t>
              </a:r>
              <a:r>
                <a:rPr lang="en-US" sz="1800" baseline="-25000">
                  <a:solidFill>
                    <a:schemeClr val="accent2"/>
                  </a:solidFill>
                  <a:latin typeface="Symbol" charset="2"/>
                </a:rPr>
                <a:t>2</a:t>
              </a:r>
              <a:r>
                <a:rPr lang="en-US" sz="1800">
                  <a:solidFill>
                    <a:schemeClr val="accent2"/>
                  </a:solidFill>
                  <a:latin typeface="Symbol" charset="2"/>
                </a:rPr>
                <a:t>=-20</a:t>
              </a:r>
              <a:r>
                <a:rPr lang="en-US" sz="1800" baseline="30000">
                  <a:solidFill>
                    <a:schemeClr val="accent2"/>
                  </a:solidFill>
                  <a:latin typeface="Symbol" charset="2"/>
                </a:rPr>
                <a:t>o</a:t>
              </a:r>
            </a:p>
          </p:txBody>
        </p:sp>
        <p:sp>
          <p:nvSpPr>
            <p:cNvPr id="45112" name="AutoShape 21"/>
            <p:cNvSpPr>
              <a:spLocks noChangeArrowheads="1"/>
            </p:cNvSpPr>
            <p:nvPr/>
          </p:nvSpPr>
          <p:spPr bwMode="auto">
            <a:xfrm rot="-5388641">
              <a:off x="869" y="2252"/>
              <a:ext cx="143" cy="58"/>
            </a:xfrm>
            <a:prstGeom prst="curvedUpArrow">
              <a:avLst>
                <a:gd name="adj1" fmla="val 49310"/>
                <a:gd name="adj2" fmla="val 98621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266262" name="Object 3"/>
          <p:cNvGraphicFramePr>
            <a:graphicFrameLocks noChangeAspect="1"/>
          </p:cNvGraphicFramePr>
          <p:nvPr/>
        </p:nvGraphicFramePr>
        <p:xfrm>
          <a:off x="4038600" y="4022725"/>
          <a:ext cx="493713" cy="306388"/>
        </p:xfrm>
        <a:graphic>
          <a:graphicData uri="http://schemas.openxmlformats.org/presentationml/2006/ole">
            <p:oleObj spid="_x0000_s363523" name="Equation" r:id="rId4" imgW="317160" imgH="228600" progId="Equation.3">
              <p:embed/>
            </p:oleObj>
          </a:graphicData>
        </a:graphic>
      </p:graphicFrame>
      <p:sp>
        <p:nvSpPr>
          <p:cNvPr id="266263" name="Text Box 23"/>
          <p:cNvSpPr txBox="1">
            <a:spLocks noChangeArrowheads="1"/>
          </p:cNvSpPr>
          <p:nvPr/>
        </p:nvSpPr>
        <p:spPr bwMode="auto">
          <a:xfrm>
            <a:off x="2667000" y="2041525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Components of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200" b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sz="2200" b="1" baseline="-25000">
                <a:solidFill>
                  <a:schemeClr val="accent2"/>
                </a:solidFill>
                <a:latin typeface="Monotype Corsiva" charset="0"/>
              </a:rPr>
              <a:t>1</a:t>
            </a:r>
          </a:p>
        </p:txBody>
      </p:sp>
      <p:sp>
        <p:nvSpPr>
          <p:cNvPr id="266264" name="Text Box 24"/>
          <p:cNvSpPr txBox="1">
            <a:spLocks noChangeArrowheads="1"/>
          </p:cNvSpPr>
          <p:nvPr/>
        </p:nvSpPr>
        <p:spPr bwMode="auto">
          <a:xfrm>
            <a:off x="2667000" y="3032125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Components of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200" b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sz="2200" b="1" baseline="-25000">
                <a:solidFill>
                  <a:schemeClr val="accent2"/>
                </a:solidFill>
                <a:latin typeface="Monotype Corsiva" charset="0"/>
              </a:rPr>
              <a:t>2</a:t>
            </a:r>
          </a:p>
        </p:txBody>
      </p:sp>
      <p:sp>
        <p:nvSpPr>
          <p:cNvPr id="266265" name="Text Box 25"/>
          <p:cNvSpPr txBox="1">
            <a:spLocks noChangeArrowheads="1"/>
          </p:cNvSpPr>
          <p:nvPr/>
        </p:nvSpPr>
        <p:spPr bwMode="auto">
          <a:xfrm>
            <a:off x="2209800" y="3886200"/>
            <a:ext cx="160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Components of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 total force </a:t>
            </a:r>
            <a:r>
              <a:rPr lang="en-US" sz="2200" b="1">
                <a:solidFill>
                  <a:schemeClr val="accent2"/>
                </a:solidFill>
                <a:latin typeface="Monotype Corsiva" charset="0"/>
              </a:rPr>
              <a:t>F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266266" name="Object 4"/>
          <p:cNvGraphicFramePr>
            <a:graphicFrameLocks noChangeAspect="1"/>
          </p:cNvGraphicFramePr>
          <p:nvPr/>
        </p:nvGraphicFramePr>
        <p:xfrm>
          <a:off x="2112963" y="4972050"/>
          <a:ext cx="401637" cy="265113"/>
        </p:xfrm>
        <a:graphic>
          <a:graphicData uri="http://schemas.openxmlformats.org/presentationml/2006/ole">
            <p:oleObj spid="_x0000_s363524" name="Equation" r:id="rId5" imgW="304560" imgH="228600" progId="Equation.DSMT4">
              <p:embed/>
            </p:oleObj>
          </a:graphicData>
        </a:graphic>
      </p:graphicFrame>
      <p:sp>
        <p:nvSpPr>
          <p:cNvPr id="266267" name="Text Box 27"/>
          <p:cNvSpPr txBox="1">
            <a:spLocks noChangeArrowheads="1"/>
          </p:cNvSpPr>
          <p:nvPr/>
        </p:nvSpPr>
        <p:spPr bwMode="auto">
          <a:xfrm>
            <a:off x="228600" y="4876800"/>
            <a:ext cx="18288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200">
                <a:solidFill>
                  <a:schemeClr val="accent2"/>
                </a:solidFill>
                <a:latin typeface="Arial Narrow" charset="0"/>
              </a:rPr>
              <a:t>Magnitude and direction of acceleration </a:t>
            </a:r>
            <a:r>
              <a:rPr lang="en-US" sz="2200" b="1">
                <a:solidFill>
                  <a:schemeClr val="accent2"/>
                </a:solidFill>
                <a:latin typeface="Monotype Corsiva" charset="0"/>
              </a:rPr>
              <a:t>a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266268" name="Object 5"/>
          <p:cNvGraphicFramePr>
            <a:graphicFrameLocks noChangeAspect="1"/>
          </p:cNvGraphicFramePr>
          <p:nvPr/>
        </p:nvGraphicFramePr>
        <p:xfrm>
          <a:off x="3962400" y="2489200"/>
          <a:ext cx="542925" cy="322263"/>
        </p:xfrm>
        <a:graphic>
          <a:graphicData uri="http://schemas.openxmlformats.org/presentationml/2006/ole">
            <p:oleObj spid="_x0000_s363525" name="Equation" r:id="rId6" imgW="355320" imgH="241200" progId="Equation.3">
              <p:embed/>
            </p:oleObj>
          </a:graphicData>
        </a:graphic>
      </p:graphicFrame>
      <p:graphicFrame>
        <p:nvGraphicFramePr>
          <p:cNvPr id="266269" name="Object 6"/>
          <p:cNvGraphicFramePr>
            <a:graphicFrameLocks noChangeAspect="1"/>
          </p:cNvGraphicFramePr>
          <p:nvPr/>
        </p:nvGraphicFramePr>
        <p:xfrm>
          <a:off x="3962400" y="3024188"/>
          <a:ext cx="522288" cy="304800"/>
        </p:xfrm>
        <a:graphic>
          <a:graphicData uri="http://schemas.openxmlformats.org/presentationml/2006/ole">
            <p:oleObj spid="_x0000_s363526" name="Equation" r:id="rId7" imgW="368280" imgH="228600" progId="Equation.3">
              <p:embed/>
            </p:oleObj>
          </a:graphicData>
        </a:graphic>
      </p:graphicFrame>
      <p:graphicFrame>
        <p:nvGraphicFramePr>
          <p:cNvPr id="266270" name="Object 7"/>
          <p:cNvGraphicFramePr>
            <a:graphicFrameLocks noChangeAspect="1"/>
          </p:cNvGraphicFramePr>
          <p:nvPr/>
        </p:nvGraphicFramePr>
        <p:xfrm>
          <a:off x="3962400" y="3541713"/>
          <a:ext cx="506413" cy="322262"/>
        </p:xfrm>
        <a:graphic>
          <a:graphicData uri="http://schemas.openxmlformats.org/presentationml/2006/ole">
            <p:oleObj spid="_x0000_s363527" name="Equation" r:id="rId8" imgW="368280" imgH="241200" progId="Equation.3">
              <p:embed/>
            </p:oleObj>
          </a:graphicData>
        </a:graphic>
      </p:graphicFrame>
      <p:graphicFrame>
        <p:nvGraphicFramePr>
          <p:cNvPr id="266271" name="Object 8"/>
          <p:cNvGraphicFramePr>
            <a:graphicFrameLocks noChangeAspect="1"/>
          </p:cNvGraphicFramePr>
          <p:nvPr/>
        </p:nvGraphicFramePr>
        <p:xfrm>
          <a:off x="3962400" y="4343400"/>
          <a:ext cx="493713" cy="323850"/>
        </p:xfrm>
        <a:graphic>
          <a:graphicData uri="http://schemas.openxmlformats.org/presentationml/2006/ole">
            <p:oleObj spid="_x0000_s363528" name="Equation" r:id="rId9" imgW="317160" imgH="241200" progId="Equation.3">
              <p:embed/>
            </p:oleObj>
          </a:graphicData>
        </a:graphic>
      </p:graphicFrame>
      <p:graphicFrame>
        <p:nvGraphicFramePr>
          <p:cNvPr id="266272" name="Object 9"/>
          <p:cNvGraphicFramePr>
            <a:graphicFrameLocks noChangeAspect="1"/>
          </p:cNvGraphicFramePr>
          <p:nvPr/>
        </p:nvGraphicFramePr>
        <p:xfrm>
          <a:off x="4191000" y="4976813"/>
          <a:ext cx="468313" cy="255587"/>
        </p:xfrm>
        <a:graphic>
          <a:graphicData uri="http://schemas.openxmlformats.org/presentationml/2006/ole">
            <p:oleObj spid="_x0000_s363529" name="Equation" r:id="rId10" imgW="355320" imgH="241200" progId="Equation.DSMT4">
              <p:embed/>
            </p:oleObj>
          </a:graphicData>
        </a:graphic>
      </p:graphicFrame>
      <p:graphicFrame>
        <p:nvGraphicFramePr>
          <p:cNvPr id="266273" name="Object 10"/>
          <p:cNvGraphicFramePr>
            <a:graphicFrameLocks noChangeAspect="1"/>
          </p:cNvGraphicFramePr>
          <p:nvPr/>
        </p:nvGraphicFramePr>
        <p:xfrm>
          <a:off x="6245225" y="4894263"/>
          <a:ext cx="384175" cy="422275"/>
        </p:xfrm>
        <a:graphic>
          <a:graphicData uri="http://schemas.openxmlformats.org/presentationml/2006/ole">
            <p:oleObj spid="_x0000_s363530" name="Equation" r:id="rId11" imgW="291960" imgH="330120" progId="Equation.DSMT4">
              <p:embed/>
            </p:oleObj>
          </a:graphicData>
        </a:graphic>
      </p:graphicFrame>
      <p:graphicFrame>
        <p:nvGraphicFramePr>
          <p:cNvPr id="266274" name="Object 11"/>
          <p:cNvGraphicFramePr>
            <a:graphicFrameLocks noChangeAspect="1"/>
          </p:cNvGraphicFramePr>
          <p:nvPr/>
        </p:nvGraphicFramePr>
        <p:xfrm>
          <a:off x="1981200" y="5603875"/>
          <a:ext cx="401638" cy="296863"/>
        </p:xfrm>
        <a:graphic>
          <a:graphicData uri="http://schemas.openxmlformats.org/presentationml/2006/ole">
            <p:oleObj spid="_x0000_s363531" name="Equation" r:id="rId12" imgW="304560" imgH="177480" progId="Equation.DSMT4">
              <p:embed/>
            </p:oleObj>
          </a:graphicData>
        </a:graphic>
      </p:graphicFrame>
      <p:graphicFrame>
        <p:nvGraphicFramePr>
          <p:cNvPr id="266275" name="Object 12"/>
          <p:cNvGraphicFramePr>
            <a:graphicFrameLocks noChangeAspect="1"/>
          </p:cNvGraphicFramePr>
          <p:nvPr/>
        </p:nvGraphicFramePr>
        <p:xfrm>
          <a:off x="6248400" y="5581650"/>
          <a:ext cx="317500" cy="361950"/>
        </p:xfrm>
        <a:graphic>
          <a:graphicData uri="http://schemas.openxmlformats.org/presentationml/2006/ole">
            <p:oleObj spid="_x0000_s363532" name="Equation" r:id="rId13" imgW="241200" imgH="228600" progId="Equation.DSMT4">
              <p:embed/>
            </p:oleObj>
          </a:graphicData>
        </a:graphic>
      </p:graphicFrame>
      <p:graphicFrame>
        <p:nvGraphicFramePr>
          <p:cNvPr id="266276" name="Object 13"/>
          <p:cNvGraphicFramePr>
            <a:graphicFrameLocks noChangeAspect="1"/>
          </p:cNvGraphicFramePr>
          <p:nvPr/>
        </p:nvGraphicFramePr>
        <p:xfrm>
          <a:off x="4478338" y="1906588"/>
          <a:ext cx="1112837" cy="439737"/>
        </p:xfrm>
        <a:graphic>
          <a:graphicData uri="http://schemas.openxmlformats.org/presentationml/2006/ole">
            <p:oleObj spid="_x0000_s363533" name="Equation" r:id="rId14" imgW="736560" imgH="330120" progId="Equation.DSMT4">
              <p:embed/>
            </p:oleObj>
          </a:graphicData>
        </a:graphic>
      </p:graphicFrame>
      <p:graphicFrame>
        <p:nvGraphicFramePr>
          <p:cNvPr id="266277" name="Object 14"/>
          <p:cNvGraphicFramePr>
            <a:graphicFrameLocks noChangeAspect="1"/>
          </p:cNvGraphicFramePr>
          <p:nvPr/>
        </p:nvGraphicFramePr>
        <p:xfrm>
          <a:off x="4498975" y="2419350"/>
          <a:ext cx="1084263" cy="439738"/>
        </p:xfrm>
        <a:graphic>
          <a:graphicData uri="http://schemas.openxmlformats.org/presentationml/2006/ole">
            <p:oleObj spid="_x0000_s363534" name="Equation" r:id="rId15" imgW="711000" imgH="330120" progId="Equation.DSMT4">
              <p:embed/>
            </p:oleObj>
          </a:graphicData>
        </a:graphic>
      </p:graphicFrame>
      <p:graphicFrame>
        <p:nvGraphicFramePr>
          <p:cNvPr id="266278" name="Object 15"/>
          <p:cNvGraphicFramePr>
            <a:graphicFrameLocks noChangeAspect="1"/>
          </p:cNvGraphicFramePr>
          <p:nvPr/>
        </p:nvGraphicFramePr>
        <p:xfrm>
          <a:off x="4468813" y="2932113"/>
          <a:ext cx="1098550" cy="441325"/>
        </p:xfrm>
        <a:graphic>
          <a:graphicData uri="http://schemas.openxmlformats.org/presentationml/2006/ole">
            <p:oleObj spid="_x0000_s363535" name="Equation" r:id="rId16" imgW="774360" imgH="330120" progId="Equation.DSMT4">
              <p:embed/>
            </p:oleObj>
          </a:graphicData>
        </a:graphic>
      </p:graphicFrame>
      <p:graphicFrame>
        <p:nvGraphicFramePr>
          <p:cNvPr id="266279" name="Object 16"/>
          <p:cNvGraphicFramePr>
            <a:graphicFrameLocks noChangeAspect="1"/>
          </p:cNvGraphicFramePr>
          <p:nvPr/>
        </p:nvGraphicFramePr>
        <p:xfrm>
          <a:off x="4483100" y="3446463"/>
          <a:ext cx="1028700" cy="439737"/>
        </p:xfrm>
        <a:graphic>
          <a:graphicData uri="http://schemas.openxmlformats.org/presentationml/2006/ole">
            <p:oleObj spid="_x0000_s363536" name="Equation" r:id="rId17" imgW="749160" imgH="330120" progId="Equation.DSMT4">
              <p:embed/>
            </p:oleObj>
          </a:graphicData>
        </a:graphic>
      </p:graphicFrame>
      <p:graphicFrame>
        <p:nvGraphicFramePr>
          <p:cNvPr id="266280" name="Object 17"/>
          <p:cNvGraphicFramePr>
            <a:graphicFrameLocks noChangeAspect="1"/>
          </p:cNvGraphicFramePr>
          <p:nvPr/>
        </p:nvGraphicFramePr>
        <p:xfrm>
          <a:off x="4495800" y="4024313"/>
          <a:ext cx="1066800" cy="306387"/>
        </p:xfrm>
        <a:graphic>
          <a:graphicData uri="http://schemas.openxmlformats.org/presentationml/2006/ole">
            <p:oleObj spid="_x0000_s363537" name="Equation" r:id="rId18" imgW="685800" imgH="228600" progId="Equation.DSMT4">
              <p:embed/>
            </p:oleObj>
          </a:graphicData>
        </a:graphic>
      </p:graphicFrame>
      <p:graphicFrame>
        <p:nvGraphicFramePr>
          <p:cNvPr id="266281" name="Object 18"/>
          <p:cNvGraphicFramePr>
            <a:graphicFrameLocks noChangeAspect="1"/>
          </p:cNvGraphicFramePr>
          <p:nvPr/>
        </p:nvGraphicFramePr>
        <p:xfrm>
          <a:off x="7337425" y="4024313"/>
          <a:ext cx="434975" cy="306387"/>
        </p:xfrm>
        <a:graphic>
          <a:graphicData uri="http://schemas.openxmlformats.org/presentationml/2006/ole">
            <p:oleObj spid="_x0000_s363538" name="Equation" r:id="rId19" imgW="279360" imgH="228600" progId="Equation.3">
              <p:embed/>
            </p:oleObj>
          </a:graphicData>
        </a:graphic>
      </p:graphicFrame>
      <p:graphicFrame>
        <p:nvGraphicFramePr>
          <p:cNvPr id="266282" name="Object 19"/>
          <p:cNvGraphicFramePr>
            <a:graphicFrameLocks noChangeAspect="1"/>
          </p:cNvGraphicFramePr>
          <p:nvPr/>
        </p:nvGraphicFramePr>
        <p:xfrm>
          <a:off x="4475163" y="4343400"/>
          <a:ext cx="1087437" cy="323850"/>
        </p:xfrm>
        <a:graphic>
          <a:graphicData uri="http://schemas.openxmlformats.org/presentationml/2006/ole">
            <p:oleObj spid="_x0000_s363539" name="Equation" r:id="rId20" imgW="698400" imgH="241200" progId="Equation.DSMT4">
              <p:embed/>
            </p:oleObj>
          </a:graphicData>
        </a:graphic>
      </p:graphicFrame>
      <p:graphicFrame>
        <p:nvGraphicFramePr>
          <p:cNvPr id="266283" name="Object 20"/>
          <p:cNvGraphicFramePr>
            <a:graphicFrameLocks noChangeAspect="1"/>
          </p:cNvGraphicFramePr>
          <p:nvPr/>
        </p:nvGraphicFramePr>
        <p:xfrm>
          <a:off x="7354888" y="4343400"/>
          <a:ext cx="454025" cy="323850"/>
        </p:xfrm>
        <a:graphic>
          <a:graphicData uri="http://schemas.openxmlformats.org/presentationml/2006/ole">
            <p:oleObj spid="_x0000_s363540" name="Equation" r:id="rId21" imgW="291960" imgH="241200" progId="Equation.3">
              <p:embed/>
            </p:oleObj>
          </a:graphicData>
        </a:graphic>
      </p:graphicFrame>
      <p:graphicFrame>
        <p:nvGraphicFramePr>
          <p:cNvPr id="266284" name="Object 21"/>
          <p:cNvGraphicFramePr>
            <a:graphicFrameLocks noChangeAspect="1"/>
          </p:cNvGraphicFramePr>
          <p:nvPr/>
        </p:nvGraphicFramePr>
        <p:xfrm>
          <a:off x="2520950" y="4876800"/>
          <a:ext cx="450850" cy="457200"/>
        </p:xfrm>
        <a:graphic>
          <a:graphicData uri="http://schemas.openxmlformats.org/presentationml/2006/ole">
            <p:oleObj spid="_x0000_s363541" name="Equation" r:id="rId22" imgW="342720" imgH="393480" progId="Equation.DSMT4">
              <p:embed/>
            </p:oleObj>
          </a:graphicData>
        </a:graphic>
      </p:graphicFrame>
      <p:graphicFrame>
        <p:nvGraphicFramePr>
          <p:cNvPr id="266285" name="Object 22"/>
          <p:cNvGraphicFramePr>
            <a:graphicFrameLocks noChangeAspect="1"/>
          </p:cNvGraphicFramePr>
          <p:nvPr/>
        </p:nvGraphicFramePr>
        <p:xfrm>
          <a:off x="2944813" y="4876800"/>
          <a:ext cx="1169987" cy="457200"/>
        </p:xfrm>
        <a:graphic>
          <a:graphicData uri="http://schemas.openxmlformats.org/presentationml/2006/ole">
            <p:oleObj spid="_x0000_s363542" name="Equation" r:id="rId23" imgW="888840" imgH="393480" progId="Equation.DSMT4">
              <p:embed/>
            </p:oleObj>
          </a:graphicData>
        </a:graphic>
      </p:graphicFrame>
      <p:graphicFrame>
        <p:nvGraphicFramePr>
          <p:cNvPr id="266286" name="Object 23"/>
          <p:cNvGraphicFramePr>
            <a:graphicFrameLocks noChangeAspect="1"/>
          </p:cNvGraphicFramePr>
          <p:nvPr/>
        </p:nvGraphicFramePr>
        <p:xfrm>
          <a:off x="4654550" y="4876800"/>
          <a:ext cx="450850" cy="442913"/>
        </p:xfrm>
        <a:graphic>
          <a:graphicData uri="http://schemas.openxmlformats.org/presentationml/2006/ole">
            <p:oleObj spid="_x0000_s363543" name="Equation" r:id="rId24" imgW="342720" imgH="419040" progId="Equation.DSMT4">
              <p:embed/>
            </p:oleObj>
          </a:graphicData>
        </a:graphic>
      </p:graphicFrame>
      <p:graphicFrame>
        <p:nvGraphicFramePr>
          <p:cNvPr id="266287" name="Object 24"/>
          <p:cNvGraphicFramePr>
            <a:graphicFrameLocks noChangeAspect="1"/>
          </p:cNvGraphicFramePr>
          <p:nvPr/>
        </p:nvGraphicFramePr>
        <p:xfrm>
          <a:off x="5095875" y="4918075"/>
          <a:ext cx="1152525" cy="415925"/>
        </p:xfrm>
        <a:graphic>
          <a:graphicData uri="http://schemas.openxmlformats.org/presentationml/2006/ole">
            <p:oleObj spid="_x0000_s363544" name="Equation" r:id="rId25" imgW="876240" imgH="393480" progId="Equation.DSMT4">
              <p:embed/>
            </p:oleObj>
          </a:graphicData>
        </a:graphic>
      </p:graphicFrame>
      <p:graphicFrame>
        <p:nvGraphicFramePr>
          <p:cNvPr id="266288" name="Object 25"/>
          <p:cNvGraphicFramePr>
            <a:graphicFrameLocks noChangeAspect="1"/>
          </p:cNvGraphicFramePr>
          <p:nvPr/>
        </p:nvGraphicFramePr>
        <p:xfrm>
          <a:off x="6553200" y="4884738"/>
          <a:ext cx="1146175" cy="455612"/>
        </p:xfrm>
        <a:graphic>
          <a:graphicData uri="http://schemas.openxmlformats.org/presentationml/2006/ole">
            <p:oleObj spid="_x0000_s363545" name="Equation" r:id="rId26" imgW="1066680" imgH="355320" progId="Equation.DSMT4">
              <p:embed/>
            </p:oleObj>
          </a:graphicData>
        </a:graphic>
      </p:graphicFrame>
      <p:graphicFrame>
        <p:nvGraphicFramePr>
          <p:cNvPr id="266289" name="Object 26"/>
          <p:cNvGraphicFramePr>
            <a:graphicFrameLocks noChangeAspect="1"/>
          </p:cNvGraphicFramePr>
          <p:nvPr/>
        </p:nvGraphicFramePr>
        <p:xfrm>
          <a:off x="7662863" y="4876800"/>
          <a:ext cx="1023937" cy="423863"/>
        </p:xfrm>
        <a:graphic>
          <a:graphicData uri="http://schemas.openxmlformats.org/presentationml/2006/ole">
            <p:oleObj spid="_x0000_s363546" name="Equation" r:id="rId27" imgW="952200" imgH="330120" progId="Equation.DSMT4">
              <p:embed/>
            </p:oleObj>
          </a:graphicData>
        </a:graphic>
      </p:graphicFrame>
      <p:graphicFrame>
        <p:nvGraphicFramePr>
          <p:cNvPr id="266290" name="Object 27"/>
          <p:cNvGraphicFramePr>
            <a:graphicFrameLocks noChangeAspect="1"/>
          </p:cNvGraphicFramePr>
          <p:nvPr/>
        </p:nvGraphicFramePr>
        <p:xfrm>
          <a:off x="8385175" y="5226050"/>
          <a:ext cx="682625" cy="260350"/>
        </p:xfrm>
        <a:graphic>
          <a:graphicData uri="http://schemas.openxmlformats.org/presentationml/2006/ole">
            <p:oleObj spid="_x0000_s363547" name="Equation" r:id="rId28" imgW="634680" imgH="203040" progId="Equation.DSMT4">
              <p:embed/>
            </p:oleObj>
          </a:graphicData>
        </a:graphic>
      </p:graphicFrame>
      <p:graphicFrame>
        <p:nvGraphicFramePr>
          <p:cNvPr id="266291" name="Object 28"/>
          <p:cNvGraphicFramePr>
            <a:graphicFrameLocks noChangeAspect="1"/>
          </p:cNvGraphicFramePr>
          <p:nvPr/>
        </p:nvGraphicFramePr>
        <p:xfrm>
          <a:off x="2362200" y="5410200"/>
          <a:ext cx="1128713" cy="685800"/>
        </p:xfrm>
        <a:graphic>
          <a:graphicData uri="http://schemas.openxmlformats.org/presentationml/2006/ole">
            <p:oleObj spid="_x0000_s363548" name="Equation" r:id="rId29" imgW="799920" imgH="482400" progId="Equation.DSMT4">
              <p:embed/>
            </p:oleObj>
          </a:graphicData>
        </a:graphic>
      </p:graphicFrame>
      <p:graphicFrame>
        <p:nvGraphicFramePr>
          <p:cNvPr id="266292" name="Object 29"/>
          <p:cNvGraphicFramePr>
            <a:graphicFrameLocks noChangeAspect="1"/>
          </p:cNvGraphicFramePr>
          <p:nvPr/>
        </p:nvGraphicFramePr>
        <p:xfrm>
          <a:off x="3505200" y="5448300"/>
          <a:ext cx="1371600" cy="608013"/>
        </p:xfrm>
        <a:graphic>
          <a:graphicData uri="http://schemas.openxmlformats.org/presentationml/2006/ole">
            <p:oleObj spid="_x0000_s363549" name="Equation" r:id="rId30" imgW="1041120" imgH="431640" progId="Equation.DSMT4">
              <p:embed/>
            </p:oleObj>
          </a:graphicData>
        </a:graphic>
      </p:graphicFrame>
      <p:graphicFrame>
        <p:nvGraphicFramePr>
          <p:cNvPr id="266293" name="Object 30"/>
          <p:cNvGraphicFramePr>
            <a:graphicFrameLocks noChangeAspect="1"/>
          </p:cNvGraphicFramePr>
          <p:nvPr/>
        </p:nvGraphicFramePr>
        <p:xfrm>
          <a:off x="6573838" y="5494338"/>
          <a:ext cx="969962" cy="525462"/>
        </p:xfrm>
        <a:graphic>
          <a:graphicData uri="http://schemas.openxmlformats.org/presentationml/2006/ole">
            <p:oleObj spid="_x0000_s363550" name="Equation" r:id="rId31" imgW="736560" imgH="330120" progId="Equation.DSMT4">
              <p:embed/>
            </p:oleObj>
          </a:graphicData>
        </a:graphic>
      </p:graphicFrame>
      <p:graphicFrame>
        <p:nvGraphicFramePr>
          <p:cNvPr id="266294" name="Object 31"/>
          <p:cNvGraphicFramePr>
            <a:graphicFrameLocks noChangeAspect="1"/>
          </p:cNvGraphicFramePr>
          <p:nvPr/>
        </p:nvGraphicFramePr>
        <p:xfrm>
          <a:off x="7519988" y="5486400"/>
          <a:ext cx="1471612" cy="685800"/>
        </p:xfrm>
        <a:graphic>
          <a:graphicData uri="http://schemas.openxmlformats.org/presentationml/2006/ole">
            <p:oleObj spid="_x0000_s363551" name="Equation" r:id="rId32" imgW="1117440" imgH="431640" progId="Equation.DSMT4">
              <p:embed/>
            </p:oleObj>
          </a:graphicData>
        </a:graphic>
      </p:graphicFrame>
      <p:graphicFrame>
        <p:nvGraphicFramePr>
          <p:cNvPr id="266295" name="Object 32"/>
          <p:cNvGraphicFramePr>
            <a:graphicFrameLocks noChangeAspect="1"/>
          </p:cNvGraphicFramePr>
          <p:nvPr/>
        </p:nvGraphicFramePr>
        <p:xfrm>
          <a:off x="5562600" y="1912938"/>
          <a:ext cx="2055813" cy="373062"/>
        </p:xfrm>
        <a:graphic>
          <a:graphicData uri="http://schemas.openxmlformats.org/presentationml/2006/ole">
            <p:oleObj spid="_x0000_s363552" name="Equation" r:id="rId33" imgW="1358640" imgH="279360" progId="Equation.DSMT4">
              <p:embed/>
            </p:oleObj>
          </a:graphicData>
        </a:graphic>
      </p:graphicFrame>
      <p:graphicFrame>
        <p:nvGraphicFramePr>
          <p:cNvPr id="266296" name="Object 33"/>
          <p:cNvGraphicFramePr>
            <a:graphicFrameLocks noChangeAspect="1"/>
          </p:cNvGraphicFramePr>
          <p:nvPr/>
        </p:nvGraphicFramePr>
        <p:xfrm>
          <a:off x="5586413" y="2438400"/>
          <a:ext cx="2033587" cy="373063"/>
        </p:xfrm>
        <a:graphic>
          <a:graphicData uri="http://schemas.openxmlformats.org/presentationml/2006/ole">
            <p:oleObj spid="_x0000_s363553" name="Equation" r:id="rId34" imgW="1333440" imgH="279360" progId="Equation.DSMT4">
              <p:embed/>
            </p:oleObj>
          </a:graphicData>
        </a:graphic>
      </p:graphicFrame>
      <p:graphicFrame>
        <p:nvGraphicFramePr>
          <p:cNvPr id="266297" name="Object 34"/>
          <p:cNvGraphicFramePr>
            <a:graphicFrameLocks noChangeAspect="1"/>
          </p:cNvGraphicFramePr>
          <p:nvPr/>
        </p:nvGraphicFramePr>
        <p:xfrm>
          <a:off x="5567363" y="2979738"/>
          <a:ext cx="2052637" cy="373062"/>
        </p:xfrm>
        <a:graphic>
          <a:graphicData uri="http://schemas.openxmlformats.org/presentationml/2006/ole">
            <p:oleObj spid="_x0000_s363554" name="Equation" r:id="rId35" imgW="1447560" imgH="279360" progId="Equation.DSMT4">
              <p:embed/>
            </p:oleObj>
          </a:graphicData>
        </a:graphic>
      </p:graphicFrame>
      <p:graphicFrame>
        <p:nvGraphicFramePr>
          <p:cNvPr id="266298" name="Object 35"/>
          <p:cNvGraphicFramePr>
            <a:graphicFrameLocks noChangeAspect="1"/>
          </p:cNvGraphicFramePr>
          <p:nvPr/>
        </p:nvGraphicFramePr>
        <p:xfrm>
          <a:off x="5545138" y="3513138"/>
          <a:ext cx="2074862" cy="373062"/>
        </p:xfrm>
        <a:graphic>
          <a:graphicData uri="http://schemas.openxmlformats.org/presentationml/2006/ole">
            <p:oleObj spid="_x0000_s363555" name="Equation" r:id="rId36" imgW="1511280" imgH="279360" progId="Equation.DSMT4">
              <p:embed/>
            </p:oleObj>
          </a:graphicData>
        </a:graphic>
      </p:graphicFrame>
      <p:graphicFrame>
        <p:nvGraphicFramePr>
          <p:cNvPr id="266299" name="Object 36"/>
          <p:cNvGraphicFramePr>
            <a:graphicFrameLocks noChangeAspect="1"/>
          </p:cNvGraphicFramePr>
          <p:nvPr/>
        </p:nvGraphicFramePr>
        <p:xfrm>
          <a:off x="5562600" y="4038600"/>
          <a:ext cx="1798638" cy="238125"/>
        </p:xfrm>
        <a:graphic>
          <a:graphicData uri="http://schemas.openxmlformats.org/presentationml/2006/ole">
            <p:oleObj spid="_x0000_s363556" name="Equation" r:id="rId37" imgW="1155600" imgH="177480" progId="Equation.DSMT4">
              <p:embed/>
            </p:oleObj>
          </a:graphicData>
        </a:graphic>
      </p:graphicFrame>
      <p:graphicFrame>
        <p:nvGraphicFramePr>
          <p:cNvPr id="266300" name="Object 37"/>
          <p:cNvGraphicFramePr>
            <a:graphicFrameLocks noChangeAspect="1"/>
          </p:cNvGraphicFramePr>
          <p:nvPr/>
        </p:nvGraphicFramePr>
        <p:xfrm>
          <a:off x="5554663" y="4343400"/>
          <a:ext cx="1760537" cy="238125"/>
        </p:xfrm>
        <a:graphic>
          <a:graphicData uri="http://schemas.openxmlformats.org/presentationml/2006/ole">
            <p:oleObj spid="_x0000_s363557" name="Equation" r:id="rId38" imgW="113004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6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6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6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6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6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6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6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66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6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6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66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6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6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6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6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6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6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6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6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6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266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26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26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26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26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266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266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266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266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266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26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26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26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26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266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26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500"/>
                                        <p:tgtEl>
                                          <p:spTgt spid="26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266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2" grpId="0" animBg="1" autoUpdateAnimBg="0"/>
      <p:bldP spid="266250" grpId="0" animBg="1" autoUpdateAnimBg="0"/>
      <p:bldP spid="266255" grpId="0" animBg="1"/>
      <p:bldP spid="266263" grpId="0" build="p" autoUpdateAnimBg="0"/>
      <p:bldP spid="266264" grpId="0" build="p" autoUpdateAnimBg="0"/>
      <p:bldP spid="266265" grpId="0" build="p" autoUpdateAnimBg="0"/>
      <p:bldP spid="2662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CB66C3-24BC-3640-9BE0-DA3FF90CE516}" type="slidenum">
              <a:rPr lang="en-US"/>
              <a:pPr/>
              <a:t>3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altLang="ko-KR" sz="4000" dirty="0" smtClean="0">
                <a:ea typeface="Gulim" pitchFamily="34" charset="-127"/>
                <a:cs typeface="Gulim" pitchFamily="34" charset="-127"/>
              </a:rPr>
              <a:t>Reminder: S</a:t>
            </a:r>
            <a:r>
              <a:rPr lang="en-US" sz="4000" dirty="0" smtClean="0"/>
              <a:t>pecial </a:t>
            </a:r>
            <a:r>
              <a:rPr lang="en-US" sz="4000" dirty="0"/>
              <a:t>Project</a:t>
            </a:r>
            <a:r>
              <a:rPr lang="en-US" altLang="ko-KR" sz="4000" dirty="0">
                <a:ea typeface="Gulim" pitchFamily="34" charset="-127"/>
                <a:cs typeface="Gulim" pitchFamily="34" charset="-127"/>
              </a:rPr>
              <a:t> for Extra Credit</a:t>
            </a:r>
            <a:endParaRPr lang="en-US" sz="4000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153400" cy="4800600"/>
          </a:xfrm>
        </p:spPr>
        <p:txBody>
          <a:bodyPr/>
          <a:lstStyle/>
          <a:p>
            <a:r>
              <a:rPr lang="en-US" sz="3600" dirty="0"/>
              <a:t>Show that the trajectory of a projectile motion is a parabola!!</a:t>
            </a:r>
          </a:p>
          <a:p>
            <a:pPr lvl="1"/>
            <a:r>
              <a:rPr lang="en-US" sz="3600" dirty="0"/>
              <a:t>20 points</a:t>
            </a:r>
          </a:p>
          <a:p>
            <a:pPr lvl="1"/>
            <a:r>
              <a:rPr lang="en-US" sz="3600" dirty="0"/>
              <a:t>Due:</a:t>
            </a:r>
            <a:r>
              <a:rPr lang="en-US" sz="3600" dirty="0" smtClean="0"/>
              <a:t> tomorrow, </a:t>
            </a:r>
            <a:r>
              <a:rPr lang="en-US" sz="3600" dirty="0" smtClean="0">
                <a:ea typeface="Gulim" pitchFamily="34" charset="-127"/>
                <a:cs typeface="Gulim" pitchFamily="34" charset="-127"/>
              </a:rPr>
              <a:t>Tues</a:t>
            </a:r>
            <a:r>
              <a:rPr lang="en-US" sz="3600" dirty="0" smtClean="0"/>
              <a:t>day</a:t>
            </a:r>
            <a:r>
              <a:rPr lang="en-US" sz="3600" dirty="0"/>
              <a:t>,</a:t>
            </a:r>
            <a:r>
              <a:rPr lang="en-US" altLang="ko-KR" sz="3600" dirty="0" smtClean="0">
                <a:ea typeface="Gulim" pitchFamily="34" charset="-127"/>
                <a:cs typeface="Gulim" pitchFamily="34" charset="-127"/>
              </a:rPr>
              <a:t> June 14</a:t>
            </a:r>
            <a:endParaRPr lang="en-US" sz="3600" dirty="0" smtClean="0"/>
          </a:p>
          <a:p>
            <a:pPr lvl="1"/>
            <a:r>
              <a:rPr lang="en-US" sz="3600" dirty="0"/>
              <a:t>You MUST show full details of your OWN computations to obtain any credit</a:t>
            </a:r>
            <a:endParaRPr lang="en-US" altLang="ko-KR" sz="3600" dirty="0" smtClean="0">
              <a:ea typeface="Gulim" pitchFamily="34" charset="-127"/>
              <a:cs typeface="Gulim" pitchFamily="34" charset="-127"/>
            </a:endParaRPr>
          </a:p>
          <a:p>
            <a:pPr lvl="2"/>
            <a:r>
              <a:rPr lang="en-US" altLang="ko-KR" sz="3200" dirty="0" smtClean="0">
                <a:ea typeface="Gulim" pitchFamily="34" charset="-127"/>
                <a:cs typeface="Gulim" pitchFamily="34" charset="-127"/>
              </a:rPr>
              <a:t>Much beyond </a:t>
            </a:r>
            <a:r>
              <a:rPr lang="en-US" altLang="ko-KR" sz="3200" dirty="0">
                <a:ea typeface="Gulim" pitchFamily="34" charset="-127"/>
                <a:cs typeface="Gulim" pitchFamily="34" charset="-127"/>
              </a:rPr>
              <a:t>what was covered in page</a:t>
            </a:r>
            <a:r>
              <a:rPr lang="en-US" altLang="ko-KR" sz="3200" dirty="0" smtClean="0">
                <a:ea typeface="Gulim" pitchFamily="34" charset="-127"/>
                <a:cs typeface="Gulim" pitchFamily="34" charset="-127"/>
              </a:rPr>
              <a:t> 21 </a:t>
            </a:r>
            <a:r>
              <a:rPr lang="en-US" altLang="ko-KR" sz="3200" dirty="0">
                <a:ea typeface="Gulim" pitchFamily="34" charset="-127"/>
                <a:cs typeface="Gulim" pitchFamily="34" charset="-127"/>
              </a:rPr>
              <a:t>of this lecture note!!</a:t>
            </a:r>
            <a:endParaRPr lang="en-US" sz="3200" dirty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6964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F8016F-7658-494C-B254-BF332605327F}" type="slidenum">
              <a:rPr lang="en-US"/>
              <a:pPr/>
              <a:t>4</a:t>
            </a:fld>
            <a:endParaRPr lang="en-US"/>
          </a:p>
        </p:txBody>
      </p:sp>
      <p:sp>
        <p:nvSpPr>
          <p:cNvPr id="69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965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ED23984-82A3-6E47-84F2-6B2BAB811D40}" type="slidenum">
              <a:rPr lang="en-US" sz="1400" b="1">
                <a:solidFill>
                  <a:srgbClr val="A50021"/>
                </a:solidFill>
                <a:latin typeface="Arial Narrow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249858" name="Picture 2" descr="FG03_0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981200"/>
            <a:ext cx="426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5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696200" cy="381000"/>
          </a:xfrm>
        </p:spPr>
        <p:txBody>
          <a:bodyPr/>
          <a:lstStyle/>
          <a:p>
            <a:pPr eaLnBrk="1" hangingPunct="1"/>
            <a:r>
              <a:rPr lang="en-US"/>
              <a:t>Example for a Projectile Motion</a:t>
            </a:r>
          </a:p>
        </p:txBody>
      </p:sp>
      <p:sp>
        <p:nvSpPr>
          <p:cNvPr id="249860" name="Rectangle 4"/>
          <p:cNvSpPr>
            <a:spLocks noChangeArrowheads="1"/>
          </p:cNvSpPr>
          <p:nvPr/>
        </p:nvSpPr>
        <p:spPr bwMode="auto">
          <a:xfrm>
            <a:off x="609600" y="762000"/>
            <a:ext cx="8077200" cy="11430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stone was thrown upward from the top of a cliff at an angle of 37</a:t>
            </a:r>
            <a:r>
              <a:rPr lang="en-US" baseline="30000" dirty="0">
                <a:solidFill>
                  <a:schemeClr val="accent2"/>
                </a:solidFill>
                <a:latin typeface="Arial Narrow" charset="0"/>
              </a:rPr>
              <a:t>o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to horizontal with initial speed of 65.0m/s.  If the height of the cliff is 125.0m, how long is it before the stone hits the ground? </a:t>
            </a:r>
          </a:p>
        </p:txBody>
      </p:sp>
      <p:graphicFrame>
        <p:nvGraphicFramePr>
          <p:cNvPr id="249861" name="Object 5"/>
          <p:cNvGraphicFramePr>
            <a:graphicFrameLocks noChangeAspect="1"/>
          </p:cNvGraphicFramePr>
          <p:nvPr/>
        </p:nvGraphicFramePr>
        <p:xfrm>
          <a:off x="457200" y="2068513"/>
          <a:ext cx="336550" cy="433387"/>
        </p:xfrm>
        <a:graphic>
          <a:graphicData uri="http://schemas.openxmlformats.org/presentationml/2006/ole">
            <p:oleObj spid="_x0000_s333826" name="Equation" r:id="rId4" imgW="190440" imgH="228600" progId="Equation.DSMT4">
              <p:embed/>
            </p:oleObj>
          </a:graphicData>
        </a:graphic>
      </p:graphicFrame>
      <p:graphicFrame>
        <p:nvGraphicFramePr>
          <p:cNvPr id="249862" name="Object 6"/>
          <p:cNvGraphicFramePr>
            <a:graphicFrameLocks noChangeAspect="1"/>
          </p:cNvGraphicFramePr>
          <p:nvPr/>
        </p:nvGraphicFramePr>
        <p:xfrm>
          <a:off x="533400" y="3292475"/>
          <a:ext cx="633413" cy="509588"/>
        </p:xfrm>
        <a:graphic>
          <a:graphicData uri="http://schemas.openxmlformats.org/presentationml/2006/ole">
            <p:oleObj spid="_x0000_s333827" name="Equation" r:id="rId5" imgW="330120" imgH="241200" progId="Equation.DSMT4">
              <p:embed/>
            </p:oleObj>
          </a:graphicData>
        </a:graphic>
      </p:graphicFrame>
      <p:graphicFrame>
        <p:nvGraphicFramePr>
          <p:cNvPr id="249863" name="Object 7"/>
          <p:cNvGraphicFramePr>
            <a:graphicFrameLocks noChangeAspect="1"/>
          </p:cNvGraphicFramePr>
          <p:nvPr/>
        </p:nvGraphicFramePr>
        <p:xfrm>
          <a:off x="309563" y="4038600"/>
          <a:ext cx="2128837" cy="436563"/>
        </p:xfrm>
        <a:graphic>
          <a:graphicData uri="http://schemas.openxmlformats.org/presentationml/2006/ole">
            <p:oleObj spid="_x0000_s333828" name="Equation" r:id="rId6" imgW="1180800" imgH="228600" progId="Equation.DSMT4">
              <p:embed/>
            </p:oleObj>
          </a:graphicData>
        </a:graphic>
      </p:graphicFrame>
      <p:graphicFrame>
        <p:nvGraphicFramePr>
          <p:cNvPr id="249864" name="Object 8"/>
          <p:cNvGraphicFramePr>
            <a:graphicFrameLocks noChangeAspect="1"/>
          </p:cNvGraphicFramePr>
          <p:nvPr/>
        </p:nvGraphicFramePr>
        <p:xfrm>
          <a:off x="457200" y="4665663"/>
          <a:ext cx="4800600" cy="762000"/>
        </p:xfrm>
        <a:graphic>
          <a:graphicData uri="http://schemas.openxmlformats.org/presentationml/2006/ole">
            <p:oleObj spid="_x0000_s333829" name="Equation" r:id="rId7" imgW="2450880" imgH="469800" progId="Equation.3">
              <p:embed/>
            </p:oleObj>
          </a:graphicData>
        </a:graphic>
      </p:graphicFrame>
      <p:graphicFrame>
        <p:nvGraphicFramePr>
          <p:cNvPr id="249865" name="Object 9"/>
          <p:cNvGraphicFramePr>
            <a:graphicFrameLocks noChangeAspect="1"/>
          </p:cNvGraphicFramePr>
          <p:nvPr/>
        </p:nvGraphicFramePr>
        <p:xfrm>
          <a:off x="457200" y="5554663"/>
          <a:ext cx="3810000" cy="388937"/>
        </p:xfrm>
        <a:graphic>
          <a:graphicData uri="http://schemas.openxmlformats.org/presentationml/2006/ole">
            <p:oleObj spid="_x0000_s333830" name="Equation" r:id="rId8" imgW="1447560" imgH="177480" progId="Equation.3">
              <p:embed/>
            </p:oleObj>
          </a:graphicData>
        </a:graphic>
      </p:graphicFrame>
      <p:graphicFrame>
        <p:nvGraphicFramePr>
          <p:cNvPr id="249866" name="Object 10"/>
          <p:cNvGraphicFramePr>
            <a:graphicFrameLocks noChangeAspect="1"/>
          </p:cNvGraphicFramePr>
          <p:nvPr/>
        </p:nvGraphicFramePr>
        <p:xfrm>
          <a:off x="457200" y="6096000"/>
          <a:ext cx="1382713" cy="381000"/>
        </p:xfrm>
        <a:graphic>
          <a:graphicData uri="http://schemas.openxmlformats.org/presentationml/2006/ole">
            <p:oleObj spid="_x0000_s333831" name="Equation" r:id="rId9" imgW="571320" imgH="177480" progId="Equation.3">
              <p:embed/>
            </p:oleObj>
          </a:graphicData>
        </a:graphic>
      </p:graphicFrame>
      <p:graphicFrame>
        <p:nvGraphicFramePr>
          <p:cNvPr id="249867" name="Object 11"/>
          <p:cNvGraphicFramePr>
            <a:graphicFrameLocks noChangeAspect="1"/>
          </p:cNvGraphicFramePr>
          <p:nvPr/>
        </p:nvGraphicFramePr>
        <p:xfrm>
          <a:off x="457200" y="2668588"/>
          <a:ext cx="336550" cy="434975"/>
        </p:xfrm>
        <a:graphic>
          <a:graphicData uri="http://schemas.openxmlformats.org/presentationml/2006/ole">
            <p:oleObj spid="_x0000_s333832" name="Equation" r:id="rId10" imgW="190440" imgH="241200" progId="Equation.DSMT4">
              <p:embed/>
            </p:oleObj>
          </a:graphicData>
        </a:graphic>
      </p:graphicFrame>
      <p:sp>
        <p:nvSpPr>
          <p:cNvPr id="249868" name="Text Box 12"/>
          <p:cNvSpPr txBox="1">
            <a:spLocks noChangeArrowheads="1"/>
          </p:cNvSpPr>
          <p:nvPr/>
        </p:nvSpPr>
        <p:spPr bwMode="auto">
          <a:xfrm>
            <a:off x="2286000" y="5943600"/>
            <a:ext cx="2895600" cy="830997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600" dirty="0">
                <a:solidFill>
                  <a:schemeClr val="accent2"/>
                </a:solidFill>
                <a:latin typeface="Arial Narrow" charset="0"/>
              </a:rPr>
              <a:t>Since negative time</a:t>
            </a:r>
            <a:r>
              <a:rPr lang="en-US" sz="1600" dirty="0" smtClean="0">
                <a:solidFill>
                  <a:schemeClr val="accent2"/>
                </a:solidFill>
                <a:latin typeface="Arial Narrow" charset="0"/>
              </a:rPr>
              <a:t> represents the time with the stone on the ground if it were thrown from the ground.</a:t>
            </a:r>
            <a:endParaRPr lang="en-US" sz="1600" dirty="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249869" name="Object 13"/>
          <p:cNvGraphicFramePr>
            <a:graphicFrameLocks noChangeAspect="1"/>
          </p:cNvGraphicFramePr>
          <p:nvPr/>
        </p:nvGraphicFramePr>
        <p:xfrm>
          <a:off x="762000" y="2057400"/>
          <a:ext cx="1073150" cy="433388"/>
        </p:xfrm>
        <a:graphic>
          <a:graphicData uri="http://schemas.openxmlformats.org/presentationml/2006/ole">
            <p:oleObj spid="_x0000_s333833" name="Equation" r:id="rId11" imgW="609480" imgH="228600" progId="Equation.DSMT4">
              <p:embed/>
            </p:oleObj>
          </a:graphicData>
        </a:graphic>
      </p:graphicFrame>
      <p:graphicFrame>
        <p:nvGraphicFramePr>
          <p:cNvPr id="249870" name="Object 14"/>
          <p:cNvGraphicFramePr>
            <a:graphicFrameLocks noChangeAspect="1"/>
          </p:cNvGraphicFramePr>
          <p:nvPr/>
        </p:nvGraphicFramePr>
        <p:xfrm>
          <a:off x="1866900" y="2057400"/>
          <a:ext cx="2933700" cy="385763"/>
        </p:xfrm>
        <a:graphic>
          <a:graphicData uri="http://schemas.openxmlformats.org/presentationml/2006/ole">
            <p:oleObj spid="_x0000_s333834" name="Equation" r:id="rId12" imgW="1663560" imgH="203040" progId="Equation.DSMT4">
              <p:embed/>
            </p:oleObj>
          </a:graphicData>
        </a:graphic>
      </p:graphicFrame>
      <p:graphicFrame>
        <p:nvGraphicFramePr>
          <p:cNvPr id="249871" name="Object 15"/>
          <p:cNvGraphicFramePr>
            <a:graphicFrameLocks noChangeAspect="1"/>
          </p:cNvGraphicFramePr>
          <p:nvPr/>
        </p:nvGraphicFramePr>
        <p:xfrm>
          <a:off x="773113" y="2667000"/>
          <a:ext cx="1055687" cy="411163"/>
        </p:xfrm>
        <a:graphic>
          <a:graphicData uri="http://schemas.openxmlformats.org/presentationml/2006/ole">
            <p:oleObj spid="_x0000_s333835" name="Equation" r:id="rId13" imgW="596880" imgH="228600" progId="Equation.DSMT4">
              <p:embed/>
            </p:oleObj>
          </a:graphicData>
        </a:graphic>
      </p:graphicFrame>
      <p:graphicFrame>
        <p:nvGraphicFramePr>
          <p:cNvPr id="249872" name="Object 16"/>
          <p:cNvGraphicFramePr>
            <a:graphicFrameLocks noChangeAspect="1"/>
          </p:cNvGraphicFramePr>
          <p:nvPr/>
        </p:nvGraphicFramePr>
        <p:xfrm>
          <a:off x="1851025" y="2667000"/>
          <a:ext cx="2873375" cy="365125"/>
        </p:xfrm>
        <a:graphic>
          <a:graphicData uri="http://schemas.openxmlformats.org/presentationml/2006/ole">
            <p:oleObj spid="_x0000_s333836" name="Equation" r:id="rId14" imgW="1625400" imgH="203040" progId="Equation.DSMT4">
              <p:embed/>
            </p:oleObj>
          </a:graphicData>
        </a:graphic>
      </p:graphicFrame>
      <p:graphicFrame>
        <p:nvGraphicFramePr>
          <p:cNvPr id="249873" name="Object 17"/>
          <p:cNvGraphicFramePr>
            <a:graphicFrameLocks noChangeAspect="1"/>
          </p:cNvGraphicFramePr>
          <p:nvPr/>
        </p:nvGraphicFramePr>
        <p:xfrm>
          <a:off x="1216025" y="3359150"/>
          <a:ext cx="1146175" cy="374650"/>
        </p:xfrm>
        <a:graphic>
          <a:graphicData uri="http://schemas.openxmlformats.org/presentationml/2006/ole">
            <p:oleObj spid="_x0000_s333837" name="Equation" r:id="rId15" imgW="596880" imgH="177480" progId="Equation.DSMT4">
              <p:embed/>
            </p:oleObj>
          </a:graphicData>
        </a:graphic>
      </p:graphicFrame>
      <p:graphicFrame>
        <p:nvGraphicFramePr>
          <p:cNvPr id="249874" name="Object 18"/>
          <p:cNvGraphicFramePr>
            <a:graphicFrameLocks noChangeAspect="1"/>
          </p:cNvGraphicFramePr>
          <p:nvPr/>
        </p:nvGraphicFramePr>
        <p:xfrm>
          <a:off x="2339975" y="3130550"/>
          <a:ext cx="1317625" cy="831850"/>
        </p:xfrm>
        <a:graphic>
          <a:graphicData uri="http://schemas.openxmlformats.org/presentationml/2006/ole">
            <p:oleObj spid="_x0000_s333838" name="Equation" r:id="rId16" imgW="685800" imgH="393480" progId="Equation.DSMT4">
              <p:embed/>
            </p:oleObj>
          </a:graphicData>
        </a:graphic>
      </p:graphicFrame>
      <p:graphicFrame>
        <p:nvGraphicFramePr>
          <p:cNvPr id="249875" name="Object 19"/>
          <p:cNvGraphicFramePr>
            <a:graphicFrameLocks noChangeAspect="1"/>
          </p:cNvGraphicFramePr>
          <p:nvPr/>
        </p:nvGraphicFramePr>
        <p:xfrm>
          <a:off x="2473325" y="4038600"/>
          <a:ext cx="2632075" cy="387350"/>
        </p:xfrm>
        <a:graphic>
          <a:graphicData uri="http://schemas.openxmlformats.org/presentationml/2006/ole">
            <p:oleObj spid="_x0000_s333839" name="Equation" r:id="rId17" imgW="1460160" imgH="203040" progId="Equation.DSMT4">
              <p:embed/>
            </p:oleObj>
          </a:graphicData>
        </a:graphic>
      </p:graphicFrame>
      <p:sp>
        <p:nvSpPr>
          <p:cNvPr id="249876" name="AutoShape 20"/>
          <p:cNvSpPr>
            <a:spLocks noChangeArrowheads="1"/>
          </p:cNvSpPr>
          <p:nvPr/>
        </p:nvSpPr>
        <p:spPr bwMode="auto">
          <a:xfrm>
            <a:off x="3962400" y="3200400"/>
            <a:ext cx="1143000" cy="6858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Becomes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9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9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9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9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49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9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49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49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49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4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49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0" grpId="0" animBg="1" autoUpdateAnimBg="0"/>
      <p:bldP spid="249868" grpId="0" animBg="1" autoUpdateAnimBg="0"/>
      <p:bldP spid="2498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7066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80402-A6CA-E347-B9FE-B16766F44D4B}" type="slidenum">
              <a:rPr lang="en-US"/>
              <a:pPr/>
              <a:t>5</a:t>
            </a:fld>
            <a:endParaRPr lang="en-US"/>
          </a:p>
        </p:txBody>
      </p:sp>
      <p:sp>
        <p:nvSpPr>
          <p:cNvPr id="706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067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09FB368-2165-E440-81CB-86C43A7F5B5D}" type="slidenum">
              <a:rPr lang="en-US" sz="1400" b="1">
                <a:solidFill>
                  <a:srgbClr val="A50021"/>
                </a:solidFill>
                <a:latin typeface="Arial Narrow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7067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6400800" cy="457200"/>
          </a:xfrm>
        </p:spPr>
        <p:txBody>
          <a:bodyPr/>
          <a:lstStyle/>
          <a:p>
            <a:pPr eaLnBrk="1" hangingPunct="1"/>
            <a:r>
              <a:rPr lang="en-US"/>
              <a:t>Example cont’d</a:t>
            </a:r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381000" y="762000"/>
            <a:ext cx="8458200" cy="6096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is the speed of the stone just before it hits the ground? </a:t>
            </a:r>
          </a:p>
        </p:txBody>
      </p:sp>
      <p:graphicFrame>
        <p:nvGraphicFramePr>
          <p:cNvPr id="250884" name="Object 4"/>
          <p:cNvGraphicFramePr>
            <a:graphicFrameLocks noChangeAspect="1"/>
          </p:cNvGraphicFramePr>
          <p:nvPr/>
        </p:nvGraphicFramePr>
        <p:xfrm>
          <a:off x="381000" y="2362200"/>
          <a:ext cx="785813" cy="566738"/>
        </p:xfrm>
        <a:graphic>
          <a:graphicData uri="http://schemas.openxmlformats.org/presentationml/2006/ole">
            <p:oleObj spid="_x0000_s334850" name="Equation" r:id="rId3" imgW="342720" imgH="241200" progId="Equation.DSMT4">
              <p:embed/>
            </p:oleObj>
          </a:graphicData>
        </a:graphic>
      </p:graphicFrame>
      <p:graphicFrame>
        <p:nvGraphicFramePr>
          <p:cNvPr id="250885" name="Object 5"/>
          <p:cNvGraphicFramePr>
            <a:graphicFrameLocks noChangeAspect="1"/>
          </p:cNvGraphicFramePr>
          <p:nvPr/>
        </p:nvGraphicFramePr>
        <p:xfrm>
          <a:off x="533400" y="3227388"/>
          <a:ext cx="750888" cy="669925"/>
        </p:xfrm>
        <a:graphic>
          <a:graphicData uri="http://schemas.openxmlformats.org/presentationml/2006/ole">
            <p:oleObj spid="_x0000_s334851" name="Equation" r:id="rId4" imgW="279360" imgH="253800" progId="Equation.DSMT4">
              <p:embed/>
            </p:oleObj>
          </a:graphicData>
        </a:graphic>
      </p:graphicFrame>
      <p:graphicFrame>
        <p:nvGraphicFramePr>
          <p:cNvPr id="250886" name="Object 6"/>
          <p:cNvGraphicFramePr>
            <a:graphicFrameLocks noChangeAspect="1"/>
          </p:cNvGraphicFramePr>
          <p:nvPr/>
        </p:nvGraphicFramePr>
        <p:xfrm>
          <a:off x="457200" y="1616075"/>
          <a:ext cx="1898650" cy="579438"/>
        </p:xfrm>
        <a:graphic>
          <a:graphicData uri="http://schemas.openxmlformats.org/presentationml/2006/ole">
            <p:oleObj spid="_x0000_s334852" name="Equation" r:id="rId5" imgW="647640" imgH="241200" progId="Equation.3">
              <p:embed/>
            </p:oleObj>
          </a:graphicData>
        </a:graphic>
      </p:graphicFrame>
      <p:sp>
        <p:nvSpPr>
          <p:cNvPr id="250887" name="Rectangle 7"/>
          <p:cNvSpPr>
            <a:spLocks noChangeArrowheads="1"/>
          </p:cNvSpPr>
          <p:nvPr/>
        </p:nvSpPr>
        <p:spPr bwMode="auto">
          <a:xfrm>
            <a:off x="381000" y="4191000"/>
            <a:ext cx="5867400" cy="5334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are the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height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the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range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of the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stone? </a:t>
            </a:r>
            <a:endParaRPr lang="en-US" dirty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50888" name="Rectangle 8"/>
          <p:cNvSpPr>
            <a:spLocks noChangeArrowheads="1"/>
          </p:cNvSpPr>
          <p:nvPr/>
        </p:nvSpPr>
        <p:spPr bwMode="auto">
          <a:xfrm>
            <a:off x="495300" y="5029200"/>
            <a:ext cx="8001000" cy="762000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4400" dirty="0">
                <a:solidFill>
                  <a:srgbClr val="A50021"/>
                </a:solidFill>
                <a:latin typeface="Arial Narrow" charset="0"/>
              </a:rPr>
              <a:t>Do these </a:t>
            </a:r>
            <a:r>
              <a:rPr lang="en-US" sz="4400" dirty="0" smtClean="0">
                <a:solidFill>
                  <a:srgbClr val="A50021"/>
                </a:solidFill>
                <a:latin typeface="Arial Narrow" charset="0"/>
              </a:rPr>
              <a:t>yourselves!</a:t>
            </a:r>
            <a:r>
              <a:rPr lang="en-US" sz="4400" dirty="0">
                <a:solidFill>
                  <a:srgbClr val="A50021"/>
                </a:solidFill>
                <a:latin typeface="Arial Narrow" charset="0"/>
              </a:rPr>
              <a:t>!!</a:t>
            </a:r>
          </a:p>
        </p:txBody>
      </p:sp>
      <p:graphicFrame>
        <p:nvGraphicFramePr>
          <p:cNvPr id="250889" name="Object 9"/>
          <p:cNvGraphicFramePr>
            <a:graphicFrameLocks noChangeAspect="1"/>
          </p:cNvGraphicFramePr>
          <p:nvPr/>
        </p:nvGraphicFramePr>
        <p:xfrm>
          <a:off x="2486025" y="2343150"/>
          <a:ext cx="2009775" cy="552450"/>
        </p:xfrm>
        <a:graphic>
          <a:graphicData uri="http://schemas.openxmlformats.org/presentationml/2006/ole">
            <p:oleObj spid="_x0000_s334853" name="Equation" r:id="rId6" imgW="876240" imgH="228600" progId="Equation.DSMT4">
              <p:embed/>
            </p:oleObj>
          </a:graphicData>
        </a:graphic>
      </p:graphicFrame>
      <p:graphicFrame>
        <p:nvGraphicFramePr>
          <p:cNvPr id="250890" name="Object 10"/>
          <p:cNvGraphicFramePr>
            <a:graphicFrameLocks noChangeAspect="1"/>
          </p:cNvGraphicFramePr>
          <p:nvPr/>
        </p:nvGraphicFramePr>
        <p:xfrm>
          <a:off x="2286000" y="1600200"/>
          <a:ext cx="1824038" cy="549275"/>
        </p:xfrm>
        <a:graphic>
          <a:graphicData uri="http://schemas.openxmlformats.org/presentationml/2006/ole">
            <p:oleObj spid="_x0000_s334854" name="Equation" r:id="rId7" imgW="622080" imgH="228600" progId="Equation.DSMT4">
              <p:embed/>
            </p:oleObj>
          </a:graphicData>
        </a:graphic>
      </p:graphicFrame>
      <p:graphicFrame>
        <p:nvGraphicFramePr>
          <p:cNvPr id="250891" name="Object 11"/>
          <p:cNvGraphicFramePr>
            <a:graphicFrameLocks noChangeAspect="1"/>
          </p:cNvGraphicFramePr>
          <p:nvPr/>
        </p:nvGraphicFramePr>
        <p:xfrm>
          <a:off x="1144588" y="2362200"/>
          <a:ext cx="1370012" cy="566738"/>
        </p:xfrm>
        <a:graphic>
          <a:graphicData uri="http://schemas.openxmlformats.org/presentationml/2006/ole">
            <p:oleObj spid="_x0000_s334855" name="Equation" r:id="rId8" imgW="596880" imgH="241200" progId="Equation.DSMT4">
              <p:embed/>
            </p:oleObj>
          </a:graphicData>
        </a:graphic>
      </p:graphicFrame>
      <p:graphicFrame>
        <p:nvGraphicFramePr>
          <p:cNvPr id="250892" name="Object 12"/>
          <p:cNvGraphicFramePr>
            <a:graphicFrameLocks noChangeAspect="1"/>
          </p:cNvGraphicFramePr>
          <p:nvPr/>
        </p:nvGraphicFramePr>
        <p:xfrm>
          <a:off x="1219200" y="3124200"/>
          <a:ext cx="2322513" cy="804863"/>
        </p:xfrm>
        <a:graphic>
          <a:graphicData uri="http://schemas.openxmlformats.org/presentationml/2006/ole">
            <p:oleObj spid="_x0000_s334856" name="Equation" r:id="rId9" imgW="863280" imgH="304560" progId="Equation.DSMT4">
              <p:embed/>
            </p:oleObj>
          </a:graphicData>
        </a:graphic>
      </p:graphicFrame>
      <p:graphicFrame>
        <p:nvGraphicFramePr>
          <p:cNvPr id="250893" name="Object 13"/>
          <p:cNvGraphicFramePr>
            <a:graphicFrameLocks noChangeAspect="1"/>
          </p:cNvGraphicFramePr>
          <p:nvPr/>
        </p:nvGraphicFramePr>
        <p:xfrm>
          <a:off x="3505200" y="3124200"/>
          <a:ext cx="4954588" cy="871538"/>
        </p:xfrm>
        <a:graphic>
          <a:graphicData uri="http://schemas.openxmlformats.org/presentationml/2006/ole">
            <p:oleObj spid="_x0000_s334857" name="Equation" r:id="rId10" imgW="1841400" imgH="330120" progId="Equation.DSMT4">
              <p:embed/>
            </p:oleObj>
          </a:graphicData>
        </a:graphic>
      </p:graphicFrame>
      <p:graphicFrame>
        <p:nvGraphicFramePr>
          <p:cNvPr id="250894" name="Object 14"/>
          <p:cNvGraphicFramePr>
            <a:graphicFrameLocks noChangeAspect="1"/>
          </p:cNvGraphicFramePr>
          <p:nvPr/>
        </p:nvGraphicFramePr>
        <p:xfrm>
          <a:off x="4491038" y="2389188"/>
          <a:ext cx="4195762" cy="430212"/>
        </p:xfrm>
        <a:graphic>
          <a:graphicData uri="http://schemas.openxmlformats.org/presentationml/2006/ole">
            <p:oleObj spid="_x0000_s334858" name="Equation" r:id="rId11" imgW="1828800" imgH="177480" progId="Equation.DSMT4">
              <p:embed/>
            </p:oleObj>
          </a:graphicData>
        </a:graphic>
      </p:graphicFrame>
      <p:graphicFrame>
        <p:nvGraphicFramePr>
          <p:cNvPr id="250895" name="Object 15"/>
          <p:cNvGraphicFramePr>
            <a:graphicFrameLocks noChangeAspect="1"/>
          </p:cNvGraphicFramePr>
          <p:nvPr/>
        </p:nvGraphicFramePr>
        <p:xfrm>
          <a:off x="4029075" y="1600200"/>
          <a:ext cx="4505325" cy="488950"/>
        </p:xfrm>
        <a:graphic>
          <a:graphicData uri="http://schemas.openxmlformats.org/presentationml/2006/ole">
            <p:oleObj spid="_x0000_s334859" name="Equation" r:id="rId12" imgW="1536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0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0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0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0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0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0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animBg="1" autoUpdateAnimBg="0"/>
      <p:bldP spid="250887" grpId="0" animBg="1" autoUpdateAnimBg="0"/>
      <p:bldP spid="25088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4FD345-B7AF-EA47-B9D0-3ACE2745B8C2}" type="slidenum">
              <a:rPr lang="en-US"/>
              <a:pPr/>
              <a:t>6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/>
              <a:t>Force</a:t>
            </a:r>
          </a:p>
        </p:txBody>
      </p:sp>
      <p:sp>
        <p:nvSpPr>
          <p:cNvPr id="421891" name="Text Box 3"/>
          <p:cNvSpPr txBox="1">
            <a:spLocks noChangeArrowheads="1"/>
          </p:cNvSpPr>
          <p:nvPr/>
        </p:nvSpPr>
        <p:spPr bwMode="auto">
          <a:xfrm>
            <a:off x="441325" y="685800"/>
            <a:ext cx="839787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We’ve been learning kinematics; describing motion without understanding what the cause of the motion is. Now we are going to learn dynamics!!</a:t>
            </a:r>
            <a:endParaRPr lang="en-US"/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457200" y="1798638"/>
            <a:ext cx="2362200" cy="777875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charset="0"/>
              </a:rPr>
              <a:t>Can someone tell me what FORCE is?</a:t>
            </a:r>
          </a:p>
        </p:txBody>
      </p:sp>
      <p:sp>
        <p:nvSpPr>
          <p:cNvPr id="421893" name="Text Box 5"/>
          <p:cNvSpPr txBox="1">
            <a:spLocks noChangeArrowheads="1"/>
          </p:cNvSpPr>
          <p:nvPr/>
        </p:nvSpPr>
        <p:spPr bwMode="auto">
          <a:xfrm>
            <a:off x="3200400" y="1433513"/>
            <a:ext cx="4724400" cy="449262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charset="0"/>
              </a:rPr>
              <a:t>FORCE is what causes an object to move.</a:t>
            </a:r>
          </a:p>
        </p:txBody>
      </p:sp>
      <p:sp>
        <p:nvSpPr>
          <p:cNvPr id="421894" name="Text Box 6"/>
          <p:cNvSpPr txBox="1">
            <a:spLocks noChangeArrowheads="1"/>
          </p:cNvSpPr>
          <p:nvPr/>
        </p:nvSpPr>
        <p:spPr bwMode="auto">
          <a:xfrm>
            <a:off x="457200" y="3186113"/>
            <a:ext cx="6858000" cy="430887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 smtClean="0">
                <a:solidFill>
                  <a:srgbClr val="990000"/>
                </a:solidFill>
                <a:latin typeface="Monotype Corsiva" charset="0"/>
              </a:rPr>
              <a:t>FORCE is </a:t>
            </a:r>
            <a:r>
              <a:rPr lang="en-US" dirty="0">
                <a:solidFill>
                  <a:srgbClr val="990000"/>
                </a:solidFill>
                <a:latin typeface="Monotype Corsiva" charset="0"/>
              </a:rPr>
              <a:t>what </a:t>
            </a:r>
            <a:r>
              <a:rPr lang="en-US" dirty="0" smtClean="0">
                <a:solidFill>
                  <a:srgbClr val="990000"/>
                </a:solidFill>
                <a:latin typeface="Monotype Corsiva" charset="0"/>
              </a:rPr>
              <a:t>causes </a:t>
            </a:r>
            <a:r>
              <a:rPr lang="en-US" dirty="0">
                <a:solidFill>
                  <a:srgbClr val="990000"/>
                </a:solidFill>
                <a:latin typeface="Monotype Corsiva" charset="0"/>
              </a:rPr>
              <a:t>changes to the velocity of an object!! </a:t>
            </a:r>
          </a:p>
        </p:txBody>
      </p:sp>
      <p:sp>
        <p:nvSpPr>
          <p:cNvPr id="421895" name="Text Box 7"/>
          <p:cNvSpPr txBox="1">
            <a:spLocks noChangeArrowheads="1"/>
          </p:cNvSpPr>
          <p:nvPr/>
        </p:nvSpPr>
        <p:spPr bwMode="auto">
          <a:xfrm>
            <a:off x="3048000" y="1974850"/>
            <a:ext cx="5562600" cy="4206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The above statement is not entirely correct.  Why?</a:t>
            </a:r>
          </a:p>
        </p:txBody>
      </p:sp>
      <p:sp>
        <p:nvSpPr>
          <p:cNvPr id="421896" name="AutoShape 8"/>
          <p:cNvSpPr>
            <a:spLocks noChangeArrowheads="1"/>
          </p:cNvSpPr>
          <p:nvPr/>
        </p:nvSpPr>
        <p:spPr bwMode="auto">
          <a:xfrm>
            <a:off x="3200400" y="1357313"/>
            <a:ext cx="685800" cy="53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1897" name="Text Box 9"/>
          <p:cNvSpPr txBox="1">
            <a:spLocks noChangeArrowheads="1"/>
          </p:cNvSpPr>
          <p:nvPr/>
        </p:nvSpPr>
        <p:spPr bwMode="auto">
          <a:xfrm>
            <a:off x="3048000" y="2424113"/>
            <a:ext cx="563880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Because when an object is moving with a constant velocity no force is exerted on the object!!!</a:t>
            </a:r>
          </a:p>
        </p:txBody>
      </p:sp>
      <p:sp>
        <p:nvSpPr>
          <p:cNvPr id="421898" name="Text Box 10"/>
          <p:cNvSpPr txBox="1">
            <a:spLocks noChangeArrowheads="1"/>
          </p:cNvSpPr>
          <p:nvPr/>
        </p:nvSpPr>
        <p:spPr bwMode="auto">
          <a:xfrm>
            <a:off x="457200" y="3795713"/>
            <a:ext cx="3733800" cy="4206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Monotype Corsiva" charset="0"/>
              </a:rPr>
              <a:t>What does this statement mean?</a:t>
            </a:r>
          </a:p>
        </p:txBody>
      </p:sp>
      <p:sp>
        <p:nvSpPr>
          <p:cNvPr id="421899" name="Text Box 11"/>
          <p:cNvSpPr txBox="1">
            <a:spLocks noChangeArrowheads="1"/>
          </p:cNvSpPr>
          <p:nvPr/>
        </p:nvSpPr>
        <p:spPr bwMode="auto">
          <a:xfrm>
            <a:off x="4343400" y="3719513"/>
            <a:ext cx="4495800" cy="3746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When there is force, there is change of velocity!!</a:t>
            </a:r>
          </a:p>
        </p:txBody>
      </p:sp>
      <p:sp>
        <p:nvSpPr>
          <p:cNvPr id="421900" name="Text Box 12"/>
          <p:cNvSpPr txBox="1">
            <a:spLocks noChangeArrowheads="1"/>
          </p:cNvSpPr>
          <p:nvPr/>
        </p:nvSpPr>
        <p:spPr bwMode="auto">
          <a:xfrm>
            <a:off x="152400" y="4481513"/>
            <a:ext cx="3962400" cy="7632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What happens if there are several forces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exert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on an object?</a:t>
            </a:r>
          </a:p>
        </p:txBody>
      </p:sp>
      <p:sp>
        <p:nvSpPr>
          <p:cNvPr id="421901" name="Text Box 13"/>
          <p:cNvSpPr txBox="1">
            <a:spLocks noChangeArrowheads="1"/>
          </p:cNvSpPr>
          <p:nvPr/>
        </p:nvSpPr>
        <p:spPr bwMode="auto">
          <a:xfrm>
            <a:off x="4191000" y="4495800"/>
            <a:ext cx="4876800" cy="9286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Forces are vector quantities, so vector sum of all forces, the NET FORCE, determines the direction of the resulting acceleration of the object.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57200" y="5395913"/>
            <a:ext cx="914400" cy="457200"/>
            <a:chOff x="288" y="3399"/>
            <a:chExt cx="576" cy="288"/>
          </a:xfrm>
        </p:grpSpPr>
        <p:sp>
          <p:nvSpPr>
            <p:cNvPr id="22554" name="Line 15"/>
            <p:cNvSpPr>
              <a:spLocks noChangeShapeType="1"/>
            </p:cNvSpPr>
            <p:nvPr/>
          </p:nvSpPr>
          <p:spPr bwMode="auto">
            <a:xfrm>
              <a:off x="288" y="3687"/>
              <a:ext cx="576" cy="0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55" name="Text Box 16"/>
            <p:cNvSpPr txBox="1">
              <a:spLocks noChangeArrowheads="1"/>
            </p:cNvSpPr>
            <p:nvPr/>
          </p:nvSpPr>
          <p:spPr bwMode="auto">
            <a:xfrm>
              <a:off x="422" y="3399"/>
              <a:ext cx="2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Monotype Corsiva" charset="0"/>
                </a:rPr>
                <a:t>F</a:t>
              </a:r>
              <a:r>
                <a:rPr lang="en-US" b="1" baseline="-25000">
                  <a:latin typeface="Monotype Corsiva" charset="0"/>
                </a:rPr>
                <a:t>1</a:t>
              </a:r>
              <a:endParaRPr lang="en-US" b="1">
                <a:latin typeface="Monotype Corsiva" charset="0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676400" y="5395913"/>
            <a:ext cx="914400" cy="457200"/>
            <a:chOff x="1056" y="3399"/>
            <a:chExt cx="576" cy="288"/>
          </a:xfrm>
        </p:grpSpPr>
        <p:sp>
          <p:nvSpPr>
            <p:cNvPr id="22552" name="Line 18"/>
            <p:cNvSpPr>
              <a:spLocks noChangeShapeType="1"/>
            </p:cNvSpPr>
            <p:nvPr/>
          </p:nvSpPr>
          <p:spPr bwMode="auto">
            <a:xfrm rot="10800000">
              <a:off x="1056" y="3687"/>
              <a:ext cx="576" cy="0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53" name="Text Box 19"/>
            <p:cNvSpPr txBox="1">
              <a:spLocks noChangeArrowheads="1"/>
            </p:cNvSpPr>
            <p:nvPr/>
          </p:nvSpPr>
          <p:spPr bwMode="auto">
            <a:xfrm>
              <a:off x="1205" y="3399"/>
              <a:ext cx="2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Monotype Corsiva" charset="0"/>
                </a:rPr>
                <a:t>F</a:t>
              </a:r>
              <a:r>
                <a:rPr lang="en-US" b="1" baseline="-25000">
                  <a:latin typeface="Monotype Corsiva" charset="0"/>
                </a:rPr>
                <a:t>2</a:t>
              </a:r>
              <a:endParaRPr lang="en-US" b="1">
                <a:latin typeface="Monotype Corsiva" charset="0"/>
              </a:endParaRPr>
            </a:p>
          </p:txBody>
        </p:sp>
      </p:grpSp>
      <p:sp>
        <p:nvSpPr>
          <p:cNvPr id="421908" name="AutoShape 20"/>
          <p:cNvSpPr>
            <a:spLocks noChangeArrowheads="1"/>
          </p:cNvSpPr>
          <p:nvPr/>
        </p:nvSpPr>
        <p:spPr bwMode="auto">
          <a:xfrm>
            <a:off x="1371600" y="5700713"/>
            <a:ext cx="304800" cy="3048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1909" name="Text Box 21"/>
          <p:cNvSpPr txBox="1">
            <a:spLocks noChangeArrowheads="1"/>
          </p:cNvSpPr>
          <p:nvPr/>
        </p:nvSpPr>
        <p:spPr bwMode="auto">
          <a:xfrm>
            <a:off x="2743200" y="5562600"/>
            <a:ext cx="1752600" cy="679450"/>
          </a:xfrm>
          <a:prstGeom prst="rect">
            <a:avLst/>
          </a:prstGeom>
          <a:solidFill>
            <a:srgbClr val="FFFFCC"/>
          </a:solidFill>
          <a:ln w="38100">
            <a:solidFill>
              <a:srgbClr val="0033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990000"/>
                </a:solidFill>
                <a:latin typeface="Monotype Corsiva" charset="0"/>
              </a:rPr>
              <a:t>NET FORCE, </a:t>
            </a:r>
            <a:r>
              <a:rPr lang="en-US" sz="2000" b="1">
                <a:solidFill>
                  <a:srgbClr val="990000"/>
                </a:solidFill>
                <a:latin typeface="Monotype Corsiva" charset="0"/>
              </a:rPr>
              <a:t>F= F</a:t>
            </a:r>
            <a:r>
              <a:rPr lang="en-US" sz="2000" b="1" baseline="-25000">
                <a:solidFill>
                  <a:srgbClr val="990000"/>
                </a:solidFill>
                <a:latin typeface="Monotype Corsiva" charset="0"/>
              </a:rPr>
              <a:t>1</a:t>
            </a:r>
            <a:r>
              <a:rPr lang="en-US" sz="2000" b="1">
                <a:solidFill>
                  <a:srgbClr val="990000"/>
                </a:solidFill>
                <a:latin typeface="Monotype Corsiva" charset="0"/>
              </a:rPr>
              <a:t>+F</a:t>
            </a:r>
            <a:r>
              <a:rPr lang="en-US" sz="2000" b="1" baseline="-25000">
                <a:solidFill>
                  <a:srgbClr val="990000"/>
                </a:solidFill>
                <a:latin typeface="Monotype Corsiva" charset="0"/>
              </a:rPr>
              <a:t>2</a:t>
            </a:r>
          </a:p>
        </p:txBody>
      </p:sp>
      <p:sp>
        <p:nvSpPr>
          <p:cNvPr id="421910" name="Text Box 22"/>
          <p:cNvSpPr txBox="1">
            <a:spLocks noChangeArrowheads="1"/>
          </p:cNvSpPr>
          <p:nvPr/>
        </p:nvSpPr>
        <p:spPr bwMode="auto">
          <a:xfrm>
            <a:off x="4800600" y="5548313"/>
            <a:ext cx="4114800" cy="679450"/>
          </a:xfrm>
          <a:prstGeom prst="rect">
            <a:avLst/>
          </a:prstGeom>
          <a:solidFill>
            <a:srgbClr val="FFFFCC"/>
          </a:solidFill>
          <a:ln w="38100">
            <a:solidFill>
              <a:srgbClr val="0033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990000"/>
                </a:solidFill>
                <a:latin typeface="Monotype Corsiva" charset="0"/>
              </a:rPr>
              <a:t>When the net force on an object is </a:t>
            </a:r>
            <a:r>
              <a:rPr lang="en-US" sz="2000" b="1">
                <a:solidFill>
                  <a:srgbClr val="990000"/>
                </a:solidFill>
                <a:latin typeface="Monotype Corsiva" charset="0"/>
              </a:rPr>
              <a:t>0</a:t>
            </a:r>
            <a:r>
              <a:rPr lang="en-US" sz="2000">
                <a:solidFill>
                  <a:srgbClr val="990000"/>
                </a:solidFill>
                <a:latin typeface="Monotype Corsiva" charset="0"/>
              </a:rPr>
              <a:t>, it has constant velocity and is at its equilibrium!!</a:t>
            </a:r>
            <a:endParaRPr lang="en-US" sz="2000" b="1" baseline="-25000">
              <a:solidFill>
                <a:srgbClr val="990000"/>
              </a:solidFill>
              <a:latin typeface="Monotype Corsiva" charset="0"/>
            </a:endParaRPr>
          </a:p>
        </p:txBody>
      </p:sp>
      <p:sp>
        <p:nvSpPr>
          <p:cNvPr id="421911" name="Text Box 23"/>
          <p:cNvSpPr txBox="1">
            <a:spLocks noChangeArrowheads="1"/>
          </p:cNvSpPr>
          <p:nvPr/>
        </p:nvSpPr>
        <p:spPr bwMode="auto">
          <a:xfrm>
            <a:off x="4343400" y="4052888"/>
            <a:ext cx="236220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What does force cause?</a:t>
            </a:r>
          </a:p>
        </p:txBody>
      </p:sp>
      <p:sp>
        <p:nvSpPr>
          <p:cNvPr id="421912" name="Text Box 24"/>
          <p:cNvSpPr txBox="1">
            <a:spLocks noChangeArrowheads="1"/>
          </p:cNvSpPr>
          <p:nvPr/>
        </p:nvSpPr>
        <p:spPr bwMode="auto">
          <a:xfrm>
            <a:off x="6553200" y="4052888"/>
            <a:ext cx="259080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A50021"/>
                </a:solidFill>
                <a:latin typeface="Monotype Corsiva" charset="0"/>
              </a:rPr>
              <a:t>It causes an acceleration.!!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1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5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42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21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21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21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2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2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2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21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1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2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2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2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build="p" autoUpdateAnimBg="0"/>
      <p:bldP spid="421892" grpId="0" animBg="1" autoUpdateAnimBg="0"/>
      <p:bldP spid="421893" grpId="0" animBg="1" autoUpdateAnimBg="0"/>
      <p:bldP spid="421894" grpId="0" animBg="1" autoUpdateAnimBg="0"/>
      <p:bldP spid="421895" grpId="0"/>
      <p:bldP spid="421896" grpId="0" animBg="1"/>
      <p:bldP spid="421897" grpId="0"/>
      <p:bldP spid="421898" grpId="0"/>
      <p:bldP spid="421899" grpId="0"/>
      <p:bldP spid="421900" grpId="0"/>
      <p:bldP spid="421901" grpId="0"/>
      <p:bldP spid="421908" grpId="0" animBg="1"/>
      <p:bldP spid="421909" grpId="0" animBg="1" autoUpdateAnimBg="0"/>
      <p:bldP spid="421910" grpId="0" animBg="1" autoUpdateAnimBg="0"/>
      <p:bldP spid="421911" grpId="0"/>
      <p:bldP spid="4219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045748-2E8B-9840-BA5C-6BA045CBCE20}" type="slidenum">
              <a:rPr lang="en-US"/>
              <a:pPr/>
              <a:t>7</a:t>
            </a:fld>
            <a:endParaRPr 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/>
              <a:t>More Forces</a:t>
            </a:r>
          </a:p>
        </p:txBody>
      </p:sp>
      <p:sp>
        <p:nvSpPr>
          <p:cNvPr id="323587" name="Text Box 3"/>
          <p:cNvSpPr txBox="1">
            <a:spLocks noChangeArrowheads="1"/>
          </p:cNvSpPr>
          <p:nvPr/>
        </p:nvSpPr>
        <p:spPr bwMode="auto">
          <a:xfrm>
            <a:off x="1660525" y="685800"/>
            <a:ext cx="55022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There are various classes of forces</a:t>
            </a:r>
            <a:endParaRPr lang="en-US" sz="2800">
              <a:solidFill>
                <a:srgbClr val="660066"/>
              </a:solidFill>
              <a:latin typeface="Arial Narrow" charset="0"/>
            </a:endParaRPr>
          </a:p>
        </p:txBody>
      </p:sp>
      <p:sp>
        <p:nvSpPr>
          <p:cNvPr id="323588" name="Text Box 4"/>
          <p:cNvSpPr txBox="1">
            <a:spLocks noChangeArrowheads="1"/>
          </p:cNvSpPr>
          <p:nvPr/>
        </p:nvSpPr>
        <p:spPr bwMode="auto">
          <a:xfrm>
            <a:off x="441325" y="1219200"/>
            <a:ext cx="8321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660066"/>
                </a:solidFill>
                <a:latin typeface="Monotype Corsiva" charset="0"/>
              </a:rPr>
              <a:t>Contact Forces: Forces exerted by physical contact of objects</a:t>
            </a:r>
          </a:p>
        </p:txBody>
      </p:sp>
      <p:sp>
        <p:nvSpPr>
          <p:cNvPr id="323589" name="Text Box 5"/>
          <p:cNvSpPr txBox="1">
            <a:spLocks noChangeArrowheads="1"/>
          </p:cNvSpPr>
          <p:nvPr/>
        </p:nvSpPr>
        <p:spPr bwMode="auto">
          <a:xfrm>
            <a:off x="441325" y="1738313"/>
            <a:ext cx="7712075" cy="547687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Monotype Corsiva" charset="0"/>
              </a:rPr>
              <a:t>Examples of Contact Forces: </a:t>
            </a:r>
            <a:r>
              <a:rPr lang="en-US">
                <a:solidFill>
                  <a:srgbClr val="FF0000"/>
                </a:solidFill>
                <a:latin typeface="Monotype Corsiva" charset="0"/>
              </a:rPr>
              <a:t>Baseball hit by a bat, Car collisions</a:t>
            </a:r>
          </a:p>
        </p:txBody>
      </p:sp>
      <p:sp>
        <p:nvSpPr>
          <p:cNvPr id="323590" name="Text Box 6"/>
          <p:cNvSpPr txBox="1">
            <a:spLocks noChangeArrowheads="1"/>
          </p:cNvSpPr>
          <p:nvPr/>
        </p:nvSpPr>
        <p:spPr bwMode="auto">
          <a:xfrm>
            <a:off x="441325" y="2374900"/>
            <a:ext cx="8321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660066"/>
                </a:solidFill>
                <a:latin typeface="Monotype Corsiva" charset="0"/>
              </a:rPr>
              <a:t>Field Forces: Forces exerted without physical contact of objects</a:t>
            </a:r>
          </a:p>
        </p:txBody>
      </p:sp>
      <p:sp>
        <p:nvSpPr>
          <p:cNvPr id="323591" name="Text Box 7"/>
          <p:cNvSpPr txBox="1">
            <a:spLocks noChangeArrowheads="1"/>
          </p:cNvSpPr>
          <p:nvPr/>
        </p:nvSpPr>
        <p:spPr bwMode="auto">
          <a:xfrm>
            <a:off x="441325" y="2971800"/>
            <a:ext cx="8321675" cy="547688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Monotype Corsiva" charset="0"/>
              </a:rPr>
              <a:t>Examples of Field Forces: </a:t>
            </a:r>
            <a:r>
              <a:rPr lang="en-US">
                <a:solidFill>
                  <a:srgbClr val="FF0000"/>
                </a:solidFill>
                <a:latin typeface="Monotype Corsiva" charset="0"/>
              </a:rPr>
              <a:t>Gravitational Force, Electro-magnetic force</a:t>
            </a:r>
          </a:p>
        </p:txBody>
      </p:sp>
      <p:sp>
        <p:nvSpPr>
          <p:cNvPr id="323592" name="Text Box 8"/>
          <p:cNvSpPr txBox="1">
            <a:spLocks noChangeArrowheads="1"/>
          </p:cNvSpPr>
          <p:nvPr/>
        </p:nvSpPr>
        <p:spPr bwMode="auto">
          <a:xfrm>
            <a:off x="441325" y="3684588"/>
            <a:ext cx="7712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660066"/>
                </a:solidFill>
                <a:latin typeface="Monotype Corsiva" charset="0"/>
              </a:rPr>
              <a:t>What are possible ways to measure</a:t>
            </a:r>
            <a:r>
              <a:rPr lang="en-US" sz="2800" dirty="0" smtClean="0">
                <a:solidFill>
                  <a:srgbClr val="660066"/>
                </a:solidFill>
                <a:latin typeface="Monotype Corsiva" charset="0"/>
              </a:rPr>
              <a:t> the strength </a:t>
            </a:r>
            <a:r>
              <a:rPr lang="en-US" sz="2800" dirty="0">
                <a:solidFill>
                  <a:srgbClr val="660066"/>
                </a:solidFill>
                <a:latin typeface="Monotype Corsiva" charset="0"/>
              </a:rPr>
              <a:t>of a force?</a:t>
            </a:r>
          </a:p>
        </p:txBody>
      </p:sp>
      <p:sp>
        <p:nvSpPr>
          <p:cNvPr id="323593" name="Text Box 9"/>
          <p:cNvSpPr txBox="1">
            <a:spLocks noChangeArrowheads="1"/>
          </p:cNvSpPr>
          <p:nvPr/>
        </p:nvSpPr>
        <p:spPr bwMode="auto">
          <a:xfrm>
            <a:off x="441325" y="4343400"/>
            <a:ext cx="80168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Monotype Corsiva" charset="0"/>
              </a:rPr>
              <a:t>A calibrated spring whose length changes linearly with the force exerted .</a:t>
            </a:r>
          </a:p>
        </p:txBody>
      </p:sp>
      <p:sp>
        <p:nvSpPr>
          <p:cNvPr id="323594" name="Text Box 10"/>
          <p:cNvSpPr txBox="1">
            <a:spLocks noChangeArrowheads="1"/>
          </p:cNvSpPr>
          <p:nvPr/>
        </p:nvSpPr>
        <p:spPr bwMode="auto">
          <a:xfrm>
            <a:off x="441325" y="4940300"/>
            <a:ext cx="79248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Monotype Corsiva" charset="0"/>
              </a:rPr>
              <a:t>Forces are vector quantities, so the addition of multiple forces must be done following the rules of vector additions.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3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3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 autoUpdateAnimBg="0"/>
      <p:bldP spid="323588" grpId="0" build="p" autoUpdateAnimBg="0"/>
      <p:bldP spid="323589" grpId="0" animBg="1" autoUpdateAnimBg="0"/>
      <p:bldP spid="323590" grpId="0" build="p" autoUpdateAnimBg="0"/>
      <p:bldP spid="323591" grpId="0" animBg="1" autoUpdateAnimBg="0"/>
      <p:bldP spid="323592" grpId="0" build="p" autoUpdateAnimBg="0"/>
      <p:bldP spid="323593" grpId="0"/>
      <p:bldP spid="3235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D5D21B-2035-254A-9109-C2A10C2BBB6D}" type="slidenum">
              <a:rPr lang="en-US"/>
              <a:pPr/>
              <a:t>8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sz="4000"/>
              <a:t>Newton’s First Law and Inertial Frames</a:t>
            </a:r>
          </a:p>
        </p:txBody>
      </p:sp>
      <p:sp>
        <p:nvSpPr>
          <p:cNvPr id="324611" name="Text Box 3"/>
          <p:cNvSpPr txBox="1">
            <a:spLocks noChangeArrowheads="1"/>
          </p:cNvSpPr>
          <p:nvPr/>
        </p:nvSpPr>
        <p:spPr bwMode="auto">
          <a:xfrm>
            <a:off x="304800" y="669925"/>
            <a:ext cx="84582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Aristotle (384-322BC): </a:t>
            </a: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The natural state of a body is rest.  Thus force is required to move an object.  To move faster, ones needs larger forces.</a:t>
            </a:r>
          </a:p>
        </p:txBody>
      </p:sp>
      <p:sp>
        <p:nvSpPr>
          <p:cNvPr id="324612" name="Text Box 4"/>
          <p:cNvSpPr txBox="1">
            <a:spLocks noChangeArrowheads="1"/>
          </p:cNvSpPr>
          <p:nvPr/>
        </p:nvSpPr>
        <p:spPr bwMode="auto">
          <a:xfrm>
            <a:off x="457200" y="2181225"/>
            <a:ext cx="8001000" cy="109537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Galileo’s statement is formulated by Newton into the 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1</a:t>
            </a:r>
            <a:r>
              <a:rPr lang="en-US" sz="2000" b="1" baseline="30000">
                <a:solidFill>
                  <a:srgbClr val="FF0000"/>
                </a:solidFill>
                <a:latin typeface="Arial Narrow" charset="0"/>
              </a:rPr>
              <a:t>st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law of motion (Law of Inertia)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:</a:t>
            </a:r>
            <a:r>
              <a:rPr lang="en-US" sz="220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In the absence of external forces, an object at rest remains at rest and an object in motion continues in motion with a constant velocity. </a:t>
            </a:r>
            <a:endParaRPr lang="en-US" sz="2200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324613" name="Text Box 5"/>
          <p:cNvSpPr txBox="1">
            <a:spLocks noChangeArrowheads="1"/>
          </p:cNvSpPr>
          <p:nvPr/>
        </p:nvSpPr>
        <p:spPr bwMode="auto">
          <a:xfrm>
            <a:off x="457200" y="5259388"/>
            <a:ext cx="8153400" cy="455612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A frame of reference that is moving at a constant velocity is called the</a:t>
            </a:r>
            <a:r>
              <a:rPr lang="en-US" sz="220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sz="2200" b="1">
                <a:solidFill>
                  <a:srgbClr val="FF0000"/>
                </a:solidFill>
                <a:latin typeface="Monotype Corsiva" charset="0"/>
              </a:rPr>
              <a:t>Inertial Frame</a:t>
            </a:r>
          </a:p>
        </p:txBody>
      </p:sp>
      <p:sp>
        <p:nvSpPr>
          <p:cNvPr id="3246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3352800"/>
            <a:ext cx="8077200" cy="1981200"/>
          </a:xfrm>
          <a:noFill/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A50021"/>
                </a:solidFill>
              </a:rPr>
              <a:t>What does this statement tell us? 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 dirty="0">
                <a:solidFill>
                  <a:srgbClr val="CC00CC"/>
                </a:solidFill>
              </a:rPr>
              <a:t>When no net force is exerted on an object, the acceleration of the object is 0. 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 dirty="0">
                <a:solidFill>
                  <a:srgbClr val="CC00CC"/>
                </a:solidFill>
              </a:rPr>
              <a:t>Any isolated object, the object that does not interact with its surroundings, is either at rest or moving at a constant velocity.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 dirty="0">
                <a:solidFill>
                  <a:srgbClr val="CC00CC"/>
                </a:solidFill>
              </a:rPr>
              <a:t>Objects would like to keep its current state of motion, as long as there are no net force that interferes with the motion. This tendency is called the </a:t>
            </a:r>
            <a:r>
              <a:rPr lang="en-US" sz="2000" u="sng" dirty="0">
                <a:solidFill>
                  <a:srgbClr val="A50021"/>
                </a:solidFill>
              </a:rPr>
              <a:t>Inertia.</a:t>
            </a:r>
          </a:p>
        </p:txBody>
      </p:sp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304800" y="1355725"/>
            <a:ext cx="84582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Galileo’s statement on natural states of matter: </a:t>
            </a: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Any velocity once imparted to a moving body will be rigidly maintained as long as the external causes of retardation are removed!!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457200" y="5792788"/>
            <a:ext cx="5410200" cy="395287"/>
          </a:xfrm>
          <a:prstGeom prst="rect">
            <a:avLst/>
          </a:prstGeom>
          <a:solidFill>
            <a:srgbClr val="99FFCC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Is a frame of reference with an acceleration an </a:t>
            </a:r>
            <a:r>
              <a:rPr lang="en-US" sz="1800" b="1">
                <a:solidFill>
                  <a:schemeClr val="accent2"/>
                </a:solidFill>
                <a:latin typeface="Monotype Corsiva" charset="0"/>
              </a:rPr>
              <a:t>Inertial Frame?</a:t>
            </a:r>
          </a:p>
        </p:txBody>
      </p:sp>
      <p:sp>
        <p:nvSpPr>
          <p:cNvPr id="324617" name="Text Box 9"/>
          <p:cNvSpPr txBox="1">
            <a:spLocks noChangeArrowheads="1"/>
          </p:cNvSpPr>
          <p:nvPr/>
        </p:nvSpPr>
        <p:spPr bwMode="auto">
          <a:xfrm>
            <a:off x="6096000" y="5792788"/>
            <a:ext cx="685800" cy="425450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Monotype Corsiva" charset="0"/>
              </a:rPr>
              <a:t>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4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4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4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46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/>
      <p:bldP spid="324612" grpId="0" animBg="1" autoUpdateAnimBg="0"/>
      <p:bldP spid="324613" grpId="0" animBg="1" autoUpdateAnimBg="0"/>
      <p:bldP spid="324614" grpId="0" build="p"/>
      <p:bldP spid="324615" grpId="0"/>
      <p:bldP spid="324616" grpId="0" animBg="1" autoUpdateAnimBg="0"/>
      <p:bldP spid="32461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66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66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B662E0-80AE-1343-B10B-B535D211098A}" type="slidenum">
              <a:rPr lang="en-US"/>
              <a:pPr/>
              <a:t>9</a:t>
            </a:fld>
            <a:endParaRPr lang="en-US"/>
          </a:p>
        </p:txBody>
      </p:sp>
      <p:sp>
        <p:nvSpPr>
          <p:cNvPr id="325634" name="Rectangle 2"/>
          <p:cNvSpPr>
            <a:spLocks noChangeArrowheads="1"/>
          </p:cNvSpPr>
          <p:nvPr/>
        </p:nvSpPr>
        <p:spPr bwMode="auto">
          <a:xfrm>
            <a:off x="5943600" y="3352800"/>
            <a:ext cx="1676400" cy="8382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/>
              <a:t>Mass</a:t>
            </a:r>
          </a:p>
        </p:txBody>
      </p:sp>
      <p:sp>
        <p:nvSpPr>
          <p:cNvPr id="325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001000" cy="1600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400"/>
              <a:t>Mass: </a:t>
            </a:r>
            <a:r>
              <a:rPr lang="en-US" sz="2400">
                <a:latin typeface="Monotype Corsiva" charset="0"/>
              </a:rPr>
              <a:t>A measure of the inertia of an object</a:t>
            </a:r>
            <a:r>
              <a:rPr lang="en-US" sz="2400"/>
              <a:t> or </a:t>
            </a:r>
            <a:r>
              <a:rPr lang="en-US" sz="2400">
                <a:latin typeface="Monotype Corsiva" charset="0"/>
              </a:rPr>
              <a:t>the quantity of matter</a:t>
            </a:r>
          </a:p>
          <a:p>
            <a:pPr marL="609600" indent="-609600"/>
            <a:r>
              <a:rPr lang="en-US" sz="2000">
                <a:solidFill>
                  <a:srgbClr val="CC6600"/>
                </a:solidFill>
              </a:rPr>
              <a:t>Independent of the object’s surroundings: The same no matter where you go.</a:t>
            </a:r>
          </a:p>
          <a:p>
            <a:pPr marL="609600" indent="-609600"/>
            <a:r>
              <a:rPr lang="en-US" sz="2000">
                <a:solidFill>
                  <a:srgbClr val="CC6600"/>
                </a:solidFill>
              </a:rPr>
              <a:t>Independent of the method of measurement: The same no matter how you measure it.</a:t>
            </a:r>
          </a:p>
        </p:txBody>
      </p:sp>
      <p:graphicFrame>
        <p:nvGraphicFramePr>
          <p:cNvPr id="325637" name="Object 2"/>
          <p:cNvGraphicFramePr>
            <a:graphicFrameLocks noChangeAspect="1"/>
          </p:cNvGraphicFramePr>
          <p:nvPr/>
        </p:nvGraphicFramePr>
        <p:xfrm>
          <a:off x="6040438" y="3352800"/>
          <a:ext cx="1046162" cy="833438"/>
        </p:xfrm>
        <a:graphic>
          <a:graphicData uri="http://schemas.openxmlformats.org/presentationml/2006/ole">
            <p:oleObj spid="_x0000_s345090" name="Equation" r:id="rId3" imgW="355320" imgH="431640" progId="Equation.DSMT4">
              <p:embed/>
            </p:oleObj>
          </a:graphicData>
        </a:graphic>
      </p:graphicFrame>
      <p:sp>
        <p:nvSpPr>
          <p:cNvPr id="325638" name="Text Box 6"/>
          <p:cNvSpPr txBox="1">
            <a:spLocks noChangeArrowheads="1"/>
          </p:cNvSpPr>
          <p:nvPr/>
        </p:nvSpPr>
        <p:spPr bwMode="auto">
          <a:xfrm>
            <a:off x="304800" y="3352800"/>
            <a:ext cx="5486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Monotype Corsiva" charset="0"/>
              </a:rPr>
              <a:t>The same forces applied to two different masses result in different acceleration depending on the mass.</a:t>
            </a:r>
            <a:endParaRPr lang="en-US" sz="2200">
              <a:latin typeface="Monotype Corsiva" charset="0"/>
            </a:endParaRPr>
          </a:p>
        </p:txBody>
      </p:sp>
      <p:sp>
        <p:nvSpPr>
          <p:cNvPr id="325639" name="Text Box 7"/>
          <p:cNvSpPr txBox="1">
            <a:spLocks noChangeArrowheads="1"/>
          </p:cNvSpPr>
          <p:nvPr/>
        </p:nvSpPr>
        <p:spPr bwMode="auto">
          <a:xfrm>
            <a:off x="381000" y="2209800"/>
            <a:ext cx="762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The heavier the object, the bigger the inertia !!</a:t>
            </a:r>
            <a:endParaRPr lang="en-US" sz="3200">
              <a:latin typeface="Monotype Corsiva" charset="0"/>
            </a:endParaRPr>
          </a:p>
        </p:txBody>
      </p:sp>
      <p:sp>
        <p:nvSpPr>
          <p:cNvPr id="325640" name="Text Box 8"/>
          <p:cNvSpPr txBox="1">
            <a:spLocks noChangeArrowheads="1"/>
          </p:cNvSpPr>
          <p:nvPr/>
        </p:nvSpPr>
        <p:spPr bwMode="auto">
          <a:xfrm>
            <a:off x="387350" y="2819400"/>
            <a:ext cx="8299450" cy="457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  <a:sym typeface="Wingdings" charset="2"/>
              </a:rPr>
              <a:t>It is harder to make changes of motion of a heavier object than a lighter one.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25641" name="Text Box 9"/>
          <p:cNvSpPr txBox="1">
            <a:spLocks noChangeArrowheads="1"/>
          </p:cNvSpPr>
          <p:nvPr/>
        </p:nvSpPr>
        <p:spPr bwMode="auto">
          <a:xfrm>
            <a:off x="533400" y="4352925"/>
            <a:ext cx="7848600" cy="455613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Note that the mass and the weight of an object are two different quantities!!</a:t>
            </a:r>
          </a:p>
        </p:txBody>
      </p:sp>
      <p:sp>
        <p:nvSpPr>
          <p:cNvPr id="325642" name="Text Box 10"/>
          <p:cNvSpPr txBox="1">
            <a:spLocks noChangeArrowheads="1"/>
          </p:cNvSpPr>
          <p:nvPr/>
        </p:nvSpPr>
        <p:spPr bwMode="auto">
          <a:xfrm>
            <a:off x="381000" y="4906963"/>
            <a:ext cx="8458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Monotype Corsiva" charset="0"/>
              </a:rPr>
              <a:t>Weight of an object is the magnitude of the gravitational force exerted on the object.   </a:t>
            </a:r>
            <a:endParaRPr lang="en-US" sz="2200">
              <a:latin typeface="Monotype Corsiva" charset="0"/>
            </a:endParaRPr>
          </a:p>
        </p:txBody>
      </p:sp>
      <p:sp>
        <p:nvSpPr>
          <p:cNvPr id="325643" name="Text Box 11"/>
          <p:cNvSpPr txBox="1">
            <a:spLocks noChangeArrowheads="1"/>
          </p:cNvSpPr>
          <p:nvPr/>
        </p:nvSpPr>
        <p:spPr bwMode="auto">
          <a:xfrm>
            <a:off x="381000" y="5267325"/>
            <a:ext cx="86106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Not an inherent property of an object!!! </a:t>
            </a:r>
          </a:p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Weight will change if you measure on the Earth or on the moon but the mass won’t!!</a:t>
            </a:r>
          </a:p>
        </p:txBody>
      </p:sp>
      <p:sp>
        <p:nvSpPr>
          <p:cNvPr id="325644" name="Line 12"/>
          <p:cNvSpPr>
            <a:spLocks noChangeShapeType="1"/>
          </p:cNvSpPr>
          <p:nvPr/>
        </p:nvSpPr>
        <p:spPr bwMode="auto">
          <a:xfrm>
            <a:off x="152400" y="4267200"/>
            <a:ext cx="8915400" cy="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25645" name="Object 3"/>
          <p:cNvGraphicFramePr>
            <a:graphicFrameLocks noChangeAspect="1"/>
          </p:cNvGraphicFramePr>
          <p:nvPr/>
        </p:nvGraphicFramePr>
        <p:xfrm>
          <a:off x="7023100" y="3352800"/>
          <a:ext cx="596900" cy="833438"/>
        </p:xfrm>
        <a:graphic>
          <a:graphicData uri="http://schemas.openxmlformats.org/presentationml/2006/ole">
            <p:oleObj spid="_x0000_s345091" name="Equation" r:id="rId4" imgW="203040" imgH="431640" progId="Equation.DSMT4">
              <p:embed/>
            </p:oleObj>
          </a:graphicData>
        </a:graphic>
      </p:graphicFrame>
      <p:sp>
        <p:nvSpPr>
          <p:cNvPr id="325646" name="Text Box 14"/>
          <p:cNvSpPr txBox="1">
            <a:spLocks noChangeArrowheads="1"/>
          </p:cNvSpPr>
          <p:nvPr/>
        </p:nvSpPr>
        <p:spPr bwMode="auto">
          <a:xfrm>
            <a:off x="5791200" y="6103938"/>
            <a:ext cx="1452563" cy="395287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Unit of mass?</a:t>
            </a:r>
          </a:p>
        </p:txBody>
      </p:sp>
      <p:graphicFrame>
        <p:nvGraphicFramePr>
          <p:cNvPr id="325647" name="Object 4"/>
          <p:cNvGraphicFramePr>
            <a:graphicFrameLocks noChangeAspect="1"/>
          </p:cNvGraphicFramePr>
          <p:nvPr/>
        </p:nvGraphicFramePr>
        <p:xfrm>
          <a:off x="7539038" y="6105525"/>
          <a:ext cx="461962" cy="392113"/>
        </p:xfrm>
        <a:graphic>
          <a:graphicData uri="http://schemas.openxmlformats.org/presentationml/2006/ole">
            <p:oleObj spid="_x0000_s345092" name="Equation" r:id="rId5" imgW="2030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5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5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5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5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25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25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5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 animBg="1"/>
      <p:bldP spid="325636" grpId="0" build="p" autoUpdateAnimBg="0"/>
      <p:bldP spid="325638" grpId="0" build="p" autoUpdateAnimBg="0"/>
      <p:bldP spid="325639" grpId="0" build="p" autoUpdateAnimBg="0"/>
      <p:bldP spid="325640" grpId="0" animBg="1" autoUpdateAnimBg="0"/>
      <p:bldP spid="325641" grpId="0" animBg="1" autoUpdateAnimBg="0"/>
      <p:bldP spid="325642" grpId="0" build="p" autoUpdateAnimBg="0"/>
      <p:bldP spid="325643" grpId="0" build="p" autoUpdateAnimBg="0"/>
      <p:bldP spid="325644" grpId="0" animBg="1"/>
      <p:bldP spid="325646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8844</TotalTime>
  <Words>1922</Words>
  <Application>Microsoft Macintosh PowerPoint</Application>
  <PresentationFormat>On-screen Show (4:3)</PresentationFormat>
  <Paragraphs>226</Paragraphs>
  <Slides>20</Slides>
  <Notes>8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phys1443-spring02</vt:lpstr>
      <vt:lpstr>Equation</vt:lpstr>
      <vt:lpstr>PHYS 1443 – Section 001 Lecture #5</vt:lpstr>
      <vt:lpstr>Announcements</vt:lpstr>
      <vt:lpstr>Reminder: Special Project for Extra Credit</vt:lpstr>
      <vt:lpstr>Example for a Projectile Motion</vt:lpstr>
      <vt:lpstr>Example cont’d</vt:lpstr>
      <vt:lpstr>Force</vt:lpstr>
      <vt:lpstr>More Forces</vt:lpstr>
      <vt:lpstr>Newton’s First Law and Inertial Frames</vt:lpstr>
      <vt:lpstr>Mass</vt:lpstr>
      <vt:lpstr>Newton’s Second Law of Motion</vt:lpstr>
      <vt:lpstr>Unit of the Force</vt:lpstr>
      <vt:lpstr>Example 4.3</vt:lpstr>
      <vt:lpstr>Free Body Diagram</vt:lpstr>
      <vt:lpstr>Ex. Pushing a stalled car</vt:lpstr>
      <vt:lpstr>What is the acceleration the car receives?</vt:lpstr>
      <vt:lpstr>Vector Nature of the Force</vt:lpstr>
      <vt:lpstr>Ex. Stranded man on a raft</vt:lpstr>
      <vt:lpstr>Slide 18</vt:lpstr>
      <vt:lpstr>Now compute the acceleration components in x and y directions!! </vt:lpstr>
      <vt:lpstr>Example for Newton’s 2nd Law of Motion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245</cp:revision>
  <dcterms:created xsi:type="dcterms:W3CDTF">2011-06-13T15:36:00Z</dcterms:created>
  <dcterms:modified xsi:type="dcterms:W3CDTF">2011-06-13T15:36:45Z</dcterms:modified>
</cp:coreProperties>
</file>