
<file path=[Content_Types].xml><?xml version="1.0" encoding="utf-8"?>
<Types xmlns="http://schemas.openxmlformats.org/package/2006/content-types">
  <Override PartName="/ppt/embeddings/oleObject70.bin" ContentType="application/vnd.openxmlformats-officedocument.oleObject"/>
  <Override PartName="/ppt/embeddings/oleObject47.bin" ContentType="application/vnd.openxmlformats-officedocument.oleObject"/>
  <Override PartName="/ppt/slides/slide18.xml" ContentType="application/vnd.openxmlformats-officedocument.presentationml.slide+xml"/>
  <Override PartName="/ppt/embeddings/Microsoft_Equation3.bin" ContentType="application/vnd.openxmlformats-officedocument.oleObject"/>
  <Override PartName="/ppt/embeddings/oleObject57.bin" ContentType="application/vnd.openxmlformats-officedocument.oleObject"/>
  <Override PartName="/ppt/embeddings/oleObject66.bin" ContentType="application/vnd.openxmlformats-officedocument.oleObject"/>
  <Override PartName="/ppt/slides/slide9.xml" ContentType="application/vnd.openxmlformats-officedocument.presentationml.slide+xml"/>
  <Override PartName="/ppt/embeddings/Microsoft_Equation10.bin" ContentType="application/vnd.openxmlformats-officedocument.oleObject"/>
  <Override PartName="/ppt/embeddings/oleObject76.bin" ContentType="application/vnd.openxmlformats-officedocument.oleObject"/>
  <Override PartName="/ppt/embeddings/Microsoft_Equation20.bin" ContentType="application/vnd.openxmlformats-officedocument.oleObject"/>
  <Override PartName="/ppt/embeddings/oleObject85.bin" ContentType="application/vnd.openxmlformats-officedocument.oleObject"/>
  <Override PartName="/ppt/notesMasters/notesMaster1.xml" ContentType="application/vnd.openxmlformats-officedocument.presentationml.notesMaster+xml"/>
  <Default Extension="vml" ContentType="application/vnd.openxmlformats-officedocument.vmlDrawing"/>
  <Override PartName="/ppt/embeddings/Microsoft_Equation9.bin" ContentType="application/vnd.openxmlformats-officedocument.oleObject"/>
  <Override PartName="/ppt/embeddings/oleObject95.bin" ContentType="application/vnd.openxmlformats-officedocument.oleObject"/>
  <Override PartName="/ppt/theme/theme1.xml" ContentType="application/vnd.openxmlformats-officedocument.theme+xml"/>
  <Override PartName="/ppt/notesSlides/notesSlide2.xml" ContentType="application/vnd.openxmlformats-officedocument.presentationml.notesSlide+xml"/>
  <Override PartName="/ppt/embeddings/Microsoft_Equation16.bin" ContentType="application/vnd.openxmlformats-officedocument.oleObject"/>
  <Override PartName="/ppt/embeddings/oleObject1.bin" ContentType="application/vnd.openxmlformats-officedocument.oleObject"/>
  <Override PartName="/ppt/embeddings/oleObject13.bin" ContentType="application/vnd.openxmlformats-officedocument.oleObject"/>
  <Override PartName="/ppt/embeddings/oleObject23.bin" ContentType="application/vnd.openxmlformats-officedocument.oleObject"/>
  <Override PartName="/ppt/embeddings/Microsoft_Equation35.bin" ContentType="application/vnd.openxmlformats-officedocument.oleObject"/>
  <Override PartName="/ppt/embeddings/oleObject33.bin" ContentType="application/vnd.openxmlformats-officedocument.oleObject"/>
  <Default Extension="jpeg" ContentType="image/jpeg"/>
  <Override PartName="/ppt/embeddings/Microsoft_Equation45.bin" ContentType="application/vnd.openxmlformats-officedocument.oleObject"/>
  <Override PartName="/ppt/embeddings/oleObject42.bin" ContentType="application/vnd.openxmlformats-officedocument.oleObject"/>
  <Override PartName="/ppt/slides/slide13.xml" ContentType="application/vnd.openxmlformats-officedocument.presentationml.slide+xml"/>
  <Override PartName="/ppt/embeddings/oleObject7.bin" ContentType="application/vnd.openxmlformats-officedocument.oleObject"/>
  <Override PartName="/ppt/embeddings/oleObject52.bin" ContentType="application/vnd.openxmlformats-officedocument.oleObject"/>
  <Override PartName="/ppt/slides/slide23.xml" ContentType="application/vnd.openxmlformats-officedocument.presentationml.slide+xml"/>
  <Override PartName="/ppt/embeddings/oleObject19.bin" ContentType="application/vnd.openxmlformats-officedocument.oleObject"/>
  <Override PartName="/ppt/embeddings/oleObject61.bin" ContentType="application/vnd.openxmlformats-officedocument.oleObject"/>
  <Override PartName="/ppt/embeddings/oleObject29.bin" ContentType="application/vnd.openxmlformats-officedocument.oleObject"/>
  <Override PartName="/ppt/slides/slide4.xml" ContentType="application/vnd.openxmlformats-officedocument.presentationml.slide+xml"/>
  <Override PartName="/ppt/slideLayouts/slideLayout5.xml" ContentType="application/vnd.openxmlformats-officedocument.presentationml.slideLayout+xml"/>
  <Override PartName="/ppt/embeddings/oleObject38.bin" ContentType="application/vnd.openxmlformats-officedocument.oleObject"/>
  <Override PartName="/ppt/embeddings/oleObject71.bin" ContentType="application/vnd.openxmlformats-officedocument.oleObject"/>
  <Override PartName="/ppt/embeddings/oleObject80.bin" ContentType="application/vnd.openxmlformats-officedocument.oleObject"/>
  <Override PartName="/ppt/embeddings/oleObject48.bin" ContentType="application/vnd.openxmlformats-officedocument.oleObject"/>
  <Override PartName="/ppt/slides/slide19.xml" ContentType="application/vnd.openxmlformats-officedocument.presentationml.slide+xml"/>
  <Override PartName="/ppt/slideLayouts/slideLayout10.xml" ContentType="application/vnd.openxmlformats-officedocument.presentationml.slideLayout+xml"/>
  <Override PartName="/ppt/embeddings/Microsoft_Equation4.bin" ContentType="application/vnd.openxmlformats-officedocument.oleObject"/>
  <Override PartName="/ppt/embeddings/oleObject58.bin" ContentType="application/vnd.openxmlformats-officedocument.oleObject"/>
  <Override PartName="/ppt/embeddings/oleObject90.bin" ContentType="application/vnd.openxmlformats-officedocument.oleObject"/>
  <Override PartName="/ppt/embeddings/oleObject67.bin" ContentType="application/vnd.openxmlformats-officedocument.oleObject"/>
  <Override PartName="/ppt/embeddings/Microsoft_Equation11.bin" ContentType="application/vnd.openxmlformats-officedocument.oleObject"/>
  <Override PartName="/ppt/embeddings/oleObject77.bin" ContentType="application/vnd.openxmlformats-officedocument.oleObject"/>
  <Override PartName="/ppt/embeddings/Microsoft_Equation21.bin" ContentType="application/vnd.openxmlformats-officedocument.oleObject"/>
  <Override PartName="/ppt/embeddings/oleObject86.bin" ContentType="application/vnd.openxmlformats-officedocument.oleObject"/>
  <Override PartName="/ppt/embeddings/Microsoft_Equation30.bin" ContentType="application/vnd.openxmlformats-officedocument.oleObject"/>
  <Override PartName="/ppt/embeddings/oleObject96.bin" ContentType="application/vnd.openxmlformats-officedocument.oleObject"/>
  <Override PartName="/ppt/theme/theme2.xml" ContentType="application/vnd.openxmlformats-officedocument.theme+xml"/>
  <Override PartName="/ppt/notesSlides/notesSlide3.xml" ContentType="application/vnd.openxmlformats-officedocument.presentationml.notesSlide+xml"/>
  <Override PartName="/ppt/embeddings/Microsoft_Equation40.bin" ContentType="application/vnd.openxmlformats-officedocument.oleObject"/>
  <Override PartName="/ppt/embeddings/Microsoft_Equation17.bin" ContentType="application/vnd.openxmlformats-officedocument.oleObject"/>
  <Override PartName="/ppt/embeddings/oleObject2.bin" ContentType="application/vnd.openxmlformats-officedocument.oleObject"/>
  <Override PartName="/ppt/embeddings/oleObject14.bin" ContentType="application/vnd.openxmlformats-officedocument.oleObject"/>
  <Override PartName="/ppt/embeddings/Microsoft_Equation26.bin" ContentType="application/vnd.openxmlformats-officedocument.oleObject"/>
  <Override PartName="/ppt/embeddings/oleObject24.bin" ContentType="application/vnd.openxmlformats-officedocument.oleObject"/>
  <Override PartName="/ppt/embeddings/Microsoft_Equation36.bin" ContentType="application/vnd.openxmlformats-officedocument.oleObject"/>
  <Override PartName="/ppt/embeddings/oleObject34.bin" ContentType="application/vnd.openxmlformats-officedocument.oleObject"/>
  <Override PartName="/ppt/embeddings/Microsoft_Equation46.bin" ContentType="application/vnd.openxmlformats-officedocument.oleObject"/>
  <Override PartName="/ppt/notesSlides/notesSlide8.xml" ContentType="application/vnd.openxmlformats-officedocument.presentationml.notesSlide+xml"/>
  <Override PartName="/ppt/slides/slide14.xml" ContentType="application/vnd.openxmlformats-officedocument.presentationml.slide+xml"/>
  <Override PartName="/ppt/embeddings/oleObject43.bin" ContentType="application/vnd.openxmlformats-officedocument.oleObject"/>
  <Override PartName="/ppt/embeddings/oleObject8.bin" ContentType="application/vnd.openxmlformats-officedocument.oleObject"/>
  <Override PartName="/ppt/embeddings/oleObject53.bin" ContentType="application/vnd.openxmlformats-officedocument.oleObject"/>
  <Default Extension="bin" ContentType="application/vnd.openxmlformats-officedocument.presentationml.printerSettings"/>
  <Override PartName="/ppt/slides/slide24.xml" ContentType="application/vnd.openxmlformats-officedocument.presentationml.slide+xml"/>
  <Default Extension="xml" ContentType="application/xml"/>
  <Override PartName="/ppt/slides/slide5.xml" ContentType="application/vnd.openxmlformats-officedocument.presentationml.slide+xml"/>
  <Override PartName="/ppt/embeddings/oleObject62.bin" ContentType="application/vnd.openxmlformats-officedocument.oleObject"/>
  <Override PartName="/ppt/slideLayouts/slideLayout6.xml" ContentType="application/vnd.openxmlformats-officedocument.presentationml.slideLayout+xml"/>
  <Override PartName="/ppt/tableStyles.xml" ContentType="application/vnd.openxmlformats-officedocument.presentationml.tableStyles+xml"/>
  <Override PartName="/ppt/embeddings/oleObject39.bin" ContentType="application/vnd.openxmlformats-officedocument.oleObject"/>
  <Override PartName="/ppt/embeddings/oleObject72.bin" ContentType="application/vnd.openxmlformats-officedocument.oleObject"/>
  <Override PartName="/ppt/embeddings/oleObject81.bin" ContentType="application/vnd.openxmlformats-officedocument.oleObject"/>
  <Override PartName="/ppt/embeddings/oleObject49.bin" ContentType="application/vnd.openxmlformats-officedocument.oleObject"/>
  <Override PartName="/ppt/embeddings/Microsoft_Equation5.bin" ContentType="application/vnd.openxmlformats-officedocument.oleObject"/>
  <Override PartName="/ppt/slideLayouts/slideLayout11.xml" ContentType="application/vnd.openxmlformats-officedocument.presentationml.slideLayout+xml"/>
  <Override PartName="/ppt/embeddings/oleObject59.bin" ContentType="application/vnd.openxmlformats-officedocument.oleObject"/>
  <Override PartName="/ppt/embeddings/oleObject91.bin" ContentType="application/vnd.openxmlformats-officedocument.oleObject"/>
  <Override PartName="/docProps/app.xml" ContentType="application/vnd.openxmlformats-officedocument.extended-properties+xml"/>
  <Override PartName="/ppt/embeddings/oleObject68.bin" ContentType="application/vnd.openxmlformats-officedocument.oleObject"/>
  <Override PartName="/ppt/embeddings/Microsoft_Equation12.bin" ContentType="application/vnd.openxmlformats-officedocument.oleObject"/>
  <Override PartName="/ppt/embeddings/oleObject78.bin" ContentType="application/vnd.openxmlformats-officedocument.oleObject"/>
  <Override PartName="/ppt/embeddings/oleObject10.bin" ContentType="application/vnd.openxmlformats-officedocument.oleObject"/>
  <Override PartName="/ppt/embeddings/Microsoft_Equation22.bin" ContentType="application/vnd.openxmlformats-officedocument.oleObject"/>
  <Override PartName="/ppt/embeddings/oleObject87.bin" ContentType="application/vnd.openxmlformats-officedocument.oleObject"/>
  <Override PartName="/docProps/core.xml" ContentType="application/vnd.openxmlformats-package.core-properties+xml"/>
  <Override PartName="/ppt/embeddings/Microsoft_Equation31.bin" ContentType="application/vnd.openxmlformats-officedocument.oleObject"/>
  <Override PartName="/ppt/theme/theme3.xml" ContentType="application/vnd.openxmlformats-officedocument.theme+xml"/>
  <Override PartName="/ppt/notesSlides/notesSlide4.xml" ContentType="application/vnd.openxmlformats-officedocument.presentationml.notesSlide+xml"/>
  <Override PartName="/ppt/embeddings/Microsoft_Equation41.bin" ContentType="application/vnd.openxmlformats-officedocument.oleObject"/>
  <Override PartName="/ppt/embeddings/Microsoft_Equation50.bin" ContentType="application/vnd.openxmlformats-officedocument.oleObject"/>
  <Override PartName="/ppt/embeddings/Microsoft_Equation18.bin" ContentType="application/vnd.openxmlformats-officedocument.oleObject"/>
  <Override PartName="/ppt/embeddings/oleObject3.bin" ContentType="application/vnd.openxmlformats-officedocument.oleObject"/>
  <Override PartName="/ppt/embeddings/oleObject15.bin" ContentType="application/vnd.openxmlformats-officedocument.oleObject"/>
  <Override PartName="/ppt/embeddings/Microsoft_Equation27.bin" ContentType="application/vnd.openxmlformats-officedocument.oleObject"/>
  <Override PartName="/ppt/embeddings/oleObject25.bin" ContentType="application/vnd.openxmlformats-officedocument.oleObject"/>
  <Override PartName="/ppt/embeddings/Microsoft_Equation37.bin" ContentType="application/vnd.openxmlformats-officedocument.oleObject"/>
  <Override PartName="/ppt/slideLayouts/slideLayout1.xml" ContentType="application/vnd.openxmlformats-officedocument.presentationml.slideLayout+xml"/>
  <Override PartName="/ppt/embeddings/oleObject35.bin" ContentType="application/vnd.openxmlformats-officedocument.oleObject"/>
  <Override PartName="/ppt/embeddings/Microsoft_Equation47.bin" ContentType="application/vnd.openxmlformats-officedocument.oleObject"/>
  <Override PartName="/ppt/notesSlides/notesSlide9.xml" ContentType="application/vnd.openxmlformats-officedocument.presentationml.notesSlide+xml"/>
  <Override PartName="/ppt/embeddings/oleObject44.bin" ContentType="application/vnd.openxmlformats-officedocument.oleObject"/>
  <Override PartName="/ppt/slides/slide15.xml" ContentType="application/vnd.openxmlformats-officedocument.presentationml.slide+xml"/>
  <Override PartName="/ppt/embeddings/oleObject9.bin" ContentType="application/vnd.openxmlformats-officedocument.oleObject"/>
  <Override PartName="/ppt/embeddings/oleObject54.bin" ContentType="application/vnd.openxmlformats-officedocument.oleObject"/>
  <Override PartName="/ppt/slides/slide25.xml" ContentType="application/vnd.openxmlformats-officedocument.presentationml.slide+xml"/>
  <Override PartName="/ppt/embeddings/oleObject63.bin" ContentType="application/vnd.openxmlformats-officedocument.oleObject"/>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embeddings/oleObject73.bin" ContentType="application/vnd.openxmlformats-officedocument.oleObject"/>
  <Override PartName="/ppt/embeddings/oleObject82.bin" ContentType="application/vnd.openxmlformats-officedocument.oleObject"/>
  <Override PartName="/ppt/embeddings/Microsoft_Equation6.bin" ContentType="application/vnd.openxmlformats-officedocument.oleObject"/>
  <Override PartName="/ppt/slideLayouts/slideLayout12.xml" ContentType="application/vnd.openxmlformats-officedocument.presentationml.slideLayout+xml"/>
  <Override PartName="/ppt/embeddings/oleObject92.bin" ContentType="application/vnd.openxmlformats-officedocument.oleObject"/>
  <Override PartName="/ppt/embeddings/oleObject69.bin" ContentType="application/vnd.openxmlformats-officedocument.oleObject"/>
  <Override PartName="/ppt/embeddings/Microsoft_Equation13.bin" ContentType="application/vnd.openxmlformats-officedocument.oleObject"/>
  <Override PartName="/ppt/embeddings/oleObject79.bin" ContentType="application/vnd.openxmlformats-officedocument.oleObject"/>
  <Override PartName="/ppt/embeddings/oleObject11.bin" ContentType="application/vnd.openxmlformats-officedocument.oleObject"/>
  <Override PartName="/ppt/embeddings/Microsoft_Equation23.bin" ContentType="application/vnd.openxmlformats-officedocument.oleObject"/>
  <Override PartName="/ppt/embeddings/oleObject88.bin" ContentType="application/vnd.openxmlformats-officedocument.oleObject"/>
  <Override PartName="/ppt/embeddings/oleObject20.bin" ContentType="application/vnd.openxmlformats-officedocument.oleObject"/>
  <Override PartName="/ppt/embeddings/Microsoft_Equation32.bin" ContentType="application/vnd.openxmlformats-officedocument.oleObject"/>
  <Override PartName="/ppt/embeddings/oleObject30.bin" ContentType="application/vnd.openxmlformats-officedocument.oleObject"/>
  <Override PartName="/ppt/embeddings/Microsoft_Equation42.bin" ContentType="application/vnd.openxmlformats-officedocument.oleObject"/>
  <Override PartName="/ppt/notesSlides/notesSlide5.xml" ContentType="application/vnd.openxmlformats-officedocument.presentationml.notesSlide+xml"/>
  <Override PartName="/ppt/slides/slide10.xml" ContentType="application/vnd.openxmlformats-officedocument.presentationml.slide+xml"/>
  <Override PartName="/ppt/embeddings/Microsoft_Equation19.bin" ContentType="application/vnd.openxmlformats-officedocument.oleObject"/>
  <Override PartName="/ppt/embeddings/oleObject4.bin" ContentType="application/vnd.openxmlformats-officedocument.oleObject"/>
  <Override PartName="/ppt/embeddings/oleObject16.bin" ContentType="application/vnd.openxmlformats-officedocument.oleObject"/>
  <Override PartName="/ppt/slides/slide20.xml" ContentType="application/vnd.openxmlformats-officedocument.presentationml.slide+xml"/>
  <Override PartName="/ppt/embeddings/Microsoft_Equation28.bin" ContentType="application/vnd.openxmlformats-officedocument.oleObject"/>
  <Override PartName="/ppt/embeddings/oleObject26.bin" ContentType="application/vnd.openxmlformats-officedocument.oleObject"/>
  <Override PartName="/ppt/slides/slide1.xml" ContentType="application/vnd.openxmlformats-officedocument.presentationml.slide+xml"/>
  <Override PartName="/ppt/slideLayouts/slideLayout2.xml" ContentType="application/vnd.openxmlformats-officedocument.presentationml.slideLayout+xml"/>
  <Override PartName="/ppt/embeddings/Microsoft_Equation38.bin" ContentType="application/vnd.openxmlformats-officedocument.oleObject"/>
  <Override PartName="/ppt/embeddings/oleObject36.bin" ContentType="application/vnd.openxmlformats-officedocument.oleObject"/>
  <Override PartName="/ppt/embeddings/Microsoft_Equation48.bin" ContentType="application/vnd.openxmlformats-officedocument.oleObject"/>
  <Override PartName="/ppt/embeddings/oleObject45.bin" ContentType="application/vnd.openxmlformats-officedocument.oleObject"/>
  <Override PartName="/ppt/slides/slide16.xml" ContentType="application/vnd.openxmlformats-officedocument.presentationml.slide+xml"/>
  <Override PartName="/ppt/viewProps.xml" ContentType="application/vnd.openxmlformats-officedocument.presentationml.viewProps+xml"/>
  <Override PartName="/ppt/embeddings/Microsoft_Equation1.bin" ContentType="application/vnd.openxmlformats-officedocument.oleObject"/>
  <Default Extension="rels" ContentType="application/vnd.openxmlformats-package.relationships+xml"/>
  <Override PartName="/ppt/embeddings/oleObject55.bin" ContentType="application/vnd.openxmlformats-officedocument.oleObject"/>
  <Default Extension="pict" ContentType="image/pict"/>
  <Default Extension="wmf" ContentType="image/x-wmf"/>
  <Override PartName="/ppt/slides/slide7.xml" ContentType="application/vnd.openxmlformats-officedocument.presentationml.slide+xml"/>
  <Override PartName="/ppt/embeddings/oleObject64.bin" ContentType="application/vnd.openxmlformats-officedocument.oleObject"/>
  <Override PartName="/ppt/slideLayouts/slideLayout8.xml" ContentType="application/vnd.openxmlformats-officedocument.presentationml.slideLayout+xml"/>
  <Override PartName="/ppt/embeddings/oleObject74.bin" ContentType="application/vnd.openxmlformats-officedocument.oleObject"/>
  <Override PartName="/ppt/embeddings/oleObject83.bin" ContentType="application/vnd.openxmlformats-officedocument.oleObject"/>
  <Override PartName="/ppt/embeddings/Microsoft_Equation7.bin" ContentType="application/vnd.openxmlformats-officedocument.oleObject"/>
  <Override PartName="/ppt/slideLayouts/slideLayout13.xml" ContentType="application/vnd.openxmlformats-officedocument.presentationml.slideLayout+xml"/>
  <Override PartName="/ppt/presProps.xml" ContentType="application/vnd.openxmlformats-officedocument.presentationml.presProps+xml"/>
  <Override PartName="/ppt/embeddings/oleObject93.bin" ContentType="application/vnd.openxmlformats-officedocument.oleObject"/>
  <Override PartName="/ppt/presentation.xml" ContentType="application/vnd.openxmlformats-officedocument.presentationml.presentation.main+xml"/>
  <Override PartName="/ppt/embeddings/Microsoft_Equation14.bin" ContentType="application/vnd.openxmlformats-officedocument.oleObject"/>
  <Override PartName="/ppt/embeddings/oleObject12.bin" ContentType="application/vnd.openxmlformats-officedocument.oleObject"/>
  <Override PartName="/ppt/embeddings/Microsoft_Equation24.bin" ContentType="application/vnd.openxmlformats-officedocument.oleObject"/>
  <Override PartName="/ppt/embeddings/oleObject89.bin" ContentType="application/vnd.openxmlformats-officedocument.oleObject"/>
  <Override PartName="/ppt/embeddings/oleObject21.bin" ContentType="application/vnd.openxmlformats-officedocument.oleObject"/>
  <Override PartName="/ppt/embeddings/Microsoft_Equation33.bin" ContentType="application/vnd.openxmlformats-officedocument.oleObject"/>
  <Override PartName="/ppt/embeddings/oleObject31.bin" ContentType="application/vnd.openxmlformats-officedocument.oleObject"/>
  <Override PartName="/ppt/embeddings/Microsoft_Equation43.bin" ContentType="application/vnd.openxmlformats-officedocument.oleObject"/>
  <Override PartName="/ppt/notesSlides/notesSlide6.xml" ContentType="application/vnd.openxmlformats-officedocument.presentationml.notesSlide+xml"/>
  <Override PartName="/ppt/notesSlides/notesSlide10.xml" ContentType="application/vnd.openxmlformats-officedocument.presentationml.notesSlide+xml"/>
  <Override PartName="/ppt/embeddings/oleObject40.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7.bin" ContentType="application/vnd.openxmlformats-officedocument.oleObject"/>
  <Override PartName="/ppt/embeddings/oleObject50.bin" ContentType="application/vnd.openxmlformats-officedocument.oleObject"/>
  <Override PartName="/ppt/slides/slide21.xml" ContentType="application/vnd.openxmlformats-officedocument.presentationml.slide+xml"/>
  <Override PartName="/ppt/embeddings/Microsoft_Equation29.bin" ContentType="application/vnd.openxmlformats-officedocument.oleObject"/>
  <Override PartName="/ppt/embeddings/oleObject27.bin" ContentType="application/vnd.openxmlformats-officedocument.oleObject"/>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embeddings/Microsoft_Equation39.bin" ContentType="application/vnd.openxmlformats-officedocument.oleObject"/>
  <Override PartName="/ppt/embeddings/oleObject37.bin" ContentType="application/vnd.openxmlformats-officedocument.oleObject"/>
  <Override PartName="/ppt/embeddings/Microsoft_Equation49.bin" ContentType="application/vnd.openxmlformats-officedocument.oleObject"/>
  <Override PartName="/ppt/embeddings/oleObject46.bin" ContentType="application/vnd.openxmlformats-officedocument.oleObject"/>
  <Override PartName="/ppt/slides/slide17.xml" ContentType="application/vnd.openxmlformats-officedocument.presentationml.slide+xml"/>
  <Override PartName="/ppt/embeddings/Microsoft_Equation2.bin" ContentType="application/vnd.openxmlformats-officedocument.oleObject"/>
  <Override PartName="/ppt/embeddings/oleObject56.bin" ContentType="application/vnd.openxmlformats-officedocument.oleObject"/>
  <Override PartName="/ppt/embeddings/oleObject65.bin" ContentType="application/vnd.openxmlformats-officedocument.oleObject"/>
  <Override PartName="/ppt/slides/slide8.xml" ContentType="application/vnd.openxmlformats-officedocument.presentationml.slide+xml"/>
  <Override PartName="/ppt/slideLayouts/slideLayout9.xml" ContentType="application/vnd.openxmlformats-officedocument.presentationml.slideLayout+xml"/>
  <Override PartName="/ppt/embeddings/oleObject75.bin" ContentType="application/vnd.openxmlformats-officedocument.oleObject"/>
  <Override PartName="/ppt/embeddings/oleObject84.bin" ContentType="application/vnd.openxmlformats-officedocument.oleObject"/>
  <Override PartName="/ppt/slideLayouts/slideLayout14.xml" ContentType="application/vnd.openxmlformats-officedocument.presentationml.slideLayout+xml"/>
  <Override PartName="/ppt/embeddings/Microsoft_Equation8.bin" ContentType="application/vnd.openxmlformats-officedocument.oleObject"/>
  <Override PartName="/ppt/embeddings/oleObject94.bin" ContentType="application/vnd.openxmlformats-officedocument.oleObject"/>
  <Override PartName="/ppt/notesSlides/notesSlide1.xml" ContentType="application/vnd.openxmlformats-officedocument.presentationml.notesSlide+xml"/>
  <Override PartName="/ppt/embeddings/Microsoft_Equation15.bin" ContentType="application/vnd.openxmlformats-officedocument.oleObject"/>
  <Override PartName="/ppt/embeddings/Microsoft_Equation25.bin" ContentType="application/vnd.openxmlformats-officedocument.oleObject"/>
  <Override PartName="/ppt/embeddings/oleObject22.bin" ContentType="application/vnd.openxmlformats-officedocument.oleObject"/>
  <Override PartName="/ppt/embeddings/Microsoft_Equation34.bin" ContentType="application/vnd.openxmlformats-officedocument.oleObject"/>
  <Override PartName="/ppt/embeddings/oleObject32.bin" ContentType="application/vnd.openxmlformats-officedocument.oleObject"/>
  <Override PartName="/ppt/embeddings/Microsoft_Equation44.bin" ContentType="application/vnd.openxmlformats-officedocument.oleObject"/>
  <Override PartName="/ppt/notesSlides/notesSlide7.xml" ContentType="application/vnd.openxmlformats-officedocument.presentationml.notesSlide+xml"/>
  <Override PartName="/ppt/embeddings/oleObject41.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18.bin" ContentType="application/vnd.openxmlformats-officedocument.oleObject"/>
  <Override PartName="/ppt/embeddings/oleObject51.bin" ContentType="application/vnd.openxmlformats-officedocument.oleObject"/>
  <Override PartName="/ppt/slides/slide22.xml" ContentType="application/vnd.openxmlformats-officedocument.presentationml.slide+xml"/>
  <Override PartName="/ppt/embeddings/oleObject60.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7"/>
  </p:notesMasterIdLst>
  <p:handoutMasterIdLst>
    <p:handoutMasterId r:id="rId28"/>
  </p:handoutMasterIdLst>
  <p:sldIdLst>
    <p:sldId id="256" r:id="rId2"/>
    <p:sldId id="368" r:id="rId3"/>
    <p:sldId id="542" r:id="rId4"/>
    <p:sldId id="543" r:id="rId5"/>
    <p:sldId id="500" r:id="rId6"/>
    <p:sldId id="501" r:id="rId7"/>
    <p:sldId id="502" r:id="rId8"/>
    <p:sldId id="503" r:id="rId9"/>
    <p:sldId id="504" r:id="rId10"/>
    <p:sldId id="505" r:id="rId11"/>
    <p:sldId id="506" r:id="rId12"/>
    <p:sldId id="507" r:id="rId13"/>
    <p:sldId id="508" r:id="rId14"/>
    <p:sldId id="509" r:id="rId15"/>
    <p:sldId id="510" r:id="rId16"/>
    <p:sldId id="511" r:id="rId17"/>
    <p:sldId id="512" r:id="rId18"/>
    <p:sldId id="513" r:id="rId19"/>
    <p:sldId id="517" r:id="rId20"/>
    <p:sldId id="518" r:id="rId21"/>
    <p:sldId id="519" r:id="rId22"/>
    <p:sldId id="520" r:id="rId23"/>
    <p:sldId id="521" r:id="rId24"/>
    <p:sldId id="522" r:id="rId25"/>
    <p:sldId id="523"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598" autoAdjust="0"/>
    <p:restoredTop sz="94728" autoAdjust="0"/>
  </p:normalViewPr>
  <p:slideViewPr>
    <p:cSldViewPr>
      <p:cViewPr varScale="1">
        <p:scale>
          <a:sx n="100" d="100"/>
          <a:sy n="100" d="100"/>
        </p:scale>
        <p:origin x="-120"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1" Type="http://schemas.openxmlformats.org/officeDocument/2006/relationships/image" Target="../media/image86.wmf"/><Relationship Id="rId12" Type="http://schemas.openxmlformats.org/officeDocument/2006/relationships/image" Target="../media/image87.wmf"/><Relationship Id="rId13" Type="http://schemas.openxmlformats.org/officeDocument/2006/relationships/image" Target="../media/image88.pict"/><Relationship Id="rId14" Type="http://schemas.openxmlformats.org/officeDocument/2006/relationships/image" Target="../media/image89.wmf"/><Relationship Id="rId15" Type="http://schemas.openxmlformats.org/officeDocument/2006/relationships/image" Target="../media/image90.pict"/><Relationship Id="rId1" Type="http://schemas.openxmlformats.org/officeDocument/2006/relationships/image" Target="../media/image76.wmf"/><Relationship Id="rId2" Type="http://schemas.openxmlformats.org/officeDocument/2006/relationships/image" Target="../media/image77.wmf"/><Relationship Id="rId3" Type="http://schemas.openxmlformats.org/officeDocument/2006/relationships/image" Target="../media/image78.wmf"/><Relationship Id="rId4" Type="http://schemas.openxmlformats.org/officeDocument/2006/relationships/image" Target="../media/image79.wmf"/><Relationship Id="rId5" Type="http://schemas.openxmlformats.org/officeDocument/2006/relationships/image" Target="../media/image80.wmf"/><Relationship Id="rId6" Type="http://schemas.openxmlformats.org/officeDocument/2006/relationships/image" Target="../media/image81.wmf"/><Relationship Id="rId7" Type="http://schemas.openxmlformats.org/officeDocument/2006/relationships/image" Target="../media/image82.wmf"/><Relationship Id="rId8" Type="http://schemas.openxmlformats.org/officeDocument/2006/relationships/image" Target="../media/image83.wmf"/><Relationship Id="rId9" Type="http://schemas.openxmlformats.org/officeDocument/2006/relationships/image" Target="../media/image84.wmf"/><Relationship Id="rId10" Type="http://schemas.openxmlformats.org/officeDocument/2006/relationships/image" Target="../media/image85.wmf"/></Relationships>
</file>

<file path=ppt/drawings/_rels/vmlDrawing11.vml.rels><?xml version="1.0" encoding="UTF-8" standalone="yes"?>
<Relationships xmlns="http://schemas.openxmlformats.org/package/2006/relationships"><Relationship Id="rId11" Type="http://schemas.openxmlformats.org/officeDocument/2006/relationships/image" Target="../media/image102.wmf"/><Relationship Id="rId12" Type="http://schemas.openxmlformats.org/officeDocument/2006/relationships/image" Target="../media/image103.pict"/><Relationship Id="rId13" Type="http://schemas.openxmlformats.org/officeDocument/2006/relationships/image" Target="../media/image104.pict"/><Relationship Id="rId14" Type="http://schemas.openxmlformats.org/officeDocument/2006/relationships/image" Target="../media/image105.wmf"/><Relationship Id="rId15" Type="http://schemas.openxmlformats.org/officeDocument/2006/relationships/image" Target="../media/image106.wmf"/><Relationship Id="rId1" Type="http://schemas.openxmlformats.org/officeDocument/2006/relationships/image" Target="../media/image92.wmf"/><Relationship Id="rId2" Type="http://schemas.openxmlformats.org/officeDocument/2006/relationships/image" Target="../media/image93.wmf"/><Relationship Id="rId3" Type="http://schemas.openxmlformats.org/officeDocument/2006/relationships/image" Target="../media/image94.pict"/><Relationship Id="rId4" Type="http://schemas.openxmlformats.org/officeDocument/2006/relationships/image" Target="../media/image95.wmf"/><Relationship Id="rId5" Type="http://schemas.openxmlformats.org/officeDocument/2006/relationships/image" Target="../media/image96.pict"/><Relationship Id="rId6" Type="http://schemas.openxmlformats.org/officeDocument/2006/relationships/image" Target="../media/image97.pict"/><Relationship Id="rId7" Type="http://schemas.openxmlformats.org/officeDocument/2006/relationships/image" Target="../media/image98.wmf"/><Relationship Id="rId8" Type="http://schemas.openxmlformats.org/officeDocument/2006/relationships/image" Target="../media/image99.wmf"/><Relationship Id="rId9" Type="http://schemas.openxmlformats.org/officeDocument/2006/relationships/image" Target="../media/image100.wmf"/><Relationship Id="rId10" Type="http://schemas.openxmlformats.org/officeDocument/2006/relationships/image" Target="../media/image101.pict"/></Relationships>
</file>

<file path=ppt/drawings/_rels/vmlDrawing12.vml.rels><?xml version="1.0" encoding="UTF-8" standalone="yes"?>
<Relationships xmlns="http://schemas.openxmlformats.org/package/2006/relationships"><Relationship Id="rId9" Type="http://schemas.openxmlformats.org/officeDocument/2006/relationships/image" Target="../media/image116.pict"/><Relationship Id="rId20" Type="http://schemas.openxmlformats.org/officeDocument/2006/relationships/image" Target="../media/image127.wmf"/><Relationship Id="rId21" Type="http://schemas.openxmlformats.org/officeDocument/2006/relationships/image" Target="../media/image128.wmf"/><Relationship Id="rId22" Type="http://schemas.openxmlformats.org/officeDocument/2006/relationships/image" Target="../media/image129.wmf"/><Relationship Id="rId10" Type="http://schemas.openxmlformats.org/officeDocument/2006/relationships/image" Target="../media/image117.wmf"/><Relationship Id="rId11" Type="http://schemas.openxmlformats.org/officeDocument/2006/relationships/image" Target="../media/image118.wmf"/><Relationship Id="rId12" Type="http://schemas.openxmlformats.org/officeDocument/2006/relationships/image" Target="../media/image119.pict"/><Relationship Id="rId13" Type="http://schemas.openxmlformats.org/officeDocument/2006/relationships/image" Target="../media/image120.wmf"/><Relationship Id="rId14" Type="http://schemas.openxmlformats.org/officeDocument/2006/relationships/image" Target="../media/image121.wmf"/><Relationship Id="rId15" Type="http://schemas.openxmlformats.org/officeDocument/2006/relationships/image" Target="../media/image122.wmf"/><Relationship Id="rId16" Type="http://schemas.openxmlformats.org/officeDocument/2006/relationships/image" Target="../media/image123.wmf"/><Relationship Id="rId17" Type="http://schemas.openxmlformats.org/officeDocument/2006/relationships/image" Target="../media/image124.wmf"/><Relationship Id="rId18" Type="http://schemas.openxmlformats.org/officeDocument/2006/relationships/image" Target="../media/image125.wmf"/><Relationship Id="rId19" Type="http://schemas.openxmlformats.org/officeDocument/2006/relationships/image" Target="../media/image126.wmf"/><Relationship Id="rId1" Type="http://schemas.openxmlformats.org/officeDocument/2006/relationships/image" Target="../media/image108.pict"/><Relationship Id="rId2" Type="http://schemas.openxmlformats.org/officeDocument/2006/relationships/image" Target="../media/image109.wmf"/><Relationship Id="rId3" Type="http://schemas.openxmlformats.org/officeDocument/2006/relationships/image" Target="../media/image110.wmf"/><Relationship Id="rId4" Type="http://schemas.openxmlformats.org/officeDocument/2006/relationships/image" Target="../media/image111.wmf"/><Relationship Id="rId5" Type="http://schemas.openxmlformats.org/officeDocument/2006/relationships/image" Target="../media/image112.wmf"/><Relationship Id="rId6" Type="http://schemas.openxmlformats.org/officeDocument/2006/relationships/image" Target="../media/image113.wmf"/><Relationship Id="rId7" Type="http://schemas.openxmlformats.org/officeDocument/2006/relationships/image" Target="../media/image114.wmf"/><Relationship Id="rId8" Type="http://schemas.openxmlformats.org/officeDocument/2006/relationships/image" Target="../media/image115.pict"/></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34.wmf"/><Relationship Id="rId4" Type="http://schemas.openxmlformats.org/officeDocument/2006/relationships/image" Target="../media/image135.wmf"/><Relationship Id="rId1" Type="http://schemas.openxmlformats.org/officeDocument/2006/relationships/image" Target="../media/image132.wmf"/><Relationship Id="rId2" Type="http://schemas.openxmlformats.org/officeDocument/2006/relationships/image" Target="../media/image1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33.wmf"/><Relationship Id="rId2" Type="http://schemas.openxmlformats.org/officeDocument/2006/relationships/image" Target="../media/image1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7.wmf"/><Relationship Id="rId2" Type="http://schemas.openxmlformats.org/officeDocument/2006/relationships/image" Target="../media/image138.wmf"/><Relationship Id="rId3" Type="http://schemas.openxmlformats.org/officeDocument/2006/relationships/image" Target="../media/image13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pict"/><Relationship Id="rId5" Type="http://schemas.openxmlformats.org/officeDocument/2006/relationships/image" Target="../media/image9.wmf"/><Relationship Id="rId6" Type="http://schemas.openxmlformats.org/officeDocument/2006/relationships/image" Target="../media/image10.wmf"/><Relationship Id="rId7" Type="http://schemas.openxmlformats.org/officeDocument/2006/relationships/image" Target="../media/image11.pict"/><Relationship Id="rId8" Type="http://schemas.openxmlformats.org/officeDocument/2006/relationships/image" Target="../media/image12.wmf"/><Relationship Id="rId9" Type="http://schemas.openxmlformats.org/officeDocument/2006/relationships/image" Target="../media/image13.wmf"/><Relationship Id="rId10" Type="http://schemas.openxmlformats.org/officeDocument/2006/relationships/image" Target="../media/image14.pict"/><Relationship Id="rId1" Type="http://schemas.openxmlformats.org/officeDocument/2006/relationships/image" Target="../media/image5.pict"/><Relationship Id="rId2"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9" Type="http://schemas.openxmlformats.org/officeDocument/2006/relationships/image" Target="../media/image23.wmf"/><Relationship Id="rId20" Type="http://schemas.openxmlformats.org/officeDocument/2006/relationships/image" Target="../media/image34.wmf"/><Relationship Id="rId21" Type="http://schemas.openxmlformats.org/officeDocument/2006/relationships/image" Target="../media/image35.wmf"/><Relationship Id="rId22" Type="http://schemas.openxmlformats.org/officeDocument/2006/relationships/image" Target="../media/image36.wmf"/><Relationship Id="rId23" Type="http://schemas.openxmlformats.org/officeDocument/2006/relationships/image" Target="../media/image37.wmf"/><Relationship Id="rId24" Type="http://schemas.openxmlformats.org/officeDocument/2006/relationships/image" Target="../media/image38.wmf"/><Relationship Id="rId25" Type="http://schemas.openxmlformats.org/officeDocument/2006/relationships/image" Target="../media/image39.wmf"/><Relationship Id="rId10" Type="http://schemas.openxmlformats.org/officeDocument/2006/relationships/image" Target="../media/image24.wmf"/><Relationship Id="rId11" Type="http://schemas.openxmlformats.org/officeDocument/2006/relationships/image" Target="../media/image25.wmf"/><Relationship Id="rId12" Type="http://schemas.openxmlformats.org/officeDocument/2006/relationships/image" Target="../media/image26.wmf"/><Relationship Id="rId13" Type="http://schemas.openxmlformats.org/officeDocument/2006/relationships/image" Target="../media/image27.wmf"/><Relationship Id="rId14" Type="http://schemas.openxmlformats.org/officeDocument/2006/relationships/image" Target="../media/image28.wmf"/><Relationship Id="rId15" Type="http://schemas.openxmlformats.org/officeDocument/2006/relationships/image" Target="../media/image29.wmf"/><Relationship Id="rId16" Type="http://schemas.openxmlformats.org/officeDocument/2006/relationships/image" Target="../media/image30.wmf"/><Relationship Id="rId17" Type="http://schemas.openxmlformats.org/officeDocument/2006/relationships/image" Target="../media/image31.wmf"/><Relationship Id="rId18" Type="http://schemas.openxmlformats.org/officeDocument/2006/relationships/image" Target="../media/image32.wmf"/><Relationship Id="rId19" Type="http://schemas.openxmlformats.org/officeDocument/2006/relationships/image" Target="../media/image33.wmf"/><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wmf"/><Relationship Id="rId4" Type="http://schemas.openxmlformats.org/officeDocument/2006/relationships/image" Target="../media/image18.wmf"/><Relationship Id="rId5" Type="http://schemas.openxmlformats.org/officeDocument/2006/relationships/image" Target="../media/image19.wmf"/><Relationship Id="rId6" Type="http://schemas.openxmlformats.org/officeDocument/2006/relationships/image" Target="../media/image20.wmf"/><Relationship Id="rId7" Type="http://schemas.openxmlformats.org/officeDocument/2006/relationships/image" Target="../media/image21.wmf"/><Relationship Id="rId8"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2.wmf"/><Relationship Id="rId12" Type="http://schemas.openxmlformats.org/officeDocument/2006/relationships/image" Target="../media/image53.wmf"/><Relationship Id="rId13" Type="http://schemas.openxmlformats.org/officeDocument/2006/relationships/image" Target="../media/image54.wmf"/><Relationship Id="rId1" Type="http://schemas.openxmlformats.org/officeDocument/2006/relationships/image" Target="../media/image42.wmf"/><Relationship Id="rId2" Type="http://schemas.openxmlformats.org/officeDocument/2006/relationships/image" Target="../media/image43.wmf"/><Relationship Id="rId3" Type="http://schemas.openxmlformats.org/officeDocument/2006/relationships/image" Target="../media/image44.wmf"/><Relationship Id="rId4" Type="http://schemas.openxmlformats.org/officeDocument/2006/relationships/image" Target="../media/image45.wmf"/><Relationship Id="rId5" Type="http://schemas.openxmlformats.org/officeDocument/2006/relationships/image" Target="../media/image46.wmf"/><Relationship Id="rId6" Type="http://schemas.openxmlformats.org/officeDocument/2006/relationships/image" Target="../media/image47.wmf"/><Relationship Id="rId7" Type="http://schemas.openxmlformats.org/officeDocument/2006/relationships/image" Target="../media/image48.wmf"/><Relationship Id="rId8" Type="http://schemas.openxmlformats.org/officeDocument/2006/relationships/image" Target="../media/image49.wmf"/><Relationship Id="rId9" Type="http://schemas.openxmlformats.org/officeDocument/2006/relationships/image" Target="../media/image50.wmf"/><Relationship Id="rId10"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7.pict"/><Relationship Id="rId4" Type="http://schemas.openxmlformats.org/officeDocument/2006/relationships/image" Target="../media/image58.pict"/><Relationship Id="rId5" Type="http://schemas.openxmlformats.org/officeDocument/2006/relationships/image" Target="../media/image59.pict"/><Relationship Id="rId6" Type="http://schemas.openxmlformats.org/officeDocument/2006/relationships/image" Target="../media/image60.wmf"/><Relationship Id="rId1" Type="http://schemas.openxmlformats.org/officeDocument/2006/relationships/image" Target="../media/image55.pict"/><Relationship Id="rId2"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1" Type="http://schemas.openxmlformats.org/officeDocument/2006/relationships/image" Target="../media/image62.wmf"/><Relationship Id="rId2"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1.wmf"/><Relationship Id="rId4" Type="http://schemas.openxmlformats.org/officeDocument/2006/relationships/image" Target="../media/image72.wmf"/><Relationship Id="rId5" Type="http://schemas.openxmlformats.org/officeDocument/2006/relationships/image" Target="../media/image73.wmf"/><Relationship Id="rId6" Type="http://schemas.openxmlformats.org/officeDocument/2006/relationships/image" Target="../media/image74.wmf"/><Relationship Id="rId7" Type="http://schemas.openxmlformats.org/officeDocument/2006/relationships/image" Target="../media/image75.wmf"/><Relationship Id="rId1" Type="http://schemas.openxmlformats.org/officeDocument/2006/relationships/image" Target="../media/image69.wmf"/><Relationship Id="rId2"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1B2CB970-09B3-634F-9B73-22B1BE4ABCB4}"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D78BA90B-ED3F-924F-8F58-5B36847D356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C9F224B-CD49-2B4A-AA15-0F965E6DC3F3}" type="slidenum">
              <a:rPr lang="en-US"/>
              <a:pPr/>
              <a:t>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1E0AD19-B069-DB4B-B44F-79EB39365F8A}" type="slidenum">
              <a:rPr lang="en-US"/>
              <a:pPr/>
              <a:t>25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4072DE6-A322-594F-8B53-BAE7FB35217B}" type="slidenum">
              <a:rPr lang="en-US"/>
              <a:pPr/>
              <a:t>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4BB11CB-2C43-0E44-883E-C77636EA883A}" type="slidenum">
              <a:rPr lang="en-US"/>
              <a:pPr/>
              <a:t>12</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246931D-5E34-A649-A251-F3781ACD8BDC}" type="slidenum">
              <a:rPr lang="en-US"/>
              <a:pPr/>
              <a:t>13</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6E58591-E65E-9049-9D5D-0AB15671D70E}" type="slidenum">
              <a:rPr lang="en-US"/>
              <a:pPr/>
              <a:t>19</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7244A64-FBCE-674D-B90A-8D1AD2E60396}" type="slidenum">
              <a:rPr lang="en-US"/>
              <a:pPr/>
              <a:t>20</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4EEC1DD-085B-0E4D-B533-461B310A3B44}" type="slidenum">
              <a:rPr lang="en-US"/>
              <a:pPr/>
              <a:t>21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654421A-2158-1141-9D61-CE5E0540453D}" type="slidenum">
              <a:rPr lang="en-US"/>
              <a:pPr/>
              <a:t>22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CA7B04E-02FF-604B-BE83-EB7F482A41CE}" type="slidenum">
              <a:rPr lang="en-US"/>
              <a:pPr/>
              <a:t>23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Tuesday, June 14, 2011</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1443-001, Spring 2011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48FEECCF-B50A-EB48-AB33-2E5645B114AC}"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June 14,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D6EE390D-FED7-E44D-8A99-89D80ED1FF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June 14,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A7830452-10CF-344F-8189-D95CC4A3A02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Tuesday, June 14,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CCF8CA47-F877-5340-83BD-06638206CAD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Tuesday, June 14,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2B7AEC53-E8DC-784B-9F93-89DA1BFBC18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Tuesday, June 14,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FA5BD5B5-F054-E84C-9161-B4B6D12781A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Tuesday, June 14,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4988E3F-76BC-5D49-9282-EEB4A17A3D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Tuesday, June 14,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36ACF21B-1675-4743-A8E5-88460E9BA6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Tuesday, June 14,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6FCD8365-8EEF-E049-92F3-866130E9CA8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Tuesday, June 14,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2D00DA67-367F-384B-921F-0DECAF0CD4E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Tuesday, June 14,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85E27D6F-0BF6-0E49-BA7E-511BCB481E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Tuesday, June 14,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E8E24A89-8747-DB49-A1CE-66B598834D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Tuesday, June 14,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A2FAFE4A-600B-FC4A-B473-0BAACA84FA0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Tuesday, June 14,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7DDB532F-30C1-3549-834B-E36B3DF357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Tuesday, June 14, 2011</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1443-001, Spring 2011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60FCF2FF-1218-5C43-A81D-AC61EB2749A7}" type="slidenum">
              <a:rPr lang="en-US"/>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oleObject" Target="../embeddings/oleObject52.bin"/><Relationship Id="rId5" Type="http://schemas.openxmlformats.org/officeDocument/2006/relationships/oleObject" Target="../embeddings/oleObject53.bin"/><Relationship Id="rId6" Type="http://schemas.openxmlformats.org/officeDocument/2006/relationships/oleObject" Target="../embeddings/oleObject54.bin"/><Relationship Id="rId7" Type="http://schemas.openxmlformats.org/officeDocument/2006/relationships/oleObject" Target="../embeddings/oleObject55.bin"/><Relationship Id="rId8" Type="http://schemas.openxmlformats.org/officeDocument/2006/relationships/oleObject" Target="../embeddings/oleObject56.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57.bin"/><Relationship Id="rId5" Type="http://schemas.openxmlformats.org/officeDocument/2006/relationships/image" Target="../media/image61.jpeg"/><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quation4.bin"/><Relationship Id="rId5" Type="http://schemas.openxmlformats.org/officeDocument/2006/relationships/oleObject" Target="../embeddings/oleObject58.bin"/><Relationship Id="rId6" Type="http://schemas.openxmlformats.org/officeDocument/2006/relationships/oleObject" Target="../embeddings/oleObject59.bin"/><Relationship Id="rId7" Type="http://schemas.openxmlformats.org/officeDocument/2006/relationships/image" Target="../media/image68.jpeg"/><Relationship Id="rId8" Type="http://schemas.openxmlformats.org/officeDocument/2006/relationships/oleObject" Target="../embeddings/oleObject60.bin"/><Relationship Id="rId9" Type="http://schemas.openxmlformats.org/officeDocument/2006/relationships/oleObject" Target="../embeddings/oleObject61.bin"/><Relationship Id="rId10" Type="http://schemas.openxmlformats.org/officeDocument/2006/relationships/oleObject" Target="../embeddings/oleObject62.bin"/><Relationship Id="rId11" Type="http://schemas.openxmlformats.org/officeDocument/2006/relationships/oleObject" Target="../embeddings/oleObject63.bin"/><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Microsoft_Equation12.bin"/><Relationship Id="rId12" Type="http://schemas.openxmlformats.org/officeDocument/2006/relationships/oleObject" Target="../embeddings/Microsoft_Equation13.bin"/><Relationship Id="rId13" Type="http://schemas.openxmlformats.org/officeDocument/2006/relationships/oleObject" Target="../embeddings/Microsoft_Equation14.bin"/><Relationship Id="rId14" Type="http://schemas.openxmlformats.org/officeDocument/2006/relationships/oleObject" Target="../embeddings/Microsoft_Equation15.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Microsoft_Equation5.bin"/><Relationship Id="rId4" Type="http://schemas.openxmlformats.org/officeDocument/2006/relationships/oleObject" Target="../embeddings/oleObject64.bin"/><Relationship Id="rId5" Type="http://schemas.openxmlformats.org/officeDocument/2006/relationships/oleObject" Target="../embeddings/Microsoft_Equation6.bin"/><Relationship Id="rId6" Type="http://schemas.openxmlformats.org/officeDocument/2006/relationships/oleObject" Target="../embeddings/Microsoft_Equation7.bin"/><Relationship Id="rId7" Type="http://schemas.openxmlformats.org/officeDocument/2006/relationships/oleObject" Target="../embeddings/Microsoft_Equation8.bin"/><Relationship Id="rId8" Type="http://schemas.openxmlformats.org/officeDocument/2006/relationships/oleObject" Target="../embeddings/Microsoft_Equation9.bin"/><Relationship Id="rId9" Type="http://schemas.openxmlformats.org/officeDocument/2006/relationships/oleObject" Target="../embeddings/Microsoft_Equation10.bin"/><Relationship Id="rId10" Type="http://schemas.openxmlformats.org/officeDocument/2006/relationships/oleObject" Target="../embeddings/Microsoft_Equation11.bin"/></Relationships>
</file>

<file path=ppt/slides/_rels/slide16.xml.rels><?xml version="1.0" encoding="UTF-8" standalone="yes"?>
<Relationships xmlns="http://schemas.openxmlformats.org/package/2006/relationships"><Relationship Id="rId11" Type="http://schemas.openxmlformats.org/officeDocument/2006/relationships/oleObject" Target="../embeddings/Microsoft_Equation23.bin"/><Relationship Id="rId12" Type="http://schemas.openxmlformats.org/officeDocument/2006/relationships/oleObject" Target="../embeddings/Microsoft_Equation24.bin"/><Relationship Id="rId13" Type="http://schemas.openxmlformats.org/officeDocument/2006/relationships/oleObject" Target="../embeddings/Microsoft_Equation25.bin"/><Relationship Id="rId14" Type="http://schemas.openxmlformats.org/officeDocument/2006/relationships/oleObject" Target="../embeddings/Microsoft_Equation26.bin"/><Relationship Id="rId15" Type="http://schemas.openxmlformats.org/officeDocument/2006/relationships/oleObject" Target="../embeddings/Microsoft_Equation27.bin"/><Relationship Id="rId16" Type="http://schemas.openxmlformats.org/officeDocument/2006/relationships/oleObject" Target="../embeddings/oleObject65.bin"/><Relationship Id="rId17" Type="http://schemas.openxmlformats.org/officeDocument/2006/relationships/oleObject" Target="../embeddings/Microsoft_Equation28.bin"/><Relationship Id="rId18" Type="http://schemas.openxmlformats.org/officeDocument/2006/relationships/oleObject" Target="../embeddings/oleObject66.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91.wmf"/><Relationship Id="rId4" Type="http://schemas.openxmlformats.org/officeDocument/2006/relationships/oleObject" Target="../embeddings/Microsoft_Equation16.bin"/><Relationship Id="rId5" Type="http://schemas.openxmlformats.org/officeDocument/2006/relationships/oleObject" Target="../embeddings/Microsoft_Equation17.bin"/><Relationship Id="rId6" Type="http://schemas.openxmlformats.org/officeDocument/2006/relationships/oleObject" Target="../embeddings/Microsoft_Equation18.bin"/><Relationship Id="rId7" Type="http://schemas.openxmlformats.org/officeDocument/2006/relationships/oleObject" Target="../embeddings/Microsoft_Equation19.bin"/><Relationship Id="rId8" Type="http://schemas.openxmlformats.org/officeDocument/2006/relationships/oleObject" Target="../embeddings/Microsoft_Equation20.bin"/><Relationship Id="rId9" Type="http://schemas.openxmlformats.org/officeDocument/2006/relationships/oleObject" Target="../embeddings/Microsoft_Equation21.bin"/><Relationship Id="rId10" Type="http://schemas.openxmlformats.org/officeDocument/2006/relationships/oleObject" Target="../embeddings/Microsoft_Equation22.bin"/></Relationships>
</file>

<file path=ppt/slides/_rels/slide17.xml.rels><?xml version="1.0" encoding="UTF-8" standalone="yes"?>
<Relationships xmlns="http://schemas.openxmlformats.org/package/2006/relationships"><Relationship Id="rId11" Type="http://schemas.openxmlformats.org/officeDocument/2006/relationships/oleObject" Target="../embeddings/Microsoft_Equation30.bin"/><Relationship Id="rId12" Type="http://schemas.openxmlformats.org/officeDocument/2006/relationships/oleObject" Target="../embeddings/oleObject73.bin"/><Relationship Id="rId13" Type="http://schemas.openxmlformats.org/officeDocument/2006/relationships/oleObject" Target="../embeddings/oleObject74.bin"/><Relationship Id="rId14" Type="http://schemas.openxmlformats.org/officeDocument/2006/relationships/oleObject" Target="../embeddings/oleObject75.bin"/><Relationship Id="rId15" Type="http://schemas.openxmlformats.org/officeDocument/2006/relationships/oleObject" Target="../embeddings/oleObject76.bin"/><Relationship Id="rId16" Type="http://schemas.openxmlformats.org/officeDocument/2006/relationships/oleObject" Target="../embeddings/oleObject77.bin"/><Relationship Id="rId17" Type="http://schemas.openxmlformats.org/officeDocument/2006/relationships/oleObject" Target="../embeddings/oleObject78.bin"/><Relationship Id="rId18" Type="http://schemas.openxmlformats.org/officeDocument/2006/relationships/oleObject" Target="../embeddings/oleObject79.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image" Target="../media/image107.wmf"/><Relationship Id="rId4" Type="http://schemas.openxmlformats.org/officeDocument/2006/relationships/oleObject" Target="../embeddings/oleObject67.bin"/><Relationship Id="rId5" Type="http://schemas.openxmlformats.org/officeDocument/2006/relationships/oleObject" Target="../embeddings/oleObject68.bin"/><Relationship Id="rId6" Type="http://schemas.openxmlformats.org/officeDocument/2006/relationships/oleObject" Target="../embeddings/oleObject69.bin"/><Relationship Id="rId7" Type="http://schemas.openxmlformats.org/officeDocument/2006/relationships/oleObject" Target="../embeddings/oleObject70.bin"/><Relationship Id="rId8" Type="http://schemas.openxmlformats.org/officeDocument/2006/relationships/oleObject" Target="../embeddings/oleObject71.bin"/><Relationship Id="rId9" Type="http://schemas.openxmlformats.org/officeDocument/2006/relationships/oleObject" Target="../embeddings/oleObject72.bin"/><Relationship Id="rId10" Type="http://schemas.openxmlformats.org/officeDocument/2006/relationships/oleObject" Target="../embeddings/Microsoft_Equation29.bin"/></Relationships>
</file>

<file path=ppt/slides/_rels/slide18.xml.rels><?xml version="1.0" encoding="UTF-8" standalone="yes"?>
<Relationships xmlns="http://schemas.openxmlformats.org/package/2006/relationships"><Relationship Id="rId9" Type="http://schemas.openxmlformats.org/officeDocument/2006/relationships/oleObject" Target="../embeddings/Microsoft_Equation36.bin"/><Relationship Id="rId20" Type="http://schemas.openxmlformats.org/officeDocument/2006/relationships/oleObject" Target="../embeddings/Microsoft_Equation44.bin"/><Relationship Id="rId21" Type="http://schemas.openxmlformats.org/officeDocument/2006/relationships/oleObject" Target="../embeddings/Microsoft_Equation45.bin"/><Relationship Id="rId22" Type="http://schemas.openxmlformats.org/officeDocument/2006/relationships/oleObject" Target="../embeddings/Microsoft_Equation46.bin"/><Relationship Id="rId23" Type="http://schemas.openxmlformats.org/officeDocument/2006/relationships/oleObject" Target="../embeddings/Microsoft_Equation47.bin"/><Relationship Id="rId24" Type="http://schemas.openxmlformats.org/officeDocument/2006/relationships/oleObject" Target="../embeddings/oleObject84.bin"/><Relationship Id="rId10" Type="http://schemas.openxmlformats.org/officeDocument/2006/relationships/oleObject" Target="../embeddings/oleObject81.bin"/><Relationship Id="rId11" Type="http://schemas.openxmlformats.org/officeDocument/2006/relationships/oleObject" Target="../embeddings/oleObject82.bin"/><Relationship Id="rId12" Type="http://schemas.openxmlformats.org/officeDocument/2006/relationships/oleObject" Target="../embeddings/Microsoft_Equation37.bin"/><Relationship Id="rId13" Type="http://schemas.openxmlformats.org/officeDocument/2006/relationships/oleObject" Target="../embeddings/Microsoft_Equation38.bin"/><Relationship Id="rId14" Type="http://schemas.openxmlformats.org/officeDocument/2006/relationships/oleObject" Target="../embeddings/oleObject83.bin"/><Relationship Id="rId15" Type="http://schemas.openxmlformats.org/officeDocument/2006/relationships/oleObject" Target="../embeddings/Microsoft_Equation39.bin"/><Relationship Id="rId16" Type="http://schemas.openxmlformats.org/officeDocument/2006/relationships/oleObject" Target="../embeddings/Microsoft_Equation40.bin"/><Relationship Id="rId17" Type="http://schemas.openxmlformats.org/officeDocument/2006/relationships/oleObject" Target="../embeddings/Microsoft_Equation41.bin"/><Relationship Id="rId18" Type="http://schemas.openxmlformats.org/officeDocument/2006/relationships/oleObject" Target="../embeddings/Microsoft_Equation42.bin"/><Relationship Id="rId19" Type="http://schemas.openxmlformats.org/officeDocument/2006/relationships/oleObject" Target="../embeddings/Microsoft_Equation43.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80.bin"/><Relationship Id="rId4" Type="http://schemas.openxmlformats.org/officeDocument/2006/relationships/oleObject" Target="../embeddings/Microsoft_Equation31.bin"/><Relationship Id="rId5" Type="http://schemas.openxmlformats.org/officeDocument/2006/relationships/oleObject" Target="../embeddings/Microsoft_Equation32.bin"/><Relationship Id="rId6" Type="http://schemas.openxmlformats.org/officeDocument/2006/relationships/oleObject" Target="../embeddings/Microsoft_Equation33.bin"/><Relationship Id="rId7" Type="http://schemas.openxmlformats.org/officeDocument/2006/relationships/oleObject" Target="../embeddings/Microsoft_Equation34.bin"/><Relationship Id="rId8" Type="http://schemas.openxmlformats.org/officeDocument/2006/relationships/oleObject" Target="../embeddings/Microsoft_Equation3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85.bin"/><Relationship Id="rId5" Type="http://schemas.openxmlformats.org/officeDocument/2006/relationships/image" Target="../media/image130.png"/><Relationship Id="rId1" Type="http://schemas.openxmlformats.org/officeDocument/2006/relationships/vmlDrawing" Target="../drawings/vmlDrawing13.vml"/><Relationship Id="rId2"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86.bin"/><Relationship Id="rId5" Type="http://schemas.openxmlformats.org/officeDocument/2006/relationships/image" Target="../media/image131.jpeg"/><Relationship Id="rId1" Type="http://schemas.openxmlformats.org/officeDocument/2006/relationships/vmlDrawing" Target="../drawings/vmlDrawing14.vm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quation48.bin"/><Relationship Id="rId5" Type="http://schemas.openxmlformats.org/officeDocument/2006/relationships/oleObject" Target="../embeddings/oleObject87.bin"/><Relationship Id="rId6" Type="http://schemas.openxmlformats.org/officeDocument/2006/relationships/oleObject" Target="../embeddings/oleObject88.bin"/><Relationship Id="rId7" Type="http://schemas.openxmlformats.org/officeDocument/2006/relationships/oleObject" Target="../embeddings/oleObject89.bin"/><Relationship Id="rId8" Type="http://schemas.openxmlformats.org/officeDocument/2006/relationships/oleObject" Target="../embeddings/oleObject90.bin"/><Relationship Id="rId1" Type="http://schemas.openxmlformats.org/officeDocument/2006/relationships/vmlDrawing" Target="../drawings/vmlDrawing15.v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quation49.bin"/><Relationship Id="rId5" Type="http://schemas.openxmlformats.org/officeDocument/2006/relationships/image" Target="../media/image136.png"/><Relationship Id="rId6" Type="http://schemas.openxmlformats.org/officeDocument/2006/relationships/oleObject" Target="../embeddings/oleObject91.bin"/><Relationship Id="rId7" Type="http://schemas.openxmlformats.org/officeDocument/2006/relationships/oleObject" Target="../embeddings/oleObject92.bin"/><Relationship Id="rId1" Type="http://schemas.openxmlformats.org/officeDocument/2006/relationships/vmlDrawing" Target="../drawings/vmlDrawing16.v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Equation50.bin"/><Relationship Id="rId5" Type="http://schemas.openxmlformats.org/officeDocument/2006/relationships/oleObject" Target="../embeddings/oleObject93.bin"/><Relationship Id="rId6" Type="http://schemas.openxmlformats.org/officeDocument/2006/relationships/oleObject" Target="../embeddings/oleObject94.bin"/><Relationship Id="rId7" Type="http://schemas.openxmlformats.org/officeDocument/2006/relationships/oleObject" Target="../embeddings/oleObject95.bin"/><Relationship Id="rId1" Type="http://schemas.openxmlformats.org/officeDocument/2006/relationships/vmlDrawing" Target="../drawings/vmlDrawing17.vml"/><Relationship Id="rId2"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41.jpeg"/><Relationship Id="rId5" Type="http://schemas.openxmlformats.org/officeDocument/2006/relationships/oleObject" Target="../embeddings/oleObject96.bin"/><Relationship Id="rId1" Type="http://schemas.openxmlformats.org/officeDocument/2006/relationships/vmlDrawing" Target="../drawings/vmlDrawing18.v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3.bin"/><Relationship Id="rId5" Type="http://schemas.openxmlformats.org/officeDocument/2006/relationships/image" Target="../media/image4.jpe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10.bin"/><Relationship Id="rId12" Type="http://schemas.openxmlformats.org/officeDocument/2006/relationships/oleObject" Target="../embeddings/oleObject11.bin"/><Relationship Id="rId13" Type="http://schemas.openxmlformats.org/officeDocument/2006/relationships/oleObject" Target="../embeddings/oleObject12.bin"/><Relationship Id="rId14" Type="http://schemas.openxmlformats.org/officeDocument/2006/relationships/oleObject" Target="../embeddings/oleObject13.bin"/><Relationship Id="rId1" Type="http://schemas.openxmlformats.org/officeDocument/2006/relationships/vmlDrawing" Target="../drawings/vmlDrawing3.vml"/><Relationship Id="rId2" Type="http://schemas.openxmlformats.org/officeDocument/2006/relationships/slideLayout" Target="../slideLayouts/slideLayout4.xml"/><Relationship Id="rId3" Type="http://schemas.openxmlformats.org/officeDocument/2006/relationships/notesSlide" Target="../notesSlides/notesSlide2.xml"/><Relationship Id="rId4" Type="http://schemas.openxmlformats.org/officeDocument/2006/relationships/oleObject" Target="../embeddings/Microsoft_Equation1.bin"/><Relationship Id="rId5" Type="http://schemas.openxmlformats.org/officeDocument/2006/relationships/oleObject" Target="../embeddings/oleObject4.bin"/><Relationship Id="rId6" Type="http://schemas.openxmlformats.org/officeDocument/2006/relationships/oleObject" Target="../embeddings/oleObject5.bin"/><Relationship Id="rId7" Type="http://schemas.openxmlformats.org/officeDocument/2006/relationships/oleObject" Target="../embeddings/oleObject6.bin"/><Relationship Id="rId8" Type="http://schemas.openxmlformats.org/officeDocument/2006/relationships/oleObject" Target="../embeddings/oleObject7.bin"/><Relationship Id="rId9" Type="http://schemas.openxmlformats.org/officeDocument/2006/relationships/oleObject" Target="../embeddings/oleObject8.bin"/><Relationship Id="rId10"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18.bin"/><Relationship Id="rId20" Type="http://schemas.openxmlformats.org/officeDocument/2006/relationships/oleObject" Target="../embeddings/oleObject29.bin"/><Relationship Id="rId21" Type="http://schemas.openxmlformats.org/officeDocument/2006/relationships/oleObject" Target="../embeddings/oleObject30.bin"/><Relationship Id="rId22" Type="http://schemas.openxmlformats.org/officeDocument/2006/relationships/oleObject" Target="../embeddings/oleObject31.bin"/><Relationship Id="rId23" Type="http://schemas.openxmlformats.org/officeDocument/2006/relationships/oleObject" Target="../embeddings/oleObject32.bin"/><Relationship Id="rId24" Type="http://schemas.openxmlformats.org/officeDocument/2006/relationships/oleObject" Target="../embeddings/oleObject33.bin"/><Relationship Id="rId25" Type="http://schemas.openxmlformats.org/officeDocument/2006/relationships/oleObject" Target="../embeddings/oleObject34.bin"/><Relationship Id="rId26" Type="http://schemas.openxmlformats.org/officeDocument/2006/relationships/oleObject" Target="../embeddings/oleObject35.bin"/><Relationship Id="rId27" Type="http://schemas.openxmlformats.org/officeDocument/2006/relationships/oleObject" Target="../embeddings/oleObject36.bin"/><Relationship Id="rId28" Type="http://schemas.openxmlformats.org/officeDocument/2006/relationships/oleObject" Target="../embeddings/oleObject37.bin"/><Relationship Id="rId29" Type="http://schemas.openxmlformats.org/officeDocument/2006/relationships/oleObject" Target="../embeddings/oleObject38.bin"/><Relationship Id="rId30" Type="http://schemas.openxmlformats.org/officeDocument/2006/relationships/oleObject" Target="../embeddings/oleObject39.bin"/><Relationship Id="rId10" Type="http://schemas.openxmlformats.org/officeDocument/2006/relationships/oleObject" Target="../embeddings/oleObject19.bin"/><Relationship Id="rId11" Type="http://schemas.openxmlformats.org/officeDocument/2006/relationships/oleObject" Target="../embeddings/oleObject20.bin"/><Relationship Id="rId12" Type="http://schemas.openxmlformats.org/officeDocument/2006/relationships/oleObject" Target="../embeddings/oleObject21.bin"/><Relationship Id="rId13" Type="http://schemas.openxmlformats.org/officeDocument/2006/relationships/oleObject" Target="../embeddings/oleObject22.bin"/><Relationship Id="rId14" Type="http://schemas.openxmlformats.org/officeDocument/2006/relationships/oleObject" Target="../embeddings/oleObject23.bin"/><Relationship Id="rId15" Type="http://schemas.openxmlformats.org/officeDocument/2006/relationships/oleObject" Target="../embeddings/oleObject24.bin"/><Relationship Id="rId16" Type="http://schemas.openxmlformats.org/officeDocument/2006/relationships/oleObject" Target="../embeddings/oleObject25.bin"/><Relationship Id="rId17" Type="http://schemas.openxmlformats.org/officeDocument/2006/relationships/oleObject" Target="../embeddings/oleObject26.bin"/><Relationship Id="rId18" Type="http://schemas.openxmlformats.org/officeDocument/2006/relationships/oleObject" Target="../embeddings/oleObject27.bin"/><Relationship Id="rId19" Type="http://schemas.openxmlformats.org/officeDocument/2006/relationships/oleObject" Target="../embeddings/oleObject28.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40.wmf"/><Relationship Id="rId5" Type="http://schemas.openxmlformats.org/officeDocument/2006/relationships/image" Target="../media/image41.wmf"/><Relationship Id="rId6" Type="http://schemas.openxmlformats.org/officeDocument/2006/relationships/oleObject" Target="../embeddings/oleObject15.bin"/><Relationship Id="rId7" Type="http://schemas.openxmlformats.org/officeDocument/2006/relationships/oleObject" Target="../embeddings/oleObject16.bin"/><Relationship Id="rId8"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46.bin"/><Relationship Id="rId12" Type="http://schemas.openxmlformats.org/officeDocument/2006/relationships/oleObject" Target="../embeddings/oleObject47.bin"/><Relationship Id="rId13" Type="http://schemas.openxmlformats.org/officeDocument/2006/relationships/oleObject" Target="../embeddings/oleObject48.bin"/><Relationship Id="rId14" Type="http://schemas.openxmlformats.org/officeDocument/2006/relationships/oleObject" Target="../embeddings/oleObject49.bin"/><Relationship Id="rId15" Type="http://schemas.openxmlformats.org/officeDocument/2006/relationships/oleObject" Target="../embeddings/oleObject50.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0.bin"/><Relationship Id="rId4" Type="http://schemas.openxmlformats.org/officeDocument/2006/relationships/oleObject" Target="../embeddings/oleObject41.bin"/><Relationship Id="rId5" Type="http://schemas.openxmlformats.org/officeDocument/2006/relationships/oleObject" Target="../embeddings/oleObject42.bin"/><Relationship Id="rId6" Type="http://schemas.openxmlformats.org/officeDocument/2006/relationships/oleObject" Target="../embeddings/oleObject43.bin"/><Relationship Id="rId7" Type="http://schemas.openxmlformats.org/officeDocument/2006/relationships/oleObject" Target="../embeddings/Microsoft_Equation2.bin"/><Relationship Id="rId8" Type="http://schemas.openxmlformats.org/officeDocument/2006/relationships/oleObject" Target="../embeddings/Microsoft_Equation3.bin"/><Relationship Id="rId9" Type="http://schemas.openxmlformats.org/officeDocument/2006/relationships/oleObject" Target="../embeddings/oleObject44.bin"/><Relationship Id="rId10" Type="http://schemas.openxmlformats.org/officeDocument/2006/relationships/oleObject" Target="../embeddings/oleObject45.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Rectangle 4"/>
          <p:cNvSpPr>
            <a:spLocks noGrp="1" noChangeArrowheads="1"/>
          </p:cNvSpPr>
          <p:nvPr>
            <p:ph type="dt" sz="half" idx="2"/>
          </p:nvPr>
        </p:nvSpPr>
        <p:spPr/>
        <p:txBody>
          <a:bodyPr/>
          <a:lstStyle/>
          <a:p>
            <a:r>
              <a:rPr lang="en-US" smtClean="0"/>
              <a:t>Tuesday, June 14, 2011</a:t>
            </a:r>
            <a:endParaRPr lang="en-US"/>
          </a:p>
        </p:txBody>
      </p:sp>
      <p:sp>
        <p:nvSpPr>
          <p:cNvPr id="6" name="Rectangle 5"/>
          <p:cNvSpPr>
            <a:spLocks noGrp="1" noChangeArrowheads="1"/>
          </p:cNvSpPr>
          <p:nvPr>
            <p:ph type="ftr" sz="quarter" idx="3"/>
          </p:nvPr>
        </p:nvSpPr>
        <p:spPr/>
        <p:txBody>
          <a:bodyPr/>
          <a:lstStyle/>
          <a:p>
            <a:r>
              <a:rPr lang="en-US" smtClean="0"/>
              <a:t>PHYS 1443-001, Spring 2011 Dr. Jaehoon Yu</a:t>
            </a:r>
            <a:endParaRPr lang="en-US"/>
          </a:p>
        </p:txBody>
      </p:sp>
      <p:sp>
        <p:nvSpPr>
          <p:cNvPr id="7" name="Rectangle 6"/>
          <p:cNvSpPr>
            <a:spLocks noGrp="1" noChangeArrowheads="1"/>
          </p:cNvSpPr>
          <p:nvPr>
            <p:ph type="sldNum" sz="quarter" idx="4"/>
          </p:nvPr>
        </p:nvSpPr>
        <p:spPr/>
        <p:txBody>
          <a:bodyPr/>
          <a:lstStyle/>
          <a:p>
            <a:fld id="{836B3EF7-D8FB-0B47-8A28-1039DE64DA84}" type="slidenum">
              <a:rPr lang="en-US"/>
              <a:pPr/>
              <a:t>1</a:t>
            </a:fld>
            <a:endParaRPr lang="en-US"/>
          </a:p>
        </p:txBody>
      </p:sp>
      <p:sp>
        <p:nvSpPr>
          <p:cNvPr id="2050" name="Rectangle 2"/>
          <p:cNvSpPr>
            <a:spLocks noGrp="1" noChangeArrowheads="1"/>
          </p:cNvSpPr>
          <p:nvPr>
            <p:ph type="ctrTitle"/>
          </p:nvPr>
        </p:nvSpPr>
        <p:spPr>
          <a:xfrm>
            <a:off x="685800" y="304800"/>
            <a:ext cx="7772400" cy="990600"/>
          </a:xfrm>
        </p:spPr>
        <p:txBody>
          <a:bodyPr/>
          <a:lstStyle/>
          <a:p>
            <a:r>
              <a:rPr lang="en-US" dirty="0"/>
              <a:t>PHYS 1443 – Section 001</a:t>
            </a:r>
            <a:br>
              <a:rPr lang="en-US" dirty="0"/>
            </a:br>
            <a:r>
              <a:rPr lang="en-US" dirty="0"/>
              <a:t>Lecture </a:t>
            </a:r>
            <a:r>
              <a:rPr lang="en-US" dirty="0" smtClean="0"/>
              <a:t>#6</a:t>
            </a:r>
            <a:endParaRPr lang="en-US" dirty="0"/>
          </a:p>
        </p:txBody>
      </p:sp>
      <p:sp>
        <p:nvSpPr>
          <p:cNvPr id="2052" name="Text Box 4"/>
          <p:cNvSpPr txBox="1">
            <a:spLocks noChangeArrowheads="1"/>
          </p:cNvSpPr>
          <p:nvPr/>
        </p:nvSpPr>
        <p:spPr bwMode="auto">
          <a:xfrm>
            <a:off x="3009041" y="1447800"/>
            <a:ext cx="2819536"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Tuesday</a:t>
            </a:r>
            <a:r>
              <a:rPr lang="en-US" dirty="0">
                <a:solidFill>
                  <a:schemeClr val="accent2"/>
                </a:solidFill>
                <a:latin typeface="Monotype Corsiva" charset="0"/>
              </a:rPr>
              <a:t>,</a:t>
            </a:r>
            <a:r>
              <a:rPr lang="en-US" dirty="0" smtClean="0">
                <a:solidFill>
                  <a:schemeClr val="accent2"/>
                </a:solidFill>
                <a:latin typeface="Monotype Corsiva" charset="0"/>
              </a:rPr>
              <a:t> June 14, 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371600" y="2362200"/>
            <a:ext cx="7086600" cy="3352800"/>
          </a:xfrm>
          <a:prstGeom prst="rect">
            <a:avLst/>
          </a:prstGeom>
          <a:noFill/>
          <a:ln w="9525">
            <a:noFill/>
            <a:miter lim="800000"/>
            <a:headEnd/>
            <a:tailEnd/>
          </a:ln>
          <a:effectLst/>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charset="0"/>
              </a:rPr>
              <a:t>Newton’s Laws of Motion</a:t>
            </a:r>
          </a:p>
          <a:p>
            <a:pPr marL="990600" lvl="1" indent="-533400">
              <a:spcBef>
                <a:spcPct val="20000"/>
              </a:spcBef>
              <a:buFontTx/>
              <a:buChar char="–"/>
            </a:pPr>
            <a:r>
              <a:rPr lang="en-US" dirty="0" smtClean="0">
                <a:solidFill>
                  <a:schemeClr val="hlink"/>
                </a:solidFill>
                <a:latin typeface="Arial Narrow" charset="0"/>
              </a:rPr>
              <a:t>Newton’s third law of motion</a:t>
            </a:r>
          </a:p>
          <a:p>
            <a:pPr marL="990600" lvl="1" indent="-533400">
              <a:spcBef>
                <a:spcPct val="20000"/>
              </a:spcBef>
              <a:buFontTx/>
              <a:buChar char="–"/>
            </a:pPr>
            <a:r>
              <a:rPr lang="en-US" dirty="0" smtClean="0">
                <a:solidFill>
                  <a:schemeClr val="hlink"/>
                </a:solidFill>
                <a:latin typeface="Arial Narrow" charset="0"/>
              </a:rPr>
              <a:t>Categories of Forces</a:t>
            </a:r>
          </a:p>
          <a:p>
            <a:pPr marL="533400" indent="-533400">
              <a:spcBef>
                <a:spcPct val="20000"/>
              </a:spcBef>
              <a:buFont typeface="Arial"/>
              <a:buChar char="•"/>
            </a:pPr>
            <a:r>
              <a:rPr lang="en-US" sz="2800" dirty="0" smtClean="0">
                <a:solidFill>
                  <a:schemeClr val="accent2"/>
                </a:solidFill>
                <a:latin typeface="Arial Narrow" charset="0"/>
              </a:rPr>
              <a:t>Free Body Diagram</a:t>
            </a:r>
          </a:p>
          <a:p>
            <a:pPr marL="533400" indent="-533400">
              <a:spcBef>
                <a:spcPct val="20000"/>
              </a:spcBef>
              <a:buFont typeface="Arial"/>
              <a:buChar char="•"/>
            </a:pPr>
            <a:r>
              <a:rPr lang="en-US" sz="2800" dirty="0" smtClean="0">
                <a:solidFill>
                  <a:schemeClr val="accent2"/>
                </a:solidFill>
                <a:latin typeface="Arial Narrow" charset="0"/>
              </a:rPr>
              <a:t>Application of Newton’s Laws</a:t>
            </a:r>
          </a:p>
          <a:p>
            <a:pPr marL="533400" indent="-533400">
              <a:spcBef>
                <a:spcPct val="20000"/>
              </a:spcBef>
              <a:buFont typeface="Arial"/>
              <a:buChar char="•"/>
            </a:pPr>
            <a:r>
              <a:rPr lang="en-US" sz="2800" dirty="0" smtClean="0">
                <a:solidFill>
                  <a:schemeClr val="accent2"/>
                </a:solidFill>
                <a:latin typeface="Arial Narrow" charset="0"/>
              </a:rPr>
              <a:t>Force of friction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4"/>
          <p:cNvSpPr>
            <a:spLocks noGrp="1" noChangeArrowheads="1"/>
          </p:cNvSpPr>
          <p:nvPr>
            <p:ph type="dt" sz="quarter" idx="10"/>
          </p:nvPr>
        </p:nvSpPr>
        <p:spPr>
          <a:noFill/>
        </p:spPr>
        <p:txBody>
          <a:bodyPr/>
          <a:lstStyle/>
          <a:p>
            <a:r>
              <a:rPr lang="en-US" smtClean="0"/>
              <a:t>Tuesday, June 14, 2011</a:t>
            </a:r>
          </a:p>
        </p:txBody>
      </p:sp>
      <p:sp>
        <p:nvSpPr>
          <p:cNvPr id="22531" name="Rectangle 6"/>
          <p:cNvSpPr>
            <a:spLocks noGrp="1" noChangeArrowheads="1"/>
          </p:cNvSpPr>
          <p:nvPr>
            <p:ph type="sldNum" sz="quarter" idx="12"/>
          </p:nvPr>
        </p:nvSpPr>
        <p:spPr>
          <a:noFill/>
        </p:spPr>
        <p:txBody>
          <a:bodyPr/>
          <a:lstStyle/>
          <a:p>
            <a:fld id="{4BAFF629-15DE-494A-8918-49859C0A09F4}" type="slidenum">
              <a:rPr lang="en-US"/>
              <a:pPr/>
              <a:t>10</a:t>
            </a:fld>
            <a:endParaRPr lang="en-US"/>
          </a:p>
        </p:txBody>
      </p:sp>
      <p:sp>
        <p:nvSpPr>
          <p:cNvPr id="22532" name="Rectangle 2"/>
          <p:cNvSpPr>
            <a:spLocks noGrp="1" noChangeArrowheads="1"/>
          </p:cNvSpPr>
          <p:nvPr>
            <p:ph type="title"/>
          </p:nvPr>
        </p:nvSpPr>
        <p:spPr>
          <a:xfrm>
            <a:off x="609600" y="0"/>
            <a:ext cx="7772400" cy="838200"/>
          </a:xfrm>
        </p:spPr>
        <p:txBody>
          <a:bodyPr/>
          <a:lstStyle/>
          <a:p>
            <a:r>
              <a:rPr lang="en-US"/>
              <a:t>Categories of Forces</a:t>
            </a:r>
          </a:p>
        </p:txBody>
      </p:sp>
      <p:sp>
        <p:nvSpPr>
          <p:cNvPr id="56323" name="Rectangle 3"/>
          <p:cNvSpPr>
            <a:spLocks noGrp="1" noChangeArrowheads="1"/>
          </p:cNvSpPr>
          <p:nvPr>
            <p:ph type="body" idx="1"/>
          </p:nvPr>
        </p:nvSpPr>
        <p:spPr>
          <a:xfrm>
            <a:off x="685800" y="685800"/>
            <a:ext cx="7772400" cy="5791200"/>
          </a:xfrm>
        </p:spPr>
        <p:txBody>
          <a:bodyPr/>
          <a:lstStyle/>
          <a:p>
            <a:r>
              <a:rPr lang="en-US"/>
              <a:t>Fundamental Forces: Truly unique forces that cannot be derived from any other forces</a:t>
            </a:r>
          </a:p>
          <a:p>
            <a:pPr lvl="1"/>
            <a:r>
              <a:rPr lang="en-US"/>
              <a:t>Total of three fundamental forces</a:t>
            </a:r>
          </a:p>
          <a:p>
            <a:pPr lvl="2"/>
            <a:r>
              <a:rPr lang="en-US"/>
              <a:t>Gravitational Force</a:t>
            </a:r>
          </a:p>
          <a:p>
            <a:pPr lvl="2"/>
            <a:r>
              <a:rPr lang="en-US"/>
              <a:t>Electro-Weak Force</a:t>
            </a:r>
          </a:p>
          <a:p>
            <a:pPr lvl="2"/>
            <a:r>
              <a:rPr lang="en-US"/>
              <a:t>Strong Nuclear Force</a:t>
            </a:r>
          </a:p>
          <a:p>
            <a:r>
              <a:rPr lang="en-US"/>
              <a:t>Non-fundamental forces: Forces that can be derived from fundamental forces</a:t>
            </a:r>
          </a:p>
          <a:p>
            <a:pPr lvl="1"/>
            <a:r>
              <a:rPr lang="en-US"/>
              <a:t>Friction</a:t>
            </a:r>
          </a:p>
          <a:p>
            <a:pPr lvl="1"/>
            <a:r>
              <a:rPr lang="en-US"/>
              <a:t>Tension in a rope</a:t>
            </a:r>
          </a:p>
          <a:p>
            <a:pPr lvl="1"/>
            <a:r>
              <a:rPr lang="en-US"/>
              <a:t>Normal or support forces</a:t>
            </a:r>
          </a:p>
        </p:txBody>
      </p:sp>
      <p:sp>
        <p:nvSpPr>
          <p:cNvPr id="22534" name="Footer Placeholder 5"/>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60" name="Rectangle 4"/>
          <p:cNvSpPr>
            <a:spLocks noGrp="1" noChangeArrowheads="1"/>
          </p:cNvSpPr>
          <p:nvPr>
            <p:ph type="dt" sz="quarter" idx="10"/>
          </p:nvPr>
        </p:nvSpPr>
        <p:spPr>
          <a:noFill/>
        </p:spPr>
        <p:txBody>
          <a:bodyPr/>
          <a:lstStyle/>
          <a:p>
            <a:r>
              <a:rPr lang="en-US" smtClean="0"/>
              <a:t>Tuesday, June 14, 2011</a:t>
            </a:r>
          </a:p>
        </p:txBody>
      </p:sp>
      <p:sp>
        <p:nvSpPr>
          <p:cNvPr id="23561" name="Rectangle 6"/>
          <p:cNvSpPr>
            <a:spLocks noGrp="1" noChangeArrowheads="1"/>
          </p:cNvSpPr>
          <p:nvPr>
            <p:ph type="sldNum" sz="quarter" idx="12"/>
          </p:nvPr>
        </p:nvSpPr>
        <p:spPr>
          <a:noFill/>
        </p:spPr>
        <p:txBody>
          <a:bodyPr/>
          <a:lstStyle/>
          <a:p>
            <a:fld id="{7502DBF8-4651-CD48-9F1B-B041D4F66A58}" type="slidenum">
              <a:rPr lang="en-US"/>
              <a:pPr/>
              <a:t>11</a:t>
            </a:fld>
            <a:endParaRPr lang="en-US"/>
          </a:p>
        </p:txBody>
      </p:sp>
      <p:sp>
        <p:nvSpPr>
          <p:cNvPr id="23562" name="Footer Placeholder 4"/>
          <p:cNvSpPr>
            <a:spLocks noGrp="1"/>
          </p:cNvSpPr>
          <p:nvPr>
            <p:ph type="ftr" sz="quarter" idx="11"/>
          </p:nvPr>
        </p:nvSpPr>
        <p:spPr>
          <a:noFill/>
        </p:spPr>
        <p:txBody>
          <a:bodyPr/>
          <a:lstStyle/>
          <a:p>
            <a:r>
              <a:rPr lang="en-US" smtClean="0"/>
              <a:t>PHYS 1443-001, Spring 2011 Dr. Jaehoon Yu</a:t>
            </a:r>
          </a:p>
        </p:txBody>
      </p:sp>
      <p:sp>
        <p:nvSpPr>
          <p:cNvPr id="23563" name="Rectangle 2"/>
          <p:cNvSpPr>
            <a:spLocks noGrp="1" noChangeArrowheads="1"/>
          </p:cNvSpPr>
          <p:nvPr>
            <p:ph type="title"/>
          </p:nvPr>
        </p:nvSpPr>
        <p:spPr>
          <a:xfrm>
            <a:off x="685800" y="152400"/>
            <a:ext cx="7772400" cy="609600"/>
          </a:xfrm>
        </p:spPr>
        <p:txBody>
          <a:bodyPr/>
          <a:lstStyle/>
          <a:p>
            <a:pPr eaLnBrk="1" hangingPunct="1"/>
            <a:r>
              <a:rPr lang="en-US"/>
              <a:t>Gravitational Force and Weight</a:t>
            </a:r>
          </a:p>
        </p:txBody>
      </p:sp>
      <p:sp>
        <p:nvSpPr>
          <p:cNvPr id="267267" name="Text Box 3"/>
          <p:cNvSpPr txBox="1">
            <a:spLocks noChangeArrowheads="1"/>
          </p:cNvSpPr>
          <p:nvPr/>
        </p:nvSpPr>
        <p:spPr bwMode="auto">
          <a:xfrm>
            <a:off x="533400" y="3721100"/>
            <a:ext cx="7751763" cy="946150"/>
          </a:xfrm>
          <a:prstGeom prst="rect">
            <a:avLst/>
          </a:prstGeom>
          <a:noFill/>
          <a:ln w="28575">
            <a:noFill/>
            <a:miter lim="800000"/>
            <a:headEnd/>
            <a:tailEnd/>
          </a:ln>
        </p:spPr>
        <p:txBody>
          <a:bodyPr>
            <a:prstTxWarp prst="textNoShape">
              <a:avLst/>
            </a:prstTxWarp>
            <a:spAutoFit/>
          </a:bodyPr>
          <a:lstStyle/>
          <a:p>
            <a:r>
              <a:rPr lang="en-US" sz="2800">
                <a:solidFill>
                  <a:schemeClr val="accent2"/>
                </a:solidFill>
                <a:latin typeface="Monotype Corsiva" charset="0"/>
              </a:rPr>
              <a:t>Since weight depends on the magnitude of gravitational acceleration, </a:t>
            </a:r>
            <a:r>
              <a:rPr lang="en-US" sz="2800" b="1">
                <a:solidFill>
                  <a:schemeClr val="accent2"/>
                </a:solidFill>
                <a:latin typeface="Monotype Corsiva" charset="0"/>
              </a:rPr>
              <a:t>g</a:t>
            </a:r>
            <a:r>
              <a:rPr lang="en-US" sz="2800">
                <a:solidFill>
                  <a:schemeClr val="accent2"/>
                </a:solidFill>
                <a:latin typeface="Arial Narrow" charset="0"/>
              </a:rPr>
              <a:t>, </a:t>
            </a:r>
            <a:r>
              <a:rPr lang="en-US" sz="2800">
                <a:solidFill>
                  <a:schemeClr val="accent2"/>
                </a:solidFill>
                <a:latin typeface="Monotype Corsiva" charset="0"/>
              </a:rPr>
              <a:t>it varies depending on geographical location.</a:t>
            </a:r>
          </a:p>
        </p:txBody>
      </p:sp>
      <p:sp>
        <p:nvSpPr>
          <p:cNvPr id="267268" name="Text Box 4"/>
          <p:cNvSpPr txBox="1">
            <a:spLocks noChangeArrowheads="1"/>
          </p:cNvSpPr>
          <p:nvPr/>
        </p:nvSpPr>
        <p:spPr bwMode="auto">
          <a:xfrm>
            <a:off x="3962400" y="838200"/>
            <a:ext cx="3962400" cy="946150"/>
          </a:xfrm>
          <a:prstGeom prst="rect">
            <a:avLst/>
          </a:prstGeom>
          <a:noFill/>
          <a:ln w="9525">
            <a:noFill/>
            <a:miter lim="800000"/>
            <a:headEnd/>
            <a:tailEnd/>
          </a:ln>
        </p:spPr>
        <p:txBody>
          <a:bodyPr>
            <a:prstTxWarp prst="textNoShape">
              <a:avLst/>
            </a:prstTxWarp>
            <a:spAutoFit/>
          </a:bodyPr>
          <a:lstStyle/>
          <a:p>
            <a:pPr>
              <a:spcBef>
                <a:spcPct val="20000"/>
              </a:spcBef>
            </a:pPr>
            <a:r>
              <a:rPr lang="en-US" sz="2800">
                <a:solidFill>
                  <a:srgbClr val="FF0000"/>
                </a:solidFill>
                <a:latin typeface="Monotype Corsiva" charset="0"/>
              </a:rPr>
              <a:t>The attractive force exerted on an object by the Earth </a:t>
            </a:r>
          </a:p>
        </p:txBody>
      </p:sp>
      <p:sp>
        <p:nvSpPr>
          <p:cNvPr id="267269" name="Text Box 5"/>
          <p:cNvSpPr txBox="1">
            <a:spLocks noChangeArrowheads="1"/>
          </p:cNvSpPr>
          <p:nvPr/>
        </p:nvSpPr>
        <p:spPr bwMode="auto">
          <a:xfrm>
            <a:off x="609600" y="976313"/>
            <a:ext cx="3140075" cy="547687"/>
          </a:xfrm>
          <a:prstGeom prst="rect">
            <a:avLst/>
          </a:prstGeom>
          <a:solidFill>
            <a:srgbClr val="FFFFCC"/>
          </a:solidFill>
          <a:ln w="28575">
            <a:solidFill>
              <a:srgbClr val="800000"/>
            </a:solidFill>
            <a:miter lim="800000"/>
            <a:headEnd/>
            <a:tailEnd/>
          </a:ln>
        </p:spPr>
        <p:txBody>
          <a:bodyPr wrap="none">
            <a:prstTxWarp prst="textNoShape">
              <a:avLst/>
            </a:prstTxWarp>
            <a:spAutoFit/>
          </a:bodyPr>
          <a:lstStyle/>
          <a:p>
            <a:r>
              <a:rPr lang="en-US" sz="2800">
                <a:solidFill>
                  <a:srgbClr val="800000"/>
                </a:solidFill>
                <a:latin typeface="Arial Narrow" charset="0"/>
              </a:rPr>
              <a:t>Gravitational Force, </a:t>
            </a:r>
            <a:r>
              <a:rPr lang="en-US" sz="2800" b="1">
                <a:solidFill>
                  <a:srgbClr val="800000"/>
                </a:solidFill>
                <a:latin typeface="Monotype Corsiva" charset="0"/>
              </a:rPr>
              <a:t>F</a:t>
            </a:r>
            <a:r>
              <a:rPr lang="en-US" sz="2800" b="1" baseline="-25000">
                <a:solidFill>
                  <a:srgbClr val="800000"/>
                </a:solidFill>
                <a:latin typeface="Monotype Corsiva" charset="0"/>
              </a:rPr>
              <a:t>g</a:t>
            </a:r>
            <a:endParaRPr lang="en-US" sz="2800">
              <a:solidFill>
                <a:srgbClr val="800000"/>
              </a:solidFill>
              <a:latin typeface="Arial Narrow" charset="0"/>
            </a:endParaRPr>
          </a:p>
        </p:txBody>
      </p:sp>
      <p:graphicFrame>
        <p:nvGraphicFramePr>
          <p:cNvPr id="267270" name="Object 2"/>
          <p:cNvGraphicFramePr>
            <a:graphicFrameLocks noChangeAspect="1"/>
          </p:cNvGraphicFramePr>
          <p:nvPr/>
        </p:nvGraphicFramePr>
        <p:xfrm>
          <a:off x="3446463" y="1854200"/>
          <a:ext cx="1720850" cy="655638"/>
        </p:xfrm>
        <a:graphic>
          <a:graphicData uri="http://schemas.openxmlformats.org/presentationml/2006/ole">
            <p:oleObj spid="_x0000_s373762" name="Equation" r:id="rId3" imgW="698500" imgH="254000" progId="Equation.DSMT4">
              <p:embed/>
            </p:oleObj>
          </a:graphicData>
        </a:graphic>
      </p:graphicFrame>
      <p:sp>
        <p:nvSpPr>
          <p:cNvPr id="267271" name="Text Box 7"/>
          <p:cNvSpPr txBox="1">
            <a:spLocks noChangeArrowheads="1"/>
          </p:cNvSpPr>
          <p:nvPr/>
        </p:nvSpPr>
        <p:spPr bwMode="auto">
          <a:xfrm>
            <a:off x="533400" y="2803525"/>
            <a:ext cx="4700588" cy="547688"/>
          </a:xfrm>
          <a:prstGeom prst="rect">
            <a:avLst/>
          </a:prstGeom>
          <a:solidFill>
            <a:srgbClr val="FFFFCC"/>
          </a:solidFill>
          <a:ln w="28575">
            <a:solidFill>
              <a:srgbClr val="800000"/>
            </a:solidFill>
            <a:miter lim="800000"/>
            <a:headEnd/>
            <a:tailEnd/>
          </a:ln>
        </p:spPr>
        <p:txBody>
          <a:bodyPr wrap="none">
            <a:prstTxWarp prst="textNoShape">
              <a:avLst/>
            </a:prstTxWarp>
            <a:spAutoFit/>
          </a:bodyPr>
          <a:lstStyle/>
          <a:p>
            <a:r>
              <a:rPr lang="en-US" sz="2800">
                <a:solidFill>
                  <a:srgbClr val="800000"/>
                </a:solidFill>
                <a:latin typeface="Arial Narrow" charset="0"/>
              </a:rPr>
              <a:t>Weight of an object with mass M is</a:t>
            </a:r>
          </a:p>
        </p:txBody>
      </p:sp>
      <p:graphicFrame>
        <p:nvGraphicFramePr>
          <p:cNvPr id="267272" name="Object 3"/>
          <p:cNvGraphicFramePr>
            <a:graphicFrameLocks noChangeAspect="1"/>
          </p:cNvGraphicFramePr>
          <p:nvPr/>
        </p:nvGraphicFramePr>
        <p:xfrm>
          <a:off x="5410200" y="2874963"/>
          <a:ext cx="600075" cy="369887"/>
        </p:xfrm>
        <a:graphic>
          <a:graphicData uri="http://schemas.openxmlformats.org/presentationml/2006/ole">
            <p:oleObj spid="_x0000_s373763" name="Equation" r:id="rId4" imgW="304560" imgH="177480" progId="Equation.DSMT4">
              <p:embed/>
            </p:oleObj>
          </a:graphicData>
        </a:graphic>
      </p:graphicFrame>
      <p:sp>
        <p:nvSpPr>
          <p:cNvPr id="267273" name="Text Box 9"/>
          <p:cNvSpPr txBox="1">
            <a:spLocks noChangeArrowheads="1"/>
          </p:cNvSpPr>
          <p:nvPr/>
        </p:nvSpPr>
        <p:spPr bwMode="auto">
          <a:xfrm>
            <a:off x="533400" y="4864100"/>
            <a:ext cx="7772400" cy="946150"/>
          </a:xfrm>
          <a:prstGeom prst="rect">
            <a:avLst/>
          </a:prstGeom>
          <a:noFill/>
          <a:ln w="28575">
            <a:noFill/>
            <a:miter lim="800000"/>
            <a:headEnd/>
            <a:tailEnd/>
          </a:ln>
        </p:spPr>
        <p:txBody>
          <a:bodyPr>
            <a:prstTxWarp prst="textNoShape">
              <a:avLst/>
            </a:prstTxWarp>
            <a:spAutoFit/>
          </a:bodyPr>
          <a:lstStyle/>
          <a:p>
            <a:r>
              <a:rPr lang="en-US" sz="2800">
                <a:solidFill>
                  <a:schemeClr val="accent2"/>
                </a:solidFill>
                <a:latin typeface="Monotype Corsiva" charset="0"/>
              </a:rPr>
              <a:t>By measuring the forces one can determine masses.  This is why you can measure mass using the spring scale.</a:t>
            </a:r>
          </a:p>
        </p:txBody>
      </p:sp>
      <p:graphicFrame>
        <p:nvGraphicFramePr>
          <p:cNvPr id="267274" name="Object 4"/>
          <p:cNvGraphicFramePr>
            <a:graphicFrameLocks noChangeAspect="1"/>
          </p:cNvGraphicFramePr>
          <p:nvPr/>
        </p:nvGraphicFramePr>
        <p:xfrm>
          <a:off x="5257800" y="1955800"/>
          <a:ext cx="593725" cy="557213"/>
        </p:xfrm>
        <a:graphic>
          <a:graphicData uri="http://schemas.openxmlformats.org/presentationml/2006/ole">
            <p:oleObj spid="_x0000_s373764" name="Equation" r:id="rId5" imgW="241300" imgH="215900" progId="Equation.DSMT4">
              <p:embed/>
            </p:oleObj>
          </a:graphicData>
        </a:graphic>
      </p:graphicFrame>
      <p:graphicFrame>
        <p:nvGraphicFramePr>
          <p:cNvPr id="267275" name="Object 5"/>
          <p:cNvGraphicFramePr>
            <a:graphicFrameLocks noChangeAspect="1"/>
          </p:cNvGraphicFramePr>
          <p:nvPr/>
        </p:nvGraphicFramePr>
        <p:xfrm>
          <a:off x="5992813" y="2744788"/>
          <a:ext cx="750887" cy="630237"/>
        </p:xfrm>
        <a:graphic>
          <a:graphicData uri="http://schemas.openxmlformats.org/presentationml/2006/ole">
            <p:oleObj spid="_x0000_s373765" name="Equation" r:id="rId6" imgW="381000" imgH="304800" progId="Equation.DSMT4">
              <p:embed/>
            </p:oleObj>
          </a:graphicData>
        </a:graphic>
      </p:graphicFrame>
      <p:graphicFrame>
        <p:nvGraphicFramePr>
          <p:cNvPr id="267276" name="Object 6"/>
          <p:cNvGraphicFramePr>
            <a:graphicFrameLocks noChangeAspect="1"/>
          </p:cNvGraphicFramePr>
          <p:nvPr/>
        </p:nvGraphicFramePr>
        <p:xfrm>
          <a:off x="6746875" y="2768600"/>
          <a:ext cx="949325" cy="581025"/>
        </p:xfrm>
        <a:graphic>
          <a:graphicData uri="http://schemas.openxmlformats.org/presentationml/2006/ole">
            <p:oleObj spid="_x0000_s373766" name="Equation" r:id="rId7" imgW="482600" imgH="279400" progId="Equation.DSMT4">
              <p:embed/>
            </p:oleObj>
          </a:graphicData>
        </a:graphic>
      </p:graphicFrame>
      <p:graphicFrame>
        <p:nvGraphicFramePr>
          <p:cNvPr id="267277" name="Object 7"/>
          <p:cNvGraphicFramePr>
            <a:graphicFrameLocks noChangeAspect="1"/>
          </p:cNvGraphicFramePr>
          <p:nvPr/>
        </p:nvGraphicFramePr>
        <p:xfrm>
          <a:off x="7629525" y="2849563"/>
          <a:ext cx="523875" cy="420687"/>
        </p:xfrm>
        <a:graphic>
          <a:graphicData uri="http://schemas.openxmlformats.org/presentationml/2006/ole">
            <p:oleObj spid="_x0000_s373767" name="Equation" r:id="rId8" imgW="266400" imgH="20304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Date Placeholder 4"/>
          <p:cNvSpPr>
            <a:spLocks noGrp="1"/>
          </p:cNvSpPr>
          <p:nvPr>
            <p:ph type="dt" sz="quarter" idx="10"/>
          </p:nvPr>
        </p:nvSpPr>
        <p:spPr>
          <a:noFill/>
        </p:spPr>
        <p:txBody>
          <a:bodyPr/>
          <a:lstStyle/>
          <a:p>
            <a:r>
              <a:rPr lang="en-US" smtClean="0"/>
              <a:t>Tuesday, June 14, 2011</a:t>
            </a:r>
          </a:p>
        </p:txBody>
      </p:sp>
      <p:sp>
        <p:nvSpPr>
          <p:cNvPr id="24580" name="Footer Placeholder 5"/>
          <p:cNvSpPr>
            <a:spLocks noGrp="1"/>
          </p:cNvSpPr>
          <p:nvPr>
            <p:ph type="ftr" sz="quarter" idx="11"/>
          </p:nvPr>
        </p:nvSpPr>
        <p:spPr>
          <a:noFill/>
        </p:spPr>
        <p:txBody>
          <a:bodyPr/>
          <a:lstStyle/>
          <a:p>
            <a:r>
              <a:rPr lang="en-US" smtClean="0"/>
              <a:t>PHYS 1443-001, Spring 2011 Dr. Jaehoon Yu</a:t>
            </a:r>
          </a:p>
        </p:txBody>
      </p:sp>
      <p:sp>
        <p:nvSpPr>
          <p:cNvPr id="24581" name="Slide Number Placeholder 6"/>
          <p:cNvSpPr>
            <a:spLocks noGrp="1"/>
          </p:cNvSpPr>
          <p:nvPr>
            <p:ph type="sldNum" sz="quarter" idx="12"/>
          </p:nvPr>
        </p:nvSpPr>
        <p:spPr>
          <a:noFill/>
        </p:spPr>
        <p:txBody>
          <a:bodyPr/>
          <a:lstStyle/>
          <a:p>
            <a:fld id="{1166B4C8-1302-9948-BCDC-8758C2EA7E04}" type="slidenum">
              <a:rPr lang="en-US"/>
              <a:pPr/>
              <a:t>12</a:t>
            </a:fld>
            <a:endParaRPr lang="en-US"/>
          </a:p>
        </p:txBody>
      </p:sp>
      <p:sp>
        <p:nvSpPr>
          <p:cNvPr id="24582"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24578" name="Rectangle 2"/>
          <p:cNvGraphicFramePr>
            <a:graphicFrameLocks/>
          </p:cNvGraphicFramePr>
          <p:nvPr>
            <p:ph sz="half" idx="2"/>
          </p:nvPr>
        </p:nvGraphicFramePr>
        <p:xfrm>
          <a:off x="4643438" y="2814638"/>
          <a:ext cx="3814762" cy="2447925"/>
        </p:xfrm>
        <a:graphic>
          <a:graphicData uri="http://schemas.openxmlformats.org/presentationml/2006/ole">
            <p:oleObj spid="_x0000_s374786" name="Equation" r:id="rId4" imgW="0" imgH="0" progId="Equation.DSMT4">
              <p:embed/>
            </p:oleObj>
          </a:graphicData>
        </a:graphic>
      </p:graphicFrame>
      <p:sp>
        <p:nvSpPr>
          <p:cNvPr id="452614" name="Text Box 6"/>
          <p:cNvSpPr txBox="1">
            <a:spLocks noChangeArrowheads="1"/>
          </p:cNvSpPr>
          <p:nvPr/>
        </p:nvSpPr>
        <p:spPr bwMode="auto">
          <a:xfrm>
            <a:off x="457200" y="990600"/>
            <a:ext cx="8305800" cy="1373188"/>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The normal force is one component of the force that a surface exerts on an object with which it is in contact – namely, the component that is </a:t>
            </a:r>
            <a:r>
              <a:rPr lang="en-US" sz="2800" b="1" u="sng">
                <a:solidFill>
                  <a:srgbClr val="A50021"/>
                </a:solidFill>
                <a:latin typeface="Arial Narrow" charset="0"/>
              </a:rPr>
              <a:t>perpendicular to the surface</a:t>
            </a:r>
            <a:r>
              <a:rPr lang="en-US" sz="2800">
                <a:solidFill>
                  <a:schemeClr val="accent2"/>
                </a:solidFill>
                <a:latin typeface="Arial Narrow" charset="0"/>
              </a:rPr>
              <a:t>.</a:t>
            </a:r>
          </a:p>
        </p:txBody>
      </p:sp>
      <p:pic>
        <p:nvPicPr>
          <p:cNvPr id="452615" name="Picture 7" descr="afg014"/>
          <p:cNvPicPr>
            <a:picLocks noChangeAspect="1" noChangeArrowheads="1"/>
          </p:cNvPicPr>
          <p:nvPr/>
        </p:nvPicPr>
        <p:blipFill>
          <a:blip r:embed="rId5"/>
          <a:srcRect/>
          <a:stretch>
            <a:fillRect/>
          </a:stretch>
        </p:blipFill>
        <p:spPr bwMode="auto">
          <a:xfrm>
            <a:off x="2209800" y="2362200"/>
            <a:ext cx="4495800" cy="3905250"/>
          </a:xfrm>
          <a:prstGeom prst="rect">
            <a:avLst/>
          </a:prstGeom>
          <a:noFill/>
          <a:ln w="9525">
            <a:noFill/>
            <a:miter lim="800000"/>
            <a:headEnd/>
            <a:tailEnd/>
          </a:ln>
        </p:spPr>
      </p:pic>
      <p:sp>
        <p:nvSpPr>
          <p:cNvPr id="24585" name="Rectangle 8"/>
          <p:cNvSpPr>
            <a:spLocks noGrp="1" noChangeArrowheads="1"/>
          </p:cNvSpPr>
          <p:nvPr>
            <p:ph type="title"/>
          </p:nvPr>
        </p:nvSpPr>
        <p:spPr>
          <a:xfrm>
            <a:off x="609600" y="76200"/>
            <a:ext cx="7772400" cy="1143000"/>
          </a:xfrm>
        </p:spPr>
        <p:txBody>
          <a:bodyPr/>
          <a:lstStyle/>
          <a:p>
            <a:r>
              <a:rPr lang="en-US"/>
              <a:t>The Normal Force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33" name="Date Placeholder 4"/>
          <p:cNvSpPr>
            <a:spLocks noGrp="1"/>
          </p:cNvSpPr>
          <p:nvPr>
            <p:ph type="dt" sz="quarter" idx="10"/>
          </p:nvPr>
        </p:nvSpPr>
        <p:spPr>
          <a:noFill/>
        </p:spPr>
        <p:txBody>
          <a:bodyPr/>
          <a:lstStyle/>
          <a:p>
            <a:r>
              <a:rPr lang="en-US" smtClean="0"/>
              <a:t>Tuesday, June 14, 2011</a:t>
            </a:r>
          </a:p>
        </p:txBody>
      </p:sp>
      <p:sp>
        <p:nvSpPr>
          <p:cNvPr id="26634" name="Footer Placeholder 5"/>
          <p:cNvSpPr>
            <a:spLocks noGrp="1"/>
          </p:cNvSpPr>
          <p:nvPr>
            <p:ph type="ftr" sz="quarter" idx="11"/>
          </p:nvPr>
        </p:nvSpPr>
        <p:spPr>
          <a:noFill/>
        </p:spPr>
        <p:txBody>
          <a:bodyPr/>
          <a:lstStyle/>
          <a:p>
            <a:r>
              <a:rPr lang="en-US" smtClean="0"/>
              <a:t>PHYS 1443-001, Spring 2011 Dr. Jaehoon Yu</a:t>
            </a:r>
          </a:p>
        </p:txBody>
      </p:sp>
      <p:sp>
        <p:nvSpPr>
          <p:cNvPr id="26635" name="Slide Number Placeholder 6"/>
          <p:cNvSpPr>
            <a:spLocks noGrp="1"/>
          </p:cNvSpPr>
          <p:nvPr>
            <p:ph type="sldNum" sz="quarter" idx="12"/>
          </p:nvPr>
        </p:nvSpPr>
        <p:spPr>
          <a:noFill/>
        </p:spPr>
        <p:txBody>
          <a:bodyPr/>
          <a:lstStyle/>
          <a:p>
            <a:fld id="{A8321BF6-539C-9242-B72F-9DA8026A2B36}" type="slidenum">
              <a:rPr lang="en-US"/>
              <a:pPr/>
              <a:t>13</a:t>
            </a:fld>
            <a:endParaRPr lang="en-US"/>
          </a:p>
        </p:txBody>
      </p:sp>
      <p:graphicFrame>
        <p:nvGraphicFramePr>
          <p:cNvPr id="26626" name="Rectangle 2"/>
          <p:cNvGraphicFramePr>
            <a:graphicFrameLocks/>
          </p:cNvGraphicFramePr>
          <p:nvPr>
            <p:ph sz="half" idx="2"/>
          </p:nvPr>
        </p:nvGraphicFramePr>
        <p:xfrm>
          <a:off x="4643438" y="2814638"/>
          <a:ext cx="3814762" cy="2447925"/>
        </p:xfrm>
        <a:graphic>
          <a:graphicData uri="http://schemas.openxmlformats.org/presentationml/2006/ole">
            <p:oleObj spid="_x0000_s376834" name="Equation" r:id="rId4" imgW="0" imgH="0" progId="Equation.3">
              <p:embed/>
            </p:oleObj>
          </a:graphicData>
        </a:graphic>
      </p:graphicFrame>
      <p:graphicFrame>
        <p:nvGraphicFramePr>
          <p:cNvPr id="454661" name="Object 3"/>
          <p:cNvGraphicFramePr>
            <a:graphicFrameLocks noChangeAspect="1"/>
          </p:cNvGraphicFramePr>
          <p:nvPr/>
        </p:nvGraphicFramePr>
        <p:xfrm>
          <a:off x="538163" y="1676400"/>
          <a:ext cx="3246437" cy="649288"/>
        </p:xfrm>
        <a:graphic>
          <a:graphicData uri="http://schemas.openxmlformats.org/presentationml/2006/ole">
            <p:oleObj spid="_x0000_s376835" name="Equation" r:id="rId5" imgW="1143000" imgH="228600" progId="Equation.DSMT4">
              <p:embed/>
            </p:oleObj>
          </a:graphicData>
        </a:graphic>
      </p:graphicFrame>
      <p:graphicFrame>
        <p:nvGraphicFramePr>
          <p:cNvPr id="454662" name="Object 4"/>
          <p:cNvGraphicFramePr>
            <a:graphicFrameLocks noChangeAspect="1"/>
          </p:cNvGraphicFramePr>
          <p:nvPr/>
        </p:nvGraphicFramePr>
        <p:xfrm>
          <a:off x="533400" y="4075113"/>
          <a:ext cx="3352800" cy="649287"/>
        </p:xfrm>
        <a:graphic>
          <a:graphicData uri="http://schemas.openxmlformats.org/presentationml/2006/ole">
            <p:oleObj spid="_x0000_s376836" name="Equation" r:id="rId6" imgW="1180800" imgH="228600" progId="Equation.DSMT4">
              <p:embed/>
            </p:oleObj>
          </a:graphicData>
        </a:graphic>
      </p:graphicFrame>
      <p:pic>
        <p:nvPicPr>
          <p:cNvPr id="454663" name="Picture 7" descr="afg015"/>
          <p:cNvPicPr>
            <a:picLocks noChangeAspect="1" noChangeArrowheads="1"/>
          </p:cNvPicPr>
          <p:nvPr/>
        </p:nvPicPr>
        <p:blipFill>
          <a:blip r:embed="rId7"/>
          <a:srcRect/>
          <a:stretch>
            <a:fillRect/>
          </a:stretch>
        </p:blipFill>
        <p:spPr bwMode="auto">
          <a:xfrm>
            <a:off x="5576888" y="838200"/>
            <a:ext cx="3109912" cy="5791200"/>
          </a:xfrm>
          <a:prstGeom prst="rect">
            <a:avLst/>
          </a:prstGeom>
          <a:noFill/>
          <a:ln w="9525">
            <a:noFill/>
            <a:miter lim="800000"/>
            <a:headEnd/>
            <a:tailEnd/>
          </a:ln>
        </p:spPr>
      </p:pic>
      <p:sp>
        <p:nvSpPr>
          <p:cNvPr id="26637" name="Rectangle 8"/>
          <p:cNvSpPr>
            <a:spLocks noGrp="1" noChangeArrowheads="1"/>
          </p:cNvSpPr>
          <p:nvPr>
            <p:ph type="title"/>
          </p:nvPr>
        </p:nvSpPr>
        <p:spPr>
          <a:xfrm>
            <a:off x="381000" y="0"/>
            <a:ext cx="7772400" cy="1143000"/>
          </a:xfrm>
        </p:spPr>
        <p:txBody>
          <a:bodyPr/>
          <a:lstStyle/>
          <a:p>
            <a:r>
              <a:rPr lang="en-US"/>
              <a:t>Some normal force exercises</a:t>
            </a:r>
          </a:p>
        </p:txBody>
      </p:sp>
      <p:sp>
        <p:nvSpPr>
          <p:cNvPr id="454665" name="Text Box 9"/>
          <p:cNvSpPr txBox="1">
            <a:spLocks noChangeArrowheads="1"/>
          </p:cNvSpPr>
          <p:nvPr/>
        </p:nvSpPr>
        <p:spPr bwMode="auto">
          <a:xfrm>
            <a:off x="460375" y="1066800"/>
            <a:ext cx="472122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Case 1: Hand pushing down on the book</a:t>
            </a:r>
          </a:p>
        </p:txBody>
      </p:sp>
      <p:sp>
        <p:nvSpPr>
          <p:cNvPr id="454666" name="Text Box 10"/>
          <p:cNvSpPr txBox="1">
            <a:spLocks noChangeArrowheads="1"/>
          </p:cNvSpPr>
          <p:nvPr/>
        </p:nvSpPr>
        <p:spPr bwMode="auto">
          <a:xfrm>
            <a:off x="533400" y="3276600"/>
            <a:ext cx="3897313"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Case 2: Hand pulling up the book</a:t>
            </a:r>
          </a:p>
        </p:txBody>
      </p:sp>
      <p:graphicFrame>
        <p:nvGraphicFramePr>
          <p:cNvPr id="454667" name="Object 5"/>
          <p:cNvGraphicFramePr>
            <a:graphicFrameLocks noChangeAspect="1"/>
          </p:cNvGraphicFramePr>
          <p:nvPr/>
        </p:nvGraphicFramePr>
        <p:xfrm>
          <a:off x="3962400" y="1704975"/>
          <a:ext cx="360363" cy="504825"/>
        </p:xfrm>
        <a:graphic>
          <a:graphicData uri="http://schemas.openxmlformats.org/presentationml/2006/ole">
            <p:oleObj spid="_x0000_s376837" name="Equation" r:id="rId8" imgW="126720" imgH="177480" progId="Equation.DSMT4">
              <p:embed/>
            </p:oleObj>
          </a:graphicData>
        </a:graphic>
      </p:graphicFrame>
      <p:graphicFrame>
        <p:nvGraphicFramePr>
          <p:cNvPr id="454668" name="Object 6"/>
          <p:cNvGraphicFramePr>
            <a:graphicFrameLocks noChangeAspect="1"/>
          </p:cNvGraphicFramePr>
          <p:nvPr/>
        </p:nvGraphicFramePr>
        <p:xfrm>
          <a:off x="566738" y="2398713"/>
          <a:ext cx="1947862" cy="649287"/>
        </p:xfrm>
        <a:graphic>
          <a:graphicData uri="http://schemas.openxmlformats.org/presentationml/2006/ole">
            <p:oleObj spid="_x0000_s376838" name="Equation" r:id="rId9" imgW="685800" imgH="228600" progId="Equation.DSMT4">
              <p:embed/>
            </p:oleObj>
          </a:graphicData>
        </a:graphic>
      </p:graphicFrame>
      <p:graphicFrame>
        <p:nvGraphicFramePr>
          <p:cNvPr id="454669" name="Object 7"/>
          <p:cNvGraphicFramePr>
            <a:graphicFrameLocks noChangeAspect="1"/>
          </p:cNvGraphicFramePr>
          <p:nvPr/>
        </p:nvGraphicFramePr>
        <p:xfrm>
          <a:off x="3906838" y="4114800"/>
          <a:ext cx="360362" cy="504825"/>
        </p:xfrm>
        <a:graphic>
          <a:graphicData uri="http://schemas.openxmlformats.org/presentationml/2006/ole">
            <p:oleObj spid="_x0000_s376839" name="Equation" r:id="rId10" imgW="126720" imgH="177480" progId="Equation.DSMT4">
              <p:embed/>
            </p:oleObj>
          </a:graphicData>
        </a:graphic>
      </p:graphicFrame>
      <p:graphicFrame>
        <p:nvGraphicFramePr>
          <p:cNvPr id="454670" name="Object 8"/>
          <p:cNvGraphicFramePr>
            <a:graphicFrameLocks noChangeAspect="1"/>
          </p:cNvGraphicFramePr>
          <p:nvPr/>
        </p:nvGraphicFramePr>
        <p:xfrm>
          <a:off x="555625" y="4760913"/>
          <a:ext cx="1730375" cy="649287"/>
        </p:xfrm>
        <a:graphic>
          <a:graphicData uri="http://schemas.openxmlformats.org/presentationml/2006/ole">
            <p:oleObj spid="_x0000_s376840" name="Equation" r:id="rId11" imgW="609480" imgH="22860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674" name="Rectangle 4"/>
          <p:cNvSpPr>
            <a:spLocks noGrp="1" noChangeArrowheads="1"/>
          </p:cNvSpPr>
          <p:nvPr>
            <p:ph type="dt" sz="quarter" idx="10"/>
          </p:nvPr>
        </p:nvSpPr>
        <p:spPr>
          <a:noFill/>
        </p:spPr>
        <p:txBody>
          <a:bodyPr/>
          <a:lstStyle/>
          <a:p>
            <a:r>
              <a:rPr lang="en-US" smtClean="0"/>
              <a:t>Tuesday, June 14, 2011</a:t>
            </a:r>
          </a:p>
        </p:txBody>
      </p:sp>
      <p:sp>
        <p:nvSpPr>
          <p:cNvPr id="28675" name="Rectangle 6"/>
          <p:cNvSpPr>
            <a:spLocks noGrp="1" noChangeArrowheads="1"/>
          </p:cNvSpPr>
          <p:nvPr>
            <p:ph type="sldNum" sz="quarter" idx="12"/>
          </p:nvPr>
        </p:nvSpPr>
        <p:spPr>
          <a:noFill/>
        </p:spPr>
        <p:txBody>
          <a:bodyPr/>
          <a:lstStyle/>
          <a:p>
            <a:fld id="{286041FB-0E60-014A-9FD7-7E77B6463A9F}" type="slidenum">
              <a:rPr lang="en-US"/>
              <a:pPr/>
              <a:t>14</a:t>
            </a:fld>
            <a:endParaRPr lang="en-US"/>
          </a:p>
        </p:txBody>
      </p:sp>
      <p:sp>
        <p:nvSpPr>
          <p:cNvPr id="28676" name="Rectangle 2"/>
          <p:cNvSpPr>
            <a:spLocks noGrp="1" noChangeArrowheads="1"/>
          </p:cNvSpPr>
          <p:nvPr>
            <p:ph type="title"/>
          </p:nvPr>
        </p:nvSpPr>
        <p:spPr>
          <a:xfrm>
            <a:off x="685800" y="152400"/>
            <a:ext cx="7772400" cy="609600"/>
          </a:xfrm>
        </p:spPr>
        <p:txBody>
          <a:bodyPr/>
          <a:lstStyle/>
          <a:p>
            <a:r>
              <a:rPr lang="en-US"/>
              <a:t>Some Basic Information</a:t>
            </a:r>
          </a:p>
        </p:txBody>
      </p:sp>
      <p:sp>
        <p:nvSpPr>
          <p:cNvPr id="46083" name="Text Box 3"/>
          <p:cNvSpPr txBox="1">
            <a:spLocks noChangeArrowheads="1"/>
          </p:cNvSpPr>
          <p:nvPr/>
        </p:nvSpPr>
        <p:spPr bwMode="auto">
          <a:xfrm>
            <a:off x="685800" y="2971800"/>
            <a:ext cx="2125663" cy="457200"/>
          </a:xfrm>
          <a:prstGeom prst="rect">
            <a:avLst/>
          </a:prstGeom>
          <a:noFill/>
          <a:ln w="9525">
            <a:noFill/>
            <a:miter lim="800000"/>
            <a:headEnd/>
            <a:tailEnd/>
          </a:ln>
        </p:spPr>
        <p:txBody>
          <a:bodyPr wrap="none">
            <a:prstTxWarp prst="textNoShape">
              <a:avLst/>
            </a:prstTxWarp>
            <a:spAutoFit/>
          </a:bodyPr>
          <a:lstStyle/>
          <a:p>
            <a:r>
              <a:rPr lang="en-US">
                <a:solidFill>
                  <a:srgbClr val="660066"/>
                </a:solidFill>
                <a:latin typeface="Arial Narrow" charset="0"/>
              </a:rPr>
              <a:t>Normal Force, </a:t>
            </a:r>
            <a:r>
              <a:rPr lang="en-US" b="1">
                <a:solidFill>
                  <a:srgbClr val="660066"/>
                </a:solidFill>
                <a:latin typeface="Monotype Corsiva" charset="0"/>
              </a:rPr>
              <a:t>n</a:t>
            </a:r>
            <a:r>
              <a:rPr lang="en-US">
                <a:solidFill>
                  <a:srgbClr val="660066"/>
                </a:solidFill>
                <a:latin typeface="Monotype Corsiva" charset="0"/>
              </a:rPr>
              <a:t>: </a:t>
            </a:r>
            <a:endParaRPr lang="en-US" b="1">
              <a:solidFill>
                <a:srgbClr val="660066"/>
              </a:solidFill>
              <a:latin typeface="Monotype Corsiva" charset="0"/>
            </a:endParaRPr>
          </a:p>
        </p:txBody>
      </p:sp>
      <p:sp>
        <p:nvSpPr>
          <p:cNvPr id="46084" name="Text Box 4"/>
          <p:cNvSpPr txBox="1">
            <a:spLocks noChangeArrowheads="1"/>
          </p:cNvSpPr>
          <p:nvPr/>
        </p:nvSpPr>
        <p:spPr bwMode="auto">
          <a:xfrm>
            <a:off x="609600" y="914400"/>
            <a:ext cx="7840663" cy="477838"/>
          </a:xfrm>
          <a:prstGeom prst="rect">
            <a:avLst/>
          </a:prstGeom>
          <a:solidFill>
            <a:srgbClr val="FFFFCC"/>
          </a:solidFill>
          <a:ln w="57150">
            <a:pattFill prst="solidDmnd">
              <a:fgClr>
                <a:srgbClr val="FF0000"/>
              </a:fgClr>
              <a:bgClr>
                <a:srgbClr val="CCFFFF"/>
              </a:bgClr>
            </a:pattFill>
            <a:miter lim="800000"/>
            <a:headEnd/>
            <a:tailEnd/>
          </a:ln>
        </p:spPr>
        <p:txBody>
          <a:bodyPr wrap="none">
            <a:prstTxWarp prst="textNoShape">
              <a:avLst/>
            </a:prstTxWarp>
            <a:spAutoFit/>
          </a:bodyPr>
          <a:lstStyle/>
          <a:p>
            <a:pPr>
              <a:lnSpc>
                <a:spcPct val="90000"/>
              </a:lnSpc>
              <a:spcBef>
                <a:spcPct val="20000"/>
              </a:spcBef>
            </a:pPr>
            <a:r>
              <a:rPr lang="en-US">
                <a:solidFill>
                  <a:schemeClr val="accent2"/>
                </a:solidFill>
                <a:latin typeface="Arial Narrow" charset="0"/>
              </a:rPr>
              <a:t>When Newton’s laws are applied, </a:t>
            </a:r>
            <a:r>
              <a:rPr lang="en-US">
                <a:solidFill>
                  <a:srgbClr val="FF0000"/>
                </a:solidFill>
                <a:latin typeface="Monotype Corsiva" charset="0"/>
              </a:rPr>
              <a:t>external forces</a:t>
            </a:r>
            <a:r>
              <a:rPr lang="en-US">
                <a:solidFill>
                  <a:schemeClr val="accent2"/>
                </a:solidFill>
                <a:latin typeface="Arial Narrow" charset="0"/>
              </a:rPr>
              <a:t> are only of interest!!</a:t>
            </a:r>
            <a:endParaRPr lang="en-US"/>
          </a:p>
        </p:txBody>
      </p:sp>
      <p:sp>
        <p:nvSpPr>
          <p:cNvPr id="46085" name="Text Box 5"/>
          <p:cNvSpPr txBox="1">
            <a:spLocks noChangeArrowheads="1"/>
          </p:cNvSpPr>
          <p:nvPr/>
        </p:nvSpPr>
        <p:spPr bwMode="auto">
          <a:xfrm>
            <a:off x="533400" y="1752600"/>
            <a:ext cx="825500" cy="457200"/>
          </a:xfrm>
          <a:prstGeom prst="rect">
            <a:avLst/>
          </a:prstGeom>
          <a:solidFill>
            <a:srgbClr val="FFFFCC"/>
          </a:solidFill>
          <a:ln w="9525">
            <a:noFill/>
            <a:miter lim="800000"/>
            <a:headEnd/>
            <a:tailEnd/>
          </a:ln>
        </p:spPr>
        <p:txBody>
          <a:bodyPr wrap="none">
            <a:prstTxWarp prst="textNoShape">
              <a:avLst/>
            </a:prstTxWarp>
            <a:spAutoFit/>
          </a:bodyPr>
          <a:lstStyle/>
          <a:p>
            <a:r>
              <a:rPr lang="en-US">
                <a:solidFill>
                  <a:srgbClr val="660066"/>
                </a:solidFill>
                <a:latin typeface="Arial Narrow" charset="0"/>
              </a:rPr>
              <a:t>Why?</a:t>
            </a:r>
            <a:endParaRPr lang="en-US" b="1">
              <a:solidFill>
                <a:srgbClr val="660066"/>
              </a:solidFill>
              <a:latin typeface="Monotype Corsiva" charset="0"/>
            </a:endParaRPr>
          </a:p>
        </p:txBody>
      </p:sp>
      <p:sp>
        <p:nvSpPr>
          <p:cNvPr id="46086" name="Text Box 6"/>
          <p:cNvSpPr txBox="1">
            <a:spLocks noChangeArrowheads="1"/>
          </p:cNvSpPr>
          <p:nvPr/>
        </p:nvSpPr>
        <p:spPr bwMode="auto">
          <a:xfrm>
            <a:off x="1524000" y="1524000"/>
            <a:ext cx="7315200" cy="860425"/>
          </a:xfrm>
          <a:prstGeom prst="rect">
            <a:avLst/>
          </a:prstGeom>
          <a:solidFill>
            <a:srgbClr val="FFFFCC"/>
          </a:solidFill>
          <a:ln w="38100">
            <a:solidFill>
              <a:srgbClr val="FF0000"/>
            </a:solidFill>
            <a:miter lim="800000"/>
            <a:headEnd/>
            <a:tailEnd/>
          </a:ln>
        </p:spPr>
        <p:txBody>
          <a:bodyPr>
            <a:prstTxWarp prst="textNoShape">
              <a:avLst/>
            </a:prstTxWarp>
            <a:spAutoFit/>
          </a:bodyPr>
          <a:lstStyle/>
          <a:p>
            <a:r>
              <a:rPr lang="en-US">
                <a:solidFill>
                  <a:srgbClr val="003300"/>
                </a:solidFill>
                <a:latin typeface="Monotype Corsiva" charset="0"/>
              </a:rPr>
              <a:t>Because, as described in Newton’s first law, an object will keep its current motion unless non-zero net external force is applied.</a:t>
            </a:r>
            <a:endParaRPr lang="en-US" b="1">
              <a:solidFill>
                <a:srgbClr val="003300"/>
              </a:solidFill>
              <a:latin typeface="Monotype Corsiva" charset="0"/>
            </a:endParaRPr>
          </a:p>
        </p:txBody>
      </p:sp>
      <p:sp>
        <p:nvSpPr>
          <p:cNvPr id="46087" name="Text Box 7"/>
          <p:cNvSpPr txBox="1">
            <a:spLocks noChangeArrowheads="1"/>
          </p:cNvSpPr>
          <p:nvPr/>
        </p:nvSpPr>
        <p:spPr bwMode="auto">
          <a:xfrm>
            <a:off x="771525" y="3886200"/>
            <a:ext cx="1514475" cy="457200"/>
          </a:xfrm>
          <a:prstGeom prst="rect">
            <a:avLst/>
          </a:prstGeom>
          <a:noFill/>
          <a:ln w="9525">
            <a:noFill/>
            <a:miter lim="800000"/>
            <a:headEnd/>
            <a:tailEnd/>
          </a:ln>
        </p:spPr>
        <p:txBody>
          <a:bodyPr wrap="none">
            <a:prstTxWarp prst="textNoShape">
              <a:avLst/>
            </a:prstTxWarp>
            <a:spAutoFit/>
          </a:bodyPr>
          <a:lstStyle/>
          <a:p>
            <a:r>
              <a:rPr lang="en-US">
                <a:solidFill>
                  <a:srgbClr val="660066"/>
                </a:solidFill>
                <a:latin typeface="Arial Narrow" charset="0"/>
              </a:rPr>
              <a:t>Tension, </a:t>
            </a:r>
            <a:r>
              <a:rPr lang="en-US" b="1">
                <a:solidFill>
                  <a:srgbClr val="660066"/>
                </a:solidFill>
                <a:latin typeface="Monotype Corsiva" charset="0"/>
              </a:rPr>
              <a:t>T</a:t>
            </a:r>
            <a:r>
              <a:rPr lang="en-US">
                <a:solidFill>
                  <a:srgbClr val="660066"/>
                </a:solidFill>
                <a:latin typeface="Monotype Corsiva" charset="0"/>
              </a:rPr>
              <a:t>: </a:t>
            </a:r>
            <a:endParaRPr lang="en-US" b="1">
              <a:solidFill>
                <a:srgbClr val="660066"/>
              </a:solidFill>
              <a:latin typeface="Monotype Corsiva" charset="0"/>
            </a:endParaRPr>
          </a:p>
        </p:txBody>
      </p:sp>
      <p:sp>
        <p:nvSpPr>
          <p:cNvPr id="46088" name="Text Box 8"/>
          <p:cNvSpPr txBox="1">
            <a:spLocks noChangeArrowheads="1"/>
          </p:cNvSpPr>
          <p:nvPr/>
        </p:nvSpPr>
        <p:spPr bwMode="auto">
          <a:xfrm>
            <a:off x="3048000" y="2514600"/>
            <a:ext cx="5562600" cy="1225550"/>
          </a:xfrm>
          <a:prstGeom prst="rect">
            <a:avLst/>
          </a:prstGeom>
          <a:solidFill>
            <a:srgbClr val="FFFFCC"/>
          </a:solidFill>
          <a:ln w="38100">
            <a:solidFill>
              <a:srgbClr val="FF0000"/>
            </a:solidFill>
            <a:miter lim="800000"/>
            <a:headEnd/>
            <a:tailEnd/>
          </a:ln>
        </p:spPr>
        <p:txBody>
          <a:bodyPr>
            <a:prstTxWarp prst="textNoShape">
              <a:avLst/>
            </a:prstTxWarp>
            <a:spAutoFit/>
          </a:bodyPr>
          <a:lstStyle/>
          <a:p>
            <a:r>
              <a:rPr lang="en-US">
                <a:solidFill>
                  <a:srgbClr val="003300"/>
                </a:solidFill>
                <a:latin typeface="Monotype Corsiva" charset="0"/>
              </a:rPr>
              <a:t>Reaction force that reacts to action forces due to the surface structure of an object. Its direction is perpendicular to the surface.</a:t>
            </a:r>
            <a:endParaRPr lang="en-US" b="1">
              <a:solidFill>
                <a:srgbClr val="003300"/>
              </a:solidFill>
              <a:latin typeface="Monotype Corsiva" charset="0"/>
            </a:endParaRPr>
          </a:p>
        </p:txBody>
      </p:sp>
      <p:sp>
        <p:nvSpPr>
          <p:cNvPr id="46089" name="Text Box 9"/>
          <p:cNvSpPr txBox="1">
            <a:spLocks noChangeArrowheads="1"/>
          </p:cNvSpPr>
          <p:nvPr/>
        </p:nvSpPr>
        <p:spPr bwMode="auto">
          <a:xfrm>
            <a:off x="3048000" y="3836988"/>
            <a:ext cx="4495800" cy="860425"/>
          </a:xfrm>
          <a:prstGeom prst="rect">
            <a:avLst/>
          </a:prstGeom>
          <a:solidFill>
            <a:srgbClr val="FFFFCC"/>
          </a:solidFill>
          <a:ln w="38100">
            <a:solidFill>
              <a:srgbClr val="FF0000"/>
            </a:solidFill>
            <a:miter lim="800000"/>
            <a:headEnd/>
            <a:tailEnd/>
          </a:ln>
        </p:spPr>
        <p:txBody>
          <a:bodyPr>
            <a:prstTxWarp prst="textNoShape">
              <a:avLst/>
            </a:prstTxWarp>
            <a:spAutoFit/>
          </a:bodyPr>
          <a:lstStyle/>
          <a:p>
            <a:r>
              <a:rPr lang="en-US">
                <a:solidFill>
                  <a:srgbClr val="003300"/>
                </a:solidFill>
                <a:latin typeface="Monotype Corsiva" charset="0"/>
              </a:rPr>
              <a:t>The reactionary force by a stringy object against an external force exerted on it. </a:t>
            </a:r>
          </a:p>
        </p:txBody>
      </p:sp>
      <p:sp>
        <p:nvSpPr>
          <p:cNvPr id="46090" name="Text Box 10"/>
          <p:cNvSpPr txBox="1">
            <a:spLocks noChangeArrowheads="1"/>
          </p:cNvSpPr>
          <p:nvPr/>
        </p:nvSpPr>
        <p:spPr bwMode="auto">
          <a:xfrm>
            <a:off x="3048000" y="4794250"/>
            <a:ext cx="5867400" cy="1225550"/>
          </a:xfrm>
          <a:prstGeom prst="rect">
            <a:avLst/>
          </a:prstGeom>
          <a:solidFill>
            <a:srgbClr val="FFFFCC"/>
          </a:solidFill>
          <a:ln w="38100">
            <a:solidFill>
              <a:srgbClr val="FF0000"/>
            </a:solidFill>
            <a:miter lim="800000"/>
            <a:headEnd/>
            <a:tailEnd/>
          </a:ln>
          <a:effectLst/>
        </p:spPr>
        <p:txBody>
          <a:bodyPr>
            <a:prstTxWarp prst="textNoShape">
              <a:avLst/>
            </a:prstTxWarp>
            <a:spAutoFit/>
          </a:bodyPr>
          <a:lstStyle/>
          <a:p>
            <a:pPr>
              <a:defRPr/>
            </a:pPr>
            <a:r>
              <a:rPr lang="en-US">
                <a:solidFill>
                  <a:srgbClr val="003300"/>
                </a:solidFill>
                <a:latin typeface="Monotype Corsiva" charset="0"/>
              </a:rPr>
              <a:t>A graphical tool which is a </a:t>
            </a:r>
            <a:r>
              <a:rPr lang="en-US" b="1" u="sng">
                <a:solidFill>
                  <a:srgbClr val="FF0000"/>
                </a:solidFill>
                <a:effectLst>
                  <a:outerShdw blurRad="38100" dist="38100" dir="2700000" algn="tl">
                    <a:srgbClr val="000000"/>
                  </a:outerShdw>
                </a:effectLst>
                <a:latin typeface="Monotype Corsiva" charset="0"/>
              </a:rPr>
              <a:t>diagram of external forces on an object</a:t>
            </a:r>
            <a:r>
              <a:rPr lang="en-US">
                <a:solidFill>
                  <a:srgbClr val="003300"/>
                </a:solidFill>
                <a:latin typeface="Monotype Corsiva" charset="0"/>
              </a:rPr>
              <a:t> and is extremely useful analyzing forces and motion!!  Drawn only on an object.</a:t>
            </a:r>
            <a:endParaRPr lang="en-US" b="1">
              <a:solidFill>
                <a:srgbClr val="003300"/>
              </a:solidFill>
              <a:latin typeface="Monotype Corsiva" charset="0"/>
            </a:endParaRPr>
          </a:p>
        </p:txBody>
      </p:sp>
      <p:sp>
        <p:nvSpPr>
          <p:cNvPr id="46091" name="Text Box 11"/>
          <p:cNvSpPr txBox="1">
            <a:spLocks noChangeArrowheads="1"/>
          </p:cNvSpPr>
          <p:nvPr/>
        </p:nvSpPr>
        <p:spPr bwMode="auto">
          <a:xfrm>
            <a:off x="381000" y="5181600"/>
            <a:ext cx="2362200" cy="457200"/>
          </a:xfrm>
          <a:prstGeom prst="rect">
            <a:avLst/>
          </a:prstGeom>
          <a:solidFill>
            <a:srgbClr val="FFFFCC"/>
          </a:solidFill>
          <a:ln w="38100">
            <a:noFill/>
            <a:miter lim="800000"/>
            <a:headEnd/>
            <a:tailEnd/>
          </a:ln>
        </p:spPr>
        <p:txBody>
          <a:bodyPr>
            <a:prstTxWarp prst="textNoShape">
              <a:avLst/>
            </a:prstTxWarp>
            <a:spAutoFit/>
          </a:bodyPr>
          <a:lstStyle/>
          <a:p>
            <a:r>
              <a:rPr lang="en-US">
                <a:solidFill>
                  <a:srgbClr val="800000"/>
                </a:solidFill>
                <a:latin typeface="Arial Narrow" charset="0"/>
              </a:rPr>
              <a:t>Free-body diagram</a:t>
            </a:r>
            <a:endParaRPr lang="en-US" b="1">
              <a:solidFill>
                <a:srgbClr val="800000"/>
              </a:solidFill>
              <a:latin typeface="Arial Narrow" charset="0"/>
            </a:endParaRPr>
          </a:p>
        </p:txBody>
      </p:sp>
      <p:sp>
        <p:nvSpPr>
          <p:cNvPr id="28686" name="Footer Placeholder 13"/>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9710" name="Rectangle 4"/>
          <p:cNvSpPr>
            <a:spLocks noGrp="1" noChangeArrowheads="1"/>
          </p:cNvSpPr>
          <p:nvPr>
            <p:ph type="dt" sz="quarter" idx="10"/>
          </p:nvPr>
        </p:nvSpPr>
        <p:spPr>
          <a:noFill/>
        </p:spPr>
        <p:txBody>
          <a:bodyPr/>
          <a:lstStyle/>
          <a:p>
            <a:r>
              <a:rPr lang="en-US" smtClean="0"/>
              <a:t>Tuesday, June 14, 2011</a:t>
            </a:r>
          </a:p>
        </p:txBody>
      </p:sp>
      <p:sp>
        <p:nvSpPr>
          <p:cNvPr id="29711" name="Rectangle 6"/>
          <p:cNvSpPr>
            <a:spLocks noGrp="1" noChangeArrowheads="1"/>
          </p:cNvSpPr>
          <p:nvPr>
            <p:ph type="sldNum" sz="quarter" idx="12"/>
          </p:nvPr>
        </p:nvSpPr>
        <p:spPr>
          <a:noFill/>
        </p:spPr>
        <p:txBody>
          <a:bodyPr/>
          <a:lstStyle/>
          <a:p>
            <a:fld id="{4EFDF60E-73A2-DE4F-BFA1-7E8981DF958A}" type="slidenum">
              <a:rPr lang="en-US"/>
              <a:pPr/>
              <a:t>15</a:t>
            </a:fld>
            <a:endParaRPr lang="en-US"/>
          </a:p>
        </p:txBody>
      </p:sp>
      <p:sp>
        <p:nvSpPr>
          <p:cNvPr id="29712" name="Rectangle 2"/>
          <p:cNvSpPr>
            <a:spLocks noGrp="1" noChangeArrowheads="1"/>
          </p:cNvSpPr>
          <p:nvPr>
            <p:ph type="title"/>
          </p:nvPr>
        </p:nvSpPr>
        <p:spPr>
          <a:xfrm>
            <a:off x="685800" y="0"/>
            <a:ext cx="7772400" cy="533400"/>
          </a:xfrm>
        </p:spPr>
        <p:txBody>
          <a:bodyPr/>
          <a:lstStyle/>
          <a:p>
            <a:r>
              <a:rPr lang="en-US" sz="3600" dirty="0"/>
              <a:t>Free Body Diagrams and Solving Problems</a:t>
            </a:r>
          </a:p>
        </p:txBody>
      </p:sp>
      <p:sp>
        <p:nvSpPr>
          <p:cNvPr id="47107" name="Rectangle 3"/>
          <p:cNvSpPr>
            <a:spLocks noGrp="1" noChangeArrowheads="1"/>
          </p:cNvSpPr>
          <p:nvPr>
            <p:ph type="body" idx="1"/>
          </p:nvPr>
        </p:nvSpPr>
        <p:spPr>
          <a:xfrm>
            <a:off x="685800" y="533400"/>
            <a:ext cx="7772400" cy="2590800"/>
          </a:xfrm>
        </p:spPr>
        <p:txBody>
          <a:bodyPr/>
          <a:lstStyle/>
          <a:p>
            <a:pPr marL="609600" indent="-609600">
              <a:lnSpc>
                <a:spcPct val="90000"/>
              </a:lnSpc>
            </a:pPr>
            <a:r>
              <a:rPr lang="en-US" sz="1700"/>
              <a:t>Free-body diagram: A diagram of vector forces acting on an object</a:t>
            </a:r>
            <a:r>
              <a:rPr lang="en-US" sz="1700" smtClean="0"/>
              <a:t> </a:t>
            </a:r>
          </a:p>
          <a:p>
            <a:pPr marL="609600" indent="-609600">
              <a:lnSpc>
                <a:spcPct val="90000"/>
              </a:lnSpc>
            </a:pPr>
            <a:r>
              <a:rPr lang="en-US" sz="1700" smtClean="0">
                <a:solidFill>
                  <a:schemeClr val="hlink"/>
                </a:solidFill>
                <a:sym typeface="Wingdings" charset="2"/>
              </a:rPr>
              <a:t>A </a:t>
            </a:r>
            <a:r>
              <a:rPr lang="en-US" sz="1700">
                <a:solidFill>
                  <a:schemeClr val="hlink"/>
                </a:solidFill>
                <a:sym typeface="Wingdings" charset="2"/>
              </a:rPr>
              <a:t>great tool to solve a problem using forces or using dynamics</a:t>
            </a:r>
            <a:endParaRPr lang="en-US" sz="1700">
              <a:solidFill>
                <a:schemeClr val="hlink"/>
              </a:solidFill>
            </a:endParaRPr>
          </a:p>
          <a:p>
            <a:pPr marL="609600" indent="-609600">
              <a:lnSpc>
                <a:spcPct val="90000"/>
              </a:lnSpc>
              <a:buFontTx/>
              <a:buAutoNum type="arabicPeriod"/>
            </a:pPr>
            <a:r>
              <a:rPr lang="en-US" sz="1700">
                <a:solidFill>
                  <a:srgbClr val="CC00CC"/>
                </a:solidFill>
              </a:rPr>
              <a:t>Select a point on an object in the problem</a:t>
            </a:r>
          </a:p>
          <a:p>
            <a:pPr marL="609600" indent="-609600">
              <a:lnSpc>
                <a:spcPct val="90000"/>
              </a:lnSpc>
              <a:buFontTx/>
              <a:buAutoNum type="arabicPeriod"/>
            </a:pPr>
            <a:r>
              <a:rPr lang="en-US" sz="1700">
                <a:solidFill>
                  <a:srgbClr val="CC00CC"/>
                </a:solidFill>
              </a:rPr>
              <a:t>Identify all the forces acting only on the selected object</a:t>
            </a:r>
          </a:p>
          <a:p>
            <a:pPr marL="609600" indent="-609600">
              <a:lnSpc>
                <a:spcPct val="90000"/>
              </a:lnSpc>
              <a:buFontTx/>
              <a:buAutoNum type="arabicPeriod"/>
            </a:pPr>
            <a:r>
              <a:rPr lang="en-US" sz="1700">
                <a:solidFill>
                  <a:srgbClr val="CC00CC"/>
                </a:solidFill>
              </a:rPr>
              <a:t>Define a reference frame with positive and negative axes specified</a:t>
            </a:r>
          </a:p>
          <a:p>
            <a:pPr marL="609600" indent="-609600">
              <a:lnSpc>
                <a:spcPct val="90000"/>
              </a:lnSpc>
              <a:buFontTx/>
              <a:buAutoNum type="arabicPeriod"/>
            </a:pPr>
            <a:r>
              <a:rPr lang="en-US" sz="1700">
                <a:solidFill>
                  <a:srgbClr val="CC00CC"/>
                </a:solidFill>
              </a:rPr>
              <a:t>Draw arrows to represent the force vectors on the selected point</a:t>
            </a:r>
          </a:p>
          <a:p>
            <a:pPr marL="609600" indent="-609600">
              <a:lnSpc>
                <a:spcPct val="90000"/>
              </a:lnSpc>
              <a:buFontTx/>
              <a:buAutoNum type="arabicPeriod"/>
            </a:pPr>
            <a:r>
              <a:rPr lang="en-US" sz="1700"/>
              <a:t>Write down net force vector equation</a:t>
            </a:r>
          </a:p>
          <a:p>
            <a:pPr marL="609600" indent="-609600">
              <a:lnSpc>
                <a:spcPct val="90000"/>
              </a:lnSpc>
              <a:buFontTx/>
              <a:buAutoNum type="arabicPeriod"/>
            </a:pPr>
            <a:r>
              <a:rPr lang="en-US" sz="1700"/>
              <a:t>Write down the forces in components to solve the </a:t>
            </a:r>
            <a:r>
              <a:rPr lang="en-US" sz="1700" smtClean="0"/>
              <a:t>problems</a:t>
            </a:r>
          </a:p>
          <a:p>
            <a:pPr marL="609600" indent="-609600">
              <a:lnSpc>
                <a:spcPct val="90000"/>
              </a:lnSpc>
            </a:pPr>
            <a:r>
              <a:rPr lang="en-US" sz="1700" smtClean="0">
                <a:solidFill>
                  <a:srgbClr val="A50021"/>
                </a:solidFill>
              </a:rPr>
              <a:t>No </a:t>
            </a:r>
            <a:r>
              <a:rPr lang="en-US" sz="1700">
                <a:solidFill>
                  <a:srgbClr val="A50021"/>
                </a:solidFill>
              </a:rPr>
              <a:t>matter which one we choose to draw the diagram on, the results should be the same, as long as they are from the same motion</a:t>
            </a:r>
          </a:p>
        </p:txBody>
      </p:sp>
      <p:sp>
        <p:nvSpPr>
          <p:cNvPr id="47108" name="Rectangle 4"/>
          <p:cNvSpPr>
            <a:spLocks noChangeArrowheads="1"/>
          </p:cNvSpPr>
          <p:nvPr/>
        </p:nvSpPr>
        <p:spPr bwMode="auto">
          <a:xfrm>
            <a:off x="533400" y="4038600"/>
            <a:ext cx="1371600" cy="152400"/>
          </a:xfrm>
          <a:prstGeom prst="rect">
            <a:avLst/>
          </a:prstGeom>
          <a:gradFill rotWithShape="0">
            <a:gsLst>
              <a:gs pos="0">
                <a:srgbClr val="5E2F00"/>
              </a:gs>
              <a:gs pos="100000">
                <a:srgbClr val="CC6600"/>
              </a:gs>
            </a:gsLst>
            <a:lin ang="5400000" scaled="1"/>
          </a:gradFill>
          <a:ln w="9525">
            <a:noFill/>
            <a:miter lim="800000"/>
            <a:headEnd/>
            <a:tailEnd/>
          </a:ln>
        </p:spPr>
        <p:txBody>
          <a:bodyPr wrap="none" anchor="ctr">
            <a:prstTxWarp prst="textNoShape">
              <a:avLst/>
            </a:prstTxWarp>
          </a:bodyPr>
          <a:lstStyle/>
          <a:p>
            <a:endParaRPr lang="en-US"/>
          </a:p>
        </p:txBody>
      </p:sp>
      <p:sp>
        <p:nvSpPr>
          <p:cNvPr id="47109" name="Rectangle 5"/>
          <p:cNvSpPr>
            <a:spLocks noChangeArrowheads="1"/>
          </p:cNvSpPr>
          <p:nvPr/>
        </p:nvSpPr>
        <p:spPr bwMode="auto">
          <a:xfrm>
            <a:off x="952500" y="3733800"/>
            <a:ext cx="533400" cy="304800"/>
          </a:xfrm>
          <a:prstGeom prst="rect">
            <a:avLst/>
          </a:prstGeom>
          <a:solidFill>
            <a:schemeClr val="accent2"/>
          </a:soli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sp>
        <p:nvSpPr>
          <p:cNvPr id="47110" name="Rectangle 6"/>
          <p:cNvSpPr>
            <a:spLocks noChangeArrowheads="1"/>
          </p:cNvSpPr>
          <p:nvPr/>
        </p:nvSpPr>
        <p:spPr bwMode="auto">
          <a:xfrm>
            <a:off x="2286000" y="3505200"/>
            <a:ext cx="5257800" cy="381000"/>
          </a:xfrm>
          <a:prstGeom prst="rect">
            <a:avLst/>
          </a:prstGeom>
          <a:noFill/>
          <a:ln w="9525">
            <a:noFill/>
            <a:miter lim="800000"/>
            <a:headEnd/>
            <a:tailEnd/>
          </a:ln>
        </p:spPr>
        <p:txBody>
          <a:bodyPr>
            <a:prstTxWarp prst="textNoShape">
              <a:avLst/>
            </a:prstTxWarp>
          </a:bodyPr>
          <a:lstStyle/>
          <a:p>
            <a:pPr marL="609600" indent="-609600">
              <a:lnSpc>
                <a:spcPct val="90000"/>
              </a:lnSpc>
              <a:spcBef>
                <a:spcPct val="20000"/>
              </a:spcBef>
            </a:pPr>
            <a:r>
              <a:rPr lang="en-US" sz="1800">
                <a:solidFill>
                  <a:schemeClr val="accent2"/>
                </a:solidFill>
                <a:latin typeface="Arial Narrow" charset="0"/>
              </a:rPr>
              <a:t>Which one would you like to select to draw FBD?</a:t>
            </a:r>
          </a:p>
          <a:p>
            <a:pPr marL="609600" indent="-609600">
              <a:lnSpc>
                <a:spcPct val="90000"/>
              </a:lnSpc>
              <a:spcBef>
                <a:spcPct val="20000"/>
              </a:spcBef>
            </a:pPr>
            <a:r>
              <a:rPr lang="en-US" sz="1800">
                <a:solidFill>
                  <a:schemeClr val="accent2"/>
                </a:solidFill>
                <a:latin typeface="Arial Narrow" charset="0"/>
              </a:rPr>
              <a:t>What do you think are the forces acting on this object?</a:t>
            </a:r>
          </a:p>
        </p:txBody>
      </p:sp>
      <p:sp>
        <p:nvSpPr>
          <p:cNvPr id="47111" name="Text Box 7"/>
          <p:cNvSpPr txBox="1">
            <a:spLocks noChangeArrowheads="1"/>
          </p:cNvSpPr>
          <p:nvPr/>
        </p:nvSpPr>
        <p:spPr bwMode="auto">
          <a:xfrm>
            <a:off x="2346325" y="4140200"/>
            <a:ext cx="1708150" cy="366713"/>
          </a:xfrm>
          <a:prstGeom prst="rect">
            <a:avLst/>
          </a:prstGeom>
          <a:solidFill>
            <a:srgbClr val="FFFF99"/>
          </a:solidFill>
          <a:ln w="9525">
            <a:noFill/>
            <a:miter lim="800000"/>
            <a:headEnd/>
            <a:tailEnd/>
          </a:ln>
        </p:spPr>
        <p:txBody>
          <a:bodyPr wrap="none">
            <a:prstTxWarp prst="textNoShape">
              <a:avLst/>
            </a:prstTxWarp>
            <a:spAutoFit/>
          </a:bodyPr>
          <a:lstStyle/>
          <a:p>
            <a:r>
              <a:rPr lang="en-US" sz="1800">
                <a:solidFill>
                  <a:srgbClr val="A50021"/>
                </a:solidFill>
                <a:latin typeface="Arial Narrow" charset="0"/>
              </a:rPr>
              <a:t>Gravitational force</a:t>
            </a:r>
          </a:p>
        </p:txBody>
      </p:sp>
      <p:sp>
        <p:nvSpPr>
          <p:cNvPr id="47112" name="Line 8"/>
          <p:cNvSpPr>
            <a:spLocks noChangeShapeType="1"/>
          </p:cNvSpPr>
          <p:nvPr/>
        </p:nvSpPr>
        <p:spPr bwMode="auto">
          <a:xfrm>
            <a:off x="1219200" y="3886200"/>
            <a:ext cx="0" cy="685800"/>
          </a:xfrm>
          <a:prstGeom prst="line">
            <a:avLst/>
          </a:prstGeom>
          <a:noFill/>
          <a:ln w="28575">
            <a:solidFill>
              <a:srgbClr val="A50021"/>
            </a:solidFill>
            <a:round/>
            <a:headEnd/>
            <a:tailEnd type="triangle" w="med" len="med"/>
          </a:ln>
        </p:spPr>
        <p:txBody>
          <a:bodyPr>
            <a:prstTxWarp prst="textNoShape">
              <a:avLst/>
            </a:prstTxWarp>
          </a:bodyPr>
          <a:lstStyle/>
          <a:p>
            <a:endParaRPr lang="en-US"/>
          </a:p>
        </p:txBody>
      </p:sp>
      <p:graphicFrame>
        <p:nvGraphicFramePr>
          <p:cNvPr id="47113" name="Object 2"/>
          <p:cNvGraphicFramePr>
            <a:graphicFrameLocks noChangeAspect="1"/>
          </p:cNvGraphicFramePr>
          <p:nvPr/>
        </p:nvGraphicFramePr>
        <p:xfrm>
          <a:off x="1344613" y="4267200"/>
          <a:ext cx="712787" cy="339725"/>
        </p:xfrm>
        <a:graphic>
          <a:graphicData uri="http://schemas.openxmlformats.org/presentationml/2006/ole">
            <p:oleObj spid="_x0000_s379906" name="Equation" r:id="rId3" imgW="660240" imgH="253800" progId="Equation.3">
              <p:embed/>
            </p:oleObj>
          </a:graphicData>
        </a:graphic>
      </p:graphicFrame>
      <p:sp>
        <p:nvSpPr>
          <p:cNvPr id="47114" name="Text Box 10"/>
          <p:cNvSpPr txBox="1">
            <a:spLocks noChangeArrowheads="1"/>
          </p:cNvSpPr>
          <p:nvPr/>
        </p:nvSpPr>
        <p:spPr bwMode="auto">
          <a:xfrm>
            <a:off x="4294188" y="4138613"/>
            <a:ext cx="4392612" cy="366712"/>
          </a:xfrm>
          <a:prstGeom prst="rect">
            <a:avLst/>
          </a:prstGeom>
          <a:solidFill>
            <a:srgbClr val="FFFF99"/>
          </a:solidFill>
          <a:ln w="9525">
            <a:noFill/>
            <a:miter lim="800000"/>
            <a:headEnd/>
            <a:tailEnd/>
          </a:ln>
        </p:spPr>
        <p:txBody>
          <a:bodyPr>
            <a:prstTxWarp prst="textNoShape">
              <a:avLst/>
            </a:prstTxWarp>
            <a:spAutoFit/>
          </a:bodyPr>
          <a:lstStyle/>
          <a:p>
            <a:r>
              <a:rPr lang="en-US" sz="1800">
                <a:solidFill>
                  <a:srgbClr val="A50021"/>
                </a:solidFill>
                <a:latin typeface="Arial Narrow" charset="0"/>
              </a:rPr>
              <a:t>the force supporting the object exerted by the floor</a:t>
            </a:r>
          </a:p>
        </p:txBody>
      </p:sp>
      <p:sp>
        <p:nvSpPr>
          <p:cNvPr id="47115" name="Line 11"/>
          <p:cNvSpPr>
            <a:spLocks noChangeShapeType="1"/>
          </p:cNvSpPr>
          <p:nvPr/>
        </p:nvSpPr>
        <p:spPr bwMode="auto">
          <a:xfrm flipH="1" flipV="1">
            <a:off x="1295400" y="3352800"/>
            <a:ext cx="0" cy="685800"/>
          </a:xfrm>
          <a:prstGeom prst="line">
            <a:avLst/>
          </a:prstGeom>
          <a:noFill/>
          <a:ln w="28575">
            <a:solidFill>
              <a:srgbClr val="A50021"/>
            </a:solidFill>
            <a:round/>
            <a:headEnd/>
            <a:tailEnd type="triangle" w="med" len="med"/>
          </a:ln>
        </p:spPr>
        <p:txBody>
          <a:bodyPr>
            <a:prstTxWarp prst="textNoShape">
              <a:avLst/>
            </a:prstTxWarp>
          </a:bodyPr>
          <a:lstStyle/>
          <a:p>
            <a:endParaRPr lang="en-US"/>
          </a:p>
        </p:txBody>
      </p:sp>
      <p:grpSp>
        <p:nvGrpSpPr>
          <p:cNvPr id="2" name="Group 12"/>
          <p:cNvGrpSpPr>
            <a:grpSpLocks/>
          </p:cNvGrpSpPr>
          <p:nvPr/>
        </p:nvGrpSpPr>
        <p:grpSpPr bwMode="auto">
          <a:xfrm>
            <a:off x="609600" y="4724400"/>
            <a:ext cx="685800" cy="1524000"/>
            <a:chOff x="384" y="2976"/>
            <a:chExt cx="432" cy="960"/>
          </a:xfrm>
        </p:grpSpPr>
        <p:sp>
          <p:nvSpPr>
            <p:cNvPr id="29750" name="Rectangle 13"/>
            <p:cNvSpPr>
              <a:spLocks noChangeArrowheads="1"/>
            </p:cNvSpPr>
            <p:nvPr/>
          </p:nvSpPr>
          <p:spPr bwMode="auto">
            <a:xfrm>
              <a:off x="384" y="3360"/>
              <a:ext cx="432" cy="576"/>
            </a:xfrm>
            <a:prstGeom prst="rect">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a:solidFill>
                    <a:srgbClr val="A50021"/>
                  </a:solidFill>
                  <a:latin typeface="Arial Narrow" charset="0"/>
                </a:rPr>
                <a:t>M</a:t>
              </a:r>
              <a:r>
                <a:rPr lang="en-US" sz="1800" baseline="-25000">
                  <a:solidFill>
                    <a:srgbClr val="A50021"/>
                  </a:solidFill>
                  <a:latin typeface="Arial Narrow" charset="0"/>
                </a:rPr>
                <a:t>e</a:t>
              </a:r>
              <a:endParaRPr lang="en-US" sz="1800">
                <a:solidFill>
                  <a:srgbClr val="A50021"/>
                </a:solidFill>
                <a:latin typeface="Arial Narrow" charset="0"/>
              </a:endParaRPr>
            </a:p>
          </p:txBody>
        </p:sp>
        <p:sp>
          <p:nvSpPr>
            <p:cNvPr id="29751" name="Line 14"/>
            <p:cNvSpPr>
              <a:spLocks noChangeShapeType="1"/>
            </p:cNvSpPr>
            <p:nvPr/>
          </p:nvSpPr>
          <p:spPr bwMode="auto">
            <a:xfrm flipV="1">
              <a:off x="600" y="2976"/>
              <a:ext cx="0" cy="384"/>
            </a:xfrm>
            <a:prstGeom prst="line">
              <a:avLst/>
            </a:prstGeom>
            <a:noFill/>
            <a:ln w="38100">
              <a:solidFill>
                <a:srgbClr val="A50021"/>
              </a:solidFill>
              <a:round/>
              <a:headEnd/>
              <a:tailEnd/>
            </a:ln>
          </p:spPr>
          <p:txBody>
            <a:bodyPr>
              <a:prstTxWarp prst="textNoShape">
                <a:avLst/>
              </a:prstTxWarp>
            </a:bodyPr>
            <a:lstStyle/>
            <a:p>
              <a:endParaRPr lang="en-US"/>
            </a:p>
          </p:txBody>
        </p:sp>
      </p:grpSp>
      <p:sp>
        <p:nvSpPr>
          <p:cNvPr id="47119" name="Rectangle 15"/>
          <p:cNvSpPr>
            <a:spLocks noChangeArrowheads="1"/>
          </p:cNvSpPr>
          <p:nvPr/>
        </p:nvSpPr>
        <p:spPr bwMode="auto">
          <a:xfrm>
            <a:off x="2362200" y="4572000"/>
            <a:ext cx="5638800" cy="609600"/>
          </a:xfrm>
          <a:prstGeom prst="rect">
            <a:avLst/>
          </a:prstGeom>
          <a:noFill/>
          <a:ln w="9525">
            <a:noFill/>
            <a:miter lim="800000"/>
            <a:headEnd/>
            <a:tailEnd/>
          </a:ln>
        </p:spPr>
        <p:txBody>
          <a:bodyPr>
            <a:prstTxWarp prst="textNoShape">
              <a:avLst/>
            </a:prstTxWarp>
          </a:bodyPr>
          <a:lstStyle/>
          <a:p>
            <a:pPr marL="609600" indent="-609600">
              <a:lnSpc>
                <a:spcPct val="90000"/>
              </a:lnSpc>
              <a:spcBef>
                <a:spcPct val="20000"/>
              </a:spcBef>
            </a:pPr>
            <a:r>
              <a:rPr lang="en-US" sz="1800">
                <a:solidFill>
                  <a:schemeClr val="accent2"/>
                </a:solidFill>
                <a:latin typeface="Arial Narrow" charset="0"/>
              </a:rPr>
              <a:t>Which one would you like to select to draw FBD?</a:t>
            </a:r>
          </a:p>
          <a:p>
            <a:pPr marL="609600" indent="-609600">
              <a:lnSpc>
                <a:spcPct val="90000"/>
              </a:lnSpc>
              <a:spcBef>
                <a:spcPct val="20000"/>
              </a:spcBef>
            </a:pPr>
            <a:r>
              <a:rPr lang="en-US" sz="1800">
                <a:solidFill>
                  <a:schemeClr val="accent2"/>
                </a:solidFill>
                <a:latin typeface="Arial Narrow" charset="0"/>
              </a:rPr>
              <a:t>What do you think are the forces acting on this elevator?</a:t>
            </a:r>
          </a:p>
        </p:txBody>
      </p:sp>
      <p:grpSp>
        <p:nvGrpSpPr>
          <p:cNvPr id="3" name="Group 16"/>
          <p:cNvGrpSpPr>
            <a:grpSpLocks/>
          </p:cNvGrpSpPr>
          <p:nvPr/>
        </p:nvGrpSpPr>
        <p:grpSpPr bwMode="auto">
          <a:xfrm>
            <a:off x="8001000" y="3048000"/>
            <a:ext cx="457200" cy="533400"/>
            <a:chOff x="5136" y="1824"/>
            <a:chExt cx="288" cy="336"/>
          </a:xfrm>
        </p:grpSpPr>
        <p:graphicFrame>
          <p:nvGraphicFramePr>
            <p:cNvPr id="29709" name="Object 13"/>
            <p:cNvGraphicFramePr>
              <a:graphicFrameLocks noChangeAspect="1"/>
            </p:cNvGraphicFramePr>
            <p:nvPr/>
          </p:nvGraphicFramePr>
          <p:xfrm>
            <a:off x="5260" y="1920"/>
            <a:ext cx="164" cy="192"/>
          </p:xfrm>
          <a:graphic>
            <a:graphicData uri="http://schemas.openxmlformats.org/presentationml/2006/ole">
              <p:oleObj spid="_x0000_s379917" name="Equation" r:id="rId4" imgW="241200" imgH="228600" progId="Equation.DSMT4">
                <p:embed/>
              </p:oleObj>
            </a:graphicData>
          </a:graphic>
        </p:graphicFrame>
        <p:sp>
          <p:nvSpPr>
            <p:cNvPr id="29749" name="Line 18"/>
            <p:cNvSpPr>
              <a:spLocks noChangeShapeType="1"/>
            </p:cNvSpPr>
            <p:nvPr/>
          </p:nvSpPr>
          <p:spPr bwMode="auto">
            <a:xfrm flipV="1">
              <a:off x="5136" y="1824"/>
              <a:ext cx="0" cy="336"/>
            </a:xfrm>
            <a:prstGeom prst="line">
              <a:avLst/>
            </a:prstGeom>
            <a:noFill/>
            <a:ln w="28575">
              <a:solidFill>
                <a:srgbClr val="A50021"/>
              </a:solidFill>
              <a:round/>
              <a:headEnd/>
              <a:tailEnd type="triangle" w="med" len="med"/>
            </a:ln>
          </p:spPr>
          <p:txBody>
            <a:bodyPr>
              <a:prstTxWarp prst="textNoShape">
                <a:avLst/>
              </a:prstTxWarp>
            </a:bodyPr>
            <a:lstStyle/>
            <a:p>
              <a:endParaRPr lang="en-US"/>
            </a:p>
          </p:txBody>
        </p:sp>
      </p:grpSp>
      <p:grpSp>
        <p:nvGrpSpPr>
          <p:cNvPr id="4" name="Group 19"/>
          <p:cNvGrpSpPr>
            <a:grpSpLocks/>
          </p:cNvGrpSpPr>
          <p:nvPr/>
        </p:nvGrpSpPr>
        <p:grpSpPr bwMode="auto">
          <a:xfrm>
            <a:off x="8001000" y="3581400"/>
            <a:ext cx="838200" cy="533400"/>
            <a:chOff x="5136" y="2160"/>
            <a:chExt cx="528" cy="336"/>
          </a:xfrm>
        </p:grpSpPr>
        <p:sp>
          <p:nvSpPr>
            <p:cNvPr id="29748" name="Line 20"/>
            <p:cNvSpPr>
              <a:spLocks noChangeShapeType="1"/>
            </p:cNvSpPr>
            <p:nvPr/>
          </p:nvSpPr>
          <p:spPr bwMode="auto">
            <a:xfrm>
              <a:off x="5136" y="2160"/>
              <a:ext cx="0" cy="336"/>
            </a:xfrm>
            <a:prstGeom prst="line">
              <a:avLst/>
            </a:prstGeom>
            <a:noFill/>
            <a:ln w="28575">
              <a:solidFill>
                <a:srgbClr val="A50021"/>
              </a:solidFill>
              <a:round/>
              <a:headEnd type="oval" w="med" len="med"/>
              <a:tailEnd type="triangle" w="med" len="med"/>
            </a:ln>
          </p:spPr>
          <p:txBody>
            <a:bodyPr>
              <a:prstTxWarp prst="textNoShape">
                <a:avLst/>
              </a:prstTxWarp>
            </a:bodyPr>
            <a:lstStyle/>
            <a:p>
              <a:endParaRPr lang="en-US"/>
            </a:p>
          </p:txBody>
        </p:sp>
        <p:graphicFrame>
          <p:nvGraphicFramePr>
            <p:cNvPr id="29708" name="Object 12"/>
            <p:cNvGraphicFramePr>
              <a:graphicFrameLocks noChangeAspect="1"/>
            </p:cNvGraphicFramePr>
            <p:nvPr/>
          </p:nvGraphicFramePr>
          <p:xfrm>
            <a:off x="5215" y="2208"/>
            <a:ext cx="449" cy="214"/>
          </p:xfrm>
          <a:graphic>
            <a:graphicData uri="http://schemas.openxmlformats.org/presentationml/2006/ole">
              <p:oleObj spid="_x0000_s379916" name="Equation" r:id="rId5" imgW="660240" imgH="253800" progId="Equation.3">
                <p:embed/>
              </p:oleObj>
            </a:graphicData>
          </a:graphic>
        </p:graphicFrame>
      </p:grpSp>
      <p:sp>
        <p:nvSpPr>
          <p:cNvPr id="47126" name="Text Box 22"/>
          <p:cNvSpPr txBox="1">
            <a:spLocks noChangeArrowheads="1"/>
          </p:cNvSpPr>
          <p:nvPr/>
        </p:nvSpPr>
        <p:spPr bwMode="auto">
          <a:xfrm>
            <a:off x="2209800" y="5334000"/>
            <a:ext cx="1708150" cy="366713"/>
          </a:xfrm>
          <a:prstGeom prst="rect">
            <a:avLst/>
          </a:prstGeom>
          <a:solidFill>
            <a:srgbClr val="FFFF99"/>
          </a:solidFill>
          <a:ln w="9525">
            <a:noFill/>
            <a:miter lim="800000"/>
            <a:headEnd/>
            <a:tailEnd/>
          </a:ln>
        </p:spPr>
        <p:txBody>
          <a:bodyPr wrap="none">
            <a:prstTxWarp prst="textNoShape">
              <a:avLst/>
            </a:prstTxWarp>
            <a:spAutoFit/>
          </a:bodyPr>
          <a:lstStyle/>
          <a:p>
            <a:r>
              <a:rPr lang="en-US" sz="1800">
                <a:solidFill>
                  <a:srgbClr val="A50021"/>
                </a:solidFill>
                <a:latin typeface="Arial Narrow" charset="0"/>
              </a:rPr>
              <a:t>Gravitational force</a:t>
            </a:r>
          </a:p>
        </p:txBody>
      </p:sp>
      <p:sp>
        <p:nvSpPr>
          <p:cNvPr id="47127" name="Text Box 23"/>
          <p:cNvSpPr txBox="1">
            <a:spLocks noChangeArrowheads="1"/>
          </p:cNvSpPr>
          <p:nvPr/>
        </p:nvSpPr>
        <p:spPr bwMode="auto">
          <a:xfrm>
            <a:off x="4114800" y="5334000"/>
            <a:ext cx="3581400" cy="366713"/>
          </a:xfrm>
          <a:prstGeom prst="rect">
            <a:avLst/>
          </a:prstGeom>
          <a:solidFill>
            <a:srgbClr val="FFFF99"/>
          </a:solidFill>
          <a:ln w="9525">
            <a:noFill/>
            <a:miter lim="800000"/>
            <a:headEnd/>
            <a:tailEnd/>
          </a:ln>
        </p:spPr>
        <p:txBody>
          <a:bodyPr>
            <a:prstTxWarp prst="textNoShape">
              <a:avLst/>
            </a:prstTxWarp>
            <a:spAutoFit/>
          </a:bodyPr>
          <a:lstStyle/>
          <a:p>
            <a:r>
              <a:rPr lang="en-US" sz="1800">
                <a:solidFill>
                  <a:srgbClr val="A50021"/>
                </a:solidFill>
                <a:latin typeface="Arial Narrow" charset="0"/>
              </a:rPr>
              <a:t>The force pulling the elevator (Tension)</a:t>
            </a:r>
          </a:p>
        </p:txBody>
      </p:sp>
      <p:sp>
        <p:nvSpPr>
          <p:cNvPr id="47128" name="Rectangle 24"/>
          <p:cNvSpPr>
            <a:spLocks noChangeArrowheads="1"/>
          </p:cNvSpPr>
          <p:nvPr/>
        </p:nvSpPr>
        <p:spPr bwMode="auto">
          <a:xfrm>
            <a:off x="762000" y="6019800"/>
            <a:ext cx="381000" cy="228600"/>
          </a:xfrm>
          <a:prstGeom prst="rect">
            <a:avLst/>
          </a:prstGeom>
          <a:solidFill>
            <a:srgbClr val="CC6600"/>
          </a:solidFill>
          <a:ln w="9525">
            <a:solidFill>
              <a:srgbClr val="CC6600"/>
            </a:solidFill>
            <a:miter lim="800000"/>
            <a:headEnd/>
            <a:tailEnd/>
          </a:ln>
        </p:spPr>
        <p:txBody>
          <a:bodyPr wrap="none" anchor="ctr">
            <a:prstTxWarp prst="textNoShape">
              <a:avLst/>
            </a:prstTxWarp>
          </a:bodyPr>
          <a:lstStyle/>
          <a:p>
            <a:pPr algn="ctr"/>
            <a:r>
              <a:rPr lang="en-US" sz="1800" b="1">
                <a:solidFill>
                  <a:srgbClr val="FFFF99"/>
                </a:solidFill>
                <a:latin typeface="Arial Narrow" charset="0"/>
              </a:rPr>
              <a:t>m</a:t>
            </a:r>
          </a:p>
        </p:txBody>
      </p:sp>
      <p:sp>
        <p:nvSpPr>
          <p:cNvPr id="47129" name="Text Box 25"/>
          <p:cNvSpPr txBox="1">
            <a:spLocks noChangeArrowheads="1"/>
          </p:cNvSpPr>
          <p:nvPr/>
        </p:nvSpPr>
        <p:spPr bwMode="auto">
          <a:xfrm>
            <a:off x="2209800" y="5813425"/>
            <a:ext cx="3154363" cy="339725"/>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pPr>
            <a:r>
              <a:rPr lang="en-US" sz="1800">
                <a:solidFill>
                  <a:schemeClr val="accent2"/>
                </a:solidFill>
                <a:latin typeface="Arial Narrow" charset="0"/>
              </a:rPr>
              <a:t>What about the box in the elevator?</a:t>
            </a:r>
            <a:endParaRPr lang="en-US" sz="1800"/>
          </a:p>
        </p:txBody>
      </p:sp>
      <p:sp>
        <p:nvSpPr>
          <p:cNvPr id="47130" name="Text Box 26"/>
          <p:cNvSpPr txBox="1">
            <a:spLocks noChangeArrowheads="1"/>
          </p:cNvSpPr>
          <p:nvPr/>
        </p:nvSpPr>
        <p:spPr bwMode="auto">
          <a:xfrm>
            <a:off x="5715000" y="5830888"/>
            <a:ext cx="1143000" cy="581025"/>
          </a:xfrm>
          <a:prstGeom prst="rect">
            <a:avLst/>
          </a:prstGeom>
          <a:solidFill>
            <a:srgbClr val="FFFF99"/>
          </a:solidFill>
          <a:ln w="9525">
            <a:noFill/>
            <a:miter lim="800000"/>
            <a:headEnd/>
            <a:tailEnd/>
          </a:ln>
        </p:spPr>
        <p:txBody>
          <a:bodyPr>
            <a:prstTxWarp prst="textNoShape">
              <a:avLst/>
            </a:prstTxWarp>
            <a:spAutoFit/>
          </a:bodyPr>
          <a:lstStyle/>
          <a:p>
            <a:r>
              <a:rPr lang="en-US" sz="1600">
                <a:solidFill>
                  <a:srgbClr val="A50021"/>
                </a:solidFill>
                <a:latin typeface="Arial Narrow" charset="0"/>
              </a:rPr>
              <a:t>Gravitational force</a:t>
            </a:r>
          </a:p>
        </p:txBody>
      </p:sp>
      <p:sp>
        <p:nvSpPr>
          <p:cNvPr id="47131" name="Text Box 27"/>
          <p:cNvSpPr txBox="1">
            <a:spLocks noChangeArrowheads="1"/>
          </p:cNvSpPr>
          <p:nvPr/>
        </p:nvSpPr>
        <p:spPr bwMode="auto">
          <a:xfrm>
            <a:off x="6934200" y="5791200"/>
            <a:ext cx="838200" cy="641350"/>
          </a:xfrm>
          <a:prstGeom prst="rect">
            <a:avLst/>
          </a:prstGeom>
          <a:solidFill>
            <a:srgbClr val="FFFF99"/>
          </a:solidFill>
          <a:ln w="9525">
            <a:noFill/>
            <a:miter lim="800000"/>
            <a:headEnd/>
            <a:tailEnd/>
          </a:ln>
        </p:spPr>
        <p:txBody>
          <a:bodyPr>
            <a:prstTxWarp prst="textNoShape">
              <a:avLst/>
            </a:prstTxWarp>
            <a:spAutoFit/>
          </a:bodyPr>
          <a:lstStyle/>
          <a:p>
            <a:r>
              <a:rPr lang="en-US" sz="1800">
                <a:solidFill>
                  <a:srgbClr val="A50021"/>
                </a:solidFill>
                <a:latin typeface="Arial Narrow" charset="0"/>
              </a:rPr>
              <a:t>Normal force</a:t>
            </a:r>
          </a:p>
        </p:txBody>
      </p:sp>
      <p:graphicFrame>
        <p:nvGraphicFramePr>
          <p:cNvPr id="47132" name="Object 3"/>
          <p:cNvGraphicFramePr>
            <a:graphicFrameLocks noChangeAspect="1"/>
          </p:cNvGraphicFramePr>
          <p:nvPr/>
        </p:nvGraphicFramePr>
        <p:xfrm>
          <a:off x="1447800" y="3429000"/>
          <a:ext cx="260350" cy="304800"/>
        </p:xfrm>
        <a:graphic>
          <a:graphicData uri="http://schemas.openxmlformats.org/presentationml/2006/ole">
            <p:oleObj spid="_x0000_s379907" name="Equation" r:id="rId6" imgW="241200" imgH="228600" progId="Equation.3">
              <p:embed/>
            </p:oleObj>
          </a:graphicData>
        </a:graphic>
      </p:graphicFrame>
      <p:grpSp>
        <p:nvGrpSpPr>
          <p:cNvPr id="5" name="Group 29"/>
          <p:cNvGrpSpPr>
            <a:grpSpLocks/>
          </p:cNvGrpSpPr>
          <p:nvPr/>
        </p:nvGrpSpPr>
        <p:grpSpPr bwMode="auto">
          <a:xfrm>
            <a:off x="990600" y="4953000"/>
            <a:ext cx="404813" cy="381000"/>
            <a:chOff x="624" y="3120"/>
            <a:chExt cx="255" cy="240"/>
          </a:xfrm>
        </p:grpSpPr>
        <p:sp>
          <p:nvSpPr>
            <p:cNvPr id="29747" name="Line 30"/>
            <p:cNvSpPr>
              <a:spLocks noChangeShapeType="1"/>
            </p:cNvSpPr>
            <p:nvPr/>
          </p:nvSpPr>
          <p:spPr bwMode="auto">
            <a:xfrm flipH="1" flipV="1">
              <a:off x="624" y="3120"/>
              <a:ext cx="0" cy="2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graphicFrame>
          <p:nvGraphicFramePr>
            <p:cNvPr id="29707" name="Object 11"/>
            <p:cNvGraphicFramePr>
              <a:graphicFrameLocks noChangeAspect="1"/>
            </p:cNvGraphicFramePr>
            <p:nvPr/>
          </p:nvGraphicFramePr>
          <p:xfrm>
            <a:off x="724" y="3120"/>
            <a:ext cx="155" cy="192"/>
          </p:xfrm>
          <a:graphic>
            <a:graphicData uri="http://schemas.openxmlformats.org/presentationml/2006/ole">
              <p:oleObj spid="_x0000_s379915" name="Equation" r:id="rId7" imgW="228600" imgH="228600" progId="Equation.3">
                <p:embed/>
              </p:oleObj>
            </a:graphicData>
          </a:graphic>
        </p:graphicFrame>
      </p:grpSp>
      <p:grpSp>
        <p:nvGrpSpPr>
          <p:cNvPr id="6" name="Group 32"/>
          <p:cNvGrpSpPr>
            <a:grpSpLocks/>
          </p:cNvGrpSpPr>
          <p:nvPr/>
        </p:nvGrpSpPr>
        <p:grpSpPr bwMode="auto">
          <a:xfrm>
            <a:off x="152400" y="5867400"/>
            <a:ext cx="838200" cy="784225"/>
            <a:chOff x="96" y="3696"/>
            <a:chExt cx="528" cy="494"/>
          </a:xfrm>
        </p:grpSpPr>
        <p:sp>
          <p:nvSpPr>
            <p:cNvPr id="29746" name="Line 33"/>
            <p:cNvSpPr>
              <a:spLocks noChangeShapeType="1"/>
            </p:cNvSpPr>
            <p:nvPr/>
          </p:nvSpPr>
          <p:spPr bwMode="auto">
            <a:xfrm>
              <a:off x="624" y="3696"/>
              <a:ext cx="0" cy="432"/>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graphicFrame>
          <p:nvGraphicFramePr>
            <p:cNvPr id="29706" name="Object 10"/>
            <p:cNvGraphicFramePr>
              <a:graphicFrameLocks noChangeAspect="1"/>
            </p:cNvGraphicFramePr>
            <p:nvPr/>
          </p:nvGraphicFramePr>
          <p:xfrm>
            <a:off x="96" y="3984"/>
            <a:ext cx="432" cy="206"/>
          </p:xfrm>
          <a:graphic>
            <a:graphicData uri="http://schemas.openxmlformats.org/presentationml/2006/ole">
              <p:oleObj spid="_x0000_s379914" name="Equation" r:id="rId8" imgW="660240" imgH="253800" progId="Equation.3">
                <p:embed/>
              </p:oleObj>
            </a:graphicData>
          </a:graphic>
        </p:graphicFrame>
      </p:grpSp>
      <p:grpSp>
        <p:nvGrpSpPr>
          <p:cNvPr id="7" name="Group 35"/>
          <p:cNvGrpSpPr>
            <a:grpSpLocks/>
          </p:cNvGrpSpPr>
          <p:nvPr/>
        </p:nvGrpSpPr>
        <p:grpSpPr bwMode="auto">
          <a:xfrm>
            <a:off x="1066800" y="6248400"/>
            <a:ext cx="865188" cy="457200"/>
            <a:chOff x="672" y="3936"/>
            <a:chExt cx="545" cy="288"/>
          </a:xfrm>
        </p:grpSpPr>
        <p:sp>
          <p:nvSpPr>
            <p:cNvPr id="29745" name="Line 36"/>
            <p:cNvSpPr>
              <a:spLocks noChangeShapeType="1"/>
            </p:cNvSpPr>
            <p:nvPr/>
          </p:nvSpPr>
          <p:spPr bwMode="auto">
            <a:xfrm>
              <a:off x="672" y="3936"/>
              <a:ext cx="0" cy="288"/>
            </a:xfrm>
            <a:prstGeom prst="line">
              <a:avLst/>
            </a:prstGeom>
            <a:noFill/>
            <a:ln w="28575">
              <a:solidFill>
                <a:srgbClr val="A50021"/>
              </a:solidFill>
              <a:round/>
              <a:headEnd/>
              <a:tailEnd type="triangle" w="med" len="med"/>
            </a:ln>
          </p:spPr>
          <p:txBody>
            <a:bodyPr>
              <a:prstTxWarp prst="textNoShape">
                <a:avLst/>
              </a:prstTxWarp>
            </a:bodyPr>
            <a:lstStyle/>
            <a:p>
              <a:endParaRPr lang="en-US"/>
            </a:p>
          </p:txBody>
        </p:sp>
        <p:graphicFrame>
          <p:nvGraphicFramePr>
            <p:cNvPr id="29705" name="Object 9"/>
            <p:cNvGraphicFramePr>
              <a:graphicFrameLocks noChangeAspect="1"/>
            </p:cNvGraphicFramePr>
            <p:nvPr/>
          </p:nvGraphicFramePr>
          <p:xfrm>
            <a:off x="768" y="4010"/>
            <a:ext cx="449" cy="214"/>
          </p:xfrm>
          <a:graphic>
            <a:graphicData uri="http://schemas.openxmlformats.org/presentationml/2006/ole">
              <p:oleObj spid="_x0000_s379913" name="Equation" r:id="rId9" imgW="660240" imgH="253800" progId="Equation.3">
                <p:embed/>
              </p:oleObj>
            </a:graphicData>
          </a:graphic>
        </p:graphicFrame>
      </p:grpSp>
      <p:grpSp>
        <p:nvGrpSpPr>
          <p:cNvPr id="8" name="Group 38"/>
          <p:cNvGrpSpPr>
            <a:grpSpLocks/>
          </p:cNvGrpSpPr>
          <p:nvPr/>
        </p:nvGrpSpPr>
        <p:grpSpPr bwMode="auto">
          <a:xfrm>
            <a:off x="8077200" y="4495800"/>
            <a:ext cx="449263" cy="533400"/>
            <a:chOff x="5088" y="2832"/>
            <a:chExt cx="283" cy="336"/>
          </a:xfrm>
        </p:grpSpPr>
        <p:graphicFrame>
          <p:nvGraphicFramePr>
            <p:cNvPr id="29704" name="Object 8"/>
            <p:cNvGraphicFramePr>
              <a:graphicFrameLocks noChangeAspect="1"/>
            </p:cNvGraphicFramePr>
            <p:nvPr/>
          </p:nvGraphicFramePr>
          <p:xfrm>
            <a:off x="5216" y="2928"/>
            <a:ext cx="155" cy="192"/>
          </p:xfrm>
          <a:graphic>
            <a:graphicData uri="http://schemas.openxmlformats.org/presentationml/2006/ole">
              <p:oleObj spid="_x0000_s379912" name="Equation" r:id="rId10" imgW="228600" imgH="228600" progId="Equation.3">
                <p:embed/>
              </p:oleObj>
            </a:graphicData>
          </a:graphic>
        </p:graphicFrame>
        <p:sp>
          <p:nvSpPr>
            <p:cNvPr id="29744" name="Line 40"/>
            <p:cNvSpPr>
              <a:spLocks noChangeShapeType="1"/>
            </p:cNvSpPr>
            <p:nvPr/>
          </p:nvSpPr>
          <p:spPr bwMode="auto">
            <a:xfrm flipV="1">
              <a:off x="5088" y="2832"/>
              <a:ext cx="0" cy="336"/>
            </a:xfrm>
            <a:prstGeom prst="line">
              <a:avLst/>
            </a:prstGeom>
            <a:noFill/>
            <a:ln w="28575">
              <a:solidFill>
                <a:srgbClr val="A50021"/>
              </a:solidFill>
              <a:round/>
              <a:headEnd/>
              <a:tailEnd type="triangle" w="med" len="med"/>
            </a:ln>
          </p:spPr>
          <p:txBody>
            <a:bodyPr>
              <a:prstTxWarp prst="textNoShape">
                <a:avLst/>
              </a:prstTxWarp>
            </a:bodyPr>
            <a:lstStyle/>
            <a:p>
              <a:endParaRPr lang="en-US"/>
            </a:p>
          </p:txBody>
        </p:sp>
      </p:grpSp>
      <p:grpSp>
        <p:nvGrpSpPr>
          <p:cNvPr id="9" name="Group 41"/>
          <p:cNvGrpSpPr>
            <a:grpSpLocks/>
          </p:cNvGrpSpPr>
          <p:nvPr/>
        </p:nvGrpSpPr>
        <p:grpSpPr bwMode="auto">
          <a:xfrm>
            <a:off x="8077200" y="5029200"/>
            <a:ext cx="838200" cy="533400"/>
            <a:chOff x="5136" y="2160"/>
            <a:chExt cx="528" cy="336"/>
          </a:xfrm>
        </p:grpSpPr>
        <p:sp>
          <p:nvSpPr>
            <p:cNvPr id="29743" name="Line 42"/>
            <p:cNvSpPr>
              <a:spLocks noChangeShapeType="1"/>
            </p:cNvSpPr>
            <p:nvPr/>
          </p:nvSpPr>
          <p:spPr bwMode="auto">
            <a:xfrm>
              <a:off x="5136" y="2160"/>
              <a:ext cx="0" cy="336"/>
            </a:xfrm>
            <a:prstGeom prst="line">
              <a:avLst/>
            </a:prstGeom>
            <a:noFill/>
            <a:ln w="28575">
              <a:solidFill>
                <a:srgbClr val="A50021"/>
              </a:solidFill>
              <a:round/>
              <a:headEnd type="oval" w="med" len="med"/>
              <a:tailEnd type="triangle" w="med" len="med"/>
            </a:ln>
          </p:spPr>
          <p:txBody>
            <a:bodyPr>
              <a:prstTxWarp prst="textNoShape">
                <a:avLst/>
              </a:prstTxWarp>
            </a:bodyPr>
            <a:lstStyle/>
            <a:p>
              <a:endParaRPr lang="en-US"/>
            </a:p>
          </p:txBody>
        </p:sp>
        <p:graphicFrame>
          <p:nvGraphicFramePr>
            <p:cNvPr id="29703" name="Object 7"/>
            <p:cNvGraphicFramePr>
              <a:graphicFrameLocks noChangeAspect="1"/>
            </p:cNvGraphicFramePr>
            <p:nvPr/>
          </p:nvGraphicFramePr>
          <p:xfrm>
            <a:off x="5215" y="2208"/>
            <a:ext cx="449" cy="214"/>
          </p:xfrm>
          <a:graphic>
            <a:graphicData uri="http://schemas.openxmlformats.org/presentationml/2006/ole">
              <p:oleObj spid="_x0000_s379911" name="Equation" r:id="rId11" imgW="660240" imgH="253800" progId="Equation.3">
                <p:embed/>
              </p:oleObj>
            </a:graphicData>
          </a:graphic>
        </p:graphicFrame>
      </p:grpSp>
      <p:grpSp>
        <p:nvGrpSpPr>
          <p:cNvPr id="10" name="Group 44"/>
          <p:cNvGrpSpPr>
            <a:grpSpLocks/>
          </p:cNvGrpSpPr>
          <p:nvPr/>
        </p:nvGrpSpPr>
        <p:grpSpPr bwMode="auto">
          <a:xfrm>
            <a:off x="8077200" y="5638800"/>
            <a:ext cx="457200" cy="533400"/>
            <a:chOff x="5136" y="1824"/>
            <a:chExt cx="288" cy="336"/>
          </a:xfrm>
        </p:grpSpPr>
        <p:graphicFrame>
          <p:nvGraphicFramePr>
            <p:cNvPr id="29702" name="Object 6"/>
            <p:cNvGraphicFramePr>
              <a:graphicFrameLocks noChangeAspect="1"/>
            </p:cNvGraphicFramePr>
            <p:nvPr/>
          </p:nvGraphicFramePr>
          <p:xfrm>
            <a:off x="5260" y="1920"/>
            <a:ext cx="164" cy="192"/>
          </p:xfrm>
          <a:graphic>
            <a:graphicData uri="http://schemas.openxmlformats.org/presentationml/2006/ole">
              <p:oleObj spid="_x0000_s379910" name="Equation" r:id="rId12" imgW="241200" imgH="228600" progId="Equation.3">
                <p:embed/>
              </p:oleObj>
            </a:graphicData>
          </a:graphic>
        </p:graphicFrame>
        <p:sp>
          <p:nvSpPr>
            <p:cNvPr id="29742" name="Line 46"/>
            <p:cNvSpPr>
              <a:spLocks noChangeShapeType="1"/>
            </p:cNvSpPr>
            <p:nvPr/>
          </p:nvSpPr>
          <p:spPr bwMode="auto">
            <a:xfrm flipV="1">
              <a:off x="5136" y="1824"/>
              <a:ext cx="0" cy="336"/>
            </a:xfrm>
            <a:prstGeom prst="line">
              <a:avLst/>
            </a:prstGeom>
            <a:noFill/>
            <a:ln w="28575">
              <a:solidFill>
                <a:srgbClr val="A50021"/>
              </a:solidFill>
              <a:round/>
              <a:headEnd/>
              <a:tailEnd type="triangle" w="med" len="med"/>
            </a:ln>
          </p:spPr>
          <p:txBody>
            <a:bodyPr>
              <a:prstTxWarp prst="textNoShape">
                <a:avLst/>
              </a:prstTxWarp>
            </a:bodyPr>
            <a:lstStyle/>
            <a:p>
              <a:endParaRPr lang="en-US"/>
            </a:p>
          </p:txBody>
        </p:sp>
      </p:grpSp>
      <p:grpSp>
        <p:nvGrpSpPr>
          <p:cNvPr id="11" name="Group 47"/>
          <p:cNvGrpSpPr>
            <a:grpSpLocks/>
          </p:cNvGrpSpPr>
          <p:nvPr/>
        </p:nvGrpSpPr>
        <p:grpSpPr bwMode="auto">
          <a:xfrm>
            <a:off x="8077200" y="6172200"/>
            <a:ext cx="846138" cy="533400"/>
            <a:chOff x="5088" y="3888"/>
            <a:chExt cx="533" cy="336"/>
          </a:xfrm>
        </p:grpSpPr>
        <p:sp>
          <p:nvSpPr>
            <p:cNvPr id="29741" name="Line 48"/>
            <p:cNvSpPr>
              <a:spLocks noChangeShapeType="1"/>
            </p:cNvSpPr>
            <p:nvPr/>
          </p:nvSpPr>
          <p:spPr bwMode="auto">
            <a:xfrm>
              <a:off x="5088" y="3888"/>
              <a:ext cx="0" cy="336"/>
            </a:xfrm>
            <a:prstGeom prst="line">
              <a:avLst/>
            </a:prstGeom>
            <a:noFill/>
            <a:ln w="28575">
              <a:solidFill>
                <a:srgbClr val="A50021"/>
              </a:solidFill>
              <a:round/>
              <a:headEnd type="oval" w="med" len="med"/>
              <a:tailEnd type="triangle" w="med" len="med"/>
            </a:ln>
          </p:spPr>
          <p:txBody>
            <a:bodyPr>
              <a:prstTxWarp prst="textNoShape">
                <a:avLst/>
              </a:prstTxWarp>
            </a:bodyPr>
            <a:lstStyle/>
            <a:p>
              <a:endParaRPr lang="en-US"/>
            </a:p>
          </p:txBody>
        </p:sp>
        <p:graphicFrame>
          <p:nvGraphicFramePr>
            <p:cNvPr id="29701" name="Object 5"/>
            <p:cNvGraphicFramePr>
              <a:graphicFrameLocks noChangeAspect="1"/>
            </p:cNvGraphicFramePr>
            <p:nvPr/>
          </p:nvGraphicFramePr>
          <p:xfrm>
            <a:off x="5163" y="3936"/>
            <a:ext cx="458" cy="214"/>
          </p:xfrm>
          <a:graphic>
            <a:graphicData uri="http://schemas.openxmlformats.org/presentationml/2006/ole">
              <p:oleObj spid="_x0000_s379909" name="Equation" r:id="rId13" imgW="672840" imgH="253800" progId="Equation.3">
                <p:embed/>
              </p:oleObj>
            </a:graphicData>
          </a:graphic>
        </p:graphicFrame>
      </p:grpSp>
      <p:grpSp>
        <p:nvGrpSpPr>
          <p:cNvPr id="12" name="Group 50"/>
          <p:cNvGrpSpPr>
            <a:grpSpLocks/>
          </p:cNvGrpSpPr>
          <p:nvPr/>
        </p:nvGrpSpPr>
        <p:grpSpPr bwMode="auto">
          <a:xfrm>
            <a:off x="958850" y="5410200"/>
            <a:ext cx="260350" cy="838200"/>
            <a:chOff x="604" y="3408"/>
            <a:chExt cx="164" cy="528"/>
          </a:xfrm>
        </p:grpSpPr>
        <p:graphicFrame>
          <p:nvGraphicFramePr>
            <p:cNvPr id="29700" name="Object 4"/>
            <p:cNvGraphicFramePr>
              <a:graphicFrameLocks noChangeAspect="1"/>
            </p:cNvGraphicFramePr>
            <p:nvPr/>
          </p:nvGraphicFramePr>
          <p:xfrm>
            <a:off x="604" y="3408"/>
            <a:ext cx="164" cy="192"/>
          </p:xfrm>
          <a:graphic>
            <a:graphicData uri="http://schemas.openxmlformats.org/presentationml/2006/ole">
              <p:oleObj spid="_x0000_s379908" name="Equation" r:id="rId14" imgW="241200" imgH="228600" progId="Equation.3">
                <p:embed/>
              </p:oleObj>
            </a:graphicData>
          </a:graphic>
        </p:graphicFrame>
        <p:sp>
          <p:nvSpPr>
            <p:cNvPr id="29740" name="Line 52"/>
            <p:cNvSpPr>
              <a:spLocks noChangeShapeType="1"/>
            </p:cNvSpPr>
            <p:nvPr/>
          </p:nvSpPr>
          <p:spPr bwMode="auto">
            <a:xfrm flipV="1">
              <a:off x="720" y="3648"/>
              <a:ext cx="0" cy="288"/>
            </a:xfrm>
            <a:prstGeom prst="line">
              <a:avLst/>
            </a:prstGeom>
            <a:noFill/>
            <a:ln w="28575">
              <a:solidFill>
                <a:srgbClr val="A50021"/>
              </a:solidFill>
              <a:round/>
              <a:headEnd/>
              <a:tailEnd type="triangle" w="med" len="med"/>
            </a:ln>
          </p:spPr>
          <p:txBody>
            <a:bodyPr>
              <a:prstTxWarp prst="textNoShape">
                <a:avLst/>
              </a:prstTxWarp>
            </a:bodyPr>
            <a:lstStyle/>
            <a:p>
              <a:endParaRPr lang="en-US"/>
            </a:p>
          </p:txBody>
        </p:sp>
      </p:grpSp>
      <p:sp>
        <p:nvSpPr>
          <p:cNvPr id="29739" name="Footer Placeholder 54"/>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7" name="Rectangle 4"/>
          <p:cNvSpPr>
            <a:spLocks noGrp="1" noChangeArrowheads="1"/>
          </p:cNvSpPr>
          <p:nvPr>
            <p:ph type="dt" sz="quarter" idx="10"/>
          </p:nvPr>
        </p:nvSpPr>
        <p:spPr>
          <a:noFill/>
        </p:spPr>
        <p:txBody>
          <a:bodyPr/>
          <a:lstStyle/>
          <a:p>
            <a:r>
              <a:rPr lang="en-US" smtClean="0"/>
              <a:t>Tuesday, June 14, 2011</a:t>
            </a:r>
          </a:p>
        </p:txBody>
      </p:sp>
      <p:sp>
        <p:nvSpPr>
          <p:cNvPr id="30738" name="Rectangle 6"/>
          <p:cNvSpPr>
            <a:spLocks noGrp="1" noChangeArrowheads="1"/>
          </p:cNvSpPr>
          <p:nvPr>
            <p:ph type="sldNum" sz="quarter" idx="12"/>
          </p:nvPr>
        </p:nvSpPr>
        <p:spPr>
          <a:noFill/>
        </p:spPr>
        <p:txBody>
          <a:bodyPr/>
          <a:lstStyle/>
          <a:p>
            <a:fld id="{2C8746DB-6B8D-E841-895C-EFF7AEC9AE56}" type="slidenum">
              <a:rPr lang="en-US"/>
              <a:pPr/>
              <a:t>16</a:t>
            </a:fld>
            <a:endParaRPr lang="en-US"/>
          </a:p>
        </p:txBody>
      </p:sp>
      <p:sp>
        <p:nvSpPr>
          <p:cNvPr id="30739" name="Rectangle 2"/>
          <p:cNvSpPr>
            <a:spLocks noChangeArrowheads="1"/>
          </p:cNvSpPr>
          <p:nvPr/>
        </p:nvSpPr>
        <p:spPr bwMode="auto">
          <a:xfrm>
            <a:off x="762000" y="228600"/>
            <a:ext cx="7772400" cy="609600"/>
          </a:xfrm>
          <a:prstGeom prst="rect">
            <a:avLst/>
          </a:prstGeom>
          <a:noFill/>
          <a:ln w="9525">
            <a:noFill/>
            <a:miter lim="800000"/>
            <a:headEnd/>
            <a:tailEnd/>
          </a:ln>
        </p:spPr>
        <p:txBody>
          <a:bodyPr anchor="ctr">
            <a:prstTxWarp prst="textNoShape">
              <a:avLst/>
            </a:prstTxWarp>
          </a:bodyPr>
          <a:lstStyle/>
          <a:p>
            <a:pPr algn="ctr"/>
            <a:r>
              <a:rPr lang="en-US" sz="4400">
                <a:solidFill>
                  <a:srgbClr val="990000"/>
                </a:solidFill>
                <a:latin typeface="Arial Narrow" charset="0"/>
              </a:rPr>
              <a:t>Applications of Newton’s Laws</a:t>
            </a:r>
          </a:p>
        </p:txBody>
      </p:sp>
      <p:sp>
        <p:nvSpPr>
          <p:cNvPr id="48131" name="AutoShape 3"/>
          <p:cNvSpPr>
            <a:spLocks noChangeArrowheads="1"/>
          </p:cNvSpPr>
          <p:nvPr/>
        </p:nvSpPr>
        <p:spPr bwMode="auto">
          <a:xfrm>
            <a:off x="762000" y="1714500"/>
            <a:ext cx="990600" cy="914400"/>
          </a:xfrm>
          <a:prstGeom prst="cube">
            <a:avLst>
              <a:gd name="adj" fmla="val 25000"/>
            </a:avLst>
          </a:prstGeom>
          <a:solidFill>
            <a:srgbClr val="CC6600"/>
          </a:solidFill>
          <a:ln w="28575">
            <a:solidFill>
              <a:srgbClr val="663300"/>
            </a:solid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sp>
        <p:nvSpPr>
          <p:cNvPr id="48132" name="Text Box 4"/>
          <p:cNvSpPr txBox="1">
            <a:spLocks noChangeArrowheads="1"/>
          </p:cNvSpPr>
          <p:nvPr/>
        </p:nvSpPr>
        <p:spPr bwMode="auto">
          <a:xfrm>
            <a:off x="838200" y="914400"/>
            <a:ext cx="714533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Suppose you are pulling a box on frictionless ice, using a rope.</a:t>
            </a:r>
          </a:p>
        </p:txBody>
      </p:sp>
      <p:pic>
        <p:nvPicPr>
          <p:cNvPr id="48133" name="Picture 5" descr="bd05552_"/>
          <p:cNvPicPr>
            <a:picLocks noChangeAspect="1" noChangeArrowheads="1"/>
          </p:cNvPicPr>
          <p:nvPr/>
        </p:nvPicPr>
        <p:blipFill>
          <a:blip r:embed="rId3"/>
          <a:srcRect/>
          <a:stretch>
            <a:fillRect/>
          </a:stretch>
        </p:blipFill>
        <p:spPr bwMode="auto">
          <a:xfrm>
            <a:off x="2438400" y="1501775"/>
            <a:ext cx="1323975" cy="1089025"/>
          </a:xfrm>
          <a:prstGeom prst="rect">
            <a:avLst/>
          </a:prstGeom>
          <a:noFill/>
          <a:ln w="9525">
            <a:noFill/>
            <a:miter lim="800000"/>
            <a:headEnd/>
            <a:tailEnd/>
          </a:ln>
        </p:spPr>
      </p:pic>
      <p:cxnSp>
        <p:nvCxnSpPr>
          <p:cNvPr id="48134" name="AutoShape 6"/>
          <p:cNvCxnSpPr>
            <a:cxnSpLocks noChangeShapeType="1"/>
            <a:stCxn id="48131" idx="5"/>
          </p:cNvCxnSpPr>
          <p:nvPr/>
        </p:nvCxnSpPr>
        <p:spPr bwMode="auto">
          <a:xfrm flipV="1">
            <a:off x="1766888" y="2046288"/>
            <a:ext cx="671512" cy="11112"/>
          </a:xfrm>
          <a:prstGeom prst="straightConnector1">
            <a:avLst/>
          </a:prstGeom>
          <a:noFill/>
          <a:ln w="57150">
            <a:pattFill prst="dkUpDiag">
              <a:fgClr>
                <a:srgbClr val="CC6600"/>
              </a:fgClr>
              <a:bgClr>
                <a:srgbClr val="FFFFFF"/>
              </a:bgClr>
            </a:pattFill>
            <a:round/>
            <a:headEnd/>
            <a:tailEnd/>
          </a:ln>
        </p:spPr>
      </p:cxnSp>
      <p:grpSp>
        <p:nvGrpSpPr>
          <p:cNvPr id="2" name="Group 7"/>
          <p:cNvGrpSpPr>
            <a:grpSpLocks/>
          </p:cNvGrpSpPr>
          <p:nvPr/>
        </p:nvGrpSpPr>
        <p:grpSpPr bwMode="auto">
          <a:xfrm>
            <a:off x="1905000" y="2205038"/>
            <a:ext cx="457200" cy="457200"/>
            <a:chOff x="1200" y="1389"/>
            <a:chExt cx="288" cy="288"/>
          </a:xfrm>
        </p:grpSpPr>
        <p:sp>
          <p:nvSpPr>
            <p:cNvPr id="30773" name="Line 8"/>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0774" name="Text Box 9"/>
            <p:cNvSpPr txBox="1">
              <a:spLocks noChangeArrowheads="1"/>
            </p:cNvSpPr>
            <p:nvPr/>
          </p:nvSpPr>
          <p:spPr bwMode="auto">
            <a:xfrm>
              <a:off x="1238" y="1389"/>
              <a:ext cx="212"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T</a:t>
              </a:r>
            </a:p>
          </p:txBody>
        </p:sp>
      </p:grpSp>
      <p:sp>
        <p:nvSpPr>
          <p:cNvPr id="48138" name="Text Box 10"/>
          <p:cNvSpPr txBox="1">
            <a:spLocks noChangeArrowheads="1"/>
          </p:cNvSpPr>
          <p:nvPr/>
        </p:nvSpPr>
        <p:spPr bwMode="auto">
          <a:xfrm>
            <a:off x="4635500" y="1524000"/>
            <a:ext cx="35941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chemeClr val="accent2"/>
                </a:solidFill>
                <a:latin typeface="Monotype Corsiva" charset="0"/>
              </a:rPr>
              <a:t>What are the forces being exerted on the box?</a:t>
            </a:r>
          </a:p>
        </p:txBody>
      </p:sp>
      <p:sp>
        <p:nvSpPr>
          <p:cNvPr id="48139" name="Text Box 11"/>
          <p:cNvSpPr txBox="1">
            <a:spLocks noChangeArrowheads="1"/>
          </p:cNvSpPr>
          <p:nvPr/>
        </p:nvSpPr>
        <p:spPr bwMode="auto">
          <a:xfrm>
            <a:off x="4635500" y="2438400"/>
            <a:ext cx="27432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charset="0"/>
              </a:rPr>
              <a:t>Gravitational force: </a:t>
            </a:r>
            <a:r>
              <a:rPr lang="en-US" b="1">
                <a:solidFill>
                  <a:srgbClr val="800000"/>
                </a:solidFill>
                <a:latin typeface="Monotype Corsiva" charset="0"/>
              </a:rPr>
              <a:t>F</a:t>
            </a:r>
            <a:r>
              <a:rPr lang="en-US" b="1" baseline="-25000">
                <a:solidFill>
                  <a:srgbClr val="800000"/>
                </a:solidFill>
                <a:latin typeface="Monotype Corsiva" charset="0"/>
              </a:rPr>
              <a:t>g</a:t>
            </a:r>
          </a:p>
        </p:txBody>
      </p:sp>
      <p:sp>
        <p:nvSpPr>
          <p:cNvPr id="48140" name="Text Box 12"/>
          <p:cNvSpPr txBox="1">
            <a:spLocks noChangeArrowheads="1"/>
          </p:cNvSpPr>
          <p:nvPr/>
        </p:nvSpPr>
        <p:spPr bwMode="auto">
          <a:xfrm>
            <a:off x="4635500" y="2971800"/>
            <a:ext cx="19050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charset="0"/>
              </a:rPr>
              <a:t>Normal force: </a:t>
            </a:r>
            <a:r>
              <a:rPr lang="en-US" b="1">
                <a:solidFill>
                  <a:srgbClr val="800000"/>
                </a:solidFill>
                <a:latin typeface="Monotype Corsiva" charset="0"/>
              </a:rPr>
              <a:t>n</a:t>
            </a:r>
            <a:endParaRPr lang="en-US" b="1" baseline="-25000">
              <a:solidFill>
                <a:srgbClr val="800000"/>
              </a:solidFill>
              <a:latin typeface="Monotype Corsiva" charset="0"/>
            </a:endParaRPr>
          </a:p>
        </p:txBody>
      </p:sp>
      <p:sp>
        <p:nvSpPr>
          <p:cNvPr id="48141" name="Text Box 13"/>
          <p:cNvSpPr txBox="1">
            <a:spLocks noChangeArrowheads="1"/>
          </p:cNvSpPr>
          <p:nvPr/>
        </p:nvSpPr>
        <p:spPr bwMode="auto">
          <a:xfrm>
            <a:off x="4635500" y="3505200"/>
            <a:ext cx="19050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charset="0"/>
              </a:rPr>
              <a:t>Tension force: </a:t>
            </a:r>
            <a:r>
              <a:rPr lang="en-US" b="1">
                <a:solidFill>
                  <a:srgbClr val="800000"/>
                </a:solidFill>
                <a:latin typeface="Monotype Corsiva" charset="0"/>
              </a:rPr>
              <a:t>T</a:t>
            </a:r>
            <a:endParaRPr lang="en-US" b="1" baseline="-25000">
              <a:solidFill>
                <a:srgbClr val="800000"/>
              </a:solidFill>
              <a:latin typeface="Monotype Corsiva" charset="0"/>
            </a:endParaRPr>
          </a:p>
        </p:txBody>
      </p:sp>
      <p:sp>
        <p:nvSpPr>
          <p:cNvPr id="48142" name="AutoShape 14"/>
          <p:cNvSpPr>
            <a:spLocks noChangeArrowheads="1"/>
          </p:cNvSpPr>
          <p:nvPr/>
        </p:nvSpPr>
        <p:spPr bwMode="auto">
          <a:xfrm>
            <a:off x="2057400" y="3048000"/>
            <a:ext cx="990600" cy="914400"/>
          </a:xfrm>
          <a:prstGeom prst="cube">
            <a:avLst>
              <a:gd name="adj" fmla="val 25000"/>
            </a:avLst>
          </a:prstGeom>
          <a:solidFill>
            <a:srgbClr val="CC6600"/>
          </a:solidFill>
          <a:ln w="28575">
            <a:solidFill>
              <a:srgbClr val="663300"/>
            </a:solidFill>
            <a:miter lim="800000"/>
            <a:headEnd/>
            <a:tailEnd/>
          </a:ln>
        </p:spPr>
        <p:txBody>
          <a:bodyPr wrap="none" anchor="ctr">
            <a:prstTxWarp prst="textNoShape">
              <a:avLst/>
            </a:prstTxWarp>
          </a:bodyPr>
          <a:lstStyle/>
          <a:p>
            <a:endParaRPr lang="en-US"/>
          </a:p>
        </p:txBody>
      </p:sp>
      <p:grpSp>
        <p:nvGrpSpPr>
          <p:cNvPr id="3" name="Group 15"/>
          <p:cNvGrpSpPr>
            <a:grpSpLocks/>
          </p:cNvGrpSpPr>
          <p:nvPr/>
        </p:nvGrpSpPr>
        <p:grpSpPr bwMode="auto">
          <a:xfrm>
            <a:off x="2155825" y="2971800"/>
            <a:ext cx="892175" cy="990600"/>
            <a:chOff x="1358" y="1872"/>
            <a:chExt cx="562" cy="624"/>
          </a:xfrm>
        </p:grpSpPr>
        <p:sp>
          <p:nvSpPr>
            <p:cNvPr id="30771" name="Line 16"/>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0772" name="Text Box 17"/>
            <p:cNvSpPr txBox="1">
              <a:spLocks noChangeArrowheads="1"/>
            </p:cNvSpPr>
            <p:nvPr/>
          </p:nvSpPr>
          <p:spPr bwMode="auto">
            <a:xfrm>
              <a:off x="1358" y="1872"/>
              <a:ext cx="562" cy="288"/>
            </a:xfrm>
            <a:prstGeom prst="rect">
              <a:avLst/>
            </a:prstGeom>
            <a:noFill/>
            <a:ln w="9525">
              <a:noFill/>
              <a:miter lim="800000"/>
              <a:headEnd/>
              <a:tailEnd/>
            </a:ln>
          </p:spPr>
          <p:txBody>
            <a:bodyPr wrap="none">
              <a:prstTxWarp prst="textNoShape">
                <a:avLst/>
              </a:prstTxWarp>
              <a:spAutoFit/>
            </a:bodyPr>
            <a:lstStyle/>
            <a:p>
              <a:r>
                <a:rPr lang="en-US" b="1">
                  <a:solidFill>
                    <a:srgbClr val="FFFF99"/>
                  </a:solidFill>
                  <a:latin typeface="Monotype Corsiva" charset="0"/>
                </a:rPr>
                <a:t>n=</a:t>
              </a:r>
              <a:r>
                <a:rPr lang="en-US" b="1">
                  <a:solidFill>
                    <a:srgbClr val="800000"/>
                  </a:solidFill>
                  <a:latin typeface="Monotype Corsiva" charset="0"/>
                </a:rPr>
                <a:t> </a:t>
              </a:r>
              <a:r>
                <a:rPr lang="en-US" b="1">
                  <a:solidFill>
                    <a:srgbClr val="FFFF99"/>
                  </a:solidFill>
                  <a:latin typeface="Monotype Corsiva" charset="0"/>
                </a:rPr>
                <a:t>-F</a:t>
              </a:r>
              <a:r>
                <a:rPr lang="en-US" baseline="-25000">
                  <a:solidFill>
                    <a:srgbClr val="FFFF99"/>
                  </a:solidFill>
                  <a:latin typeface="Monotype Corsiva" charset="0"/>
                </a:rPr>
                <a:t>g</a:t>
              </a:r>
              <a:endParaRPr lang="en-US" b="1">
                <a:solidFill>
                  <a:srgbClr val="FFFF99"/>
                </a:solidFill>
                <a:latin typeface="Monotype Corsiva" charset="0"/>
              </a:endParaRPr>
            </a:p>
          </p:txBody>
        </p:sp>
      </p:grpSp>
      <p:grpSp>
        <p:nvGrpSpPr>
          <p:cNvPr id="4" name="Group 18"/>
          <p:cNvGrpSpPr>
            <a:grpSpLocks/>
          </p:cNvGrpSpPr>
          <p:nvPr/>
        </p:nvGrpSpPr>
        <p:grpSpPr bwMode="auto">
          <a:xfrm>
            <a:off x="2971800" y="3505200"/>
            <a:ext cx="457200" cy="457200"/>
            <a:chOff x="1200" y="1389"/>
            <a:chExt cx="288" cy="288"/>
          </a:xfrm>
        </p:grpSpPr>
        <p:sp>
          <p:nvSpPr>
            <p:cNvPr id="30769" name="Line 19"/>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0770" name="Text Box 20"/>
            <p:cNvSpPr txBox="1">
              <a:spLocks noChangeArrowheads="1"/>
            </p:cNvSpPr>
            <p:nvPr/>
          </p:nvSpPr>
          <p:spPr bwMode="auto">
            <a:xfrm>
              <a:off x="1238" y="1389"/>
              <a:ext cx="212"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T</a:t>
              </a:r>
            </a:p>
          </p:txBody>
        </p:sp>
      </p:grpSp>
      <p:sp>
        <p:nvSpPr>
          <p:cNvPr id="48149" name="Text Box 21"/>
          <p:cNvSpPr txBox="1">
            <a:spLocks noChangeArrowheads="1"/>
          </p:cNvSpPr>
          <p:nvPr/>
        </p:nvSpPr>
        <p:spPr bwMode="auto">
          <a:xfrm>
            <a:off x="381000" y="3352800"/>
            <a:ext cx="1066800" cy="679450"/>
          </a:xfrm>
          <a:prstGeom prst="rect">
            <a:avLst/>
          </a:prstGeom>
          <a:solidFill>
            <a:srgbClr val="FFFFCC"/>
          </a:solidFill>
          <a:ln w="38100">
            <a:solidFill>
              <a:srgbClr val="800000"/>
            </a:solidFill>
            <a:miter lim="800000"/>
            <a:headEnd/>
            <a:tailEnd/>
          </a:ln>
        </p:spPr>
        <p:txBody>
          <a:bodyPr>
            <a:prstTxWarp prst="textNoShape">
              <a:avLst/>
            </a:prstTxWarp>
            <a:spAutoFit/>
          </a:bodyPr>
          <a:lstStyle/>
          <a:p>
            <a:r>
              <a:rPr lang="en-US" sz="1800">
                <a:solidFill>
                  <a:srgbClr val="800000"/>
                </a:solidFill>
                <a:latin typeface="Monotype Corsiva" charset="0"/>
              </a:rPr>
              <a:t>Free-body diagram</a:t>
            </a:r>
            <a:endParaRPr lang="en-US" sz="1800" b="1" baseline="-25000">
              <a:solidFill>
                <a:srgbClr val="800000"/>
              </a:solidFill>
              <a:latin typeface="Monotype Corsiva" charset="0"/>
            </a:endParaRPr>
          </a:p>
        </p:txBody>
      </p:sp>
      <p:grpSp>
        <p:nvGrpSpPr>
          <p:cNvPr id="5" name="Group 22"/>
          <p:cNvGrpSpPr>
            <a:grpSpLocks/>
          </p:cNvGrpSpPr>
          <p:nvPr/>
        </p:nvGrpSpPr>
        <p:grpSpPr bwMode="auto">
          <a:xfrm>
            <a:off x="1993900" y="3581400"/>
            <a:ext cx="977900" cy="1214438"/>
            <a:chOff x="1064" y="2352"/>
            <a:chExt cx="616" cy="765"/>
          </a:xfrm>
        </p:grpSpPr>
        <p:sp>
          <p:nvSpPr>
            <p:cNvPr id="30767" name="Text Box 23"/>
            <p:cNvSpPr txBox="1">
              <a:spLocks noChangeArrowheads="1"/>
            </p:cNvSpPr>
            <p:nvPr/>
          </p:nvSpPr>
          <p:spPr bwMode="auto">
            <a:xfrm>
              <a:off x="1064" y="2829"/>
              <a:ext cx="616" cy="288"/>
            </a:xfrm>
            <a:prstGeom prst="rect">
              <a:avLst/>
            </a:prstGeom>
            <a:noFill/>
            <a:ln w="9525">
              <a:noFill/>
              <a:miter lim="800000"/>
              <a:headEnd/>
              <a:tailEnd/>
            </a:ln>
          </p:spPr>
          <p:txBody>
            <a:bodyPr wrap="none">
              <a:prstTxWarp prst="textNoShape">
                <a:avLst/>
              </a:prstTxWarp>
              <a:spAutoFit/>
            </a:bodyPr>
            <a:lstStyle/>
            <a:p>
              <a:r>
                <a:rPr lang="en-US" b="1">
                  <a:solidFill>
                    <a:srgbClr val="800000"/>
                  </a:solidFill>
                  <a:latin typeface="Monotype Corsiva" charset="0"/>
                </a:rPr>
                <a:t>F</a:t>
              </a:r>
              <a:r>
                <a:rPr lang="en-US" baseline="-25000">
                  <a:solidFill>
                    <a:srgbClr val="800000"/>
                  </a:solidFill>
                  <a:latin typeface="Monotype Corsiva" charset="0"/>
                </a:rPr>
                <a:t>g</a:t>
              </a:r>
              <a:r>
                <a:rPr lang="en-US">
                  <a:solidFill>
                    <a:srgbClr val="800000"/>
                  </a:solidFill>
                  <a:latin typeface="Monotype Corsiva" charset="0"/>
                </a:rPr>
                <a:t>=M</a:t>
              </a:r>
              <a:r>
                <a:rPr lang="en-US" b="1">
                  <a:solidFill>
                    <a:srgbClr val="800000"/>
                  </a:solidFill>
                  <a:latin typeface="Monotype Corsiva" charset="0"/>
                </a:rPr>
                <a:t>g</a:t>
              </a:r>
            </a:p>
          </p:txBody>
        </p:sp>
        <p:sp>
          <p:nvSpPr>
            <p:cNvPr id="30768" name="Line 24"/>
            <p:cNvSpPr>
              <a:spLocks noChangeShapeType="1"/>
            </p:cNvSpPr>
            <p:nvPr/>
          </p:nvSpPr>
          <p:spPr bwMode="auto">
            <a:xfrm>
              <a:off x="1344" y="2352"/>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grpSp>
      <p:sp>
        <p:nvSpPr>
          <p:cNvPr id="48153" name="Text Box 25"/>
          <p:cNvSpPr txBox="1">
            <a:spLocks noChangeArrowheads="1"/>
          </p:cNvSpPr>
          <p:nvPr/>
        </p:nvSpPr>
        <p:spPr bwMode="auto">
          <a:xfrm>
            <a:off x="3429000" y="4038600"/>
            <a:ext cx="20574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800000"/>
                </a:solidFill>
                <a:latin typeface="Monotype Corsiva" charset="0"/>
              </a:rPr>
              <a:t>Total force: </a:t>
            </a:r>
            <a:r>
              <a:rPr lang="en-US" b="1">
                <a:solidFill>
                  <a:srgbClr val="800000"/>
                </a:solidFill>
                <a:latin typeface="Monotype Corsiva" charset="0"/>
              </a:rPr>
              <a:t>F=F</a:t>
            </a:r>
            <a:r>
              <a:rPr lang="en-US" b="1" baseline="-25000">
                <a:solidFill>
                  <a:srgbClr val="800000"/>
                </a:solidFill>
                <a:latin typeface="Monotype Corsiva" charset="0"/>
              </a:rPr>
              <a:t>g</a:t>
            </a:r>
            <a:r>
              <a:rPr lang="en-US" b="1">
                <a:solidFill>
                  <a:srgbClr val="800000"/>
                </a:solidFill>
                <a:latin typeface="Monotype Corsiva" charset="0"/>
              </a:rPr>
              <a:t>+n+T=T</a:t>
            </a:r>
            <a:endParaRPr lang="en-US" b="1" baseline="-25000">
              <a:solidFill>
                <a:srgbClr val="800000"/>
              </a:solidFill>
              <a:latin typeface="Monotype Corsiva" charset="0"/>
            </a:endParaRPr>
          </a:p>
        </p:txBody>
      </p:sp>
      <p:graphicFrame>
        <p:nvGraphicFramePr>
          <p:cNvPr id="48154" name="Object 2"/>
          <p:cNvGraphicFramePr>
            <a:graphicFrameLocks noChangeAspect="1"/>
          </p:cNvGraphicFramePr>
          <p:nvPr/>
        </p:nvGraphicFramePr>
        <p:xfrm>
          <a:off x="5638800" y="4100513"/>
          <a:ext cx="749300" cy="319087"/>
        </p:xfrm>
        <a:graphic>
          <a:graphicData uri="http://schemas.openxmlformats.org/presentationml/2006/ole">
            <p:oleObj spid="_x0000_s380930" name="Equation" r:id="rId4" imgW="495000" imgH="253800" progId="Equation.3">
              <p:embed/>
            </p:oleObj>
          </a:graphicData>
        </a:graphic>
      </p:graphicFrame>
      <p:sp>
        <p:nvSpPr>
          <p:cNvPr id="48155" name="Text Box 27"/>
          <p:cNvSpPr txBox="1">
            <a:spLocks noChangeArrowheads="1"/>
          </p:cNvSpPr>
          <p:nvPr/>
        </p:nvSpPr>
        <p:spPr bwMode="auto">
          <a:xfrm>
            <a:off x="2211388" y="5181600"/>
            <a:ext cx="23622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800000"/>
                </a:solidFill>
                <a:latin typeface="Monotype Corsiva" charset="0"/>
              </a:rPr>
              <a:t>If </a:t>
            </a:r>
            <a:r>
              <a:rPr lang="en-US" b="1">
                <a:solidFill>
                  <a:srgbClr val="800000"/>
                </a:solidFill>
                <a:latin typeface="Monotype Corsiva" charset="0"/>
              </a:rPr>
              <a:t>T </a:t>
            </a:r>
            <a:r>
              <a:rPr lang="en-US">
                <a:solidFill>
                  <a:srgbClr val="800000"/>
                </a:solidFill>
                <a:latin typeface="Monotype Corsiva" charset="0"/>
              </a:rPr>
              <a:t>is a constant force, a</a:t>
            </a:r>
            <a:r>
              <a:rPr lang="en-US" baseline="-25000">
                <a:solidFill>
                  <a:srgbClr val="800000"/>
                </a:solidFill>
                <a:latin typeface="Monotype Corsiva" charset="0"/>
              </a:rPr>
              <a:t>x</a:t>
            </a:r>
            <a:r>
              <a:rPr lang="en-US">
                <a:solidFill>
                  <a:srgbClr val="800000"/>
                </a:solidFill>
                <a:latin typeface="Monotype Corsiva" charset="0"/>
              </a:rPr>
              <a:t>, is constant</a:t>
            </a:r>
            <a:endParaRPr lang="en-US" b="1" baseline="-25000">
              <a:solidFill>
                <a:srgbClr val="800000"/>
              </a:solidFill>
              <a:latin typeface="Monotype Corsiva" charset="0"/>
            </a:endParaRPr>
          </a:p>
        </p:txBody>
      </p:sp>
      <p:graphicFrame>
        <p:nvGraphicFramePr>
          <p:cNvPr id="48156" name="Object 3"/>
          <p:cNvGraphicFramePr>
            <a:graphicFrameLocks noChangeAspect="1"/>
          </p:cNvGraphicFramePr>
          <p:nvPr/>
        </p:nvGraphicFramePr>
        <p:xfrm>
          <a:off x="4854575" y="5100638"/>
          <a:ext cx="555625" cy="411162"/>
        </p:xfrm>
        <a:graphic>
          <a:graphicData uri="http://schemas.openxmlformats.org/presentationml/2006/ole">
            <p:oleObj spid="_x0000_s380931" name="Equation" r:id="rId5" imgW="342720" imgH="241200" progId="Equation.3">
              <p:embed/>
            </p:oleObj>
          </a:graphicData>
        </a:graphic>
      </p:graphicFrame>
      <p:graphicFrame>
        <p:nvGraphicFramePr>
          <p:cNvPr id="48157" name="Object 4"/>
          <p:cNvGraphicFramePr>
            <a:graphicFrameLocks noChangeAspect="1"/>
          </p:cNvGraphicFramePr>
          <p:nvPr/>
        </p:nvGraphicFramePr>
        <p:xfrm>
          <a:off x="5667375" y="4525963"/>
          <a:ext cx="657225" cy="320675"/>
        </p:xfrm>
        <a:graphic>
          <a:graphicData uri="http://schemas.openxmlformats.org/presentationml/2006/ole">
            <p:oleObj spid="_x0000_s380932" name="Equation" r:id="rId6" imgW="507960" imgH="253800" progId="Equation.3">
              <p:embed/>
            </p:oleObj>
          </a:graphicData>
        </a:graphic>
      </p:graphicFrame>
      <p:graphicFrame>
        <p:nvGraphicFramePr>
          <p:cNvPr id="48158" name="Object 5"/>
          <p:cNvGraphicFramePr>
            <a:graphicFrameLocks noChangeAspect="1"/>
          </p:cNvGraphicFramePr>
          <p:nvPr/>
        </p:nvGraphicFramePr>
        <p:xfrm>
          <a:off x="7620000" y="3962400"/>
          <a:ext cx="787400" cy="493713"/>
        </p:xfrm>
        <a:graphic>
          <a:graphicData uri="http://schemas.openxmlformats.org/presentationml/2006/ole">
            <p:oleObj spid="_x0000_s380933" name="Equation" r:id="rId7" imgW="520560" imgH="393480" progId="Equation.3">
              <p:embed/>
            </p:oleObj>
          </a:graphicData>
        </a:graphic>
      </p:graphicFrame>
      <p:graphicFrame>
        <p:nvGraphicFramePr>
          <p:cNvPr id="48159" name="Object 6"/>
          <p:cNvGraphicFramePr>
            <a:graphicFrameLocks noChangeAspect="1"/>
          </p:cNvGraphicFramePr>
          <p:nvPr/>
        </p:nvGraphicFramePr>
        <p:xfrm>
          <a:off x="7924800" y="4572000"/>
          <a:ext cx="635000" cy="304800"/>
        </p:xfrm>
        <a:graphic>
          <a:graphicData uri="http://schemas.openxmlformats.org/presentationml/2006/ole">
            <p:oleObj spid="_x0000_s380934" name="Equation" r:id="rId8" imgW="419040" imgH="241200" progId="Equation.3">
              <p:embed/>
            </p:oleObj>
          </a:graphicData>
        </a:graphic>
      </p:graphicFrame>
      <p:graphicFrame>
        <p:nvGraphicFramePr>
          <p:cNvPr id="48160" name="Object 7"/>
          <p:cNvGraphicFramePr>
            <a:graphicFrameLocks noChangeAspect="1"/>
          </p:cNvGraphicFramePr>
          <p:nvPr/>
        </p:nvGraphicFramePr>
        <p:xfrm>
          <a:off x="4800600" y="5757863"/>
          <a:ext cx="519113" cy="315912"/>
        </p:xfrm>
        <a:graphic>
          <a:graphicData uri="http://schemas.openxmlformats.org/presentationml/2006/ole">
            <p:oleObj spid="_x0000_s380935" name="Equation" r:id="rId9" imgW="330120" imgH="177480" progId="Equation.3">
              <p:embed/>
            </p:oleObj>
          </a:graphicData>
        </a:graphic>
      </p:graphicFrame>
      <p:grpSp>
        <p:nvGrpSpPr>
          <p:cNvPr id="6" name="Group 33"/>
          <p:cNvGrpSpPr>
            <a:grpSpLocks/>
          </p:cNvGrpSpPr>
          <p:nvPr/>
        </p:nvGrpSpPr>
        <p:grpSpPr bwMode="auto">
          <a:xfrm>
            <a:off x="479425" y="4038173"/>
            <a:ext cx="892175" cy="997377"/>
            <a:chOff x="1358" y="1704"/>
            <a:chExt cx="562" cy="792"/>
          </a:xfrm>
        </p:grpSpPr>
        <p:sp>
          <p:nvSpPr>
            <p:cNvPr id="30765" name="Line 34"/>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0766" name="Text Box 35"/>
            <p:cNvSpPr txBox="1">
              <a:spLocks noChangeArrowheads="1"/>
            </p:cNvSpPr>
            <p:nvPr/>
          </p:nvSpPr>
          <p:spPr bwMode="auto">
            <a:xfrm>
              <a:off x="1358" y="1704"/>
              <a:ext cx="562" cy="363"/>
            </a:xfrm>
            <a:prstGeom prst="rect">
              <a:avLst/>
            </a:prstGeom>
            <a:noFill/>
            <a:ln w="9525">
              <a:noFill/>
              <a:miter lim="800000"/>
              <a:headEnd/>
              <a:tailEnd/>
            </a:ln>
          </p:spPr>
          <p:txBody>
            <a:bodyPr wrap="none">
              <a:prstTxWarp prst="textNoShape">
                <a:avLst/>
              </a:prstTxWarp>
              <a:spAutoFit/>
            </a:bodyPr>
            <a:lstStyle/>
            <a:p>
              <a:r>
                <a:rPr lang="en-US" b="1" dirty="0" err="1">
                  <a:solidFill>
                    <a:srgbClr val="A50021"/>
                  </a:solidFill>
                  <a:latin typeface="Monotype Corsiva" charset="0"/>
                </a:rPr>
                <a:t>n</a:t>
              </a:r>
              <a:r>
                <a:rPr lang="en-US" b="1" dirty="0">
                  <a:solidFill>
                    <a:srgbClr val="A50021"/>
                  </a:solidFill>
                  <a:latin typeface="Monotype Corsiva" charset="0"/>
                </a:rPr>
                <a:t>= -</a:t>
              </a:r>
              <a:r>
                <a:rPr lang="en-US" b="1" dirty="0" err="1">
                  <a:solidFill>
                    <a:srgbClr val="A50021"/>
                  </a:solidFill>
                  <a:latin typeface="Monotype Corsiva" charset="0"/>
                </a:rPr>
                <a:t>F</a:t>
              </a:r>
              <a:r>
                <a:rPr lang="en-US" baseline="-25000" dirty="0" err="1">
                  <a:solidFill>
                    <a:srgbClr val="A50021"/>
                  </a:solidFill>
                  <a:latin typeface="Monotype Corsiva" charset="0"/>
                </a:rPr>
                <a:t>g</a:t>
              </a:r>
              <a:endParaRPr lang="en-US" b="1" dirty="0">
                <a:solidFill>
                  <a:srgbClr val="A50021"/>
                </a:solidFill>
                <a:latin typeface="Monotype Corsiva" charset="0"/>
              </a:endParaRPr>
            </a:p>
          </p:txBody>
        </p:sp>
      </p:grpSp>
      <p:grpSp>
        <p:nvGrpSpPr>
          <p:cNvPr id="7" name="Group 36"/>
          <p:cNvGrpSpPr>
            <a:grpSpLocks/>
          </p:cNvGrpSpPr>
          <p:nvPr/>
        </p:nvGrpSpPr>
        <p:grpSpPr bwMode="auto">
          <a:xfrm>
            <a:off x="393700" y="5038725"/>
            <a:ext cx="977900" cy="1057275"/>
            <a:chOff x="1064" y="2352"/>
            <a:chExt cx="616" cy="839"/>
          </a:xfrm>
        </p:grpSpPr>
        <p:sp>
          <p:nvSpPr>
            <p:cNvPr id="30763" name="Text Box 37"/>
            <p:cNvSpPr txBox="1">
              <a:spLocks noChangeArrowheads="1"/>
            </p:cNvSpPr>
            <p:nvPr/>
          </p:nvSpPr>
          <p:spPr bwMode="auto">
            <a:xfrm>
              <a:off x="1064" y="2828"/>
              <a:ext cx="616" cy="363"/>
            </a:xfrm>
            <a:prstGeom prst="rect">
              <a:avLst/>
            </a:prstGeom>
            <a:noFill/>
            <a:ln w="9525">
              <a:noFill/>
              <a:miter lim="800000"/>
              <a:headEnd/>
              <a:tailEnd/>
            </a:ln>
          </p:spPr>
          <p:txBody>
            <a:bodyPr wrap="none">
              <a:prstTxWarp prst="textNoShape">
                <a:avLst/>
              </a:prstTxWarp>
              <a:spAutoFit/>
            </a:bodyPr>
            <a:lstStyle/>
            <a:p>
              <a:r>
                <a:rPr lang="en-US" b="1">
                  <a:solidFill>
                    <a:srgbClr val="800000"/>
                  </a:solidFill>
                  <a:latin typeface="Monotype Corsiva" charset="0"/>
                </a:rPr>
                <a:t>F</a:t>
              </a:r>
              <a:r>
                <a:rPr lang="en-US" baseline="-25000">
                  <a:solidFill>
                    <a:srgbClr val="800000"/>
                  </a:solidFill>
                  <a:latin typeface="Monotype Corsiva" charset="0"/>
                </a:rPr>
                <a:t>g</a:t>
              </a:r>
              <a:r>
                <a:rPr lang="en-US">
                  <a:solidFill>
                    <a:srgbClr val="800000"/>
                  </a:solidFill>
                  <a:latin typeface="Monotype Corsiva" charset="0"/>
                </a:rPr>
                <a:t>=M</a:t>
              </a:r>
              <a:r>
                <a:rPr lang="en-US" b="1">
                  <a:solidFill>
                    <a:srgbClr val="800000"/>
                  </a:solidFill>
                  <a:latin typeface="Monotype Corsiva" charset="0"/>
                </a:rPr>
                <a:t>g</a:t>
              </a:r>
            </a:p>
          </p:txBody>
        </p:sp>
        <p:sp>
          <p:nvSpPr>
            <p:cNvPr id="30764" name="Line 38"/>
            <p:cNvSpPr>
              <a:spLocks noChangeShapeType="1"/>
            </p:cNvSpPr>
            <p:nvPr/>
          </p:nvSpPr>
          <p:spPr bwMode="auto">
            <a:xfrm>
              <a:off x="1344" y="2352"/>
              <a:ext cx="0" cy="480"/>
            </a:xfrm>
            <a:prstGeom prst="line">
              <a:avLst/>
            </a:prstGeom>
            <a:noFill/>
            <a:ln w="38100">
              <a:solidFill>
                <a:srgbClr val="333399"/>
              </a:solidFill>
              <a:round/>
              <a:headEnd type="oval" w="med" len="med"/>
              <a:tailEnd type="triangle" w="med" len="med"/>
            </a:ln>
          </p:spPr>
          <p:txBody>
            <a:bodyPr>
              <a:prstTxWarp prst="textNoShape">
                <a:avLst/>
              </a:prstTxWarp>
            </a:bodyPr>
            <a:lstStyle/>
            <a:p>
              <a:endParaRPr lang="en-US"/>
            </a:p>
          </p:txBody>
        </p:sp>
      </p:grpSp>
      <p:grpSp>
        <p:nvGrpSpPr>
          <p:cNvPr id="8" name="Group 39"/>
          <p:cNvGrpSpPr>
            <a:grpSpLocks/>
          </p:cNvGrpSpPr>
          <p:nvPr/>
        </p:nvGrpSpPr>
        <p:grpSpPr bwMode="auto">
          <a:xfrm>
            <a:off x="838200" y="5035550"/>
            <a:ext cx="473075" cy="457200"/>
            <a:chOff x="1152" y="1389"/>
            <a:chExt cx="298" cy="363"/>
          </a:xfrm>
        </p:grpSpPr>
        <p:sp>
          <p:nvSpPr>
            <p:cNvPr id="30761" name="Line 40"/>
            <p:cNvSpPr>
              <a:spLocks noChangeShapeType="1"/>
            </p:cNvSpPr>
            <p:nvPr/>
          </p:nvSpPr>
          <p:spPr bwMode="auto">
            <a:xfrm>
              <a:off x="1152"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0762" name="Text Box 41"/>
            <p:cNvSpPr txBox="1">
              <a:spLocks noChangeArrowheads="1"/>
            </p:cNvSpPr>
            <p:nvPr/>
          </p:nvSpPr>
          <p:spPr bwMode="auto">
            <a:xfrm>
              <a:off x="1238" y="1389"/>
              <a:ext cx="212" cy="363"/>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T</a:t>
              </a:r>
            </a:p>
          </p:txBody>
        </p:sp>
      </p:grpSp>
      <p:graphicFrame>
        <p:nvGraphicFramePr>
          <p:cNvPr id="48170" name="Object 8"/>
          <p:cNvGraphicFramePr>
            <a:graphicFrameLocks noChangeAspect="1"/>
          </p:cNvGraphicFramePr>
          <p:nvPr/>
        </p:nvGraphicFramePr>
        <p:xfrm>
          <a:off x="6381750" y="4156075"/>
          <a:ext cx="403225" cy="207963"/>
        </p:xfrm>
        <a:graphic>
          <a:graphicData uri="http://schemas.openxmlformats.org/presentationml/2006/ole">
            <p:oleObj spid="_x0000_s380936" name="Equation" r:id="rId10" imgW="266400" imgH="164880" progId="Equation.3">
              <p:embed/>
            </p:oleObj>
          </a:graphicData>
        </a:graphic>
      </p:graphicFrame>
      <p:graphicFrame>
        <p:nvGraphicFramePr>
          <p:cNvPr id="48171" name="Object 9"/>
          <p:cNvGraphicFramePr>
            <a:graphicFrameLocks noChangeAspect="1"/>
          </p:cNvGraphicFramePr>
          <p:nvPr/>
        </p:nvGraphicFramePr>
        <p:xfrm>
          <a:off x="6778625" y="4132263"/>
          <a:ext cx="460375" cy="287337"/>
        </p:xfrm>
        <a:graphic>
          <a:graphicData uri="http://schemas.openxmlformats.org/presentationml/2006/ole">
            <p:oleObj spid="_x0000_s380937" name="Equation" r:id="rId11" imgW="304560" imgH="228600" progId="Equation.3">
              <p:embed/>
            </p:oleObj>
          </a:graphicData>
        </a:graphic>
      </p:graphicFrame>
      <p:graphicFrame>
        <p:nvGraphicFramePr>
          <p:cNvPr id="48172" name="Object 10"/>
          <p:cNvGraphicFramePr>
            <a:graphicFrameLocks noChangeAspect="1"/>
          </p:cNvGraphicFramePr>
          <p:nvPr/>
        </p:nvGraphicFramePr>
        <p:xfrm>
          <a:off x="6281738" y="4533900"/>
          <a:ext cx="838200" cy="304800"/>
        </p:xfrm>
        <a:graphic>
          <a:graphicData uri="http://schemas.openxmlformats.org/presentationml/2006/ole">
            <p:oleObj spid="_x0000_s380938" name="Equation" r:id="rId12" imgW="647640" imgH="241200" progId="Equation.3">
              <p:embed/>
            </p:oleObj>
          </a:graphicData>
        </a:graphic>
      </p:graphicFrame>
      <p:graphicFrame>
        <p:nvGraphicFramePr>
          <p:cNvPr id="48173" name="Object 11"/>
          <p:cNvGraphicFramePr>
            <a:graphicFrameLocks noChangeAspect="1"/>
          </p:cNvGraphicFramePr>
          <p:nvPr/>
        </p:nvGraphicFramePr>
        <p:xfrm>
          <a:off x="7075488" y="4533900"/>
          <a:ext cx="576262" cy="304800"/>
        </p:xfrm>
        <a:graphic>
          <a:graphicData uri="http://schemas.openxmlformats.org/presentationml/2006/ole">
            <p:oleObj spid="_x0000_s380939" name="Equation" r:id="rId13" imgW="444240" imgH="241200" progId="Equation.3">
              <p:embed/>
            </p:oleObj>
          </a:graphicData>
        </a:graphic>
      </p:graphicFrame>
      <p:graphicFrame>
        <p:nvGraphicFramePr>
          <p:cNvPr id="48174" name="Object 12"/>
          <p:cNvGraphicFramePr>
            <a:graphicFrameLocks noChangeAspect="1"/>
          </p:cNvGraphicFramePr>
          <p:nvPr/>
        </p:nvGraphicFramePr>
        <p:xfrm>
          <a:off x="7607300" y="4575175"/>
          <a:ext cx="165100" cy="223838"/>
        </p:xfrm>
        <a:graphic>
          <a:graphicData uri="http://schemas.openxmlformats.org/presentationml/2006/ole">
            <p:oleObj spid="_x0000_s380940" name="Equation" r:id="rId14" imgW="126720" imgH="177480" progId="Equation.3">
              <p:embed/>
            </p:oleObj>
          </a:graphicData>
        </a:graphic>
      </p:graphicFrame>
      <p:graphicFrame>
        <p:nvGraphicFramePr>
          <p:cNvPr id="48175" name="Object 13"/>
          <p:cNvGraphicFramePr>
            <a:graphicFrameLocks noChangeAspect="1"/>
          </p:cNvGraphicFramePr>
          <p:nvPr/>
        </p:nvGraphicFramePr>
        <p:xfrm>
          <a:off x="5387975" y="5116513"/>
          <a:ext cx="1028700" cy="381000"/>
        </p:xfrm>
        <a:graphic>
          <a:graphicData uri="http://schemas.openxmlformats.org/presentationml/2006/ole">
            <p:oleObj spid="_x0000_s380941" name="Equation" r:id="rId15" imgW="634680" imgH="228600" progId="Equation.3">
              <p:embed/>
            </p:oleObj>
          </a:graphicData>
        </a:graphic>
      </p:graphicFrame>
      <p:graphicFrame>
        <p:nvGraphicFramePr>
          <p:cNvPr id="48176" name="Object 14"/>
          <p:cNvGraphicFramePr>
            <a:graphicFrameLocks noChangeAspect="1"/>
          </p:cNvGraphicFramePr>
          <p:nvPr/>
        </p:nvGraphicFramePr>
        <p:xfrm>
          <a:off x="6362700" y="5029200"/>
          <a:ext cx="1212850" cy="554038"/>
        </p:xfrm>
        <a:graphic>
          <a:graphicData uri="http://schemas.openxmlformats.org/presentationml/2006/ole">
            <p:oleObj spid="_x0000_s380942" name="Equation" r:id="rId16" imgW="749300" imgH="431800" progId="Equation.DSMT4">
              <p:embed/>
            </p:oleObj>
          </a:graphicData>
        </a:graphic>
      </p:graphicFrame>
      <p:graphicFrame>
        <p:nvGraphicFramePr>
          <p:cNvPr id="48177" name="Object 15"/>
          <p:cNvGraphicFramePr>
            <a:graphicFrameLocks noChangeAspect="1"/>
          </p:cNvGraphicFramePr>
          <p:nvPr/>
        </p:nvGraphicFramePr>
        <p:xfrm>
          <a:off x="5295900" y="5726113"/>
          <a:ext cx="900113" cy="381000"/>
        </p:xfrm>
        <a:graphic>
          <a:graphicData uri="http://schemas.openxmlformats.org/presentationml/2006/ole">
            <p:oleObj spid="_x0000_s380943" name="Equation" r:id="rId17" imgW="571320" imgH="241200" progId="Equation.3">
              <p:embed/>
            </p:oleObj>
          </a:graphicData>
        </a:graphic>
      </p:graphicFrame>
      <p:graphicFrame>
        <p:nvGraphicFramePr>
          <p:cNvPr id="48178" name="Object 16"/>
          <p:cNvGraphicFramePr>
            <a:graphicFrameLocks noChangeAspect="1"/>
          </p:cNvGraphicFramePr>
          <p:nvPr/>
        </p:nvGraphicFramePr>
        <p:xfrm>
          <a:off x="6142038" y="5638800"/>
          <a:ext cx="1520825" cy="555625"/>
        </p:xfrm>
        <a:graphic>
          <a:graphicData uri="http://schemas.openxmlformats.org/presentationml/2006/ole">
            <p:oleObj spid="_x0000_s380944" name="Equation" r:id="rId18" imgW="965200" imgH="431800" progId="Equation.DSMT4">
              <p:embed/>
            </p:oleObj>
          </a:graphicData>
        </a:graphic>
      </p:graphicFrame>
      <p:sp>
        <p:nvSpPr>
          <p:cNvPr id="48179" name="Text Box 51"/>
          <p:cNvSpPr txBox="1">
            <a:spLocks noChangeArrowheads="1"/>
          </p:cNvSpPr>
          <p:nvPr/>
        </p:nvSpPr>
        <p:spPr bwMode="auto">
          <a:xfrm>
            <a:off x="5181600" y="6415088"/>
            <a:ext cx="3886200" cy="366712"/>
          </a:xfrm>
          <a:prstGeom prst="rect">
            <a:avLst/>
          </a:prstGeom>
          <a:solidFill>
            <a:srgbClr val="FFFFCC"/>
          </a:solidFill>
          <a:ln w="9525">
            <a:noFill/>
            <a:miter lim="800000"/>
            <a:headEnd/>
            <a:tailEnd/>
          </a:ln>
        </p:spPr>
        <p:txBody>
          <a:bodyPr>
            <a:prstTxWarp prst="textNoShape">
              <a:avLst/>
            </a:prstTxWarp>
            <a:spAutoFit/>
          </a:bodyPr>
          <a:lstStyle/>
          <a:p>
            <a:r>
              <a:rPr lang="en-US" sz="1800">
                <a:solidFill>
                  <a:srgbClr val="800000"/>
                </a:solidFill>
                <a:latin typeface="Monotype Corsiva" charset="0"/>
              </a:rPr>
              <a:t>What happened to the motion in y-direction?</a:t>
            </a:r>
            <a:endParaRPr lang="en-US" sz="1800" b="1" baseline="-25000">
              <a:solidFill>
                <a:srgbClr val="800000"/>
              </a:solidFill>
              <a:latin typeface="Monotype Corsiva" charset="0"/>
            </a:endParaRPr>
          </a:p>
        </p:txBody>
      </p:sp>
      <p:sp>
        <p:nvSpPr>
          <p:cNvPr id="30760" name="Footer Placeholder 53"/>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1761" name="Rectangle 4"/>
          <p:cNvSpPr>
            <a:spLocks noGrp="1" noChangeArrowheads="1"/>
          </p:cNvSpPr>
          <p:nvPr>
            <p:ph type="dt" sz="quarter" idx="10"/>
          </p:nvPr>
        </p:nvSpPr>
        <p:spPr>
          <a:noFill/>
        </p:spPr>
        <p:txBody>
          <a:bodyPr/>
          <a:lstStyle/>
          <a:p>
            <a:r>
              <a:rPr lang="en-US" smtClean="0"/>
              <a:t>Tuesday, June 14, 2011</a:t>
            </a:r>
          </a:p>
        </p:txBody>
      </p:sp>
      <p:sp>
        <p:nvSpPr>
          <p:cNvPr id="31762" name="Rectangle 6"/>
          <p:cNvSpPr>
            <a:spLocks noGrp="1" noChangeArrowheads="1"/>
          </p:cNvSpPr>
          <p:nvPr>
            <p:ph type="sldNum" sz="quarter" idx="12"/>
          </p:nvPr>
        </p:nvSpPr>
        <p:spPr>
          <a:noFill/>
        </p:spPr>
        <p:txBody>
          <a:bodyPr/>
          <a:lstStyle/>
          <a:p>
            <a:fld id="{D7F4B0C1-A506-654A-9257-1EBBE0EA2F07}" type="slidenum">
              <a:rPr lang="en-US"/>
              <a:pPr/>
              <a:t>17</a:t>
            </a:fld>
            <a:endParaRPr lang="en-US"/>
          </a:p>
        </p:txBody>
      </p:sp>
      <p:pic>
        <p:nvPicPr>
          <p:cNvPr id="49154" name="Picture 2" descr="bd07304_"/>
          <p:cNvPicPr>
            <a:picLocks noChangeAspect="1" noChangeArrowheads="1"/>
          </p:cNvPicPr>
          <p:nvPr/>
        </p:nvPicPr>
        <p:blipFill>
          <a:blip r:embed="rId3"/>
          <a:srcRect/>
          <a:stretch>
            <a:fillRect/>
          </a:stretch>
        </p:blipFill>
        <p:spPr bwMode="auto">
          <a:xfrm>
            <a:off x="1219200" y="3130550"/>
            <a:ext cx="1219200" cy="1212850"/>
          </a:xfrm>
          <a:prstGeom prst="rect">
            <a:avLst/>
          </a:prstGeom>
          <a:noFill/>
          <a:ln w="9525">
            <a:noFill/>
            <a:miter lim="800000"/>
            <a:headEnd/>
            <a:tailEnd/>
          </a:ln>
        </p:spPr>
      </p:pic>
      <p:sp>
        <p:nvSpPr>
          <p:cNvPr id="31764" name="Rectangle 3"/>
          <p:cNvSpPr>
            <a:spLocks noGrp="1" noChangeArrowheads="1"/>
          </p:cNvSpPr>
          <p:nvPr>
            <p:ph type="title"/>
          </p:nvPr>
        </p:nvSpPr>
        <p:spPr>
          <a:xfrm>
            <a:off x="685800" y="76200"/>
            <a:ext cx="7772400" cy="762000"/>
          </a:xfrm>
        </p:spPr>
        <p:txBody>
          <a:bodyPr/>
          <a:lstStyle/>
          <a:p>
            <a:r>
              <a:rPr lang="en-US"/>
              <a:t>Example for Using Newton’s Laws</a:t>
            </a:r>
          </a:p>
        </p:txBody>
      </p:sp>
      <p:sp>
        <p:nvSpPr>
          <p:cNvPr id="49156" name="Text Box 4"/>
          <p:cNvSpPr txBox="1">
            <a:spLocks noChangeArrowheads="1"/>
          </p:cNvSpPr>
          <p:nvPr/>
        </p:nvSpPr>
        <p:spPr bwMode="auto">
          <a:xfrm>
            <a:off x="685800" y="914400"/>
            <a:ext cx="8001000" cy="1125538"/>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200">
                <a:solidFill>
                  <a:schemeClr val="accent2"/>
                </a:solidFill>
                <a:latin typeface="Arial Narrow" charset="0"/>
              </a:rPr>
              <a:t>A traffic light weighing 125 N hangs from a cable tied to two other cables fastened to a support.  The upper cables make angles of </a:t>
            </a:r>
            <a:r>
              <a:rPr lang="en-US" sz="2200">
                <a:solidFill>
                  <a:srgbClr val="800000"/>
                </a:solidFill>
                <a:latin typeface="Arial Narrow" charset="0"/>
              </a:rPr>
              <a:t>37.0</a:t>
            </a:r>
            <a:r>
              <a:rPr lang="en-US" sz="2200" baseline="30000">
                <a:solidFill>
                  <a:srgbClr val="800000"/>
                </a:solidFill>
                <a:latin typeface="Arial Narrow" charset="0"/>
              </a:rPr>
              <a:t>o</a:t>
            </a:r>
            <a:r>
              <a:rPr lang="en-US" sz="2200">
                <a:solidFill>
                  <a:srgbClr val="800000"/>
                </a:solidFill>
                <a:latin typeface="Arial Narrow" charset="0"/>
              </a:rPr>
              <a:t> and 53.0</a:t>
            </a:r>
            <a:r>
              <a:rPr lang="en-US" sz="2200" baseline="30000">
                <a:solidFill>
                  <a:srgbClr val="800000"/>
                </a:solidFill>
                <a:latin typeface="Arial Narrow" charset="0"/>
              </a:rPr>
              <a:t>o </a:t>
            </a:r>
            <a:r>
              <a:rPr lang="en-US" sz="2200">
                <a:solidFill>
                  <a:srgbClr val="800000"/>
                </a:solidFill>
                <a:latin typeface="Arial Narrow" charset="0"/>
              </a:rPr>
              <a:t>with the horizontal</a:t>
            </a:r>
            <a:r>
              <a:rPr lang="en-US" sz="2200">
                <a:solidFill>
                  <a:schemeClr val="accent2"/>
                </a:solidFill>
                <a:latin typeface="Arial Narrow" charset="0"/>
              </a:rPr>
              <a:t>.  Find the </a:t>
            </a:r>
            <a:r>
              <a:rPr lang="en-US" sz="2200">
                <a:solidFill>
                  <a:srgbClr val="800000"/>
                </a:solidFill>
                <a:latin typeface="Arial Narrow" charset="0"/>
              </a:rPr>
              <a:t>tension</a:t>
            </a:r>
            <a:r>
              <a:rPr lang="en-US" sz="2200">
                <a:solidFill>
                  <a:schemeClr val="accent2"/>
                </a:solidFill>
                <a:latin typeface="Arial Narrow" charset="0"/>
              </a:rPr>
              <a:t> in the three cables.  </a:t>
            </a:r>
            <a:endParaRPr lang="en-US" sz="2200"/>
          </a:p>
        </p:txBody>
      </p:sp>
      <p:graphicFrame>
        <p:nvGraphicFramePr>
          <p:cNvPr id="49157" name="Object 2"/>
          <p:cNvGraphicFramePr>
            <a:graphicFrameLocks noChangeAspect="1"/>
          </p:cNvGraphicFramePr>
          <p:nvPr/>
        </p:nvGraphicFramePr>
        <p:xfrm>
          <a:off x="2743200" y="3910013"/>
          <a:ext cx="511175" cy="382587"/>
        </p:xfrm>
        <a:graphic>
          <a:graphicData uri="http://schemas.openxmlformats.org/presentationml/2006/ole">
            <p:oleObj spid="_x0000_s381954" name="Equation" r:id="rId4" imgW="279360" imgH="203040" progId="Equation.DSMT4">
              <p:embed/>
            </p:oleObj>
          </a:graphicData>
        </a:graphic>
      </p:graphicFrame>
      <p:sp>
        <p:nvSpPr>
          <p:cNvPr id="49158" name="AutoShape 6"/>
          <p:cNvSpPr>
            <a:spLocks noChangeArrowheads="1"/>
          </p:cNvSpPr>
          <p:nvPr/>
        </p:nvSpPr>
        <p:spPr bwMode="auto">
          <a:xfrm>
            <a:off x="3048000" y="2590800"/>
            <a:ext cx="1371600" cy="990600"/>
          </a:xfrm>
          <a:prstGeom prst="rightArrow">
            <a:avLst>
              <a:gd name="adj1" fmla="val 50000"/>
              <a:gd name="adj2" fmla="val 34615"/>
            </a:avLst>
          </a:prstGeom>
          <a:solidFill>
            <a:srgbClr val="FFFFCC"/>
          </a:solidFill>
          <a:ln w="38100">
            <a:solidFill>
              <a:srgbClr val="A50021"/>
            </a:solidFill>
            <a:miter lim="800000"/>
            <a:headEnd/>
            <a:tailEnd/>
          </a:ln>
        </p:spPr>
        <p:txBody>
          <a:bodyPr wrap="none" anchor="ctr">
            <a:prstTxWarp prst="textNoShape">
              <a:avLst/>
            </a:prstTxWarp>
          </a:bodyPr>
          <a:lstStyle/>
          <a:p>
            <a:pPr algn="ctr"/>
            <a:r>
              <a:rPr lang="en-US" sz="1600">
                <a:solidFill>
                  <a:srgbClr val="800000"/>
                </a:solidFill>
                <a:latin typeface="Arial Narrow" charset="0"/>
              </a:rPr>
              <a:t>Free-body</a:t>
            </a:r>
          </a:p>
          <a:p>
            <a:pPr algn="ctr"/>
            <a:r>
              <a:rPr lang="en-US" sz="1600">
                <a:solidFill>
                  <a:srgbClr val="800000"/>
                </a:solidFill>
                <a:latin typeface="Arial Narrow" charset="0"/>
              </a:rPr>
              <a:t>Diagram</a:t>
            </a:r>
          </a:p>
        </p:txBody>
      </p:sp>
      <p:grpSp>
        <p:nvGrpSpPr>
          <p:cNvPr id="2" name="Group 7"/>
          <p:cNvGrpSpPr>
            <a:grpSpLocks/>
          </p:cNvGrpSpPr>
          <p:nvPr/>
        </p:nvGrpSpPr>
        <p:grpSpPr bwMode="auto">
          <a:xfrm>
            <a:off x="533400" y="2286000"/>
            <a:ext cx="2209800" cy="1219200"/>
            <a:chOff x="336" y="1440"/>
            <a:chExt cx="1392" cy="768"/>
          </a:xfrm>
        </p:grpSpPr>
        <p:sp>
          <p:nvSpPr>
            <p:cNvPr id="31797" name="Line 8"/>
            <p:cNvSpPr>
              <a:spLocks noChangeShapeType="1"/>
            </p:cNvSpPr>
            <p:nvPr/>
          </p:nvSpPr>
          <p:spPr bwMode="auto">
            <a:xfrm>
              <a:off x="336" y="1440"/>
              <a:ext cx="1392" cy="0"/>
            </a:xfrm>
            <a:prstGeom prst="line">
              <a:avLst/>
            </a:prstGeom>
            <a:noFill/>
            <a:ln w="127000">
              <a:pattFill prst="dkUpDiag">
                <a:fgClr>
                  <a:srgbClr val="663300"/>
                </a:fgClr>
                <a:bgClr>
                  <a:srgbClr val="FFFFFF"/>
                </a:bgClr>
              </a:pattFill>
              <a:round/>
              <a:headEnd/>
              <a:tailEnd/>
            </a:ln>
          </p:spPr>
          <p:txBody>
            <a:bodyPr>
              <a:prstTxWarp prst="textNoShape">
                <a:avLst/>
              </a:prstTxWarp>
            </a:bodyPr>
            <a:lstStyle/>
            <a:p>
              <a:endParaRPr lang="en-US"/>
            </a:p>
          </p:txBody>
        </p:sp>
        <p:sp>
          <p:nvSpPr>
            <p:cNvPr id="31798" name="Line 9"/>
            <p:cNvSpPr>
              <a:spLocks noChangeShapeType="1"/>
            </p:cNvSpPr>
            <p:nvPr/>
          </p:nvSpPr>
          <p:spPr bwMode="auto">
            <a:xfrm>
              <a:off x="528" y="1488"/>
              <a:ext cx="624" cy="336"/>
            </a:xfrm>
            <a:prstGeom prst="line">
              <a:avLst/>
            </a:prstGeom>
            <a:noFill/>
            <a:ln w="38100">
              <a:solidFill>
                <a:srgbClr val="333399"/>
              </a:solidFill>
              <a:round/>
              <a:headEnd/>
              <a:tailEnd/>
            </a:ln>
          </p:spPr>
          <p:txBody>
            <a:bodyPr>
              <a:prstTxWarp prst="textNoShape">
                <a:avLst/>
              </a:prstTxWarp>
            </a:bodyPr>
            <a:lstStyle/>
            <a:p>
              <a:endParaRPr lang="en-US"/>
            </a:p>
          </p:txBody>
        </p:sp>
        <p:sp>
          <p:nvSpPr>
            <p:cNvPr id="31799" name="Line 10"/>
            <p:cNvSpPr>
              <a:spLocks noChangeShapeType="1"/>
            </p:cNvSpPr>
            <p:nvPr/>
          </p:nvSpPr>
          <p:spPr bwMode="auto">
            <a:xfrm flipH="1">
              <a:off x="1152" y="1488"/>
              <a:ext cx="432" cy="336"/>
            </a:xfrm>
            <a:prstGeom prst="line">
              <a:avLst/>
            </a:prstGeom>
            <a:noFill/>
            <a:ln w="38100">
              <a:solidFill>
                <a:srgbClr val="333399"/>
              </a:solidFill>
              <a:round/>
              <a:headEnd/>
              <a:tailEnd/>
            </a:ln>
          </p:spPr>
          <p:txBody>
            <a:bodyPr>
              <a:prstTxWarp prst="textNoShape">
                <a:avLst/>
              </a:prstTxWarp>
            </a:bodyPr>
            <a:lstStyle/>
            <a:p>
              <a:endParaRPr lang="en-US"/>
            </a:p>
          </p:txBody>
        </p:sp>
        <p:sp>
          <p:nvSpPr>
            <p:cNvPr id="31800" name="Line 11"/>
            <p:cNvSpPr>
              <a:spLocks noChangeShapeType="1"/>
            </p:cNvSpPr>
            <p:nvPr/>
          </p:nvSpPr>
          <p:spPr bwMode="auto">
            <a:xfrm>
              <a:off x="1152" y="1824"/>
              <a:ext cx="0" cy="384"/>
            </a:xfrm>
            <a:prstGeom prst="line">
              <a:avLst/>
            </a:prstGeom>
            <a:noFill/>
            <a:ln w="38100">
              <a:solidFill>
                <a:srgbClr val="333399"/>
              </a:solidFill>
              <a:round/>
              <a:headEnd/>
              <a:tailEnd/>
            </a:ln>
          </p:spPr>
          <p:txBody>
            <a:bodyPr>
              <a:prstTxWarp prst="textNoShape">
                <a:avLst/>
              </a:prstTxWarp>
            </a:bodyPr>
            <a:lstStyle/>
            <a:p>
              <a:endParaRPr lang="en-US"/>
            </a:p>
          </p:txBody>
        </p:sp>
        <p:grpSp>
          <p:nvGrpSpPr>
            <p:cNvPr id="3" name="Group 12"/>
            <p:cNvGrpSpPr>
              <a:grpSpLocks/>
            </p:cNvGrpSpPr>
            <p:nvPr/>
          </p:nvGrpSpPr>
          <p:grpSpPr bwMode="auto">
            <a:xfrm>
              <a:off x="1141" y="1440"/>
              <a:ext cx="299" cy="192"/>
              <a:chOff x="1141" y="1440"/>
              <a:chExt cx="299" cy="192"/>
            </a:xfrm>
          </p:grpSpPr>
          <p:sp>
            <p:nvSpPr>
              <p:cNvPr id="31805" name="AutoShape 13"/>
              <p:cNvSpPr>
                <a:spLocks noChangeArrowheads="1"/>
              </p:cNvSpPr>
              <p:nvPr/>
            </p:nvSpPr>
            <p:spPr bwMode="auto">
              <a:xfrm rot="5400000">
                <a:off x="1320" y="1512"/>
                <a:ext cx="192" cy="48"/>
              </a:xfrm>
              <a:prstGeom prst="curvedUpArrow">
                <a:avLst>
                  <a:gd name="adj1" fmla="val 80000"/>
                  <a:gd name="adj2" fmla="val 16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1806" name="Text Box 14"/>
              <p:cNvSpPr txBox="1">
                <a:spLocks noChangeArrowheads="1"/>
              </p:cNvSpPr>
              <p:nvPr/>
            </p:nvSpPr>
            <p:spPr bwMode="auto">
              <a:xfrm>
                <a:off x="1141" y="1440"/>
                <a:ext cx="251" cy="192"/>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Arial Narrow" charset="0"/>
                  </a:rPr>
                  <a:t>53</a:t>
                </a:r>
                <a:r>
                  <a:rPr lang="en-US" sz="1400" baseline="30000">
                    <a:solidFill>
                      <a:srgbClr val="333399"/>
                    </a:solidFill>
                    <a:latin typeface="Arial Narrow" charset="0"/>
                  </a:rPr>
                  <a:t>o</a:t>
                </a:r>
              </a:p>
            </p:txBody>
          </p:sp>
        </p:grpSp>
        <p:grpSp>
          <p:nvGrpSpPr>
            <p:cNvPr id="4" name="Group 15"/>
            <p:cNvGrpSpPr>
              <a:grpSpLocks/>
            </p:cNvGrpSpPr>
            <p:nvPr/>
          </p:nvGrpSpPr>
          <p:grpSpPr bwMode="auto">
            <a:xfrm>
              <a:off x="672" y="1440"/>
              <a:ext cx="299" cy="192"/>
              <a:chOff x="672" y="1440"/>
              <a:chExt cx="299" cy="192"/>
            </a:xfrm>
          </p:grpSpPr>
          <p:sp>
            <p:nvSpPr>
              <p:cNvPr id="31803" name="Text Box 16"/>
              <p:cNvSpPr txBox="1">
                <a:spLocks noChangeArrowheads="1"/>
              </p:cNvSpPr>
              <p:nvPr/>
            </p:nvSpPr>
            <p:spPr bwMode="auto">
              <a:xfrm>
                <a:off x="720" y="1440"/>
                <a:ext cx="251" cy="192"/>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Arial Narrow" charset="0"/>
                  </a:rPr>
                  <a:t>37</a:t>
                </a:r>
                <a:r>
                  <a:rPr lang="en-US" sz="1400" baseline="30000">
                    <a:solidFill>
                      <a:srgbClr val="333399"/>
                    </a:solidFill>
                    <a:latin typeface="Arial Narrow" charset="0"/>
                  </a:rPr>
                  <a:t>o</a:t>
                </a:r>
              </a:p>
            </p:txBody>
          </p:sp>
          <p:sp>
            <p:nvSpPr>
              <p:cNvPr id="31804" name="AutoShape 17"/>
              <p:cNvSpPr>
                <a:spLocks noChangeArrowheads="1"/>
              </p:cNvSpPr>
              <p:nvPr/>
            </p:nvSpPr>
            <p:spPr bwMode="auto">
              <a:xfrm rot="5400000">
                <a:off x="636" y="150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grpSp>
        <p:nvGrpSpPr>
          <p:cNvPr id="5" name="Group 18"/>
          <p:cNvGrpSpPr>
            <a:grpSpLocks/>
          </p:cNvGrpSpPr>
          <p:nvPr/>
        </p:nvGrpSpPr>
        <p:grpSpPr bwMode="auto">
          <a:xfrm>
            <a:off x="4740275" y="2057400"/>
            <a:ext cx="1889125" cy="1371600"/>
            <a:chOff x="2986" y="1296"/>
            <a:chExt cx="1190" cy="864"/>
          </a:xfrm>
        </p:grpSpPr>
        <p:grpSp>
          <p:nvGrpSpPr>
            <p:cNvPr id="6" name="Group 19"/>
            <p:cNvGrpSpPr>
              <a:grpSpLocks/>
            </p:cNvGrpSpPr>
            <p:nvPr/>
          </p:nvGrpSpPr>
          <p:grpSpPr bwMode="auto">
            <a:xfrm>
              <a:off x="2986" y="1440"/>
              <a:ext cx="1190" cy="720"/>
              <a:chOff x="2304" y="1440"/>
              <a:chExt cx="1190" cy="720"/>
            </a:xfrm>
          </p:grpSpPr>
          <p:sp>
            <p:nvSpPr>
              <p:cNvPr id="31794" name="Line 20"/>
              <p:cNvSpPr>
                <a:spLocks noChangeShapeType="1"/>
              </p:cNvSpPr>
              <p:nvPr/>
            </p:nvSpPr>
            <p:spPr bwMode="auto">
              <a:xfrm>
                <a:off x="2304" y="2016"/>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1795" name="Line 21"/>
              <p:cNvSpPr>
                <a:spLocks noChangeShapeType="1"/>
              </p:cNvSpPr>
              <p:nvPr/>
            </p:nvSpPr>
            <p:spPr bwMode="auto">
              <a:xfrm rot="5400000">
                <a:off x="2472" y="1800"/>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1796" name="Text Box 22"/>
              <p:cNvSpPr txBox="1">
                <a:spLocks noChangeArrowheads="1"/>
              </p:cNvSpPr>
              <p:nvPr/>
            </p:nvSpPr>
            <p:spPr bwMode="auto">
              <a:xfrm>
                <a:off x="3312" y="1879"/>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x</a:t>
                </a:r>
              </a:p>
            </p:txBody>
          </p:sp>
        </p:grpSp>
        <p:sp>
          <p:nvSpPr>
            <p:cNvPr id="31793" name="Text Box 23"/>
            <p:cNvSpPr txBox="1">
              <a:spLocks noChangeArrowheads="1"/>
            </p:cNvSpPr>
            <p:nvPr/>
          </p:nvSpPr>
          <p:spPr bwMode="auto">
            <a:xfrm>
              <a:off x="3360" y="1296"/>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y</a:t>
              </a:r>
            </a:p>
          </p:txBody>
        </p:sp>
      </p:grpSp>
      <p:grpSp>
        <p:nvGrpSpPr>
          <p:cNvPr id="7" name="Group 24"/>
          <p:cNvGrpSpPr>
            <a:grpSpLocks/>
          </p:cNvGrpSpPr>
          <p:nvPr/>
        </p:nvGrpSpPr>
        <p:grpSpPr bwMode="auto">
          <a:xfrm>
            <a:off x="4587875" y="2476500"/>
            <a:ext cx="990600" cy="723900"/>
            <a:chOff x="2208" y="1560"/>
            <a:chExt cx="624" cy="456"/>
          </a:xfrm>
        </p:grpSpPr>
        <p:grpSp>
          <p:nvGrpSpPr>
            <p:cNvPr id="8" name="Group 25"/>
            <p:cNvGrpSpPr>
              <a:grpSpLocks/>
            </p:cNvGrpSpPr>
            <p:nvPr/>
          </p:nvGrpSpPr>
          <p:grpSpPr bwMode="auto">
            <a:xfrm>
              <a:off x="2208" y="1560"/>
              <a:ext cx="624" cy="456"/>
              <a:chOff x="2112" y="1560"/>
              <a:chExt cx="624" cy="456"/>
            </a:xfrm>
          </p:grpSpPr>
          <p:sp>
            <p:nvSpPr>
              <p:cNvPr id="31790" name="Line 26"/>
              <p:cNvSpPr>
                <a:spLocks noChangeShapeType="1"/>
              </p:cNvSpPr>
              <p:nvPr/>
            </p:nvSpPr>
            <p:spPr bwMode="auto">
              <a:xfrm>
                <a:off x="2112" y="1680"/>
                <a:ext cx="624" cy="336"/>
              </a:xfrm>
              <a:prstGeom prst="line">
                <a:avLst/>
              </a:prstGeom>
              <a:noFill/>
              <a:ln w="38100">
                <a:solidFill>
                  <a:srgbClr val="333399"/>
                </a:solidFill>
                <a:round/>
                <a:headEnd type="triangle" w="med" len="med"/>
                <a:tailEnd/>
              </a:ln>
            </p:spPr>
            <p:txBody>
              <a:bodyPr>
                <a:prstTxWarp prst="textNoShape">
                  <a:avLst/>
                </a:prstTxWarp>
              </a:bodyPr>
              <a:lstStyle/>
              <a:p>
                <a:endParaRPr lang="en-US"/>
              </a:p>
            </p:txBody>
          </p:sp>
          <p:sp>
            <p:nvSpPr>
              <p:cNvPr id="31791" name="Text Box 27"/>
              <p:cNvSpPr txBox="1">
                <a:spLocks noChangeArrowheads="1"/>
              </p:cNvSpPr>
              <p:nvPr/>
            </p:nvSpPr>
            <p:spPr bwMode="auto">
              <a:xfrm>
                <a:off x="2342" y="1560"/>
                <a:ext cx="242"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T</a:t>
                </a:r>
                <a:r>
                  <a:rPr lang="en-US" sz="2000" b="1" baseline="-25000">
                    <a:solidFill>
                      <a:srgbClr val="333399"/>
                    </a:solidFill>
                    <a:latin typeface="Monotype Corsiva" charset="0"/>
                  </a:rPr>
                  <a:t>1</a:t>
                </a:r>
              </a:p>
            </p:txBody>
          </p:sp>
        </p:grpSp>
        <p:grpSp>
          <p:nvGrpSpPr>
            <p:cNvPr id="9" name="Group 28"/>
            <p:cNvGrpSpPr>
              <a:grpSpLocks/>
            </p:cNvGrpSpPr>
            <p:nvPr/>
          </p:nvGrpSpPr>
          <p:grpSpPr bwMode="auto">
            <a:xfrm>
              <a:off x="2352" y="1824"/>
              <a:ext cx="288" cy="192"/>
              <a:chOff x="2352" y="1824"/>
              <a:chExt cx="288" cy="192"/>
            </a:xfrm>
          </p:grpSpPr>
          <p:sp>
            <p:nvSpPr>
              <p:cNvPr id="31788" name="Text Box 29"/>
              <p:cNvSpPr txBox="1">
                <a:spLocks noChangeArrowheads="1"/>
              </p:cNvSpPr>
              <p:nvPr/>
            </p:nvSpPr>
            <p:spPr bwMode="auto">
              <a:xfrm>
                <a:off x="2352" y="1824"/>
                <a:ext cx="251" cy="192"/>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Arial Narrow" charset="0"/>
                  </a:rPr>
                  <a:t>37</a:t>
                </a:r>
                <a:r>
                  <a:rPr lang="en-US" sz="1400" baseline="30000">
                    <a:solidFill>
                      <a:srgbClr val="333399"/>
                    </a:solidFill>
                    <a:latin typeface="Arial Narrow" charset="0"/>
                  </a:rPr>
                  <a:t>o</a:t>
                </a:r>
              </a:p>
            </p:txBody>
          </p:sp>
          <p:sp>
            <p:nvSpPr>
              <p:cNvPr id="31789" name="AutoShape 30"/>
              <p:cNvSpPr>
                <a:spLocks noChangeArrowheads="1"/>
              </p:cNvSpPr>
              <p:nvPr/>
            </p:nvSpPr>
            <p:spPr bwMode="auto">
              <a:xfrm rot="-5400000">
                <a:off x="2556" y="1932"/>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grpSp>
        <p:nvGrpSpPr>
          <p:cNvPr id="10" name="Group 31"/>
          <p:cNvGrpSpPr>
            <a:grpSpLocks/>
          </p:cNvGrpSpPr>
          <p:nvPr/>
        </p:nvGrpSpPr>
        <p:grpSpPr bwMode="auto">
          <a:xfrm>
            <a:off x="5562600" y="2498725"/>
            <a:ext cx="685800" cy="701675"/>
            <a:chOff x="2832" y="1574"/>
            <a:chExt cx="432" cy="442"/>
          </a:xfrm>
        </p:grpSpPr>
        <p:grpSp>
          <p:nvGrpSpPr>
            <p:cNvPr id="11" name="Group 32"/>
            <p:cNvGrpSpPr>
              <a:grpSpLocks/>
            </p:cNvGrpSpPr>
            <p:nvPr/>
          </p:nvGrpSpPr>
          <p:grpSpPr bwMode="auto">
            <a:xfrm>
              <a:off x="2832" y="1574"/>
              <a:ext cx="432" cy="442"/>
              <a:chOff x="2736" y="1574"/>
              <a:chExt cx="432" cy="442"/>
            </a:xfrm>
          </p:grpSpPr>
          <p:sp>
            <p:nvSpPr>
              <p:cNvPr id="31784" name="Line 33"/>
              <p:cNvSpPr>
                <a:spLocks noChangeShapeType="1"/>
              </p:cNvSpPr>
              <p:nvPr/>
            </p:nvSpPr>
            <p:spPr bwMode="auto">
              <a:xfrm flipH="1">
                <a:off x="2736" y="1680"/>
                <a:ext cx="432" cy="336"/>
              </a:xfrm>
              <a:prstGeom prst="line">
                <a:avLst/>
              </a:prstGeom>
              <a:noFill/>
              <a:ln w="38100">
                <a:solidFill>
                  <a:srgbClr val="333399"/>
                </a:solidFill>
                <a:round/>
                <a:headEnd type="triangle" w="med" len="med"/>
                <a:tailEnd/>
              </a:ln>
            </p:spPr>
            <p:txBody>
              <a:bodyPr>
                <a:prstTxWarp prst="textNoShape">
                  <a:avLst/>
                </a:prstTxWarp>
              </a:bodyPr>
              <a:lstStyle/>
              <a:p>
                <a:endParaRPr lang="en-US"/>
              </a:p>
            </p:txBody>
          </p:sp>
          <p:sp>
            <p:nvSpPr>
              <p:cNvPr id="31785" name="Text Box 34"/>
              <p:cNvSpPr txBox="1">
                <a:spLocks noChangeArrowheads="1"/>
              </p:cNvSpPr>
              <p:nvPr/>
            </p:nvSpPr>
            <p:spPr bwMode="auto">
              <a:xfrm>
                <a:off x="2784" y="1574"/>
                <a:ext cx="242"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T</a:t>
                </a:r>
                <a:r>
                  <a:rPr lang="en-US" sz="2000" b="1" baseline="-25000">
                    <a:solidFill>
                      <a:srgbClr val="333399"/>
                    </a:solidFill>
                    <a:latin typeface="Monotype Corsiva" charset="0"/>
                  </a:rPr>
                  <a:t>2</a:t>
                </a:r>
              </a:p>
            </p:txBody>
          </p:sp>
        </p:grpSp>
        <p:grpSp>
          <p:nvGrpSpPr>
            <p:cNvPr id="12" name="Group 35"/>
            <p:cNvGrpSpPr>
              <a:grpSpLocks/>
            </p:cNvGrpSpPr>
            <p:nvPr/>
          </p:nvGrpSpPr>
          <p:grpSpPr bwMode="auto">
            <a:xfrm>
              <a:off x="2976" y="1824"/>
              <a:ext cx="251" cy="192"/>
              <a:chOff x="2976" y="1824"/>
              <a:chExt cx="251" cy="192"/>
            </a:xfrm>
          </p:grpSpPr>
          <p:sp>
            <p:nvSpPr>
              <p:cNvPr id="31782" name="Text Box 36"/>
              <p:cNvSpPr txBox="1">
                <a:spLocks noChangeArrowheads="1"/>
              </p:cNvSpPr>
              <p:nvPr/>
            </p:nvSpPr>
            <p:spPr bwMode="auto">
              <a:xfrm>
                <a:off x="2976" y="1824"/>
                <a:ext cx="251" cy="192"/>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Arial Narrow" charset="0"/>
                  </a:rPr>
                  <a:t>53</a:t>
                </a:r>
                <a:r>
                  <a:rPr lang="en-US" sz="1400" baseline="30000">
                    <a:solidFill>
                      <a:srgbClr val="333399"/>
                    </a:solidFill>
                    <a:latin typeface="Arial Narrow" charset="0"/>
                  </a:rPr>
                  <a:t>o</a:t>
                </a:r>
              </a:p>
            </p:txBody>
          </p:sp>
          <p:sp>
            <p:nvSpPr>
              <p:cNvPr id="31783" name="AutoShape 37"/>
              <p:cNvSpPr>
                <a:spLocks noChangeArrowheads="1"/>
              </p:cNvSpPr>
              <p:nvPr/>
            </p:nvSpPr>
            <p:spPr bwMode="auto">
              <a:xfrm rot="-5400000">
                <a:off x="2928" y="1920"/>
                <a:ext cx="144" cy="48"/>
              </a:xfrm>
              <a:prstGeom prst="curvedUp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grpSp>
        <p:nvGrpSpPr>
          <p:cNvPr id="13" name="Group 38"/>
          <p:cNvGrpSpPr>
            <a:grpSpLocks/>
          </p:cNvGrpSpPr>
          <p:nvPr/>
        </p:nvGrpSpPr>
        <p:grpSpPr bwMode="auto">
          <a:xfrm>
            <a:off x="5578475" y="3200400"/>
            <a:ext cx="384175" cy="609600"/>
            <a:chOff x="2736" y="2016"/>
            <a:chExt cx="242" cy="384"/>
          </a:xfrm>
        </p:grpSpPr>
        <p:sp>
          <p:nvSpPr>
            <p:cNvPr id="31778" name="Line 39"/>
            <p:cNvSpPr>
              <a:spLocks noChangeShapeType="1"/>
            </p:cNvSpPr>
            <p:nvPr/>
          </p:nvSpPr>
          <p:spPr bwMode="auto">
            <a:xfrm>
              <a:off x="2736" y="2016"/>
              <a:ext cx="0" cy="384"/>
            </a:xfrm>
            <a:prstGeom prst="line">
              <a:avLst/>
            </a:prstGeom>
            <a:noFill/>
            <a:ln w="38100">
              <a:solidFill>
                <a:srgbClr val="333399"/>
              </a:solidFill>
              <a:round/>
              <a:headEnd type="oval" w="med" len="med"/>
              <a:tailEnd type="triangle" w="med" len="med"/>
            </a:ln>
          </p:spPr>
          <p:txBody>
            <a:bodyPr>
              <a:prstTxWarp prst="textNoShape">
                <a:avLst/>
              </a:prstTxWarp>
            </a:bodyPr>
            <a:lstStyle/>
            <a:p>
              <a:endParaRPr lang="en-US"/>
            </a:p>
          </p:txBody>
        </p:sp>
        <p:sp>
          <p:nvSpPr>
            <p:cNvPr id="31779" name="Text Box 40"/>
            <p:cNvSpPr txBox="1">
              <a:spLocks noChangeArrowheads="1"/>
            </p:cNvSpPr>
            <p:nvPr/>
          </p:nvSpPr>
          <p:spPr bwMode="auto">
            <a:xfrm>
              <a:off x="2736" y="2054"/>
              <a:ext cx="242"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T</a:t>
              </a:r>
              <a:r>
                <a:rPr lang="en-US" sz="2000" b="1" baseline="-25000">
                  <a:solidFill>
                    <a:srgbClr val="333399"/>
                  </a:solidFill>
                  <a:latin typeface="Monotype Corsiva" charset="0"/>
                </a:rPr>
                <a:t>3</a:t>
              </a:r>
            </a:p>
          </p:txBody>
        </p:sp>
      </p:grpSp>
      <p:graphicFrame>
        <p:nvGraphicFramePr>
          <p:cNvPr id="49193" name="Object 3"/>
          <p:cNvGraphicFramePr>
            <a:graphicFrameLocks noChangeAspect="1"/>
          </p:cNvGraphicFramePr>
          <p:nvPr/>
        </p:nvGraphicFramePr>
        <p:xfrm>
          <a:off x="3048000" y="5173663"/>
          <a:ext cx="3124200" cy="465137"/>
        </p:xfrm>
        <a:graphic>
          <a:graphicData uri="http://schemas.openxmlformats.org/presentationml/2006/ole">
            <p:oleObj spid="_x0000_s381955" name="Equation" r:id="rId5" imgW="1955520" imgH="279360" progId="Equation.DSMT4">
              <p:embed/>
            </p:oleObj>
          </a:graphicData>
        </a:graphic>
      </p:graphicFrame>
      <p:graphicFrame>
        <p:nvGraphicFramePr>
          <p:cNvPr id="49194" name="Object 4"/>
          <p:cNvGraphicFramePr>
            <a:graphicFrameLocks noChangeAspect="1"/>
          </p:cNvGraphicFramePr>
          <p:nvPr/>
        </p:nvGraphicFramePr>
        <p:xfrm>
          <a:off x="2573338" y="4537075"/>
          <a:ext cx="3463925" cy="442913"/>
        </p:xfrm>
        <a:graphic>
          <a:graphicData uri="http://schemas.openxmlformats.org/presentationml/2006/ole">
            <p:oleObj spid="_x0000_s381956" name="Equation" r:id="rId6" imgW="1866900" imgH="266700" progId="Equation.DSMT4">
              <p:embed/>
            </p:oleObj>
          </a:graphicData>
        </a:graphic>
      </p:graphicFrame>
      <p:graphicFrame>
        <p:nvGraphicFramePr>
          <p:cNvPr id="49195" name="Object 5"/>
          <p:cNvGraphicFramePr>
            <a:graphicFrameLocks noChangeAspect="1"/>
          </p:cNvGraphicFramePr>
          <p:nvPr/>
        </p:nvGraphicFramePr>
        <p:xfrm>
          <a:off x="5943600" y="4572000"/>
          <a:ext cx="631825" cy="403225"/>
        </p:xfrm>
        <a:graphic>
          <a:graphicData uri="http://schemas.openxmlformats.org/presentationml/2006/ole">
            <p:oleObj spid="_x0000_s381957" name="Equation" r:id="rId7" imgW="393480" imgH="228600" progId="Equation.DSMT4">
              <p:embed/>
            </p:oleObj>
          </a:graphicData>
        </a:graphic>
      </p:graphicFrame>
      <p:graphicFrame>
        <p:nvGraphicFramePr>
          <p:cNvPr id="49196" name="Object 6"/>
          <p:cNvGraphicFramePr>
            <a:graphicFrameLocks noChangeAspect="1"/>
          </p:cNvGraphicFramePr>
          <p:nvPr/>
        </p:nvGraphicFramePr>
        <p:xfrm>
          <a:off x="2860675" y="5586413"/>
          <a:ext cx="4718050" cy="485775"/>
        </p:xfrm>
        <a:graphic>
          <a:graphicData uri="http://schemas.openxmlformats.org/presentationml/2006/ole">
            <p:oleObj spid="_x0000_s381958" name="Equation" r:id="rId8" imgW="3035300" imgH="292100" progId="Equation.DSMT4">
              <p:embed/>
            </p:oleObj>
          </a:graphicData>
        </a:graphic>
      </p:graphicFrame>
      <p:graphicFrame>
        <p:nvGraphicFramePr>
          <p:cNvPr id="49197" name="Object 7"/>
          <p:cNvGraphicFramePr>
            <a:graphicFrameLocks noChangeAspect="1"/>
          </p:cNvGraphicFramePr>
          <p:nvPr/>
        </p:nvGraphicFramePr>
        <p:xfrm>
          <a:off x="3068638" y="6062663"/>
          <a:ext cx="1516062" cy="425450"/>
        </p:xfrm>
        <a:graphic>
          <a:graphicData uri="http://schemas.openxmlformats.org/presentationml/2006/ole">
            <p:oleObj spid="_x0000_s381959" name="Equation" r:id="rId9" imgW="787400" imgH="241300" progId="Equation.DSMT4">
              <p:embed/>
            </p:oleObj>
          </a:graphicData>
        </a:graphic>
      </p:graphicFrame>
      <p:graphicFrame>
        <p:nvGraphicFramePr>
          <p:cNvPr id="49198" name="Object 8"/>
          <p:cNvGraphicFramePr>
            <a:graphicFrameLocks noChangeAspect="1"/>
          </p:cNvGraphicFramePr>
          <p:nvPr/>
        </p:nvGraphicFramePr>
        <p:xfrm>
          <a:off x="1219200" y="4470400"/>
          <a:ext cx="1295400" cy="617538"/>
        </p:xfrm>
        <a:graphic>
          <a:graphicData uri="http://schemas.openxmlformats.org/presentationml/2006/ole">
            <p:oleObj spid="_x0000_s381960" name="Equation" r:id="rId10" imgW="914400" imgH="431640" progId="Equation.3">
              <p:embed/>
            </p:oleObj>
          </a:graphicData>
        </a:graphic>
      </p:graphicFrame>
      <p:graphicFrame>
        <p:nvGraphicFramePr>
          <p:cNvPr id="49199" name="Object 9"/>
          <p:cNvGraphicFramePr>
            <a:graphicFrameLocks noChangeAspect="1"/>
          </p:cNvGraphicFramePr>
          <p:nvPr/>
        </p:nvGraphicFramePr>
        <p:xfrm>
          <a:off x="1219200" y="5334000"/>
          <a:ext cx="1447800" cy="762000"/>
        </p:xfrm>
        <a:graphic>
          <a:graphicData uri="http://schemas.openxmlformats.org/presentationml/2006/ole">
            <p:oleObj spid="_x0000_s381961" name="Equation" r:id="rId11" imgW="914400" imgH="431640" progId="Equation.3">
              <p:embed/>
            </p:oleObj>
          </a:graphicData>
        </a:graphic>
      </p:graphicFrame>
      <p:sp>
        <p:nvSpPr>
          <p:cNvPr id="49200" name="Text Box 48"/>
          <p:cNvSpPr txBox="1">
            <a:spLocks noChangeArrowheads="1"/>
          </p:cNvSpPr>
          <p:nvPr/>
        </p:nvSpPr>
        <p:spPr bwMode="auto">
          <a:xfrm>
            <a:off x="5886450" y="3897313"/>
            <a:ext cx="1733550" cy="396875"/>
          </a:xfrm>
          <a:prstGeom prst="rect">
            <a:avLst/>
          </a:prstGeom>
          <a:noFill/>
          <a:ln w="9525">
            <a:noFill/>
            <a:miter lim="800000"/>
            <a:headEnd/>
            <a:tailEnd/>
          </a:ln>
        </p:spPr>
        <p:txBody>
          <a:bodyPr wrap="none">
            <a:prstTxWarp prst="textNoShape">
              <a:avLst/>
            </a:prstTxWarp>
            <a:spAutoFit/>
          </a:bodyPr>
          <a:lstStyle/>
          <a:p>
            <a:r>
              <a:rPr lang="en-US" sz="2000">
                <a:solidFill>
                  <a:srgbClr val="A50021"/>
                </a:solidFill>
                <a:latin typeface="Arial Narrow" charset="0"/>
              </a:rPr>
              <a:t>Newton’s 2</a:t>
            </a:r>
            <a:r>
              <a:rPr lang="en-US" sz="2000" baseline="30000">
                <a:solidFill>
                  <a:srgbClr val="A50021"/>
                </a:solidFill>
                <a:latin typeface="Arial Narrow" charset="0"/>
              </a:rPr>
              <a:t>nd</a:t>
            </a:r>
            <a:r>
              <a:rPr lang="en-US" sz="2000">
                <a:solidFill>
                  <a:srgbClr val="A50021"/>
                </a:solidFill>
                <a:latin typeface="Arial Narrow" charset="0"/>
              </a:rPr>
              <a:t> law</a:t>
            </a:r>
          </a:p>
        </p:txBody>
      </p:sp>
      <p:sp>
        <p:nvSpPr>
          <p:cNvPr id="49201" name="Text Box 49"/>
          <p:cNvSpPr txBox="1">
            <a:spLocks noChangeArrowheads="1"/>
          </p:cNvSpPr>
          <p:nvPr/>
        </p:nvSpPr>
        <p:spPr bwMode="auto">
          <a:xfrm>
            <a:off x="76200" y="4387850"/>
            <a:ext cx="1219200" cy="641350"/>
          </a:xfrm>
          <a:prstGeom prst="rect">
            <a:avLst/>
          </a:prstGeom>
          <a:noFill/>
          <a:ln w="9525">
            <a:noFill/>
            <a:miter lim="800000"/>
            <a:headEnd/>
            <a:tailEnd/>
          </a:ln>
        </p:spPr>
        <p:txBody>
          <a:bodyPr>
            <a:prstTxWarp prst="textNoShape">
              <a:avLst/>
            </a:prstTxWarp>
            <a:spAutoFit/>
          </a:bodyPr>
          <a:lstStyle/>
          <a:p>
            <a:r>
              <a:rPr lang="en-US" sz="1800" b="1">
                <a:solidFill>
                  <a:srgbClr val="A50021"/>
                </a:solidFill>
                <a:latin typeface="Arial Narrow" charset="0"/>
              </a:rPr>
              <a:t>x-comp. of net force</a:t>
            </a:r>
          </a:p>
        </p:txBody>
      </p:sp>
      <p:sp>
        <p:nvSpPr>
          <p:cNvPr id="49202" name="Text Box 50"/>
          <p:cNvSpPr txBox="1">
            <a:spLocks noChangeArrowheads="1"/>
          </p:cNvSpPr>
          <p:nvPr/>
        </p:nvSpPr>
        <p:spPr bwMode="auto">
          <a:xfrm>
            <a:off x="76200" y="5226050"/>
            <a:ext cx="1219200" cy="641350"/>
          </a:xfrm>
          <a:prstGeom prst="rect">
            <a:avLst/>
          </a:prstGeom>
          <a:noFill/>
          <a:ln w="9525">
            <a:noFill/>
            <a:miter lim="800000"/>
            <a:headEnd/>
            <a:tailEnd/>
          </a:ln>
        </p:spPr>
        <p:txBody>
          <a:bodyPr>
            <a:prstTxWarp prst="textNoShape">
              <a:avLst/>
            </a:prstTxWarp>
            <a:spAutoFit/>
          </a:bodyPr>
          <a:lstStyle/>
          <a:p>
            <a:r>
              <a:rPr lang="en-US" sz="1800" b="1">
                <a:solidFill>
                  <a:srgbClr val="A50021"/>
                </a:solidFill>
                <a:latin typeface="Arial Narrow" charset="0"/>
              </a:rPr>
              <a:t>y-comp. of net force</a:t>
            </a:r>
          </a:p>
        </p:txBody>
      </p:sp>
      <p:sp>
        <p:nvSpPr>
          <p:cNvPr id="49203" name="Line 51"/>
          <p:cNvSpPr>
            <a:spLocks noChangeShapeType="1"/>
          </p:cNvSpPr>
          <p:nvPr/>
        </p:nvSpPr>
        <p:spPr bwMode="auto">
          <a:xfrm>
            <a:off x="457200" y="5181600"/>
            <a:ext cx="8458200" cy="0"/>
          </a:xfrm>
          <a:prstGeom prst="line">
            <a:avLst/>
          </a:prstGeom>
          <a:noFill/>
          <a:ln w="28575">
            <a:solidFill>
              <a:srgbClr val="A50021"/>
            </a:solidFill>
            <a:round/>
            <a:headEnd/>
            <a:tailEnd/>
          </a:ln>
        </p:spPr>
        <p:txBody>
          <a:bodyPr>
            <a:prstTxWarp prst="textNoShape">
              <a:avLst/>
            </a:prstTxWarp>
          </a:bodyPr>
          <a:lstStyle/>
          <a:p>
            <a:endParaRPr lang="en-US"/>
          </a:p>
        </p:txBody>
      </p:sp>
      <p:sp>
        <p:nvSpPr>
          <p:cNvPr id="49204" name="Line 52"/>
          <p:cNvSpPr>
            <a:spLocks noChangeShapeType="1"/>
          </p:cNvSpPr>
          <p:nvPr/>
        </p:nvSpPr>
        <p:spPr bwMode="auto">
          <a:xfrm>
            <a:off x="457200" y="4419600"/>
            <a:ext cx="8458200" cy="0"/>
          </a:xfrm>
          <a:prstGeom prst="line">
            <a:avLst/>
          </a:prstGeom>
          <a:noFill/>
          <a:ln w="28575">
            <a:solidFill>
              <a:schemeClr val="hlink"/>
            </a:solidFill>
            <a:round/>
            <a:headEnd/>
            <a:tailEnd/>
          </a:ln>
        </p:spPr>
        <p:txBody>
          <a:bodyPr>
            <a:prstTxWarp prst="textNoShape">
              <a:avLst/>
            </a:prstTxWarp>
          </a:bodyPr>
          <a:lstStyle/>
          <a:p>
            <a:endParaRPr lang="en-US"/>
          </a:p>
        </p:txBody>
      </p:sp>
      <p:graphicFrame>
        <p:nvGraphicFramePr>
          <p:cNvPr id="49205" name="Object 10"/>
          <p:cNvGraphicFramePr>
            <a:graphicFrameLocks noChangeAspect="1"/>
          </p:cNvGraphicFramePr>
          <p:nvPr/>
        </p:nvGraphicFramePr>
        <p:xfrm>
          <a:off x="6197600" y="5257800"/>
          <a:ext cx="203200" cy="296863"/>
        </p:xfrm>
        <a:graphic>
          <a:graphicData uri="http://schemas.openxmlformats.org/presentationml/2006/ole">
            <p:oleObj spid="_x0000_s381962" name="Equation" r:id="rId12" imgW="126720" imgH="177480" progId="Equation.DSMT4">
              <p:embed/>
            </p:oleObj>
          </a:graphicData>
        </a:graphic>
      </p:graphicFrame>
      <p:graphicFrame>
        <p:nvGraphicFramePr>
          <p:cNvPr id="49206" name="Object 11"/>
          <p:cNvGraphicFramePr>
            <a:graphicFrameLocks noChangeAspect="1"/>
          </p:cNvGraphicFramePr>
          <p:nvPr/>
        </p:nvGraphicFramePr>
        <p:xfrm>
          <a:off x="6657975" y="4419600"/>
          <a:ext cx="1408113" cy="685800"/>
        </p:xfrm>
        <a:graphic>
          <a:graphicData uri="http://schemas.openxmlformats.org/presentationml/2006/ole">
            <p:oleObj spid="_x0000_s381963" name="Equation" r:id="rId13" imgW="876300" imgH="558800" progId="Equation.DSMT4">
              <p:embed/>
            </p:oleObj>
          </a:graphicData>
        </a:graphic>
      </p:graphicFrame>
      <p:graphicFrame>
        <p:nvGraphicFramePr>
          <p:cNvPr id="49207" name="Object 12"/>
          <p:cNvGraphicFramePr>
            <a:graphicFrameLocks noChangeAspect="1"/>
          </p:cNvGraphicFramePr>
          <p:nvPr/>
        </p:nvGraphicFramePr>
        <p:xfrm>
          <a:off x="8077200" y="4602163"/>
          <a:ext cx="814388" cy="350837"/>
        </p:xfrm>
        <a:graphic>
          <a:graphicData uri="http://schemas.openxmlformats.org/presentationml/2006/ole">
            <p:oleObj spid="_x0000_s381964" name="Equation" r:id="rId14" imgW="507960" imgH="228600" progId="Equation.DSMT4">
              <p:embed/>
            </p:oleObj>
          </a:graphicData>
        </a:graphic>
      </p:graphicFrame>
      <p:graphicFrame>
        <p:nvGraphicFramePr>
          <p:cNvPr id="49208" name="Object 13"/>
          <p:cNvGraphicFramePr>
            <a:graphicFrameLocks noChangeAspect="1"/>
          </p:cNvGraphicFramePr>
          <p:nvPr/>
        </p:nvGraphicFramePr>
        <p:xfrm>
          <a:off x="4449763" y="6062663"/>
          <a:ext cx="2935287" cy="425450"/>
        </p:xfrm>
        <a:graphic>
          <a:graphicData uri="http://schemas.openxmlformats.org/presentationml/2006/ole">
            <p:oleObj spid="_x0000_s381965" name="Equation" r:id="rId15" imgW="1524000" imgH="241300" progId="Equation.DSMT4">
              <p:embed/>
            </p:oleObj>
          </a:graphicData>
        </a:graphic>
      </p:graphicFrame>
      <p:graphicFrame>
        <p:nvGraphicFramePr>
          <p:cNvPr id="49209" name="Object 14"/>
          <p:cNvGraphicFramePr>
            <a:graphicFrameLocks noChangeAspect="1"/>
          </p:cNvGraphicFramePr>
          <p:nvPr/>
        </p:nvGraphicFramePr>
        <p:xfrm>
          <a:off x="3297238" y="3862388"/>
          <a:ext cx="1509712" cy="479425"/>
        </p:xfrm>
        <a:graphic>
          <a:graphicData uri="http://schemas.openxmlformats.org/presentationml/2006/ole">
            <p:oleObj spid="_x0000_s381966" name="Equation" r:id="rId16" imgW="825500" imgH="254000" progId="Equation.DSMT4">
              <p:embed/>
            </p:oleObj>
          </a:graphicData>
        </a:graphic>
      </p:graphicFrame>
      <p:graphicFrame>
        <p:nvGraphicFramePr>
          <p:cNvPr id="49210" name="Object 15"/>
          <p:cNvGraphicFramePr>
            <a:graphicFrameLocks noChangeAspect="1"/>
          </p:cNvGraphicFramePr>
          <p:nvPr/>
        </p:nvGraphicFramePr>
        <p:xfrm>
          <a:off x="4865688" y="3921125"/>
          <a:ext cx="673100" cy="360363"/>
        </p:xfrm>
        <a:graphic>
          <a:graphicData uri="http://schemas.openxmlformats.org/presentationml/2006/ole">
            <p:oleObj spid="_x0000_s381967" name="Equation" r:id="rId17" imgW="368280" imgH="190440" progId="Equation.DSMT4">
              <p:embed/>
            </p:oleObj>
          </a:graphicData>
        </a:graphic>
      </p:graphicFrame>
      <p:graphicFrame>
        <p:nvGraphicFramePr>
          <p:cNvPr id="49211" name="Object 16"/>
          <p:cNvGraphicFramePr>
            <a:graphicFrameLocks noChangeAspect="1"/>
          </p:cNvGraphicFramePr>
          <p:nvPr/>
        </p:nvGraphicFramePr>
        <p:xfrm>
          <a:off x="5481638" y="3962400"/>
          <a:ext cx="233362" cy="336550"/>
        </p:xfrm>
        <a:graphic>
          <a:graphicData uri="http://schemas.openxmlformats.org/presentationml/2006/ole">
            <p:oleObj spid="_x0000_s381968" name="Equation" r:id="rId18" imgW="126720" imgH="177480" progId="Equation.DSMT4">
              <p:embed/>
            </p:oleObj>
          </a:graphicData>
        </a:graphic>
      </p:graphicFrame>
      <p:sp>
        <p:nvSpPr>
          <p:cNvPr id="31777" name="Footer Placeholder 61"/>
          <p:cNvSpPr>
            <a:spLocks noGrp="1"/>
          </p:cNvSpPr>
          <p:nvPr>
            <p:ph type="ftr" sz="quarter" idx="11"/>
          </p:nvPr>
        </p:nvSpPr>
        <p:spPr>
          <a:noFill/>
        </p:spPr>
        <p:txBody>
          <a:bodyPr/>
          <a:lstStyle/>
          <a:p>
            <a:r>
              <a:rPr lang="en-US" dirty="0" smtClean="0"/>
              <a:t>PHYS 1443-001, Spring 2011 Dr. Jaehoon Yu</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2792" name="Rectangle 4"/>
          <p:cNvSpPr>
            <a:spLocks noGrp="1" noChangeArrowheads="1"/>
          </p:cNvSpPr>
          <p:nvPr>
            <p:ph type="dt" sz="quarter" idx="10"/>
          </p:nvPr>
        </p:nvSpPr>
        <p:spPr>
          <a:noFill/>
        </p:spPr>
        <p:txBody>
          <a:bodyPr/>
          <a:lstStyle/>
          <a:p>
            <a:r>
              <a:rPr lang="en-US" smtClean="0"/>
              <a:t>Tuesday, June 14, 2011</a:t>
            </a:r>
          </a:p>
        </p:txBody>
      </p:sp>
      <p:sp>
        <p:nvSpPr>
          <p:cNvPr id="32793" name="Rectangle 6"/>
          <p:cNvSpPr>
            <a:spLocks noGrp="1" noChangeArrowheads="1"/>
          </p:cNvSpPr>
          <p:nvPr>
            <p:ph type="sldNum" sz="quarter" idx="12"/>
          </p:nvPr>
        </p:nvSpPr>
        <p:spPr>
          <a:noFill/>
        </p:spPr>
        <p:txBody>
          <a:bodyPr/>
          <a:lstStyle/>
          <a:p>
            <a:fld id="{25F79000-FC7E-9A4F-B101-78334E6A2E09}" type="slidenum">
              <a:rPr lang="en-US"/>
              <a:pPr/>
              <a:t>18</a:t>
            </a:fld>
            <a:endParaRPr lang="en-US"/>
          </a:p>
        </p:txBody>
      </p:sp>
      <p:sp>
        <p:nvSpPr>
          <p:cNvPr id="50178" name="AutoShape 2"/>
          <p:cNvSpPr>
            <a:spLocks noChangeArrowheads="1"/>
          </p:cNvSpPr>
          <p:nvPr/>
        </p:nvSpPr>
        <p:spPr bwMode="auto">
          <a:xfrm>
            <a:off x="533400" y="2574925"/>
            <a:ext cx="1828800" cy="838200"/>
          </a:xfrm>
          <a:prstGeom prst="rtTriangle">
            <a:avLst/>
          </a:prstGeom>
          <a:solidFill>
            <a:srgbClr val="FFFFCC"/>
          </a:solidFill>
          <a:ln w="28575">
            <a:solidFill>
              <a:srgbClr val="800000"/>
            </a:solidFill>
            <a:miter lim="800000"/>
            <a:headEnd/>
            <a:tailEnd/>
          </a:ln>
        </p:spPr>
        <p:txBody>
          <a:bodyPr wrap="none" anchor="ctr">
            <a:prstTxWarp prst="textNoShape">
              <a:avLst/>
            </a:prstTxWarp>
          </a:bodyPr>
          <a:lstStyle/>
          <a:p>
            <a:endParaRPr lang="en-US"/>
          </a:p>
        </p:txBody>
      </p:sp>
      <p:sp>
        <p:nvSpPr>
          <p:cNvPr id="32795" name="Rectangle 3"/>
          <p:cNvSpPr>
            <a:spLocks noGrp="1" noChangeArrowheads="1"/>
          </p:cNvSpPr>
          <p:nvPr>
            <p:ph type="title"/>
          </p:nvPr>
        </p:nvSpPr>
        <p:spPr>
          <a:xfrm>
            <a:off x="685800" y="76200"/>
            <a:ext cx="7772400" cy="762000"/>
          </a:xfrm>
        </p:spPr>
        <p:txBody>
          <a:bodyPr/>
          <a:lstStyle/>
          <a:p>
            <a:r>
              <a:rPr lang="en-US"/>
              <a:t>Example w/o Friction</a:t>
            </a:r>
          </a:p>
        </p:txBody>
      </p:sp>
      <p:sp>
        <p:nvSpPr>
          <p:cNvPr id="50180" name="Text Box 4"/>
          <p:cNvSpPr txBox="1">
            <a:spLocks noChangeArrowheads="1"/>
          </p:cNvSpPr>
          <p:nvPr/>
        </p:nvSpPr>
        <p:spPr bwMode="auto">
          <a:xfrm>
            <a:off x="685800" y="838200"/>
            <a:ext cx="8001000" cy="857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200" dirty="0">
                <a:solidFill>
                  <a:schemeClr val="accent2"/>
                </a:solidFill>
                <a:latin typeface="Arial Narrow" charset="0"/>
              </a:rPr>
              <a:t>A crate of mass M is placed on a frictionless inclined plane of angle</a:t>
            </a:r>
            <a:r>
              <a:rPr lang="en-US" sz="2200" dirty="0" smtClean="0">
                <a:solidFill>
                  <a:schemeClr val="accent2"/>
                </a:solidFill>
                <a:latin typeface="Arial Narrow" charset="0"/>
              </a:rPr>
              <a:t> </a:t>
            </a:r>
            <a:r>
              <a:rPr lang="en-US" sz="2200" dirty="0" err="1" smtClean="0">
                <a:solidFill>
                  <a:schemeClr val="accent2"/>
                </a:solidFill>
                <a:latin typeface="Symbol" charset="2"/>
              </a:rPr>
              <a:t>θ</a:t>
            </a:r>
            <a:r>
              <a:rPr lang="en-US" sz="2200" dirty="0" smtClean="0">
                <a:solidFill>
                  <a:schemeClr val="accent2"/>
                </a:solidFill>
                <a:latin typeface="Arial Narrow" charset="0"/>
              </a:rPr>
              <a:t>. </a:t>
            </a:r>
            <a:endParaRPr lang="en-US" sz="2200" dirty="0">
              <a:solidFill>
                <a:schemeClr val="accent2"/>
              </a:solidFill>
              <a:latin typeface="Arial Narrow" charset="0"/>
            </a:endParaRPr>
          </a:p>
          <a:p>
            <a:pPr>
              <a:spcBef>
                <a:spcPct val="20000"/>
              </a:spcBef>
            </a:pPr>
            <a:r>
              <a:rPr lang="en-US" sz="2200" dirty="0">
                <a:solidFill>
                  <a:schemeClr val="accent2"/>
                </a:solidFill>
                <a:latin typeface="Arial Narrow" charset="0"/>
              </a:rPr>
              <a:t>a) Determine the acceleration of the crate after it is released. </a:t>
            </a:r>
            <a:endParaRPr lang="en-US" sz="2200" dirty="0"/>
          </a:p>
        </p:txBody>
      </p:sp>
      <p:graphicFrame>
        <p:nvGraphicFramePr>
          <p:cNvPr id="50181" name="Object 2"/>
          <p:cNvGraphicFramePr>
            <a:graphicFrameLocks noChangeAspect="1"/>
          </p:cNvGraphicFramePr>
          <p:nvPr/>
        </p:nvGraphicFramePr>
        <p:xfrm>
          <a:off x="5927725" y="1700213"/>
          <a:ext cx="763588" cy="501650"/>
        </p:xfrm>
        <a:graphic>
          <a:graphicData uri="http://schemas.openxmlformats.org/presentationml/2006/ole">
            <p:oleObj spid="_x0000_s382978" name="Equation" r:id="rId3" imgW="292100" imgH="203200" progId="Equation.DSMT4">
              <p:embed/>
            </p:oleObj>
          </a:graphicData>
        </a:graphic>
      </p:graphicFrame>
      <p:sp>
        <p:nvSpPr>
          <p:cNvPr id="50182" name="AutoShape 6"/>
          <p:cNvSpPr>
            <a:spLocks noChangeArrowheads="1"/>
          </p:cNvSpPr>
          <p:nvPr/>
        </p:nvSpPr>
        <p:spPr bwMode="auto">
          <a:xfrm>
            <a:off x="2667000" y="2590800"/>
            <a:ext cx="990600" cy="914400"/>
          </a:xfrm>
          <a:prstGeom prst="rightArrow">
            <a:avLst>
              <a:gd name="adj1" fmla="val 50000"/>
              <a:gd name="adj2" fmla="val 27083"/>
            </a:avLst>
          </a:prstGeom>
          <a:solidFill>
            <a:srgbClr val="FFFFCC"/>
          </a:solidFill>
          <a:ln w="28575">
            <a:solidFill>
              <a:srgbClr val="A50021"/>
            </a:solidFill>
            <a:miter lim="800000"/>
            <a:headEnd/>
            <a:tailEnd/>
          </a:ln>
        </p:spPr>
        <p:txBody>
          <a:bodyPr wrap="none" anchor="ctr">
            <a:prstTxWarp prst="textNoShape">
              <a:avLst/>
            </a:prstTxWarp>
          </a:bodyPr>
          <a:lstStyle/>
          <a:p>
            <a:pPr algn="ctr"/>
            <a:r>
              <a:rPr lang="en-US" sz="1600">
                <a:solidFill>
                  <a:srgbClr val="800000"/>
                </a:solidFill>
                <a:latin typeface="Arial Narrow" charset="0"/>
              </a:rPr>
              <a:t>Free-body</a:t>
            </a:r>
          </a:p>
          <a:p>
            <a:pPr algn="ctr"/>
            <a:r>
              <a:rPr lang="en-US" sz="1600">
                <a:solidFill>
                  <a:srgbClr val="800000"/>
                </a:solidFill>
                <a:latin typeface="Arial Narrow" charset="0"/>
              </a:rPr>
              <a:t>Diagram</a:t>
            </a:r>
          </a:p>
        </p:txBody>
      </p:sp>
      <p:grpSp>
        <p:nvGrpSpPr>
          <p:cNvPr id="2" name="Group 7"/>
          <p:cNvGrpSpPr>
            <a:grpSpLocks/>
          </p:cNvGrpSpPr>
          <p:nvPr/>
        </p:nvGrpSpPr>
        <p:grpSpPr bwMode="auto">
          <a:xfrm>
            <a:off x="1628775" y="3108325"/>
            <a:ext cx="352425" cy="304800"/>
            <a:chOff x="1026" y="1872"/>
            <a:chExt cx="222" cy="192"/>
          </a:xfrm>
        </p:grpSpPr>
        <p:sp>
          <p:nvSpPr>
            <p:cNvPr id="32842" name="Text Box 8"/>
            <p:cNvSpPr txBox="1">
              <a:spLocks noChangeArrowheads="1"/>
            </p:cNvSpPr>
            <p:nvPr/>
          </p:nvSpPr>
          <p:spPr bwMode="auto">
            <a:xfrm>
              <a:off x="1026" y="1872"/>
              <a:ext cx="174" cy="192"/>
            </a:xfrm>
            <a:prstGeom prst="rect">
              <a:avLst/>
            </a:prstGeom>
            <a:noFill/>
            <a:ln w="9525">
              <a:noFill/>
              <a:miter lim="800000"/>
              <a:headEnd/>
              <a:tailEnd/>
            </a:ln>
          </p:spPr>
          <p:txBody>
            <a:bodyPr wrap="none">
              <a:prstTxWarp prst="textNoShape">
                <a:avLst/>
              </a:prstTxWarp>
              <a:spAutoFit/>
            </a:bodyPr>
            <a:lstStyle/>
            <a:p>
              <a:r>
                <a:rPr lang="en-US" sz="1400" dirty="0" err="1" smtClean="0">
                  <a:solidFill>
                    <a:srgbClr val="333399"/>
                  </a:solidFill>
                  <a:latin typeface="Symbol" charset="2"/>
                </a:rPr>
                <a:t>θ</a:t>
              </a:r>
              <a:endParaRPr lang="en-US" sz="1400" dirty="0">
                <a:solidFill>
                  <a:srgbClr val="333399"/>
                </a:solidFill>
                <a:latin typeface="Symbol" charset="2"/>
              </a:endParaRPr>
            </a:p>
          </p:txBody>
        </p:sp>
        <p:sp>
          <p:nvSpPr>
            <p:cNvPr id="32843" name="AutoShape 9"/>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3" name="Group 10"/>
          <p:cNvGrpSpPr>
            <a:grpSpLocks/>
          </p:cNvGrpSpPr>
          <p:nvPr/>
        </p:nvGrpSpPr>
        <p:grpSpPr bwMode="auto">
          <a:xfrm>
            <a:off x="3733800" y="1905000"/>
            <a:ext cx="1889125" cy="1371600"/>
            <a:chOff x="2352" y="1200"/>
            <a:chExt cx="1190" cy="864"/>
          </a:xfrm>
        </p:grpSpPr>
        <p:grpSp>
          <p:nvGrpSpPr>
            <p:cNvPr id="4" name="Group 11"/>
            <p:cNvGrpSpPr>
              <a:grpSpLocks/>
            </p:cNvGrpSpPr>
            <p:nvPr/>
          </p:nvGrpSpPr>
          <p:grpSpPr bwMode="auto">
            <a:xfrm>
              <a:off x="2352" y="1344"/>
              <a:ext cx="1190" cy="720"/>
              <a:chOff x="2506" y="1344"/>
              <a:chExt cx="1190" cy="720"/>
            </a:xfrm>
          </p:grpSpPr>
          <p:sp>
            <p:nvSpPr>
              <p:cNvPr id="32839" name="Line 12"/>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2840" name="Line 13"/>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2841" name="Text Box 14"/>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x</a:t>
                </a:r>
              </a:p>
            </p:txBody>
          </p:sp>
        </p:grpSp>
        <p:sp>
          <p:nvSpPr>
            <p:cNvPr id="32838" name="Text Box 15"/>
            <p:cNvSpPr txBox="1">
              <a:spLocks noChangeArrowheads="1"/>
            </p:cNvSpPr>
            <p:nvPr/>
          </p:nvSpPr>
          <p:spPr bwMode="auto">
            <a:xfrm>
              <a:off x="288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y</a:t>
              </a:r>
            </a:p>
          </p:txBody>
        </p:sp>
      </p:grpSp>
      <p:sp>
        <p:nvSpPr>
          <p:cNvPr id="50192" name="Rectangle 16"/>
          <p:cNvSpPr>
            <a:spLocks noChangeArrowheads="1"/>
          </p:cNvSpPr>
          <p:nvPr/>
        </p:nvSpPr>
        <p:spPr bwMode="auto">
          <a:xfrm rot="1561888">
            <a:off x="609600" y="2270125"/>
            <a:ext cx="381000" cy="381000"/>
          </a:xfrm>
          <a:prstGeom prst="rect">
            <a:avLst/>
          </a:prstGeom>
          <a:solidFill>
            <a:srgbClr val="CC6600"/>
          </a:solidFill>
          <a:ln w="28575">
            <a:solidFill>
              <a:srgbClr val="800000"/>
            </a:solidFill>
            <a:miter lim="800000"/>
            <a:headEnd/>
            <a:tailEnd/>
          </a:ln>
        </p:spPr>
        <p:txBody>
          <a:bodyPr wrap="none" anchor="ctr">
            <a:prstTxWarp prst="textNoShape">
              <a:avLst/>
            </a:prstTxWarp>
          </a:bodyPr>
          <a:lstStyle/>
          <a:p>
            <a:pPr algn="ctr"/>
            <a:r>
              <a:rPr lang="en-US" sz="2000">
                <a:solidFill>
                  <a:srgbClr val="FFFF99"/>
                </a:solidFill>
                <a:latin typeface="Arial Narrow" charset="0"/>
              </a:rPr>
              <a:t>M</a:t>
            </a:r>
          </a:p>
        </p:txBody>
      </p:sp>
      <p:grpSp>
        <p:nvGrpSpPr>
          <p:cNvPr id="5" name="Group 17"/>
          <p:cNvGrpSpPr>
            <a:grpSpLocks/>
          </p:cNvGrpSpPr>
          <p:nvPr/>
        </p:nvGrpSpPr>
        <p:grpSpPr bwMode="auto">
          <a:xfrm>
            <a:off x="990600" y="2498725"/>
            <a:ext cx="1524000" cy="914400"/>
            <a:chOff x="624" y="1488"/>
            <a:chExt cx="960" cy="576"/>
          </a:xfrm>
        </p:grpSpPr>
        <p:sp>
          <p:nvSpPr>
            <p:cNvPr id="32834" name="Line 18"/>
            <p:cNvSpPr>
              <a:spLocks noChangeShapeType="1"/>
            </p:cNvSpPr>
            <p:nvPr/>
          </p:nvSpPr>
          <p:spPr bwMode="auto">
            <a:xfrm flipV="1">
              <a:off x="1488" y="1872"/>
              <a:ext cx="96" cy="192"/>
            </a:xfrm>
            <a:prstGeom prst="line">
              <a:avLst/>
            </a:prstGeom>
            <a:noFill/>
            <a:ln w="38100">
              <a:solidFill>
                <a:srgbClr val="333399"/>
              </a:solidFill>
              <a:round/>
              <a:headEnd/>
              <a:tailEnd/>
            </a:ln>
          </p:spPr>
          <p:txBody>
            <a:bodyPr>
              <a:prstTxWarp prst="textNoShape">
                <a:avLst/>
              </a:prstTxWarp>
            </a:bodyPr>
            <a:lstStyle/>
            <a:p>
              <a:endParaRPr lang="en-US"/>
            </a:p>
          </p:txBody>
        </p:sp>
        <p:sp>
          <p:nvSpPr>
            <p:cNvPr id="32835" name="Line 19"/>
            <p:cNvSpPr>
              <a:spLocks noChangeShapeType="1"/>
            </p:cNvSpPr>
            <p:nvPr/>
          </p:nvSpPr>
          <p:spPr bwMode="auto">
            <a:xfrm>
              <a:off x="624" y="1488"/>
              <a:ext cx="912" cy="432"/>
            </a:xfrm>
            <a:prstGeom prst="line">
              <a:avLst/>
            </a:prstGeom>
            <a:noFill/>
            <a:ln w="28575">
              <a:solidFill>
                <a:srgbClr val="333399"/>
              </a:solidFill>
              <a:round/>
              <a:headEnd/>
              <a:tailEnd/>
            </a:ln>
          </p:spPr>
          <p:txBody>
            <a:bodyPr>
              <a:prstTxWarp prst="textNoShape">
                <a:avLst/>
              </a:prstTxWarp>
            </a:bodyPr>
            <a:lstStyle/>
            <a:p>
              <a:endParaRPr lang="en-US"/>
            </a:p>
          </p:txBody>
        </p:sp>
        <p:sp>
          <p:nvSpPr>
            <p:cNvPr id="32836" name="Text Box 20"/>
            <p:cNvSpPr txBox="1">
              <a:spLocks noChangeArrowheads="1"/>
            </p:cNvSpPr>
            <p:nvPr/>
          </p:nvSpPr>
          <p:spPr bwMode="auto">
            <a:xfrm rot="1417118">
              <a:off x="915" y="1632"/>
              <a:ext cx="189"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d</a:t>
              </a:r>
            </a:p>
          </p:txBody>
        </p:sp>
      </p:grpSp>
      <p:grpSp>
        <p:nvGrpSpPr>
          <p:cNvPr id="6" name="Group 21"/>
          <p:cNvGrpSpPr>
            <a:grpSpLocks/>
          </p:cNvGrpSpPr>
          <p:nvPr/>
        </p:nvGrpSpPr>
        <p:grpSpPr bwMode="auto">
          <a:xfrm>
            <a:off x="1371600" y="2370138"/>
            <a:ext cx="609600" cy="509587"/>
            <a:chOff x="864" y="1311"/>
            <a:chExt cx="384" cy="321"/>
          </a:xfrm>
        </p:grpSpPr>
        <p:sp>
          <p:nvSpPr>
            <p:cNvPr id="32832" name="Line 22"/>
            <p:cNvSpPr>
              <a:spLocks noChangeShapeType="1"/>
            </p:cNvSpPr>
            <p:nvPr/>
          </p:nvSpPr>
          <p:spPr bwMode="auto">
            <a:xfrm>
              <a:off x="864" y="1440"/>
              <a:ext cx="384" cy="192"/>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2833" name="Text Box 23"/>
            <p:cNvSpPr txBox="1">
              <a:spLocks noChangeArrowheads="1"/>
            </p:cNvSpPr>
            <p:nvPr/>
          </p:nvSpPr>
          <p:spPr bwMode="auto">
            <a:xfrm rot="1417118">
              <a:off x="1004" y="1311"/>
              <a:ext cx="183"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a</a:t>
              </a:r>
            </a:p>
          </p:txBody>
        </p:sp>
      </p:grpSp>
      <p:grpSp>
        <p:nvGrpSpPr>
          <p:cNvPr id="7" name="Group 24"/>
          <p:cNvGrpSpPr>
            <a:grpSpLocks/>
          </p:cNvGrpSpPr>
          <p:nvPr/>
        </p:nvGrpSpPr>
        <p:grpSpPr bwMode="auto">
          <a:xfrm>
            <a:off x="744538" y="2498725"/>
            <a:ext cx="398462" cy="930275"/>
            <a:chOff x="469" y="1488"/>
            <a:chExt cx="251" cy="586"/>
          </a:xfrm>
        </p:grpSpPr>
        <p:sp>
          <p:nvSpPr>
            <p:cNvPr id="32830" name="Line 25"/>
            <p:cNvSpPr>
              <a:spLocks noChangeShapeType="1"/>
            </p:cNvSpPr>
            <p:nvPr/>
          </p:nvSpPr>
          <p:spPr bwMode="auto">
            <a:xfrm>
              <a:off x="480" y="1488"/>
              <a:ext cx="0" cy="432"/>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2831" name="Text Box 26"/>
            <p:cNvSpPr txBox="1">
              <a:spLocks noChangeArrowheads="1"/>
            </p:cNvSpPr>
            <p:nvPr/>
          </p:nvSpPr>
          <p:spPr bwMode="auto">
            <a:xfrm>
              <a:off x="469" y="1824"/>
              <a:ext cx="251"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F</a:t>
              </a:r>
              <a:r>
                <a:rPr lang="en-US" sz="2000" b="1" baseline="-25000">
                  <a:solidFill>
                    <a:srgbClr val="333399"/>
                  </a:solidFill>
                  <a:latin typeface="Monotype Corsiva" charset="0"/>
                </a:rPr>
                <a:t>g</a:t>
              </a:r>
            </a:p>
          </p:txBody>
        </p:sp>
      </p:grpSp>
      <p:grpSp>
        <p:nvGrpSpPr>
          <p:cNvPr id="8" name="Group 27"/>
          <p:cNvGrpSpPr>
            <a:grpSpLocks/>
          </p:cNvGrpSpPr>
          <p:nvPr/>
        </p:nvGrpSpPr>
        <p:grpSpPr bwMode="auto">
          <a:xfrm>
            <a:off x="685800" y="2041525"/>
            <a:ext cx="457200" cy="609600"/>
            <a:chOff x="432" y="1056"/>
            <a:chExt cx="288" cy="384"/>
          </a:xfrm>
        </p:grpSpPr>
        <p:sp>
          <p:nvSpPr>
            <p:cNvPr id="32828" name="Line 28"/>
            <p:cNvSpPr>
              <a:spLocks noChangeShapeType="1"/>
            </p:cNvSpPr>
            <p:nvPr/>
          </p:nvSpPr>
          <p:spPr bwMode="auto">
            <a:xfrm flipV="1">
              <a:off x="432" y="1152"/>
              <a:ext cx="144" cy="288"/>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2829" name="Text Box 29"/>
            <p:cNvSpPr txBox="1">
              <a:spLocks noChangeArrowheads="1"/>
            </p:cNvSpPr>
            <p:nvPr/>
          </p:nvSpPr>
          <p:spPr bwMode="auto">
            <a:xfrm>
              <a:off x="530" y="1056"/>
              <a:ext cx="19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n</a:t>
              </a:r>
              <a:endParaRPr lang="en-US" sz="2000" b="1" baseline="-25000">
                <a:solidFill>
                  <a:srgbClr val="333399"/>
                </a:solidFill>
                <a:latin typeface="Monotype Corsiva" charset="0"/>
              </a:endParaRPr>
            </a:p>
          </p:txBody>
        </p:sp>
      </p:grpSp>
      <p:grpSp>
        <p:nvGrpSpPr>
          <p:cNvPr id="9" name="Group 30"/>
          <p:cNvGrpSpPr>
            <a:grpSpLocks/>
          </p:cNvGrpSpPr>
          <p:nvPr/>
        </p:nvGrpSpPr>
        <p:grpSpPr bwMode="auto">
          <a:xfrm>
            <a:off x="4572000" y="2362200"/>
            <a:ext cx="301625" cy="685800"/>
            <a:chOff x="3014" y="1488"/>
            <a:chExt cx="190" cy="432"/>
          </a:xfrm>
        </p:grpSpPr>
        <p:sp>
          <p:nvSpPr>
            <p:cNvPr id="32826" name="Line 31"/>
            <p:cNvSpPr>
              <a:spLocks noChangeShapeType="1"/>
            </p:cNvSpPr>
            <p:nvPr/>
          </p:nvSpPr>
          <p:spPr bwMode="auto">
            <a:xfrm flipV="1">
              <a:off x="3024" y="1584"/>
              <a:ext cx="0" cy="336"/>
            </a:xfrm>
            <a:prstGeom prst="line">
              <a:avLst/>
            </a:prstGeom>
            <a:noFill/>
            <a:ln w="28575">
              <a:solidFill>
                <a:srgbClr val="333399"/>
              </a:solidFill>
              <a:round/>
              <a:headEnd type="oval" w="med" len="med"/>
              <a:tailEnd type="triangle" w="med" len="med"/>
            </a:ln>
          </p:spPr>
          <p:txBody>
            <a:bodyPr>
              <a:prstTxWarp prst="textNoShape">
                <a:avLst/>
              </a:prstTxWarp>
            </a:bodyPr>
            <a:lstStyle/>
            <a:p>
              <a:endParaRPr lang="en-US"/>
            </a:p>
          </p:txBody>
        </p:sp>
        <p:sp>
          <p:nvSpPr>
            <p:cNvPr id="32827" name="Text Box 32"/>
            <p:cNvSpPr txBox="1">
              <a:spLocks noChangeArrowheads="1"/>
            </p:cNvSpPr>
            <p:nvPr/>
          </p:nvSpPr>
          <p:spPr bwMode="auto">
            <a:xfrm>
              <a:off x="3014" y="1488"/>
              <a:ext cx="19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n</a:t>
              </a:r>
              <a:endParaRPr lang="en-US"/>
            </a:p>
          </p:txBody>
        </p:sp>
      </p:grpSp>
      <p:grpSp>
        <p:nvGrpSpPr>
          <p:cNvPr id="10" name="Group 33"/>
          <p:cNvGrpSpPr>
            <a:grpSpLocks/>
          </p:cNvGrpSpPr>
          <p:nvPr/>
        </p:nvGrpSpPr>
        <p:grpSpPr bwMode="auto">
          <a:xfrm>
            <a:off x="4556125" y="3048000"/>
            <a:ext cx="1270000" cy="685800"/>
            <a:chOff x="2870" y="1920"/>
            <a:chExt cx="800" cy="432"/>
          </a:xfrm>
        </p:grpSpPr>
        <p:sp>
          <p:nvSpPr>
            <p:cNvPr id="32824" name="Line 34"/>
            <p:cNvSpPr>
              <a:spLocks noChangeShapeType="1"/>
            </p:cNvSpPr>
            <p:nvPr/>
          </p:nvSpPr>
          <p:spPr bwMode="auto">
            <a:xfrm>
              <a:off x="2870" y="1920"/>
              <a:ext cx="288" cy="432"/>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2825" name="Text Box 35"/>
            <p:cNvSpPr txBox="1">
              <a:spLocks noChangeArrowheads="1"/>
            </p:cNvSpPr>
            <p:nvPr/>
          </p:nvSpPr>
          <p:spPr bwMode="auto">
            <a:xfrm>
              <a:off x="3100" y="2035"/>
              <a:ext cx="57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charset="0"/>
                </a:rPr>
                <a:t>F= -</a:t>
              </a:r>
              <a:r>
                <a:rPr lang="en-US" sz="2000">
                  <a:solidFill>
                    <a:srgbClr val="333399"/>
                  </a:solidFill>
                  <a:latin typeface="Monotype Corsiva" charset="0"/>
                </a:rPr>
                <a:t>M</a:t>
              </a:r>
              <a:r>
                <a:rPr lang="en-US" sz="2000" b="1">
                  <a:solidFill>
                    <a:srgbClr val="333399"/>
                  </a:solidFill>
                  <a:latin typeface="Monotype Corsiva" charset="0"/>
                </a:rPr>
                <a:t>g</a:t>
              </a:r>
              <a:endParaRPr lang="en-US"/>
            </a:p>
          </p:txBody>
        </p:sp>
      </p:grpSp>
      <p:grpSp>
        <p:nvGrpSpPr>
          <p:cNvPr id="11" name="Group 36"/>
          <p:cNvGrpSpPr>
            <a:grpSpLocks/>
          </p:cNvGrpSpPr>
          <p:nvPr/>
        </p:nvGrpSpPr>
        <p:grpSpPr bwMode="auto">
          <a:xfrm rot="-5400000">
            <a:off x="4395787" y="3300413"/>
            <a:ext cx="352425" cy="304800"/>
            <a:chOff x="1026" y="1872"/>
            <a:chExt cx="222" cy="192"/>
          </a:xfrm>
        </p:grpSpPr>
        <p:sp>
          <p:nvSpPr>
            <p:cNvPr id="32822" name="Text Box 37"/>
            <p:cNvSpPr txBox="1">
              <a:spLocks noChangeArrowheads="1"/>
            </p:cNvSpPr>
            <p:nvPr/>
          </p:nvSpPr>
          <p:spPr bwMode="auto">
            <a:xfrm>
              <a:off x="1026" y="1872"/>
              <a:ext cx="174" cy="192"/>
            </a:xfrm>
            <a:prstGeom prst="rect">
              <a:avLst/>
            </a:prstGeom>
            <a:noFill/>
            <a:ln w="9525">
              <a:noFill/>
              <a:miter lim="800000"/>
              <a:headEnd/>
              <a:tailEnd/>
            </a:ln>
          </p:spPr>
          <p:txBody>
            <a:bodyPr wrap="none">
              <a:prstTxWarp prst="textNoShape">
                <a:avLst/>
              </a:prstTxWarp>
              <a:spAutoFit/>
            </a:bodyPr>
            <a:lstStyle/>
            <a:p>
              <a:r>
                <a:rPr lang="en-US" sz="1400" dirty="0" err="1" smtClean="0">
                  <a:solidFill>
                    <a:srgbClr val="333399"/>
                  </a:solidFill>
                  <a:latin typeface="Symbol" charset="2"/>
                </a:rPr>
                <a:t>θ</a:t>
              </a:r>
              <a:endParaRPr lang="en-US" sz="1400" dirty="0">
                <a:solidFill>
                  <a:srgbClr val="333399"/>
                </a:solidFill>
                <a:latin typeface="Symbol" charset="2"/>
              </a:endParaRPr>
            </a:p>
          </p:txBody>
        </p:sp>
        <p:sp>
          <p:nvSpPr>
            <p:cNvPr id="32823" name="AutoShape 38"/>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sp>
        <p:nvSpPr>
          <p:cNvPr id="50215" name="Text Box 39"/>
          <p:cNvSpPr txBox="1">
            <a:spLocks noChangeArrowheads="1"/>
          </p:cNvSpPr>
          <p:nvPr/>
        </p:nvSpPr>
        <p:spPr bwMode="auto">
          <a:xfrm>
            <a:off x="609600" y="4144963"/>
            <a:ext cx="3733800" cy="1493837"/>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Supposed the crate was released at the top of the incline, and the length of the incline is </a:t>
            </a:r>
            <a:r>
              <a:rPr lang="en-US" sz="1800">
                <a:solidFill>
                  <a:srgbClr val="FF3399"/>
                </a:solidFill>
                <a:latin typeface="Arial Narrow" charset="0"/>
              </a:rPr>
              <a:t>d</a:t>
            </a:r>
            <a:r>
              <a:rPr lang="en-US" sz="1800">
                <a:solidFill>
                  <a:schemeClr val="accent2"/>
                </a:solidFill>
                <a:latin typeface="Arial Narrow" charset="0"/>
              </a:rPr>
              <a:t>.  How long does it take for the crate to reach the bottom and what is its speed at the bottom?</a:t>
            </a:r>
            <a:endParaRPr lang="en-US" sz="1800"/>
          </a:p>
        </p:txBody>
      </p:sp>
      <p:graphicFrame>
        <p:nvGraphicFramePr>
          <p:cNvPr id="50216" name="Object 3"/>
          <p:cNvGraphicFramePr>
            <a:graphicFrameLocks noChangeAspect="1"/>
          </p:cNvGraphicFramePr>
          <p:nvPr/>
        </p:nvGraphicFramePr>
        <p:xfrm>
          <a:off x="4645025" y="4357688"/>
          <a:ext cx="388938" cy="276225"/>
        </p:xfrm>
        <a:graphic>
          <a:graphicData uri="http://schemas.openxmlformats.org/presentationml/2006/ole">
            <p:oleObj spid="_x0000_s382979" name="Equation" r:id="rId4" imgW="253800" imgH="177480" progId="Equation.3">
              <p:embed/>
            </p:oleObj>
          </a:graphicData>
        </a:graphic>
      </p:graphicFrame>
      <p:graphicFrame>
        <p:nvGraphicFramePr>
          <p:cNvPr id="50217" name="Object 4"/>
          <p:cNvGraphicFramePr>
            <a:graphicFrameLocks noChangeAspect="1"/>
          </p:cNvGraphicFramePr>
          <p:nvPr/>
        </p:nvGraphicFramePr>
        <p:xfrm>
          <a:off x="5943600" y="3352800"/>
          <a:ext cx="419100" cy="381000"/>
        </p:xfrm>
        <a:graphic>
          <a:graphicData uri="http://schemas.openxmlformats.org/presentationml/2006/ole">
            <p:oleObj spid="_x0000_s382980" name="Equation" r:id="rId5" imgW="317160" imgH="241200" progId="Equation.3">
              <p:embed/>
            </p:oleObj>
          </a:graphicData>
        </a:graphic>
      </p:graphicFrame>
      <p:graphicFrame>
        <p:nvGraphicFramePr>
          <p:cNvPr id="50218" name="Object 5"/>
          <p:cNvGraphicFramePr>
            <a:graphicFrameLocks noChangeAspect="1"/>
          </p:cNvGraphicFramePr>
          <p:nvPr/>
        </p:nvGraphicFramePr>
        <p:xfrm>
          <a:off x="5943600" y="2316163"/>
          <a:ext cx="611188" cy="415925"/>
        </p:xfrm>
        <a:graphic>
          <a:graphicData uri="http://schemas.openxmlformats.org/presentationml/2006/ole">
            <p:oleObj spid="_x0000_s382981" name="Equation" r:id="rId6" imgW="317160" imgH="228600" progId="Equation.3">
              <p:embed/>
            </p:oleObj>
          </a:graphicData>
        </a:graphic>
      </p:graphicFrame>
      <p:graphicFrame>
        <p:nvGraphicFramePr>
          <p:cNvPr id="50219" name="Object 6"/>
          <p:cNvGraphicFramePr>
            <a:graphicFrameLocks noChangeAspect="1"/>
          </p:cNvGraphicFramePr>
          <p:nvPr/>
        </p:nvGraphicFramePr>
        <p:xfrm>
          <a:off x="5943600" y="2878138"/>
          <a:ext cx="1222375" cy="358775"/>
        </p:xfrm>
        <a:graphic>
          <a:graphicData uri="http://schemas.openxmlformats.org/presentationml/2006/ole">
            <p:oleObj spid="_x0000_s382982" name="Equation" r:id="rId7" imgW="736560" imgH="228600" progId="Equation.3">
              <p:embed/>
            </p:oleObj>
          </a:graphicData>
        </a:graphic>
      </p:graphicFrame>
      <p:grpSp>
        <p:nvGrpSpPr>
          <p:cNvPr id="12" name="Group 44"/>
          <p:cNvGrpSpPr>
            <a:grpSpLocks/>
          </p:cNvGrpSpPr>
          <p:nvPr/>
        </p:nvGrpSpPr>
        <p:grpSpPr bwMode="auto">
          <a:xfrm rot="1559232">
            <a:off x="15875" y="1600200"/>
            <a:ext cx="1889125" cy="1371600"/>
            <a:chOff x="2352" y="1200"/>
            <a:chExt cx="1190" cy="864"/>
          </a:xfrm>
        </p:grpSpPr>
        <p:grpSp>
          <p:nvGrpSpPr>
            <p:cNvPr id="13" name="Group 45"/>
            <p:cNvGrpSpPr>
              <a:grpSpLocks/>
            </p:cNvGrpSpPr>
            <p:nvPr/>
          </p:nvGrpSpPr>
          <p:grpSpPr bwMode="auto">
            <a:xfrm>
              <a:off x="2352" y="1344"/>
              <a:ext cx="1190" cy="720"/>
              <a:chOff x="2506" y="1344"/>
              <a:chExt cx="1190" cy="720"/>
            </a:xfrm>
          </p:grpSpPr>
          <p:sp>
            <p:nvSpPr>
              <p:cNvPr id="32819" name="Line 46"/>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2820" name="Line 47"/>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2821" name="Text Box 48"/>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x</a:t>
                </a:r>
              </a:p>
            </p:txBody>
          </p:sp>
        </p:grpSp>
        <p:sp>
          <p:nvSpPr>
            <p:cNvPr id="32818" name="Text Box 49"/>
            <p:cNvSpPr txBox="1">
              <a:spLocks noChangeArrowheads="1"/>
            </p:cNvSpPr>
            <p:nvPr/>
          </p:nvSpPr>
          <p:spPr bwMode="auto">
            <a:xfrm>
              <a:off x="288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y</a:t>
              </a:r>
            </a:p>
          </p:txBody>
        </p:sp>
      </p:grpSp>
      <p:graphicFrame>
        <p:nvGraphicFramePr>
          <p:cNvPr id="50226" name="Object 7"/>
          <p:cNvGraphicFramePr>
            <a:graphicFrameLocks noChangeAspect="1"/>
          </p:cNvGraphicFramePr>
          <p:nvPr/>
        </p:nvGraphicFramePr>
        <p:xfrm>
          <a:off x="7391400" y="4030663"/>
          <a:ext cx="1676400" cy="846137"/>
        </p:xfrm>
        <a:graphic>
          <a:graphicData uri="http://schemas.openxmlformats.org/presentationml/2006/ole">
            <p:oleObj spid="_x0000_s382983" name="Equation" r:id="rId8" imgW="914400" imgH="469800" progId="Equation.3">
              <p:embed/>
            </p:oleObj>
          </a:graphicData>
        </a:graphic>
      </p:graphicFrame>
      <p:graphicFrame>
        <p:nvGraphicFramePr>
          <p:cNvPr id="50227" name="Object 8"/>
          <p:cNvGraphicFramePr>
            <a:graphicFrameLocks noChangeAspect="1"/>
          </p:cNvGraphicFramePr>
          <p:nvPr/>
        </p:nvGraphicFramePr>
        <p:xfrm>
          <a:off x="4572000" y="5165725"/>
          <a:ext cx="495300" cy="377825"/>
        </p:xfrm>
        <a:graphic>
          <a:graphicData uri="http://schemas.openxmlformats.org/presentationml/2006/ole">
            <p:oleObj spid="_x0000_s382984" name="Equation" r:id="rId9" imgW="342720" imgH="241200" progId="Equation.3">
              <p:embed/>
            </p:oleObj>
          </a:graphicData>
        </a:graphic>
      </p:graphicFrame>
      <p:grpSp>
        <p:nvGrpSpPr>
          <p:cNvPr id="14" name="Group 52"/>
          <p:cNvGrpSpPr>
            <a:grpSpLocks/>
          </p:cNvGrpSpPr>
          <p:nvPr/>
        </p:nvGrpSpPr>
        <p:grpSpPr bwMode="auto">
          <a:xfrm>
            <a:off x="-152400" y="1524000"/>
            <a:ext cx="1889125" cy="1371600"/>
            <a:chOff x="2352" y="1200"/>
            <a:chExt cx="1190" cy="864"/>
          </a:xfrm>
        </p:grpSpPr>
        <p:grpSp>
          <p:nvGrpSpPr>
            <p:cNvPr id="15" name="Group 53"/>
            <p:cNvGrpSpPr>
              <a:grpSpLocks/>
            </p:cNvGrpSpPr>
            <p:nvPr/>
          </p:nvGrpSpPr>
          <p:grpSpPr bwMode="auto">
            <a:xfrm>
              <a:off x="2352" y="1344"/>
              <a:ext cx="1190" cy="720"/>
              <a:chOff x="2506" y="1344"/>
              <a:chExt cx="1190" cy="720"/>
            </a:xfrm>
          </p:grpSpPr>
          <p:sp>
            <p:nvSpPr>
              <p:cNvPr id="32814" name="Line 54"/>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2815" name="Line 55"/>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2816" name="Text Box 56"/>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x</a:t>
                </a:r>
              </a:p>
            </p:txBody>
          </p:sp>
        </p:grpSp>
        <p:sp>
          <p:nvSpPr>
            <p:cNvPr id="32813" name="Text Box 57"/>
            <p:cNvSpPr txBox="1">
              <a:spLocks noChangeArrowheads="1"/>
            </p:cNvSpPr>
            <p:nvPr/>
          </p:nvSpPr>
          <p:spPr bwMode="auto">
            <a:xfrm>
              <a:off x="288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y</a:t>
              </a:r>
            </a:p>
          </p:txBody>
        </p:sp>
      </p:grpSp>
      <p:graphicFrame>
        <p:nvGraphicFramePr>
          <p:cNvPr id="50234" name="Object 9"/>
          <p:cNvGraphicFramePr>
            <a:graphicFrameLocks noChangeAspect="1"/>
          </p:cNvGraphicFramePr>
          <p:nvPr/>
        </p:nvGraphicFramePr>
        <p:xfrm>
          <a:off x="6561138" y="1677988"/>
          <a:ext cx="1455737" cy="688975"/>
        </p:xfrm>
        <a:graphic>
          <a:graphicData uri="http://schemas.openxmlformats.org/presentationml/2006/ole">
            <p:oleObj spid="_x0000_s382985" name="Equation" r:id="rId10" imgW="558800" imgH="279400" progId="Equation.DSMT4">
              <p:embed/>
            </p:oleObj>
          </a:graphicData>
        </a:graphic>
      </p:graphicFrame>
      <p:graphicFrame>
        <p:nvGraphicFramePr>
          <p:cNvPr id="50235" name="Object 10"/>
          <p:cNvGraphicFramePr>
            <a:graphicFrameLocks noChangeAspect="1"/>
          </p:cNvGraphicFramePr>
          <p:nvPr/>
        </p:nvGraphicFramePr>
        <p:xfrm>
          <a:off x="7872413" y="1725613"/>
          <a:ext cx="695325" cy="436562"/>
        </p:xfrm>
        <a:graphic>
          <a:graphicData uri="http://schemas.openxmlformats.org/presentationml/2006/ole">
            <p:oleObj spid="_x0000_s382986" name="Equation" r:id="rId11" imgW="266700" imgH="177800" progId="Equation.DSMT4">
              <p:embed/>
            </p:oleObj>
          </a:graphicData>
        </a:graphic>
      </p:graphicFrame>
      <p:graphicFrame>
        <p:nvGraphicFramePr>
          <p:cNvPr id="50236" name="Object 11"/>
          <p:cNvGraphicFramePr>
            <a:graphicFrameLocks noChangeAspect="1"/>
          </p:cNvGraphicFramePr>
          <p:nvPr/>
        </p:nvGraphicFramePr>
        <p:xfrm>
          <a:off x="6483350" y="2316163"/>
          <a:ext cx="831850" cy="415925"/>
        </p:xfrm>
        <a:graphic>
          <a:graphicData uri="http://schemas.openxmlformats.org/presentationml/2006/ole">
            <p:oleObj spid="_x0000_s382987" name="Equation" r:id="rId12" imgW="431640" imgH="228600" progId="Equation.3">
              <p:embed/>
            </p:oleObj>
          </a:graphicData>
        </a:graphic>
      </p:graphicFrame>
      <p:graphicFrame>
        <p:nvGraphicFramePr>
          <p:cNvPr id="50237" name="Object 12"/>
          <p:cNvGraphicFramePr>
            <a:graphicFrameLocks noChangeAspect="1"/>
          </p:cNvGraphicFramePr>
          <p:nvPr/>
        </p:nvGraphicFramePr>
        <p:xfrm>
          <a:off x="7239000" y="2303463"/>
          <a:ext cx="685800" cy="439737"/>
        </p:xfrm>
        <a:graphic>
          <a:graphicData uri="http://schemas.openxmlformats.org/presentationml/2006/ole">
            <p:oleObj spid="_x0000_s382988" name="Equation" r:id="rId13" imgW="355320" imgH="241200" progId="Equation.3">
              <p:embed/>
            </p:oleObj>
          </a:graphicData>
        </a:graphic>
      </p:graphicFrame>
      <p:graphicFrame>
        <p:nvGraphicFramePr>
          <p:cNvPr id="50238" name="Object 13"/>
          <p:cNvGraphicFramePr>
            <a:graphicFrameLocks noChangeAspect="1"/>
          </p:cNvGraphicFramePr>
          <p:nvPr/>
        </p:nvGraphicFramePr>
        <p:xfrm>
          <a:off x="7915275" y="2341563"/>
          <a:ext cx="1050925" cy="369887"/>
        </p:xfrm>
        <a:graphic>
          <a:graphicData uri="http://schemas.openxmlformats.org/presentationml/2006/ole">
            <p:oleObj spid="_x0000_s382989" name="Equation" r:id="rId14" imgW="546100" imgH="203200" progId="Equation.DSMT4">
              <p:embed/>
            </p:oleObj>
          </a:graphicData>
        </a:graphic>
      </p:graphicFrame>
      <p:graphicFrame>
        <p:nvGraphicFramePr>
          <p:cNvPr id="50239" name="Object 14"/>
          <p:cNvGraphicFramePr>
            <a:graphicFrameLocks noChangeAspect="1"/>
          </p:cNvGraphicFramePr>
          <p:nvPr/>
        </p:nvGraphicFramePr>
        <p:xfrm>
          <a:off x="6346825" y="3352800"/>
          <a:ext cx="587375" cy="381000"/>
        </p:xfrm>
        <a:graphic>
          <a:graphicData uri="http://schemas.openxmlformats.org/presentationml/2006/ole">
            <p:oleObj spid="_x0000_s382990" name="Equation" r:id="rId15" imgW="444240" imgH="241200" progId="Equation.3">
              <p:embed/>
            </p:oleObj>
          </a:graphicData>
        </a:graphic>
      </p:graphicFrame>
      <p:graphicFrame>
        <p:nvGraphicFramePr>
          <p:cNvPr id="50240" name="Object 15"/>
          <p:cNvGraphicFramePr>
            <a:graphicFrameLocks noChangeAspect="1"/>
          </p:cNvGraphicFramePr>
          <p:nvPr/>
        </p:nvGraphicFramePr>
        <p:xfrm>
          <a:off x="6942138" y="3352800"/>
          <a:ext cx="754062" cy="381000"/>
        </p:xfrm>
        <a:graphic>
          <a:graphicData uri="http://schemas.openxmlformats.org/presentationml/2006/ole">
            <p:oleObj spid="_x0000_s382991" name="Equation" r:id="rId16" imgW="571320" imgH="241200" progId="Equation.3">
              <p:embed/>
            </p:oleObj>
          </a:graphicData>
        </a:graphic>
      </p:graphicFrame>
      <p:graphicFrame>
        <p:nvGraphicFramePr>
          <p:cNvPr id="50241" name="Object 16"/>
          <p:cNvGraphicFramePr>
            <a:graphicFrameLocks noChangeAspect="1"/>
          </p:cNvGraphicFramePr>
          <p:nvPr/>
        </p:nvGraphicFramePr>
        <p:xfrm>
          <a:off x="7650163" y="3382963"/>
          <a:ext cx="1189037" cy="320675"/>
        </p:xfrm>
        <a:graphic>
          <a:graphicData uri="http://schemas.openxmlformats.org/presentationml/2006/ole">
            <p:oleObj spid="_x0000_s382992" name="Equation" r:id="rId17" imgW="901440" imgH="203040" progId="Equation.3">
              <p:embed/>
            </p:oleObj>
          </a:graphicData>
        </a:graphic>
      </p:graphicFrame>
      <p:graphicFrame>
        <p:nvGraphicFramePr>
          <p:cNvPr id="50242" name="Object 17"/>
          <p:cNvGraphicFramePr>
            <a:graphicFrameLocks noChangeAspect="1"/>
          </p:cNvGraphicFramePr>
          <p:nvPr/>
        </p:nvGraphicFramePr>
        <p:xfrm>
          <a:off x="8901113" y="3402013"/>
          <a:ext cx="166687" cy="280987"/>
        </p:xfrm>
        <a:graphic>
          <a:graphicData uri="http://schemas.openxmlformats.org/presentationml/2006/ole">
            <p:oleObj spid="_x0000_s382993" name="Equation" r:id="rId18" imgW="126720" imgH="177480" progId="Equation.3">
              <p:embed/>
            </p:oleObj>
          </a:graphicData>
        </a:graphic>
      </p:graphicFrame>
      <p:graphicFrame>
        <p:nvGraphicFramePr>
          <p:cNvPr id="50243" name="Object 18"/>
          <p:cNvGraphicFramePr>
            <a:graphicFrameLocks noChangeAspect="1"/>
          </p:cNvGraphicFramePr>
          <p:nvPr/>
        </p:nvGraphicFramePr>
        <p:xfrm>
          <a:off x="5018088" y="4191000"/>
          <a:ext cx="1303337" cy="609600"/>
        </p:xfrm>
        <a:graphic>
          <a:graphicData uri="http://schemas.openxmlformats.org/presentationml/2006/ole">
            <p:oleObj spid="_x0000_s382994" name="Equation" r:id="rId19" imgW="850680" imgH="393480" progId="Equation.3">
              <p:embed/>
            </p:oleObj>
          </a:graphicData>
        </a:graphic>
      </p:graphicFrame>
      <p:graphicFrame>
        <p:nvGraphicFramePr>
          <p:cNvPr id="50244" name="Object 19"/>
          <p:cNvGraphicFramePr>
            <a:graphicFrameLocks noChangeAspect="1"/>
          </p:cNvGraphicFramePr>
          <p:nvPr/>
        </p:nvGraphicFramePr>
        <p:xfrm>
          <a:off x="6245225" y="4191000"/>
          <a:ext cx="1069975" cy="609600"/>
        </p:xfrm>
        <a:graphic>
          <a:graphicData uri="http://schemas.openxmlformats.org/presentationml/2006/ole">
            <p:oleObj spid="_x0000_s382995" name="Equation" r:id="rId20" imgW="698400" imgH="393480" progId="Equation.3">
              <p:embed/>
            </p:oleObj>
          </a:graphicData>
        </a:graphic>
      </p:graphicFrame>
      <p:graphicFrame>
        <p:nvGraphicFramePr>
          <p:cNvPr id="50245" name="Object 20"/>
          <p:cNvGraphicFramePr>
            <a:graphicFrameLocks noChangeAspect="1"/>
          </p:cNvGraphicFramePr>
          <p:nvPr/>
        </p:nvGraphicFramePr>
        <p:xfrm>
          <a:off x="5037138" y="5176838"/>
          <a:ext cx="898525" cy="357187"/>
        </p:xfrm>
        <a:graphic>
          <a:graphicData uri="http://schemas.openxmlformats.org/presentationml/2006/ole">
            <p:oleObj spid="_x0000_s382996" name="Equation" r:id="rId21" imgW="622080" imgH="228600" progId="Equation.3">
              <p:embed/>
            </p:oleObj>
          </a:graphicData>
        </a:graphic>
      </p:graphicFrame>
      <p:graphicFrame>
        <p:nvGraphicFramePr>
          <p:cNvPr id="50246" name="Object 21"/>
          <p:cNvGraphicFramePr>
            <a:graphicFrameLocks noChangeAspect="1"/>
          </p:cNvGraphicFramePr>
          <p:nvPr/>
        </p:nvGraphicFramePr>
        <p:xfrm>
          <a:off x="5867400" y="4973638"/>
          <a:ext cx="1593850" cy="735012"/>
        </p:xfrm>
        <a:graphic>
          <a:graphicData uri="http://schemas.openxmlformats.org/presentationml/2006/ole">
            <p:oleObj spid="_x0000_s382997" name="Equation" r:id="rId22" imgW="1104840" imgH="469800" progId="Equation.3">
              <p:embed/>
            </p:oleObj>
          </a:graphicData>
        </a:graphic>
      </p:graphicFrame>
      <p:graphicFrame>
        <p:nvGraphicFramePr>
          <p:cNvPr id="50247" name="Object 22"/>
          <p:cNvGraphicFramePr>
            <a:graphicFrameLocks noChangeAspect="1"/>
          </p:cNvGraphicFramePr>
          <p:nvPr/>
        </p:nvGraphicFramePr>
        <p:xfrm>
          <a:off x="7434263" y="5154613"/>
          <a:ext cx="1023937" cy="396875"/>
        </p:xfrm>
        <a:graphic>
          <a:graphicData uri="http://schemas.openxmlformats.org/presentationml/2006/ole">
            <p:oleObj spid="_x0000_s382998" name="Equation" r:id="rId23" imgW="711000" imgH="253800" progId="Equation.3">
              <p:embed/>
            </p:oleObj>
          </a:graphicData>
        </a:graphic>
      </p:graphicFrame>
      <p:graphicFrame>
        <p:nvGraphicFramePr>
          <p:cNvPr id="50248" name="Object 23"/>
          <p:cNvGraphicFramePr>
            <a:graphicFrameLocks noChangeAspect="1"/>
          </p:cNvGraphicFramePr>
          <p:nvPr/>
        </p:nvGraphicFramePr>
        <p:xfrm>
          <a:off x="6019800" y="5765800"/>
          <a:ext cx="2057400" cy="514350"/>
        </p:xfrm>
        <a:graphic>
          <a:graphicData uri="http://schemas.openxmlformats.org/presentationml/2006/ole">
            <p:oleObj spid="_x0000_s382999" name="Equation" r:id="rId24" imgW="1155600" imgH="266400" progId="Equation.DSMT4">
              <p:embed/>
            </p:oleObj>
          </a:graphicData>
        </a:graphic>
      </p:graphicFrame>
      <p:sp>
        <p:nvSpPr>
          <p:cNvPr id="32811" name="Footer Placeholder 74"/>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Date Placeholder 4"/>
          <p:cNvSpPr>
            <a:spLocks noGrp="1"/>
          </p:cNvSpPr>
          <p:nvPr>
            <p:ph type="dt" sz="quarter" idx="10"/>
          </p:nvPr>
        </p:nvSpPr>
        <p:spPr>
          <a:noFill/>
        </p:spPr>
        <p:txBody>
          <a:bodyPr/>
          <a:lstStyle/>
          <a:p>
            <a:r>
              <a:rPr lang="en-US" smtClean="0"/>
              <a:t>Tuesday, June 14, 2011</a:t>
            </a:r>
            <a:endParaRPr lang="en-US"/>
          </a:p>
        </p:txBody>
      </p:sp>
      <p:sp>
        <p:nvSpPr>
          <p:cNvPr id="22532" name="Footer Placeholder 5"/>
          <p:cNvSpPr>
            <a:spLocks noGrp="1"/>
          </p:cNvSpPr>
          <p:nvPr>
            <p:ph type="ftr" sz="quarter" idx="11"/>
          </p:nvPr>
        </p:nvSpPr>
        <p:spPr>
          <a:noFill/>
        </p:spPr>
        <p:txBody>
          <a:bodyPr/>
          <a:lstStyle/>
          <a:p>
            <a:r>
              <a:rPr lang="en-US" smtClean="0"/>
              <a:t>PHYS 1443-001, Spring 2011 Dr. Jaehoon Yu</a:t>
            </a:r>
            <a:endParaRPr lang="en-US"/>
          </a:p>
        </p:txBody>
      </p:sp>
      <p:sp>
        <p:nvSpPr>
          <p:cNvPr id="22533"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22530" name="Rectangle 2"/>
          <p:cNvGraphicFramePr>
            <a:graphicFrameLocks/>
          </p:cNvGraphicFramePr>
          <p:nvPr>
            <p:ph sz="half" idx="2"/>
          </p:nvPr>
        </p:nvGraphicFramePr>
        <p:xfrm>
          <a:off x="4643438" y="2814638"/>
          <a:ext cx="3814762" cy="2447925"/>
        </p:xfrm>
        <a:graphic>
          <a:graphicData uri="http://schemas.openxmlformats.org/presentationml/2006/ole">
            <p:oleObj spid="_x0000_s387074" name="Equation" r:id="rId4" imgW="0" imgH="0" progId="Equation.DSMT4">
              <p:embed/>
            </p:oleObj>
          </a:graphicData>
        </a:graphic>
      </p:graphicFrame>
      <p:sp>
        <p:nvSpPr>
          <p:cNvPr id="461829" name="Text Box 5"/>
          <p:cNvSpPr txBox="1">
            <a:spLocks noChangeArrowheads="1"/>
          </p:cNvSpPr>
          <p:nvPr/>
        </p:nvSpPr>
        <p:spPr bwMode="auto">
          <a:xfrm>
            <a:off x="304800" y="838200"/>
            <a:ext cx="8458200" cy="1200150"/>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Arial Narrow" charset="0"/>
              </a:rPr>
              <a:t>When an object is in contact with a surface there is a force acting on that object. The component of this force that is parallel to the surface is called the </a:t>
            </a:r>
            <a:r>
              <a:rPr lang="en-US" b="1" i="1">
                <a:solidFill>
                  <a:schemeClr val="accent2"/>
                </a:solidFill>
                <a:latin typeface="Arial Narrow" charset="0"/>
              </a:rPr>
              <a:t>friction force</a:t>
            </a:r>
            <a:r>
              <a:rPr lang="en-US">
                <a:solidFill>
                  <a:schemeClr val="accent2"/>
                </a:solidFill>
                <a:latin typeface="Arial Narrow" charset="0"/>
              </a:rPr>
              <a:t>. </a:t>
            </a:r>
            <a:endParaRPr lang="en-US" b="1" u="sng">
              <a:solidFill>
                <a:srgbClr val="A50021"/>
              </a:solidFill>
              <a:latin typeface="Monotype Corsiva" charset="0"/>
            </a:endParaRPr>
          </a:p>
        </p:txBody>
      </p:sp>
      <p:pic>
        <p:nvPicPr>
          <p:cNvPr id="461830" name="Picture 6"/>
          <p:cNvPicPr>
            <a:picLocks noChangeAspect="1" noChangeArrowheads="1"/>
          </p:cNvPicPr>
          <p:nvPr/>
        </p:nvPicPr>
        <p:blipFill>
          <a:blip r:embed="rId5"/>
          <a:srcRect/>
          <a:stretch>
            <a:fillRect/>
          </a:stretch>
        </p:blipFill>
        <p:spPr bwMode="auto">
          <a:xfrm>
            <a:off x="838200" y="3048000"/>
            <a:ext cx="7162800" cy="3562350"/>
          </a:xfrm>
          <a:prstGeom prst="rect">
            <a:avLst/>
          </a:prstGeom>
          <a:noFill/>
          <a:ln w="9525">
            <a:noFill/>
            <a:miter lim="800000"/>
            <a:headEnd/>
            <a:tailEnd/>
          </a:ln>
        </p:spPr>
      </p:pic>
      <p:sp>
        <p:nvSpPr>
          <p:cNvPr id="22536" name="Rectangle 7"/>
          <p:cNvSpPr>
            <a:spLocks noGrp="1" noChangeArrowheads="1"/>
          </p:cNvSpPr>
          <p:nvPr>
            <p:ph type="title"/>
          </p:nvPr>
        </p:nvSpPr>
        <p:spPr>
          <a:xfrm>
            <a:off x="685800" y="152400"/>
            <a:ext cx="7772400" cy="838200"/>
          </a:xfrm>
        </p:spPr>
        <p:txBody>
          <a:bodyPr/>
          <a:lstStyle/>
          <a:p>
            <a:r>
              <a:rPr lang="en-US"/>
              <a:t>Friction Force</a:t>
            </a:r>
          </a:p>
        </p:txBody>
      </p:sp>
      <p:sp>
        <p:nvSpPr>
          <p:cNvPr id="9" name="Text Box 5"/>
          <p:cNvSpPr txBox="1">
            <a:spLocks noChangeArrowheads="1"/>
          </p:cNvSpPr>
          <p:nvPr/>
        </p:nvSpPr>
        <p:spPr bwMode="auto">
          <a:xfrm>
            <a:off x="2514600" y="1595438"/>
            <a:ext cx="6096000" cy="461962"/>
          </a:xfrm>
          <a:prstGeom prst="rect">
            <a:avLst/>
          </a:prstGeom>
          <a:noFill/>
          <a:ln w="9525">
            <a:noFill/>
            <a:miter lim="800000"/>
            <a:headEnd/>
            <a:tailEnd/>
          </a:ln>
        </p:spPr>
        <p:txBody>
          <a:bodyPr>
            <a:prstTxWarp prst="textNoShape">
              <a:avLst/>
            </a:prstTxWarp>
            <a:spAutoFit/>
          </a:bodyPr>
          <a:lstStyle/>
          <a:p>
            <a:r>
              <a:rPr lang="en-US" b="1" u="sng">
                <a:solidFill>
                  <a:schemeClr val="hlink"/>
                </a:solidFill>
                <a:latin typeface="Monotype Corsiva" charset="0"/>
              </a:rPr>
              <a:t>This resistive force is exerted on a moving object due to</a:t>
            </a:r>
            <a:endParaRPr lang="en-US" b="1" u="sng">
              <a:solidFill>
                <a:srgbClr val="A50021"/>
              </a:solidFill>
              <a:latin typeface="Monotype Corsiva" charset="0"/>
            </a:endParaRPr>
          </a:p>
        </p:txBody>
      </p:sp>
      <p:sp>
        <p:nvSpPr>
          <p:cNvPr id="10" name="Text Box 5"/>
          <p:cNvSpPr txBox="1">
            <a:spLocks noChangeArrowheads="1"/>
          </p:cNvSpPr>
          <p:nvPr/>
        </p:nvSpPr>
        <p:spPr bwMode="auto">
          <a:xfrm>
            <a:off x="3048000" y="2357438"/>
            <a:ext cx="4038600" cy="461962"/>
          </a:xfrm>
          <a:prstGeom prst="rect">
            <a:avLst/>
          </a:prstGeom>
          <a:noFill/>
          <a:ln w="9525">
            <a:noFill/>
            <a:miter lim="800000"/>
            <a:headEnd/>
            <a:tailEnd/>
          </a:ln>
        </p:spPr>
        <p:txBody>
          <a:bodyPr>
            <a:prstTxWarp prst="textNoShape">
              <a:avLst/>
            </a:prstTxWarp>
            <a:spAutoFit/>
          </a:bodyPr>
          <a:lstStyle/>
          <a:p>
            <a:r>
              <a:rPr lang="en-US" b="1" u="sng">
                <a:solidFill>
                  <a:srgbClr val="A50021"/>
                </a:solidFill>
                <a:latin typeface="Monotype Corsiva" charset="0"/>
              </a:rPr>
              <a:t>Always opposite to the movement!!</a:t>
            </a:r>
          </a:p>
        </p:txBody>
      </p:sp>
      <p:sp>
        <p:nvSpPr>
          <p:cNvPr id="11" name="Text Box 5"/>
          <p:cNvSpPr txBox="1">
            <a:spLocks noChangeArrowheads="1"/>
          </p:cNvSpPr>
          <p:nvPr/>
        </p:nvSpPr>
        <p:spPr bwMode="auto">
          <a:xfrm>
            <a:off x="304800" y="1981200"/>
            <a:ext cx="8458200" cy="830263"/>
          </a:xfrm>
          <a:prstGeom prst="rect">
            <a:avLst/>
          </a:prstGeom>
          <a:noFill/>
          <a:ln w="9525">
            <a:noFill/>
            <a:miter lim="800000"/>
            <a:headEnd/>
            <a:tailEnd/>
          </a:ln>
        </p:spPr>
        <p:txBody>
          <a:bodyPr>
            <a:prstTxWarp prst="textNoShape">
              <a:avLst/>
            </a:prstTxWarp>
            <a:spAutoFit/>
          </a:bodyPr>
          <a:lstStyle/>
          <a:p>
            <a:r>
              <a:rPr lang="en-US" b="1" u="sng">
                <a:solidFill>
                  <a:schemeClr val="hlink"/>
                </a:solidFill>
                <a:latin typeface="Monotype Corsiva" charset="0"/>
              </a:rPr>
              <a:t>viscosity or other types of frictional property of the medium in or surface on which the object moves. </a:t>
            </a:r>
            <a:endParaRPr lang="en-US" b="1" u="sng">
              <a:solidFill>
                <a:srgbClr val="A50021"/>
              </a:solidFill>
              <a:latin typeface="Monotype Corsiva" charset="0"/>
            </a:endParaRPr>
          </a:p>
        </p:txBody>
      </p:sp>
      <p:sp>
        <p:nvSpPr>
          <p:cNvPr id="22540" name="Slide Number Placeholder 11"/>
          <p:cNvSpPr>
            <a:spLocks noGrp="1"/>
          </p:cNvSpPr>
          <p:nvPr>
            <p:ph type="sldNum" sz="quarter" idx="12"/>
          </p:nvPr>
        </p:nvSpPr>
        <p:spPr>
          <a:noFill/>
        </p:spPr>
        <p:txBody>
          <a:bodyPr/>
          <a:lstStyle/>
          <a:p>
            <a:fld id="{97677191-1791-8D4D-90C1-2F71D37B4A54}"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Tuesday, June 14, 2011</a:t>
            </a:r>
            <a:endParaRPr lang="en-US"/>
          </a:p>
        </p:txBody>
      </p:sp>
      <p:sp>
        <p:nvSpPr>
          <p:cNvPr id="5" name="Footer Placeholder 4"/>
          <p:cNvSpPr>
            <a:spLocks noGrp="1"/>
          </p:cNvSpPr>
          <p:nvPr>
            <p:ph type="ftr" sz="quarter" idx="11"/>
          </p:nvPr>
        </p:nvSpPr>
        <p:spPr/>
        <p:txBody>
          <a:bodyPr/>
          <a:lstStyle/>
          <a:p>
            <a:pPr>
              <a:defRPr/>
            </a:pPr>
            <a:r>
              <a:rPr lang="en-US" smtClean="0"/>
              <a:t>PHYS 1443-001, Spring 2011 Dr. Jaehoon Yu</a:t>
            </a:r>
            <a:endParaRPr lang="en-US"/>
          </a:p>
        </p:txBody>
      </p:sp>
      <p:sp>
        <p:nvSpPr>
          <p:cNvPr id="17412" name="Slide Number Placeholder 5"/>
          <p:cNvSpPr>
            <a:spLocks noGrp="1"/>
          </p:cNvSpPr>
          <p:nvPr>
            <p:ph type="sldNum" sz="quarter" idx="12"/>
          </p:nvPr>
        </p:nvSpPr>
        <p:spPr>
          <a:noFill/>
        </p:spPr>
        <p:txBody>
          <a:bodyPr/>
          <a:lstStyle/>
          <a:p>
            <a:fld id="{B87C9EB8-B678-E544-9A4F-B2C1CE5C7CE9}" type="slidenum">
              <a:rPr lang="en-US"/>
              <a:pPr/>
              <a:t>2</a:t>
            </a:fld>
            <a:endParaRPr lang="en-US"/>
          </a:p>
        </p:txBody>
      </p:sp>
      <p:sp>
        <p:nvSpPr>
          <p:cNvPr id="17413" name="Rectangle 2"/>
          <p:cNvSpPr>
            <a:spLocks noGrp="1" noChangeArrowheads="1"/>
          </p:cNvSpPr>
          <p:nvPr>
            <p:ph type="title"/>
          </p:nvPr>
        </p:nvSpPr>
        <p:spPr>
          <a:xfrm>
            <a:off x="762000" y="0"/>
            <a:ext cx="7772400" cy="1143000"/>
          </a:xfrm>
        </p:spPr>
        <p:txBody>
          <a:bodyPr/>
          <a:lstStyle/>
          <a:p>
            <a:pPr eaLnBrk="1" hangingPunct="1"/>
            <a:r>
              <a:rPr lang="en-US"/>
              <a:t>Announcements</a:t>
            </a:r>
          </a:p>
        </p:txBody>
      </p:sp>
      <p:sp>
        <p:nvSpPr>
          <p:cNvPr id="111619" name="Rectangle 3"/>
          <p:cNvSpPr>
            <a:spLocks noGrp="1" noChangeArrowheads="1"/>
          </p:cNvSpPr>
          <p:nvPr>
            <p:ph type="body" idx="1"/>
          </p:nvPr>
        </p:nvSpPr>
        <p:spPr>
          <a:xfrm>
            <a:off x="457200" y="914400"/>
            <a:ext cx="8153400" cy="4648200"/>
          </a:xfrm>
        </p:spPr>
        <p:txBody>
          <a:bodyPr/>
          <a:lstStyle/>
          <a:p>
            <a:r>
              <a:rPr lang="en-US" dirty="0" smtClean="0"/>
              <a:t>Mid-term exam</a:t>
            </a:r>
          </a:p>
          <a:p>
            <a:pPr lvl="1"/>
            <a:r>
              <a:rPr lang="en-US" dirty="0" smtClean="0"/>
              <a:t>In the class on Tuesday, June 21, 2011</a:t>
            </a:r>
          </a:p>
          <a:p>
            <a:pPr lvl="1"/>
            <a:r>
              <a:rPr lang="en-US" dirty="0" smtClean="0"/>
              <a:t>Covers: CH 1.1 – what we finish Monday, June 20 plus Appendices A and B</a:t>
            </a:r>
          </a:p>
          <a:p>
            <a:pPr lvl="1"/>
            <a:r>
              <a:rPr lang="en-US" dirty="0" smtClean="0"/>
              <a:t>Mixture of free response problems and multiple choice problems</a:t>
            </a:r>
          </a:p>
          <a:p>
            <a:r>
              <a:rPr lang="en-US" dirty="0" smtClean="0"/>
              <a:t>Bring your special project #2 during the intermission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Date Placeholder 4"/>
          <p:cNvSpPr>
            <a:spLocks noGrp="1"/>
          </p:cNvSpPr>
          <p:nvPr>
            <p:ph type="dt" sz="quarter" idx="10"/>
          </p:nvPr>
        </p:nvSpPr>
        <p:spPr>
          <a:noFill/>
        </p:spPr>
        <p:txBody>
          <a:bodyPr/>
          <a:lstStyle/>
          <a:p>
            <a:r>
              <a:rPr lang="en-US" smtClean="0"/>
              <a:t>Tuesday, June 14, 2011</a:t>
            </a:r>
            <a:endParaRPr lang="en-US"/>
          </a:p>
        </p:txBody>
      </p:sp>
      <p:sp>
        <p:nvSpPr>
          <p:cNvPr id="24580" name="Footer Placeholder 5"/>
          <p:cNvSpPr>
            <a:spLocks noGrp="1"/>
          </p:cNvSpPr>
          <p:nvPr>
            <p:ph type="ftr" sz="quarter" idx="11"/>
          </p:nvPr>
        </p:nvSpPr>
        <p:spPr>
          <a:noFill/>
        </p:spPr>
        <p:txBody>
          <a:bodyPr/>
          <a:lstStyle/>
          <a:p>
            <a:r>
              <a:rPr lang="en-US" smtClean="0"/>
              <a:t>PHYS 1443-001, Spring 2011 Dr. Jaehoon Yu</a:t>
            </a:r>
            <a:endParaRPr lang="en-US"/>
          </a:p>
        </p:txBody>
      </p:sp>
      <p:sp>
        <p:nvSpPr>
          <p:cNvPr id="24581"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24578" name="Rectangle 2"/>
          <p:cNvGraphicFramePr>
            <a:graphicFrameLocks/>
          </p:cNvGraphicFramePr>
          <p:nvPr>
            <p:ph sz="half" idx="2"/>
          </p:nvPr>
        </p:nvGraphicFramePr>
        <p:xfrm>
          <a:off x="4643438" y="2814638"/>
          <a:ext cx="3814762" cy="2447925"/>
        </p:xfrm>
        <a:graphic>
          <a:graphicData uri="http://schemas.openxmlformats.org/presentationml/2006/ole">
            <p:oleObj spid="_x0000_s389122" name="Equation" r:id="rId4" imgW="0" imgH="0" progId="Equation.DSMT4">
              <p:embed/>
            </p:oleObj>
          </a:graphicData>
        </a:graphic>
      </p:graphicFrame>
      <p:sp>
        <p:nvSpPr>
          <p:cNvPr id="463877" name="Text Box 5"/>
          <p:cNvSpPr txBox="1">
            <a:spLocks noChangeArrowheads="1"/>
          </p:cNvSpPr>
          <p:nvPr/>
        </p:nvSpPr>
        <p:spPr bwMode="auto">
          <a:xfrm>
            <a:off x="457200" y="822325"/>
            <a:ext cx="8153400" cy="954088"/>
          </a:xfrm>
          <a:prstGeom prst="rect">
            <a:avLst/>
          </a:prstGeom>
          <a:noFill/>
          <a:ln w="9525">
            <a:noFill/>
            <a:miter lim="800000"/>
            <a:headEnd/>
            <a:tailEnd/>
          </a:ln>
          <a:effectLst/>
        </p:spPr>
        <p:txBody>
          <a:bodyPr>
            <a:prstTxWarp prst="textNoShape">
              <a:avLst/>
            </a:prstTxWarp>
            <a:spAutoFit/>
          </a:bodyPr>
          <a:lstStyle/>
          <a:p>
            <a:pPr algn="just">
              <a:defRPr/>
            </a:pPr>
            <a:r>
              <a:rPr lang="en-US" sz="2800">
                <a:solidFill>
                  <a:schemeClr val="accent2"/>
                </a:solidFill>
                <a:latin typeface="Arial Narrow" charset="0"/>
              </a:rPr>
              <a:t>When the two surfaces are not sliding across one another</a:t>
            </a:r>
          </a:p>
          <a:p>
            <a:pPr algn="just">
              <a:defRPr/>
            </a:pPr>
            <a:r>
              <a:rPr lang="en-US" sz="2800">
                <a:solidFill>
                  <a:schemeClr val="accent2"/>
                </a:solidFill>
                <a:latin typeface="Arial Narrow" charset="0"/>
              </a:rPr>
              <a:t>the friction is called </a:t>
            </a:r>
            <a:r>
              <a:rPr lang="en-US" sz="2800" b="1" i="1">
                <a:solidFill>
                  <a:schemeClr val="accent2"/>
                </a:solidFill>
                <a:latin typeface="Arial Narrow" charset="0"/>
              </a:rPr>
              <a:t>static friction</a:t>
            </a:r>
            <a:r>
              <a:rPr lang="en-US" sz="2800">
                <a:solidFill>
                  <a:schemeClr val="accent2"/>
                </a:solidFill>
                <a:latin typeface="Arial Narrow" charset="0"/>
              </a:rPr>
              <a:t>.  </a:t>
            </a:r>
            <a:endParaRPr lang="en-US" sz="2800" b="1" u="sng">
              <a:solidFill>
                <a:schemeClr val="accent2"/>
              </a:solidFill>
              <a:effectLst>
                <a:outerShdw blurRad="38100" dist="38100" dir="2700000" algn="tl">
                  <a:srgbClr val="DDDDDD"/>
                </a:outerShdw>
              </a:effectLst>
              <a:latin typeface="Monotype Corsiva" charset="0"/>
            </a:endParaRPr>
          </a:p>
        </p:txBody>
      </p:sp>
      <p:pic>
        <p:nvPicPr>
          <p:cNvPr id="463878" name="Picture 6" descr="afg021"/>
          <p:cNvPicPr>
            <a:picLocks noChangeAspect="1" noChangeArrowheads="1"/>
          </p:cNvPicPr>
          <p:nvPr/>
        </p:nvPicPr>
        <p:blipFill>
          <a:blip r:embed="rId5"/>
          <a:srcRect/>
          <a:stretch>
            <a:fillRect/>
          </a:stretch>
        </p:blipFill>
        <p:spPr bwMode="auto">
          <a:xfrm>
            <a:off x="685800" y="2438400"/>
            <a:ext cx="7742238" cy="3886200"/>
          </a:xfrm>
          <a:prstGeom prst="rect">
            <a:avLst/>
          </a:prstGeom>
          <a:noFill/>
          <a:ln w="9525">
            <a:noFill/>
            <a:miter lim="800000"/>
            <a:headEnd/>
            <a:tailEnd/>
          </a:ln>
        </p:spPr>
      </p:pic>
      <p:sp>
        <p:nvSpPr>
          <p:cNvPr id="24584" name="Rectangle 7"/>
          <p:cNvSpPr>
            <a:spLocks noGrp="1" noChangeArrowheads="1"/>
          </p:cNvSpPr>
          <p:nvPr>
            <p:ph type="title"/>
          </p:nvPr>
        </p:nvSpPr>
        <p:spPr>
          <a:xfrm>
            <a:off x="685800" y="152400"/>
            <a:ext cx="7772400" cy="762000"/>
          </a:xfrm>
        </p:spPr>
        <p:txBody>
          <a:bodyPr/>
          <a:lstStyle/>
          <a:p>
            <a:r>
              <a:rPr lang="en-US"/>
              <a:t>Static Friction</a:t>
            </a:r>
          </a:p>
        </p:txBody>
      </p:sp>
      <p:sp>
        <p:nvSpPr>
          <p:cNvPr id="24585" name="Slide Number Placeholder 8"/>
          <p:cNvSpPr>
            <a:spLocks noGrp="1"/>
          </p:cNvSpPr>
          <p:nvPr>
            <p:ph type="sldNum" sz="quarter" idx="12"/>
          </p:nvPr>
        </p:nvSpPr>
        <p:spPr>
          <a:noFill/>
        </p:spPr>
        <p:txBody>
          <a:bodyPr/>
          <a:lstStyle/>
          <a:p>
            <a:fld id="{3960B7B5-3F16-1D44-B65D-2C8E1B9EC1EA}" type="slidenum">
              <a:rPr lang="en-US" smtClean="0"/>
              <a:pPr/>
              <a:t>20</a:t>
            </a:fld>
            <a:endParaRPr lang="en-US" smtClean="0"/>
          </a:p>
        </p:txBody>
      </p:sp>
      <p:sp>
        <p:nvSpPr>
          <p:cNvPr id="10" name="Text Box 5"/>
          <p:cNvSpPr txBox="1">
            <a:spLocks noChangeArrowheads="1"/>
          </p:cNvSpPr>
          <p:nvPr/>
        </p:nvSpPr>
        <p:spPr bwMode="auto">
          <a:xfrm>
            <a:off x="5029200" y="1219200"/>
            <a:ext cx="3505200" cy="523875"/>
          </a:xfrm>
          <a:prstGeom prst="rect">
            <a:avLst/>
          </a:prstGeom>
          <a:noFill/>
          <a:ln w="9525">
            <a:noFill/>
            <a:miter lim="800000"/>
            <a:headEnd/>
            <a:tailEnd/>
          </a:ln>
          <a:effectLst/>
        </p:spPr>
        <p:txBody>
          <a:bodyPr>
            <a:prstTxWarp prst="textNoShape">
              <a:avLst/>
            </a:prstTxWarp>
            <a:spAutoFit/>
          </a:bodyPr>
          <a:lstStyle/>
          <a:p>
            <a:pPr algn="just">
              <a:defRPr/>
            </a:pPr>
            <a:r>
              <a:rPr lang="en-US" sz="2800" b="1" u="sng">
                <a:solidFill>
                  <a:srgbClr val="003300"/>
                </a:solidFill>
                <a:effectLst>
                  <a:outerShdw blurRad="38100" dist="38100" dir="2700000" algn="tl">
                    <a:srgbClr val="DDDDDD"/>
                  </a:outerShdw>
                </a:effectLst>
                <a:latin typeface="Monotype Corsiva" charset="0"/>
              </a:rPr>
              <a:t>The resistive force exerted</a:t>
            </a:r>
            <a:endParaRPr lang="en-US" sz="3200" b="1" u="sng">
              <a:solidFill>
                <a:schemeClr val="accent2"/>
              </a:solidFill>
              <a:effectLst>
                <a:outerShdw blurRad="38100" dist="38100" dir="2700000" algn="tl">
                  <a:srgbClr val="DDDDDD"/>
                </a:outerShdw>
              </a:effectLst>
              <a:latin typeface="Monotype Corsiva" charset="0"/>
            </a:endParaRPr>
          </a:p>
        </p:txBody>
      </p:sp>
      <p:sp>
        <p:nvSpPr>
          <p:cNvPr id="11" name="Text Box 5"/>
          <p:cNvSpPr txBox="1">
            <a:spLocks noChangeArrowheads="1"/>
          </p:cNvSpPr>
          <p:nvPr/>
        </p:nvSpPr>
        <p:spPr bwMode="auto">
          <a:xfrm>
            <a:off x="457200" y="1712913"/>
            <a:ext cx="8305800" cy="523875"/>
          </a:xfrm>
          <a:prstGeom prst="rect">
            <a:avLst/>
          </a:prstGeom>
          <a:noFill/>
          <a:ln w="9525">
            <a:noFill/>
            <a:miter lim="800000"/>
            <a:headEnd/>
            <a:tailEnd/>
          </a:ln>
          <a:effectLst/>
        </p:spPr>
        <p:txBody>
          <a:bodyPr>
            <a:prstTxWarp prst="textNoShape">
              <a:avLst/>
            </a:prstTxWarp>
            <a:spAutoFit/>
          </a:bodyPr>
          <a:lstStyle/>
          <a:p>
            <a:pPr>
              <a:defRPr/>
            </a:pPr>
            <a:r>
              <a:rPr lang="en-US" sz="2800" b="1" u="sng">
                <a:solidFill>
                  <a:srgbClr val="003300"/>
                </a:solidFill>
                <a:effectLst>
                  <a:outerShdw blurRad="38100" dist="38100" dir="2700000" algn="tl">
                    <a:srgbClr val="DDDDDD"/>
                  </a:outerShdw>
                </a:effectLst>
                <a:latin typeface="Monotype Corsiva" charset="0"/>
              </a:rPr>
              <a:t>on the object up to the time just before the object starts moving.</a:t>
            </a:r>
            <a:endParaRPr lang="en-US" sz="3200" b="1" u="sng">
              <a:solidFill>
                <a:schemeClr val="accent2"/>
              </a:solidFill>
              <a:effectLst>
                <a:outerShdw blurRad="38100" dist="38100" dir="2700000" algn="tl">
                  <a:srgbClr val="DDDDDD"/>
                </a:outerShdw>
              </a:effectLst>
              <a:latin typeface="Monotype Corsiva"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31" name="Date Placeholder 4"/>
          <p:cNvSpPr>
            <a:spLocks noGrp="1"/>
          </p:cNvSpPr>
          <p:nvPr>
            <p:ph type="dt" sz="quarter" idx="10"/>
          </p:nvPr>
        </p:nvSpPr>
        <p:spPr>
          <a:noFill/>
        </p:spPr>
        <p:txBody>
          <a:bodyPr/>
          <a:lstStyle/>
          <a:p>
            <a:r>
              <a:rPr lang="en-US" smtClean="0"/>
              <a:t>Tuesday, June 14, 2011</a:t>
            </a:r>
            <a:endParaRPr lang="en-US"/>
          </a:p>
        </p:txBody>
      </p:sp>
      <p:sp>
        <p:nvSpPr>
          <p:cNvPr id="26632" name="Footer Placeholder 5"/>
          <p:cNvSpPr>
            <a:spLocks noGrp="1"/>
          </p:cNvSpPr>
          <p:nvPr>
            <p:ph type="ftr" sz="quarter" idx="11"/>
          </p:nvPr>
        </p:nvSpPr>
        <p:spPr>
          <a:noFill/>
        </p:spPr>
        <p:txBody>
          <a:bodyPr/>
          <a:lstStyle/>
          <a:p>
            <a:r>
              <a:rPr lang="en-US" smtClean="0"/>
              <a:t>PHYS 1443-001, Spring 2011 Dr. Jaehoon Yu</a:t>
            </a:r>
            <a:endParaRPr lang="en-US"/>
          </a:p>
        </p:txBody>
      </p:sp>
      <p:graphicFrame>
        <p:nvGraphicFramePr>
          <p:cNvPr id="26626" name="Rectangle 2"/>
          <p:cNvGraphicFramePr>
            <a:graphicFrameLocks/>
          </p:cNvGraphicFramePr>
          <p:nvPr>
            <p:ph sz="half" idx="2"/>
          </p:nvPr>
        </p:nvGraphicFramePr>
        <p:xfrm>
          <a:off x="4643438" y="2814638"/>
          <a:ext cx="3814762" cy="2447925"/>
        </p:xfrm>
        <a:graphic>
          <a:graphicData uri="http://schemas.openxmlformats.org/presentationml/2006/ole">
            <p:oleObj spid="_x0000_s391170" name="Equation" r:id="rId4" imgW="0" imgH="0" progId="Equation.3">
              <p:embed/>
            </p:oleObj>
          </a:graphicData>
        </a:graphic>
      </p:graphicFrame>
      <p:sp>
        <p:nvSpPr>
          <p:cNvPr id="465925" name="Text Box 5"/>
          <p:cNvSpPr txBox="1">
            <a:spLocks noChangeArrowheads="1"/>
          </p:cNvSpPr>
          <p:nvPr/>
        </p:nvSpPr>
        <p:spPr bwMode="auto">
          <a:xfrm>
            <a:off x="609600" y="914400"/>
            <a:ext cx="80772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The magnitude of the static friction force can have any value from zero up to the maximum value.</a:t>
            </a:r>
          </a:p>
        </p:txBody>
      </p:sp>
      <p:graphicFrame>
        <p:nvGraphicFramePr>
          <p:cNvPr id="465926" name="Object 3"/>
          <p:cNvGraphicFramePr>
            <a:graphicFrameLocks noChangeAspect="1"/>
          </p:cNvGraphicFramePr>
          <p:nvPr/>
        </p:nvGraphicFramePr>
        <p:xfrm>
          <a:off x="3152775" y="1981200"/>
          <a:ext cx="2857500" cy="1085850"/>
        </p:xfrm>
        <a:graphic>
          <a:graphicData uri="http://schemas.openxmlformats.org/presentationml/2006/ole">
            <p:oleObj spid="_x0000_s391171" name="Equation" r:id="rId5" imgW="634680" imgH="241200" progId="Equation.DSMT4">
              <p:embed/>
            </p:oleObj>
          </a:graphicData>
        </a:graphic>
      </p:graphicFrame>
      <p:graphicFrame>
        <p:nvGraphicFramePr>
          <p:cNvPr id="465927" name="Object 4"/>
          <p:cNvGraphicFramePr>
            <a:graphicFrameLocks noChangeAspect="1"/>
          </p:cNvGraphicFramePr>
          <p:nvPr/>
        </p:nvGraphicFramePr>
        <p:xfrm>
          <a:off x="2419350" y="3200400"/>
          <a:ext cx="2228850" cy="1085850"/>
        </p:xfrm>
        <a:graphic>
          <a:graphicData uri="http://schemas.openxmlformats.org/presentationml/2006/ole">
            <p:oleObj spid="_x0000_s391172" name="Equation" r:id="rId6" imgW="495000" imgH="241200" progId="Equation.DSMT4">
              <p:embed/>
            </p:oleObj>
          </a:graphicData>
        </a:graphic>
      </p:graphicFrame>
      <p:graphicFrame>
        <p:nvGraphicFramePr>
          <p:cNvPr id="465928" name="Object 5"/>
          <p:cNvGraphicFramePr>
            <a:graphicFrameLocks noChangeAspect="1"/>
          </p:cNvGraphicFramePr>
          <p:nvPr/>
        </p:nvGraphicFramePr>
        <p:xfrm>
          <a:off x="704850" y="4191000"/>
          <a:ext cx="2800350" cy="1028700"/>
        </p:xfrm>
        <a:graphic>
          <a:graphicData uri="http://schemas.openxmlformats.org/presentationml/2006/ole">
            <p:oleObj spid="_x0000_s391173" name="Equation" r:id="rId7" imgW="622080" imgH="228600" progId="Equation.DSMT4">
              <p:embed/>
            </p:oleObj>
          </a:graphicData>
        </a:graphic>
      </p:graphicFrame>
      <p:sp>
        <p:nvSpPr>
          <p:cNvPr id="465929" name="Text Box 9"/>
          <p:cNvSpPr txBox="1">
            <a:spLocks noChangeArrowheads="1"/>
          </p:cNvSpPr>
          <p:nvPr/>
        </p:nvSpPr>
        <p:spPr bwMode="auto">
          <a:xfrm>
            <a:off x="3630613" y="4419600"/>
            <a:ext cx="4845050"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is called the </a:t>
            </a:r>
            <a:r>
              <a:rPr lang="en-US" b="1" u="sng">
                <a:solidFill>
                  <a:srgbClr val="A50021"/>
                </a:solidFill>
                <a:latin typeface="Arial Narrow" charset="0"/>
              </a:rPr>
              <a:t>coefficient of static friction</a:t>
            </a:r>
            <a:r>
              <a:rPr lang="en-US">
                <a:solidFill>
                  <a:schemeClr val="accent2"/>
                </a:solidFill>
                <a:latin typeface="Arial Narrow" charset="0"/>
              </a:rPr>
              <a:t>.</a:t>
            </a:r>
          </a:p>
        </p:txBody>
      </p:sp>
      <p:sp>
        <p:nvSpPr>
          <p:cNvPr id="26635" name="Rectangle 10"/>
          <p:cNvSpPr>
            <a:spLocks noGrp="1" noChangeArrowheads="1"/>
          </p:cNvSpPr>
          <p:nvPr>
            <p:ph type="title"/>
          </p:nvPr>
        </p:nvSpPr>
        <p:spPr>
          <a:xfrm>
            <a:off x="685800" y="152400"/>
            <a:ext cx="7772400" cy="685800"/>
          </a:xfrm>
        </p:spPr>
        <p:txBody>
          <a:bodyPr/>
          <a:lstStyle/>
          <a:p>
            <a:r>
              <a:rPr lang="en-US" sz="4000"/>
              <a:t>Magnitude of the Static Friction</a:t>
            </a:r>
          </a:p>
        </p:txBody>
      </p:sp>
      <p:sp>
        <p:nvSpPr>
          <p:cNvPr id="465931" name="Text Box 11"/>
          <p:cNvSpPr txBox="1">
            <a:spLocks noChangeArrowheads="1"/>
          </p:cNvSpPr>
          <p:nvPr/>
        </p:nvSpPr>
        <p:spPr bwMode="auto">
          <a:xfrm>
            <a:off x="1828800" y="6019800"/>
            <a:ext cx="4800600" cy="485775"/>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a:solidFill>
                  <a:srgbClr val="800000"/>
                </a:solidFill>
                <a:latin typeface="Arial Narrow" charset="0"/>
              </a:rPr>
              <a:t>Kinetic friction applies during the move!!</a:t>
            </a:r>
          </a:p>
        </p:txBody>
      </p:sp>
      <p:graphicFrame>
        <p:nvGraphicFramePr>
          <p:cNvPr id="465932" name="Object 6"/>
          <p:cNvGraphicFramePr>
            <a:graphicFrameLocks noChangeAspect="1"/>
          </p:cNvGraphicFramePr>
          <p:nvPr/>
        </p:nvGraphicFramePr>
        <p:xfrm>
          <a:off x="4724400" y="3238500"/>
          <a:ext cx="1543050" cy="1028700"/>
        </p:xfrm>
        <a:graphic>
          <a:graphicData uri="http://schemas.openxmlformats.org/presentationml/2006/ole">
            <p:oleObj spid="_x0000_s391174" name="Equation" r:id="rId8" imgW="342720" imgH="228600" progId="Equation.DSMT4">
              <p:embed/>
            </p:oleObj>
          </a:graphicData>
        </a:graphic>
      </p:graphicFrame>
      <p:sp>
        <p:nvSpPr>
          <p:cNvPr id="465933" name="Text Box 13"/>
          <p:cNvSpPr txBox="1">
            <a:spLocks noChangeArrowheads="1"/>
          </p:cNvSpPr>
          <p:nvPr/>
        </p:nvSpPr>
        <p:spPr bwMode="auto">
          <a:xfrm>
            <a:off x="4800600" y="4876800"/>
            <a:ext cx="2054225"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What is the unit?</a:t>
            </a:r>
          </a:p>
        </p:txBody>
      </p:sp>
      <p:sp>
        <p:nvSpPr>
          <p:cNvPr id="465934" name="Text Box 14"/>
          <p:cNvSpPr txBox="1">
            <a:spLocks noChangeArrowheads="1"/>
          </p:cNvSpPr>
          <p:nvPr/>
        </p:nvSpPr>
        <p:spPr bwMode="auto">
          <a:xfrm>
            <a:off x="762000" y="5410200"/>
            <a:ext cx="7620000" cy="485775"/>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a:solidFill>
                  <a:srgbClr val="800000"/>
                </a:solidFill>
                <a:latin typeface="Arial Narrow" charset="0"/>
              </a:rPr>
              <a:t>Once the object starts moving, there is </a:t>
            </a:r>
            <a:r>
              <a:rPr lang="en-US" b="1" u="sng">
                <a:solidFill>
                  <a:srgbClr val="003300"/>
                </a:solidFill>
                <a:latin typeface="Arial Narrow" charset="0"/>
              </a:rPr>
              <a:t>NO MORE</a:t>
            </a:r>
            <a:r>
              <a:rPr lang="en-US">
                <a:solidFill>
                  <a:srgbClr val="800000"/>
                </a:solidFill>
                <a:latin typeface="Arial Narrow" charset="0"/>
              </a:rPr>
              <a:t> static friction!! </a:t>
            </a:r>
          </a:p>
        </p:txBody>
      </p:sp>
      <p:sp>
        <p:nvSpPr>
          <p:cNvPr id="465935" name="Text Box 15"/>
          <p:cNvSpPr txBox="1">
            <a:spLocks noChangeArrowheads="1"/>
          </p:cNvSpPr>
          <p:nvPr/>
        </p:nvSpPr>
        <p:spPr bwMode="auto">
          <a:xfrm>
            <a:off x="6988175" y="4876800"/>
            <a:ext cx="784225"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None</a:t>
            </a:r>
          </a:p>
        </p:txBody>
      </p:sp>
      <p:sp>
        <p:nvSpPr>
          <p:cNvPr id="26640" name="Slide Number Placeholder 15"/>
          <p:cNvSpPr>
            <a:spLocks noGrp="1"/>
          </p:cNvSpPr>
          <p:nvPr>
            <p:ph type="sldNum" sz="quarter" idx="12"/>
          </p:nvPr>
        </p:nvSpPr>
        <p:spPr>
          <a:noFill/>
        </p:spPr>
        <p:txBody>
          <a:bodyPr/>
          <a:lstStyle/>
          <a:p>
            <a:fld id="{FC301A86-91CB-7147-A2B7-995977B5D94C}"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7" name="Date Placeholder 4"/>
          <p:cNvSpPr>
            <a:spLocks noGrp="1"/>
          </p:cNvSpPr>
          <p:nvPr>
            <p:ph type="dt" sz="quarter" idx="10"/>
          </p:nvPr>
        </p:nvSpPr>
        <p:spPr>
          <a:noFill/>
        </p:spPr>
        <p:txBody>
          <a:bodyPr/>
          <a:lstStyle/>
          <a:p>
            <a:r>
              <a:rPr lang="en-US" smtClean="0"/>
              <a:t>Tuesday, June 14, 2011</a:t>
            </a:r>
            <a:endParaRPr lang="en-US"/>
          </a:p>
        </p:txBody>
      </p:sp>
      <p:sp>
        <p:nvSpPr>
          <p:cNvPr id="28678" name="Footer Placeholder 5"/>
          <p:cNvSpPr>
            <a:spLocks noGrp="1"/>
          </p:cNvSpPr>
          <p:nvPr>
            <p:ph type="ftr" sz="quarter" idx="11"/>
          </p:nvPr>
        </p:nvSpPr>
        <p:spPr>
          <a:noFill/>
        </p:spPr>
        <p:txBody>
          <a:bodyPr/>
          <a:lstStyle/>
          <a:p>
            <a:r>
              <a:rPr lang="en-US" smtClean="0"/>
              <a:t>PHYS 1443-001, Spring 2011 Dr. Jaehoon Yu</a:t>
            </a:r>
            <a:endParaRPr lang="en-US"/>
          </a:p>
        </p:txBody>
      </p:sp>
      <p:sp>
        <p:nvSpPr>
          <p:cNvPr id="28679"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28674" name="Rectangle 2"/>
          <p:cNvGraphicFramePr>
            <a:graphicFrameLocks/>
          </p:cNvGraphicFramePr>
          <p:nvPr>
            <p:ph sz="half" idx="2"/>
          </p:nvPr>
        </p:nvGraphicFramePr>
        <p:xfrm>
          <a:off x="4643438" y="2814638"/>
          <a:ext cx="3814762" cy="2447925"/>
        </p:xfrm>
        <a:graphic>
          <a:graphicData uri="http://schemas.openxmlformats.org/presentationml/2006/ole">
            <p:oleObj spid="_x0000_s393218" name="Equation" r:id="rId4" imgW="0" imgH="0" progId="Equation.3">
              <p:embed/>
            </p:oleObj>
          </a:graphicData>
        </a:graphic>
      </p:graphicFrame>
      <p:sp>
        <p:nvSpPr>
          <p:cNvPr id="467973" name="Text Box 5"/>
          <p:cNvSpPr txBox="1">
            <a:spLocks noChangeArrowheads="1"/>
          </p:cNvSpPr>
          <p:nvPr/>
        </p:nvSpPr>
        <p:spPr bwMode="auto">
          <a:xfrm>
            <a:off x="381000" y="577850"/>
            <a:ext cx="85344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Note that the magnitude of the frictional force </a:t>
            </a:r>
            <a:r>
              <a:rPr lang="en-US" sz="2800" b="1" u="sng">
                <a:solidFill>
                  <a:srgbClr val="A50021"/>
                </a:solidFill>
                <a:latin typeface="Arial Narrow" charset="0"/>
              </a:rPr>
              <a:t>does not depend on the contact area of the surfaces</a:t>
            </a:r>
            <a:r>
              <a:rPr lang="en-US" sz="2800">
                <a:solidFill>
                  <a:schemeClr val="accent2"/>
                </a:solidFill>
                <a:latin typeface="Arial Narrow" charset="0"/>
              </a:rPr>
              <a:t>.</a:t>
            </a:r>
          </a:p>
        </p:txBody>
      </p:sp>
      <p:pic>
        <p:nvPicPr>
          <p:cNvPr id="467974" name="Picture 6"/>
          <p:cNvPicPr>
            <a:picLocks noChangeAspect="1" noChangeArrowheads="1"/>
          </p:cNvPicPr>
          <p:nvPr/>
        </p:nvPicPr>
        <p:blipFill>
          <a:blip r:embed="rId5"/>
          <a:srcRect/>
          <a:stretch>
            <a:fillRect/>
          </a:stretch>
        </p:blipFill>
        <p:spPr bwMode="auto">
          <a:xfrm>
            <a:off x="457200" y="2562225"/>
            <a:ext cx="8229600" cy="3228975"/>
          </a:xfrm>
          <a:prstGeom prst="rect">
            <a:avLst/>
          </a:prstGeom>
          <a:noFill/>
          <a:ln w="9525">
            <a:noFill/>
            <a:miter lim="800000"/>
            <a:headEnd/>
            <a:tailEnd/>
          </a:ln>
        </p:spPr>
      </p:pic>
      <p:graphicFrame>
        <p:nvGraphicFramePr>
          <p:cNvPr id="467976" name="Object 3"/>
          <p:cNvGraphicFramePr>
            <a:graphicFrameLocks noChangeAspect="1"/>
          </p:cNvGraphicFramePr>
          <p:nvPr/>
        </p:nvGraphicFramePr>
        <p:xfrm>
          <a:off x="2362200" y="1600200"/>
          <a:ext cx="2228850" cy="1085850"/>
        </p:xfrm>
        <a:graphic>
          <a:graphicData uri="http://schemas.openxmlformats.org/presentationml/2006/ole">
            <p:oleObj spid="_x0000_s393219" name="Equation" r:id="rId6" imgW="495000" imgH="241200" progId="Equation.DSMT4">
              <p:embed/>
            </p:oleObj>
          </a:graphicData>
        </a:graphic>
      </p:graphicFrame>
      <p:graphicFrame>
        <p:nvGraphicFramePr>
          <p:cNvPr id="467977" name="Object 4"/>
          <p:cNvGraphicFramePr>
            <a:graphicFrameLocks noChangeAspect="1"/>
          </p:cNvGraphicFramePr>
          <p:nvPr/>
        </p:nvGraphicFramePr>
        <p:xfrm>
          <a:off x="4667250" y="1638300"/>
          <a:ext cx="1543050" cy="1028700"/>
        </p:xfrm>
        <a:graphic>
          <a:graphicData uri="http://schemas.openxmlformats.org/presentationml/2006/ole">
            <p:oleObj spid="_x0000_s393220" name="Equation" r:id="rId7" imgW="342720" imgH="228600" progId="Equation.DSMT4">
              <p:embed/>
            </p:oleObj>
          </a:graphicData>
        </a:graphic>
      </p:graphicFrame>
      <p:sp>
        <p:nvSpPr>
          <p:cNvPr id="28682" name="Slide Number Placeholder 9"/>
          <p:cNvSpPr>
            <a:spLocks noGrp="1"/>
          </p:cNvSpPr>
          <p:nvPr>
            <p:ph type="sldNum" sz="quarter" idx="12"/>
          </p:nvPr>
        </p:nvSpPr>
        <p:spPr>
          <a:noFill/>
        </p:spPr>
        <p:txBody>
          <a:bodyPr/>
          <a:lstStyle/>
          <a:p>
            <a:fld id="{D6CC38C8-C3AD-E74E-B27B-9F983725A1D2}"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6" name="Date Placeholder 4"/>
          <p:cNvSpPr>
            <a:spLocks noGrp="1"/>
          </p:cNvSpPr>
          <p:nvPr>
            <p:ph type="dt" sz="quarter" idx="10"/>
          </p:nvPr>
        </p:nvSpPr>
        <p:spPr>
          <a:noFill/>
        </p:spPr>
        <p:txBody>
          <a:bodyPr/>
          <a:lstStyle/>
          <a:p>
            <a:r>
              <a:rPr lang="en-US" smtClean="0"/>
              <a:t>Tuesday, June 14, 2011</a:t>
            </a:r>
            <a:endParaRPr lang="en-US"/>
          </a:p>
        </p:txBody>
      </p:sp>
      <p:sp>
        <p:nvSpPr>
          <p:cNvPr id="30727" name="Footer Placeholder 5"/>
          <p:cNvSpPr>
            <a:spLocks noGrp="1"/>
          </p:cNvSpPr>
          <p:nvPr>
            <p:ph type="ftr" sz="quarter" idx="11"/>
          </p:nvPr>
        </p:nvSpPr>
        <p:spPr>
          <a:noFill/>
        </p:spPr>
        <p:txBody>
          <a:bodyPr/>
          <a:lstStyle/>
          <a:p>
            <a:r>
              <a:rPr lang="en-US" smtClean="0"/>
              <a:t>PHYS 1443-001, Spring 2011 Dr. Jaehoon Yu</a:t>
            </a:r>
            <a:endParaRPr lang="en-US"/>
          </a:p>
        </p:txBody>
      </p:sp>
      <p:sp>
        <p:nvSpPr>
          <p:cNvPr id="30728"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30722" name="Rectangle 2"/>
          <p:cNvGraphicFramePr>
            <a:graphicFrameLocks/>
          </p:cNvGraphicFramePr>
          <p:nvPr>
            <p:ph sz="half" idx="2"/>
          </p:nvPr>
        </p:nvGraphicFramePr>
        <p:xfrm>
          <a:off x="4643438" y="2814638"/>
          <a:ext cx="3814762" cy="2447925"/>
        </p:xfrm>
        <a:graphic>
          <a:graphicData uri="http://schemas.openxmlformats.org/presentationml/2006/ole">
            <p:oleObj spid="_x0000_s395266" name="Equation" r:id="rId4" imgW="0" imgH="0" progId="Equation.3">
              <p:embed/>
            </p:oleObj>
          </a:graphicData>
        </a:graphic>
      </p:graphicFrame>
      <p:sp>
        <p:nvSpPr>
          <p:cNvPr id="470021" name="Text Box 5"/>
          <p:cNvSpPr txBox="1">
            <a:spLocks noChangeArrowheads="1"/>
          </p:cNvSpPr>
          <p:nvPr/>
        </p:nvSpPr>
        <p:spPr bwMode="auto">
          <a:xfrm>
            <a:off x="381000" y="914400"/>
            <a:ext cx="84582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Static friction opposes the </a:t>
            </a:r>
            <a:r>
              <a:rPr lang="en-US" sz="2800" i="1">
                <a:solidFill>
                  <a:schemeClr val="accent2"/>
                </a:solidFill>
                <a:latin typeface="Arial Narrow" charset="0"/>
              </a:rPr>
              <a:t>impending</a:t>
            </a:r>
            <a:r>
              <a:rPr lang="en-US" sz="2800">
                <a:solidFill>
                  <a:schemeClr val="accent2"/>
                </a:solidFill>
                <a:latin typeface="Arial Narrow" charset="0"/>
              </a:rPr>
              <a:t> relative motion between</a:t>
            </a:r>
          </a:p>
          <a:p>
            <a:r>
              <a:rPr lang="en-US" sz="2800">
                <a:solidFill>
                  <a:schemeClr val="accent2"/>
                </a:solidFill>
                <a:latin typeface="Arial Narrow" charset="0"/>
              </a:rPr>
              <a:t>two objects.</a:t>
            </a:r>
          </a:p>
        </p:txBody>
      </p:sp>
      <p:graphicFrame>
        <p:nvGraphicFramePr>
          <p:cNvPr id="470022" name="Object 3"/>
          <p:cNvGraphicFramePr>
            <a:graphicFrameLocks noChangeAspect="1"/>
          </p:cNvGraphicFramePr>
          <p:nvPr/>
        </p:nvGraphicFramePr>
        <p:xfrm>
          <a:off x="2895600" y="3333750"/>
          <a:ext cx="1485900" cy="1085850"/>
        </p:xfrm>
        <a:graphic>
          <a:graphicData uri="http://schemas.openxmlformats.org/presentationml/2006/ole">
            <p:oleObj spid="_x0000_s395267" name="Equation" r:id="rId5" imgW="330120" imgH="241200" progId="Equation.DSMT4">
              <p:embed/>
            </p:oleObj>
          </a:graphicData>
        </a:graphic>
      </p:graphicFrame>
      <p:graphicFrame>
        <p:nvGraphicFramePr>
          <p:cNvPr id="470023" name="Object 4"/>
          <p:cNvGraphicFramePr>
            <a:graphicFrameLocks noChangeAspect="1"/>
          </p:cNvGraphicFramePr>
          <p:nvPr/>
        </p:nvGraphicFramePr>
        <p:xfrm>
          <a:off x="457200" y="4419600"/>
          <a:ext cx="2800350" cy="1028700"/>
        </p:xfrm>
        <a:graphic>
          <a:graphicData uri="http://schemas.openxmlformats.org/presentationml/2006/ole">
            <p:oleObj spid="_x0000_s395268" name="Equation" r:id="rId6" imgW="622080" imgH="228600" progId="Equation.DSMT4">
              <p:embed/>
            </p:oleObj>
          </a:graphicData>
        </a:graphic>
      </p:graphicFrame>
      <p:sp>
        <p:nvSpPr>
          <p:cNvPr id="470024" name="Text Box 8"/>
          <p:cNvSpPr txBox="1">
            <a:spLocks noChangeArrowheads="1"/>
          </p:cNvSpPr>
          <p:nvPr/>
        </p:nvSpPr>
        <p:spPr bwMode="auto">
          <a:xfrm>
            <a:off x="3376613" y="4724400"/>
            <a:ext cx="5767387" cy="519113"/>
          </a:xfrm>
          <a:prstGeom prst="rect">
            <a:avLst/>
          </a:prstGeom>
          <a:noFill/>
          <a:ln w="9525">
            <a:noFill/>
            <a:miter lim="800000"/>
            <a:headEnd/>
            <a:tailEnd/>
          </a:ln>
        </p:spPr>
        <p:txBody>
          <a:bodyPr wrap="none">
            <a:prstTxWarp prst="textNoShape">
              <a:avLst/>
            </a:prstTxWarp>
            <a:spAutoFit/>
          </a:bodyPr>
          <a:lstStyle/>
          <a:p>
            <a:r>
              <a:rPr lang="en-US" sz="2800">
                <a:solidFill>
                  <a:schemeClr val="accent2"/>
                </a:solidFill>
                <a:latin typeface="Arial Narrow" charset="0"/>
              </a:rPr>
              <a:t>is called the </a:t>
            </a:r>
            <a:r>
              <a:rPr lang="en-US" sz="2800" b="1" u="sng">
                <a:solidFill>
                  <a:srgbClr val="A50021"/>
                </a:solidFill>
                <a:latin typeface="Arial Narrow" charset="0"/>
              </a:rPr>
              <a:t>coefficient of kinetic friction</a:t>
            </a:r>
            <a:r>
              <a:rPr lang="en-US" sz="2800">
                <a:solidFill>
                  <a:schemeClr val="accent2"/>
                </a:solidFill>
                <a:latin typeface="Arial Narrow" charset="0"/>
              </a:rPr>
              <a:t>.</a:t>
            </a:r>
          </a:p>
        </p:txBody>
      </p:sp>
      <p:sp>
        <p:nvSpPr>
          <p:cNvPr id="30731" name="Rectangle 9"/>
          <p:cNvSpPr>
            <a:spLocks noGrp="1" noChangeArrowheads="1"/>
          </p:cNvSpPr>
          <p:nvPr>
            <p:ph type="title"/>
          </p:nvPr>
        </p:nvSpPr>
        <p:spPr>
          <a:xfrm>
            <a:off x="685800" y="76200"/>
            <a:ext cx="7772400" cy="838200"/>
          </a:xfrm>
        </p:spPr>
        <p:txBody>
          <a:bodyPr/>
          <a:lstStyle/>
          <a:p>
            <a:r>
              <a:rPr lang="en-US"/>
              <a:t>Kinetic Friction</a:t>
            </a:r>
          </a:p>
        </p:txBody>
      </p:sp>
      <p:sp>
        <p:nvSpPr>
          <p:cNvPr id="470026" name="Text Box 10"/>
          <p:cNvSpPr txBox="1">
            <a:spLocks noChangeArrowheads="1"/>
          </p:cNvSpPr>
          <p:nvPr/>
        </p:nvSpPr>
        <p:spPr bwMode="auto">
          <a:xfrm>
            <a:off x="381000" y="1828800"/>
            <a:ext cx="8382000" cy="138430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Kinetic friction opposes the relative sliding motions that is happening. </a:t>
            </a:r>
            <a:r>
              <a:rPr lang="en-US" sz="2800" b="1" u="sng">
                <a:solidFill>
                  <a:srgbClr val="003300"/>
                </a:solidFill>
                <a:latin typeface="Monotype Corsiva" charset="0"/>
              </a:rPr>
              <a:t>The resistive force exerted on the object during its movement.</a:t>
            </a:r>
            <a:endParaRPr lang="en-US" sz="2800" b="1" u="sng">
              <a:solidFill>
                <a:schemeClr val="accent2"/>
              </a:solidFill>
              <a:latin typeface="Monotype Corsiva" charset="0"/>
            </a:endParaRPr>
          </a:p>
        </p:txBody>
      </p:sp>
      <p:graphicFrame>
        <p:nvGraphicFramePr>
          <p:cNvPr id="470027" name="Object 5"/>
          <p:cNvGraphicFramePr>
            <a:graphicFrameLocks noChangeAspect="1"/>
          </p:cNvGraphicFramePr>
          <p:nvPr/>
        </p:nvGraphicFramePr>
        <p:xfrm>
          <a:off x="4343400" y="3314700"/>
          <a:ext cx="1600200" cy="1028700"/>
        </p:xfrm>
        <a:graphic>
          <a:graphicData uri="http://schemas.openxmlformats.org/presentationml/2006/ole">
            <p:oleObj spid="_x0000_s395269" name="Equation" r:id="rId7" imgW="355320" imgH="228600" progId="Equation.DSMT4">
              <p:embed/>
            </p:oleObj>
          </a:graphicData>
        </a:graphic>
      </p:graphicFrame>
      <p:sp>
        <p:nvSpPr>
          <p:cNvPr id="470028" name="Text Box 12"/>
          <p:cNvSpPr txBox="1">
            <a:spLocks noChangeArrowheads="1"/>
          </p:cNvSpPr>
          <p:nvPr/>
        </p:nvSpPr>
        <p:spPr bwMode="auto">
          <a:xfrm>
            <a:off x="320675" y="5535613"/>
            <a:ext cx="463232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What is the direction of friction forces?</a:t>
            </a:r>
          </a:p>
        </p:txBody>
      </p:sp>
      <p:sp>
        <p:nvSpPr>
          <p:cNvPr id="470029" name="Text Box 13"/>
          <p:cNvSpPr txBox="1">
            <a:spLocks noChangeArrowheads="1"/>
          </p:cNvSpPr>
          <p:nvPr/>
        </p:nvSpPr>
        <p:spPr bwMode="auto">
          <a:xfrm>
            <a:off x="5029200" y="5438775"/>
            <a:ext cx="3806825" cy="519113"/>
          </a:xfrm>
          <a:prstGeom prst="rect">
            <a:avLst/>
          </a:prstGeom>
          <a:noFill/>
          <a:ln w="9525">
            <a:noFill/>
            <a:miter lim="800000"/>
            <a:headEnd/>
            <a:tailEnd/>
          </a:ln>
        </p:spPr>
        <p:txBody>
          <a:bodyPr wrap="none">
            <a:prstTxWarp prst="textNoShape">
              <a:avLst/>
            </a:prstTxWarp>
            <a:spAutoFit/>
          </a:bodyPr>
          <a:lstStyle/>
          <a:p>
            <a:r>
              <a:rPr lang="en-US" sz="2800" b="1" u="sng">
                <a:solidFill>
                  <a:srgbClr val="A50021"/>
                </a:solidFill>
                <a:latin typeface="Arial Narrow" charset="0"/>
              </a:rPr>
              <a:t>opposite to the movement</a:t>
            </a:r>
            <a:endParaRPr lang="en-US" sz="2800">
              <a:solidFill>
                <a:schemeClr val="accent2"/>
              </a:solidFill>
              <a:latin typeface="Arial Narrow" charset="0"/>
            </a:endParaRPr>
          </a:p>
        </p:txBody>
      </p:sp>
      <p:sp>
        <p:nvSpPr>
          <p:cNvPr id="30735" name="Slide Number Placeholder 14"/>
          <p:cNvSpPr>
            <a:spLocks noGrp="1"/>
          </p:cNvSpPr>
          <p:nvPr>
            <p:ph type="sldNum" sz="quarter" idx="12"/>
          </p:nvPr>
        </p:nvSpPr>
        <p:spPr>
          <a:noFill/>
        </p:spPr>
        <p:txBody>
          <a:bodyPr/>
          <a:lstStyle/>
          <a:p>
            <a:fld id="{21F077B6-3221-844B-B453-D5E7E3A04ADB}" type="slidenum">
              <a:rPr lang="en-US" smtClean="0"/>
              <a:pPr/>
              <a:t>23</a:t>
            </a:fld>
            <a:endParaRPr lang="en-US" smtClean="0"/>
          </a:p>
        </p:txBody>
      </p:sp>
      <p:sp>
        <p:nvSpPr>
          <p:cNvPr id="16" name="Text Box 10"/>
          <p:cNvSpPr txBox="1">
            <a:spLocks noChangeArrowheads="1"/>
          </p:cNvSpPr>
          <p:nvPr/>
        </p:nvSpPr>
        <p:spPr bwMode="auto">
          <a:xfrm>
            <a:off x="1981200" y="2667000"/>
            <a:ext cx="6172200" cy="523875"/>
          </a:xfrm>
          <a:prstGeom prst="rect">
            <a:avLst/>
          </a:prstGeom>
          <a:noFill/>
          <a:ln w="9525">
            <a:noFill/>
            <a:miter lim="800000"/>
            <a:headEnd/>
            <a:tailEnd/>
          </a:ln>
        </p:spPr>
        <p:txBody>
          <a:bodyPr>
            <a:prstTxWarp prst="textNoShape">
              <a:avLst/>
            </a:prstTxWarp>
            <a:spAutoFit/>
          </a:bodyPr>
          <a:lstStyle/>
          <a:p>
            <a:r>
              <a:rPr lang="en-US" sz="2800" b="1" u="sng">
                <a:solidFill>
                  <a:srgbClr val="003300"/>
                </a:solidFill>
                <a:latin typeface="Monotype Corsiva" charset="0"/>
              </a:rPr>
              <a:t>Normally much smaller than static friction!!</a:t>
            </a:r>
            <a:endParaRPr lang="en-US" sz="2800" b="1" u="sng">
              <a:solidFill>
                <a:schemeClr val="accent2"/>
              </a:solidFill>
              <a:latin typeface="Monotype Corsiva"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3" name="Picture 3" descr="Figure_05_03"/>
          <p:cNvPicPr>
            <a:picLocks noChangeAspect="1" noChangeArrowheads="1"/>
          </p:cNvPicPr>
          <p:nvPr/>
        </p:nvPicPr>
        <p:blipFill>
          <a:blip r:embed="rId2"/>
          <a:srcRect/>
          <a:stretch>
            <a:fillRect/>
          </a:stretch>
        </p:blipFill>
        <p:spPr bwMode="auto">
          <a:xfrm>
            <a:off x="457200" y="685800"/>
            <a:ext cx="8534400" cy="6035675"/>
          </a:xfrm>
          <a:prstGeom prst="rect">
            <a:avLst/>
          </a:prstGeom>
          <a:noFill/>
          <a:ln w="9525">
            <a:noFill/>
            <a:miter lim="800000"/>
            <a:headEnd/>
            <a:tailEnd/>
          </a:ln>
        </p:spPr>
      </p:pic>
      <p:sp>
        <p:nvSpPr>
          <p:cNvPr id="32771" name="Rectangle 2"/>
          <p:cNvSpPr>
            <a:spLocks noGrp="1" noChangeArrowheads="1"/>
          </p:cNvSpPr>
          <p:nvPr>
            <p:ph type="ctrTitle"/>
          </p:nvPr>
        </p:nvSpPr>
        <p:spPr>
          <a:xfrm>
            <a:off x="152400" y="0"/>
            <a:ext cx="7661275" cy="304800"/>
          </a:xfrm>
          <a:noFill/>
        </p:spPr>
        <p:txBody>
          <a:bodyPr anchor="t"/>
          <a:lstStyle/>
          <a:p>
            <a:pPr algn="l"/>
            <a:r>
              <a:rPr lang="en-US" sz="1200">
                <a:latin typeface="Arial" charset="0"/>
              </a:rPr>
              <a:t>Figure 5.3</a:t>
            </a:r>
          </a:p>
        </p:txBody>
      </p:sp>
      <p:sp>
        <p:nvSpPr>
          <p:cNvPr id="4" name="Rectangle 9"/>
          <p:cNvSpPr txBox="1">
            <a:spLocks noChangeArrowheads="1"/>
          </p:cNvSpPr>
          <p:nvPr/>
        </p:nvSpPr>
        <p:spPr bwMode="auto">
          <a:xfrm>
            <a:off x="685800" y="0"/>
            <a:ext cx="7772400" cy="838200"/>
          </a:xfrm>
          <a:prstGeom prst="rect">
            <a:avLst/>
          </a:prstGeom>
          <a:noFill/>
          <a:ln w="9525">
            <a:noFill/>
            <a:miter lim="800000"/>
            <a:headEnd/>
            <a:tailEnd/>
          </a:ln>
        </p:spPr>
        <p:txBody>
          <a:bodyPr anchor="ctr">
            <a:prstTxWarp prst="textNoShape">
              <a:avLst/>
            </a:prstTxWarp>
          </a:bodyPr>
          <a:lstStyle/>
          <a:p>
            <a:pPr algn="ctr" eaLnBrk="0" hangingPunct="0">
              <a:defRPr/>
            </a:pPr>
            <a:r>
              <a:rPr lang="en-US" sz="4400" kern="0" dirty="0">
                <a:solidFill>
                  <a:srgbClr val="A50021"/>
                </a:solidFill>
                <a:latin typeface="+mj-lt"/>
                <a:ea typeface="ＭＳ Ｐゴシック" charset="-128"/>
                <a:cs typeface="ＭＳ Ｐゴシック" charset="-128"/>
              </a:rPr>
              <a:t>Friction Force </a:t>
            </a:r>
            <a:r>
              <a:rPr lang="en-US" sz="4400" kern="0" dirty="0" err="1">
                <a:solidFill>
                  <a:srgbClr val="A50021"/>
                </a:solidFill>
                <a:latin typeface="+mj-lt"/>
                <a:ea typeface="ＭＳ Ｐゴシック" charset="-128"/>
                <a:cs typeface="ＭＳ Ｐゴシック" charset="-128"/>
              </a:rPr>
              <a:t>vs</a:t>
            </a:r>
            <a:r>
              <a:rPr lang="en-US" sz="4400" kern="0" dirty="0">
                <a:solidFill>
                  <a:srgbClr val="A50021"/>
                </a:solidFill>
                <a:latin typeface="+mj-lt"/>
                <a:ea typeface="ＭＳ Ｐゴシック" charset="-128"/>
                <a:cs typeface="ＭＳ Ｐゴシック" charset="-128"/>
              </a:rPr>
              <a:t> Applied Force</a:t>
            </a:r>
          </a:p>
        </p:txBody>
      </p:sp>
      <p:sp>
        <p:nvSpPr>
          <p:cNvPr id="5" name="Rectangle 4"/>
          <p:cNvSpPr>
            <a:spLocks noChangeArrowheads="1"/>
          </p:cNvSpPr>
          <p:nvPr/>
        </p:nvSpPr>
        <p:spPr bwMode="auto">
          <a:xfrm>
            <a:off x="457200" y="5562600"/>
            <a:ext cx="4648200" cy="11430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6" name="Rectangle 5"/>
          <p:cNvSpPr>
            <a:spLocks noChangeArrowheads="1"/>
          </p:cNvSpPr>
          <p:nvPr/>
        </p:nvSpPr>
        <p:spPr bwMode="auto">
          <a:xfrm>
            <a:off x="5105400" y="5791200"/>
            <a:ext cx="3886200" cy="1066800"/>
          </a:xfrm>
          <a:prstGeom prst="rect">
            <a:avLst/>
          </a:prstGeom>
          <a:solidFill>
            <a:schemeClr val="bg1"/>
          </a:solidFill>
          <a:ln w="9525">
            <a:noFill/>
            <a:round/>
            <a:headEnd/>
            <a:tailEnd/>
          </a:ln>
        </p:spPr>
        <p:txBody>
          <a:bodyPr>
            <a:prstTxWarp prst="textNoShape">
              <a:avLst/>
            </a:prstTxWarp>
            <a:spAutoFit/>
          </a:bodyPr>
          <a:lstStyle/>
          <a:p>
            <a:endParaRPr lang="en-US"/>
          </a:p>
        </p:txBody>
      </p:sp>
      <p:sp>
        <p:nvSpPr>
          <p:cNvPr id="8" name="Date Placeholder 7"/>
          <p:cNvSpPr>
            <a:spLocks noGrp="1"/>
          </p:cNvSpPr>
          <p:nvPr>
            <p:ph type="dt" sz="half" idx="2"/>
          </p:nvPr>
        </p:nvSpPr>
        <p:spPr/>
        <p:txBody>
          <a:bodyPr/>
          <a:lstStyle/>
          <a:p>
            <a:r>
              <a:rPr lang="en-US" smtClean="0"/>
              <a:t>Tuesday, June 14, 2011</a:t>
            </a:r>
            <a:endParaRPr lang="en-US"/>
          </a:p>
        </p:txBody>
      </p:sp>
      <p:sp>
        <p:nvSpPr>
          <p:cNvPr id="9" name="Slide Number Placeholder 8"/>
          <p:cNvSpPr>
            <a:spLocks noGrp="1"/>
          </p:cNvSpPr>
          <p:nvPr>
            <p:ph type="sldNum" sz="quarter" idx="4"/>
          </p:nvPr>
        </p:nvSpPr>
        <p:spPr/>
        <p:txBody>
          <a:bodyPr/>
          <a:lstStyle/>
          <a:p>
            <a:fld id="{48FEECCF-B50A-EB48-AB33-2E5645B114AC}" type="slidenum">
              <a:rPr lang="en-US" smtClean="0"/>
              <a:pPr/>
              <a:t>24</a:t>
            </a:fld>
            <a:endParaRPr lang="en-US"/>
          </a:p>
        </p:txBody>
      </p:sp>
      <p:sp>
        <p:nvSpPr>
          <p:cNvPr id="10" name="Footer Placeholder 9"/>
          <p:cNvSpPr>
            <a:spLocks noGrp="1"/>
          </p:cNvSpPr>
          <p:nvPr>
            <p:ph type="ftr" sz="quarter" idx="3"/>
          </p:nvPr>
        </p:nvSpPr>
        <p:spPr/>
        <p:txBody>
          <a:bodyPr/>
          <a:lstStyle/>
          <a:p>
            <a:r>
              <a:rPr lang="en-US" smtClean="0"/>
              <a:t>PHYS 1443-001, Spring 2011 Dr. Jaehoon Yu</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3" descr="Table_05_01"/>
          <p:cNvPicPr>
            <a:picLocks noChangeAspect="1" noChangeArrowheads="1"/>
          </p:cNvPicPr>
          <p:nvPr/>
        </p:nvPicPr>
        <p:blipFill>
          <a:blip r:embed="rId4"/>
          <a:srcRect/>
          <a:stretch>
            <a:fillRect/>
          </a:stretch>
        </p:blipFill>
        <p:spPr bwMode="auto">
          <a:xfrm>
            <a:off x="296863" y="990600"/>
            <a:ext cx="8548687" cy="5157788"/>
          </a:xfrm>
          <a:prstGeom prst="rect">
            <a:avLst/>
          </a:prstGeom>
          <a:noFill/>
          <a:ln w="9525">
            <a:noFill/>
            <a:miter lim="800000"/>
            <a:headEnd/>
            <a:tailEnd/>
          </a:ln>
        </p:spPr>
      </p:pic>
      <p:sp>
        <p:nvSpPr>
          <p:cNvPr id="33796" name="Date Placeholder 4"/>
          <p:cNvSpPr>
            <a:spLocks noGrp="1"/>
          </p:cNvSpPr>
          <p:nvPr>
            <p:ph type="dt" sz="quarter" idx="10"/>
          </p:nvPr>
        </p:nvSpPr>
        <p:spPr>
          <a:noFill/>
        </p:spPr>
        <p:txBody>
          <a:bodyPr/>
          <a:lstStyle/>
          <a:p>
            <a:r>
              <a:rPr lang="en-US" smtClean="0"/>
              <a:t>Tuesday, June 14, 2011</a:t>
            </a:r>
            <a:endParaRPr lang="en-US"/>
          </a:p>
        </p:txBody>
      </p:sp>
      <p:sp>
        <p:nvSpPr>
          <p:cNvPr id="33797" name="Footer Placeholder 5"/>
          <p:cNvSpPr>
            <a:spLocks noGrp="1"/>
          </p:cNvSpPr>
          <p:nvPr>
            <p:ph type="ftr" sz="quarter" idx="11"/>
          </p:nvPr>
        </p:nvSpPr>
        <p:spPr>
          <a:noFill/>
        </p:spPr>
        <p:txBody>
          <a:bodyPr/>
          <a:lstStyle/>
          <a:p>
            <a:r>
              <a:rPr lang="en-US" smtClean="0"/>
              <a:t>PHYS 1443-001, Spring 2011 Dr. Jaehoon Yu</a:t>
            </a:r>
            <a:endParaRPr lang="en-US"/>
          </a:p>
        </p:txBody>
      </p:sp>
      <p:sp>
        <p:nvSpPr>
          <p:cNvPr id="33798"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33794" name="Rectangle 2"/>
          <p:cNvGraphicFramePr>
            <a:graphicFrameLocks/>
          </p:cNvGraphicFramePr>
          <p:nvPr>
            <p:ph sz="half" idx="2"/>
          </p:nvPr>
        </p:nvGraphicFramePr>
        <p:xfrm>
          <a:off x="4643438" y="2814638"/>
          <a:ext cx="3814762" cy="2447925"/>
        </p:xfrm>
        <a:graphic>
          <a:graphicData uri="http://schemas.openxmlformats.org/presentationml/2006/ole">
            <p:oleObj spid="_x0000_s398338" name="Equation" r:id="rId5" imgW="0" imgH="0" progId="Equation.DSMT4">
              <p:embed/>
            </p:oleObj>
          </a:graphicData>
        </a:graphic>
      </p:graphicFrame>
      <p:sp>
        <p:nvSpPr>
          <p:cNvPr id="33799" name="Rectangle 6"/>
          <p:cNvSpPr>
            <a:spLocks noGrp="1" noChangeArrowheads="1"/>
          </p:cNvSpPr>
          <p:nvPr>
            <p:ph type="title"/>
          </p:nvPr>
        </p:nvSpPr>
        <p:spPr>
          <a:xfrm>
            <a:off x="685800" y="152400"/>
            <a:ext cx="7772400" cy="838200"/>
          </a:xfrm>
        </p:spPr>
        <p:txBody>
          <a:bodyPr/>
          <a:lstStyle/>
          <a:p>
            <a:r>
              <a:rPr lang="en-US" smtClean="0"/>
              <a:t>Coefficients of Friction</a:t>
            </a:r>
          </a:p>
        </p:txBody>
      </p:sp>
      <p:sp>
        <p:nvSpPr>
          <p:cNvPr id="472071" name="Rectangle 7"/>
          <p:cNvSpPr>
            <a:spLocks noChangeArrowheads="1"/>
          </p:cNvSpPr>
          <p:nvPr/>
        </p:nvSpPr>
        <p:spPr bwMode="auto">
          <a:xfrm>
            <a:off x="381000" y="3352800"/>
            <a:ext cx="7772400" cy="609600"/>
          </a:xfrm>
          <a:prstGeom prst="rect">
            <a:avLst/>
          </a:prstGeom>
          <a:noFill/>
          <a:ln w="28575">
            <a:solidFill>
              <a:srgbClr val="A50021"/>
            </a:solidFill>
            <a:miter lim="800000"/>
            <a:headEnd/>
            <a:tailEnd/>
          </a:ln>
        </p:spPr>
        <p:txBody>
          <a:bodyPr anchor="ctr">
            <a:prstTxWarp prst="textNoShape">
              <a:avLst/>
            </a:prstTxWarp>
            <a:spAutoFit/>
          </a:bodyPr>
          <a:lstStyle/>
          <a:p>
            <a:endParaRPr lang="en-US"/>
          </a:p>
        </p:txBody>
      </p:sp>
      <p:sp>
        <p:nvSpPr>
          <p:cNvPr id="472072" name="Text Box 8"/>
          <p:cNvSpPr txBox="1">
            <a:spLocks noChangeArrowheads="1"/>
          </p:cNvSpPr>
          <p:nvPr/>
        </p:nvSpPr>
        <p:spPr bwMode="auto">
          <a:xfrm>
            <a:off x="8229600" y="3200400"/>
            <a:ext cx="762000" cy="854075"/>
          </a:xfrm>
          <a:prstGeom prst="rect">
            <a:avLst/>
          </a:prstGeom>
          <a:solidFill>
            <a:srgbClr val="FFFFCC"/>
          </a:solidFill>
          <a:ln w="28575">
            <a:solidFill>
              <a:srgbClr val="A50021"/>
            </a:solidFill>
            <a:miter lim="800000"/>
            <a:headEnd/>
            <a:tailEnd/>
          </a:ln>
        </p:spPr>
        <p:txBody>
          <a:bodyPr>
            <a:prstTxWarp prst="textNoShape">
              <a:avLst/>
            </a:prstTxWarp>
            <a:spAutoFit/>
          </a:bodyPr>
          <a:lstStyle/>
          <a:p>
            <a:r>
              <a:rPr lang="en-US" sz="1600">
                <a:solidFill>
                  <a:srgbClr val="A50021"/>
                </a:solidFill>
                <a:latin typeface="Arial Narrow" charset="0"/>
              </a:rPr>
              <a:t>What are these?</a:t>
            </a:r>
          </a:p>
        </p:txBody>
      </p:sp>
      <p:sp>
        <p:nvSpPr>
          <p:cNvPr id="33802" name="Slide Number Placeholder 10"/>
          <p:cNvSpPr>
            <a:spLocks noGrp="1"/>
          </p:cNvSpPr>
          <p:nvPr>
            <p:ph type="sldNum" sz="quarter" idx="12"/>
          </p:nvPr>
        </p:nvSpPr>
        <p:spPr>
          <a:noFill/>
        </p:spPr>
        <p:txBody>
          <a:bodyPr/>
          <a:lstStyle/>
          <a:p>
            <a:fld id="{57CB18D3-459D-604C-94CB-21C378FCB841}" type="slidenum">
              <a:rPr lang="en-US" smtClean="0"/>
              <a:pPr/>
              <a:t>25</a:t>
            </a:fld>
            <a:endParaRPr lang="en-US" smtClean="0"/>
          </a:p>
        </p:txBody>
      </p:sp>
      <p:sp>
        <p:nvSpPr>
          <p:cNvPr id="33803" name="Rectangle 12"/>
          <p:cNvSpPr>
            <a:spLocks noChangeArrowheads="1"/>
          </p:cNvSpPr>
          <p:nvPr/>
        </p:nvSpPr>
        <p:spPr bwMode="auto">
          <a:xfrm>
            <a:off x="1066800" y="5257800"/>
            <a:ext cx="6858000" cy="381000"/>
          </a:xfrm>
          <a:prstGeom prst="rect">
            <a:avLst/>
          </a:prstGeom>
          <a:noFill/>
          <a:ln w="9525">
            <a:noFill/>
            <a:round/>
            <a:headEnd/>
            <a:tailEnd/>
          </a:ln>
        </p:spPr>
        <p:txBody>
          <a:bodyPr wrap="none">
            <a:prstTxWarp prst="textNoShape">
              <a:avLst/>
            </a:prstTxWarp>
            <a:spAutoFit/>
          </a:bodyPr>
          <a:lstStyle/>
          <a:p>
            <a:endParaRPr lang="en-US"/>
          </a:p>
        </p:txBody>
      </p:sp>
      <p:sp>
        <p:nvSpPr>
          <p:cNvPr id="33804" name="Rectangle 13"/>
          <p:cNvSpPr>
            <a:spLocks noChangeArrowheads="1"/>
          </p:cNvSpPr>
          <p:nvPr/>
        </p:nvSpPr>
        <p:spPr bwMode="auto">
          <a:xfrm>
            <a:off x="914400" y="5257800"/>
            <a:ext cx="7162800" cy="457200"/>
          </a:xfrm>
          <a:prstGeom prst="rect">
            <a:avLst/>
          </a:prstGeom>
          <a:noFill/>
          <a:ln w="9525">
            <a:noFill/>
            <a:round/>
            <a:headEnd/>
            <a:tailEnd/>
          </a:ln>
        </p:spPr>
        <p:txBody>
          <a:bodyP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Tuesday, June 14, 2011</a:t>
            </a:r>
          </a:p>
        </p:txBody>
      </p:sp>
      <p:sp>
        <p:nvSpPr>
          <p:cNvPr id="24579" name="Footer Placeholder 4"/>
          <p:cNvSpPr>
            <a:spLocks noGrp="1"/>
          </p:cNvSpPr>
          <p:nvPr>
            <p:ph type="ftr" sz="quarter" idx="11"/>
          </p:nvPr>
        </p:nvSpPr>
        <p:spPr>
          <a:noFill/>
        </p:spPr>
        <p:txBody>
          <a:bodyPr/>
          <a:lstStyle/>
          <a:p>
            <a:r>
              <a:rPr lang="en-US" smtClean="0"/>
              <a:t>PHYS 1443-001, Spring 2011 Dr. Jaehoon Yu</a:t>
            </a:r>
          </a:p>
        </p:txBody>
      </p:sp>
      <p:sp>
        <p:nvSpPr>
          <p:cNvPr id="24580" name="Slide Number Placeholder 5"/>
          <p:cNvSpPr>
            <a:spLocks noGrp="1"/>
          </p:cNvSpPr>
          <p:nvPr>
            <p:ph type="sldNum" sz="quarter" idx="12"/>
          </p:nvPr>
        </p:nvSpPr>
        <p:spPr>
          <a:noFill/>
        </p:spPr>
        <p:txBody>
          <a:bodyPr/>
          <a:lstStyle/>
          <a:p>
            <a:fld id="{FA20E09B-5EA8-AC45-AE13-695BE7191D62}" type="slidenum">
              <a:rPr lang="en-US"/>
              <a:pPr/>
              <a:t>3</a:t>
            </a:fld>
            <a:endParaRPr lang="en-US"/>
          </a:p>
        </p:txBody>
      </p:sp>
      <p:sp>
        <p:nvSpPr>
          <p:cNvPr id="24581" name="Rectangle 2"/>
          <p:cNvSpPr>
            <a:spLocks noGrp="1" noChangeArrowheads="1"/>
          </p:cNvSpPr>
          <p:nvPr>
            <p:ph type="title"/>
          </p:nvPr>
        </p:nvSpPr>
        <p:spPr>
          <a:xfrm>
            <a:off x="762000" y="76200"/>
            <a:ext cx="7772400" cy="685800"/>
          </a:xfrm>
        </p:spPr>
        <p:txBody>
          <a:bodyPr/>
          <a:lstStyle/>
          <a:p>
            <a:r>
              <a:rPr lang="en-US" sz="4000"/>
              <a:t>Special Project for Extra Credit</a:t>
            </a:r>
          </a:p>
        </p:txBody>
      </p:sp>
      <p:sp>
        <p:nvSpPr>
          <p:cNvPr id="7" name="Text Box 3"/>
          <p:cNvSpPr txBox="1">
            <a:spLocks noChangeArrowheads="1"/>
          </p:cNvSpPr>
          <p:nvPr/>
        </p:nvSpPr>
        <p:spPr bwMode="auto">
          <a:xfrm>
            <a:off x="685800" y="762000"/>
            <a:ext cx="8001000" cy="12001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A large man and a small boy stand facing each other on </a:t>
            </a:r>
            <a:r>
              <a:rPr lang="en-US" sz="1800" b="1">
                <a:solidFill>
                  <a:srgbClr val="FF0000"/>
                </a:solidFill>
                <a:latin typeface="Arial Narrow" charset="0"/>
              </a:rPr>
              <a:t>frictionless ice</a:t>
            </a:r>
            <a:r>
              <a:rPr lang="en-US" sz="1800">
                <a:solidFill>
                  <a:schemeClr val="accent2"/>
                </a:solidFill>
                <a:latin typeface="Arial Narrow" charset="0"/>
              </a:rPr>
              <a:t>.   They put their hands together and push against each other so that they move apart.  </a:t>
            </a:r>
            <a:r>
              <a:rPr lang="en-US" sz="1800">
                <a:solidFill>
                  <a:srgbClr val="800000"/>
                </a:solidFill>
                <a:latin typeface="Arial Narrow" charset="0"/>
              </a:rPr>
              <a:t>a) Who moves away with the higher speed, by how much and why? b) Who moves farther in the same elapsed time, by how much and why?</a:t>
            </a:r>
            <a:endParaRPr lang="en-US" sz="1800" baseline="30000">
              <a:solidFill>
                <a:srgbClr val="800000"/>
              </a:solidFill>
              <a:latin typeface="Arial Narrow" charset="0"/>
            </a:endParaRPr>
          </a:p>
        </p:txBody>
      </p:sp>
      <p:sp>
        <p:nvSpPr>
          <p:cNvPr id="24583" name="Content Placeholder 7"/>
          <p:cNvSpPr>
            <a:spLocks noGrp="1"/>
          </p:cNvSpPr>
          <p:nvPr>
            <p:ph idx="1"/>
          </p:nvPr>
        </p:nvSpPr>
        <p:spPr/>
        <p:txBody>
          <a:bodyPr/>
          <a:lstStyle/>
          <a:p>
            <a:r>
              <a:rPr lang="en-US" dirty="0"/>
              <a:t>Derive the formulae for the two problems above in much more detail and explain your logic in a greater detail than what is in this lecture note.</a:t>
            </a:r>
          </a:p>
          <a:p>
            <a:r>
              <a:rPr lang="en-US" dirty="0"/>
              <a:t>Be sure to clearly define each variables used in your derivation.</a:t>
            </a:r>
          </a:p>
          <a:p>
            <a:r>
              <a:rPr lang="en-US" dirty="0"/>
              <a:t>Each problem is 10 points.</a:t>
            </a:r>
          </a:p>
          <a:p>
            <a:r>
              <a:rPr lang="en-US" dirty="0"/>
              <a:t>Due is</a:t>
            </a:r>
            <a:r>
              <a:rPr lang="en-US" dirty="0" smtClean="0"/>
              <a:t> Monday</a:t>
            </a:r>
            <a:r>
              <a:rPr lang="en-US" dirty="0"/>
              <a:t>,</a:t>
            </a:r>
            <a:r>
              <a:rPr lang="en-US" dirty="0" smtClean="0"/>
              <a:t> June 20.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Tuesday, June 14, 2011</a:t>
            </a:r>
          </a:p>
        </p:txBody>
      </p:sp>
      <p:sp>
        <p:nvSpPr>
          <p:cNvPr id="24579" name="Footer Placeholder 4"/>
          <p:cNvSpPr>
            <a:spLocks noGrp="1"/>
          </p:cNvSpPr>
          <p:nvPr>
            <p:ph type="ftr" sz="quarter" idx="11"/>
          </p:nvPr>
        </p:nvSpPr>
        <p:spPr>
          <a:noFill/>
        </p:spPr>
        <p:txBody>
          <a:bodyPr/>
          <a:lstStyle/>
          <a:p>
            <a:r>
              <a:rPr lang="en-US" smtClean="0"/>
              <a:t>PHYS 1443-001, Spring 2011 Dr. Jaehoon Yu</a:t>
            </a:r>
          </a:p>
        </p:txBody>
      </p:sp>
      <p:sp>
        <p:nvSpPr>
          <p:cNvPr id="24580" name="Slide Number Placeholder 5"/>
          <p:cNvSpPr>
            <a:spLocks noGrp="1"/>
          </p:cNvSpPr>
          <p:nvPr>
            <p:ph type="sldNum" sz="quarter" idx="12"/>
          </p:nvPr>
        </p:nvSpPr>
        <p:spPr>
          <a:noFill/>
        </p:spPr>
        <p:txBody>
          <a:bodyPr/>
          <a:lstStyle/>
          <a:p>
            <a:fld id="{FA20E09B-5EA8-AC45-AE13-695BE7191D62}" type="slidenum">
              <a:rPr lang="en-US"/>
              <a:pPr/>
              <a:t>4</a:t>
            </a:fld>
            <a:endParaRPr lang="en-US"/>
          </a:p>
        </p:txBody>
      </p:sp>
      <p:sp>
        <p:nvSpPr>
          <p:cNvPr id="24581" name="Rectangle 2"/>
          <p:cNvSpPr>
            <a:spLocks noGrp="1" noChangeArrowheads="1"/>
          </p:cNvSpPr>
          <p:nvPr>
            <p:ph type="title"/>
          </p:nvPr>
        </p:nvSpPr>
        <p:spPr>
          <a:xfrm>
            <a:off x="762000" y="76200"/>
            <a:ext cx="7772400" cy="685800"/>
          </a:xfrm>
        </p:spPr>
        <p:txBody>
          <a:bodyPr/>
          <a:lstStyle/>
          <a:p>
            <a:r>
              <a:rPr lang="en-US" sz="4000"/>
              <a:t>Special Project for Extra Credit</a:t>
            </a:r>
          </a:p>
        </p:txBody>
      </p:sp>
      <p:sp>
        <p:nvSpPr>
          <p:cNvPr id="7" name="Text Box 3"/>
          <p:cNvSpPr txBox="1">
            <a:spLocks noChangeArrowheads="1"/>
          </p:cNvSpPr>
          <p:nvPr/>
        </p:nvSpPr>
        <p:spPr bwMode="auto">
          <a:xfrm>
            <a:off x="685800" y="762000"/>
            <a:ext cx="8001000" cy="1631216"/>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smtClean="0">
                <a:solidFill>
                  <a:schemeClr val="accent2"/>
                </a:solidFill>
                <a:latin typeface="Arial Narrow" charset="0"/>
              </a:rPr>
              <a:t>A 92kg</a:t>
            </a:r>
            <a:r>
              <a:rPr lang="en-US" sz="2000" dirty="0" smtClean="0">
                <a:solidFill>
                  <a:schemeClr val="accent2"/>
                </a:solidFill>
                <a:latin typeface="Arial Narrow" charset="0"/>
              </a:rPr>
              <a:t> astronaut tied to an 11000kg space craft  with a 100m bungee cord pushes the space craft with a force P=36N in space.   Assuming there is no loss of energy at the end of the cord, and the cord does not extend beyond its original length, the astronaut and the space craft get pulled back toward each other by the cord toward a head-on collision.   </a:t>
            </a:r>
            <a:endParaRPr lang="en-US" sz="2000" baseline="30000" dirty="0">
              <a:solidFill>
                <a:srgbClr val="800000"/>
              </a:solidFill>
              <a:latin typeface="Arial Narrow" charset="0"/>
            </a:endParaRPr>
          </a:p>
        </p:txBody>
      </p:sp>
      <p:sp>
        <p:nvSpPr>
          <p:cNvPr id="24583" name="Content Placeholder 7"/>
          <p:cNvSpPr>
            <a:spLocks noGrp="1"/>
          </p:cNvSpPr>
          <p:nvPr>
            <p:ph idx="1"/>
          </p:nvPr>
        </p:nvSpPr>
        <p:spPr>
          <a:xfrm>
            <a:off x="685800" y="2514600"/>
            <a:ext cx="7772400" cy="3581400"/>
          </a:xfrm>
        </p:spPr>
        <p:txBody>
          <a:bodyPr/>
          <a:lstStyle/>
          <a:p>
            <a:r>
              <a:rPr lang="en-US" sz="2400" dirty="0" smtClean="0"/>
              <a:t>What are the speeds of the astronaut and the space craft just before they collide? (10 points)</a:t>
            </a:r>
          </a:p>
          <a:p>
            <a:r>
              <a:rPr lang="en-US" sz="2400" dirty="0" smtClean="0"/>
              <a:t>What are the magnitudes of the accelerations of the astronaut and the space craft if they </a:t>
            </a:r>
            <a:r>
              <a:rPr lang="en-US" sz="2400" dirty="0" smtClean="0"/>
              <a:t>come to a full stop in 0.5m from the point of initial contact? (10 points)</a:t>
            </a:r>
          </a:p>
          <a:p>
            <a:r>
              <a:rPr lang="en-US" sz="2400" dirty="0" smtClean="0"/>
              <a:t>What are the magnitudes of the forces </a:t>
            </a:r>
            <a:r>
              <a:rPr lang="en-US" sz="2400" dirty="0" smtClean="0"/>
              <a:t>exerting on the astronaut and the space craft when they come to a full stop? 6 points)</a:t>
            </a:r>
            <a:endParaRPr lang="en-US" sz="2400" dirty="0" smtClean="0"/>
          </a:p>
          <a:p>
            <a:r>
              <a:rPr lang="en-US" sz="2400" dirty="0" smtClean="0"/>
              <a:t>Due </a:t>
            </a:r>
            <a:r>
              <a:rPr lang="en-US" sz="2400" dirty="0"/>
              <a:t>is</a:t>
            </a:r>
            <a:r>
              <a:rPr lang="en-US" sz="2400" dirty="0" smtClean="0"/>
              <a:t> </a:t>
            </a:r>
            <a:r>
              <a:rPr lang="en-US" sz="2400" dirty="0" smtClean="0"/>
              <a:t>Wednes</a:t>
            </a:r>
            <a:r>
              <a:rPr lang="en-US" sz="2400" dirty="0" smtClean="0"/>
              <a:t>day</a:t>
            </a:r>
            <a:r>
              <a:rPr lang="en-US" sz="2400" dirty="0"/>
              <a:t>,</a:t>
            </a:r>
            <a:r>
              <a:rPr lang="en-US" sz="2400" dirty="0" smtClean="0"/>
              <a:t> June </a:t>
            </a:r>
            <a:r>
              <a:rPr lang="en-US" sz="2400" dirty="0" smtClean="0"/>
              <a:t>22.</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6084" name="Rectangle 4"/>
          <p:cNvSpPr>
            <a:spLocks noGrp="1" noChangeArrowheads="1"/>
          </p:cNvSpPr>
          <p:nvPr>
            <p:ph type="dt" sz="quarter" idx="10"/>
          </p:nvPr>
        </p:nvSpPr>
        <p:spPr>
          <a:noFill/>
        </p:spPr>
        <p:txBody>
          <a:bodyPr/>
          <a:lstStyle/>
          <a:p>
            <a:r>
              <a:rPr lang="en-US" smtClean="0"/>
              <a:t>Tuesday, June 14, 2011</a:t>
            </a:r>
          </a:p>
        </p:txBody>
      </p:sp>
      <p:sp>
        <p:nvSpPr>
          <p:cNvPr id="46085" name="Rectangle 6"/>
          <p:cNvSpPr>
            <a:spLocks noGrp="1" noChangeArrowheads="1"/>
          </p:cNvSpPr>
          <p:nvPr>
            <p:ph type="sldNum" sz="quarter" idx="12"/>
          </p:nvPr>
        </p:nvSpPr>
        <p:spPr>
          <a:noFill/>
        </p:spPr>
        <p:txBody>
          <a:bodyPr/>
          <a:lstStyle/>
          <a:p>
            <a:fld id="{36E41A62-F96C-7544-9D84-7821957853C1}" type="slidenum">
              <a:rPr lang="en-US"/>
              <a:pPr/>
              <a:t>5</a:t>
            </a:fld>
            <a:endParaRPr lang="en-US"/>
          </a:p>
        </p:txBody>
      </p:sp>
      <p:sp>
        <p:nvSpPr>
          <p:cNvPr id="46086" name="Footer Placeholder 4"/>
          <p:cNvSpPr>
            <a:spLocks noGrp="1"/>
          </p:cNvSpPr>
          <p:nvPr>
            <p:ph type="ftr" sz="quarter" idx="11"/>
          </p:nvPr>
        </p:nvSpPr>
        <p:spPr>
          <a:noFill/>
        </p:spPr>
        <p:txBody>
          <a:bodyPr/>
          <a:lstStyle/>
          <a:p>
            <a:r>
              <a:rPr lang="en-US" smtClean="0"/>
              <a:t>PHYS 1443-001, Spring 2011 Dr. Jaehoon Yu</a:t>
            </a:r>
          </a:p>
        </p:txBody>
      </p:sp>
      <p:sp>
        <p:nvSpPr>
          <p:cNvPr id="4608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DCA363DA-673D-E949-A24E-B2689BA66042}" type="slidenum">
              <a:rPr lang="en-US" sz="1400" b="1">
                <a:solidFill>
                  <a:srgbClr val="A50021"/>
                </a:solidFill>
                <a:latin typeface="Arial Narrow" charset="0"/>
              </a:rPr>
              <a:pPr algn="r"/>
              <a:t>5</a:t>
            </a:fld>
            <a:endParaRPr lang="en-US" sz="1400" b="1">
              <a:solidFill>
                <a:srgbClr val="A50021"/>
              </a:solidFill>
              <a:latin typeface="Arial Narrow" charset="0"/>
            </a:endParaRPr>
          </a:p>
        </p:txBody>
      </p:sp>
      <p:sp>
        <p:nvSpPr>
          <p:cNvPr id="268290" name="Rectangle 2"/>
          <p:cNvSpPr>
            <a:spLocks noChangeArrowheads="1"/>
          </p:cNvSpPr>
          <p:nvPr/>
        </p:nvSpPr>
        <p:spPr bwMode="auto">
          <a:xfrm>
            <a:off x="5257800" y="2438400"/>
            <a:ext cx="1828800" cy="8382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sp>
        <p:nvSpPr>
          <p:cNvPr id="46089" name="Rectangle 3"/>
          <p:cNvSpPr>
            <a:spLocks noGrp="1" noChangeArrowheads="1"/>
          </p:cNvSpPr>
          <p:nvPr>
            <p:ph type="title"/>
          </p:nvPr>
        </p:nvSpPr>
        <p:spPr>
          <a:xfrm>
            <a:off x="381000" y="76200"/>
            <a:ext cx="8610600" cy="609600"/>
          </a:xfrm>
        </p:spPr>
        <p:txBody>
          <a:bodyPr/>
          <a:lstStyle/>
          <a:p>
            <a:pPr eaLnBrk="1" hangingPunct="1"/>
            <a:r>
              <a:rPr lang="en-US" sz="3600" dirty="0"/>
              <a:t>Newton’s Third Law (Law of Action and Reaction)</a:t>
            </a:r>
          </a:p>
        </p:txBody>
      </p:sp>
      <p:sp>
        <p:nvSpPr>
          <p:cNvPr id="268292" name="Text Box 4"/>
          <p:cNvSpPr txBox="1">
            <a:spLocks noChangeArrowheads="1"/>
          </p:cNvSpPr>
          <p:nvPr/>
        </p:nvSpPr>
        <p:spPr bwMode="auto">
          <a:xfrm>
            <a:off x="304800" y="762000"/>
            <a:ext cx="8610600" cy="1384995"/>
          </a:xfrm>
          <a:prstGeom prst="rect">
            <a:avLst/>
          </a:prstGeom>
          <a:solidFill>
            <a:srgbClr val="FFFFCC"/>
          </a:solidFill>
          <a:ln w="28575">
            <a:solidFill>
              <a:srgbClr val="FF0000"/>
            </a:solidFill>
            <a:miter lim="800000"/>
            <a:headEnd/>
            <a:tailEnd/>
          </a:ln>
        </p:spPr>
        <p:txBody>
          <a:bodyPr wrap="square">
            <a:prstTxWarp prst="textNoShape">
              <a:avLst/>
            </a:prstTxWarp>
            <a:spAutoFit/>
          </a:bodyPr>
          <a:lstStyle/>
          <a:p>
            <a:pPr>
              <a:spcBef>
                <a:spcPct val="20000"/>
              </a:spcBef>
            </a:pPr>
            <a:r>
              <a:rPr lang="en-US" sz="2800" dirty="0">
                <a:solidFill>
                  <a:srgbClr val="FF0000"/>
                </a:solidFill>
                <a:latin typeface="Monotype Corsiva" charset="0"/>
              </a:rPr>
              <a:t>If two objects interact, the force F</a:t>
            </a:r>
            <a:r>
              <a:rPr lang="en-US" sz="2800" baseline="-25000" dirty="0">
                <a:solidFill>
                  <a:srgbClr val="FF0000"/>
                </a:solidFill>
                <a:latin typeface="Monotype Corsiva" charset="0"/>
              </a:rPr>
              <a:t>21</a:t>
            </a:r>
            <a:r>
              <a:rPr lang="en-US" sz="2800" dirty="0">
                <a:solidFill>
                  <a:srgbClr val="FF0000"/>
                </a:solidFill>
                <a:latin typeface="Monotype Corsiva" charset="0"/>
              </a:rPr>
              <a:t> that object 2 exerts on object 1</a:t>
            </a:r>
            <a:r>
              <a:rPr lang="en-US" sz="2800" dirty="0" smtClean="0">
                <a:solidFill>
                  <a:srgbClr val="FF0000"/>
                </a:solidFill>
                <a:latin typeface="Monotype Corsiva" charset="0"/>
              </a:rPr>
              <a:t> is </a:t>
            </a:r>
            <a:r>
              <a:rPr lang="en-US" sz="2800" dirty="0">
                <a:solidFill>
                  <a:srgbClr val="FF0000"/>
                </a:solidFill>
                <a:latin typeface="Monotype Corsiva" charset="0"/>
              </a:rPr>
              <a:t>equal in magnitude and opposite in direction to the force F</a:t>
            </a:r>
            <a:r>
              <a:rPr lang="en-US" sz="2800" baseline="-25000" dirty="0">
                <a:solidFill>
                  <a:srgbClr val="FF0000"/>
                </a:solidFill>
                <a:latin typeface="Monotype Corsiva" charset="0"/>
              </a:rPr>
              <a:t>12</a:t>
            </a:r>
            <a:r>
              <a:rPr lang="en-US" sz="2800" dirty="0" smtClean="0">
                <a:solidFill>
                  <a:srgbClr val="FF0000"/>
                </a:solidFill>
                <a:latin typeface="Monotype Corsiva" charset="0"/>
              </a:rPr>
              <a:t> that </a:t>
            </a:r>
            <a:r>
              <a:rPr lang="en-US" sz="2800" dirty="0">
                <a:solidFill>
                  <a:srgbClr val="FF0000"/>
                </a:solidFill>
                <a:latin typeface="Monotype Corsiva" charset="0"/>
              </a:rPr>
              <a:t>object</a:t>
            </a:r>
            <a:r>
              <a:rPr lang="en-US" sz="2800" dirty="0" smtClean="0">
                <a:solidFill>
                  <a:srgbClr val="FF0000"/>
                </a:solidFill>
                <a:latin typeface="Monotype Corsiva" charset="0"/>
              </a:rPr>
              <a:t> 1 exerts on </a:t>
            </a:r>
            <a:r>
              <a:rPr lang="en-US" sz="2800" dirty="0">
                <a:solidFill>
                  <a:srgbClr val="FF0000"/>
                </a:solidFill>
                <a:latin typeface="Monotype Corsiva" charset="0"/>
              </a:rPr>
              <a:t>object</a:t>
            </a:r>
            <a:r>
              <a:rPr lang="en-US" sz="2800" dirty="0" smtClean="0">
                <a:solidFill>
                  <a:srgbClr val="FF0000"/>
                </a:solidFill>
                <a:latin typeface="Monotype Corsiva" charset="0"/>
              </a:rPr>
              <a:t> 2. </a:t>
            </a:r>
            <a:endParaRPr lang="en-US" sz="2800" dirty="0">
              <a:solidFill>
                <a:srgbClr val="FF0000"/>
              </a:solidFill>
              <a:latin typeface="Monotype Corsiva" charset="0"/>
            </a:endParaRPr>
          </a:p>
        </p:txBody>
      </p:sp>
      <p:sp>
        <p:nvSpPr>
          <p:cNvPr id="268293" name="Oval 5"/>
          <p:cNvSpPr>
            <a:spLocks noChangeArrowheads="1"/>
          </p:cNvSpPr>
          <p:nvPr/>
        </p:nvSpPr>
        <p:spPr bwMode="auto">
          <a:xfrm>
            <a:off x="1371600" y="2590800"/>
            <a:ext cx="762000" cy="762000"/>
          </a:xfrm>
          <a:prstGeom prst="ellipse">
            <a:avLst/>
          </a:prstGeom>
          <a:gradFill rotWithShape="0">
            <a:gsLst>
              <a:gs pos="0">
                <a:srgbClr val="760000"/>
              </a:gs>
              <a:gs pos="50000">
                <a:srgbClr val="FF0000"/>
              </a:gs>
              <a:gs pos="100000">
                <a:srgbClr val="760000"/>
              </a:gs>
            </a:gsLst>
            <a:lin ang="5400000" scaled="1"/>
          </a:gradFill>
          <a:ln w="9525">
            <a:noFill/>
            <a:round/>
            <a:headEnd/>
            <a:tailEnd/>
          </a:ln>
        </p:spPr>
        <p:txBody>
          <a:bodyPr wrap="none" anchor="ctr">
            <a:prstTxWarp prst="textNoShape">
              <a:avLst/>
            </a:prstTxWarp>
          </a:bodyPr>
          <a:lstStyle/>
          <a:p>
            <a:pPr algn="ctr"/>
            <a:r>
              <a:rPr lang="en-US" b="1">
                <a:solidFill>
                  <a:schemeClr val="bg1"/>
                </a:solidFill>
                <a:latin typeface="Arial Narrow" charset="0"/>
              </a:rPr>
              <a:t>1</a:t>
            </a:r>
          </a:p>
        </p:txBody>
      </p:sp>
      <p:sp>
        <p:nvSpPr>
          <p:cNvPr id="268294" name="Oval 6"/>
          <p:cNvSpPr>
            <a:spLocks noChangeArrowheads="1"/>
          </p:cNvSpPr>
          <p:nvPr/>
        </p:nvSpPr>
        <p:spPr bwMode="auto">
          <a:xfrm>
            <a:off x="3810000" y="2286000"/>
            <a:ext cx="533400" cy="533400"/>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prstTxWarp prst="textNoShape">
              <a:avLst/>
            </a:prstTxWarp>
          </a:bodyPr>
          <a:lstStyle/>
          <a:p>
            <a:pPr algn="ctr">
              <a:defRPr/>
            </a:pPr>
            <a:r>
              <a:rPr lang="en-US" b="1">
                <a:solidFill>
                  <a:schemeClr val="bg1"/>
                </a:solidFill>
                <a:latin typeface="Arial Narrow" charset="0"/>
              </a:rPr>
              <a:t>2</a:t>
            </a:r>
          </a:p>
        </p:txBody>
      </p:sp>
      <p:sp>
        <p:nvSpPr>
          <p:cNvPr id="268295" name="Line 7"/>
          <p:cNvSpPr>
            <a:spLocks noChangeShapeType="1"/>
          </p:cNvSpPr>
          <p:nvPr/>
        </p:nvSpPr>
        <p:spPr bwMode="auto">
          <a:xfrm flipV="1">
            <a:off x="1752600" y="2819400"/>
            <a:ext cx="838200" cy="15240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68296" name="Text Box 8"/>
          <p:cNvSpPr txBox="1">
            <a:spLocks noChangeArrowheads="1"/>
          </p:cNvSpPr>
          <p:nvPr/>
        </p:nvSpPr>
        <p:spPr bwMode="auto">
          <a:xfrm>
            <a:off x="1965325" y="2362200"/>
            <a:ext cx="538163"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Monotype Corsiva" charset="0"/>
              </a:rPr>
              <a:t>F</a:t>
            </a:r>
            <a:r>
              <a:rPr lang="en-US" baseline="-25000">
                <a:solidFill>
                  <a:srgbClr val="FF0000"/>
                </a:solidFill>
                <a:latin typeface="Monotype Corsiva" charset="0"/>
              </a:rPr>
              <a:t>21</a:t>
            </a:r>
          </a:p>
        </p:txBody>
      </p:sp>
      <p:sp>
        <p:nvSpPr>
          <p:cNvPr id="268297" name="Line 9"/>
          <p:cNvSpPr>
            <a:spLocks noChangeShapeType="1"/>
          </p:cNvSpPr>
          <p:nvPr/>
        </p:nvSpPr>
        <p:spPr bwMode="auto">
          <a:xfrm rot="10800000" flipV="1">
            <a:off x="3200400" y="2590800"/>
            <a:ext cx="838200" cy="15240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68298" name="Text Box 10"/>
          <p:cNvSpPr txBox="1">
            <a:spLocks noChangeArrowheads="1"/>
          </p:cNvSpPr>
          <p:nvPr/>
        </p:nvSpPr>
        <p:spPr bwMode="auto">
          <a:xfrm>
            <a:off x="3043238" y="2133600"/>
            <a:ext cx="538162"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Monotype Corsiva" charset="0"/>
              </a:rPr>
              <a:t>F</a:t>
            </a:r>
            <a:r>
              <a:rPr lang="en-US" baseline="-25000">
                <a:solidFill>
                  <a:srgbClr val="FF0000"/>
                </a:solidFill>
                <a:latin typeface="Monotype Corsiva" charset="0"/>
              </a:rPr>
              <a:t>12</a:t>
            </a:r>
          </a:p>
        </p:txBody>
      </p:sp>
      <p:graphicFrame>
        <p:nvGraphicFramePr>
          <p:cNvPr id="268299" name="Object 2"/>
          <p:cNvGraphicFramePr>
            <a:graphicFrameLocks noChangeAspect="1"/>
          </p:cNvGraphicFramePr>
          <p:nvPr/>
        </p:nvGraphicFramePr>
        <p:xfrm>
          <a:off x="5284788" y="2514600"/>
          <a:ext cx="998537" cy="631825"/>
        </p:xfrm>
        <a:graphic>
          <a:graphicData uri="http://schemas.openxmlformats.org/presentationml/2006/ole">
            <p:oleObj spid="_x0000_s364546" name="Equation" r:id="rId3" imgW="380880" imgH="228600" progId="Equation.DSMT4">
              <p:embed/>
            </p:oleObj>
          </a:graphicData>
        </a:graphic>
      </p:graphicFrame>
      <p:sp>
        <p:nvSpPr>
          <p:cNvPr id="268300" name="Text Box 12"/>
          <p:cNvSpPr txBox="1">
            <a:spLocks noChangeArrowheads="1"/>
          </p:cNvSpPr>
          <p:nvPr/>
        </p:nvSpPr>
        <p:spPr bwMode="auto">
          <a:xfrm>
            <a:off x="685800" y="3505200"/>
            <a:ext cx="7467600" cy="830263"/>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Monotype Corsiva" charset="0"/>
              </a:rPr>
              <a:t>The reaction force is equal in magnitude to the action force but in opposite direction. These two forces always act </a:t>
            </a:r>
            <a:r>
              <a:rPr lang="en-US" b="1" u="sng">
                <a:latin typeface="Monotype Corsiva" charset="0"/>
              </a:rPr>
              <a:t>on different objects</a:t>
            </a:r>
            <a:r>
              <a:rPr lang="en-US">
                <a:solidFill>
                  <a:srgbClr val="FF0000"/>
                </a:solidFill>
                <a:latin typeface="Monotype Corsiva" charset="0"/>
              </a:rPr>
              <a:t>.  </a:t>
            </a:r>
          </a:p>
        </p:txBody>
      </p:sp>
      <p:sp>
        <p:nvSpPr>
          <p:cNvPr id="268301" name="Text Box 13"/>
          <p:cNvSpPr txBox="1">
            <a:spLocks noChangeArrowheads="1"/>
          </p:cNvSpPr>
          <p:nvPr/>
        </p:nvSpPr>
        <p:spPr bwMode="auto">
          <a:xfrm>
            <a:off x="685800" y="4419600"/>
            <a:ext cx="36576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Monotype Corsiva" charset="0"/>
              </a:rPr>
              <a:t>What is the reaction force to the force of a free falling object?</a:t>
            </a:r>
          </a:p>
        </p:txBody>
      </p:sp>
      <p:sp>
        <p:nvSpPr>
          <p:cNvPr id="268302" name="Text Box 14"/>
          <p:cNvSpPr txBox="1">
            <a:spLocks noChangeArrowheads="1"/>
          </p:cNvSpPr>
          <p:nvPr/>
        </p:nvSpPr>
        <p:spPr bwMode="auto">
          <a:xfrm>
            <a:off x="4724400" y="44323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Monotype Corsiva" charset="0"/>
              </a:rPr>
              <a:t>The gravitational force exerted by the object to the Earth!</a:t>
            </a:r>
          </a:p>
        </p:txBody>
      </p:sp>
      <p:sp>
        <p:nvSpPr>
          <p:cNvPr id="268303" name="Text Box 15"/>
          <p:cNvSpPr txBox="1">
            <a:spLocks noChangeArrowheads="1"/>
          </p:cNvSpPr>
          <p:nvPr/>
        </p:nvSpPr>
        <p:spPr bwMode="auto">
          <a:xfrm>
            <a:off x="533400" y="5334000"/>
            <a:ext cx="8077200" cy="830997"/>
          </a:xfrm>
          <a:prstGeom prst="rect">
            <a:avLst/>
          </a:prstGeom>
          <a:noFill/>
          <a:ln w="28575">
            <a:noFill/>
            <a:miter lim="800000"/>
            <a:headEnd/>
            <a:tailEnd/>
          </a:ln>
        </p:spPr>
        <p:txBody>
          <a:bodyPr>
            <a:prstTxWarp prst="textNoShape">
              <a:avLst/>
            </a:prstTxWarp>
            <a:spAutoFit/>
          </a:bodyPr>
          <a:lstStyle/>
          <a:p>
            <a:pPr>
              <a:spcBef>
                <a:spcPct val="20000"/>
              </a:spcBef>
            </a:pPr>
            <a:r>
              <a:rPr lang="en-US" dirty="0">
                <a:solidFill>
                  <a:srgbClr val="FF0000"/>
                </a:solidFill>
                <a:latin typeface="Monotype Corsiva" charset="0"/>
              </a:rPr>
              <a:t>Stationary objects on top of a table has a reaction force (called the normal force) from</a:t>
            </a:r>
            <a:r>
              <a:rPr lang="en-US" dirty="0" smtClean="0">
                <a:solidFill>
                  <a:srgbClr val="FF0000"/>
                </a:solidFill>
                <a:latin typeface="Monotype Corsiva" charset="0"/>
              </a:rPr>
              <a:t> the table </a:t>
            </a:r>
            <a:r>
              <a:rPr lang="en-US" dirty="0">
                <a:solidFill>
                  <a:srgbClr val="FF0000"/>
                </a:solidFill>
                <a:latin typeface="Monotype Corsiva" charset="0"/>
              </a:rPr>
              <a:t>to balance the action force, the gravitational force.</a:t>
            </a:r>
          </a:p>
        </p:txBody>
      </p:sp>
      <p:graphicFrame>
        <p:nvGraphicFramePr>
          <p:cNvPr id="268304" name="Object 3"/>
          <p:cNvGraphicFramePr>
            <a:graphicFrameLocks noChangeAspect="1"/>
          </p:cNvGraphicFramePr>
          <p:nvPr/>
        </p:nvGraphicFramePr>
        <p:xfrm>
          <a:off x="6199188" y="2533650"/>
          <a:ext cx="898525" cy="630238"/>
        </p:xfrm>
        <a:graphic>
          <a:graphicData uri="http://schemas.openxmlformats.org/presentationml/2006/ole">
            <p:oleObj spid="_x0000_s364547" name="Equation" r:id="rId4" imgW="342720" imgH="22860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noFill/>
        </p:spPr>
        <p:txBody>
          <a:bodyPr/>
          <a:lstStyle/>
          <a:p>
            <a:r>
              <a:rPr lang="en-US" smtClean="0"/>
              <a:t>Tuesday, June 14, 2011</a:t>
            </a:r>
          </a:p>
        </p:txBody>
      </p:sp>
      <p:sp>
        <p:nvSpPr>
          <p:cNvPr id="47108" name="Footer Placeholder 5"/>
          <p:cNvSpPr>
            <a:spLocks noGrp="1"/>
          </p:cNvSpPr>
          <p:nvPr>
            <p:ph type="ftr" sz="quarter" idx="11"/>
          </p:nvPr>
        </p:nvSpPr>
        <p:spPr>
          <a:noFill/>
        </p:spPr>
        <p:txBody>
          <a:bodyPr/>
          <a:lstStyle/>
          <a:p>
            <a:r>
              <a:rPr lang="en-US" smtClean="0"/>
              <a:t>PHYS 1443-001, Spring 2011 Dr. Jaehoon Yu</a:t>
            </a:r>
          </a:p>
        </p:txBody>
      </p:sp>
      <p:sp>
        <p:nvSpPr>
          <p:cNvPr id="47109" name="Slide Number Placeholder 6"/>
          <p:cNvSpPr>
            <a:spLocks noGrp="1"/>
          </p:cNvSpPr>
          <p:nvPr>
            <p:ph type="sldNum" sz="quarter" idx="12"/>
          </p:nvPr>
        </p:nvSpPr>
        <p:spPr>
          <a:noFill/>
        </p:spPr>
        <p:txBody>
          <a:bodyPr/>
          <a:lstStyle/>
          <a:p>
            <a:fld id="{A3E9094E-48A6-6C4C-B7CC-DD45055B433A}" type="slidenum">
              <a:rPr lang="en-US"/>
              <a:pPr/>
              <a:t>6</a:t>
            </a:fld>
            <a:endParaRPr lang="en-US"/>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47106" name="Rectangle 2"/>
          <p:cNvGraphicFramePr>
            <a:graphicFrameLocks/>
          </p:cNvGraphicFramePr>
          <p:nvPr>
            <p:ph sz="half" idx="2"/>
          </p:nvPr>
        </p:nvGraphicFramePr>
        <p:xfrm>
          <a:off x="4643438" y="2814638"/>
          <a:ext cx="3814762" cy="2447925"/>
        </p:xfrm>
        <a:graphic>
          <a:graphicData uri="http://schemas.openxmlformats.org/presentationml/2006/ole">
            <p:oleObj spid="_x0000_s365570" name="Equation" r:id="rId4" imgW="0" imgH="0" progId="Equation.DSMT4">
              <p:embed/>
            </p:oleObj>
          </a:graphicData>
        </a:graphic>
      </p:graphicFrame>
      <p:sp>
        <p:nvSpPr>
          <p:cNvPr id="417797" name="Text Box 5"/>
          <p:cNvSpPr txBox="1">
            <a:spLocks noChangeArrowheads="1"/>
          </p:cNvSpPr>
          <p:nvPr/>
        </p:nvSpPr>
        <p:spPr bwMode="auto">
          <a:xfrm>
            <a:off x="457200" y="4799013"/>
            <a:ext cx="8382000" cy="1373187"/>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Suppose that the magnitude of the force P is 36 N.  If the mass of the spacecraft is 11,000 kg and the mass of the astronaut is 92 kg, what are the accelerations?</a:t>
            </a:r>
          </a:p>
        </p:txBody>
      </p:sp>
      <p:pic>
        <p:nvPicPr>
          <p:cNvPr id="417798" name="Picture 6" descr="afg007"/>
          <p:cNvPicPr>
            <a:picLocks noChangeAspect="1" noChangeArrowheads="1"/>
          </p:cNvPicPr>
          <p:nvPr/>
        </p:nvPicPr>
        <p:blipFill>
          <a:blip r:embed="rId5"/>
          <a:srcRect/>
          <a:stretch>
            <a:fillRect/>
          </a:stretch>
        </p:blipFill>
        <p:spPr bwMode="auto">
          <a:xfrm>
            <a:off x="609600" y="1657350"/>
            <a:ext cx="7772400" cy="2914650"/>
          </a:xfrm>
          <a:prstGeom prst="rect">
            <a:avLst/>
          </a:prstGeom>
          <a:noFill/>
          <a:ln w="9525">
            <a:noFill/>
            <a:miter lim="800000"/>
            <a:headEnd/>
            <a:tailEnd/>
          </a:ln>
        </p:spPr>
      </p:pic>
      <p:sp>
        <p:nvSpPr>
          <p:cNvPr id="47113" name="Rectangle 7"/>
          <p:cNvSpPr>
            <a:spLocks noGrp="1" noChangeArrowheads="1"/>
          </p:cNvSpPr>
          <p:nvPr>
            <p:ph type="title"/>
          </p:nvPr>
        </p:nvSpPr>
        <p:spPr>
          <a:xfrm>
            <a:off x="685800" y="228600"/>
            <a:ext cx="7772400" cy="1143000"/>
          </a:xfrm>
        </p:spPr>
        <p:txBody>
          <a:bodyPr/>
          <a:lstStyle/>
          <a:p>
            <a:r>
              <a:rPr lang="en-US" sz="4000"/>
              <a:t>Ex.  The Accelerations Produced by Action and Reaction Forces</a:t>
            </a:r>
          </a:p>
        </p:txBody>
      </p:sp>
      <p:sp>
        <p:nvSpPr>
          <p:cNvPr id="417800" name="Text Box 8"/>
          <p:cNvSpPr txBox="1">
            <a:spLocks noChangeArrowheads="1"/>
          </p:cNvSpPr>
          <p:nvPr/>
        </p:nvSpPr>
        <p:spPr bwMode="auto">
          <a:xfrm>
            <a:off x="6172200" y="2362200"/>
            <a:ext cx="2590800" cy="641350"/>
          </a:xfrm>
          <a:prstGeom prst="rect">
            <a:avLst/>
          </a:prstGeom>
          <a:noFill/>
          <a:ln w="9525">
            <a:noFill/>
            <a:miter lim="800000"/>
            <a:headEnd/>
            <a:tailEnd/>
          </a:ln>
        </p:spPr>
        <p:txBody>
          <a:bodyPr>
            <a:prstTxWarp prst="textNoShape">
              <a:avLst/>
            </a:prstTxWarp>
            <a:spAutoFit/>
          </a:bodyPr>
          <a:lstStyle/>
          <a:p>
            <a:r>
              <a:rPr lang="en-US" sz="1800" dirty="0">
                <a:solidFill>
                  <a:srgbClr val="A50021"/>
                </a:solidFill>
                <a:latin typeface="Arial Narrow" charset="0"/>
              </a:rPr>
              <a:t>Which one do you think will get larger acceleration?</a:t>
            </a:r>
          </a:p>
        </p:txBody>
      </p:sp>
      <p:sp>
        <p:nvSpPr>
          <p:cNvPr id="11" name="Text Box 8"/>
          <p:cNvSpPr txBox="1">
            <a:spLocks noChangeArrowheads="1"/>
          </p:cNvSpPr>
          <p:nvPr/>
        </p:nvSpPr>
        <p:spPr bwMode="auto">
          <a:xfrm>
            <a:off x="6172200" y="2983468"/>
            <a:ext cx="2971800" cy="369332"/>
          </a:xfrm>
          <a:prstGeom prst="rect">
            <a:avLst/>
          </a:prstGeom>
          <a:noFill/>
          <a:ln w="9525">
            <a:noFill/>
            <a:miter lim="800000"/>
            <a:headEnd/>
            <a:tailEnd/>
          </a:ln>
        </p:spPr>
        <p:txBody>
          <a:bodyPr wrap="square">
            <a:prstTxWarp prst="textNoShape">
              <a:avLst/>
            </a:prstTxWarp>
            <a:spAutoFit/>
          </a:bodyPr>
          <a:lstStyle/>
          <a:p>
            <a:r>
              <a:rPr lang="en-US" sz="1800" dirty="0" smtClean="0">
                <a:solidFill>
                  <a:srgbClr val="A50021"/>
                </a:solidFill>
                <a:latin typeface="Arial Narrow" charset="0"/>
              </a:rPr>
              <a:t>Yes, you are right! The astronaut!</a:t>
            </a:r>
            <a:endParaRPr lang="en-US" sz="1800" dirty="0">
              <a:solidFill>
                <a:srgbClr val="A50021"/>
              </a:solidFill>
              <a:latin typeface="Arial Narrow"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65" name="Date Placeholder 4"/>
          <p:cNvSpPr>
            <a:spLocks noGrp="1"/>
          </p:cNvSpPr>
          <p:nvPr>
            <p:ph type="dt" sz="quarter" idx="10"/>
          </p:nvPr>
        </p:nvSpPr>
        <p:spPr>
          <a:noFill/>
        </p:spPr>
        <p:txBody>
          <a:bodyPr/>
          <a:lstStyle/>
          <a:p>
            <a:r>
              <a:rPr lang="en-US" smtClean="0"/>
              <a:t>Tuesday, June 14, 2011</a:t>
            </a:r>
          </a:p>
        </p:txBody>
      </p:sp>
      <p:sp>
        <p:nvSpPr>
          <p:cNvPr id="49166" name="Footer Placeholder 5"/>
          <p:cNvSpPr>
            <a:spLocks noGrp="1"/>
          </p:cNvSpPr>
          <p:nvPr>
            <p:ph type="ftr" sz="quarter" idx="11"/>
          </p:nvPr>
        </p:nvSpPr>
        <p:spPr>
          <a:noFill/>
        </p:spPr>
        <p:txBody>
          <a:bodyPr/>
          <a:lstStyle/>
          <a:p>
            <a:r>
              <a:rPr lang="en-US" smtClean="0"/>
              <a:t>PHYS 1443-001, Spring 2011 Dr. Jaehoon Yu</a:t>
            </a:r>
          </a:p>
        </p:txBody>
      </p:sp>
      <p:sp>
        <p:nvSpPr>
          <p:cNvPr id="49167" name="Slide Number Placeholder 6"/>
          <p:cNvSpPr>
            <a:spLocks noGrp="1"/>
          </p:cNvSpPr>
          <p:nvPr>
            <p:ph type="sldNum" sz="quarter" idx="12"/>
          </p:nvPr>
        </p:nvSpPr>
        <p:spPr>
          <a:noFill/>
        </p:spPr>
        <p:txBody>
          <a:bodyPr/>
          <a:lstStyle/>
          <a:p>
            <a:fld id="{F4BEC0BE-3762-6240-BED8-EAA6015EC894}" type="slidenum">
              <a:rPr lang="en-US"/>
              <a:pPr/>
              <a:t>7</a:t>
            </a:fld>
            <a:endParaRPr lang="en-US"/>
          </a:p>
        </p:txBody>
      </p:sp>
      <p:sp>
        <p:nvSpPr>
          <p:cNvPr id="419843" name="Text Box 3"/>
          <p:cNvSpPr txBox="1">
            <a:spLocks noChangeArrowheads="1"/>
          </p:cNvSpPr>
          <p:nvPr/>
        </p:nvSpPr>
        <p:spPr bwMode="auto">
          <a:xfrm>
            <a:off x="5013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charset="0"/>
            </a:endParaRPr>
          </a:p>
        </p:txBody>
      </p:sp>
      <p:graphicFrame>
        <p:nvGraphicFramePr>
          <p:cNvPr id="419844" name="Rectangle 2"/>
          <p:cNvGraphicFramePr>
            <a:graphicFrameLocks/>
          </p:cNvGraphicFramePr>
          <p:nvPr>
            <p:ph sz="half" idx="2"/>
          </p:nvPr>
        </p:nvGraphicFramePr>
        <p:xfrm>
          <a:off x="4643438" y="2814638"/>
          <a:ext cx="3814762" cy="2447925"/>
        </p:xfrm>
        <a:graphic>
          <a:graphicData uri="http://schemas.openxmlformats.org/presentationml/2006/ole">
            <p:oleObj spid="_x0000_s367618" name="Equation" r:id="rId4" imgW="0" imgH="0" progId="Equation.3">
              <p:embed/>
            </p:oleObj>
          </a:graphicData>
        </a:graphic>
      </p:graphicFrame>
      <p:graphicFrame>
        <p:nvGraphicFramePr>
          <p:cNvPr id="419845" name="Object 3"/>
          <p:cNvGraphicFramePr>
            <a:graphicFrameLocks noChangeAspect="1"/>
          </p:cNvGraphicFramePr>
          <p:nvPr/>
        </p:nvGraphicFramePr>
        <p:xfrm>
          <a:off x="7045325" y="914400"/>
          <a:ext cx="1568450" cy="733425"/>
        </p:xfrm>
        <a:graphic>
          <a:graphicData uri="http://schemas.openxmlformats.org/presentationml/2006/ole">
            <p:oleObj spid="_x0000_s367619" name="Equation" r:id="rId5" imgW="571500" imgH="266700" progId="Equation.DSMT4">
              <p:embed/>
            </p:oleObj>
          </a:graphicData>
        </a:graphic>
      </p:graphicFrame>
      <p:graphicFrame>
        <p:nvGraphicFramePr>
          <p:cNvPr id="419846" name="Object 4"/>
          <p:cNvGraphicFramePr>
            <a:graphicFrameLocks noChangeAspect="1"/>
          </p:cNvGraphicFramePr>
          <p:nvPr/>
        </p:nvGraphicFramePr>
        <p:xfrm>
          <a:off x="1905000" y="2938463"/>
          <a:ext cx="958850" cy="719137"/>
        </p:xfrm>
        <a:graphic>
          <a:graphicData uri="http://schemas.openxmlformats.org/presentationml/2006/ole">
            <p:oleObj spid="_x0000_s367620" name="Equation" r:id="rId6" imgW="304560" imgH="228600" progId="Equation.DSMT4">
              <p:embed/>
            </p:oleObj>
          </a:graphicData>
        </a:graphic>
      </p:graphicFrame>
      <p:graphicFrame>
        <p:nvGraphicFramePr>
          <p:cNvPr id="419847" name="Object 5"/>
          <p:cNvGraphicFramePr>
            <a:graphicFrameLocks noChangeAspect="1"/>
          </p:cNvGraphicFramePr>
          <p:nvPr/>
        </p:nvGraphicFramePr>
        <p:xfrm>
          <a:off x="2057400" y="4710113"/>
          <a:ext cx="1019175" cy="733425"/>
        </p:xfrm>
        <a:graphic>
          <a:graphicData uri="http://schemas.openxmlformats.org/presentationml/2006/ole">
            <p:oleObj spid="_x0000_s367621" name="Equation" r:id="rId7" imgW="317160" imgH="228600" progId="Equation.DSMT4">
              <p:embed/>
            </p:oleObj>
          </a:graphicData>
        </a:graphic>
      </p:graphicFrame>
      <p:sp>
        <p:nvSpPr>
          <p:cNvPr id="49169" name="Rectangle 8"/>
          <p:cNvSpPr>
            <a:spLocks noGrp="1" noChangeArrowheads="1"/>
          </p:cNvSpPr>
          <p:nvPr>
            <p:ph type="title"/>
          </p:nvPr>
        </p:nvSpPr>
        <p:spPr>
          <a:xfrm>
            <a:off x="685800" y="76200"/>
            <a:ext cx="7772400" cy="762000"/>
          </a:xfrm>
        </p:spPr>
        <p:txBody>
          <a:bodyPr/>
          <a:lstStyle/>
          <a:p>
            <a:r>
              <a:rPr lang="en-US"/>
              <a:t>Ex. continued</a:t>
            </a:r>
          </a:p>
        </p:txBody>
      </p:sp>
      <p:sp>
        <p:nvSpPr>
          <p:cNvPr id="419849" name="Text Box 9"/>
          <p:cNvSpPr txBox="1">
            <a:spLocks noChangeArrowheads="1"/>
          </p:cNvSpPr>
          <p:nvPr/>
        </p:nvSpPr>
        <p:spPr bwMode="auto">
          <a:xfrm>
            <a:off x="228600" y="990600"/>
            <a:ext cx="6858000" cy="519113"/>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Force exerted on the space craft by the astronaut</a:t>
            </a:r>
          </a:p>
        </p:txBody>
      </p:sp>
      <p:graphicFrame>
        <p:nvGraphicFramePr>
          <p:cNvPr id="419850" name="Object 6"/>
          <p:cNvGraphicFramePr>
            <a:graphicFrameLocks noChangeAspect="1"/>
          </p:cNvGraphicFramePr>
          <p:nvPr/>
        </p:nvGraphicFramePr>
        <p:xfrm>
          <a:off x="6969125" y="1676400"/>
          <a:ext cx="1812925" cy="733425"/>
        </p:xfrm>
        <a:graphic>
          <a:graphicData uri="http://schemas.openxmlformats.org/presentationml/2006/ole">
            <p:oleObj spid="_x0000_s367622" name="Equation" r:id="rId8" imgW="660400" imgH="266700" progId="Equation.DSMT4">
              <p:embed/>
            </p:oleObj>
          </a:graphicData>
        </a:graphic>
      </p:graphicFrame>
      <p:sp>
        <p:nvSpPr>
          <p:cNvPr id="419851" name="Text Box 11"/>
          <p:cNvSpPr txBox="1">
            <a:spLocks noChangeArrowheads="1"/>
          </p:cNvSpPr>
          <p:nvPr/>
        </p:nvSpPr>
        <p:spPr bwMode="auto">
          <a:xfrm>
            <a:off x="228600" y="1752600"/>
            <a:ext cx="6858000" cy="519113"/>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Force exerted on the astronaut by the space craft</a:t>
            </a:r>
          </a:p>
        </p:txBody>
      </p:sp>
      <p:graphicFrame>
        <p:nvGraphicFramePr>
          <p:cNvPr id="419852" name="Object 7"/>
          <p:cNvGraphicFramePr>
            <a:graphicFrameLocks noChangeAspect="1"/>
          </p:cNvGraphicFramePr>
          <p:nvPr/>
        </p:nvGraphicFramePr>
        <p:xfrm>
          <a:off x="2819400" y="2570163"/>
          <a:ext cx="1119188" cy="1479550"/>
        </p:xfrm>
        <a:graphic>
          <a:graphicData uri="http://schemas.openxmlformats.org/presentationml/2006/ole">
            <p:oleObj spid="_x0000_s367623" name="Equation" r:id="rId9" imgW="355320" imgH="469800" progId="Equation.DSMT4">
              <p:embed/>
            </p:oleObj>
          </a:graphicData>
        </a:graphic>
      </p:graphicFrame>
      <p:graphicFrame>
        <p:nvGraphicFramePr>
          <p:cNvPr id="419853" name="Object 8"/>
          <p:cNvGraphicFramePr>
            <a:graphicFrameLocks noChangeAspect="1"/>
          </p:cNvGraphicFramePr>
          <p:nvPr/>
        </p:nvGraphicFramePr>
        <p:xfrm>
          <a:off x="3846513" y="2627313"/>
          <a:ext cx="2478087" cy="1397000"/>
        </p:xfrm>
        <a:graphic>
          <a:graphicData uri="http://schemas.openxmlformats.org/presentationml/2006/ole">
            <p:oleObj spid="_x0000_s367624" name="Equation" r:id="rId10" imgW="787320" imgH="444240" progId="Equation.DSMT4">
              <p:embed/>
            </p:oleObj>
          </a:graphicData>
        </a:graphic>
      </p:graphicFrame>
      <p:graphicFrame>
        <p:nvGraphicFramePr>
          <p:cNvPr id="419854" name="Object 9"/>
          <p:cNvGraphicFramePr>
            <a:graphicFrameLocks noChangeAspect="1"/>
          </p:cNvGraphicFramePr>
          <p:nvPr/>
        </p:nvGraphicFramePr>
        <p:xfrm>
          <a:off x="6191250" y="2900363"/>
          <a:ext cx="2995613" cy="798512"/>
        </p:xfrm>
        <a:graphic>
          <a:graphicData uri="http://schemas.openxmlformats.org/presentationml/2006/ole">
            <p:oleObj spid="_x0000_s367625" name="Equation" r:id="rId11" imgW="952500" imgH="254000" progId="Equation.DSMT4">
              <p:embed/>
            </p:oleObj>
          </a:graphicData>
        </a:graphic>
      </p:graphicFrame>
      <p:sp>
        <p:nvSpPr>
          <p:cNvPr id="419855" name="Text Box 15"/>
          <p:cNvSpPr txBox="1">
            <a:spLocks noChangeArrowheads="1"/>
          </p:cNvSpPr>
          <p:nvPr/>
        </p:nvSpPr>
        <p:spPr bwMode="auto">
          <a:xfrm>
            <a:off x="152400" y="2787650"/>
            <a:ext cx="18288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space craft’s acceleration</a:t>
            </a:r>
          </a:p>
        </p:txBody>
      </p:sp>
      <p:sp>
        <p:nvSpPr>
          <p:cNvPr id="419856" name="Text Box 16"/>
          <p:cNvSpPr txBox="1">
            <a:spLocks noChangeArrowheads="1"/>
          </p:cNvSpPr>
          <p:nvPr/>
        </p:nvSpPr>
        <p:spPr bwMode="auto">
          <a:xfrm>
            <a:off x="152400" y="4616450"/>
            <a:ext cx="18288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charset="0"/>
              </a:rPr>
              <a:t>astronaut’s acceleration</a:t>
            </a:r>
          </a:p>
        </p:txBody>
      </p:sp>
      <p:graphicFrame>
        <p:nvGraphicFramePr>
          <p:cNvPr id="419857" name="Object 10"/>
          <p:cNvGraphicFramePr>
            <a:graphicFrameLocks noChangeAspect="1"/>
          </p:cNvGraphicFramePr>
          <p:nvPr/>
        </p:nvGraphicFramePr>
        <p:xfrm>
          <a:off x="3121025" y="4322763"/>
          <a:ext cx="1222375" cy="1508125"/>
        </p:xfrm>
        <a:graphic>
          <a:graphicData uri="http://schemas.openxmlformats.org/presentationml/2006/ole">
            <p:oleObj spid="_x0000_s367626" name="Equation" r:id="rId12" imgW="380880" imgH="469800" progId="Equation.DSMT4">
              <p:embed/>
            </p:oleObj>
          </a:graphicData>
        </a:graphic>
      </p:graphicFrame>
      <p:graphicFrame>
        <p:nvGraphicFramePr>
          <p:cNvPr id="419858" name="Object 11"/>
          <p:cNvGraphicFramePr>
            <a:graphicFrameLocks noChangeAspect="1"/>
          </p:cNvGraphicFramePr>
          <p:nvPr/>
        </p:nvGraphicFramePr>
        <p:xfrm>
          <a:off x="4346575" y="4343400"/>
          <a:ext cx="2282825" cy="1425575"/>
        </p:xfrm>
        <a:graphic>
          <a:graphicData uri="http://schemas.openxmlformats.org/presentationml/2006/ole">
            <p:oleObj spid="_x0000_s367627" name="Equation" r:id="rId13" imgW="711000" imgH="444240" progId="Equation.DSMT4">
              <p:embed/>
            </p:oleObj>
          </a:graphicData>
        </a:graphic>
      </p:graphicFrame>
      <p:graphicFrame>
        <p:nvGraphicFramePr>
          <p:cNvPr id="419859" name="Object 12"/>
          <p:cNvGraphicFramePr>
            <a:graphicFrameLocks noChangeAspect="1"/>
          </p:cNvGraphicFramePr>
          <p:nvPr/>
        </p:nvGraphicFramePr>
        <p:xfrm>
          <a:off x="6535738" y="4572000"/>
          <a:ext cx="2608262" cy="814387"/>
        </p:xfrm>
        <a:graphic>
          <a:graphicData uri="http://schemas.openxmlformats.org/presentationml/2006/ole">
            <p:oleObj spid="_x0000_s367628" name="Equation" r:id="rId14" imgW="812800" imgH="25400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08" name="Rectangle 4"/>
          <p:cNvSpPr>
            <a:spLocks noGrp="1" noChangeArrowheads="1"/>
          </p:cNvSpPr>
          <p:nvPr>
            <p:ph type="dt" sz="quarter" idx="10"/>
          </p:nvPr>
        </p:nvSpPr>
        <p:spPr>
          <a:noFill/>
        </p:spPr>
        <p:txBody>
          <a:bodyPr/>
          <a:lstStyle/>
          <a:p>
            <a:r>
              <a:rPr lang="en-US" smtClean="0"/>
              <a:t>Tuesday, June 14, 2011</a:t>
            </a:r>
          </a:p>
        </p:txBody>
      </p:sp>
      <p:sp>
        <p:nvSpPr>
          <p:cNvPr id="20509" name="Rectangle 6"/>
          <p:cNvSpPr>
            <a:spLocks noGrp="1" noChangeArrowheads="1"/>
          </p:cNvSpPr>
          <p:nvPr>
            <p:ph type="sldNum" sz="quarter" idx="12"/>
          </p:nvPr>
        </p:nvSpPr>
        <p:spPr>
          <a:noFill/>
        </p:spPr>
        <p:txBody>
          <a:bodyPr/>
          <a:lstStyle/>
          <a:p>
            <a:fld id="{791C63E0-7AFB-CC45-95AA-9037CDFBC4CA}" type="slidenum">
              <a:rPr lang="en-US"/>
              <a:pPr/>
              <a:t>8</a:t>
            </a:fld>
            <a:endParaRPr lang="en-US"/>
          </a:p>
        </p:txBody>
      </p:sp>
      <p:sp>
        <p:nvSpPr>
          <p:cNvPr id="20510" name="Footer Placeholder 4"/>
          <p:cNvSpPr>
            <a:spLocks noGrp="1"/>
          </p:cNvSpPr>
          <p:nvPr>
            <p:ph type="ftr" sz="quarter" idx="11"/>
          </p:nvPr>
        </p:nvSpPr>
        <p:spPr>
          <a:noFill/>
        </p:spPr>
        <p:txBody>
          <a:bodyPr/>
          <a:lstStyle/>
          <a:p>
            <a:r>
              <a:rPr lang="en-US" smtClean="0"/>
              <a:t>PHYS 1443-001, Spring 2011 Dr. Jaehoon Yu</a:t>
            </a:r>
          </a:p>
        </p:txBody>
      </p:sp>
      <p:sp>
        <p:nvSpPr>
          <p:cNvPr id="2051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E134FCE0-5383-374B-AE9A-1F92DDA5A5BE}" type="slidenum">
              <a:rPr lang="en-US" sz="1400" b="1">
                <a:solidFill>
                  <a:srgbClr val="A50021"/>
                </a:solidFill>
                <a:latin typeface="Arial Narrow" charset="0"/>
              </a:rPr>
              <a:pPr algn="r"/>
              <a:t>8</a:t>
            </a:fld>
            <a:endParaRPr lang="en-US" sz="1400" b="1">
              <a:solidFill>
                <a:srgbClr val="A50021"/>
              </a:solidFill>
              <a:latin typeface="Arial Narrow" charset="0"/>
            </a:endParaRPr>
          </a:p>
        </p:txBody>
      </p:sp>
      <p:sp>
        <p:nvSpPr>
          <p:cNvPr id="20512" name="Rectangle 2"/>
          <p:cNvSpPr>
            <a:spLocks noGrp="1" noChangeArrowheads="1"/>
          </p:cNvSpPr>
          <p:nvPr>
            <p:ph type="title"/>
          </p:nvPr>
        </p:nvSpPr>
        <p:spPr>
          <a:xfrm>
            <a:off x="685800" y="76200"/>
            <a:ext cx="7772400" cy="609600"/>
          </a:xfrm>
        </p:spPr>
        <p:txBody>
          <a:bodyPr/>
          <a:lstStyle/>
          <a:p>
            <a:pPr eaLnBrk="1" hangingPunct="1"/>
            <a:r>
              <a:rPr lang="en-US" sz="4000"/>
              <a:t>Example of Newton’s 3</a:t>
            </a:r>
            <a:r>
              <a:rPr lang="en-US" sz="4000" baseline="30000"/>
              <a:t>rd</a:t>
            </a:r>
            <a:r>
              <a:rPr lang="en-US" sz="4000"/>
              <a:t> Law </a:t>
            </a:r>
            <a:endParaRPr lang="en-US"/>
          </a:p>
        </p:txBody>
      </p:sp>
      <p:sp>
        <p:nvSpPr>
          <p:cNvPr id="269315" name="Text Box 3"/>
          <p:cNvSpPr txBox="1">
            <a:spLocks noChangeArrowheads="1"/>
          </p:cNvSpPr>
          <p:nvPr/>
        </p:nvSpPr>
        <p:spPr bwMode="auto">
          <a:xfrm>
            <a:off x="685800" y="762000"/>
            <a:ext cx="8001000" cy="944563"/>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A large man and a small boy stand facing each other on </a:t>
            </a:r>
            <a:r>
              <a:rPr lang="en-US" sz="1800" b="1">
                <a:solidFill>
                  <a:srgbClr val="FF0000"/>
                </a:solidFill>
                <a:latin typeface="Arial Narrow" charset="0"/>
              </a:rPr>
              <a:t>frictionless ice</a:t>
            </a:r>
            <a:r>
              <a:rPr lang="en-US" sz="1800">
                <a:solidFill>
                  <a:schemeClr val="accent2"/>
                </a:solidFill>
                <a:latin typeface="Arial Narrow" charset="0"/>
              </a:rPr>
              <a:t>.   They put their hands together and push against each other so that they move apart.  </a:t>
            </a:r>
            <a:r>
              <a:rPr lang="en-US" sz="1800">
                <a:solidFill>
                  <a:srgbClr val="800000"/>
                </a:solidFill>
                <a:latin typeface="Arial Narrow" charset="0"/>
              </a:rPr>
              <a:t>a) Who moves away with the higher speed and by how much?</a:t>
            </a:r>
            <a:endParaRPr lang="en-US" sz="1800" baseline="30000">
              <a:solidFill>
                <a:srgbClr val="800000"/>
              </a:solidFill>
              <a:latin typeface="Arial Narrow" charset="0"/>
            </a:endParaRPr>
          </a:p>
        </p:txBody>
      </p:sp>
      <p:graphicFrame>
        <p:nvGraphicFramePr>
          <p:cNvPr id="269316" name="Object 2"/>
          <p:cNvGraphicFramePr>
            <a:graphicFrameLocks noChangeAspect="1"/>
          </p:cNvGraphicFramePr>
          <p:nvPr/>
        </p:nvGraphicFramePr>
        <p:xfrm>
          <a:off x="3390900" y="1812925"/>
          <a:ext cx="952500" cy="574675"/>
        </p:xfrm>
        <a:graphic>
          <a:graphicData uri="http://schemas.openxmlformats.org/presentationml/2006/ole">
            <p:oleObj spid="_x0000_s370690" name="Equation" r:id="rId3" imgW="380880" imgH="228600" progId="Equation.DSMT4">
              <p:embed/>
            </p:oleObj>
          </a:graphicData>
        </a:graphic>
      </p:graphicFrame>
      <p:pic>
        <p:nvPicPr>
          <p:cNvPr id="269317" name="Picture 5" descr="pe01659_"/>
          <p:cNvPicPr>
            <a:picLocks noChangeAspect="1" noChangeArrowheads="1"/>
          </p:cNvPicPr>
          <p:nvPr/>
        </p:nvPicPr>
        <p:blipFill>
          <a:blip r:embed="rId4"/>
          <a:srcRect/>
          <a:stretch>
            <a:fillRect/>
          </a:stretch>
        </p:blipFill>
        <p:spPr bwMode="auto">
          <a:xfrm>
            <a:off x="304800" y="1905000"/>
            <a:ext cx="1066800" cy="2420938"/>
          </a:xfrm>
          <a:prstGeom prst="rect">
            <a:avLst/>
          </a:prstGeom>
          <a:noFill/>
          <a:ln w="9525">
            <a:noFill/>
            <a:miter lim="800000"/>
            <a:headEnd/>
            <a:tailEnd/>
          </a:ln>
        </p:spPr>
      </p:pic>
      <p:sp>
        <p:nvSpPr>
          <p:cNvPr id="269318" name="Text Box 6"/>
          <p:cNvSpPr txBox="1">
            <a:spLocks noChangeArrowheads="1"/>
          </p:cNvSpPr>
          <p:nvPr/>
        </p:nvSpPr>
        <p:spPr bwMode="auto">
          <a:xfrm>
            <a:off x="457200" y="4267200"/>
            <a:ext cx="392113" cy="457200"/>
          </a:xfrm>
          <a:prstGeom prst="rect">
            <a:avLst/>
          </a:prstGeom>
          <a:noFill/>
          <a:ln w="9525">
            <a:noFill/>
            <a:miter lim="800000"/>
            <a:headEnd/>
            <a:tailEnd/>
          </a:ln>
        </p:spPr>
        <p:txBody>
          <a:bodyPr wrap="none">
            <a:prstTxWarp prst="textNoShape">
              <a:avLst/>
            </a:prstTxWarp>
            <a:spAutoFit/>
          </a:bodyPr>
          <a:lstStyle/>
          <a:p>
            <a:r>
              <a:rPr lang="en-US">
                <a:solidFill>
                  <a:srgbClr val="333399"/>
                </a:solidFill>
                <a:latin typeface="Arial Narrow" charset="0"/>
              </a:rPr>
              <a:t>M</a:t>
            </a:r>
          </a:p>
        </p:txBody>
      </p:sp>
      <p:pic>
        <p:nvPicPr>
          <p:cNvPr id="269319" name="Picture 7" descr="pe02043_"/>
          <p:cNvPicPr>
            <a:picLocks noChangeAspect="1" noChangeArrowheads="1"/>
          </p:cNvPicPr>
          <p:nvPr/>
        </p:nvPicPr>
        <p:blipFill>
          <a:blip r:embed="rId5"/>
          <a:srcRect/>
          <a:stretch>
            <a:fillRect/>
          </a:stretch>
        </p:blipFill>
        <p:spPr bwMode="auto">
          <a:xfrm>
            <a:off x="2286000" y="2438400"/>
            <a:ext cx="730250" cy="1066800"/>
          </a:xfrm>
          <a:prstGeom prst="rect">
            <a:avLst/>
          </a:prstGeom>
          <a:noFill/>
          <a:ln w="9525">
            <a:noFill/>
            <a:miter lim="800000"/>
            <a:headEnd/>
            <a:tailEnd/>
          </a:ln>
        </p:spPr>
      </p:pic>
      <p:sp>
        <p:nvSpPr>
          <p:cNvPr id="269320" name="Text Box 8"/>
          <p:cNvSpPr txBox="1">
            <a:spLocks noChangeArrowheads="1"/>
          </p:cNvSpPr>
          <p:nvPr/>
        </p:nvSpPr>
        <p:spPr bwMode="auto">
          <a:xfrm>
            <a:off x="2438400" y="3657600"/>
            <a:ext cx="392113" cy="457200"/>
          </a:xfrm>
          <a:prstGeom prst="rect">
            <a:avLst/>
          </a:prstGeom>
          <a:noFill/>
          <a:ln w="9525">
            <a:noFill/>
            <a:miter lim="800000"/>
            <a:headEnd/>
            <a:tailEnd/>
          </a:ln>
        </p:spPr>
        <p:txBody>
          <a:bodyPr wrap="none">
            <a:prstTxWarp prst="textNoShape">
              <a:avLst/>
            </a:prstTxWarp>
            <a:spAutoFit/>
          </a:bodyPr>
          <a:lstStyle/>
          <a:p>
            <a:r>
              <a:rPr lang="en-US">
                <a:solidFill>
                  <a:srgbClr val="333399"/>
                </a:solidFill>
                <a:latin typeface="Arial Narrow" charset="0"/>
              </a:rPr>
              <a:t>m</a:t>
            </a:r>
          </a:p>
        </p:txBody>
      </p:sp>
      <p:grpSp>
        <p:nvGrpSpPr>
          <p:cNvPr id="2" name="Group 9"/>
          <p:cNvGrpSpPr>
            <a:grpSpLocks/>
          </p:cNvGrpSpPr>
          <p:nvPr/>
        </p:nvGrpSpPr>
        <p:grpSpPr bwMode="auto">
          <a:xfrm>
            <a:off x="1512888" y="2473325"/>
            <a:ext cx="614362" cy="498475"/>
            <a:chOff x="953" y="1558"/>
            <a:chExt cx="387" cy="314"/>
          </a:xfrm>
        </p:grpSpPr>
        <p:sp>
          <p:nvSpPr>
            <p:cNvPr id="20529" name="Line 10"/>
            <p:cNvSpPr>
              <a:spLocks noChangeShapeType="1"/>
            </p:cNvSpPr>
            <p:nvPr/>
          </p:nvSpPr>
          <p:spPr bwMode="auto">
            <a:xfrm>
              <a:off x="953" y="1872"/>
              <a:ext cx="384"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20530" name="Text Box 11"/>
            <p:cNvSpPr txBox="1">
              <a:spLocks noChangeArrowheads="1"/>
            </p:cNvSpPr>
            <p:nvPr/>
          </p:nvSpPr>
          <p:spPr bwMode="auto">
            <a:xfrm>
              <a:off x="1001" y="1558"/>
              <a:ext cx="339" cy="288"/>
            </a:xfrm>
            <a:prstGeom prst="rect">
              <a:avLst/>
            </a:prstGeom>
            <a:noFill/>
            <a:ln w="9525">
              <a:noFill/>
              <a:miter lim="800000"/>
              <a:headEnd/>
              <a:tailEnd/>
            </a:ln>
          </p:spPr>
          <p:txBody>
            <a:bodyPr wrap="none">
              <a:prstTxWarp prst="textNoShape">
                <a:avLst/>
              </a:prstTxWarp>
              <a:spAutoFit/>
            </a:bodyPr>
            <a:lstStyle/>
            <a:p>
              <a:r>
                <a:rPr lang="en-US" b="1">
                  <a:solidFill>
                    <a:srgbClr val="333399"/>
                  </a:solidFill>
                  <a:latin typeface="Monotype Corsiva" charset="0"/>
                </a:rPr>
                <a:t>F</a:t>
              </a:r>
              <a:r>
                <a:rPr lang="en-US" b="1" baseline="-25000">
                  <a:solidFill>
                    <a:srgbClr val="333399"/>
                  </a:solidFill>
                  <a:latin typeface="Monotype Corsiva" charset="0"/>
                </a:rPr>
                <a:t>12</a:t>
              </a:r>
              <a:endParaRPr lang="en-US" b="1">
                <a:solidFill>
                  <a:srgbClr val="333399"/>
                </a:solidFill>
                <a:latin typeface="Monotype Corsiva" charset="0"/>
              </a:endParaRPr>
            </a:p>
          </p:txBody>
        </p:sp>
      </p:grpSp>
      <p:grpSp>
        <p:nvGrpSpPr>
          <p:cNvPr id="3" name="Group 12"/>
          <p:cNvGrpSpPr>
            <a:grpSpLocks/>
          </p:cNvGrpSpPr>
          <p:nvPr/>
        </p:nvGrpSpPr>
        <p:grpSpPr bwMode="auto">
          <a:xfrm>
            <a:off x="1219200" y="3276600"/>
            <a:ext cx="1270000" cy="533400"/>
            <a:chOff x="720" y="1776"/>
            <a:chExt cx="800" cy="336"/>
          </a:xfrm>
        </p:grpSpPr>
        <p:sp>
          <p:nvSpPr>
            <p:cNvPr id="20527" name="Line 13"/>
            <p:cNvSpPr>
              <a:spLocks noChangeShapeType="1"/>
            </p:cNvSpPr>
            <p:nvPr/>
          </p:nvSpPr>
          <p:spPr bwMode="auto">
            <a:xfrm rot="10800000">
              <a:off x="909" y="1776"/>
              <a:ext cx="384"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20528" name="Text Box 14"/>
            <p:cNvSpPr txBox="1">
              <a:spLocks noChangeArrowheads="1"/>
            </p:cNvSpPr>
            <p:nvPr/>
          </p:nvSpPr>
          <p:spPr bwMode="auto">
            <a:xfrm>
              <a:off x="720" y="1824"/>
              <a:ext cx="800" cy="288"/>
            </a:xfrm>
            <a:prstGeom prst="rect">
              <a:avLst/>
            </a:prstGeom>
            <a:noFill/>
            <a:ln w="9525">
              <a:noFill/>
              <a:miter lim="800000"/>
              <a:headEnd/>
              <a:tailEnd/>
            </a:ln>
          </p:spPr>
          <p:txBody>
            <a:bodyPr wrap="none">
              <a:prstTxWarp prst="textNoShape">
                <a:avLst/>
              </a:prstTxWarp>
              <a:spAutoFit/>
            </a:bodyPr>
            <a:lstStyle/>
            <a:p>
              <a:r>
                <a:rPr lang="en-US" b="1">
                  <a:solidFill>
                    <a:srgbClr val="333399"/>
                  </a:solidFill>
                  <a:latin typeface="Monotype Corsiva" charset="0"/>
                </a:rPr>
                <a:t>F</a:t>
              </a:r>
              <a:r>
                <a:rPr lang="en-US" b="1" baseline="-25000">
                  <a:solidFill>
                    <a:srgbClr val="333399"/>
                  </a:solidFill>
                  <a:latin typeface="Monotype Corsiva" charset="0"/>
                </a:rPr>
                <a:t>21</a:t>
              </a:r>
              <a:r>
                <a:rPr lang="en-US" b="1">
                  <a:solidFill>
                    <a:srgbClr val="333399"/>
                  </a:solidFill>
                  <a:latin typeface="Monotype Corsiva" charset="0"/>
                </a:rPr>
                <a:t>= - F</a:t>
              </a:r>
              <a:r>
                <a:rPr lang="en-US" b="1" baseline="-25000">
                  <a:solidFill>
                    <a:srgbClr val="333399"/>
                  </a:solidFill>
                  <a:latin typeface="Monotype Corsiva" charset="0"/>
                </a:rPr>
                <a:t>12</a:t>
              </a:r>
              <a:endParaRPr lang="en-US" b="1">
                <a:solidFill>
                  <a:srgbClr val="333399"/>
                </a:solidFill>
                <a:latin typeface="Monotype Corsiva" charset="0"/>
              </a:endParaRPr>
            </a:p>
          </p:txBody>
        </p:sp>
      </p:grpSp>
      <p:graphicFrame>
        <p:nvGraphicFramePr>
          <p:cNvPr id="269327" name="Object 3"/>
          <p:cNvGraphicFramePr>
            <a:graphicFrameLocks noChangeAspect="1"/>
          </p:cNvGraphicFramePr>
          <p:nvPr/>
        </p:nvGraphicFramePr>
        <p:xfrm>
          <a:off x="3276600" y="3563938"/>
          <a:ext cx="969963" cy="614362"/>
        </p:xfrm>
        <a:graphic>
          <a:graphicData uri="http://schemas.openxmlformats.org/presentationml/2006/ole">
            <p:oleObj spid="_x0000_s370691" name="Equation" r:id="rId6" imgW="380880" imgH="228600" progId="Equation.DSMT4">
              <p:embed/>
            </p:oleObj>
          </a:graphicData>
        </a:graphic>
      </p:graphicFrame>
      <p:graphicFrame>
        <p:nvGraphicFramePr>
          <p:cNvPr id="269328" name="Object 4"/>
          <p:cNvGraphicFramePr>
            <a:graphicFrameLocks noChangeAspect="1"/>
          </p:cNvGraphicFramePr>
          <p:nvPr/>
        </p:nvGraphicFramePr>
        <p:xfrm>
          <a:off x="1158875" y="4646613"/>
          <a:ext cx="1744663" cy="593725"/>
        </p:xfrm>
        <a:graphic>
          <a:graphicData uri="http://schemas.openxmlformats.org/presentationml/2006/ole">
            <p:oleObj spid="_x0000_s370692" name="Equation" r:id="rId7" imgW="698400" imgH="228600" progId="Equation.DSMT4">
              <p:embed/>
            </p:oleObj>
          </a:graphicData>
        </a:graphic>
      </p:graphicFrame>
      <p:graphicFrame>
        <p:nvGraphicFramePr>
          <p:cNvPr id="269329" name="Object 5"/>
          <p:cNvGraphicFramePr>
            <a:graphicFrameLocks noChangeAspect="1"/>
          </p:cNvGraphicFramePr>
          <p:nvPr/>
        </p:nvGraphicFramePr>
        <p:xfrm>
          <a:off x="6477000" y="1828800"/>
          <a:ext cx="1027113" cy="706438"/>
        </p:xfrm>
        <a:graphic>
          <a:graphicData uri="http://schemas.openxmlformats.org/presentationml/2006/ole">
            <p:oleObj spid="_x0000_s370693" name="Equation" r:id="rId8" imgW="495000" imgH="330120" progId="Equation.DSMT4">
              <p:embed/>
            </p:oleObj>
          </a:graphicData>
        </a:graphic>
      </p:graphicFrame>
      <p:graphicFrame>
        <p:nvGraphicFramePr>
          <p:cNvPr id="269330" name="Object 6"/>
          <p:cNvGraphicFramePr>
            <a:graphicFrameLocks noChangeAspect="1"/>
          </p:cNvGraphicFramePr>
          <p:nvPr/>
        </p:nvGraphicFramePr>
        <p:xfrm>
          <a:off x="3352800" y="2654300"/>
          <a:ext cx="989013" cy="622300"/>
        </p:xfrm>
        <a:graphic>
          <a:graphicData uri="http://schemas.openxmlformats.org/presentationml/2006/ole">
            <p:oleObj spid="_x0000_s370694" name="Equation" r:id="rId9" imgW="380880" imgH="228600" progId="Equation.DSMT4">
              <p:embed/>
            </p:oleObj>
          </a:graphicData>
        </a:graphic>
      </p:graphicFrame>
      <p:graphicFrame>
        <p:nvGraphicFramePr>
          <p:cNvPr id="269331" name="Object 7"/>
          <p:cNvGraphicFramePr>
            <a:graphicFrameLocks noChangeAspect="1"/>
          </p:cNvGraphicFramePr>
          <p:nvPr/>
        </p:nvGraphicFramePr>
        <p:xfrm>
          <a:off x="6751638" y="2590800"/>
          <a:ext cx="901700" cy="384175"/>
        </p:xfrm>
        <a:graphic>
          <a:graphicData uri="http://schemas.openxmlformats.org/presentationml/2006/ole">
            <p:oleObj spid="_x0000_s370695" name="Equation" r:id="rId10" imgW="380880" imgH="177480" progId="Equation.DSMT4">
              <p:embed/>
            </p:oleObj>
          </a:graphicData>
        </a:graphic>
      </p:graphicFrame>
      <p:graphicFrame>
        <p:nvGraphicFramePr>
          <p:cNvPr id="269332" name="Object 8"/>
          <p:cNvGraphicFramePr>
            <a:graphicFrameLocks noChangeAspect="1"/>
          </p:cNvGraphicFramePr>
          <p:nvPr/>
        </p:nvGraphicFramePr>
        <p:xfrm>
          <a:off x="6705600" y="3127375"/>
          <a:ext cx="858838" cy="409575"/>
        </p:xfrm>
        <a:graphic>
          <a:graphicData uri="http://schemas.openxmlformats.org/presentationml/2006/ole">
            <p:oleObj spid="_x0000_s370696" name="Equation" r:id="rId11" imgW="393480" imgH="190440" progId="Equation.DSMT4">
              <p:embed/>
            </p:oleObj>
          </a:graphicData>
        </a:graphic>
      </p:graphicFrame>
      <p:graphicFrame>
        <p:nvGraphicFramePr>
          <p:cNvPr id="269333" name="Object 9"/>
          <p:cNvGraphicFramePr>
            <a:graphicFrameLocks noChangeAspect="1"/>
          </p:cNvGraphicFramePr>
          <p:nvPr/>
        </p:nvGraphicFramePr>
        <p:xfrm>
          <a:off x="6719888" y="3657600"/>
          <a:ext cx="823912" cy="396875"/>
        </p:xfrm>
        <a:graphic>
          <a:graphicData uri="http://schemas.openxmlformats.org/presentationml/2006/ole">
            <p:oleObj spid="_x0000_s370697" name="Equation" r:id="rId12" imgW="393480" imgH="177480" progId="Equation.DSMT4">
              <p:embed/>
            </p:oleObj>
          </a:graphicData>
        </a:graphic>
      </p:graphicFrame>
      <p:graphicFrame>
        <p:nvGraphicFramePr>
          <p:cNvPr id="269334" name="Object 10"/>
          <p:cNvGraphicFramePr>
            <a:graphicFrameLocks noChangeAspect="1"/>
          </p:cNvGraphicFramePr>
          <p:nvPr/>
        </p:nvGraphicFramePr>
        <p:xfrm>
          <a:off x="6650038" y="4191000"/>
          <a:ext cx="893762" cy="412750"/>
        </p:xfrm>
        <a:graphic>
          <a:graphicData uri="http://schemas.openxmlformats.org/presentationml/2006/ole">
            <p:oleObj spid="_x0000_s370698" name="Equation" r:id="rId13" imgW="393480" imgH="190440" progId="Equation.DSMT4">
              <p:embed/>
            </p:oleObj>
          </a:graphicData>
        </a:graphic>
      </p:graphicFrame>
      <p:graphicFrame>
        <p:nvGraphicFramePr>
          <p:cNvPr id="269335" name="Object 11"/>
          <p:cNvGraphicFramePr>
            <a:graphicFrameLocks noChangeAspect="1"/>
          </p:cNvGraphicFramePr>
          <p:nvPr/>
        </p:nvGraphicFramePr>
        <p:xfrm>
          <a:off x="3744913" y="4662488"/>
          <a:ext cx="1992312" cy="595312"/>
        </p:xfrm>
        <a:graphic>
          <a:graphicData uri="http://schemas.openxmlformats.org/presentationml/2006/ole">
            <p:oleObj spid="_x0000_s370699" name="Equation" r:id="rId14" imgW="1079280" imgH="330120" progId="Equation.DSMT4">
              <p:embed/>
            </p:oleObj>
          </a:graphicData>
        </a:graphic>
      </p:graphicFrame>
      <p:graphicFrame>
        <p:nvGraphicFramePr>
          <p:cNvPr id="269336" name="Object 12"/>
          <p:cNvGraphicFramePr>
            <a:graphicFrameLocks noChangeAspect="1"/>
          </p:cNvGraphicFramePr>
          <p:nvPr/>
        </p:nvGraphicFramePr>
        <p:xfrm>
          <a:off x="2438400" y="5526088"/>
          <a:ext cx="949325" cy="300037"/>
        </p:xfrm>
        <a:graphic>
          <a:graphicData uri="http://schemas.openxmlformats.org/presentationml/2006/ole">
            <p:oleObj spid="_x0000_s370700" name="Equation" r:id="rId15" imgW="457200" imgH="139680" progId="Equation.DSMT4">
              <p:embed/>
            </p:oleObj>
          </a:graphicData>
        </a:graphic>
      </p:graphicFrame>
      <p:sp>
        <p:nvSpPr>
          <p:cNvPr id="269337" name="AutoShape 25"/>
          <p:cNvSpPr>
            <a:spLocks noChangeArrowheads="1"/>
          </p:cNvSpPr>
          <p:nvPr/>
        </p:nvSpPr>
        <p:spPr bwMode="auto">
          <a:xfrm>
            <a:off x="5410200" y="1828800"/>
            <a:ext cx="914400" cy="685800"/>
          </a:xfrm>
          <a:prstGeom prst="rightArrow">
            <a:avLst>
              <a:gd name="adj1" fmla="val 50000"/>
              <a:gd name="adj2" fmla="val 33333"/>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b="1">
              <a:solidFill>
                <a:srgbClr val="A50021"/>
              </a:solidFill>
              <a:latin typeface="Arial Narrow" charset="0"/>
            </a:endParaRPr>
          </a:p>
        </p:txBody>
      </p:sp>
      <p:graphicFrame>
        <p:nvGraphicFramePr>
          <p:cNvPr id="269338" name="Object 13"/>
          <p:cNvGraphicFramePr>
            <a:graphicFrameLocks noChangeAspect="1"/>
          </p:cNvGraphicFramePr>
          <p:nvPr/>
        </p:nvGraphicFramePr>
        <p:xfrm>
          <a:off x="4343400" y="2649538"/>
          <a:ext cx="955675" cy="625475"/>
        </p:xfrm>
        <a:graphic>
          <a:graphicData uri="http://schemas.openxmlformats.org/presentationml/2006/ole">
            <p:oleObj spid="_x0000_s370701" name="Equation" r:id="rId16" imgW="291960" imgH="228600" progId="Equation.DSMT4">
              <p:embed/>
            </p:oleObj>
          </a:graphicData>
        </a:graphic>
      </p:graphicFrame>
      <p:sp>
        <p:nvSpPr>
          <p:cNvPr id="269339" name="AutoShape 27"/>
          <p:cNvSpPr>
            <a:spLocks noChangeArrowheads="1"/>
          </p:cNvSpPr>
          <p:nvPr/>
        </p:nvSpPr>
        <p:spPr bwMode="auto">
          <a:xfrm>
            <a:off x="5334000" y="2670175"/>
            <a:ext cx="1066800" cy="762000"/>
          </a:xfrm>
          <a:prstGeom prst="rightArrow">
            <a:avLst>
              <a:gd name="adj1" fmla="val 50000"/>
              <a:gd name="adj2" fmla="val 35000"/>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sz="1800" b="1">
              <a:solidFill>
                <a:srgbClr val="A50021"/>
              </a:solidFill>
              <a:latin typeface="Arial Narrow" charset="0"/>
            </a:endParaRPr>
          </a:p>
        </p:txBody>
      </p:sp>
      <p:graphicFrame>
        <p:nvGraphicFramePr>
          <p:cNvPr id="269340" name="Object 14"/>
          <p:cNvGraphicFramePr>
            <a:graphicFrameLocks noChangeAspect="1"/>
          </p:cNvGraphicFramePr>
          <p:nvPr/>
        </p:nvGraphicFramePr>
        <p:xfrm>
          <a:off x="7661275" y="2632075"/>
          <a:ext cx="720725" cy="301625"/>
        </p:xfrm>
        <a:graphic>
          <a:graphicData uri="http://schemas.openxmlformats.org/presentationml/2006/ole">
            <p:oleObj spid="_x0000_s370702" name="Equation" r:id="rId17" imgW="304560" imgH="139680" progId="Equation.DSMT4">
              <p:embed/>
            </p:oleObj>
          </a:graphicData>
        </a:graphic>
      </p:graphicFrame>
      <p:graphicFrame>
        <p:nvGraphicFramePr>
          <p:cNvPr id="269341" name="Object 15"/>
          <p:cNvGraphicFramePr>
            <a:graphicFrameLocks noChangeAspect="1"/>
          </p:cNvGraphicFramePr>
          <p:nvPr/>
        </p:nvGraphicFramePr>
        <p:xfrm>
          <a:off x="7585075" y="3168650"/>
          <a:ext cx="912813" cy="327025"/>
        </p:xfrm>
        <a:graphic>
          <a:graphicData uri="http://schemas.openxmlformats.org/presentationml/2006/ole">
            <p:oleObj spid="_x0000_s370703" name="Equation" r:id="rId18" imgW="419040" imgH="152280" progId="Equation.DSMT4">
              <p:embed/>
            </p:oleObj>
          </a:graphicData>
        </a:graphic>
      </p:graphicFrame>
      <p:graphicFrame>
        <p:nvGraphicFramePr>
          <p:cNvPr id="269342" name="Object 16"/>
          <p:cNvGraphicFramePr>
            <a:graphicFrameLocks noChangeAspect="1"/>
          </p:cNvGraphicFramePr>
          <p:nvPr/>
        </p:nvGraphicFramePr>
        <p:xfrm>
          <a:off x="8518525" y="3141663"/>
          <a:ext cx="277813" cy="381000"/>
        </p:xfrm>
        <a:graphic>
          <a:graphicData uri="http://schemas.openxmlformats.org/presentationml/2006/ole">
            <p:oleObj spid="_x0000_s370704" name="Equation" r:id="rId19" imgW="126720" imgH="177480" progId="Equation.DSMT4">
              <p:embed/>
            </p:oleObj>
          </a:graphicData>
        </a:graphic>
      </p:graphicFrame>
      <p:graphicFrame>
        <p:nvGraphicFramePr>
          <p:cNvPr id="269343" name="Object 17"/>
          <p:cNvGraphicFramePr>
            <a:graphicFrameLocks noChangeAspect="1"/>
          </p:cNvGraphicFramePr>
          <p:nvPr/>
        </p:nvGraphicFramePr>
        <p:xfrm>
          <a:off x="4343400" y="1812925"/>
          <a:ext cx="857250" cy="574675"/>
        </p:xfrm>
        <a:graphic>
          <a:graphicData uri="http://schemas.openxmlformats.org/presentationml/2006/ole">
            <p:oleObj spid="_x0000_s370705" name="Equation" r:id="rId20" imgW="342720" imgH="228600" progId="Equation.DSMT4">
              <p:embed/>
            </p:oleObj>
          </a:graphicData>
        </a:graphic>
      </p:graphicFrame>
      <p:graphicFrame>
        <p:nvGraphicFramePr>
          <p:cNvPr id="269344" name="Object 18"/>
          <p:cNvGraphicFramePr>
            <a:graphicFrameLocks noChangeAspect="1"/>
          </p:cNvGraphicFramePr>
          <p:nvPr/>
        </p:nvGraphicFramePr>
        <p:xfrm>
          <a:off x="7486650" y="1801813"/>
          <a:ext cx="895350" cy="704850"/>
        </p:xfrm>
        <a:graphic>
          <a:graphicData uri="http://schemas.openxmlformats.org/presentationml/2006/ole">
            <p:oleObj spid="_x0000_s370706" name="Equation" r:id="rId21" imgW="431640" imgH="330120" progId="Equation.DSMT4">
              <p:embed/>
            </p:oleObj>
          </a:graphicData>
        </a:graphic>
      </p:graphicFrame>
      <p:graphicFrame>
        <p:nvGraphicFramePr>
          <p:cNvPr id="269345" name="Object 19"/>
          <p:cNvGraphicFramePr>
            <a:graphicFrameLocks noChangeAspect="1"/>
          </p:cNvGraphicFramePr>
          <p:nvPr/>
        </p:nvGraphicFramePr>
        <p:xfrm>
          <a:off x="8343900" y="1981200"/>
          <a:ext cx="342900" cy="352425"/>
        </p:xfrm>
        <a:graphic>
          <a:graphicData uri="http://schemas.openxmlformats.org/presentationml/2006/ole">
            <p:oleObj spid="_x0000_s370707" name="Equation" r:id="rId22" imgW="164880" imgH="164880" progId="Equation.DSMT4">
              <p:embed/>
            </p:oleObj>
          </a:graphicData>
        </a:graphic>
      </p:graphicFrame>
      <p:sp>
        <p:nvSpPr>
          <p:cNvPr id="269346" name="AutoShape 34"/>
          <p:cNvSpPr>
            <a:spLocks noChangeArrowheads="1"/>
          </p:cNvSpPr>
          <p:nvPr/>
        </p:nvSpPr>
        <p:spPr bwMode="auto">
          <a:xfrm>
            <a:off x="5334000" y="3581400"/>
            <a:ext cx="1066800" cy="762000"/>
          </a:xfrm>
          <a:prstGeom prst="rightArrow">
            <a:avLst>
              <a:gd name="adj1" fmla="val 50000"/>
              <a:gd name="adj2" fmla="val 35000"/>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sz="1800" b="1">
              <a:solidFill>
                <a:srgbClr val="A50021"/>
              </a:solidFill>
              <a:latin typeface="Arial Narrow" charset="0"/>
            </a:endParaRPr>
          </a:p>
        </p:txBody>
      </p:sp>
      <p:graphicFrame>
        <p:nvGraphicFramePr>
          <p:cNvPr id="269347" name="Object 20"/>
          <p:cNvGraphicFramePr>
            <a:graphicFrameLocks noChangeAspect="1"/>
          </p:cNvGraphicFramePr>
          <p:nvPr/>
        </p:nvGraphicFramePr>
        <p:xfrm>
          <a:off x="7512050" y="3657600"/>
          <a:ext cx="717550" cy="396875"/>
        </p:xfrm>
        <a:graphic>
          <a:graphicData uri="http://schemas.openxmlformats.org/presentationml/2006/ole">
            <p:oleObj spid="_x0000_s370708" name="Equation" r:id="rId23" imgW="342720" imgH="177480" progId="Equation.DSMT4">
              <p:embed/>
            </p:oleObj>
          </a:graphicData>
        </a:graphic>
      </p:graphicFrame>
      <p:graphicFrame>
        <p:nvGraphicFramePr>
          <p:cNvPr id="269348" name="Object 21"/>
          <p:cNvGraphicFramePr>
            <a:graphicFrameLocks noChangeAspect="1"/>
          </p:cNvGraphicFramePr>
          <p:nvPr/>
        </p:nvGraphicFramePr>
        <p:xfrm>
          <a:off x="7496175" y="4191000"/>
          <a:ext cx="1038225" cy="412750"/>
        </p:xfrm>
        <a:graphic>
          <a:graphicData uri="http://schemas.openxmlformats.org/presentationml/2006/ole">
            <p:oleObj spid="_x0000_s370709" name="Equation" r:id="rId24" imgW="457200" imgH="190440" progId="Equation.DSMT4">
              <p:embed/>
            </p:oleObj>
          </a:graphicData>
        </a:graphic>
      </p:graphicFrame>
      <p:graphicFrame>
        <p:nvGraphicFramePr>
          <p:cNvPr id="269349" name="Object 22"/>
          <p:cNvGraphicFramePr>
            <a:graphicFrameLocks noChangeAspect="1"/>
          </p:cNvGraphicFramePr>
          <p:nvPr/>
        </p:nvGraphicFramePr>
        <p:xfrm>
          <a:off x="8534400" y="4191000"/>
          <a:ext cx="288925" cy="385763"/>
        </p:xfrm>
        <a:graphic>
          <a:graphicData uri="http://schemas.openxmlformats.org/presentationml/2006/ole">
            <p:oleObj spid="_x0000_s370710" name="Equation" r:id="rId25" imgW="126720" imgH="177480" progId="Equation.DSMT4">
              <p:embed/>
            </p:oleObj>
          </a:graphicData>
        </a:graphic>
      </p:graphicFrame>
      <p:sp>
        <p:nvSpPr>
          <p:cNvPr id="269350" name="Text Box 38"/>
          <p:cNvSpPr txBox="1">
            <a:spLocks noChangeArrowheads="1"/>
          </p:cNvSpPr>
          <p:nvPr/>
        </p:nvSpPr>
        <p:spPr bwMode="auto">
          <a:xfrm>
            <a:off x="288925" y="4760913"/>
            <a:ext cx="811213"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Since</a:t>
            </a:r>
          </a:p>
        </p:txBody>
      </p:sp>
      <p:sp>
        <p:nvSpPr>
          <p:cNvPr id="269351" name="Text Box 39"/>
          <p:cNvSpPr txBox="1">
            <a:spLocks noChangeArrowheads="1"/>
          </p:cNvSpPr>
          <p:nvPr/>
        </p:nvSpPr>
        <p:spPr bwMode="auto">
          <a:xfrm>
            <a:off x="3054350" y="4724400"/>
            <a:ext cx="603250"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and</a:t>
            </a:r>
          </a:p>
        </p:txBody>
      </p:sp>
      <p:sp>
        <p:nvSpPr>
          <p:cNvPr id="269352" name="AutoShape 40"/>
          <p:cNvSpPr>
            <a:spLocks noChangeArrowheads="1"/>
          </p:cNvSpPr>
          <p:nvPr/>
        </p:nvSpPr>
        <p:spPr bwMode="auto">
          <a:xfrm>
            <a:off x="685800" y="5257800"/>
            <a:ext cx="1524000" cy="914400"/>
          </a:xfrm>
          <a:prstGeom prst="rightArrow">
            <a:avLst>
              <a:gd name="adj1" fmla="val 50000"/>
              <a:gd name="adj2" fmla="val 41667"/>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charset="0"/>
              </a:rPr>
              <a:t>Establish the </a:t>
            </a:r>
          </a:p>
          <a:p>
            <a:pPr algn="ctr"/>
            <a:r>
              <a:rPr lang="en-US" sz="1800" b="1">
                <a:solidFill>
                  <a:srgbClr val="A50021"/>
                </a:solidFill>
                <a:latin typeface="Arial Narrow" charset="0"/>
              </a:rPr>
              <a:t>equation</a:t>
            </a:r>
          </a:p>
        </p:txBody>
      </p:sp>
      <p:graphicFrame>
        <p:nvGraphicFramePr>
          <p:cNvPr id="269353" name="Object 23"/>
          <p:cNvGraphicFramePr>
            <a:graphicFrameLocks noChangeAspect="1"/>
          </p:cNvGraphicFramePr>
          <p:nvPr/>
        </p:nvGraphicFramePr>
        <p:xfrm>
          <a:off x="6019800" y="5200650"/>
          <a:ext cx="1646238" cy="928688"/>
        </p:xfrm>
        <a:graphic>
          <a:graphicData uri="http://schemas.openxmlformats.org/presentationml/2006/ole">
            <p:oleObj spid="_x0000_s370711" name="Equation" r:id="rId26" imgW="634680" imgH="393480" progId="Equation.DSMT4">
              <p:embed/>
            </p:oleObj>
          </a:graphicData>
        </a:graphic>
      </p:graphicFrame>
      <p:sp>
        <p:nvSpPr>
          <p:cNvPr id="269354" name="AutoShape 42"/>
          <p:cNvSpPr>
            <a:spLocks noChangeArrowheads="1"/>
          </p:cNvSpPr>
          <p:nvPr/>
        </p:nvSpPr>
        <p:spPr bwMode="auto">
          <a:xfrm>
            <a:off x="4724400" y="5334000"/>
            <a:ext cx="1295400" cy="762000"/>
          </a:xfrm>
          <a:prstGeom prst="rightArrow">
            <a:avLst>
              <a:gd name="adj1" fmla="val 50000"/>
              <a:gd name="adj2" fmla="val 42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charset="0"/>
              </a:rPr>
              <a:t>Divide by m</a:t>
            </a:r>
          </a:p>
        </p:txBody>
      </p:sp>
      <p:graphicFrame>
        <p:nvGraphicFramePr>
          <p:cNvPr id="269355" name="Object 24"/>
          <p:cNvGraphicFramePr>
            <a:graphicFrameLocks noChangeAspect="1"/>
          </p:cNvGraphicFramePr>
          <p:nvPr/>
        </p:nvGraphicFramePr>
        <p:xfrm>
          <a:off x="4213225" y="3565525"/>
          <a:ext cx="968375" cy="612775"/>
        </p:xfrm>
        <a:graphic>
          <a:graphicData uri="http://schemas.openxmlformats.org/presentationml/2006/ole">
            <p:oleObj spid="_x0000_s370712" name="Equation" r:id="rId27" imgW="380880" imgH="228600" progId="Equation.DSMT4">
              <p:embed/>
            </p:oleObj>
          </a:graphicData>
        </a:graphic>
      </p:graphicFrame>
      <p:graphicFrame>
        <p:nvGraphicFramePr>
          <p:cNvPr id="269356" name="Object 25"/>
          <p:cNvGraphicFramePr>
            <a:graphicFrameLocks noChangeAspect="1"/>
          </p:cNvGraphicFramePr>
          <p:nvPr/>
        </p:nvGraphicFramePr>
        <p:xfrm>
          <a:off x="7469188" y="5181600"/>
          <a:ext cx="1217612" cy="928688"/>
        </p:xfrm>
        <a:graphic>
          <a:graphicData uri="http://schemas.openxmlformats.org/presentationml/2006/ole">
            <p:oleObj spid="_x0000_s370713" name="Equation" r:id="rId28" imgW="469800" imgH="393480" progId="Equation.DSMT4">
              <p:embed/>
            </p:oleObj>
          </a:graphicData>
        </a:graphic>
      </p:graphicFrame>
      <p:graphicFrame>
        <p:nvGraphicFramePr>
          <p:cNvPr id="269357" name="Object 26"/>
          <p:cNvGraphicFramePr>
            <a:graphicFrameLocks noChangeAspect="1"/>
          </p:cNvGraphicFramePr>
          <p:nvPr/>
        </p:nvGraphicFramePr>
        <p:xfrm>
          <a:off x="3306763" y="5486400"/>
          <a:ext cx="579437" cy="354013"/>
        </p:xfrm>
        <a:graphic>
          <a:graphicData uri="http://schemas.openxmlformats.org/presentationml/2006/ole">
            <p:oleObj spid="_x0000_s370714" name="Equation" r:id="rId29" imgW="279360" imgH="164880" progId="Equation.DSMT4">
              <p:embed/>
            </p:oleObj>
          </a:graphicData>
        </a:graphic>
      </p:graphicFrame>
      <p:graphicFrame>
        <p:nvGraphicFramePr>
          <p:cNvPr id="269358" name="Object 27"/>
          <p:cNvGraphicFramePr>
            <a:graphicFrameLocks noChangeAspect="1"/>
          </p:cNvGraphicFramePr>
          <p:nvPr/>
        </p:nvGraphicFramePr>
        <p:xfrm>
          <a:off x="3862388" y="5486400"/>
          <a:ext cx="709612" cy="381000"/>
        </p:xfrm>
        <a:graphic>
          <a:graphicData uri="http://schemas.openxmlformats.org/presentationml/2006/ole">
            <p:oleObj spid="_x0000_s370715" name="Equation" r:id="rId30" imgW="342720" imgH="17748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519" name="Rectangle 4"/>
          <p:cNvSpPr>
            <a:spLocks noGrp="1" noChangeArrowheads="1"/>
          </p:cNvSpPr>
          <p:nvPr>
            <p:ph type="dt" sz="quarter" idx="10"/>
          </p:nvPr>
        </p:nvSpPr>
        <p:spPr>
          <a:noFill/>
        </p:spPr>
        <p:txBody>
          <a:bodyPr/>
          <a:lstStyle/>
          <a:p>
            <a:r>
              <a:rPr lang="en-US" smtClean="0"/>
              <a:t>Tuesday, June 14, 2011</a:t>
            </a:r>
          </a:p>
        </p:txBody>
      </p:sp>
      <p:sp>
        <p:nvSpPr>
          <p:cNvPr id="21520" name="Rectangle 6"/>
          <p:cNvSpPr>
            <a:spLocks noGrp="1" noChangeArrowheads="1"/>
          </p:cNvSpPr>
          <p:nvPr>
            <p:ph type="sldNum" sz="quarter" idx="12"/>
          </p:nvPr>
        </p:nvSpPr>
        <p:spPr>
          <a:noFill/>
        </p:spPr>
        <p:txBody>
          <a:bodyPr/>
          <a:lstStyle/>
          <a:p>
            <a:fld id="{79AFC424-A121-6B49-9F03-0F8DE6BFD789}" type="slidenum">
              <a:rPr lang="en-US"/>
              <a:pPr/>
              <a:t>9</a:t>
            </a:fld>
            <a:endParaRPr lang="en-US"/>
          </a:p>
        </p:txBody>
      </p:sp>
      <p:sp>
        <p:nvSpPr>
          <p:cNvPr id="21521" name="Footer Placeholder 4"/>
          <p:cNvSpPr>
            <a:spLocks noGrp="1"/>
          </p:cNvSpPr>
          <p:nvPr>
            <p:ph type="ftr" sz="quarter" idx="11"/>
          </p:nvPr>
        </p:nvSpPr>
        <p:spPr>
          <a:noFill/>
        </p:spPr>
        <p:txBody>
          <a:bodyPr/>
          <a:lstStyle/>
          <a:p>
            <a:r>
              <a:rPr lang="en-US" smtClean="0"/>
              <a:t>PHYS 1443-001, Spring 2011 Dr. Jaehoon Yu</a:t>
            </a:r>
          </a:p>
        </p:txBody>
      </p:sp>
      <p:sp>
        <p:nvSpPr>
          <p:cNvPr id="215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DE017E7E-C2EF-894B-9589-ACDA80298A50}" type="slidenum">
              <a:rPr lang="en-US" sz="1400" b="1">
                <a:solidFill>
                  <a:srgbClr val="A50021"/>
                </a:solidFill>
                <a:latin typeface="Arial Narrow" charset="0"/>
              </a:rPr>
              <a:pPr algn="r"/>
              <a:t>9</a:t>
            </a:fld>
            <a:endParaRPr lang="en-US" sz="1400" b="1">
              <a:solidFill>
                <a:srgbClr val="A50021"/>
              </a:solidFill>
              <a:latin typeface="Arial Narrow" charset="0"/>
            </a:endParaRPr>
          </a:p>
        </p:txBody>
      </p:sp>
      <p:sp>
        <p:nvSpPr>
          <p:cNvPr id="270339" name="Text Box 3"/>
          <p:cNvSpPr txBox="1">
            <a:spLocks noChangeArrowheads="1"/>
          </p:cNvSpPr>
          <p:nvPr/>
        </p:nvSpPr>
        <p:spPr bwMode="auto">
          <a:xfrm>
            <a:off x="457200" y="3352800"/>
            <a:ext cx="6400800" cy="4857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b) Who moves farther while their hands are in contact?</a:t>
            </a:r>
            <a:endParaRPr lang="en-US" baseline="30000">
              <a:solidFill>
                <a:schemeClr val="accent2"/>
              </a:solidFill>
              <a:latin typeface="Arial Narrow" charset="0"/>
            </a:endParaRPr>
          </a:p>
        </p:txBody>
      </p:sp>
      <p:sp>
        <p:nvSpPr>
          <p:cNvPr id="270340" name="Text Box 4"/>
          <p:cNvSpPr txBox="1">
            <a:spLocks noChangeArrowheads="1"/>
          </p:cNvSpPr>
          <p:nvPr/>
        </p:nvSpPr>
        <p:spPr bwMode="auto">
          <a:xfrm>
            <a:off x="457200" y="5502275"/>
            <a:ext cx="8229600" cy="669925"/>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rgbClr val="FF0000"/>
                </a:solidFill>
                <a:latin typeface="Arial Narrow" charset="0"/>
              </a:rPr>
              <a:t>Given in the same time interval, since the boy has higher acceleration and thereby higher speed, he moves farther than the man.</a:t>
            </a:r>
          </a:p>
        </p:txBody>
      </p:sp>
      <p:graphicFrame>
        <p:nvGraphicFramePr>
          <p:cNvPr id="270341" name="Object 2"/>
          <p:cNvGraphicFramePr>
            <a:graphicFrameLocks noChangeAspect="1"/>
          </p:cNvGraphicFramePr>
          <p:nvPr/>
        </p:nvGraphicFramePr>
        <p:xfrm>
          <a:off x="2438400" y="4094163"/>
          <a:ext cx="538163" cy="366712"/>
        </p:xfrm>
        <a:graphic>
          <a:graphicData uri="http://schemas.openxmlformats.org/presentationml/2006/ole">
            <p:oleObj spid="_x0000_s371714" name="Equation" r:id="rId3" imgW="304560" imgH="228600" progId="Equation.DSMT4">
              <p:embed/>
            </p:oleObj>
          </a:graphicData>
        </a:graphic>
      </p:graphicFrame>
      <p:graphicFrame>
        <p:nvGraphicFramePr>
          <p:cNvPr id="270342" name="Object 3"/>
          <p:cNvGraphicFramePr>
            <a:graphicFrameLocks noChangeAspect="1"/>
          </p:cNvGraphicFramePr>
          <p:nvPr/>
        </p:nvGraphicFramePr>
        <p:xfrm>
          <a:off x="2128838" y="1465263"/>
          <a:ext cx="957262" cy="712787"/>
        </p:xfrm>
        <a:graphic>
          <a:graphicData uri="http://schemas.openxmlformats.org/presentationml/2006/ole">
            <p:oleObj spid="_x0000_s371715" name="Equation" r:id="rId4" imgW="368280" imgH="241200" progId="Equation.DSMT4">
              <p:embed/>
            </p:oleObj>
          </a:graphicData>
        </a:graphic>
      </p:graphicFrame>
      <p:graphicFrame>
        <p:nvGraphicFramePr>
          <p:cNvPr id="270343" name="Object 4"/>
          <p:cNvGraphicFramePr>
            <a:graphicFrameLocks noChangeAspect="1"/>
          </p:cNvGraphicFramePr>
          <p:nvPr/>
        </p:nvGraphicFramePr>
        <p:xfrm>
          <a:off x="2590800" y="4637088"/>
          <a:ext cx="2238375" cy="696912"/>
        </p:xfrm>
        <a:graphic>
          <a:graphicData uri="http://schemas.openxmlformats.org/presentationml/2006/ole">
            <p:oleObj spid="_x0000_s371716" name="Equation" r:id="rId5" imgW="1231560" imgH="431640" progId="Equation.DSMT4">
              <p:embed/>
            </p:oleObj>
          </a:graphicData>
        </a:graphic>
      </p:graphicFrame>
      <p:graphicFrame>
        <p:nvGraphicFramePr>
          <p:cNvPr id="270344" name="Object 5"/>
          <p:cNvGraphicFramePr>
            <a:graphicFrameLocks noChangeAspect="1"/>
          </p:cNvGraphicFramePr>
          <p:nvPr/>
        </p:nvGraphicFramePr>
        <p:xfrm>
          <a:off x="4419600" y="3962400"/>
          <a:ext cx="1033463" cy="631825"/>
        </p:xfrm>
        <a:graphic>
          <a:graphicData uri="http://schemas.openxmlformats.org/presentationml/2006/ole">
            <p:oleObj spid="_x0000_s371717" name="Equation" r:id="rId6" imgW="583920" imgH="393480" progId="Equation.DSMT4">
              <p:embed/>
            </p:oleObj>
          </a:graphicData>
        </a:graphic>
      </p:graphicFrame>
      <p:graphicFrame>
        <p:nvGraphicFramePr>
          <p:cNvPr id="270345" name="Object 6"/>
          <p:cNvGraphicFramePr>
            <a:graphicFrameLocks noChangeAspect="1"/>
          </p:cNvGraphicFramePr>
          <p:nvPr/>
        </p:nvGraphicFramePr>
        <p:xfrm>
          <a:off x="6091238" y="1381125"/>
          <a:ext cx="1489075" cy="879475"/>
        </p:xfrm>
        <a:graphic>
          <a:graphicData uri="http://schemas.openxmlformats.org/presentationml/2006/ole">
            <p:oleObj spid="_x0000_s371718" name="Equation" r:id="rId7" imgW="571320" imgH="393480" progId="Equation.3">
              <p:embed/>
            </p:oleObj>
          </a:graphicData>
        </a:graphic>
      </p:graphicFrame>
      <p:graphicFrame>
        <p:nvGraphicFramePr>
          <p:cNvPr id="270346" name="Object 7"/>
          <p:cNvGraphicFramePr>
            <a:graphicFrameLocks noChangeAspect="1"/>
          </p:cNvGraphicFramePr>
          <p:nvPr/>
        </p:nvGraphicFramePr>
        <p:xfrm>
          <a:off x="7691438" y="1381125"/>
          <a:ext cx="1223962" cy="879475"/>
        </p:xfrm>
        <a:graphic>
          <a:graphicData uri="http://schemas.openxmlformats.org/presentationml/2006/ole">
            <p:oleObj spid="_x0000_s371719" name="Equation" r:id="rId8" imgW="469800" imgH="393480" progId="Equation.3">
              <p:embed/>
            </p:oleObj>
          </a:graphicData>
        </a:graphic>
      </p:graphicFrame>
      <p:graphicFrame>
        <p:nvGraphicFramePr>
          <p:cNvPr id="270347" name="Object 8"/>
          <p:cNvGraphicFramePr>
            <a:graphicFrameLocks noChangeAspect="1"/>
          </p:cNvGraphicFramePr>
          <p:nvPr/>
        </p:nvGraphicFramePr>
        <p:xfrm>
          <a:off x="4953000" y="4699000"/>
          <a:ext cx="762000" cy="635000"/>
        </p:xfrm>
        <a:graphic>
          <a:graphicData uri="http://schemas.openxmlformats.org/presentationml/2006/ole">
            <p:oleObj spid="_x0000_s371720" name="Equation" r:id="rId9" imgW="419040" imgH="393480" progId="Equation.DSMT4">
              <p:embed/>
            </p:oleObj>
          </a:graphicData>
        </a:graphic>
      </p:graphicFrame>
      <p:graphicFrame>
        <p:nvGraphicFramePr>
          <p:cNvPr id="270348" name="Object 9"/>
          <p:cNvGraphicFramePr>
            <a:graphicFrameLocks noChangeAspect="1"/>
          </p:cNvGraphicFramePr>
          <p:nvPr/>
        </p:nvGraphicFramePr>
        <p:xfrm>
          <a:off x="3119438" y="1484313"/>
          <a:ext cx="1851025" cy="674687"/>
        </p:xfrm>
        <a:graphic>
          <a:graphicData uri="http://schemas.openxmlformats.org/presentationml/2006/ole">
            <p:oleObj spid="_x0000_s371721" name="Equation" r:id="rId10" imgW="711000" imgH="228600" progId="Equation.DSMT4">
              <p:embed/>
            </p:oleObj>
          </a:graphicData>
        </a:graphic>
      </p:graphicFrame>
      <p:graphicFrame>
        <p:nvGraphicFramePr>
          <p:cNvPr id="270349" name="Object 10"/>
          <p:cNvGraphicFramePr>
            <a:graphicFrameLocks noChangeAspect="1"/>
          </p:cNvGraphicFramePr>
          <p:nvPr/>
        </p:nvGraphicFramePr>
        <p:xfrm>
          <a:off x="4948238" y="1484313"/>
          <a:ext cx="992187" cy="674687"/>
        </p:xfrm>
        <a:graphic>
          <a:graphicData uri="http://schemas.openxmlformats.org/presentationml/2006/ole">
            <p:oleObj spid="_x0000_s371722" name="Equation" r:id="rId11" imgW="380880" imgH="228600" progId="Equation.DSMT4">
              <p:embed/>
            </p:oleObj>
          </a:graphicData>
        </a:graphic>
      </p:graphicFrame>
      <p:graphicFrame>
        <p:nvGraphicFramePr>
          <p:cNvPr id="270350" name="Object 11"/>
          <p:cNvGraphicFramePr>
            <a:graphicFrameLocks noChangeAspect="1"/>
          </p:cNvGraphicFramePr>
          <p:nvPr/>
        </p:nvGraphicFramePr>
        <p:xfrm>
          <a:off x="2057400" y="685800"/>
          <a:ext cx="1166813" cy="682625"/>
        </p:xfrm>
        <a:graphic>
          <a:graphicData uri="http://schemas.openxmlformats.org/presentationml/2006/ole">
            <p:oleObj spid="_x0000_s371723" name="Equation" r:id="rId12" imgW="406080" imgH="241200" progId="Equation.DSMT4">
              <p:embed/>
            </p:oleObj>
          </a:graphicData>
        </a:graphic>
      </p:graphicFrame>
      <p:graphicFrame>
        <p:nvGraphicFramePr>
          <p:cNvPr id="270351" name="Object 12"/>
          <p:cNvGraphicFramePr>
            <a:graphicFrameLocks noChangeAspect="1"/>
          </p:cNvGraphicFramePr>
          <p:nvPr/>
        </p:nvGraphicFramePr>
        <p:xfrm>
          <a:off x="3276600" y="695325"/>
          <a:ext cx="2225675" cy="646113"/>
        </p:xfrm>
        <a:graphic>
          <a:graphicData uri="http://schemas.openxmlformats.org/presentationml/2006/ole">
            <p:oleObj spid="_x0000_s371724" name="Equation" r:id="rId13" imgW="774360" imgH="228600" progId="Equation.DSMT4">
              <p:embed/>
            </p:oleObj>
          </a:graphicData>
        </a:graphic>
      </p:graphicFrame>
      <p:graphicFrame>
        <p:nvGraphicFramePr>
          <p:cNvPr id="270352" name="Object 13"/>
          <p:cNvGraphicFramePr>
            <a:graphicFrameLocks noChangeAspect="1"/>
          </p:cNvGraphicFramePr>
          <p:nvPr/>
        </p:nvGraphicFramePr>
        <p:xfrm>
          <a:off x="5638800" y="695325"/>
          <a:ext cx="838200" cy="646113"/>
        </p:xfrm>
        <a:graphic>
          <a:graphicData uri="http://schemas.openxmlformats.org/presentationml/2006/ole">
            <p:oleObj spid="_x0000_s371725" name="Equation" r:id="rId14" imgW="291960" imgH="228600" progId="Equation.DSMT4">
              <p:embed/>
            </p:oleObj>
          </a:graphicData>
        </a:graphic>
      </p:graphicFrame>
      <p:sp>
        <p:nvSpPr>
          <p:cNvPr id="270353" name="Text Box 17"/>
          <p:cNvSpPr txBox="1">
            <a:spLocks noChangeArrowheads="1"/>
          </p:cNvSpPr>
          <p:nvPr/>
        </p:nvSpPr>
        <p:spPr bwMode="auto">
          <a:xfrm>
            <a:off x="381000" y="2514600"/>
            <a:ext cx="8458200" cy="485775"/>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So boy’s velocity is higher than man’s, if M&gt;m, by the ratio of the masses.</a:t>
            </a:r>
          </a:p>
        </p:txBody>
      </p:sp>
      <p:sp>
        <p:nvSpPr>
          <p:cNvPr id="270354" name="AutoShape 18"/>
          <p:cNvSpPr>
            <a:spLocks noChangeArrowheads="1"/>
          </p:cNvSpPr>
          <p:nvPr/>
        </p:nvSpPr>
        <p:spPr bwMode="auto">
          <a:xfrm>
            <a:off x="457200" y="609600"/>
            <a:ext cx="1524000" cy="762000"/>
          </a:xfrm>
          <a:prstGeom prst="rightArrow">
            <a:avLst>
              <a:gd name="adj1" fmla="val 50000"/>
              <a:gd name="adj2" fmla="val 500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charset="0"/>
              </a:rPr>
              <a:t>Man’s velocity</a:t>
            </a:r>
          </a:p>
        </p:txBody>
      </p:sp>
      <p:sp>
        <p:nvSpPr>
          <p:cNvPr id="270355" name="AutoShape 19"/>
          <p:cNvSpPr>
            <a:spLocks noChangeArrowheads="1"/>
          </p:cNvSpPr>
          <p:nvPr/>
        </p:nvSpPr>
        <p:spPr bwMode="auto">
          <a:xfrm>
            <a:off x="457200" y="1447800"/>
            <a:ext cx="1524000" cy="762000"/>
          </a:xfrm>
          <a:prstGeom prst="rightArrow">
            <a:avLst>
              <a:gd name="adj1" fmla="val 50000"/>
              <a:gd name="adj2" fmla="val 500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charset="0"/>
              </a:rPr>
              <a:t>Boy’s velocity</a:t>
            </a:r>
          </a:p>
        </p:txBody>
      </p:sp>
      <p:sp>
        <p:nvSpPr>
          <p:cNvPr id="270356" name="AutoShape 20"/>
          <p:cNvSpPr>
            <a:spLocks noChangeArrowheads="1"/>
          </p:cNvSpPr>
          <p:nvPr/>
        </p:nvSpPr>
        <p:spPr bwMode="auto">
          <a:xfrm>
            <a:off x="228600" y="3886200"/>
            <a:ext cx="1752600" cy="762000"/>
          </a:xfrm>
          <a:prstGeom prst="rightArrow">
            <a:avLst>
              <a:gd name="adj1" fmla="val 50000"/>
              <a:gd name="adj2" fmla="val 57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600" b="1">
                <a:solidFill>
                  <a:srgbClr val="A50021"/>
                </a:solidFill>
                <a:latin typeface="Arial Narrow" charset="0"/>
              </a:rPr>
              <a:t>Boy’s displacement</a:t>
            </a:r>
          </a:p>
        </p:txBody>
      </p:sp>
      <p:grpSp>
        <p:nvGrpSpPr>
          <p:cNvPr id="2" name="Group 21"/>
          <p:cNvGrpSpPr>
            <a:grpSpLocks/>
          </p:cNvGrpSpPr>
          <p:nvPr/>
        </p:nvGrpSpPr>
        <p:grpSpPr bwMode="auto">
          <a:xfrm>
            <a:off x="3505200" y="4572000"/>
            <a:ext cx="5410200" cy="762000"/>
            <a:chOff x="2208" y="2832"/>
            <a:chExt cx="3095" cy="528"/>
          </a:xfrm>
        </p:grpSpPr>
        <p:sp>
          <p:nvSpPr>
            <p:cNvPr id="21531" name="Oval 22"/>
            <p:cNvSpPr>
              <a:spLocks noChangeArrowheads="1"/>
            </p:cNvSpPr>
            <p:nvPr/>
          </p:nvSpPr>
          <p:spPr bwMode="auto">
            <a:xfrm>
              <a:off x="2208" y="2880"/>
              <a:ext cx="646" cy="480"/>
            </a:xfrm>
            <a:prstGeom prst="ellipse">
              <a:avLst/>
            </a:prstGeom>
            <a:noFill/>
            <a:ln w="28575">
              <a:solidFill>
                <a:srgbClr val="A50021"/>
              </a:solidFill>
              <a:round/>
              <a:headEnd/>
              <a:tailEnd/>
            </a:ln>
          </p:spPr>
          <p:txBody>
            <a:bodyPr wrap="none" anchor="ctr">
              <a:prstTxWarp prst="textNoShape">
                <a:avLst/>
              </a:prstTxWarp>
            </a:bodyPr>
            <a:lstStyle/>
            <a:p>
              <a:endParaRPr lang="en-US"/>
            </a:p>
          </p:txBody>
        </p:sp>
        <p:sp>
          <p:nvSpPr>
            <p:cNvPr id="21532" name="Text Box 23"/>
            <p:cNvSpPr txBox="1">
              <a:spLocks noChangeArrowheads="1"/>
            </p:cNvSpPr>
            <p:nvPr/>
          </p:nvSpPr>
          <p:spPr bwMode="auto">
            <a:xfrm>
              <a:off x="4176" y="2832"/>
              <a:ext cx="1127" cy="235"/>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1600" b="1">
                  <a:solidFill>
                    <a:srgbClr val="A50021"/>
                  </a:solidFill>
                  <a:latin typeface="Arial Narrow" charset="0"/>
                </a:rPr>
                <a:t>Man’s displacement</a:t>
              </a:r>
            </a:p>
          </p:txBody>
        </p:sp>
        <p:cxnSp>
          <p:nvCxnSpPr>
            <p:cNvPr id="21533" name="AutoShape 24"/>
            <p:cNvCxnSpPr>
              <a:cxnSpLocks noChangeShapeType="1"/>
              <a:stCxn id="21532" idx="1"/>
              <a:endCxn id="21531" idx="5"/>
            </p:cNvCxnSpPr>
            <p:nvPr/>
          </p:nvCxnSpPr>
          <p:spPr bwMode="auto">
            <a:xfrm rot="10800000" flipV="1">
              <a:off x="2759" y="2949"/>
              <a:ext cx="1417" cy="340"/>
            </a:xfrm>
            <a:prstGeom prst="curvedConnector4">
              <a:avLst>
                <a:gd name="adj1" fmla="val 46662"/>
                <a:gd name="adj2" fmla="val 167181"/>
              </a:avLst>
            </a:prstGeom>
            <a:noFill/>
            <a:ln w="28575">
              <a:solidFill>
                <a:srgbClr val="A50021"/>
              </a:solidFill>
              <a:round/>
              <a:headEnd/>
              <a:tailEnd type="triangle" w="med" len="med"/>
            </a:ln>
          </p:spPr>
        </p:cxnSp>
      </p:grpSp>
      <p:graphicFrame>
        <p:nvGraphicFramePr>
          <p:cNvPr id="270361" name="Object 14"/>
          <p:cNvGraphicFramePr>
            <a:graphicFrameLocks noChangeAspect="1"/>
          </p:cNvGraphicFramePr>
          <p:nvPr>
            <p:ph idx="1"/>
          </p:nvPr>
        </p:nvGraphicFramePr>
        <p:xfrm>
          <a:off x="2965450" y="3962400"/>
          <a:ext cx="1454150" cy="617538"/>
        </p:xfrm>
        <a:graphic>
          <a:graphicData uri="http://schemas.openxmlformats.org/presentationml/2006/ole">
            <p:oleObj spid="_x0000_s371726" name="Equation" r:id="rId15" imgW="927000" imgH="393480" progId="Equation.DSMT4">
              <p:embed/>
            </p:oleObj>
          </a:graphicData>
        </a:graphic>
      </p:graphicFrame>
      <p:sp>
        <p:nvSpPr>
          <p:cNvPr id="21530" name="Rectangle 28"/>
          <p:cNvSpPr>
            <a:spLocks noGrp="1" noChangeArrowheads="1"/>
          </p:cNvSpPr>
          <p:nvPr>
            <p:ph type="title"/>
          </p:nvPr>
        </p:nvSpPr>
        <p:spPr>
          <a:xfrm>
            <a:off x="685800" y="0"/>
            <a:ext cx="7772400" cy="609600"/>
          </a:xfrm>
          <a:noFill/>
        </p:spPr>
        <p:txBody>
          <a:bodyPr/>
          <a:lstStyle/>
          <a:p>
            <a:pPr eaLnBrk="1" hangingPunct="1"/>
            <a:r>
              <a:rPr lang="en-US"/>
              <a:t>Example of Newton’s 3rd Law, cnt’d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10478</TotalTime>
  <Words>2236</Words>
  <Application>Microsoft Macintosh PowerPoint</Application>
  <PresentationFormat>On-screen Show (4:3)</PresentationFormat>
  <Paragraphs>293</Paragraphs>
  <Slides>25</Slides>
  <Notes>10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phys1443-spring02</vt:lpstr>
      <vt:lpstr>Equation</vt:lpstr>
      <vt:lpstr>PHYS 1443 – Section 001 Lecture #6</vt:lpstr>
      <vt:lpstr>Announcements</vt:lpstr>
      <vt:lpstr>Special Project for Extra Credit</vt:lpstr>
      <vt:lpstr>Special Project for Extra Credit</vt:lpstr>
      <vt:lpstr>Newton’s Third Law (Law of Action and Reaction)</vt:lpstr>
      <vt:lpstr>Ex.  The Accelerations Produced by Action and Reaction Forces</vt:lpstr>
      <vt:lpstr>Ex. continued</vt:lpstr>
      <vt:lpstr>Example of Newton’s 3rd Law </vt:lpstr>
      <vt:lpstr>Example of Newton’s 3rd Law, cnt’d </vt:lpstr>
      <vt:lpstr>Categories of Forces</vt:lpstr>
      <vt:lpstr>Gravitational Force and Weight</vt:lpstr>
      <vt:lpstr>The Normal Force</vt:lpstr>
      <vt:lpstr>Some normal force exercises</vt:lpstr>
      <vt:lpstr>Some Basic Information</vt:lpstr>
      <vt:lpstr>Free Body Diagrams and Solving Problems</vt:lpstr>
      <vt:lpstr>Slide 16</vt:lpstr>
      <vt:lpstr>Example for Using Newton’s Laws</vt:lpstr>
      <vt:lpstr>Example w/o Friction</vt:lpstr>
      <vt:lpstr>Friction Force</vt:lpstr>
      <vt:lpstr>Static Friction</vt:lpstr>
      <vt:lpstr>Magnitude of the Static Friction</vt:lpstr>
      <vt:lpstr>Slide 22</vt:lpstr>
      <vt:lpstr>Kinetic Friction</vt:lpstr>
      <vt:lpstr>Figure 5.3</vt:lpstr>
      <vt:lpstr>Coefficients of Friction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260</cp:revision>
  <dcterms:created xsi:type="dcterms:W3CDTF">2011-06-14T15:20:07Z</dcterms:created>
  <dcterms:modified xsi:type="dcterms:W3CDTF">2011-06-14T15:52:58Z</dcterms:modified>
</cp:coreProperties>
</file>