
<file path=[Content_Types].xml><?xml version="1.0" encoding="utf-8"?>
<Types xmlns="http://schemas.openxmlformats.org/package/2006/content-types">
  <Override PartName="/ppt/embeddings/oleObject70.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embeddings/Microsoft_Equation3.bin" ContentType="application/vnd.openxmlformats-officedocument.oleObject"/>
  <Override PartName="/ppt/embeddings/oleObject57.bin" ContentType="application/vnd.openxmlformats-officedocument.oleObject"/>
  <Override PartName="/ppt/embeddings/oleObject66.bin" ContentType="application/vnd.openxmlformats-officedocument.oleObject"/>
  <Override PartName="/ppt/slides/slide9.xml" ContentType="application/vnd.openxmlformats-officedocument.presentationml.slide+xml"/>
  <Override PartName="/ppt/embeddings/Microsoft_Equation10.bin" ContentType="application/vnd.openxmlformats-officedocument.oleObject"/>
  <Override PartName="/ppt/embeddings/oleObject76.bin" ContentType="application/vnd.openxmlformats-officedocument.oleObject"/>
  <Override PartName="/ppt/embeddings/Microsoft_Equation20.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embeddings/oleObject95.bin" ContentType="application/vnd.openxmlformats-officedocument.oleObject"/>
  <Override PartName="/ppt/theme/theme1.xml" ContentType="application/vnd.openxmlformats-officedocument.theme+xml"/>
  <Override PartName="/ppt/notesSlides/notesSlide2.xml" ContentType="application/vnd.openxmlformats-officedocument.presentationml.notesSlide+xml"/>
  <Override PartName="/ppt/embeddings/Microsoft_Equation16.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Microsoft_Equation35.bin" ContentType="application/vnd.openxmlformats-officedocument.oleObject"/>
  <Override PartName="/ppt/embeddings/oleObject33.bin" ContentType="application/vnd.openxmlformats-officedocument.oleObject"/>
  <Default Extension="jpeg" ContentType="image/jpeg"/>
  <Override PartName="/ppt/embeddings/Microsoft_Equation45.bin" ContentType="application/vnd.openxmlformats-officedocument.oleObject"/>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38.bin" ContentType="application/vnd.openxmlformats-officedocument.oleObject"/>
  <Override PartName="/ppt/embeddings/oleObject71.bin" ContentType="application/vnd.openxmlformats-officedocument.oleObject"/>
  <Override PartName="/ppt/embeddings/oleObject80.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Microsoft_Equation4.bin" ContentType="application/vnd.openxmlformats-officedocument.oleObject"/>
  <Override PartName="/ppt/embeddings/oleObject58.bin" ContentType="application/vnd.openxmlformats-officedocument.oleObject"/>
  <Override PartName="/ppt/embeddings/oleObject90.bin" ContentType="application/vnd.openxmlformats-officedocument.oleObject"/>
  <Override PartName="/ppt/embeddings/oleObject67.bin" ContentType="application/vnd.openxmlformats-officedocument.oleObject"/>
  <Override PartName="/ppt/embeddings/Microsoft_Equation11.bin" ContentType="application/vnd.openxmlformats-officedocument.oleObject"/>
  <Override PartName="/ppt/embeddings/oleObject77.bin" ContentType="application/vnd.openxmlformats-officedocument.oleObject"/>
  <Override PartName="/ppt/embeddings/Microsoft_Equation21.bin" ContentType="application/vnd.openxmlformats-officedocument.oleObject"/>
  <Override PartName="/ppt/embeddings/oleObject86.bin" ContentType="application/vnd.openxmlformats-officedocument.oleObject"/>
  <Override PartName="/ppt/embeddings/Microsoft_Equation30.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Microsoft_Equation40.bin" ContentType="application/vnd.openxmlformats-officedocument.oleObject"/>
  <Override PartName="/ppt/embeddings/Microsoft_Equation17.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Microsoft_Equation26.bin" ContentType="application/vnd.openxmlformats-officedocument.oleObject"/>
  <Override PartName="/ppt/embeddings/oleObject24.bin" ContentType="application/vnd.openxmlformats-officedocument.oleObject"/>
  <Override PartName="/ppt/embeddings/Microsoft_Equation36.bin" ContentType="application/vnd.openxmlformats-officedocument.oleObject"/>
  <Override PartName="/ppt/embeddings/oleObject34.bin" ContentType="application/vnd.openxmlformats-officedocument.oleObject"/>
  <Override PartName="/ppt/embeddings/Microsoft_Equation46.bin" ContentType="application/vnd.openxmlformats-officedocument.oleObject"/>
  <Override PartName="/ppt/notesSlides/notesSlide8.xml" ContentType="application/vnd.openxmlformats-officedocument.presentationml.notesSlide+xml"/>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Override PartName="/ppt/slides/slide24.xml" ContentType="application/vnd.openxmlformats-officedocument.presentationml.slide+xml"/>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embeddings/Microsoft_Equation5.bin" ContentType="application/vnd.openxmlformats-officedocument.oleObject"/>
  <Override PartName="/ppt/slideLayouts/slideLayout11.xml" ContentType="application/vnd.openxmlformats-officedocument.presentationml.slideLayout+xml"/>
  <Override PartName="/ppt/embeddings/oleObject59.bin" ContentType="application/vnd.openxmlformats-officedocument.oleObject"/>
  <Override PartName="/ppt/embeddings/oleObject91.bin" ContentType="application/vnd.openxmlformats-officedocument.oleObject"/>
  <Override PartName="/docProps/app.xml" ContentType="application/vnd.openxmlformats-officedocument.extended-properties+xml"/>
  <Override PartName="/ppt/embeddings/oleObject68.bin" ContentType="application/vnd.openxmlformats-officedocument.oleObject"/>
  <Override PartName="/ppt/embeddings/Microsoft_Equation12.bin" ContentType="application/vnd.openxmlformats-officedocument.oleObject"/>
  <Override PartName="/ppt/embeddings/oleObject78.bin" ContentType="application/vnd.openxmlformats-officedocument.oleObject"/>
  <Override PartName="/ppt/embeddings/oleObject10.bin" ContentType="application/vnd.openxmlformats-officedocument.oleObject"/>
  <Override PartName="/ppt/embeddings/Microsoft_Equation22.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Microsoft_Equation31.bin" ContentType="application/vnd.openxmlformats-officedocument.oleObject"/>
  <Override PartName="/ppt/theme/theme3.xml" ContentType="application/vnd.openxmlformats-officedocument.theme+xml"/>
  <Override PartName="/ppt/notesSlides/notesSlide4.xml" ContentType="application/vnd.openxmlformats-officedocument.presentationml.notesSlide+xml"/>
  <Override PartName="/ppt/embeddings/Microsoft_Equation41.bin" ContentType="application/vnd.openxmlformats-officedocument.oleObject"/>
  <Override PartName="/ppt/embeddings/Microsoft_Equation50.bin" ContentType="application/vnd.openxmlformats-officedocument.oleObject"/>
  <Override PartName="/ppt/embeddings/Microsoft_Equation18.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Microsoft_Equation27.bin" ContentType="application/vnd.openxmlformats-officedocument.oleObject"/>
  <Override PartName="/ppt/embeddings/oleObject25.bin" ContentType="application/vnd.openxmlformats-officedocument.oleObject"/>
  <Override PartName="/ppt/embeddings/Microsoft_Equation37.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Microsoft_Equation47.bin" ContentType="application/vnd.openxmlformats-officedocument.oleObject"/>
  <Override PartName="/ppt/notesSlides/notesSlide9.xml" ContentType="application/vnd.openxmlformats-officedocument.presentationml.notesSlide+xml"/>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Override PartName="/ppt/slides/slide25.xml" ContentType="application/vnd.openxmlformats-officedocument.presentationml.slide+xml"/>
  <Override PartName="/ppt/embeddings/oleObject63.bin" ContentType="application/vnd.openxmlformats-officedocument.oleObject"/>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73.bin" ContentType="application/vnd.openxmlformats-officedocument.oleObject"/>
  <Override PartName="/ppt/embeddings/oleObject82.bin" ContentType="application/vnd.openxmlformats-officedocument.oleObject"/>
  <Override PartName="/ppt/embeddings/Microsoft_Equation6.bin" ContentType="application/vnd.openxmlformats-officedocument.oleObject"/>
  <Override PartName="/ppt/slideLayouts/slideLayout12.xml" ContentType="application/vnd.openxmlformats-officedocument.presentationml.slideLayout+xml"/>
  <Override PartName="/ppt/embeddings/oleObject92.bin" ContentType="application/vnd.openxmlformats-officedocument.oleObject"/>
  <Override PartName="/ppt/embeddings/oleObject69.bin" ContentType="application/vnd.openxmlformats-officedocument.oleObject"/>
  <Override PartName="/ppt/embeddings/Microsoft_Equation13.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Microsoft_Equation23.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Microsoft_Equation32.bin" ContentType="application/vnd.openxmlformats-officedocument.oleObject"/>
  <Override PartName="/ppt/embeddings/oleObject30.bin" ContentType="application/vnd.openxmlformats-officedocument.oleObject"/>
  <Override PartName="/ppt/embeddings/Microsoft_Equation42.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Microsoft_Equation19.bin" ContentType="application/vnd.openxmlformats-officedocument.oleObject"/>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Microsoft_Equation28.bin" ContentType="application/vnd.openxmlformats-officedocument.oleObject"/>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Microsoft_Equation38.bin" ContentType="application/vnd.openxmlformats-officedocument.oleObject"/>
  <Override PartName="/ppt/embeddings/oleObject36.bin" ContentType="application/vnd.openxmlformats-officedocument.oleObject"/>
  <Override PartName="/ppt/embeddings/Microsoft_Equation48.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embeddings/oleObject74.bin" ContentType="application/vnd.openxmlformats-officedocument.oleObject"/>
  <Override PartName="/ppt/embeddings/oleObject83.bin" ContentType="application/vnd.openxmlformats-officedocument.oleObject"/>
  <Override PartName="/ppt/embeddings/Microsoft_Equation7.bin" ContentType="application/vnd.openxmlformats-officedocument.oleObject"/>
  <Override PartName="/ppt/slideLayouts/slideLayout13.xml" ContentType="application/vnd.openxmlformats-officedocument.presentationml.slideLayout+xml"/>
  <Override PartName="/ppt/presProps.xml" ContentType="application/vnd.openxmlformats-officedocument.presentationml.presProps+xml"/>
  <Override PartName="/ppt/embeddings/oleObject93.bin" ContentType="application/vnd.openxmlformats-officedocument.oleObject"/>
  <Override PartName="/ppt/presentation.xml" ContentType="application/vnd.openxmlformats-officedocument.presentationml.presentation.main+xml"/>
  <Override PartName="/ppt/embeddings/Microsoft_Equation14.bin" ContentType="application/vnd.openxmlformats-officedocument.oleObject"/>
  <Override PartName="/ppt/embeddings/oleObject12.bin" ContentType="application/vnd.openxmlformats-officedocument.oleObject"/>
  <Override PartName="/ppt/embeddings/Microsoft_Equation24.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Microsoft_Equation33.bin" ContentType="application/vnd.openxmlformats-officedocument.oleObject"/>
  <Override PartName="/ppt/embeddings/oleObject31.bin" ContentType="application/vnd.openxmlformats-officedocument.oleObject"/>
  <Override PartName="/ppt/embeddings/Microsoft_Equation43.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embeddings/Microsoft_Equation29.bin" ContentType="application/vnd.openxmlformats-officedocument.oleObject"/>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embeddings/Microsoft_Equation39.bin" ContentType="application/vnd.openxmlformats-officedocument.oleObject"/>
  <Override PartName="/ppt/embeddings/oleObject37.bin" ContentType="application/vnd.openxmlformats-officedocument.oleObject"/>
  <Override PartName="/ppt/embeddings/Microsoft_Equation49.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Microsoft_Equation2.bin" ContentType="application/vnd.openxmlformats-officedocument.oleObject"/>
  <Override PartName="/ppt/embeddings/oleObject56.bin" ContentType="application/vnd.openxmlformats-officedocument.oleObject"/>
  <Override PartName="/ppt/embeddings/oleObject65.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embeddings/oleObject75.bin" ContentType="application/vnd.openxmlformats-officedocument.oleObject"/>
  <Override PartName="/ppt/embeddings/oleObject84.bin" ContentType="application/vnd.openxmlformats-officedocument.oleObject"/>
  <Override PartName="/ppt/slideLayouts/slideLayout14.xml" ContentType="application/vnd.openxmlformats-officedocument.presentationml.slideLayout+xml"/>
  <Override PartName="/ppt/embeddings/Microsoft_Equation8.bin" ContentType="application/vnd.openxmlformats-officedocument.oleObject"/>
  <Override PartName="/ppt/embeddings/oleObject94.bin" ContentType="application/vnd.openxmlformats-officedocument.oleObject"/>
  <Override PartName="/ppt/notesSlides/notesSlide1.xml" ContentType="application/vnd.openxmlformats-officedocument.presentationml.notesSlide+xml"/>
  <Override PartName="/ppt/embeddings/Microsoft_Equation15.bin" ContentType="application/vnd.openxmlformats-officedocument.oleObject"/>
  <Override PartName="/ppt/embeddings/Microsoft_Equation25.bin" ContentType="application/vnd.openxmlformats-officedocument.oleObject"/>
  <Override PartName="/ppt/embeddings/oleObject22.bin" ContentType="application/vnd.openxmlformats-officedocument.oleObject"/>
  <Override PartName="/ppt/embeddings/Microsoft_Equation34.bin" ContentType="application/vnd.openxmlformats-officedocument.oleObject"/>
  <Override PartName="/ppt/embeddings/oleObject32.bin" ContentType="application/vnd.openxmlformats-officedocument.oleObject"/>
  <Override PartName="/ppt/embeddings/Microsoft_Equation44.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slides/slide22.xml" ContentType="application/vnd.openxmlformats-officedocument.presentationml.slide+xml"/>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handoutMasterIdLst>
    <p:handoutMasterId r:id="rId28"/>
  </p:handoutMasterIdLst>
  <p:sldIdLst>
    <p:sldId id="256" r:id="rId2"/>
    <p:sldId id="368" r:id="rId3"/>
    <p:sldId id="542" r:id="rId4"/>
    <p:sldId id="543"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7" r:id="rId20"/>
    <p:sldId id="518" r:id="rId21"/>
    <p:sldId id="519" r:id="rId22"/>
    <p:sldId id="520" r:id="rId23"/>
    <p:sldId id="521" r:id="rId24"/>
    <p:sldId id="522" r:id="rId25"/>
    <p:sldId id="523"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728" autoAdjust="0"/>
  </p:normalViewPr>
  <p:slideViewPr>
    <p:cSldViewPr>
      <p:cViewPr varScale="1">
        <p:scale>
          <a:sx n="111" d="100"/>
          <a:sy n="111" d="100"/>
        </p:scale>
        <p:origin x="-120" y="-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86.wmf"/><Relationship Id="rId12" Type="http://schemas.openxmlformats.org/officeDocument/2006/relationships/image" Target="../media/image87.wmf"/><Relationship Id="rId13" Type="http://schemas.openxmlformats.org/officeDocument/2006/relationships/image" Target="../media/image88.pict"/><Relationship Id="rId14" Type="http://schemas.openxmlformats.org/officeDocument/2006/relationships/image" Target="../media/image89.wmf"/><Relationship Id="rId15" Type="http://schemas.openxmlformats.org/officeDocument/2006/relationships/image" Target="../media/image90.pict"/><Relationship Id="rId1" Type="http://schemas.openxmlformats.org/officeDocument/2006/relationships/image" Target="../media/image76.wmf"/><Relationship Id="rId2" Type="http://schemas.openxmlformats.org/officeDocument/2006/relationships/image" Target="../media/image77.w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0"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pict"/><Relationship Id="rId13" Type="http://schemas.openxmlformats.org/officeDocument/2006/relationships/image" Target="../media/image104.pict"/><Relationship Id="rId14" Type="http://schemas.openxmlformats.org/officeDocument/2006/relationships/image" Target="../media/image105.wmf"/><Relationship Id="rId15" Type="http://schemas.openxmlformats.org/officeDocument/2006/relationships/image" Target="../media/image106.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pict"/><Relationship Id="rId4" Type="http://schemas.openxmlformats.org/officeDocument/2006/relationships/image" Target="../media/image95.wmf"/><Relationship Id="rId5" Type="http://schemas.openxmlformats.org/officeDocument/2006/relationships/image" Target="../media/image96.pict"/><Relationship Id="rId6" Type="http://schemas.openxmlformats.org/officeDocument/2006/relationships/image" Target="../media/image97.pict"/><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pict"/></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16.pict"/><Relationship Id="rId20" Type="http://schemas.openxmlformats.org/officeDocument/2006/relationships/image" Target="../media/image127.wmf"/><Relationship Id="rId21" Type="http://schemas.openxmlformats.org/officeDocument/2006/relationships/image" Target="../media/image128.wmf"/><Relationship Id="rId22" Type="http://schemas.openxmlformats.org/officeDocument/2006/relationships/image" Target="../media/image129.wmf"/><Relationship Id="rId10" Type="http://schemas.openxmlformats.org/officeDocument/2006/relationships/image" Target="../media/image117.wmf"/><Relationship Id="rId11" Type="http://schemas.openxmlformats.org/officeDocument/2006/relationships/image" Target="../media/image118.wmf"/><Relationship Id="rId12" Type="http://schemas.openxmlformats.org/officeDocument/2006/relationships/image" Target="../media/image119.pict"/><Relationship Id="rId13" Type="http://schemas.openxmlformats.org/officeDocument/2006/relationships/image" Target="../media/image120.wmf"/><Relationship Id="rId14" Type="http://schemas.openxmlformats.org/officeDocument/2006/relationships/image" Target="../media/image121.wmf"/><Relationship Id="rId15" Type="http://schemas.openxmlformats.org/officeDocument/2006/relationships/image" Target="../media/image122.wmf"/><Relationship Id="rId16" Type="http://schemas.openxmlformats.org/officeDocument/2006/relationships/image" Target="../media/image123.wmf"/><Relationship Id="rId17" Type="http://schemas.openxmlformats.org/officeDocument/2006/relationships/image" Target="../media/image124.wmf"/><Relationship Id="rId18" Type="http://schemas.openxmlformats.org/officeDocument/2006/relationships/image" Target="../media/image125.wmf"/><Relationship Id="rId19" Type="http://schemas.openxmlformats.org/officeDocument/2006/relationships/image" Target="../media/image126.wmf"/><Relationship Id="rId1" Type="http://schemas.openxmlformats.org/officeDocument/2006/relationships/image" Target="../media/image108.pict"/><Relationship Id="rId2" Type="http://schemas.openxmlformats.org/officeDocument/2006/relationships/image" Target="../media/image109.wmf"/><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8" Type="http://schemas.openxmlformats.org/officeDocument/2006/relationships/image" Target="../media/image115.pict"/></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wmf"/><Relationship Id="rId1" Type="http://schemas.openxmlformats.org/officeDocument/2006/relationships/image" Target="../media/image132.wmf"/><Relationship Id="rId2" Type="http://schemas.openxmlformats.org/officeDocument/2006/relationships/image" Target="../media/image1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3.wmf"/><Relationship Id="rId2"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7.wmf"/><Relationship Id="rId2" Type="http://schemas.openxmlformats.org/officeDocument/2006/relationships/image" Target="../media/image138.wmf"/><Relationship Id="rId3" Type="http://schemas.openxmlformats.org/officeDocument/2006/relationships/image" Target="../media/image1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ict"/><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pict"/><Relationship Id="rId8" Type="http://schemas.openxmlformats.org/officeDocument/2006/relationships/image" Target="../media/image12.wmf"/><Relationship Id="rId9" Type="http://schemas.openxmlformats.org/officeDocument/2006/relationships/image" Target="../media/image13.wmf"/><Relationship Id="rId10" Type="http://schemas.openxmlformats.org/officeDocument/2006/relationships/image" Target="../media/image14.pict"/><Relationship Id="rId1" Type="http://schemas.openxmlformats.org/officeDocument/2006/relationships/image" Target="../media/image5.pict"/><Relationship Id="rId2"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3.wmf"/><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wmf"/><Relationship Id="rId23" Type="http://schemas.openxmlformats.org/officeDocument/2006/relationships/image" Target="../media/image37.wmf"/><Relationship Id="rId24" Type="http://schemas.openxmlformats.org/officeDocument/2006/relationships/image" Target="../media/image38.wmf"/><Relationship Id="rId25" Type="http://schemas.openxmlformats.org/officeDocument/2006/relationships/image" Target="../media/image39.wmf"/><Relationship Id="rId10" Type="http://schemas.openxmlformats.org/officeDocument/2006/relationships/image" Target="../media/image24.wmf"/><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wmf"/><Relationship Id="rId16" Type="http://schemas.openxmlformats.org/officeDocument/2006/relationships/image" Target="../media/image30.w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image" Target="../media/image53.wmf"/><Relationship Id="rId13" Type="http://schemas.openxmlformats.org/officeDocument/2006/relationships/image" Target="../media/image54.wmf"/><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wmf"/><Relationship Id="rId8" Type="http://schemas.openxmlformats.org/officeDocument/2006/relationships/image" Target="../media/image49.wmf"/><Relationship Id="rId9" Type="http://schemas.openxmlformats.org/officeDocument/2006/relationships/image" Target="../media/image50.wmf"/><Relationship Id="rId10"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pict"/><Relationship Id="rId4" Type="http://schemas.openxmlformats.org/officeDocument/2006/relationships/image" Target="../media/image58.pict"/><Relationship Id="rId5" Type="http://schemas.openxmlformats.org/officeDocument/2006/relationships/image" Target="../media/image59.pict"/><Relationship Id="rId6" Type="http://schemas.openxmlformats.org/officeDocument/2006/relationships/image" Target="../media/image60.wmf"/><Relationship Id="rId1" Type="http://schemas.openxmlformats.org/officeDocument/2006/relationships/image" Target="../media/image55.pict"/><Relationship Id="rId2"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1" Type="http://schemas.openxmlformats.org/officeDocument/2006/relationships/image" Target="../media/image69.wmf"/><Relationship Id="rId2"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C9F224B-CD49-2B4A-AA15-0F965E6DC3F3}" type="slidenum">
              <a:rPr lang="en-US"/>
              <a:pPr/>
              <a:t>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1E0AD19-B069-DB4B-B44F-79EB39365F8A}" type="slidenum">
              <a:rPr lang="en-US"/>
              <a:pPr/>
              <a:t>25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4072DE6-A322-594F-8B53-BAE7FB35217B}" type="slidenum">
              <a:rPr lang="en-US"/>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4BB11CB-2C43-0E44-883E-C77636EA883A}" type="slidenum">
              <a:rPr lang="en-US"/>
              <a:pPr/>
              <a:t>12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246931D-5E34-A649-A251-F3781ACD8BDC}" type="slidenum">
              <a:rPr lang="en-US"/>
              <a:pPr/>
              <a:t>13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6E58591-E65E-9049-9D5D-0AB15671D70E}" type="slidenum">
              <a:rPr lang="en-US"/>
              <a:pPr/>
              <a:t>19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244A64-FBCE-674D-B90A-8D1AD2E60396}" type="slidenum">
              <a:rPr lang="en-US"/>
              <a:pPr/>
              <a:t>20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4EEC1DD-085B-0E4D-B533-461B310A3B44}" type="slidenum">
              <a:rPr lang="en-US"/>
              <a:pPr/>
              <a:t>21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654421A-2158-1141-9D61-CE5E0540453D}" type="slidenum">
              <a:rPr lang="en-US"/>
              <a:pPr/>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A7B04E-02FF-604B-BE83-EB7F482A41CE}" type="slidenum">
              <a:rPr lang="en-US"/>
              <a:pPr/>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June 14,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June 14,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June 14,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June 14,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June 14,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oleObject" Target="../embeddings/oleObject52.bin"/><Relationship Id="rId5" Type="http://schemas.openxmlformats.org/officeDocument/2006/relationships/oleObject" Target="../embeddings/oleObject53.bin"/><Relationship Id="rId6" Type="http://schemas.openxmlformats.org/officeDocument/2006/relationships/oleObject" Target="../embeddings/oleObject54.bin"/><Relationship Id="rId7" Type="http://schemas.openxmlformats.org/officeDocument/2006/relationships/oleObject" Target="../embeddings/oleObject55.bin"/><Relationship Id="rId8" Type="http://schemas.openxmlformats.org/officeDocument/2006/relationships/oleObject" Target="../embeddings/oleObject5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57.bin"/><Relationship Id="rId5" Type="http://schemas.openxmlformats.org/officeDocument/2006/relationships/image" Target="../media/image61.jpe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4.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image" Target="../media/image68.jpeg"/><Relationship Id="rId8" Type="http://schemas.openxmlformats.org/officeDocument/2006/relationships/oleObject" Target="../embeddings/oleObject60.bin"/><Relationship Id="rId9" Type="http://schemas.openxmlformats.org/officeDocument/2006/relationships/oleObject" Target="../embeddings/oleObject61.bin"/><Relationship Id="rId10" Type="http://schemas.openxmlformats.org/officeDocument/2006/relationships/oleObject" Target="../embeddings/oleObject62.bin"/><Relationship Id="rId11" Type="http://schemas.openxmlformats.org/officeDocument/2006/relationships/oleObject" Target="../embeddings/oleObject63.bin"/><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Microsoft_Equation12.bin"/><Relationship Id="rId12" Type="http://schemas.openxmlformats.org/officeDocument/2006/relationships/oleObject" Target="../embeddings/Microsoft_Equation13.bin"/><Relationship Id="rId13" Type="http://schemas.openxmlformats.org/officeDocument/2006/relationships/oleObject" Target="../embeddings/Microsoft_Equation14.bin"/><Relationship Id="rId14" Type="http://schemas.openxmlformats.org/officeDocument/2006/relationships/oleObject" Target="../embeddings/Microsoft_Equation1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4" Type="http://schemas.openxmlformats.org/officeDocument/2006/relationships/oleObject" Target="../embeddings/oleObject64.bin"/><Relationship Id="rId5" Type="http://schemas.openxmlformats.org/officeDocument/2006/relationships/oleObject" Target="../embeddings/Microsoft_Equation6.bin"/><Relationship Id="rId6" Type="http://schemas.openxmlformats.org/officeDocument/2006/relationships/oleObject" Target="../embeddings/Microsoft_Equation7.bin"/><Relationship Id="rId7" Type="http://schemas.openxmlformats.org/officeDocument/2006/relationships/oleObject" Target="../embeddings/Microsoft_Equation8.bin"/><Relationship Id="rId8" Type="http://schemas.openxmlformats.org/officeDocument/2006/relationships/oleObject" Target="../embeddings/Microsoft_Equation9.bin"/><Relationship Id="rId9" Type="http://schemas.openxmlformats.org/officeDocument/2006/relationships/oleObject" Target="../embeddings/Microsoft_Equation10.bin"/><Relationship Id="rId10" Type="http://schemas.openxmlformats.org/officeDocument/2006/relationships/oleObject" Target="../embeddings/Microsoft_Equation11.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Microsoft_Equation23.bin"/><Relationship Id="rId12" Type="http://schemas.openxmlformats.org/officeDocument/2006/relationships/oleObject" Target="../embeddings/Microsoft_Equation24.bin"/><Relationship Id="rId13" Type="http://schemas.openxmlformats.org/officeDocument/2006/relationships/oleObject" Target="../embeddings/Microsoft_Equation25.bin"/><Relationship Id="rId14" Type="http://schemas.openxmlformats.org/officeDocument/2006/relationships/oleObject" Target="../embeddings/Microsoft_Equation26.bin"/><Relationship Id="rId15" Type="http://schemas.openxmlformats.org/officeDocument/2006/relationships/oleObject" Target="../embeddings/Microsoft_Equation27.bin"/><Relationship Id="rId16" Type="http://schemas.openxmlformats.org/officeDocument/2006/relationships/oleObject" Target="../embeddings/oleObject65.bin"/><Relationship Id="rId17" Type="http://schemas.openxmlformats.org/officeDocument/2006/relationships/oleObject" Target="../embeddings/Microsoft_Equation28.bin"/><Relationship Id="rId18" Type="http://schemas.openxmlformats.org/officeDocument/2006/relationships/oleObject" Target="../embeddings/oleObject66.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91.wmf"/><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Microsoft_Equation18.bin"/><Relationship Id="rId7" Type="http://schemas.openxmlformats.org/officeDocument/2006/relationships/oleObject" Target="../embeddings/Microsoft_Equation19.bin"/><Relationship Id="rId8" Type="http://schemas.openxmlformats.org/officeDocument/2006/relationships/oleObject" Target="../embeddings/Microsoft_Equation20.bin"/><Relationship Id="rId9" Type="http://schemas.openxmlformats.org/officeDocument/2006/relationships/oleObject" Target="../embeddings/Microsoft_Equation21.bin"/><Relationship Id="rId10" Type="http://schemas.openxmlformats.org/officeDocument/2006/relationships/oleObject" Target="../embeddings/Microsoft_Equation22.bin"/></Relationships>
</file>

<file path=ppt/slides/_rels/slide17.xml.rels><?xml version="1.0" encoding="UTF-8" standalone="yes"?>
<Relationships xmlns="http://schemas.openxmlformats.org/package/2006/relationships"><Relationship Id="rId11" Type="http://schemas.openxmlformats.org/officeDocument/2006/relationships/oleObject" Target="../embeddings/Microsoft_Equation30.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5" Type="http://schemas.openxmlformats.org/officeDocument/2006/relationships/oleObject" Target="../embeddings/oleObject76.bin"/><Relationship Id="rId16" Type="http://schemas.openxmlformats.org/officeDocument/2006/relationships/oleObject" Target="../embeddings/oleObject77.bin"/><Relationship Id="rId17" Type="http://schemas.openxmlformats.org/officeDocument/2006/relationships/oleObject" Target="../embeddings/oleObject78.bin"/><Relationship Id="rId18"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107.wmf"/><Relationship Id="rId4" Type="http://schemas.openxmlformats.org/officeDocument/2006/relationships/oleObject" Target="../embeddings/oleObject67.bin"/><Relationship Id="rId5" Type="http://schemas.openxmlformats.org/officeDocument/2006/relationships/oleObject" Target="../embeddings/oleObject68.bin"/><Relationship Id="rId6" Type="http://schemas.openxmlformats.org/officeDocument/2006/relationships/oleObject" Target="../embeddings/oleObject69.bin"/><Relationship Id="rId7" Type="http://schemas.openxmlformats.org/officeDocument/2006/relationships/oleObject" Target="../embeddings/oleObject70.bin"/><Relationship Id="rId8" Type="http://schemas.openxmlformats.org/officeDocument/2006/relationships/oleObject" Target="../embeddings/oleObject71.bin"/><Relationship Id="rId9" Type="http://schemas.openxmlformats.org/officeDocument/2006/relationships/oleObject" Target="../embeddings/oleObject72.bin"/><Relationship Id="rId10" Type="http://schemas.openxmlformats.org/officeDocument/2006/relationships/oleObject" Target="../embeddings/Microsoft_Equation29.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Microsoft_Equation36.bin"/><Relationship Id="rId20" Type="http://schemas.openxmlformats.org/officeDocument/2006/relationships/oleObject" Target="../embeddings/Microsoft_Equation44.bin"/><Relationship Id="rId21" Type="http://schemas.openxmlformats.org/officeDocument/2006/relationships/oleObject" Target="../embeddings/Microsoft_Equation45.bin"/><Relationship Id="rId22" Type="http://schemas.openxmlformats.org/officeDocument/2006/relationships/oleObject" Target="../embeddings/Microsoft_Equation46.bin"/><Relationship Id="rId23" Type="http://schemas.openxmlformats.org/officeDocument/2006/relationships/oleObject" Target="../embeddings/Microsoft_Equation47.bin"/><Relationship Id="rId24" Type="http://schemas.openxmlformats.org/officeDocument/2006/relationships/oleObject" Target="../embeddings/oleObject84.bin"/><Relationship Id="rId10" Type="http://schemas.openxmlformats.org/officeDocument/2006/relationships/oleObject" Target="../embeddings/oleObject81.bin"/><Relationship Id="rId11" Type="http://schemas.openxmlformats.org/officeDocument/2006/relationships/oleObject" Target="../embeddings/oleObject82.bin"/><Relationship Id="rId12" Type="http://schemas.openxmlformats.org/officeDocument/2006/relationships/oleObject" Target="../embeddings/Microsoft_Equation37.bin"/><Relationship Id="rId13" Type="http://schemas.openxmlformats.org/officeDocument/2006/relationships/oleObject" Target="../embeddings/Microsoft_Equation38.bin"/><Relationship Id="rId14" Type="http://schemas.openxmlformats.org/officeDocument/2006/relationships/oleObject" Target="../embeddings/oleObject83.bin"/><Relationship Id="rId15" Type="http://schemas.openxmlformats.org/officeDocument/2006/relationships/oleObject" Target="../embeddings/Microsoft_Equation39.bin"/><Relationship Id="rId16" Type="http://schemas.openxmlformats.org/officeDocument/2006/relationships/oleObject" Target="../embeddings/Microsoft_Equation40.bin"/><Relationship Id="rId17" Type="http://schemas.openxmlformats.org/officeDocument/2006/relationships/oleObject" Target="../embeddings/Microsoft_Equation41.bin"/><Relationship Id="rId18" Type="http://schemas.openxmlformats.org/officeDocument/2006/relationships/oleObject" Target="../embeddings/Microsoft_Equation42.bin"/><Relationship Id="rId19" Type="http://schemas.openxmlformats.org/officeDocument/2006/relationships/oleObject" Target="../embeddings/Microsoft_Equation4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oleObject" Target="../embeddings/Microsoft_Equation31.bin"/><Relationship Id="rId5" Type="http://schemas.openxmlformats.org/officeDocument/2006/relationships/oleObject" Target="../embeddings/Microsoft_Equation32.bin"/><Relationship Id="rId6" Type="http://schemas.openxmlformats.org/officeDocument/2006/relationships/oleObject" Target="../embeddings/Microsoft_Equation33.bin"/><Relationship Id="rId7" Type="http://schemas.openxmlformats.org/officeDocument/2006/relationships/oleObject" Target="../embeddings/Microsoft_Equation34.bin"/><Relationship Id="rId8" Type="http://schemas.openxmlformats.org/officeDocument/2006/relationships/oleObject" Target="../embeddings/Microsoft_Equation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85.bin"/><Relationship Id="rId5" Type="http://schemas.openxmlformats.org/officeDocument/2006/relationships/image" Target="../media/image130.png"/><Relationship Id="rId1" Type="http://schemas.openxmlformats.org/officeDocument/2006/relationships/vmlDrawing" Target="../drawings/vmlDrawing13.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6.bin"/><Relationship Id="rId5" Type="http://schemas.openxmlformats.org/officeDocument/2006/relationships/image" Target="../media/image131.jpeg"/><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48.bin"/><Relationship Id="rId5" Type="http://schemas.openxmlformats.org/officeDocument/2006/relationships/oleObject" Target="../embeddings/oleObject87.bin"/><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49.bin"/><Relationship Id="rId5" Type="http://schemas.openxmlformats.org/officeDocument/2006/relationships/image" Target="../media/image136.png"/><Relationship Id="rId6" Type="http://schemas.openxmlformats.org/officeDocument/2006/relationships/oleObject" Target="../embeddings/oleObject91.bin"/><Relationship Id="rId7" Type="http://schemas.openxmlformats.org/officeDocument/2006/relationships/oleObject" Target="../embeddings/oleObject92.bin"/><Relationship Id="rId1" Type="http://schemas.openxmlformats.org/officeDocument/2006/relationships/vmlDrawing" Target="../drawings/vmlDrawing16.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50.bin"/><Relationship Id="rId5" Type="http://schemas.openxmlformats.org/officeDocument/2006/relationships/oleObject" Target="../embeddings/oleObject93.bin"/><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7.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1.jpeg"/><Relationship Id="rId5" Type="http://schemas.openxmlformats.org/officeDocument/2006/relationships/oleObject" Target="../embeddings/oleObject96.bin"/><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oleObject" Target="../embeddings/oleObject11.bin"/><Relationship Id="rId13" Type="http://schemas.openxmlformats.org/officeDocument/2006/relationships/oleObject" Target="../embeddings/oleObject12.bin"/><Relationship Id="rId14" Type="http://schemas.openxmlformats.org/officeDocument/2006/relationships/oleObject" Target="../embeddings/oleObject13.bin"/><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notesSlide" Target="../notesSlides/notesSlide2.xml"/><Relationship Id="rId4" Type="http://schemas.openxmlformats.org/officeDocument/2006/relationships/oleObject" Target="../embeddings/Microsoft_Equation1.bin"/><Relationship Id="rId5" Type="http://schemas.openxmlformats.org/officeDocument/2006/relationships/oleObject" Target="../embeddings/oleObject4.bin"/><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oleObject7.bin"/><Relationship Id="rId9" Type="http://schemas.openxmlformats.org/officeDocument/2006/relationships/oleObject" Target="../embeddings/oleObject8.bin"/><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oleObject" Target="../embeddings/oleObject29.bin"/><Relationship Id="rId21" Type="http://schemas.openxmlformats.org/officeDocument/2006/relationships/oleObject" Target="../embeddings/oleObject30.bin"/><Relationship Id="rId22" Type="http://schemas.openxmlformats.org/officeDocument/2006/relationships/oleObject" Target="../embeddings/oleObject31.bin"/><Relationship Id="rId23" Type="http://schemas.openxmlformats.org/officeDocument/2006/relationships/oleObject" Target="../embeddings/oleObject32.bin"/><Relationship Id="rId24" Type="http://schemas.openxmlformats.org/officeDocument/2006/relationships/oleObject" Target="../embeddings/oleObject33.bin"/><Relationship Id="rId25" Type="http://schemas.openxmlformats.org/officeDocument/2006/relationships/oleObject" Target="../embeddings/oleObject34.bin"/><Relationship Id="rId26" Type="http://schemas.openxmlformats.org/officeDocument/2006/relationships/oleObject" Target="../embeddings/oleObject35.bin"/><Relationship Id="rId27" Type="http://schemas.openxmlformats.org/officeDocument/2006/relationships/oleObject" Target="../embeddings/oleObject36.bin"/><Relationship Id="rId28" Type="http://schemas.openxmlformats.org/officeDocument/2006/relationships/oleObject" Target="../embeddings/oleObject37.bin"/><Relationship Id="rId29" Type="http://schemas.openxmlformats.org/officeDocument/2006/relationships/oleObject" Target="../embeddings/oleObject38.bin"/><Relationship Id="rId30" Type="http://schemas.openxmlformats.org/officeDocument/2006/relationships/oleObject" Target="../embeddings/oleObject39.bin"/><Relationship Id="rId10" Type="http://schemas.openxmlformats.org/officeDocument/2006/relationships/oleObject" Target="../embeddings/oleObject19.bin"/><Relationship Id="rId11" Type="http://schemas.openxmlformats.org/officeDocument/2006/relationships/oleObject" Target="../embeddings/oleObject20.bin"/><Relationship Id="rId12" Type="http://schemas.openxmlformats.org/officeDocument/2006/relationships/oleObject" Target="../embeddings/oleObject21.bin"/><Relationship Id="rId13" Type="http://schemas.openxmlformats.org/officeDocument/2006/relationships/oleObject" Target="../embeddings/oleObject22.bin"/><Relationship Id="rId14" Type="http://schemas.openxmlformats.org/officeDocument/2006/relationships/oleObject" Target="../embeddings/oleObject23.bin"/><Relationship Id="rId15" Type="http://schemas.openxmlformats.org/officeDocument/2006/relationships/oleObject" Target="../embeddings/oleObject24.bin"/><Relationship Id="rId16" Type="http://schemas.openxmlformats.org/officeDocument/2006/relationships/oleObject" Target="../embeddings/oleObject25.bin"/><Relationship Id="rId17" Type="http://schemas.openxmlformats.org/officeDocument/2006/relationships/oleObject" Target="../embeddings/oleObject26.bin"/><Relationship Id="rId18" Type="http://schemas.openxmlformats.org/officeDocument/2006/relationships/oleObject" Target="../embeddings/oleObject27.bin"/><Relationship Id="rId19"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oleObject" Target="../embeddings/oleObject47.bin"/><Relationship Id="rId13" Type="http://schemas.openxmlformats.org/officeDocument/2006/relationships/oleObject" Target="../embeddings/oleObject48.bin"/><Relationship Id="rId14" Type="http://schemas.openxmlformats.org/officeDocument/2006/relationships/oleObject" Target="../embeddings/oleObject49.bin"/><Relationship Id="rId15" Type="http://schemas.openxmlformats.org/officeDocument/2006/relationships/oleObject" Target="../embeddings/oleObject50.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oleObject" Target="../embeddings/oleObject41.bin"/><Relationship Id="rId5" Type="http://schemas.openxmlformats.org/officeDocument/2006/relationships/oleObject" Target="../embeddings/oleObject42.bin"/><Relationship Id="rId6" Type="http://schemas.openxmlformats.org/officeDocument/2006/relationships/oleObject" Target="../embeddings/oleObject43.bin"/><Relationship Id="rId7" Type="http://schemas.openxmlformats.org/officeDocument/2006/relationships/oleObject" Target="../embeddings/Microsoft_Equation2.bin"/><Relationship Id="rId8" Type="http://schemas.openxmlformats.org/officeDocument/2006/relationships/oleObject" Target="../embeddings/Microsoft_Equation3.bin"/><Relationship Id="rId9" Type="http://schemas.openxmlformats.org/officeDocument/2006/relationships/oleObject" Target="../embeddings/oleObject44.bin"/><Relationship Id="rId10" Type="http://schemas.openxmlformats.org/officeDocument/2006/relationships/oleObject" Target="../embeddings/oleObject45.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Tuesday, June 14,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#6</a:t>
            </a:r>
            <a:endParaRPr lang="en-US" dirty="0"/>
          </a:p>
        </p:txBody>
      </p:sp>
      <p:sp>
        <p:nvSpPr>
          <p:cNvPr id="2052" name="Text Box 4"/>
          <p:cNvSpPr txBox="1">
            <a:spLocks noChangeArrowheads="1"/>
          </p:cNvSpPr>
          <p:nvPr/>
        </p:nvSpPr>
        <p:spPr bwMode="auto">
          <a:xfrm>
            <a:off x="3009041" y="1447800"/>
            <a:ext cx="2819536"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June 14,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362200"/>
            <a:ext cx="7086600" cy="33528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Newton’s Laws of Motion</a:t>
            </a:r>
          </a:p>
          <a:p>
            <a:pPr marL="990600" lvl="1" indent="-533400">
              <a:spcBef>
                <a:spcPct val="20000"/>
              </a:spcBef>
              <a:buFontTx/>
              <a:buChar char="–"/>
            </a:pPr>
            <a:r>
              <a:rPr lang="en-US" dirty="0" smtClean="0">
                <a:solidFill>
                  <a:schemeClr val="hlink"/>
                </a:solidFill>
                <a:latin typeface="Arial Narrow" charset="0"/>
              </a:rPr>
              <a:t>Newton’s third law of motion</a:t>
            </a:r>
          </a:p>
          <a:p>
            <a:pPr marL="990600" lvl="1" indent="-533400">
              <a:spcBef>
                <a:spcPct val="20000"/>
              </a:spcBef>
              <a:buFontTx/>
              <a:buChar char="–"/>
            </a:pPr>
            <a:r>
              <a:rPr lang="en-US" dirty="0" smtClean="0">
                <a:solidFill>
                  <a:schemeClr val="hlink"/>
                </a:solidFill>
                <a:latin typeface="Arial Narrow" charset="0"/>
              </a:rPr>
              <a:t>Categories of Forces</a:t>
            </a:r>
          </a:p>
          <a:p>
            <a:pPr marL="533400" indent="-533400">
              <a:spcBef>
                <a:spcPct val="20000"/>
              </a:spcBef>
              <a:buFont typeface="Arial"/>
              <a:buChar char="•"/>
            </a:pPr>
            <a:r>
              <a:rPr lang="en-US" sz="2800" dirty="0" smtClean="0">
                <a:solidFill>
                  <a:schemeClr val="accent2"/>
                </a:solidFill>
                <a:latin typeface="Arial Narrow" charset="0"/>
              </a:rPr>
              <a:t>Free Body Diagram</a:t>
            </a:r>
          </a:p>
          <a:p>
            <a:pPr marL="533400" indent="-533400">
              <a:spcBef>
                <a:spcPct val="20000"/>
              </a:spcBef>
              <a:buFont typeface="Arial"/>
              <a:buChar char="•"/>
            </a:pPr>
            <a:r>
              <a:rPr lang="en-US" sz="2800" dirty="0" smtClean="0">
                <a:solidFill>
                  <a:schemeClr val="accent2"/>
                </a:solidFill>
                <a:latin typeface="Arial Narrow" charset="0"/>
              </a:rPr>
              <a:t>Application of Newton’s Laws</a:t>
            </a:r>
          </a:p>
          <a:p>
            <a:pPr marL="533400" indent="-533400">
              <a:spcBef>
                <a:spcPct val="20000"/>
              </a:spcBef>
              <a:buFont typeface="Arial"/>
              <a:buChar char="•"/>
            </a:pPr>
            <a:r>
              <a:rPr lang="en-US" sz="2800" dirty="0" smtClean="0">
                <a:solidFill>
                  <a:schemeClr val="accent2"/>
                </a:solidFill>
                <a:latin typeface="Arial Narrow" charset="0"/>
              </a:rPr>
              <a:t>Force of friction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left)">
                                      <p:cBhvr>
                                        <p:cTn id="10" dur="500"/>
                                        <p:tgtEl>
                                          <p:spTgt spid="2058">
                                            <p:txEl>
                                              <p:pRg st="1" end="1"/>
                                            </p:txEl>
                                          </p:spTgt>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left)">
                                      <p:cBhvr>
                                        <p:cTn id="13" dur="500"/>
                                        <p:tgtEl>
                                          <p:spTgt spid="2058">
                                            <p:txEl>
                                              <p:pRg st="2" end="2"/>
                                            </p:txEl>
                                          </p:spTgt>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2058">
                                            <p:txEl>
                                              <p:pRg st="3" end="3"/>
                                            </p:txEl>
                                          </p:spTgt>
                                        </p:tgtEl>
                                        <p:attrNameLst>
                                          <p:attrName>style.visibility</p:attrName>
                                        </p:attrNameLst>
                                      </p:cBhvr>
                                      <p:to>
                                        <p:strVal val="visible"/>
                                      </p:to>
                                    </p:set>
                                    <p:animEffect transition="in" filter="wipe(left)">
                                      <p:cBhvr>
                                        <p:cTn id="16" dur="500"/>
                                        <p:tgtEl>
                                          <p:spTgt spid="2058">
                                            <p:txEl>
                                              <p:pRg st="3" end="3"/>
                                            </p:txEl>
                                          </p:spTgt>
                                        </p:tgtEl>
                                      </p:cBhvr>
                                    </p:animEffect>
                                  </p:childTnLst>
                                </p:cTn>
                              </p:par>
                              <p:par>
                                <p:cTn id="17" presetID="22" presetClass="entr" presetSubtype="8" fill="hold" grpId="1" nodeType="withEffect">
                                  <p:stCondLst>
                                    <p:cond delay="0"/>
                                  </p:stCondLst>
                                  <p:childTnLst>
                                    <p:set>
                                      <p:cBhvr>
                                        <p:cTn id="18" dur="1" fill="hold">
                                          <p:stCondLst>
                                            <p:cond delay="0"/>
                                          </p:stCondLst>
                                        </p:cTn>
                                        <p:tgtEl>
                                          <p:spTgt spid="2058">
                                            <p:txEl>
                                              <p:pRg st="4" end="4"/>
                                            </p:txEl>
                                          </p:spTgt>
                                        </p:tgtEl>
                                        <p:attrNameLst>
                                          <p:attrName>style.visibility</p:attrName>
                                        </p:attrNameLst>
                                      </p:cBhvr>
                                      <p:to>
                                        <p:strVal val="visible"/>
                                      </p:to>
                                    </p:set>
                                    <p:animEffect transition="in" filter="wipe(left)">
                                      <p:cBhvr>
                                        <p:cTn id="19" dur="500"/>
                                        <p:tgtEl>
                                          <p:spTgt spid="2058">
                                            <p:txEl>
                                              <p:pRg st="4" end="4"/>
                                            </p:txEl>
                                          </p:spTgt>
                                        </p:tgtEl>
                                      </p:cBhvr>
                                    </p:animEffect>
                                  </p:childTnLst>
                                </p:cTn>
                              </p:par>
                              <p:par>
                                <p:cTn id="20" presetID="22" presetClass="entr" presetSubtype="8" fill="hold" grpId="1" nodeType="withEffect">
                                  <p:stCondLst>
                                    <p:cond delay="0"/>
                                  </p:stCondLst>
                                  <p:childTnLst>
                                    <p:set>
                                      <p:cBhvr>
                                        <p:cTn id="21" dur="1" fill="hold">
                                          <p:stCondLst>
                                            <p:cond delay="0"/>
                                          </p:stCondLst>
                                        </p:cTn>
                                        <p:tgtEl>
                                          <p:spTgt spid="2058">
                                            <p:txEl>
                                              <p:pRg st="5" end="5"/>
                                            </p:txEl>
                                          </p:spTgt>
                                        </p:tgtEl>
                                        <p:attrNameLst>
                                          <p:attrName>style.visibility</p:attrName>
                                        </p:attrNameLst>
                                      </p:cBhvr>
                                      <p:to>
                                        <p:strVal val="visible"/>
                                      </p:to>
                                    </p:set>
                                    <p:animEffect transition="in" filter="wipe(left)">
                                      <p:cBhvr>
                                        <p:cTn id="2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r>
              <a:rPr lang="en-US" smtClean="0"/>
              <a:t>Tuesday, June 14, 2011</a:t>
            </a:r>
          </a:p>
        </p:txBody>
      </p:sp>
      <p:sp>
        <p:nvSpPr>
          <p:cNvPr id="22531" name="Rectangle 6"/>
          <p:cNvSpPr>
            <a:spLocks noGrp="1" noChangeArrowheads="1"/>
          </p:cNvSpPr>
          <p:nvPr>
            <p:ph type="sldNum" sz="quarter" idx="12"/>
          </p:nvPr>
        </p:nvSpPr>
        <p:spPr>
          <a:noFill/>
        </p:spPr>
        <p:txBody>
          <a:bodyPr/>
          <a:lstStyle/>
          <a:p>
            <a:fld id="{4BAFF629-15DE-494A-8918-49859C0A09F4}" type="slidenum">
              <a:rPr lang="en-US"/>
              <a:pPr/>
              <a:t>10</a:t>
            </a:fld>
            <a:endParaRPr lang="en-US"/>
          </a:p>
        </p:txBody>
      </p:sp>
      <p:sp>
        <p:nvSpPr>
          <p:cNvPr id="22532" name="Rectangle 2"/>
          <p:cNvSpPr>
            <a:spLocks noGrp="1" noChangeArrowheads="1"/>
          </p:cNvSpPr>
          <p:nvPr>
            <p:ph type="title"/>
          </p:nvPr>
        </p:nvSpPr>
        <p:spPr>
          <a:xfrm>
            <a:off x="609600" y="0"/>
            <a:ext cx="7772400" cy="838200"/>
          </a:xfrm>
        </p:spPr>
        <p:txBody>
          <a:bodyPr/>
          <a:lstStyle/>
          <a:p>
            <a:r>
              <a:rPr lang="en-US"/>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a:t>Fundamental Forces: Truly unique forces that cannot be derived from any other forces</a:t>
            </a:r>
          </a:p>
          <a:p>
            <a:pPr lvl="1"/>
            <a:r>
              <a:rPr lang="en-US"/>
              <a:t>Total of three fundamental forces</a:t>
            </a:r>
          </a:p>
          <a:p>
            <a:pPr lvl="2"/>
            <a:r>
              <a:rPr lang="en-US"/>
              <a:t>Gravitational Force</a:t>
            </a:r>
          </a:p>
          <a:p>
            <a:pPr lvl="2"/>
            <a:r>
              <a:rPr lang="en-US"/>
              <a:t>Electro-Weak Force</a:t>
            </a:r>
          </a:p>
          <a:p>
            <a:pPr lvl="2"/>
            <a:r>
              <a:rPr lang="en-US"/>
              <a:t>Strong Nuclear Force</a:t>
            </a:r>
          </a:p>
          <a:p>
            <a:r>
              <a:rPr lang="en-US"/>
              <a:t>Non-fundamental forces: Forces that can be derived from fundamental forces</a:t>
            </a:r>
          </a:p>
          <a:p>
            <a:pPr lvl="1"/>
            <a:r>
              <a:rPr lang="en-US"/>
              <a:t>Friction</a:t>
            </a:r>
          </a:p>
          <a:p>
            <a:pPr lvl="1"/>
            <a:r>
              <a:rPr lang="en-US"/>
              <a:t>Tension in a rope</a:t>
            </a:r>
          </a:p>
          <a:p>
            <a:pPr lvl="1"/>
            <a:r>
              <a:rPr lang="en-US"/>
              <a:t>Normal or support forces</a:t>
            </a:r>
          </a:p>
        </p:txBody>
      </p:sp>
      <p:sp>
        <p:nvSpPr>
          <p:cNvPr id="22534" name="Footer Placeholder 5"/>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left)">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left)">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wipe(left)">
                                      <p:cBhvr>
                                        <p:cTn id="22" dur="5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wipe(left)">
                                      <p:cBhvr>
                                        <p:cTn id="27" dur="500"/>
                                        <p:tgtEl>
                                          <p:spTgt spid="5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wipe(left)">
                                      <p:cBhvr>
                                        <p:cTn id="32" dur="500"/>
                                        <p:tgtEl>
                                          <p:spTgt spid="56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wipe(left)">
                                      <p:cBhvr>
                                        <p:cTn id="37" dur="500"/>
                                        <p:tgtEl>
                                          <p:spTgt spid="563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323">
                                            <p:txEl>
                                              <p:pRg st="7" end="7"/>
                                            </p:txEl>
                                          </p:spTgt>
                                        </p:tgtEl>
                                        <p:attrNameLst>
                                          <p:attrName>style.visibility</p:attrName>
                                        </p:attrNameLst>
                                      </p:cBhvr>
                                      <p:to>
                                        <p:strVal val="visible"/>
                                      </p:to>
                                    </p:set>
                                    <p:animEffect transition="in" filter="wipe(left)">
                                      <p:cBhvr>
                                        <p:cTn id="42" dur="500"/>
                                        <p:tgtEl>
                                          <p:spTgt spid="563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323">
                                            <p:txEl>
                                              <p:pRg st="8" end="8"/>
                                            </p:txEl>
                                          </p:spTgt>
                                        </p:tgtEl>
                                        <p:attrNameLst>
                                          <p:attrName>style.visibility</p:attrName>
                                        </p:attrNameLst>
                                      </p:cBhvr>
                                      <p:to>
                                        <p:strVal val="visible"/>
                                      </p:to>
                                    </p:set>
                                    <p:animEffect transition="in" filter="wipe(left)">
                                      <p:cBhvr>
                                        <p:cTn id="47"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p:spPr>
        <p:txBody>
          <a:bodyPr/>
          <a:lstStyle/>
          <a:p>
            <a:r>
              <a:rPr lang="en-US" smtClean="0"/>
              <a:t>Tuesday, June 14, 2011</a:t>
            </a:r>
          </a:p>
        </p:txBody>
      </p:sp>
      <p:sp>
        <p:nvSpPr>
          <p:cNvPr id="23561" name="Rectangle 6"/>
          <p:cNvSpPr>
            <a:spLocks noGrp="1" noChangeArrowheads="1"/>
          </p:cNvSpPr>
          <p:nvPr>
            <p:ph type="sldNum" sz="quarter" idx="12"/>
          </p:nvPr>
        </p:nvSpPr>
        <p:spPr>
          <a:noFill/>
        </p:spPr>
        <p:txBody>
          <a:bodyPr/>
          <a:lstStyle/>
          <a:p>
            <a:fld id="{7502DBF8-4651-CD48-9F1B-B041D4F66A58}" type="slidenum">
              <a:rPr lang="en-US"/>
              <a:pPr/>
              <a:t>11</a:t>
            </a:fld>
            <a:endParaRPr lang="en-US"/>
          </a:p>
        </p:txBody>
      </p:sp>
      <p:sp>
        <p:nvSpPr>
          <p:cNvPr id="23562" name="Footer Placeholder 4"/>
          <p:cNvSpPr>
            <a:spLocks noGrp="1"/>
          </p:cNvSpPr>
          <p:nvPr>
            <p:ph type="ftr" sz="quarter" idx="11"/>
          </p:nvPr>
        </p:nvSpPr>
        <p:spPr>
          <a:noFill/>
        </p:spPr>
        <p:txBody>
          <a:bodyPr/>
          <a:lstStyle/>
          <a:p>
            <a:r>
              <a:rPr lang="en-US" smtClean="0"/>
              <a:t>PHYS 1443-001, Spring 2011 Dr. Jaehoon Yu</a:t>
            </a: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t>Gravitational Force and Weight</a:t>
            </a:r>
          </a:p>
        </p:txBody>
      </p:sp>
      <p:sp>
        <p:nvSpPr>
          <p:cNvPr id="267267" name="Text Box 3"/>
          <p:cNvSpPr txBox="1">
            <a:spLocks noChangeArrowheads="1"/>
          </p:cNvSpPr>
          <p:nvPr/>
        </p:nvSpPr>
        <p:spPr bwMode="auto">
          <a:xfrm>
            <a:off x="533400" y="3721100"/>
            <a:ext cx="7751763" cy="946150"/>
          </a:xfrm>
          <a:prstGeom prst="rect">
            <a:avLst/>
          </a:prstGeom>
          <a:noFill/>
          <a:ln w="28575">
            <a:noFill/>
            <a:miter lim="800000"/>
            <a:headEnd/>
            <a:tailEnd/>
          </a:ln>
        </p:spPr>
        <p:txBody>
          <a:bodyPr>
            <a:prstTxWarp prst="textNoShape">
              <a:avLst/>
            </a:prstTxWarp>
            <a:spAutoFit/>
          </a:bodyPr>
          <a:lstStyle/>
          <a:p>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267268" name="Text Box 4"/>
          <p:cNvSpPr txBox="1">
            <a:spLocks noChangeArrowheads="1"/>
          </p:cNvSpPr>
          <p:nvPr/>
        </p:nvSpPr>
        <p:spPr bwMode="auto">
          <a:xfrm>
            <a:off x="3962400" y="838200"/>
            <a:ext cx="3962400" cy="946150"/>
          </a:xfrm>
          <a:prstGeom prst="rect">
            <a:avLst/>
          </a:prstGeom>
          <a:noFill/>
          <a:ln w="9525">
            <a:noFill/>
            <a:miter lim="800000"/>
            <a:headEnd/>
            <a:tailEnd/>
          </a:ln>
        </p:spPr>
        <p:txBody>
          <a:bodyPr>
            <a:prstTxWarp prst="textNoShape">
              <a:avLst/>
            </a:prstTxWarp>
            <a:spAutoFit/>
          </a:bodyPr>
          <a:lstStyle/>
          <a:p>
            <a:pPr>
              <a:spcBef>
                <a:spcPct val="20000"/>
              </a:spcBef>
            </a:pPr>
            <a:r>
              <a:rPr lang="en-US" sz="2800">
                <a:solidFill>
                  <a:srgbClr val="FF0000"/>
                </a:solidFill>
                <a:latin typeface="Monotype Corsiva" charset="0"/>
              </a:rPr>
              <a:t>The attractive force exerted on an object by the Earth </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prstTxWarp prst="textNoShape">
              <a:avLst/>
            </a:prstTxWarp>
            <a:spAutoFit/>
          </a:bodyPr>
          <a:lstStyle/>
          <a:p>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p:oleObj spid="_x0000_s373762" name="Equation" r:id="rId3" imgW="698500" imgH="254000" progId="Equation.DSMT4">
              <p:embed/>
            </p:oleObj>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prstTxWarp prst="textNoShape">
              <a:avLst/>
            </a:prstTxWarp>
            <a:spAutoFit/>
          </a:bodyPr>
          <a:lstStyle/>
          <a:p>
            <a:r>
              <a:rPr lang="en-US" sz="280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nvGraphicFramePr>
        <p:xfrm>
          <a:off x="5410200" y="2874963"/>
          <a:ext cx="600075" cy="369887"/>
        </p:xfrm>
        <a:graphic>
          <a:graphicData uri="http://schemas.openxmlformats.org/presentationml/2006/ole">
            <p:oleObj spid="_x0000_s373763" name="Equation" r:id="rId4" imgW="304560" imgH="177480" progId="Equation.DSMT4">
              <p:embed/>
            </p:oleObj>
          </a:graphicData>
        </a:graphic>
      </p:graphicFrame>
      <p:sp>
        <p:nvSpPr>
          <p:cNvPr id="267273" name="Text Box 9"/>
          <p:cNvSpPr txBox="1">
            <a:spLocks noChangeArrowheads="1"/>
          </p:cNvSpPr>
          <p:nvPr/>
        </p:nvSpPr>
        <p:spPr bwMode="auto">
          <a:xfrm>
            <a:off x="533400" y="4864100"/>
            <a:ext cx="7772400" cy="946150"/>
          </a:xfrm>
          <a:prstGeom prst="rect">
            <a:avLst/>
          </a:prstGeom>
          <a:noFill/>
          <a:ln w="28575">
            <a:noFill/>
            <a:miter lim="800000"/>
            <a:headEnd/>
            <a:tailEnd/>
          </a:ln>
        </p:spPr>
        <p:txBody>
          <a:bodyPr>
            <a:prstTxWarp prst="textNoShape">
              <a:avLst/>
            </a:prstTxWarp>
            <a:spAutoFit/>
          </a:bodyPr>
          <a:lstStyle/>
          <a:p>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p:oleObj spid="_x0000_s373764" name="Equation" r:id="rId5" imgW="241300" imgH="215900" progId="Equation.DSMT4">
              <p:embed/>
            </p:oleObj>
          </a:graphicData>
        </a:graphic>
      </p:graphicFrame>
      <p:graphicFrame>
        <p:nvGraphicFramePr>
          <p:cNvPr id="267275" name="Object 5"/>
          <p:cNvGraphicFramePr>
            <a:graphicFrameLocks noChangeAspect="1"/>
          </p:cNvGraphicFramePr>
          <p:nvPr/>
        </p:nvGraphicFramePr>
        <p:xfrm>
          <a:off x="5992813" y="2744788"/>
          <a:ext cx="750887" cy="630237"/>
        </p:xfrm>
        <a:graphic>
          <a:graphicData uri="http://schemas.openxmlformats.org/presentationml/2006/ole">
            <p:oleObj spid="_x0000_s373765" name="Equation" r:id="rId6" imgW="381000" imgH="304800" progId="Equation.DSMT4">
              <p:embed/>
            </p:oleObj>
          </a:graphicData>
        </a:graphic>
      </p:graphicFrame>
      <p:graphicFrame>
        <p:nvGraphicFramePr>
          <p:cNvPr id="267276" name="Object 6"/>
          <p:cNvGraphicFramePr>
            <a:graphicFrameLocks noChangeAspect="1"/>
          </p:cNvGraphicFramePr>
          <p:nvPr/>
        </p:nvGraphicFramePr>
        <p:xfrm>
          <a:off x="6746875" y="2768600"/>
          <a:ext cx="949325" cy="581025"/>
        </p:xfrm>
        <a:graphic>
          <a:graphicData uri="http://schemas.openxmlformats.org/presentationml/2006/ole">
            <p:oleObj spid="_x0000_s373766" name="Equation" r:id="rId7" imgW="482600" imgH="279400" progId="Equation.DSMT4">
              <p:embed/>
            </p:oleObj>
          </a:graphicData>
        </a:graphic>
      </p:graphicFrame>
      <p:graphicFrame>
        <p:nvGraphicFramePr>
          <p:cNvPr id="267277" name="Object 7"/>
          <p:cNvGraphicFramePr>
            <a:graphicFrameLocks noChangeAspect="1"/>
          </p:cNvGraphicFramePr>
          <p:nvPr/>
        </p:nvGraphicFramePr>
        <p:xfrm>
          <a:off x="7629525" y="2849563"/>
          <a:ext cx="523875" cy="420687"/>
        </p:xfrm>
        <a:graphic>
          <a:graphicData uri="http://schemas.openxmlformats.org/presentationml/2006/ole">
            <p:oleObj spid="_x0000_s373767" name="Equation" r:id="rId8" imgW="2664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7269"/>
                                        </p:tgtEl>
                                        <p:attrNameLst>
                                          <p:attrName>style.visibility</p:attrName>
                                        </p:attrNameLst>
                                      </p:cBhvr>
                                      <p:to>
                                        <p:strVal val="visible"/>
                                      </p:to>
                                    </p:set>
                                    <p:animEffect transition="in" filter="wipe(left)">
                                      <p:cBhvr>
                                        <p:cTn id="7" dur="500"/>
                                        <p:tgtEl>
                                          <p:spTgt spid="267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7268">
                                            <p:txEl>
                                              <p:pRg st="0" end="0"/>
                                            </p:txEl>
                                          </p:spTgt>
                                        </p:tgtEl>
                                        <p:attrNameLst>
                                          <p:attrName>style.visibility</p:attrName>
                                        </p:attrNameLst>
                                      </p:cBhvr>
                                      <p:to>
                                        <p:strVal val="visible"/>
                                      </p:to>
                                    </p:set>
                                    <p:animEffect transition="in" filter="wipe(left)">
                                      <p:cBhvr>
                                        <p:cTn id="12" dur="500"/>
                                        <p:tgtEl>
                                          <p:spTgt spid="2672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67270"/>
                                        </p:tgtEl>
                                        <p:attrNameLst>
                                          <p:attrName>style.visibility</p:attrName>
                                        </p:attrNameLst>
                                      </p:cBhvr>
                                      <p:to>
                                        <p:strVal val="visible"/>
                                      </p:to>
                                    </p:set>
                                    <p:animEffect transition="in" filter="wipe(left)">
                                      <p:cBhvr>
                                        <p:cTn id="17" dur="500"/>
                                        <p:tgtEl>
                                          <p:spTgt spid="2672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67274"/>
                                        </p:tgtEl>
                                        <p:attrNameLst>
                                          <p:attrName>style.visibility</p:attrName>
                                        </p:attrNameLst>
                                      </p:cBhvr>
                                      <p:to>
                                        <p:strVal val="visible"/>
                                      </p:to>
                                    </p:set>
                                    <p:animEffect transition="in" filter="wipe(left)">
                                      <p:cBhvr>
                                        <p:cTn id="22" dur="500"/>
                                        <p:tgtEl>
                                          <p:spTgt spid="2672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67271"/>
                                        </p:tgtEl>
                                        <p:attrNameLst>
                                          <p:attrName>style.visibility</p:attrName>
                                        </p:attrNameLst>
                                      </p:cBhvr>
                                      <p:to>
                                        <p:strVal val="visible"/>
                                      </p:to>
                                    </p:set>
                                    <p:animEffect transition="in" filter="wipe(left)">
                                      <p:cBhvr>
                                        <p:cTn id="27" dur="500"/>
                                        <p:tgtEl>
                                          <p:spTgt spid="2672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67272"/>
                                        </p:tgtEl>
                                        <p:attrNameLst>
                                          <p:attrName>style.visibility</p:attrName>
                                        </p:attrNameLst>
                                      </p:cBhvr>
                                      <p:to>
                                        <p:strVal val="visible"/>
                                      </p:to>
                                    </p:set>
                                    <p:animEffect transition="in" filter="wipe(left)">
                                      <p:cBhvr>
                                        <p:cTn id="32" dur="500"/>
                                        <p:tgtEl>
                                          <p:spTgt spid="2672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67275"/>
                                        </p:tgtEl>
                                        <p:attrNameLst>
                                          <p:attrName>style.visibility</p:attrName>
                                        </p:attrNameLst>
                                      </p:cBhvr>
                                      <p:to>
                                        <p:strVal val="visible"/>
                                      </p:to>
                                    </p:set>
                                    <p:animEffect transition="in" filter="wipe(left)">
                                      <p:cBhvr>
                                        <p:cTn id="37" dur="500"/>
                                        <p:tgtEl>
                                          <p:spTgt spid="2672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67276"/>
                                        </p:tgtEl>
                                        <p:attrNameLst>
                                          <p:attrName>style.visibility</p:attrName>
                                        </p:attrNameLst>
                                      </p:cBhvr>
                                      <p:to>
                                        <p:strVal val="visible"/>
                                      </p:to>
                                    </p:set>
                                    <p:animEffect transition="in" filter="wipe(left)">
                                      <p:cBhvr>
                                        <p:cTn id="42" dur="500"/>
                                        <p:tgtEl>
                                          <p:spTgt spid="26727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67277"/>
                                        </p:tgtEl>
                                        <p:attrNameLst>
                                          <p:attrName>style.visibility</p:attrName>
                                        </p:attrNameLst>
                                      </p:cBhvr>
                                      <p:to>
                                        <p:strVal val="visible"/>
                                      </p:to>
                                    </p:set>
                                    <p:animEffect transition="in" filter="wipe(left)">
                                      <p:cBhvr>
                                        <p:cTn id="47" dur="500"/>
                                        <p:tgtEl>
                                          <p:spTgt spid="2672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67267"/>
                                        </p:tgtEl>
                                        <p:attrNameLst>
                                          <p:attrName>style.visibility</p:attrName>
                                        </p:attrNameLst>
                                      </p:cBhvr>
                                      <p:to>
                                        <p:strVal val="visible"/>
                                      </p:to>
                                    </p:set>
                                    <p:animEffect transition="in" filter="wipe(left)">
                                      <p:cBhvr>
                                        <p:cTn id="52" dur="500"/>
                                        <p:tgtEl>
                                          <p:spTgt spid="2672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67273"/>
                                        </p:tgtEl>
                                        <p:attrNameLst>
                                          <p:attrName>style.visibility</p:attrName>
                                        </p:attrNameLst>
                                      </p:cBhvr>
                                      <p:to>
                                        <p:strVal val="visible"/>
                                      </p:to>
                                    </p:set>
                                    <p:animEffect transition="in" filter="wipe(left)">
                                      <p:cBhvr>
                                        <p:cTn id="57" dur="500"/>
                                        <p:tgtEl>
                                          <p:spTgt spid="267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p:bldP spid="267268" grpId="0" build="p" autoUpdateAnimBg="0"/>
      <p:bldP spid="267269" grpId="0" animBg="1" autoUpdateAnimBg="0"/>
      <p:bldP spid="267271" grpId="0" animBg="1" autoUpdateAnimBg="0"/>
      <p:bldP spid="26727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t>Tuesday, June 14, 2011</a:t>
            </a:r>
          </a:p>
        </p:txBody>
      </p:sp>
      <p:sp>
        <p:nvSpPr>
          <p:cNvPr id="24580" name="Footer Placeholder 5"/>
          <p:cNvSpPr>
            <a:spLocks noGrp="1"/>
          </p:cNvSpPr>
          <p:nvPr>
            <p:ph type="ftr" sz="quarter" idx="11"/>
          </p:nvPr>
        </p:nvSpPr>
        <p:spPr>
          <a:noFill/>
        </p:spPr>
        <p:txBody>
          <a:bodyPr/>
          <a:lstStyle/>
          <a:p>
            <a:r>
              <a:rPr lang="en-US" smtClean="0"/>
              <a:t>PHYS 1443-001, Spring 2011 Dr. Jaehoon Yu</a:t>
            </a:r>
          </a:p>
        </p:txBody>
      </p:sp>
      <p:sp>
        <p:nvSpPr>
          <p:cNvPr id="24581" name="Slide Number Placeholder 6"/>
          <p:cNvSpPr>
            <a:spLocks noGrp="1"/>
          </p:cNvSpPr>
          <p:nvPr>
            <p:ph type="sldNum" sz="quarter" idx="12"/>
          </p:nvPr>
        </p:nvSpPr>
        <p:spPr>
          <a:noFill/>
        </p:spPr>
        <p:txBody>
          <a:bodyPr/>
          <a:lstStyle/>
          <a:p>
            <a:fld id="{1166B4C8-1302-9948-BCDC-8758C2EA7E04}" type="slidenum">
              <a:rPr lang="en-US"/>
              <a:pPr/>
              <a:t>12</a:t>
            </a:fld>
            <a:endParaRPr lang="en-US"/>
          </a:p>
        </p:txBody>
      </p:sp>
      <p:sp>
        <p:nvSpPr>
          <p:cNvPr id="24582"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374786" name="Equation" r:id="rId4" imgW="0" imgH="0" progId="Equation.DSMT4">
              <p:embed/>
            </p:oleObj>
          </a:graphicData>
        </a:graphic>
      </p:graphicFrame>
      <p:sp>
        <p:nvSpPr>
          <p:cNvPr id="452614" name="Text Box 6"/>
          <p:cNvSpPr txBox="1">
            <a:spLocks noChangeArrowheads="1"/>
          </p:cNvSpPr>
          <p:nvPr/>
        </p:nvSpPr>
        <p:spPr bwMode="auto">
          <a:xfrm>
            <a:off x="457200" y="990600"/>
            <a:ext cx="8305800" cy="1373188"/>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The normal force is one component of the force that a surface exerts on an object with which it is in contact – namely, the component that is </a:t>
            </a:r>
            <a:r>
              <a:rPr lang="en-US" sz="2800" b="1" u="sng">
                <a:solidFill>
                  <a:srgbClr val="A50021"/>
                </a:solidFill>
                <a:latin typeface="Arial Narrow" charset="0"/>
              </a:rPr>
              <a:t>perpendicular to the surface</a:t>
            </a:r>
            <a:r>
              <a:rPr lang="en-US" sz="2800">
                <a:solidFill>
                  <a:schemeClr val="accent2"/>
                </a:solidFill>
                <a:latin typeface="Arial Narrow" charset="0"/>
              </a:rPr>
              <a:t>.</a:t>
            </a:r>
          </a:p>
        </p:txBody>
      </p:sp>
      <p:pic>
        <p:nvPicPr>
          <p:cNvPr id="452615" name="Picture 7" descr="afg014"/>
          <p:cNvPicPr>
            <a:picLocks noChangeAspect="1" noChangeArrowheads="1"/>
          </p:cNvPicPr>
          <p:nvPr/>
        </p:nvPicPr>
        <p:blipFill>
          <a:blip r:embed="rId5"/>
          <a:srcRect/>
          <a:stretch>
            <a:fillRect/>
          </a:stretch>
        </p:blipFill>
        <p:spPr bwMode="auto">
          <a:xfrm>
            <a:off x="2209800" y="2362200"/>
            <a:ext cx="4495800" cy="3905250"/>
          </a:xfrm>
          <a:prstGeom prst="rect">
            <a:avLst/>
          </a:prstGeom>
          <a:noFill/>
          <a:ln w="9525">
            <a:noFill/>
            <a:miter lim="800000"/>
            <a:headEnd/>
            <a:tailEnd/>
          </a:ln>
        </p:spPr>
      </p:pic>
      <p:sp>
        <p:nvSpPr>
          <p:cNvPr id="24585" name="Rectangle 8"/>
          <p:cNvSpPr>
            <a:spLocks noGrp="1" noChangeArrowheads="1"/>
          </p:cNvSpPr>
          <p:nvPr>
            <p:ph type="title"/>
          </p:nvPr>
        </p:nvSpPr>
        <p:spPr>
          <a:xfrm>
            <a:off x="609600" y="76200"/>
            <a:ext cx="7772400" cy="1143000"/>
          </a:xfrm>
        </p:spPr>
        <p:txBody>
          <a:bodyPr/>
          <a:lstStyle/>
          <a:p>
            <a:r>
              <a:rPr lang="en-US"/>
              <a:t>The Normal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2614"/>
                                        </p:tgtEl>
                                        <p:attrNameLst>
                                          <p:attrName>style.visibility</p:attrName>
                                        </p:attrNameLst>
                                      </p:cBhvr>
                                      <p:to>
                                        <p:strVal val="visible"/>
                                      </p:to>
                                    </p:set>
                                    <p:animEffect transition="in" filter="wipe(left)">
                                      <p:cBhvr>
                                        <p:cTn id="7" dur="500"/>
                                        <p:tgtEl>
                                          <p:spTgt spid="4526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52615"/>
                                        </p:tgtEl>
                                        <p:attrNameLst>
                                          <p:attrName>style.visibility</p:attrName>
                                        </p:attrNameLst>
                                      </p:cBhvr>
                                      <p:to>
                                        <p:strVal val="visible"/>
                                      </p:to>
                                    </p:set>
                                    <p:anim calcmode="lin" valueType="num">
                                      <p:cBhvr>
                                        <p:cTn id="12" dur="500" fill="hold"/>
                                        <p:tgtEl>
                                          <p:spTgt spid="452615"/>
                                        </p:tgtEl>
                                        <p:attrNameLst>
                                          <p:attrName>ppt_w</p:attrName>
                                        </p:attrNameLst>
                                      </p:cBhvr>
                                      <p:tavLst>
                                        <p:tav tm="0">
                                          <p:val>
                                            <p:fltVal val="0"/>
                                          </p:val>
                                        </p:tav>
                                        <p:tav tm="100000">
                                          <p:val>
                                            <p:strVal val="#ppt_w"/>
                                          </p:val>
                                        </p:tav>
                                      </p:tavLst>
                                    </p:anim>
                                    <p:anim calcmode="lin" valueType="num">
                                      <p:cBhvr>
                                        <p:cTn id="13" dur="500" fill="hold"/>
                                        <p:tgtEl>
                                          <p:spTgt spid="452615"/>
                                        </p:tgtEl>
                                        <p:attrNameLst>
                                          <p:attrName>ppt_h</p:attrName>
                                        </p:attrNameLst>
                                      </p:cBhvr>
                                      <p:tavLst>
                                        <p:tav tm="0">
                                          <p:val>
                                            <p:fltVal val="0"/>
                                          </p:val>
                                        </p:tav>
                                        <p:tav tm="100000">
                                          <p:val>
                                            <p:strVal val="#ppt_h"/>
                                          </p:val>
                                        </p:tav>
                                      </p:tavLst>
                                    </p:anim>
                                    <p:animEffect transition="in" filter="fade">
                                      <p:cBhvr>
                                        <p:cTn id="14" dur="500"/>
                                        <p:tgtEl>
                                          <p:spTgt spid="452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p:spPr>
        <p:txBody>
          <a:bodyPr/>
          <a:lstStyle/>
          <a:p>
            <a:r>
              <a:rPr lang="en-US" smtClean="0"/>
              <a:t>Tuesday, June 14, 2011</a:t>
            </a:r>
          </a:p>
        </p:txBody>
      </p:sp>
      <p:sp>
        <p:nvSpPr>
          <p:cNvPr id="26634" name="Footer Placeholder 5"/>
          <p:cNvSpPr>
            <a:spLocks noGrp="1"/>
          </p:cNvSpPr>
          <p:nvPr>
            <p:ph type="ftr" sz="quarter" idx="11"/>
          </p:nvPr>
        </p:nvSpPr>
        <p:spPr>
          <a:noFill/>
        </p:spPr>
        <p:txBody>
          <a:bodyPr/>
          <a:lstStyle/>
          <a:p>
            <a:r>
              <a:rPr lang="en-US" smtClean="0"/>
              <a:t>PHYS 1443-001, Spring 2011 Dr. Jaehoon Yu</a:t>
            </a:r>
          </a:p>
        </p:txBody>
      </p:sp>
      <p:sp>
        <p:nvSpPr>
          <p:cNvPr id="26635" name="Slide Number Placeholder 6"/>
          <p:cNvSpPr>
            <a:spLocks noGrp="1"/>
          </p:cNvSpPr>
          <p:nvPr>
            <p:ph type="sldNum" sz="quarter" idx="12"/>
          </p:nvPr>
        </p:nvSpPr>
        <p:spPr>
          <a:noFill/>
        </p:spPr>
        <p:txBody>
          <a:bodyPr/>
          <a:lstStyle/>
          <a:p>
            <a:fld id="{A8321BF6-539C-9242-B72F-9DA8026A2B36}" type="slidenum">
              <a:rPr lang="en-US"/>
              <a:pPr/>
              <a:t>13</a:t>
            </a:fld>
            <a:endParaRPr lang="en-US"/>
          </a:p>
        </p:txBody>
      </p:sp>
      <p:graphicFrame>
        <p:nvGraphicFramePr>
          <p:cNvPr id="26626" name="Rectangle 2"/>
          <p:cNvGraphicFramePr>
            <a:graphicFrameLocks/>
          </p:cNvGraphicFramePr>
          <p:nvPr>
            <p:ph sz="half" idx="2"/>
          </p:nvPr>
        </p:nvGraphicFramePr>
        <p:xfrm>
          <a:off x="4643438" y="2814638"/>
          <a:ext cx="3814762" cy="2447925"/>
        </p:xfrm>
        <a:graphic>
          <a:graphicData uri="http://schemas.openxmlformats.org/presentationml/2006/ole">
            <p:oleObj spid="_x0000_s376834" name="Equation" r:id="rId4" imgW="0" imgH="0" progId="Equation.3">
              <p:embed/>
            </p:oleObj>
          </a:graphicData>
        </a:graphic>
      </p:graphicFrame>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p:oleObj spid="_x0000_s376835" name="Equation" r:id="rId5" imgW="1143000" imgH="228600" progId="Equation.DSMT4">
              <p:embed/>
            </p:oleObj>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p:oleObj spid="_x0000_s376836" name="Equation" r:id="rId6" imgW="1180800" imgH="228600" progId="Equation.DSMT4">
              <p:embed/>
            </p:oleObj>
          </a:graphicData>
        </a:graphic>
      </p:graphicFrame>
      <p:pic>
        <p:nvPicPr>
          <p:cNvPr id="454663" name="Picture 7" descr="afg015"/>
          <p:cNvPicPr>
            <a:picLocks noChangeAspect="1" noChangeArrowheads="1"/>
          </p:cNvPicPr>
          <p:nvPr/>
        </p:nvPicPr>
        <p:blipFill>
          <a:blip r:embed="rId7"/>
          <a:srcRect/>
          <a:stretch>
            <a:fillRect/>
          </a:stretch>
        </p:blipFill>
        <p:spPr bwMode="auto">
          <a:xfrm>
            <a:off x="5576888" y="838200"/>
            <a:ext cx="3109912" cy="5791200"/>
          </a:xfrm>
          <a:prstGeom prst="rect">
            <a:avLst/>
          </a:prstGeom>
          <a:noFill/>
          <a:ln w="9525">
            <a:noFill/>
            <a:miter lim="800000"/>
            <a:headEnd/>
            <a:tailEnd/>
          </a:ln>
        </p:spPr>
      </p:pic>
      <p:sp>
        <p:nvSpPr>
          <p:cNvPr id="26637" name="Rectangle 8"/>
          <p:cNvSpPr>
            <a:spLocks noGrp="1" noChangeArrowheads="1"/>
          </p:cNvSpPr>
          <p:nvPr>
            <p:ph type="title"/>
          </p:nvPr>
        </p:nvSpPr>
        <p:spPr>
          <a:xfrm>
            <a:off x="381000" y="0"/>
            <a:ext cx="7772400" cy="1143000"/>
          </a:xfrm>
        </p:spPr>
        <p:txBody>
          <a:bodyPr/>
          <a:lstStyle/>
          <a:p>
            <a:r>
              <a:rPr lang="en-US"/>
              <a:t>Some normal force exercises</a:t>
            </a:r>
          </a:p>
        </p:txBody>
      </p:sp>
      <p:sp>
        <p:nvSpPr>
          <p:cNvPr id="454665" name="Text Box 9"/>
          <p:cNvSpPr txBox="1">
            <a:spLocks noChangeArrowheads="1"/>
          </p:cNvSpPr>
          <p:nvPr/>
        </p:nvSpPr>
        <p:spPr bwMode="auto">
          <a:xfrm>
            <a:off x="460375" y="1066800"/>
            <a:ext cx="47212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Case 1: Hand pushing down on the book</a:t>
            </a:r>
          </a:p>
        </p:txBody>
      </p:sp>
      <p:sp>
        <p:nvSpPr>
          <p:cNvPr id="454666" name="Text Box 10"/>
          <p:cNvSpPr txBox="1">
            <a:spLocks noChangeArrowheads="1"/>
          </p:cNvSpPr>
          <p:nvPr/>
        </p:nvSpPr>
        <p:spPr bwMode="auto">
          <a:xfrm>
            <a:off x="533400" y="3276600"/>
            <a:ext cx="389731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p:oleObj spid="_x0000_s376837" name="Equation" r:id="rId8" imgW="126720" imgH="177480" progId="Equation.DSMT4">
              <p:embed/>
            </p:oleObj>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p:oleObj spid="_x0000_s376838" name="Equation" r:id="rId9" imgW="685800" imgH="228600" progId="Equation.DSMT4">
              <p:embed/>
            </p:oleObj>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p:oleObj spid="_x0000_s376839" name="Equation" r:id="rId10" imgW="126720" imgH="177480" progId="Equation.DSMT4">
              <p:embed/>
            </p:oleObj>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p:oleObj spid="_x0000_s376840" name="Equation" r:id="rId11" imgW="609480" imgH="228600" progId="Equation.DSMT4">
              <p:embed/>
            </p:oleObj>
          </a:graphicData>
        </a:graphic>
      </p:graphicFrame>
      <p:sp>
        <p:nvSpPr>
          <p:cNvPr id="16" name="Rectangle 15"/>
          <p:cNvSpPr>
            <a:spLocks noChangeArrowheads="1"/>
          </p:cNvSpPr>
          <p:nvPr/>
        </p:nvSpPr>
        <p:spPr bwMode="auto">
          <a:xfrm>
            <a:off x="5486400" y="3581400"/>
            <a:ext cx="3352800" cy="3048000"/>
          </a:xfrm>
          <a:prstGeom prst="rect">
            <a:avLst/>
          </a:prstGeom>
          <a:solidFill>
            <a:schemeClr val="bg1"/>
          </a:solidFill>
          <a:ln w="9525">
            <a:noFill/>
            <a:round/>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54663"/>
                                        </p:tgtEl>
                                        <p:attrNameLst>
                                          <p:attrName>style.visibility</p:attrName>
                                        </p:attrNameLst>
                                      </p:cBhvr>
                                      <p:to>
                                        <p:strVal val="visible"/>
                                      </p:to>
                                    </p:set>
                                    <p:anim calcmode="lin" valueType="num">
                                      <p:cBhvr>
                                        <p:cTn id="7" dur="500" fill="hold"/>
                                        <p:tgtEl>
                                          <p:spTgt spid="454663"/>
                                        </p:tgtEl>
                                        <p:attrNameLst>
                                          <p:attrName>ppt_w</p:attrName>
                                        </p:attrNameLst>
                                      </p:cBhvr>
                                      <p:tavLst>
                                        <p:tav tm="0">
                                          <p:val>
                                            <p:fltVal val="0"/>
                                          </p:val>
                                        </p:tav>
                                        <p:tav tm="100000">
                                          <p:val>
                                            <p:strVal val="#ppt_w"/>
                                          </p:val>
                                        </p:tav>
                                      </p:tavLst>
                                    </p:anim>
                                    <p:anim calcmode="lin" valueType="num">
                                      <p:cBhvr>
                                        <p:cTn id="8" dur="500" fill="hold"/>
                                        <p:tgtEl>
                                          <p:spTgt spid="454663"/>
                                        </p:tgtEl>
                                        <p:attrNameLst>
                                          <p:attrName>ppt_h</p:attrName>
                                        </p:attrNameLst>
                                      </p:cBhvr>
                                      <p:tavLst>
                                        <p:tav tm="0">
                                          <p:val>
                                            <p:fltVal val="0"/>
                                          </p:val>
                                        </p:tav>
                                        <p:tav tm="100000">
                                          <p:val>
                                            <p:strVal val="#ppt_h"/>
                                          </p:val>
                                        </p:tav>
                                      </p:tavLst>
                                    </p:anim>
                                    <p:animEffect transition="in" filter="fade">
                                      <p:cBhvr>
                                        <p:cTn id="9" dur="500"/>
                                        <p:tgtEl>
                                          <p:spTgt spid="4546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4665"/>
                                        </p:tgtEl>
                                        <p:attrNameLst>
                                          <p:attrName>style.visibility</p:attrName>
                                        </p:attrNameLst>
                                      </p:cBhvr>
                                      <p:to>
                                        <p:strVal val="visible"/>
                                      </p:to>
                                    </p:set>
                                    <p:animEffect transition="in" filter="wipe(left)">
                                      <p:cBhvr>
                                        <p:cTn id="14" dur="500"/>
                                        <p:tgtEl>
                                          <p:spTgt spid="45466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54661"/>
                                        </p:tgtEl>
                                        <p:attrNameLst>
                                          <p:attrName>style.visibility</p:attrName>
                                        </p:attrNameLst>
                                      </p:cBhvr>
                                      <p:to>
                                        <p:strVal val="visible"/>
                                      </p:to>
                                    </p:set>
                                    <p:animEffect transition="in" filter="wipe(left)">
                                      <p:cBhvr>
                                        <p:cTn id="19" dur="500"/>
                                        <p:tgtEl>
                                          <p:spTgt spid="4546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54667"/>
                                        </p:tgtEl>
                                        <p:attrNameLst>
                                          <p:attrName>style.visibility</p:attrName>
                                        </p:attrNameLst>
                                      </p:cBhvr>
                                      <p:to>
                                        <p:strVal val="visible"/>
                                      </p:to>
                                    </p:set>
                                    <p:animEffect transition="in" filter="wipe(left)">
                                      <p:cBhvr>
                                        <p:cTn id="24" dur="500"/>
                                        <p:tgtEl>
                                          <p:spTgt spid="4546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54668"/>
                                        </p:tgtEl>
                                        <p:attrNameLst>
                                          <p:attrName>style.visibility</p:attrName>
                                        </p:attrNameLst>
                                      </p:cBhvr>
                                      <p:to>
                                        <p:strVal val="visible"/>
                                      </p:to>
                                    </p:set>
                                    <p:animEffect transition="in" filter="wipe(left)">
                                      <p:cBhvr>
                                        <p:cTn id="29" dur="500"/>
                                        <p:tgtEl>
                                          <p:spTgt spid="4546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16"/>
                                        </p:tgtEl>
                                      </p:cBhvr>
                                    </p:animEffect>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4666"/>
                                        </p:tgtEl>
                                        <p:attrNameLst>
                                          <p:attrName>style.visibility</p:attrName>
                                        </p:attrNameLst>
                                      </p:cBhvr>
                                      <p:to>
                                        <p:strVal val="visible"/>
                                      </p:to>
                                    </p:set>
                                    <p:animEffect transition="in" filter="wipe(left)">
                                      <p:cBhvr>
                                        <p:cTn id="39" dur="500"/>
                                        <p:tgtEl>
                                          <p:spTgt spid="45466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54662"/>
                                        </p:tgtEl>
                                        <p:attrNameLst>
                                          <p:attrName>style.visibility</p:attrName>
                                        </p:attrNameLst>
                                      </p:cBhvr>
                                      <p:to>
                                        <p:strVal val="visible"/>
                                      </p:to>
                                    </p:set>
                                    <p:animEffect transition="in" filter="wipe(left)">
                                      <p:cBhvr>
                                        <p:cTn id="44" dur="500"/>
                                        <p:tgtEl>
                                          <p:spTgt spid="45466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54669"/>
                                        </p:tgtEl>
                                        <p:attrNameLst>
                                          <p:attrName>style.visibility</p:attrName>
                                        </p:attrNameLst>
                                      </p:cBhvr>
                                      <p:to>
                                        <p:strVal val="visible"/>
                                      </p:to>
                                    </p:set>
                                    <p:animEffect transition="in" filter="wipe(left)">
                                      <p:cBhvr>
                                        <p:cTn id="49" dur="500"/>
                                        <p:tgtEl>
                                          <p:spTgt spid="4546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54670"/>
                                        </p:tgtEl>
                                        <p:attrNameLst>
                                          <p:attrName>style.visibility</p:attrName>
                                        </p:attrNameLst>
                                      </p:cBhvr>
                                      <p:to>
                                        <p:strVal val="visible"/>
                                      </p:to>
                                    </p:set>
                                    <p:animEffect transition="in" filter="wipe(left)">
                                      <p:cBhvr>
                                        <p:cTn id="54" dur="500"/>
                                        <p:tgtEl>
                                          <p:spTgt spid="45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5" grpId="0"/>
      <p:bldP spid="454666" grpId="0"/>
      <p:bldP spid="16"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p:spPr>
        <p:txBody>
          <a:bodyPr/>
          <a:lstStyle/>
          <a:p>
            <a:r>
              <a:rPr lang="en-US" smtClean="0"/>
              <a:t>Tuesday, June 14, 2011</a:t>
            </a:r>
          </a:p>
        </p:txBody>
      </p:sp>
      <p:sp>
        <p:nvSpPr>
          <p:cNvPr id="28675" name="Rectangle 6"/>
          <p:cNvSpPr>
            <a:spLocks noGrp="1" noChangeArrowheads="1"/>
          </p:cNvSpPr>
          <p:nvPr>
            <p:ph type="sldNum" sz="quarter" idx="12"/>
          </p:nvPr>
        </p:nvSpPr>
        <p:spPr>
          <a:noFill/>
        </p:spPr>
        <p:txBody>
          <a:bodyPr/>
          <a:lstStyle/>
          <a:p>
            <a:fld id="{286041FB-0E60-014A-9FD7-7E77B6463A9F}" type="slidenum">
              <a:rPr lang="en-US"/>
              <a:pPr/>
              <a:t>14</a:t>
            </a:fld>
            <a:endParaRPr lang="en-US"/>
          </a:p>
        </p:txBody>
      </p:sp>
      <p:sp>
        <p:nvSpPr>
          <p:cNvPr id="28676" name="Rectangle 2"/>
          <p:cNvSpPr>
            <a:spLocks noGrp="1" noChangeArrowheads="1"/>
          </p:cNvSpPr>
          <p:nvPr>
            <p:ph type="title"/>
          </p:nvPr>
        </p:nvSpPr>
        <p:spPr>
          <a:xfrm>
            <a:off x="685800" y="152400"/>
            <a:ext cx="7772400" cy="609600"/>
          </a:xfrm>
        </p:spPr>
        <p:txBody>
          <a:bodyPr/>
          <a:lstStyle/>
          <a:p>
            <a:r>
              <a:rPr lang="en-US"/>
              <a:t>Some Basic Information</a:t>
            </a:r>
          </a:p>
        </p:txBody>
      </p:sp>
      <p:sp>
        <p:nvSpPr>
          <p:cNvPr id="46083" name="Text Box 3"/>
          <p:cNvSpPr txBox="1">
            <a:spLocks noChangeArrowheads="1"/>
          </p:cNvSpPr>
          <p:nvPr/>
        </p:nvSpPr>
        <p:spPr bwMode="auto">
          <a:xfrm>
            <a:off x="685800" y="2971800"/>
            <a:ext cx="212566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latin typeface="Arial Narrow" charset="0"/>
              </a:rPr>
              <a:t>Normal Force, </a:t>
            </a:r>
            <a:r>
              <a:rPr lang="en-US" b="1">
                <a:solidFill>
                  <a:srgbClr val="660066"/>
                </a:solidFill>
                <a:latin typeface="Monotype Corsiva" charset="0"/>
              </a:rPr>
              <a:t>n</a:t>
            </a:r>
            <a:r>
              <a:rPr lang="en-US">
                <a:solidFill>
                  <a:srgbClr val="660066"/>
                </a:solidFill>
                <a:latin typeface="Monotype Corsiva" charset="0"/>
              </a:rPr>
              <a:t>: </a:t>
            </a:r>
            <a:endParaRPr lang="en-US" b="1">
              <a:solidFill>
                <a:srgbClr val="660066"/>
              </a:solidFill>
              <a:latin typeface="Monotype Corsiva" charset="0"/>
            </a:endParaRPr>
          </a:p>
        </p:txBody>
      </p:sp>
      <p:sp>
        <p:nvSpPr>
          <p:cNvPr id="46084" name="Text Box 4"/>
          <p:cNvSpPr txBox="1">
            <a:spLocks noChangeArrowheads="1"/>
          </p:cNvSpPr>
          <p:nvPr/>
        </p:nvSpPr>
        <p:spPr bwMode="auto">
          <a:xfrm>
            <a:off x="609600" y="914400"/>
            <a:ext cx="7840663" cy="477838"/>
          </a:xfrm>
          <a:prstGeom prst="rect">
            <a:avLst/>
          </a:prstGeom>
          <a:solidFill>
            <a:srgbClr val="FFFFCC"/>
          </a:solidFill>
          <a:ln w="57150">
            <a:pattFill prst="solidDmnd">
              <a:fgClr>
                <a:srgbClr val="FF0000"/>
              </a:fgClr>
              <a:bgClr>
                <a:srgbClr val="CCFFFF"/>
              </a:bgClr>
            </a:pattFill>
            <a:miter lim="800000"/>
            <a:headEnd/>
            <a:tailEnd/>
          </a:ln>
        </p:spPr>
        <p:txBody>
          <a:bodyPr wrap="none">
            <a:prstTxWarp prst="textNoShape">
              <a:avLst/>
            </a:prstTxWarp>
            <a:spAutoFit/>
          </a:bodyPr>
          <a:lstStyle/>
          <a:p>
            <a:pPr>
              <a:lnSpc>
                <a:spcPct val="90000"/>
              </a:lnSpc>
              <a:spcBef>
                <a:spcPct val="20000"/>
              </a:spcBef>
            </a:pPr>
            <a:r>
              <a:rPr lang="en-US">
                <a:solidFill>
                  <a:schemeClr val="accent2"/>
                </a:solidFill>
                <a:latin typeface="Arial Narrow" charset="0"/>
              </a:rPr>
              <a:t>When Newton’s laws are applied, </a:t>
            </a:r>
            <a:r>
              <a:rPr lang="en-US">
                <a:solidFill>
                  <a:srgbClr val="FF0000"/>
                </a:solidFill>
                <a:latin typeface="Monotype Corsiva" charset="0"/>
              </a:rPr>
              <a:t>external forces</a:t>
            </a:r>
            <a:r>
              <a:rPr lang="en-US">
                <a:solidFill>
                  <a:schemeClr val="accent2"/>
                </a:solidFill>
                <a:latin typeface="Arial Narrow" charset="0"/>
              </a:rPr>
              <a:t> are only of interest!!</a:t>
            </a:r>
            <a:endParaRPr lang="en-US"/>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w="9525">
            <a:noFill/>
            <a:miter lim="800000"/>
            <a:headEnd/>
            <a:tailEnd/>
          </a:ln>
        </p:spPr>
        <p:txBody>
          <a:bodyPr wrap="none">
            <a:prstTxWarp prst="textNoShape">
              <a:avLst/>
            </a:prstTxWarp>
            <a:spAutoFit/>
          </a:bodyPr>
          <a:lstStyle/>
          <a:p>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Because, as described in Newton’s first law, an object will keep its current motion unless non-zero net external force is applied.</a:t>
            </a:r>
            <a:endParaRPr lang="en-US" b="1">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Reaction force that reacts to action forces due to the surface structure of an object. Its direction is perpendicular to the surface.</a:t>
            </a:r>
            <a:endParaRPr lang="en-US" b="1">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prstTxWarp prst="textNoShape">
              <a:avLst/>
            </a:prstTxWarp>
            <a:spAutoFit/>
          </a:bodyPr>
          <a:lstStyle/>
          <a:p>
            <a:pPr>
              <a:defRPr/>
            </a:pPr>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81600"/>
            <a:ext cx="2362200" cy="457200"/>
          </a:xfrm>
          <a:prstGeom prst="rect">
            <a:avLst/>
          </a:prstGeom>
          <a:solidFill>
            <a:srgbClr val="FFFFCC"/>
          </a:solidFill>
          <a:ln w="38100">
            <a:noFill/>
            <a:miter lim="800000"/>
            <a:headEnd/>
            <a:tailEnd/>
          </a:ln>
        </p:spPr>
        <p:txBody>
          <a:bodyPr>
            <a:prstTxWarp prst="textNoShape">
              <a:avLst/>
            </a:prstTxWarp>
            <a:spAutoFit/>
          </a:bodyPr>
          <a:lstStyle/>
          <a:p>
            <a:r>
              <a:rPr lang="en-US">
                <a:solidFill>
                  <a:srgbClr val="800000"/>
                </a:solidFill>
                <a:latin typeface="Arial Narrow" charset="0"/>
              </a:rPr>
              <a:t>Free-body diagram</a:t>
            </a:r>
            <a:endParaRPr lang="en-US" b="1">
              <a:solidFill>
                <a:srgbClr val="800000"/>
              </a:solidFill>
              <a:latin typeface="Arial Narrow" charset="0"/>
            </a:endParaRPr>
          </a:p>
        </p:txBody>
      </p:sp>
      <p:sp>
        <p:nvSpPr>
          <p:cNvPr id="28686" name="Footer Placeholder 1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086"/>
                                        </p:tgtEl>
                                        <p:attrNameLst>
                                          <p:attrName>style.visibility</p:attrName>
                                        </p:attrNameLst>
                                      </p:cBhvr>
                                      <p:to>
                                        <p:strVal val="visible"/>
                                      </p:to>
                                    </p:set>
                                    <p:animEffect transition="in" filter="wipe(left)">
                                      <p:cBhvr>
                                        <p:cTn id="17" dur="500"/>
                                        <p:tgtEl>
                                          <p:spTgt spid="460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6083">
                                            <p:txEl>
                                              <p:pRg st="0" end="0"/>
                                            </p:txEl>
                                          </p:spTgt>
                                        </p:tgtEl>
                                        <p:attrNameLst>
                                          <p:attrName>style.visibility</p:attrName>
                                        </p:attrNameLst>
                                      </p:cBhvr>
                                      <p:to>
                                        <p:strVal val="visible"/>
                                      </p:to>
                                    </p:set>
                                    <p:animEffect transition="in" filter="wipe(left)">
                                      <p:cBhvr>
                                        <p:cTn id="22" dur="500"/>
                                        <p:tgtEl>
                                          <p:spTgt spid="4608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6088"/>
                                        </p:tgtEl>
                                        <p:attrNameLst>
                                          <p:attrName>style.visibility</p:attrName>
                                        </p:attrNameLst>
                                      </p:cBhvr>
                                      <p:to>
                                        <p:strVal val="visible"/>
                                      </p:to>
                                    </p:set>
                                    <p:animEffect transition="in" filter="wipe(left)">
                                      <p:cBhvr>
                                        <p:cTn id="27" dur="500"/>
                                        <p:tgtEl>
                                          <p:spTgt spid="460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6087">
                                            <p:txEl>
                                              <p:pRg st="0" end="0"/>
                                            </p:txEl>
                                          </p:spTgt>
                                        </p:tgtEl>
                                        <p:attrNameLst>
                                          <p:attrName>style.visibility</p:attrName>
                                        </p:attrNameLst>
                                      </p:cBhvr>
                                      <p:to>
                                        <p:strVal val="visible"/>
                                      </p:to>
                                    </p:set>
                                    <p:animEffect transition="in" filter="wipe(left)">
                                      <p:cBhvr>
                                        <p:cTn id="32" dur="500"/>
                                        <p:tgtEl>
                                          <p:spTgt spid="4608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089"/>
                                        </p:tgtEl>
                                        <p:attrNameLst>
                                          <p:attrName>style.visibility</p:attrName>
                                        </p:attrNameLst>
                                      </p:cBhvr>
                                      <p:to>
                                        <p:strVal val="visible"/>
                                      </p:to>
                                    </p:set>
                                    <p:animEffect transition="in" filter="wipe(left)">
                                      <p:cBhvr>
                                        <p:cTn id="37" dur="500"/>
                                        <p:tgtEl>
                                          <p:spTgt spid="4608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6091"/>
                                        </p:tgtEl>
                                        <p:attrNameLst>
                                          <p:attrName>style.visibility</p:attrName>
                                        </p:attrNameLst>
                                      </p:cBhvr>
                                      <p:to>
                                        <p:strVal val="visible"/>
                                      </p:to>
                                    </p:set>
                                    <p:animEffect transition="in" filter="wipe(left)">
                                      <p:cBhvr>
                                        <p:cTn id="42" dur="500"/>
                                        <p:tgtEl>
                                          <p:spTgt spid="4609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090"/>
                                        </p:tgtEl>
                                        <p:attrNameLst>
                                          <p:attrName>style.visibility</p:attrName>
                                        </p:attrNameLst>
                                      </p:cBhvr>
                                      <p:to>
                                        <p:strVal val="visible"/>
                                      </p:to>
                                    </p:set>
                                    <p:animEffect transition="in" filter="wipe(left)">
                                      <p:cBhvr>
                                        <p:cTn id="4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animBg="1" autoUpdateAnimBg="0"/>
      <p:bldP spid="46085" grpId="0" animBg="1" autoUpdateAnimBg="0"/>
      <p:bldP spid="46086" grpId="0" animBg="1" autoUpdateAnimBg="0"/>
      <p:bldP spid="46087" grpId="0" build="p" autoUpdateAnimBg="0"/>
      <p:bldP spid="46088" grpId="0" animBg="1" autoUpdateAnimBg="0"/>
      <p:bldP spid="46089" grpId="0" animBg="1" autoUpdateAnimBg="0"/>
      <p:bldP spid="46090" grpId="0" animBg="1" autoUpdateAnimBg="0"/>
      <p:bldP spid="46091" grpId="0" animBg="1"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p:spPr>
        <p:txBody>
          <a:bodyPr/>
          <a:lstStyle/>
          <a:p>
            <a:r>
              <a:rPr lang="en-US" smtClean="0"/>
              <a:t>Tuesday, June 14, 2011</a:t>
            </a:r>
          </a:p>
        </p:txBody>
      </p:sp>
      <p:sp>
        <p:nvSpPr>
          <p:cNvPr id="29711" name="Rectangle 6"/>
          <p:cNvSpPr>
            <a:spLocks noGrp="1" noChangeArrowheads="1"/>
          </p:cNvSpPr>
          <p:nvPr>
            <p:ph type="sldNum" sz="quarter" idx="12"/>
          </p:nvPr>
        </p:nvSpPr>
        <p:spPr>
          <a:noFill/>
        </p:spPr>
        <p:txBody>
          <a:bodyPr/>
          <a:lstStyle/>
          <a:p>
            <a:fld id="{4EFDF60E-73A2-DE4F-BFA1-7E8981DF958A}" type="slidenum">
              <a:rPr lang="en-US"/>
              <a:pPr/>
              <a:t>15</a:t>
            </a:fld>
            <a:endParaRPr lang="en-US"/>
          </a:p>
        </p:txBody>
      </p:sp>
      <p:sp>
        <p:nvSpPr>
          <p:cNvPr id="29712" name="Rectangle 2"/>
          <p:cNvSpPr>
            <a:spLocks noGrp="1" noChangeArrowheads="1"/>
          </p:cNvSpPr>
          <p:nvPr>
            <p:ph type="title"/>
          </p:nvPr>
        </p:nvSpPr>
        <p:spPr>
          <a:xfrm>
            <a:off x="685800" y="0"/>
            <a:ext cx="7772400" cy="533400"/>
          </a:xfrm>
        </p:spPr>
        <p:txBody>
          <a:bodyPr/>
          <a:lstStyle/>
          <a:p>
            <a:r>
              <a:rPr lang="en-US" sz="3600" dirty="0"/>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a:t>Free-body diagram: A diagram of vector forces acting on an object</a:t>
            </a:r>
            <a:r>
              <a:rPr lang="en-US" sz="1700" smtClean="0"/>
              <a:t> </a:t>
            </a:r>
          </a:p>
          <a:p>
            <a:pPr marL="609600" indent="-609600">
              <a:lnSpc>
                <a:spcPct val="90000"/>
              </a:lnSpc>
            </a:pPr>
            <a:r>
              <a:rPr lang="en-US" sz="1700" smtClean="0">
                <a:solidFill>
                  <a:schemeClr val="hlink"/>
                </a:solidFill>
                <a:sym typeface="Wingdings" charset="2"/>
              </a:rPr>
              <a:t>A </a:t>
            </a:r>
            <a:r>
              <a:rPr lang="en-US" sz="1700">
                <a:solidFill>
                  <a:schemeClr val="hlink"/>
                </a:solidFill>
                <a:sym typeface="Wingdings" charset="2"/>
              </a:rPr>
              <a:t>great tool to solve a problem using forces or using dynamics</a:t>
            </a:r>
            <a:endParaRPr lang="en-US" sz="1700">
              <a:solidFill>
                <a:schemeClr val="hlink"/>
              </a:solidFill>
            </a:endParaRPr>
          </a:p>
          <a:p>
            <a:pPr marL="609600" indent="-609600">
              <a:lnSpc>
                <a:spcPct val="90000"/>
              </a:lnSpc>
              <a:buFontTx/>
              <a:buAutoNum type="arabicPeriod"/>
            </a:pPr>
            <a:r>
              <a:rPr lang="en-US" sz="1700">
                <a:solidFill>
                  <a:srgbClr val="CC00CC"/>
                </a:solidFill>
              </a:rPr>
              <a:t>Select a point on an object in the problem</a:t>
            </a:r>
          </a:p>
          <a:p>
            <a:pPr marL="609600" indent="-609600">
              <a:lnSpc>
                <a:spcPct val="90000"/>
              </a:lnSpc>
              <a:buFontTx/>
              <a:buAutoNum type="arabicPeriod"/>
            </a:pPr>
            <a:r>
              <a:rPr lang="en-US" sz="1700">
                <a:solidFill>
                  <a:srgbClr val="CC00CC"/>
                </a:solidFill>
              </a:rPr>
              <a:t>Identify all the forces acting only on the selected object</a:t>
            </a:r>
          </a:p>
          <a:p>
            <a:pPr marL="609600" indent="-609600">
              <a:lnSpc>
                <a:spcPct val="90000"/>
              </a:lnSpc>
              <a:buFontTx/>
              <a:buAutoNum type="arabicPeriod"/>
            </a:pPr>
            <a:r>
              <a:rPr lang="en-US" sz="1700">
                <a:solidFill>
                  <a:srgbClr val="CC00CC"/>
                </a:solidFill>
              </a:rPr>
              <a:t>Define a reference frame with positive and negative axes specified</a:t>
            </a:r>
          </a:p>
          <a:p>
            <a:pPr marL="609600" indent="-609600">
              <a:lnSpc>
                <a:spcPct val="90000"/>
              </a:lnSpc>
              <a:buFontTx/>
              <a:buAutoNum type="arabicPeriod"/>
            </a:pPr>
            <a:r>
              <a:rPr lang="en-US" sz="1700">
                <a:solidFill>
                  <a:srgbClr val="CC00CC"/>
                </a:solidFill>
              </a:rPr>
              <a:t>Draw arrows to represent the force vectors on the selected point</a:t>
            </a:r>
          </a:p>
          <a:p>
            <a:pPr marL="609600" indent="-609600">
              <a:lnSpc>
                <a:spcPct val="90000"/>
              </a:lnSpc>
              <a:buFontTx/>
              <a:buAutoNum type="arabicPeriod"/>
            </a:pPr>
            <a:r>
              <a:rPr lang="en-US" sz="1700"/>
              <a:t>Write down net force vector equation</a:t>
            </a:r>
          </a:p>
          <a:p>
            <a:pPr marL="609600" indent="-609600">
              <a:lnSpc>
                <a:spcPct val="90000"/>
              </a:lnSpc>
              <a:buFontTx/>
              <a:buAutoNum type="arabicPeriod"/>
            </a:pPr>
            <a:r>
              <a:rPr lang="en-US" sz="1700"/>
              <a:t>Write down the forces in components to solve the </a:t>
            </a:r>
            <a:r>
              <a:rPr lang="en-US" sz="1700" smtClean="0"/>
              <a:t>problems</a:t>
            </a:r>
          </a:p>
          <a:p>
            <a:pPr marL="609600" indent="-609600">
              <a:lnSpc>
                <a:spcPct val="90000"/>
              </a:lnSpc>
            </a:pPr>
            <a:r>
              <a:rPr lang="en-US" sz="1700" smtClean="0">
                <a:solidFill>
                  <a:srgbClr val="A50021"/>
                </a:solidFill>
              </a:rPr>
              <a:t>No </a:t>
            </a:r>
            <a:r>
              <a:rPr lang="en-US" sz="1700">
                <a:solidFill>
                  <a:srgbClr val="A50021"/>
                </a:solidFill>
              </a:rPr>
              <a:t>matter which one we choose to draw the diagram on, the results should be the same, as long as they are from the same motion</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w="9525">
            <a:noFill/>
            <a:miter lim="800000"/>
            <a:headEnd/>
            <a:tailEnd/>
          </a:ln>
        </p:spPr>
        <p:txBody>
          <a:bodyPr wrap="none" anchor="ctr">
            <a:prstTxWarp prst="textNoShape">
              <a:avLst/>
            </a:prstTxWarp>
          </a:bodyP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w="9525">
            <a:noFill/>
            <a:miter lim="800000"/>
            <a:headEnd/>
            <a:tailEnd/>
          </a:ln>
        </p:spPr>
        <p:txBody>
          <a:bodyPr wrap="none">
            <a:prstTxWarp prst="textNoShape">
              <a:avLst/>
            </a:prstTxWarp>
            <a:spAutoFit/>
          </a:bodyPr>
          <a:lstStyle/>
          <a:p>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p:oleObj spid="_x0000_s379906" name="Equation" r:id="rId3" imgW="660240" imgH="253800" progId="Equation.3">
              <p:embed/>
            </p:oleObj>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p:spPr>
          <p:txBody>
            <a:bodyPr>
              <a:prstTxWarp prst="textNoShape">
                <a:avLst/>
              </a:prstTxWarp>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p:oleObj spid="_x0000_s379917" name="Equation" r:id="rId4" imgW="241200" imgH="228600" progId="Equation.DSMT4">
                <p:embed/>
              </p:oleObj>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p:oleObj spid="_x0000_s379916" name="Equation" r:id="rId5" imgW="660240" imgH="253800" progId="Equation.3">
                <p:embed/>
              </p:oleObj>
            </a:graphicData>
          </a:graphic>
        </p:graphicFrame>
      </p:grpSp>
      <p:sp>
        <p:nvSpPr>
          <p:cNvPr id="47126" name="Text Box 22"/>
          <p:cNvSpPr txBox="1">
            <a:spLocks noChangeArrowheads="1"/>
          </p:cNvSpPr>
          <p:nvPr/>
        </p:nvSpPr>
        <p:spPr bwMode="auto">
          <a:xfrm>
            <a:off x="2209800" y="5334000"/>
            <a:ext cx="1708150" cy="366713"/>
          </a:xfrm>
          <a:prstGeom prst="rect">
            <a:avLst/>
          </a:prstGeom>
          <a:solidFill>
            <a:srgbClr val="FFFF99"/>
          </a:solidFill>
          <a:ln w="9525">
            <a:noFill/>
            <a:miter lim="800000"/>
            <a:headEnd/>
            <a:tailEnd/>
          </a:ln>
        </p:spPr>
        <p:txBody>
          <a:bodyPr wrap="none">
            <a:prstTxWarp prst="textNoShape">
              <a:avLst/>
            </a:prstTxWarp>
            <a:spAutoFit/>
          </a:bodyPr>
          <a:lstStyle/>
          <a:p>
            <a:r>
              <a:rPr lang="en-US" sz="1800">
                <a:solidFill>
                  <a:srgbClr val="A50021"/>
                </a:solidFill>
                <a:latin typeface="Arial Narrow" charset="0"/>
              </a:rPr>
              <a:t>Gravitational force</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prstTxWarp prst="textNoShape">
              <a:avLst/>
            </a:prstTxWarp>
          </a:bodyP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715000" y="5830888"/>
            <a:ext cx="1143000" cy="581025"/>
          </a:xfrm>
          <a:prstGeom prst="rect">
            <a:avLst/>
          </a:prstGeom>
          <a:solidFill>
            <a:srgbClr val="FFFF99"/>
          </a:solidFill>
          <a:ln w="9525">
            <a:noFill/>
            <a:miter lim="800000"/>
            <a:headEnd/>
            <a:tailEnd/>
          </a:ln>
        </p:spPr>
        <p:txBody>
          <a:bodyPr>
            <a:prstTxWarp prst="textNoShape">
              <a:avLst/>
            </a:prstTxWarp>
            <a:spAutoFit/>
          </a:bodyPr>
          <a:lstStyle/>
          <a:p>
            <a:r>
              <a:rPr lang="en-US" sz="1600">
                <a:solidFill>
                  <a:srgbClr val="A50021"/>
                </a:solidFill>
                <a:latin typeface="Arial Narrow" charset="0"/>
              </a:rPr>
              <a:t>Gravitational force</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p:oleObj spid="_x0000_s379907" name="Equation" r:id="rId6" imgW="241200" imgH="228600" progId="Equation.3">
              <p:embed/>
            </p:oleObj>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p:oleObj spid="_x0000_s379915" name="Equation" r:id="rId7" imgW="228600" imgH="228600" progId="Equation.3">
                <p:embed/>
              </p:oleObj>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p:oleObj spid="_x0000_s379914" name="Equation" r:id="rId8" imgW="660240" imgH="253800" progId="Equation.3">
                <p:embed/>
              </p:oleObj>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p:oleObj spid="_x0000_s379913" name="Equation" r:id="rId9" imgW="660240" imgH="253800" progId="Equation.3">
                <p:embed/>
              </p:oleObj>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p:oleObj spid="_x0000_s379912" name="Equation" r:id="rId10" imgW="228600" imgH="228600" progId="Equation.3">
                <p:embed/>
              </p:oleObj>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p:oleObj spid="_x0000_s379911" name="Equation" r:id="rId11" imgW="660240" imgH="253800" progId="Equation.3">
                <p:embed/>
              </p:oleObj>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p:oleObj spid="_x0000_s379910" name="Equation" r:id="rId12" imgW="241200" imgH="228600" progId="Equation.3">
                <p:embed/>
              </p:oleObj>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p:oleObj spid="_x0000_s379909" name="Equation" r:id="rId13" imgW="672840" imgH="253800" progId="Equation.3">
                <p:embed/>
              </p:oleObj>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p:oleObj spid="_x0000_s379908" name="Equation" r:id="rId14" imgW="241200" imgH="228600" progId="Equation.3">
                <p:embed/>
              </p:oleObj>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sp>
        <p:nvSpPr>
          <p:cNvPr id="29739" name="Footer Placeholder 54"/>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wipe(left)">
                                      <p:cBhvr>
                                        <p:cTn id="42" dur="500"/>
                                        <p:tgtEl>
                                          <p:spTgt spid="47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wipe(left)">
                                      <p:cBhvr>
                                        <p:cTn id="47" dur="500"/>
                                        <p:tgtEl>
                                          <p:spTgt spid="47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iterate type="wd">
                                    <p:tmPct val="10000"/>
                                  </p:iterate>
                                  <p:childTnLst>
                                    <p:set>
                                      <p:cBhvr>
                                        <p:cTn id="51" dur="1" fill="hold">
                                          <p:stCondLst>
                                            <p:cond delay="0"/>
                                          </p:stCondLst>
                                        </p:cTn>
                                        <p:tgtEl>
                                          <p:spTgt spid="47108"/>
                                        </p:tgtEl>
                                        <p:attrNameLst>
                                          <p:attrName>style.visibility</p:attrName>
                                        </p:attrNameLst>
                                      </p:cBhvr>
                                      <p:to>
                                        <p:strVal val="visible"/>
                                      </p:to>
                                    </p:set>
                                    <p:anim calcmode="lin" valueType="num">
                                      <p:cBhvr>
                                        <p:cTn id="52" dur="500" fill="hold"/>
                                        <p:tgtEl>
                                          <p:spTgt spid="47108"/>
                                        </p:tgtEl>
                                        <p:attrNameLst>
                                          <p:attrName>ppt_w</p:attrName>
                                        </p:attrNameLst>
                                      </p:cBhvr>
                                      <p:tavLst>
                                        <p:tav tm="0">
                                          <p:val>
                                            <p:fltVal val="0"/>
                                          </p:val>
                                        </p:tav>
                                        <p:tav tm="100000">
                                          <p:val>
                                            <p:strVal val="#ppt_w"/>
                                          </p:val>
                                        </p:tav>
                                      </p:tavLst>
                                    </p:anim>
                                    <p:anim calcmode="lin" valueType="num">
                                      <p:cBhvr>
                                        <p:cTn id="53"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iterate type="wd">
                                    <p:tmPct val="10000"/>
                                  </p:iterate>
                                  <p:childTnLst>
                                    <p:set>
                                      <p:cBhvr>
                                        <p:cTn id="57" dur="1" fill="hold">
                                          <p:stCondLst>
                                            <p:cond delay="0"/>
                                          </p:stCondLst>
                                        </p:cTn>
                                        <p:tgtEl>
                                          <p:spTgt spid="47109"/>
                                        </p:tgtEl>
                                        <p:attrNameLst>
                                          <p:attrName>style.visibility</p:attrName>
                                        </p:attrNameLst>
                                      </p:cBhvr>
                                      <p:to>
                                        <p:strVal val="visible"/>
                                      </p:to>
                                    </p:set>
                                    <p:anim calcmode="lin" valueType="num">
                                      <p:cBhvr>
                                        <p:cTn id="58" dur="500" fill="hold"/>
                                        <p:tgtEl>
                                          <p:spTgt spid="47109"/>
                                        </p:tgtEl>
                                        <p:attrNameLst>
                                          <p:attrName>ppt_w</p:attrName>
                                        </p:attrNameLst>
                                      </p:cBhvr>
                                      <p:tavLst>
                                        <p:tav tm="0">
                                          <p:val>
                                            <p:fltVal val="0"/>
                                          </p:val>
                                        </p:tav>
                                        <p:tav tm="100000">
                                          <p:val>
                                            <p:strVal val="#ppt_w"/>
                                          </p:val>
                                        </p:tav>
                                      </p:tavLst>
                                    </p:anim>
                                    <p:anim calcmode="lin" valueType="num">
                                      <p:cBhvr>
                                        <p:cTn id="59" dur="500" fill="hold"/>
                                        <p:tgtEl>
                                          <p:spTgt spid="47109"/>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7110">
                                            <p:txEl>
                                              <p:pRg st="0" end="0"/>
                                            </p:txEl>
                                          </p:spTgt>
                                        </p:tgtEl>
                                        <p:attrNameLst>
                                          <p:attrName>style.visibility</p:attrName>
                                        </p:attrNameLst>
                                      </p:cBhvr>
                                      <p:to>
                                        <p:strVal val="visible"/>
                                      </p:to>
                                    </p:set>
                                    <p:animEffect transition="in" filter="wipe(left)">
                                      <p:cBhvr>
                                        <p:cTn id="64" dur="500"/>
                                        <p:tgtEl>
                                          <p:spTgt spid="47110">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7110">
                                            <p:txEl>
                                              <p:pRg st="1" end="1"/>
                                            </p:txEl>
                                          </p:spTgt>
                                        </p:tgtEl>
                                        <p:attrNameLst>
                                          <p:attrName>style.visibility</p:attrName>
                                        </p:attrNameLst>
                                      </p:cBhvr>
                                      <p:to>
                                        <p:strVal val="visible"/>
                                      </p:to>
                                    </p:set>
                                    <p:animEffect transition="in" filter="wipe(left)">
                                      <p:cBhvr>
                                        <p:cTn id="69" dur="500"/>
                                        <p:tgtEl>
                                          <p:spTgt spid="47110">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7111"/>
                                        </p:tgtEl>
                                        <p:attrNameLst>
                                          <p:attrName>style.visibility</p:attrName>
                                        </p:attrNameLst>
                                      </p:cBhvr>
                                      <p:to>
                                        <p:strVal val="visible"/>
                                      </p:to>
                                    </p:set>
                                    <p:animEffect transition="in" filter="wipe(left)">
                                      <p:cBhvr>
                                        <p:cTn id="74" dur="500"/>
                                        <p:tgtEl>
                                          <p:spTgt spid="4711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iterate type="wd">
                                    <p:tmPct val="10000"/>
                                  </p:iterate>
                                  <p:childTnLst>
                                    <p:set>
                                      <p:cBhvr>
                                        <p:cTn id="78" dur="1" fill="hold">
                                          <p:stCondLst>
                                            <p:cond delay="0"/>
                                          </p:stCondLst>
                                        </p:cTn>
                                        <p:tgtEl>
                                          <p:spTgt spid="47112"/>
                                        </p:tgtEl>
                                        <p:attrNameLst>
                                          <p:attrName>style.visibility</p:attrName>
                                        </p:attrNameLst>
                                      </p:cBhvr>
                                      <p:to>
                                        <p:strVal val="visible"/>
                                      </p:to>
                                    </p:set>
                                    <p:animEffect transition="in" filter="wipe(up)">
                                      <p:cBhvr>
                                        <p:cTn id="79" dur="500"/>
                                        <p:tgtEl>
                                          <p:spTgt spid="4711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7113"/>
                                        </p:tgtEl>
                                        <p:attrNameLst>
                                          <p:attrName>style.visibility</p:attrName>
                                        </p:attrNameLst>
                                      </p:cBhvr>
                                      <p:to>
                                        <p:strVal val="visible"/>
                                      </p:to>
                                    </p:set>
                                    <p:animEffect transition="in" filter="wipe(left)">
                                      <p:cBhvr>
                                        <p:cTn id="84" dur="500"/>
                                        <p:tgtEl>
                                          <p:spTgt spid="4711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47114"/>
                                        </p:tgtEl>
                                        <p:attrNameLst>
                                          <p:attrName>style.visibility</p:attrName>
                                        </p:attrNameLst>
                                      </p:cBhvr>
                                      <p:to>
                                        <p:strVal val="visible"/>
                                      </p:to>
                                    </p:set>
                                    <p:animEffect transition="in" filter="wipe(left)">
                                      <p:cBhvr>
                                        <p:cTn id="89" dur="500"/>
                                        <p:tgtEl>
                                          <p:spTgt spid="4711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iterate type="wd">
                                    <p:tmPct val="10000"/>
                                  </p:iterate>
                                  <p:childTnLst>
                                    <p:set>
                                      <p:cBhvr>
                                        <p:cTn id="93" dur="1" fill="hold">
                                          <p:stCondLst>
                                            <p:cond delay="0"/>
                                          </p:stCondLst>
                                        </p:cTn>
                                        <p:tgtEl>
                                          <p:spTgt spid="47115"/>
                                        </p:tgtEl>
                                        <p:attrNameLst>
                                          <p:attrName>style.visibility</p:attrName>
                                        </p:attrNameLst>
                                      </p:cBhvr>
                                      <p:to>
                                        <p:strVal val="visible"/>
                                      </p:to>
                                    </p:set>
                                    <p:animEffect transition="in" filter="wipe(down)">
                                      <p:cBhvr>
                                        <p:cTn id="94" dur="500"/>
                                        <p:tgtEl>
                                          <p:spTgt spid="4711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47132"/>
                                        </p:tgtEl>
                                        <p:attrNameLst>
                                          <p:attrName>style.visibility</p:attrName>
                                        </p:attrNameLst>
                                      </p:cBhvr>
                                      <p:to>
                                        <p:strVal val="visible"/>
                                      </p:to>
                                    </p:set>
                                    <p:animEffect transition="in" filter="wipe(left)">
                                      <p:cBhvr>
                                        <p:cTn id="99" dur="500"/>
                                        <p:tgtEl>
                                          <p:spTgt spid="4713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iterate type="wd">
                                    <p:tmPct val="10000"/>
                                  </p:iterate>
                                  <p:childTnLst>
                                    <p:set>
                                      <p:cBhvr>
                                        <p:cTn id="103" dur="1" fill="hold">
                                          <p:stCondLst>
                                            <p:cond delay="0"/>
                                          </p:stCondLst>
                                        </p:cTn>
                                        <p:tgtEl>
                                          <p:spTgt spid="4"/>
                                        </p:tgtEl>
                                        <p:attrNameLst>
                                          <p:attrName>style.visibility</p:attrName>
                                        </p:attrNameLst>
                                      </p:cBhvr>
                                      <p:to>
                                        <p:strVal val="visible"/>
                                      </p:to>
                                    </p:set>
                                    <p:animEffect transition="in" filter="wipe(up)">
                                      <p:cBhvr>
                                        <p:cTn id="104" dur="500"/>
                                        <p:tgtEl>
                                          <p:spTgt spid="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iterate type="wd">
                                    <p:tmPct val="10000"/>
                                  </p:iterate>
                                  <p:childTnLst>
                                    <p:set>
                                      <p:cBhvr>
                                        <p:cTn id="108" dur="1" fill="hold">
                                          <p:stCondLst>
                                            <p:cond delay="0"/>
                                          </p:stCondLst>
                                        </p:cTn>
                                        <p:tgtEl>
                                          <p:spTgt spid="3"/>
                                        </p:tgtEl>
                                        <p:attrNameLst>
                                          <p:attrName>style.visibility</p:attrName>
                                        </p:attrNameLst>
                                      </p:cBhvr>
                                      <p:to>
                                        <p:strVal val="visible"/>
                                      </p:to>
                                    </p:set>
                                    <p:animEffect transition="in" filter="wipe(down)">
                                      <p:cBhvr>
                                        <p:cTn id="109" dur="5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2"/>
                                        </p:tgtEl>
                                        <p:attrNameLst>
                                          <p:attrName>style.visibility</p:attrName>
                                        </p:attrNameLst>
                                      </p:cBhvr>
                                      <p:to>
                                        <p:strVal val="visible"/>
                                      </p:to>
                                    </p:set>
                                    <p:animEffect transition="in" filter="wipe(left)">
                                      <p:cBhvr>
                                        <p:cTn id="114" dur="500"/>
                                        <p:tgtEl>
                                          <p:spTgt spid="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47119">
                                            <p:txEl>
                                              <p:pRg st="0" end="0"/>
                                            </p:txEl>
                                          </p:spTgt>
                                        </p:tgtEl>
                                        <p:attrNameLst>
                                          <p:attrName>style.visibility</p:attrName>
                                        </p:attrNameLst>
                                      </p:cBhvr>
                                      <p:to>
                                        <p:strVal val="visible"/>
                                      </p:to>
                                    </p:set>
                                    <p:animEffect transition="in" filter="wipe(left)">
                                      <p:cBhvr>
                                        <p:cTn id="119" dur="500"/>
                                        <p:tgtEl>
                                          <p:spTgt spid="4711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47119">
                                            <p:txEl>
                                              <p:pRg st="1" end="1"/>
                                            </p:txEl>
                                          </p:spTgt>
                                        </p:tgtEl>
                                        <p:attrNameLst>
                                          <p:attrName>style.visibility</p:attrName>
                                        </p:attrNameLst>
                                      </p:cBhvr>
                                      <p:to>
                                        <p:strVal val="visible"/>
                                      </p:to>
                                    </p:set>
                                    <p:animEffect transition="in" filter="wipe(left)">
                                      <p:cBhvr>
                                        <p:cTn id="124" dur="500"/>
                                        <p:tgtEl>
                                          <p:spTgt spid="47119">
                                            <p:txEl>
                                              <p:pRg st="1" end="1"/>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47126"/>
                                        </p:tgtEl>
                                        <p:attrNameLst>
                                          <p:attrName>style.visibility</p:attrName>
                                        </p:attrNameLst>
                                      </p:cBhvr>
                                      <p:to>
                                        <p:strVal val="visible"/>
                                      </p:to>
                                    </p:set>
                                    <p:animEffect transition="in" filter="wipe(left)">
                                      <p:cBhvr>
                                        <p:cTn id="129" dur="500"/>
                                        <p:tgtEl>
                                          <p:spTgt spid="4712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iterate type="wd">
                                    <p:tmPct val="10000"/>
                                  </p:iterate>
                                  <p:childTnLst>
                                    <p:set>
                                      <p:cBhvr>
                                        <p:cTn id="133" dur="1" fill="hold">
                                          <p:stCondLst>
                                            <p:cond delay="0"/>
                                          </p:stCondLst>
                                        </p:cTn>
                                        <p:tgtEl>
                                          <p:spTgt spid="6"/>
                                        </p:tgtEl>
                                        <p:attrNameLst>
                                          <p:attrName>style.visibility</p:attrName>
                                        </p:attrNameLst>
                                      </p:cBhvr>
                                      <p:to>
                                        <p:strVal val="visible"/>
                                      </p:to>
                                    </p:set>
                                    <p:animEffect transition="in" filter="wipe(up)">
                                      <p:cBhvr>
                                        <p:cTn id="134" dur="500"/>
                                        <p:tgtEl>
                                          <p:spTgt spid="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47127"/>
                                        </p:tgtEl>
                                        <p:attrNameLst>
                                          <p:attrName>style.visibility</p:attrName>
                                        </p:attrNameLst>
                                      </p:cBhvr>
                                      <p:to>
                                        <p:strVal val="visible"/>
                                      </p:to>
                                    </p:set>
                                    <p:animEffect transition="in" filter="wipe(left)">
                                      <p:cBhvr>
                                        <p:cTn id="139" dur="500"/>
                                        <p:tgtEl>
                                          <p:spTgt spid="4712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iterate type="wd">
                                    <p:tmPct val="10000"/>
                                  </p:iterate>
                                  <p:childTnLst>
                                    <p:set>
                                      <p:cBhvr>
                                        <p:cTn id="143" dur="1" fill="hold">
                                          <p:stCondLst>
                                            <p:cond delay="0"/>
                                          </p:stCondLst>
                                        </p:cTn>
                                        <p:tgtEl>
                                          <p:spTgt spid="5"/>
                                        </p:tgtEl>
                                        <p:attrNameLst>
                                          <p:attrName>style.visibility</p:attrName>
                                        </p:attrNameLst>
                                      </p:cBhvr>
                                      <p:to>
                                        <p:strVal val="visible"/>
                                      </p:to>
                                    </p:set>
                                    <p:animEffect transition="in" filter="wipe(down)">
                                      <p:cBhvr>
                                        <p:cTn id="144" dur="500"/>
                                        <p:tgtEl>
                                          <p:spTgt spid="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iterate type="wd">
                                    <p:tmPct val="10000"/>
                                  </p:iterate>
                                  <p:childTnLst>
                                    <p:set>
                                      <p:cBhvr>
                                        <p:cTn id="148" dur="1" fill="hold">
                                          <p:stCondLst>
                                            <p:cond delay="0"/>
                                          </p:stCondLst>
                                        </p:cTn>
                                        <p:tgtEl>
                                          <p:spTgt spid="9"/>
                                        </p:tgtEl>
                                        <p:attrNameLst>
                                          <p:attrName>style.visibility</p:attrName>
                                        </p:attrNameLst>
                                      </p:cBhvr>
                                      <p:to>
                                        <p:strVal val="visible"/>
                                      </p:to>
                                    </p:set>
                                    <p:animEffect transition="in" filter="wipe(up)">
                                      <p:cBhvr>
                                        <p:cTn id="149" dur="500"/>
                                        <p:tgtEl>
                                          <p:spTgt spid="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iterate type="wd">
                                    <p:tmPct val="10000"/>
                                  </p:iterate>
                                  <p:childTnLst>
                                    <p:set>
                                      <p:cBhvr>
                                        <p:cTn id="153" dur="1" fill="hold">
                                          <p:stCondLst>
                                            <p:cond delay="0"/>
                                          </p:stCondLst>
                                        </p:cTn>
                                        <p:tgtEl>
                                          <p:spTgt spid="8"/>
                                        </p:tgtEl>
                                        <p:attrNameLst>
                                          <p:attrName>style.visibility</p:attrName>
                                        </p:attrNameLst>
                                      </p:cBhvr>
                                      <p:to>
                                        <p:strVal val="visible"/>
                                      </p:to>
                                    </p:set>
                                    <p:animEffect transition="in" filter="wipe(down)">
                                      <p:cBhvr>
                                        <p:cTn id="154" dur="500"/>
                                        <p:tgtEl>
                                          <p:spTgt spid="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iterate type="wd">
                                    <p:tmPct val="10000"/>
                                  </p:iterate>
                                  <p:childTnLst>
                                    <p:set>
                                      <p:cBhvr>
                                        <p:cTn id="158" dur="1" fill="hold">
                                          <p:stCondLst>
                                            <p:cond delay="0"/>
                                          </p:stCondLst>
                                        </p:cTn>
                                        <p:tgtEl>
                                          <p:spTgt spid="47129">
                                            <p:txEl>
                                              <p:pRg st="0" end="0"/>
                                            </p:txEl>
                                          </p:spTgt>
                                        </p:tgtEl>
                                        <p:attrNameLst>
                                          <p:attrName>style.visibility</p:attrName>
                                        </p:attrNameLst>
                                      </p:cBhvr>
                                      <p:to>
                                        <p:strVal val="visible"/>
                                      </p:to>
                                    </p:set>
                                    <p:animEffect transition="in" filter="wipe(left)">
                                      <p:cBhvr>
                                        <p:cTn id="159" dur="500"/>
                                        <p:tgtEl>
                                          <p:spTgt spid="47129">
                                            <p:txEl>
                                              <p:pRg st="0" end="0"/>
                                            </p:txEl>
                                          </p:spTgt>
                                        </p:tgtEl>
                                      </p:cBhvr>
                                    </p:animEffect>
                                  </p:childTnLst>
                                </p:cTn>
                              </p:par>
                            </p:childTnLst>
                          </p:cTn>
                        </p:par>
                        <p:par>
                          <p:cTn id="160" fill="hold">
                            <p:stCondLst>
                              <p:cond delay="850"/>
                            </p:stCondLst>
                            <p:childTnLst>
                              <p:par>
                                <p:cTn id="161" presetID="23" presetClass="entr" presetSubtype="16" fill="hold" grpId="0" nodeType="afterEffect">
                                  <p:stCondLst>
                                    <p:cond delay="0"/>
                                  </p:stCondLst>
                                  <p:iterate type="wd">
                                    <p:tmPct val="10000"/>
                                  </p:iterate>
                                  <p:childTnLst>
                                    <p:set>
                                      <p:cBhvr>
                                        <p:cTn id="162" dur="1" fill="hold">
                                          <p:stCondLst>
                                            <p:cond delay="0"/>
                                          </p:stCondLst>
                                        </p:cTn>
                                        <p:tgtEl>
                                          <p:spTgt spid="47128"/>
                                        </p:tgtEl>
                                        <p:attrNameLst>
                                          <p:attrName>style.visibility</p:attrName>
                                        </p:attrNameLst>
                                      </p:cBhvr>
                                      <p:to>
                                        <p:strVal val="visible"/>
                                      </p:to>
                                    </p:set>
                                    <p:anim calcmode="lin" valueType="num">
                                      <p:cBhvr>
                                        <p:cTn id="163" dur="500" fill="hold"/>
                                        <p:tgtEl>
                                          <p:spTgt spid="47128"/>
                                        </p:tgtEl>
                                        <p:attrNameLst>
                                          <p:attrName>ppt_w</p:attrName>
                                        </p:attrNameLst>
                                      </p:cBhvr>
                                      <p:tavLst>
                                        <p:tav tm="0">
                                          <p:val>
                                            <p:fltVal val="0"/>
                                          </p:val>
                                        </p:tav>
                                        <p:tav tm="100000">
                                          <p:val>
                                            <p:strVal val="#ppt_w"/>
                                          </p:val>
                                        </p:tav>
                                      </p:tavLst>
                                    </p:anim>
                                    <p:anim calcmode="lin" valueType="num">
                                      <p:cBhvr>
                                        <p:cTn id="164" dur="500" fill="hold"/>
                                        <p:tgtEl>
                                          <p:spTgt spid="47128"/>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iterate type="wd">
                                    <p:tmPct val="10000"/>
                                  </p:iterate>
                                  <p:childTnLst>
                                    <p:set>
                                      <p:cBhvr>
                                        <p:cTn id="168" dur="1" fill="hold">
                                          <p:stCondLst>
                                            <p:cond delay="0"/>
                                          </p:stCondLst>
                                        </p:cTn>
                                        <p:tgtEl>
                                          <p:spTgt spid="47130"/>
                                        </p:tgtEl>
                                        <p:attrNameLst>
                                          <p:attrName>style.visibility</p:attrName>
                                        </p:attrNameLst>
                                      </p:cBhvr>
                                      <p:to>
                                        <p:strVal val="visible"/>
                                      </p:to>
                                    </p:set>
                                    <p:animEffect transition="in" filter="wipe(left)">
                                      <p:cBhvr>
                                        <p:cTn id="169" dur="500"/>
                                        <p:tgtEl>
                                          <p:spTgt spid="47130"/>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nodeType="clickEffect">
                                  <p:stCondLst>
                                    <p:cond delay="0"/>
                                  </p:stCondLst>
                                  <p:iterate type="wd">
                                    <p:tmPct val="10000"/>
                                  </p:iterate>
                                  <p:childTnLst>
                                    <p:set>
                                      <p:cBhvr>
                                        <p:cTn id="173" dur="1" fill="hold">
                                          <p:stCondLst>
                                            <p:cond delay="0"/>
                                          </p:stCondLst>
                                        </p:cTn>
                                        <p:tgtEl>
                                          <p:spTgt spid="7"/>
                                        </p:tgtEl>
                                        <p:attrNameLst>
                                          <p:attrName>style.visibility</p:attrName>
                                        </p:attrNameLst>
                                      </p:cBhvr>
                                      <p:to>
                                        <p:strVal val="visible"/>
                                      </p:to>
                                    </p:set>
                                    <p:animEffect transition="in" filter="wipe(up)">
                                      <p:cBhvr>
                                        <p:cTn id="174" dur="500"/>
                                        <p:tgtEl>
                                          <p:spTgt spid="7"/>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iterate type="wd">
                                    <p:tmPct val="10000"/>
                                  </p:iterate>
                                  <p:childTnLst>
                                    <p:set>
                                      <p:cBhvr>
                                        <p:cTn id="178" dur="1" fill="hold">
                                          <p:stCondLst>
                                            <p:cond delay="0"/>
                                          </p:stCondLst>
                                        </p:cTn>
                                        <p:tgtEl>
                                          <p:spTgt spid="47131"/>
                                        </p:tgtEl>
                                        <p:attrNameLst>
                                          <p:attrName>style.visibility</p:attrName>
                                        </p:attrNameLst>
                                      </p:cBhvr>
                                      <p:to>
                                        <p:strVal val="visible"/>
                                      </p:to>
                                    </p:set>
                                    <p:animEffect transition="in" filter="wipe(left)">
                                      <p:cBhvr>
                                        <p:cTn id="179" dur="500"/>
                                        <p:tgtEl>
                                          <p:spTgt spid="4713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1" fill="hold" nodeType="clickEffect">
                                  <p:stCondLst>
                                    <p:cond delay="0"/>
                                  </p:stCondLst>
                                  <p:iterate type="wd">
                                    <p:tmPct val="10000"/>
                                  </p:iterate>
                                  <p:childTnLst>
                                    <p:set>
                                      <p:cBhvr>
                                        <p:cTn id="183" dur="1" fill="hold">
                                          <p:stCondLst>
                                            <p:cond delay="0"/>
                                          </p:stCondLst>
                                        </p:cTn>
                                        <p:tgtEl>
                                          <p:spTgt spid="12"/>
                                        </p:tgtEl>
                                        <p:attrNameLst>
                                          <p:attrName>style.visibility</p:attrName>
                                        </p:attrNameLst>
                                      </p:cBhvr>
                                      <p:to>
                                        <p:strVal val="visible"/>
                                      </p:to>
                                    </p:set>
                                    <p:animEffect transition="in" filter="wipe(up)">
                                      <p:cBhvr>
                                        <p:cTn id="184" dur="500"/>
                                        <p:tgtEl>
                                          <p:spTgt spid="1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1" fill="hold" nodeType="clickEffect">
                                  <p:stCondLst>
                                    <p:cond delay="0"/>
                                  </p:stCondLst>
                                  <p:iterate type="wd">
                                    <p:tmPct val="10000"/>
                                  </p:iterate>
                                  <p:childTnLst>
                                    <p:set>
                                      <p:cBhvr>
                                        <p:cTn id="188" dur="1" fill="hold">
                                          <p:stCondLst>
                                            <p:cond delay="0"/>
                                          </p:stCondLst>
                                        </p:cTn>
                                        <p:tgtEl>
                                          <p:spTgt spid="11"/>
                                        </p:tgtEl>
                                        <p:attrNameLst>
                                          <p:attrName>style.visibility</p:attrName>
                                        </p:attrNameLst>
                                      </p:cBhvr>
                                      <p:to>
                                        <p:strVal val="visible"/>
                                      </p:to>
                                    </p:set>
                                    <p:animEffect transition="in" filter="wipe(up)">
                                      <p:cBhvr>
                                        <p:cTn id="189" dur="500"/>
                                        <p:tgtEl>
                                          <p:spTgt spid="11"/>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iterate type="wd">
                                    <p:tmPct val="10000"/>
                                  </p:iterate>
                                  <p:childTnLst>
                                    <p:set>
                                      <p:cBhvr>
                                        <p:cTn id="193" dur="1" fill="hold">
                                          <p:stCondLst>
                                            <p:cond delay="0"/>
                                          </p:stCondLst>
                                        </p:cTn>
                                        <p:tgtEl>
                                          <p:spTgt spid="10"/>
                                        </p:tgtEl>
                                        <p:attrNameLst>
                                          <p:attrName>style.visibility</p:attrName>
                                        </p:attrNameLst>
                                      </p:cBhvr>
                                      <p:to>
                                        <p:strVal val="visible"/>
                                      </p:to>
                                    </p:set>
                                    <p:animEffect transition="in" filter="wipe(down)">
                                      <p:cBhvr>
                                        <p:cTn id="19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animBg="1"/>
      <p:bldP spid="47109" grpId="0" animBg="1" autoUpdateAnimBg="0"/>
      <p:bldP spid="47110" grpId="0" build="p" autoUpdateAnimBg="0"/>
      <p:bldP spid="47111" grpId="0" animBg="1" autoUpdateAnimBg="0"/>
      <p:bldP spid="47112" grpId="0" animBg="1"/>
      <p:bldP spid="47114" grpId="0" animBg="1" autoUpdateAnimBg="0"/>
      <p:bldP spid="47115" grpId="0" animBg="1"/>
      <p:bldP spid="47119" grpId="0" build="p" autoUpdateAnimBg="0"/>
      <p:bldP spid="47126" grpId="0" animBg="1" autoUpdateAnimBg="0"/>
      <p:bldP spid="47127" grpId="0" animBg="1" autoUpdateAnimBg="0"/>
      <p:bldP spid="47128" grpId="0" animBg="1" autoUpdateAnimBg="0"/>
      <p:bldP spid="47129" grpId="0" build="p" autoUpdateAnimBg="0"/>
      <p:bldP spid="47130" grpId="0" animBg="1" autoUpdateAnimBg="0"/>
      <p:bldP spid="47131" grpId="0" animBg="1"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p:spPr>
        <p:txBody>
          <a:bodyPr/>
          <a:lstStyle/>
          <a:p>
            <a:r>
              <a:rPr lang="en-US" smtClean="0"/>
              <a:t>Tuesday, June 14, 2011</a:t>
            </a:r>
          </a:p>
        </p:txBody>
      </p:sp>
      <p:sp>
        <p:nvSpPr>
          <p:cNvPr id="30738" name="Rectangle 6"/>
          <p:cNvSpPr>
            <a:spLocks noGrp="1" noChangeArrowheads="1"/>
          </p:cNvSpPr>
          <p:nvPr>
            <p:ph type="sldNum" sz="quarter" idx="12"/>
          </p:nvPr>
        </p:nvSpPr>
        <p:spPr>
          <a:noFill/>
        </p:spPr>
        <p:txBody>
          <a:bodyPr/>
          <a:lstStyle/>
          <a:p>
            <a:fld id="{2C8746DB-6B8D-E841-895C-EFF7AEC9AE56}" type="slidenum">
              <a:rPr lang="en-US"/>
              <a:pPr/>
              <a:t>16</a:t>
            </a:fld>
            <a:endParaRPr lang="en-US"/>
          </a:p>
        </p:txBody>
      </p:sp>
      <p:sp>
        <p:nvSpPr>
          <p:cNvPr id="30739"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charset="0"/>
              </a:rPr>
              <a:t>Applications of Newton’s 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74"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p:oleObj spid="_x0000_s380930" name="Equation" r:id="rId4" imgW="495000" imgH="253800" progId="Equation.3">
              <p:embed/>
            </p:oleObj>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p:oleObj spid="_x0000_s380931" name="Equation" r:id="rId5" imgW="342720" imgH="241200" progId="Equation.3">
              <p:embed/>
            </p:oleObj>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p:oleObj spid="_x0000_s380932" name="Equation" r:id="rId6" imgW="507960" imgH="253800" progId="Equation.3">
              <p:embed/>
            </p:oleObj>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p:oleObj spid="_x0000_s380933" name="Equation" r:id="rId7" imgW="520560" imgH="393480" progId="Equation.3">
              <p:embed/>
            </p:oleObj>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p:oleObj spid="_x0000_s380934" name="Equation" r:id="rId8" imgW="419040" imgH="241200" progId="Equation.3">
              <p:embed/>
            </p:oleObj>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p:oleObj spid="_x0000_s380935" name="Equation" r:id="rId9" imgW="330120" imgH="177480" progId="Equation.3">
              <p:embed/>
            </p:oleObj>
          </a:graphicData>
        </a:graphic>
      </p:graphicFrame>
      <p:grpSp>
        <p:nvGrpSpPr>
          <p:cNvPr id="6" name="Group 33"/>
          <p:cNvGrpSpPr>
            <a:grpSpLocks/>
          </p:cNvGrpSpPr>
          <p:nvPr/>
        </p:nvGrpSpPr>
        <p:grpSpPr bwMode="auto">
          <a:xfrm>
            <a:off x="479425" y="4038173"/>
            <a:ext cx="892175" cy="997377"/>
            <a:chOff x="1358" y="1704"/>
            <a:chExt cx="562" cy="792"/>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0766" name="Text Box 35"/>
            <p:cNvSpPr txBox="1">
              <a:spLocks noChangeArrowheads="1"/>
            </p:cNvSpPr>
            <p:nvPr/>
          </p:nvSpPr>
          <p:spPr bwMode="auto">
            <a:xfrm>
              <a:off x="1358" y="1704"/>
              <a:ext cx="562" cy="363"/>
            </a:xfrm>
            <a:prstGeom prst="rect">
              <a:avLst/>
            </a:prstGeom>
            <a:noFill/>
            <a:ln w="9525">
              <a:noFill/>
              <a:miter lim="800000"/>
              <a:headEnd/>
              <a:tailEnd/>
            </a:ln>
          </p:spPr>
          <p:txBody>
            <a:bodyPr wrap="none">
              <a:prstTxWarp prst="textNoShape">
                <a:avLst/>
              </a:prstTxWarp>
              <a:spAutoFit/>
            </a:bodyPr>
            <a:lstStyle/>
            <a:p>
              <a:r>
                <a:rPr lang="en-US" b="1" dirty="0" err="1">
                  <a:solidFill>
                    <a:srgbClr val="A50021"/>
                  </a:solidFill>
                  <a:latin typeface="Monotype Corsiva" charset="0"/>
                </a:rPr>
                <a:t>n</a:t>
              </a:r>
              <a:r>
                <a:rPr lang="en-US" b="1" dirty="0">
                  <a:solidFill>
                    <a:srgbClr val="A50021"/>
                  </a:solidFill>
                  <a:latin typeface="Monotype Corsiva" charset="0"/>
                </a:rPr>
                <a:t>= -</a:t>
              </a:r>
              <a:r>
                <a:rPr lang="en-US" b="1" dirty="0" err="1">
                  <a:solidFill>
                    <a:srgbClr val="A50021"/>
                  </a:solidFill>
                  <a:latin typeface="Monotype Corsiva" charset="0"/>
                </a:rPr>
                <a:t>F</a:t>
              </a:r>
              <a:r>
                <a:rPr lang="en-US" baseline="-25000" dirty="0" err="1">
                  <a:solidFill>
                    <a:srgbClr val="A50021"/>
                  </a:solidFill>
                  <a:latin typeface="Monotype Corsiva" charset="0"/>
                </a:rPr>
                <a:t>g</a:t>
              </a:r>
              <a:endParaRPr lang="en-US" b="1" dirty="0">
                <a:solidFill>
                  <a:srgbClr val="A50021"/>
                </a:solidFill>
                <a:latin typeface="Monotype Corsiva" charset="0"/>
              </a:endParaRPr>
            </a:p>
          </p:txBody>
        </p:sp>
      </p:grpSp>
      <p:grpSp>
        <p:nvGrpSpPr>
          <p:cNvPr id="7" name="Group 36"/>
          <p:cNvGrpSpPr>
            <a:grpSpLocks/>
          </p:cNvGrpSpPr>
          <p:nvPr/>
        </p:nvGrpSpPr>
        <p:grpSpPr bwMode="auto">
          <a:xfrm>
            <a:off x="393700" y="50387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838200" y="5035550"/>
            <a:ext cx="473075" cy="457200"/>
            <a:chOff x="1152" y="1389"/>
            <a:chExt cx="298" cy="363"/>
          </a:xfrm>
        </p:grpSpPr>
        <p:sp>
          <p:nvSpPr>
            <p:cNvPr id="30761" name="Line 40"/>
            <p:cNvSpPr>
              <a:spLocks noChangeShapeType="1"/>
            </p:cNvSpPr>
            <p:nvPr/>
          </p:nvSpPr>
          <p:spPr bwMode="auto">
            <a:xfrm>
              <a:off x="1152"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p:oleObj spid="_x0000_s380936" name="Equation" r:id="rId10" imgW="266400" imgH="164880" progId="Equation.3">
              <p:embed/>
            </p:oleObj>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p:oleObj spid="_x0000_s380937" name="Equation" r:id="rId11" imgW="304560" imgH="228600" progId="Equation.3">
              <p:embed/>
            </p:oleObj>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p:oleObj spid="_x0000_s380938" name="Equation" r:id="rId12" imgW="647640" imgH="241200" progId="Equation.3">
              <p:embed/>
            </p:oleObj>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p:oleObj spid="_x0000_s380939" name="Equation" r:id="rId13" imgW="444240" imgH="241200" progId="Equation.3">
              <p:embed/>
            </p:oleObj>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p:oleObj spid="_x0000_s380940" name="Equation" r:id="rId14" imgW="126720" imgH="177480" progId="Equation.3">
              <p:embed/>
            </p:oleObj>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p:oleObj spid="_x0000_s380941" name="Equation" r:id="rId15" imgW="634680" imgH="228600" progId="Equation.3">
              <p:embed/>
            </p:oleObj>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p:oleObj spid="_x0000_s380942" name="Equation" r:id="rId16" imgW="749300" imgH="431800" progId="Equation.DSMT4">
              <p:embed/>
            </p:oleObj>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p:oleObj spid="_x0000_s380943" name="Equation" r:id="rId17" imgW="571320" imgH="241200" progId="Equation.3">
              <p:embed/>
            </p:oleObj>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p:oleObj spid="_x0000_s380944" name="Equation" r:id="rId18" imgW="965200" imgH="431800" progId="Equation.DSMT4">
              <p:embed/>
            </p:oleObj>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w="9525">
            <a:noFill/>
            <a:miter lim="800000"/>
            <a:headEnd/>
            <a:tailEnd/>
          </a:ln>
        </p:spPr>
        <p:txBody>
          <a:bodyPr>
            <a:prstTxWarp prst="textNoShape">
              <a:avLst/>
            </a:prstTxWarp>
            <a:spAutoFit/>
          </a:bodyPr>
          <a:lstStyle/>
          <a:p>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30760" name="Footer Placeholder 5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left)">
                                      <p:cBhvr>
                                        <p:cTn id="7" dur="5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8133"/>
                                        </p:tgtEl>
                                        <p:attrNameLst>
                                          <p:attrName>style.visibility</p:attrName>
                                        </p:attrNameLst>
                                      </p:cBhvr>
                                      <p:to>
                                        <p:strVal val="visible"/>
                                      </p:to>
                                    </p:set>
                                    <p:animEffect transition="in" filter="wipe(left)">
                                      <p:cBhvr>
                                        <p:cTn id="17" dur="5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8134"/>
                                        </p:tgtEl>
                                        <p:attrNameLst>
                                          <p:attrName>style.visibility</p:attrName>
                                        </p:attrNameLst>
                                      </p:cBhvr>
                                      <p:to>
                                        <p:strVal val="visible"/>
                                      </p:to>
                                    </p:set>
                                    <p:animEffect transition="in" filter="wipe(left)">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8142"/>
                                        </p:tgtEl>
                                        <p:attrNameLst>
                                          <p:attrName>style.visibility</p:attrName>
                                        </p:attrNameLst>
                                      </p:cBhvr>
                                      <p:to>
                                        <p:strVal val="visible"/>
                                      </p:to>
                                    </p:set>
                                    <p:animEffect transition="in" filter="wipe(left)">
                                      <p:cBhvr>
                                        <p:cTn id="37" dur="500"/>
                                        <p:tgtEl>
                                          <p:spTgt spid="48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8139"/>
                                        </p:tgtEl>
                                        <p:attrNameLst>
                                          <p:attrName>style.visibility</p:attrName>
                                        </p:attrNameLst>
                                      </p:cBhvr>
                                      <p:to>
                                        <p:strVal val="visible"/>
                                      </p:to>
                                    </p:set>
                                    <p:animEffect transition="in" filter="wipe(left)">
                                      <p:cBhvr>
                                        <p:cTn id="42" dur="500"/>
                                        <p:tgtEl>
                                          <p:spTgt spid="481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8140"/>
                                        </p:tgtEl>
                                        <p:attrNameLst>
                                          <p:attrName>style.visibility</p:attrName>
                                        </p:attrNameLst>
                                      </p:cBhvr>
                                      <p:to>
                                        <p:strVal val="visible"/>
                                      </p:to>
                                    </p:set>
                                    <p:animEffect transition="in" filter="wipe(left)">
                                      <p:cBhvr>
                                        <p:cTn id="52" dur="500"/>
                                        <p:tgtEl>
                                          <p:spTgt spid="481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8141"/>
                                        </p:tgtEl>
                                        <p:attrNameLst>
                                          <p:attrName>style.visibility</p:attrName>
                                        </p:attrNameLst>
                                      </p:cBhvr>
                                      <p:to>
                                        <p:strVal val="visible"/>
                                      </p:to>
                                    </p:set>
                                    <p:animEffect transition="in" filter="wipe(left)">
                                      <p:cBhvr>
                                        <p:cTn id="62" dur="500"/>
                                        <p:tgtEl>
                                          <p:spTgt spid="481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8149"/>
                                        </p:tgtEl>
                                        <p:attrNameLst>
                                          <p:attrName>style.visibility</p:attrName>
                                        </p:attrNameLst>
                                      </p:cBhvr>
                                      <p:to>
                                        <p:strVal val="visible"/>
                                      </p:to>
                                    </p:set>
                                    <p:animEffect transition="in" filter="wipe(left)">
                                      <p:cBhvr>
                                        <p:cTn id="72" dur="500"/>
                                        <p:tgtEl>
                                          <p:spTgt spid="481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iterate type="wd">
                                    <p:tmPct val="10000"/>
                                  </p:iterate>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iterate type="wd">
                                    <p:tmPct val="10000"/>
                                  </p:iterate>
                                  <p:childTnLst>
                                    <p:set>
                                      <p:cBhvr>
                                        <p:cTn id="81" dur="1" fill="hold">
                                          <p:stCondLst>
                                            <p:cond delay="0"/>
                                          </p:stCondLst>
                                        </p:cTn>
                                        <p:tgtEl>
                                          <p:spTgt spid="6"/>
                                        </p:tgtEl>
                                        <p:attrNameLst>
                                          <p:attrName>style.visibility</p:attrName>
                                        </p:attrNameLst>
                                      </p:cBhvr>
                                      <p:to>
                                        <p:strVal val="visible"/>
                                      </p:to>
                                    </p:set>
                                    <p:animEffect transition="in" filter="wipe(down)">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8153"/>
                                        </p:tgtEl>
                                        <p:attrNameLst>
                                          <p:attrName>style.visibility</p:attrName>
                                        </p:attrNameLst>
                                      </p:cBhvr>
                                      <p:to>
                                        <p:strVal val="visible"/>
                                      </p:to>
                                    </p:set>
                                    <p:animEffect transition="in" filter="wipe(left)">
                                      <p:cBhvr>
                                        <p:cTn id="92" dur="500"/>
                                        <p:tgtEl>
                                          <p:spTgt spid="4815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8154"/>
                                        </p:tgtEl>
                                        <p:attrNameLst>
                                          <p:attrName>style.visibility</p:attrName>
                                        </p:attrNameLst>
                                      </p:cBhvr>
                                      <p:to>
                                        <p:strVal val="visible"/>
                                      </p:to>
                                    </p:set>
                                    <p:animEffect transition="in" filter="wipe(left)">
                                      <p:cBhvr>
                                        <p:cTn id="97" dur="500"/>
                                        <p:tgtEl>
                                          <p:spTgt spid="48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8170"/>
                                        </p:tgtEl>
                                        <p:attrNameLst>
                                          <p:attrName>style.visibility</p:attrName>
                                        </p:attrNameLst>
                                      </p:cBhvr>
                                      <p:to>
                                        <p:strVal val="visible"/>
                                      </p:to>
                                    </p:set>
                                    <p:animEffect transition="in" filter="wipe(left)">
                                      <p:cBhvr>
                                        <p:cTn id="102" dur="500"/>
                                        <p:tgtEl>
                                          <p:spTgt spid="481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8171"/>
                                        </p:tgtEl>
                                        <p:attrNameLst>
                                          <p:attrName>style.visibility</p:attrName>
                                        </p:attrNameLst>
                                      </p:cBhvr>
                                      <p:to>
                                        <p:strVal val="visible"/>
                                      </p:to>
                                    </p:set>
                                    <p:animEffect transition="in" filter="wipe(left)">
                                      <p:cBhvr>
                                        <p:cTn id="107" dur="500"/>
                                        <p:tgtEl>
                                          <p:spTgt spid="481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8158"/>
                                        </p:tgtEl>
                                        <p:attrNameLst>
                                          <p:attrName>style.visibility</p:attrName>
                                        </p:attrNameLst>
                                      </p:cBhvr>
                                      <p:to>
                                        <p:strVal val="visible"/>
                                      </p:to>
                                    </p:set>
                                    <p:animEffect transition="in" filter="wipe(left)">
                                      <p:cBhvr>
                                        <p:cTn id="112" dur="500"/>
                                        <p:tgtEl>
                                          <p:spTgt spid="4815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8157"/>
                                        </p:tgtEl>
                                        <p:attrNameLst>
                                          <p:attrName>style.visibility</p:attrName>
                                        </p:attrNameLst>
                                      </p:cBhvr>
                                      <p:to>
                                        <p:strVal val="visible"/>
                                      </p:to>
                                    </p:set>
                                    <p:animEffect transition="in" filter="wipe(left)">
                                      <p:cBhvr>
                                        <p:cTn id="117" dur="500"/>
                                        <p:tgtEl>
                                          <p:spTgt spid="4815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8172"/>
                                        </p:tgtEl>
                                        <p:attrNameLst>
                                          <p:attrName>style.visibility</p:attrName>
                                        </p:attrNameLst>
                                      </p:cBhvr>
                                      <p:to>
                                        <p:strVal val="visible"/>
                                      </p:to>
                                    </p:set>
                                    <p:animEffect transition="in" filter="wipe(left)">
                                      <p:cBhvr>
                                        <p:cTn id="122" dur="500"/>
                                        <p:tgtEl>
                                          <p:spTgt spid="4817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8173"/>
                                        </p:tgtEl>
                                        <p:attrNameLst>
                                          <p:attrName>style.visibility</p:attrName>
                                        </p:attrNameLst>
                                      </p:cBhvr>
                                      <p:to>
                                        <p:strVal val="visible"/>
                                      </p:to>
                                    </p:set>
                                    <p:animEffect transition="in" filter="wipe(left)">
                                      <p:cBhvr>
                                        <p:cTn id="127" dur="500"/>
                                        <p:tgtEl>
                                          <p:spTgt spid="4817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8174"/>
                                        </p:tgtEl>
                                        <p:attrNameLst>
                                          <p:attrName>style.visibility</p:attrName>
                                        </p:attrNameLst>
                                      </p:cBhvr>
                                      <p:to>
                                        <p:strVal val="visible"/>
                                      </p:to>
                                    </p:set>
                                    <p:animEffect transition="in" filter="wipe(left)">
                                      <p:cBhvr>
                                        <p:cTn id="132" dur="500"/>
                                        <p:tgtEl>
                                          <p:spTgt spid="4817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8159"/>
                                        </p:tgtEl>
                                        <p:attrNameLst>
                                          <p:attrName>style.visibility</p:attrName>
                                        </p:attrNameLst>
                                      </p:cBhvr>
                                      <p:to>
                                        <p:strVal val="visible"/>
                                      </p:to>
                                    </p:set>
                                    <p:animEffect transition="in" filter="wipe(left)">
                                      <p:cBhvr>
                                        <p:cTn id="137" dur="500"/>
                                        <p:tgtEl>
                                          <p:spTgt spid="4815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48155"/>
                                        </p:tgtEl>
                                        <p:attrNameLst>
                                          <p:attrName>style.visibility</p:attrName>
                                        </p:attrNameLst>
                                      </p:cBhvr>
                                      <p:to>
                                        <p:strVal val="visible"/>
                                      </p:to>
                                    </p:set>
                                    <p:animEffect transition="in" filter="wipe(left)">
                                      <p:cBhvr>
                                        <p:cTn id="142" dur="500"/>
                                        <p:tgtEl>
                                          <p:spTgt spid="4815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8156"/>
                                        </p:tgtEl>
                                        <p:attrNameLst>
                                          <p:attrName>style.visibility</p:attrName>
                                        </p:attrNameLst>
                                      </p:cBhvr>
                                      <p:to>
                                        <p:strVal val="visible"/>
                                      </p:to>
                                    </p:set>
                                    <p:animEffect transition="in" filter="wipe(left)">
                                      <p:cBhvr>
                                        <p:cTn id="147" dur="500"/>
                                        <p:tgtEl>
                                          <p:spTgt spid="4815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48175"/>
                                        </p:tgtEl>
                                        <p:attrNameLst>
                                          <p:attrName>style.visibility</p:attrName>
                                        </p:attrNameLst>
                                      </p:cBhvr>
                                      <p:to>
                                        <p:strVal val="visible"/>
                                      </p:to>
                                    </p:set>
                                    <p:animEffect transition="in" filter="wipe(left)">
                                      <p:cBhvr>
                                        <p:cTn id="152" dur="500"/>
                                        <p:tgtEl>
                                          <p:spTgt spid="4817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48176"/>
                                        </p:tgtEl>
                                        <p:attrNameLst>
                                          <p:attrName>style.visibility</p:attrName>
                                        </p:attrNameLst>
                                      </p:cBhvr>
                                      <p:to>
                                        <p:strVal val="visible"/>
                                      </p:to>
                                    </p:set>
                                    <p:animEffect transition="in" filter="wipe(left)">
                                      <p:cBhvr>
                                        <p:cTn id="157" dur="500"/>
                                        <p:tgtEl>
                                          <p:spTgt spid="48176"/>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8160"/>
                                        </p:tgtEl>
                                        <p:attrNameLst>
                                          <p:attrName>style.visibility</p:attrName>
                                        </p:attrNameLst>
                                      </p:cBhvr>
                                      <p:to>
                                        <p:strVal val="visible"/>
                                      </p:to>
                                    </p:set>
                                    <p:animEffect transition="in" filter="wipe(left)">
                                      <p:cBhvr>
                                        <p:cTn id="162" dur="500"/>
                                        <p:tgtEl>
                                          <p:spTgt spid="48160"/>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48177"/>
                                        </p:tgtEl>
                                        <p:attrNameLst>
                                          <p:attrName>style.visibility</p:attrName>
                                        </p:attrNameLst>
                                      </p:cBhvr>
                                      <p:to>
                                        <p:strVal val="visible"/>
                                      </p:to>
                                    </p:set>
                                    <p:animEffect transition="in" filter="wipe(left)">
                                      <p:cBhvr>
                                        <p:cTn id="167" dur="500"/>
                                        <p:tgtEl>
                                          <p:spTgt spid="48177"/>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48178"/>
                                        </p:tgtEl>
                                        <p:attrNameLst>
                                          <p:attrName>style.visibility</p:attrName>
                                        </p:attrNameLst>
                                      </p:cBhvr>
                                      <p:to>
                                        <p:strVal val="visible"/>
                                      </p:to>
                                    </p:set>
                                    <p:animEffect transition="in" filter="wipe(left)">
                                      <p:cBhvr>
                                        <p:cTn id="172" dur="500"/>
                                        <p:tgtEl>
                                          <p:spTgt spid="48178"/>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iterate type="wd">
                                    <p:tmPct val="10000"/>
                                  </p:iterate>
                                  <p:childTnLst>
                                    <p:set>
                                      <p:cBhvr>
                                        <p:cTn id="176" dur="1" fill="hold">
                                          <p:stCondLst>
                                            <p:cond delay="0"/>
                                          </p:stCondLst>
                                        </p:cTn>
                                        <p:tgtEl>
                                          <p:spTgt spid="48179"/>
                                        </p:tgtEl>
                                        <p:attrNameLst>
                                          <p:attrName>style.visibility</p:attrName>
                                        </p:attrNameLst>
                                      </p:cBhvr>
                                      <p:to>
                                        <p:strVal val="visible"/>
                                      </p:to>
                                    </p:set>
                                    <p:animEffect transition="in" filter="wipe(left)">
                                      <p:cBhvr>
                                        <p:cTn id="177" dur="500"/>
                                        <p:tgtEl>
                                          <p:spTgt spid="4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build="p" autoUpdateAnimBg="0"/>
      <p:bldP spid="48138" grpId="0" animBg="1" autoUpdateAnimBg="0"/>
      <p:bldP spid="48139" grpId="0"/>
      <p:bldP spid="48140" grpId="0"/>
      <p:bldP spid="48141" grpId="0"/>
      <p:bldP spid="48142" grpId="0" animBg="1"/>
      <p:bldP spid="48149" grpId="0" animBg="1" autoUpdateAnimBg="0"/>
      <p:bldP spid="48153" grpId="0" animBg="1" autoUpdateAnimBg="0"/>
      <p:bldP spid="48155" grpId="0" animBg="1" autoUpdateAnimBg="0"/>
      <p:bldP spid="48179"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p:spPr>
        <p:txBody>
          <a:bodyPr/>
          <a:lstStyle/>
          <a:p>
            <a:r>
              <a:rPr lang="en-US" smtClean="0"/>
              <a:t>Tuesday, June 14, 2011</a:t>
            </a:r>
          </a:p>
        </p:txBody>
      </p:sp>
      <p:sp>
        <p:nvSpPr>
          <p:cNvPr id="31762" name="Rectangle 6"/>
          <p:cNvSpPr>
            <a:spLocks noGrp="1" noChangeArrowheads="1"/>
          </p:cNvSpPr>
          <p:nvPr>
            <p:ph type="sldNum" sz="quarter" idx="12"/>
          </p:nvPr>
        </p:nvSpPr>
        <p:spPr>
          <a:noFill/>
        </p:spPr>
        <p:txBody>
          <a:bodyPr/>
          <a:lstStyle/>
          <a:p>
            <a:fld id="{D7F4B0C1-A506-654A-9257-1EBBE0EA2F07}" type="slidenum">
              <a:rPr lang="en-US"/>
              <a:pPr/>
              <a:t>17</a:t>
            </a:fld>
            <a:endParaRPr lang="en-US"/>
          </a:p>
        </p:txBody>
      </p:sp>
      <p:pic>
        <p:nvPicPr>
          <p:cNvPr id="49154" name="Picture 2" descr="bd07304_"/>
          <p:cNvPicPr>
            <a:picLocks noChangeAspect="1" noChangeArrowheads="1"/>
          </p:cNvPicPr>
          <p:nvPr/>
        </p:nvPicPr>
        <p:blipFill>
          <a:blip r:embed="rId3"/>
          <a:srcRect/>
          <a:stretch>
            <a:fillRect/>
          </a:stretch>
        </p:blipFill>
        <p:spPr bwMode="auto">
          <a:xfrm>
            <a:off x="1219200" y="3130550"/>
            <a:ext cx="1219200" cy="1212850"/>
          </a:xfrm>
          <a:prstGeom prst="rect">
            <a:avLst/>
          </a:prstGeom>
          <a:noFill/>
          <a:ln w="9525">
            <a:noFill/>
            <a:miter lim="800000"/>
            <a:headEnd/>
            <a:tailEnd/>
          </a:ln>
        </p:spPr>
      </p:pic>
      <p:sp>
        <p:nvSpPr>
          <p:cNvPr id="31764" name="Rectangle 3"/>
          <p:cNvSpPr>
            <a:spLocks noGrp="1" noChangeArrowheads="1"/>
          </p:cNvSpPr>
          <p:nvPr>
            <p:ph type="title"/>
          </p:nvPr>
        </p:nvSpPr>
        <p:spPr>
          <a:xfrm>
            <a:off x="685800" y="76200"/>
            <a:ext cx="7772400" cy="762000"/>
          </a:xfrm>
        </p:spPr>
        <p:txBody>
          <a:bodyPr/>
          <a:lstStyle/>
          <a:p>
            <a:r>
              <a:rPr lang="en-US"/>
              <a:t>Example for Using Newton’s 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nvGraphicFramePr>
        <p:xfrm>
          <a:off x="2743200" y="3910013"/>
          <a:ext cx="511175" cy="382587"/>
        </p:xfrm>
        <a:graphic>
          <a:graphicData uri="http://schemas.openxmlformats.org/presentationml/2006/ole">
            <p:oleObj spid="_x0000_s381954" name="Equation" r:id="rId4" imgW="279360" imgH="203040" progId="Equation.DSMT4">
              <p:embed/>
            </p:oleObj>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prstTxWarp prst="textNoShape">
              <a:avLst/>
            </a:prstTxWarp>
          </a:bodyP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p:spPr>
          <p:txBody>
            <a:bodyPr>
              <a:prstTxWarp prst="textNoShape">
                <a:avLst/>
              </a:prstTxWarp>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806" name="Text Box 14"/>
              <p:cNvSpPr txBox="1">
                <a:spLocks noChangeArrowheads="1"/>
              </p:cNvSpPr>
              <p:nvPr/>
            </p:nvSpPr>
            <p:spPr bwMode="auto">
              <a:xfrm>
                <a:off x="1141" y="1440"/>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4"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6"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8"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p:spPr>
            <p:txBody>
              <a:bodyPr>
                <a:prstTxWarp prst="textNoShape">
                  <a:avLst/>
                </a:prstTxWarp>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9"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11"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p:spPr>
            <p:txBody>
              <a:bodyPr>
                <a:prstTxWarp prst="textNoShape">
                  <a:avLst/>
                </a:prstTxWarp>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12"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p:oleObj spid="_x0000_s381955" name="Equation" r:id="rId5" imgW="1955520" imgH="279360" progId="Equation.DSMT4">
              <p:embed/>
            </p:oleObj>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p:oleObj spid="_x0000_s381956" name="Equation" r:id="rId6" imgW="1866900" imgH="266700" progId="Equation.DSMT4">
              <p:embed/>
            </p:oleObj>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p:oleObj spid="_x0000_s381957" name="Equation" r:id="rId7" imgW="393480" imgH="228600" progId="Equation.DSMT4">
              <p:embed/>
            </p:oleObj>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p:oleObj spid="_x0000_s381958" name="Equation" r:id="rId8" imgW="3035300" imgH="292100" progId="Equation.DSMT4">
              <p:embed/>
            </p:oleObj>
          </a:graphicData>
        </a:graphic>
      </p:graphicFrame>
      <p:graphicFrame>
        <p:nvGraphicFramePr>
          <p:cNvPr id="49197" name="Object 7"/>
          <p:cNvGraphicFramePr>
            <a:graphicFrameLocks noChangeAspect="1"/>
          </p:cNvGraphicFramePr>
          <p:nvPr/>
        </p:nvGraphicFramePr>
        <p:xfrm>
          <a:off x="3068638" y="6062663"/>
          <a:ext cx="1516062" cy="425450"/>
        </p:xfrm>
        <a:graphic>
          <a:graphicData uri="http://schemas.openxmlformats.org/presentationml/2006/ole">
            <p:oleObj spid="_x0000_s381959" name="Equation" r:id="rId9" imgW="787400" imgH="241300" progId="Equation.DSMT4">
              <p:embed/>
            </p:oleObj>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p:oleObj spid="_x0000_s381960" name="Equation" r:id="rId10" imgW="914400" imgH="431640" progId="Equation.3">
              <p:embed/>
            </p:oleObj>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p:oleObj spid="_x0000_s381961" name="Equation" r:id="rId11" imgW="914400" imgH="431640" progId="Equation.3">
              <p:embed/>
            </p:oleObj>
          </a:graphicData>
        </a:graphic>
      </p:graphicFrame>
      <p:sp>
        <p:nvSpPr>
          <p:cNvPr id="49200" name="Text Box 48"/>
          <p:cNvSpPr txBox="1">
            <a:spLocks noChangeArrowheads="1"/>
          </p:cNvSpPr>
          <p:nvPr/>
        </p:nvSpPr>
        <p:spPr bwMode="auto">
          <a:xfrm>
            <a:off x="5886450" y="3897313"/>
            <a:ext cx="1733550" cy="396875"/>
          </a:xfrm>
          <a:prstGeom prst="rect">
            <a:avLst/>
          </a:prstGeom>
          <a:noFill/>
          <a:ln w="9525">
            <a:noFill/>
            <a:miter lim="800000"/>
            <a:headEnd/>
            <a:tailEnd/>
          </a:ln>
        </p:spPr>
        <p:txBody>
          <a:bodyPr wrap="none">
            <a:prstTxWarp prst="textNoShape">
              <a:avLst/>
            </a:prstTxWarp>
            <a:spAutoFit/>
          </a:bodyPr>
          <a:lstStyle/>
          <a:p>
            <a:r>
              <a:rPr lang="en-US" sz="2000">
                <a:solidFill>
                  <a:srgbClr val="A50021"/>
                </a:solidFill>
                <a:latin typeface="Arial Narrow" charset="0"/>
              </a:rPr>
              <a:t>Newton’s 2</a:t>
            </a:r>
            <a:r>
              <a:rPr lang="en-US" sz="2000" baseline="30000">
                <a:solidFill>
                  <a:srgbClr val="A50021"/>
                </a:solidFill>
                <a:latin typeface="Arial Narrow" charset="0"/>
              </a:rPr>
              <a:t>nd</a:t>
            </a:r>
            <a:r>
              <a:rPr lang="en-US" sz="200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w="9525">
            <a:noFill/>
            <a:miter lim="800000"/>
            <a:headEnd/>
            <a:tailEnd/>
          </a:ln>
        </p:spPr>
        <p:txBody>
          <a:bodyPr>
            <a:prstTxWarp prst="textNoShape">
              <a:avLst/>
            </a:prstTxWarp>
            <a:spAutoFit/>
          </a:bodyPr>
          <a:lstStyle/>
          <a:p>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w="9525">
            <a:noFill/>
            <a:miter lim="800000"/>
            <a:headEnd/>
            <a:tailEnd/>
          </a:ln>
        </p:spPr>
        <p:txBody>
          <a:bodyPr>
            <a:prstTxWarp prst="textNoShape">
              <a:avLst/>
            </a:prstTxWarp>
            <a:spAutoFit/>
          </a:bodyPr>
          <a:lstStyle/>
          <a:p>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p:spPr>
        <p:txBody>
          <a:bodyPr>
            <a:prstTxWarp prst="textNoShape">
              <a:avLst/>
            </a:prstTxWarp>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p:oleObj spid="_x0000_s381962" name="Equation" r:id="rId12" imgW="126720" imgH="177480" progId="Equation.DSMT4">
              <p:embed/>
            </p:oleObj>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p:oleObj spid="_x0000_s381963" name="Equation" r:id="rId13" imgW="876300" imgH="558800" progId="Equation.DSMT4">
              <p:embed/>
            </p:oleObj>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p:oleObj spid="_x0000_s381964" name="Equation" r:id="rId14" imgW="507960" imgH="228600" progId="Equation.DSMT4">
              <p:embed/>
            </p:oleObj>
          </a:graphicData>
        </a:graphic>
      </p:graphicFrame>
      <p:graphicFrame>
        <p:nvGraphicFramePr>
          <p:cNvPr id="49208" name="Object 13"/>
          <p:cNvGraphicFramePr>
            <a:graphicFrameLocks noChangeAspect="1"/>
          </p:cNvGraphicFramePr>
          <p:nvPr/>
        </p:nvGraphicFramePr>
        <p:xfrm>
          <a:off x="4449763" y="6062663"/>
          <a:ext cx="2935287" cy="425450"/>
        </p:xfrm>
        <a:graphic>
          <a:graphicData uri="http://schemas.openxmlformats.org/presentationml/2006/ole">
            <p:oleObj spid="_x0000_s381965" name="Equation" r:id="rId15" imgW="1524000" imgH="241300" progId="Equation.DSMT4">
              <p:embed/>
            </p:oleObj>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p:oleObj spid="_x0000_s381966" name="Equation" r:id="rId16" imgW="825500" imgH="254000" progId="Equation.DSMT4">
              <p:embed/>
            </p:oleObj>
          </a:graphicData>
        </a:graphic>
      </p:graphicFrame>
      <p:graphicFrame>
        <p:nvGraphicFramePr>
          <p:cNvPr id="49210" name="Object 15"/>
          <p:cNvGraphicFramePr>
            <a:graphicFrameLocks noChangeAspect="1"/>
          </p:cNvGraphicFramePr>
          <p:nvPr/>
        </p:nvGraphicFramePr>
        <p:xfrm>
          <a:off x="4865688" y="3921125"/>
          <a:ext cx="673100" cy="360363"/>
        </p:xfrm>
        <a:graphic>
          <a:graphicData uri="http://schemas.openxmlformats.org/presentationml/2006/ole">
            <p:oleObj spid="_x0000_s381967" name="Equation" r:id="rId17" imgW="368280" imgH="190440" progId="Equation.DSMT4">
              <p:embed/>
            </p:oleObj>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p:oleObj spid="_x0000_s381968" name="Equation" r:id="rId18" imgW="126720" imgH="177480" progId="Equation.DSMT4">
              <p:embed/>
            </p:oleObj>
          </a:graphicData>
        </a:graphic>
      </p:graphicFrame>
      <p:sp>
        <p:nvSpPr>
          <p:cNvPr id="31777" name="Footer Placeholder 61"/>
          <p:cNvSpPr>
            <a:spLocks noGrp="1"/>
          </p:cNvSpPr>
          <p:nvPr>
            <p:ph type="ftr" sz="quarter" idx="11"/>
          </p:nvPr>
        </p:nvSpPr>
        <p:spPr>
          <a:noFill/>
        </p:spPr>
        <p:txBody>
          <a:bodyPr/>
          <a:lstStyle/>
          <a:p>
            <a:r>
              <a:rPr lang="en-US" dirty="0"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9156"/>
                                        </p:tgtEl>
                                        <p:attrNameLst>
                                          <p:attrName>style.visibility</p:attrName>
                                        </p:attrNameLst>
                                      </p:cBhvr>
                                      <p:to>
                                        <p:strVal val="visible"/>
                                      </p:to>
                                    </p:set>
                                    <p:animEffect transition="in" filter="wipe(left)">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9154"/>
                                        </p:tgtEl>
                                        <p:attrNameLst>
                                          <p:attrName>style.visibility</p:attrName>
                                        </p:attrNameLst>
                                      </p:cBhvr>
                                      <p:to>
                                        <p:strVal val="visible"/>
                                      </p:to>
                                    </p:set>
                                    <p:animEffect transition="in" filter="wipe(left)">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9158"/>
                                        </p:tgtEl>
                                        <p:attrNameLst>
                                          <p:attrName>style.visibility</p:attrName>
                                        </p:attrNameLst>
                                      </p:cBhvr>
                                      <p:to>
                                        <p:strVal val="visible"/>
                                      </p:to>
                                    </p:set>
                                    <p:animEffect transition="in" filter="wipe(left)">
                                      <p:cBhvr>
                                        <p:cTn id="22" dur="500"/>
                                        <p:tgtEl>
                                          <p:spTgt spid="491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9157"/>
                                        </p:tgtEl>
                                        <p:attrNameLst>
                                          <p:attrName>style.visibility</p:attrName>
                                        </p:attrNameLst>
                                      </p:cBhvr>
                                      <p:to>
                                        <p:strVal val="visible"/>
                                      </p:to>
                                    </p:set>
                                    <p:animEffect transition="in" filter="wipe(left)">
                                      <p:cBhvr>
                                        <p:cTn id="47" dur="500"/>
                                        <p:tgtEl>
                                          <p:spTgt spid="491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9209"/>
                                        </p:tgtEl>
                                        <p:attrNameLst>
                                          <p:attrName>style.visibility</p:attrName>
                                        </p:attrNameLst>
                                      </p:cBhvr>
                                      <p:to>
                                        <p:strVal val="visible"/>
                                      </p:to>
                                    </p:set>
                                    <p:animEffect transition="in" filter="wipe(left)">
                                      <p:cBhvr>
                                        <p:cTn id="52" dur="500"/>
                                        <p:tgtEl>
                                          <p:spTgt spid="492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9210"/>
                                        </p:tgtEl>
                                        <p:attrNameLst>
                                          <p:attrName>style.visibility</p:attrName>
                                        </p:attrNameLst>
                                      </p:cBhvr>
                                      <p:to>
                                        <p:strVal val="visible"/>
                                      </p:to>
                                    </p:set>
                                    <p:animEffect transition="in" filter="wipe(left)">
                                      <p:cBhvr>
                                        <p:cTn id="57" dur="500"/>
                                        <p:tgtEl>
                                          <p:spTgt spid="492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9211"/>
                                        </p:tgtEl>
                                        <p:attrNameLst>
                                          <p:attrName>style.visibility</p:attrName>
                                        </p:attrNameLst>
                                      </p:cBhvr>
                                      <p:to>
                                        <p:strVal val="visible"/>
                                      </p:to>
                                    </p:set>
                                    <p:animEffect transition="in" filter="wipe(left)">
                                      <p:cBhvr>
                                        <p:cTn id="62" dur="500"/>
                                        <p:tgtEl>
                                          <p:spTgt spid="492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9200">
                                            <p:txEl>
                                              <p:pRg st="0" end="0"/>
                                            </p:txEl>
                                          </p:spTgt>
                                        </p:tgtEl>
                                        <p:attrNameLst>
                                          <p:attrName>style.visibility</p:attrName>
                                        </p:attrNameLst>
                                      </p:cBhvr>
                                      <p:to>
                                        <p:strVal val="visible"/>
                                      </p:to>
                                    </p:set>
                                    <p:animEffect transition="in" filter="wipe(left)">
                                      <p:cBhvr>
                                        <p:cTn id="67" dur="500"/>
                                        <p:tgtEl>
                                          <p:spTgt spid="4920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9204"/>
                                        </p:tgtEl>
                                        <p:attrNameLst>
                                          <p:attrName>style.visibility</p:attrName>
                                        </p:attrNameLst>
                                      </p:cBhvr>
                                      <p:to>
                                        <p:strVal val="visible"/>
                                      </p:to>
                                    </p:set>
                                    <p:animEffect transition="in" filter="wipe(left)">
                                      <p:cBhvr>
                                        <p:cTn id="72" dur="500"/>
                                        <p:tgtEl>
                                          <p:spTgt spid="492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9201">
                                            <p:txEl>
                                              <p:pRg st="0" end="0"/>
                                            </p:txEl>
                                          </p:spTgt>
                                        </p:tgtEl>
                                        <p:attrNameLst>
                                          <p:attrName>style.visibility</p:attrName>
                                        </p:attrNameLst>
                                      </p:cBhvr>
                                      <p:to>
                                        <p:strVal val="visible"/>
                                      </p:to>
                                    </p:set>
                                    <p:animEffect transition="in" filter="wipe(left)">
                                      <p:cBhvr>
                                        <p:cTn id="77" dur="500"/>
                                        <p:tgtEl>
                                          <p:spTgt spid="4920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9198"/>
                                        </p:tgtEl>
                                        <p:attrNameLst>
                                          <p:attrName>style.visibility</p:attrName>
                                        </p:attrNameLst>
                                      </p:cBhvr>
                                      <p:to>
                                        <p:strVal val="visible"/>
                                      </p:to>
                                    </p:set>
                                    <p:animEffect transition="in" filter="wipe(left)">
                                      <p:cBhvr>
                                        <p:cTn id="82" dur="500"/>
                                        <p:tgtEl>
                                          <p:spTgt spid="4919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9194"/>
                                        </p:tgtEl>
                                        <p:attrNameLst>
                                          <p:attrName>style.visibility</p:attrName>
                                        </p:attrNameLst>
                                      </p:cBhvr>
                                      <p:to>
                                        <p:strVal val="visible"/>
                                      </p:to>
                                    </p:set>
                                    <p:animEffect transition="in" filter="wipe(left)">
                                      <p:cBhvr>
                                        <p:cTn id="87" dur="500"/>
                                        <p:tgtEl>
                                          <p:spTgt spid="4919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9195"/>
                                        </p:tgtEl>
                                        <p:attrNameLst>
                                          <p:attrName>style.visibility</p:attrName>
                                        </p:attrNameLst>
                                      </p:cBhvr>
                                      <p:to>
                                        <p:strVal val="visible"/>
                                      </p:to>
                                    </p:set>
                                    <p:animEffect transition="in" filter="wipe(left)">
                                      <p:cBhvr>
                                        <p:cTn id="92" dur="500"/>
                                        <p:tgtEl>
                                          <p:spTgt spid="4919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9206"/>
                                        </p:tgtEl>
                                        <p:attrNameLst>
                                          <p:attrName>style.visibility</p:attrName>
                                        </p:attrNameLst>
                                      </p:cBhvr>
                                      <p:to>
                                        <p:strVal val="visible"/>
                                      </p:to>
                                    </p:set>
                                    <p:animEffect transition="in" filter="wipe(left)">
                                      <p:cBhvr>
                                        <p:cTn id="97" dur="500"/>
                                        <p:tgtEl>
                                          <p:spTgt spid="4920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9207"/>
                                        </p:tgtEl>
                                        <p:attrNameLst>
                                          <p:attrName>style.visibility</p:attrName>
                                        </p:attrNameLst>
                                      </p:cBhvr>
                                      <p:to>
                                        <p:strVal val="visible"/>
                                      </p:to>
                                    </p:set>
                                    <p:animEffect transition="in" filter="wipe(left)">
                                      <p:cBhvr>
                                        <p:cTn id="102" dur="500"/>
                                        <p:tgtEl>
                                          <p:spTgt spid="4920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9203"/>
                                        </p:tgtEl>
                                        <p:attrNameLst>
                                          <p:attrName>style.visibility</p:attrName>
                                        </p:attrNameLst>
                                      </p:cBhvr>
                                      <p:to>
                                        <p:strVal val="visible"/>
                                      </p:to>
                                    </p:set>
                                    <p:animEffect transition="in" filter="wipe(left)">
                                      <p:cBhvr>
                                        <p:cTn id="107" dur="500"/>
                                        <p:tgtEl>
                                          <p:spTgt spid="4920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9202">
                                            <p:txEl>
                                              <p:pRg st="0" end="0"/>
                                            </p:txEl>
                                          </p:spTgt>
                                        </p:tgtEl>
                                        <p:attrNameLst>
                                          <p:attrName>style.visibility</p:attrName>
                                        </p:attrNameLst>
                                      </p:cBhvr>
                                      <p:to>
                                        <p:strVal val="visible"/>
                                      </p:to>
                                    </p:set>
                                    <p:animEffect transition="in" filter="wipe(left)">
                                      <p:cBhvr>
                                        <p:cTn id="112" dur="500"/>
                                        <p:tgtEl>
                                          <p:spTgt spid="49202">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9199"/>
                                        </p:tgtEl>
                                        <p:attrNameLst>
                                          <p:attrName>style.visibility</p:attrName>
                                        </p:attrNameLst>
                                      </p:cBhvr>
                                      <p:to>
                                        <p:strVal val="visible"/>
                                      </p:to>
                                    </p:set>
                                    <p:animEffect transition="in" filter="wipe(left)">
                                      <p:cBhvr>
                                        <p:cTn id="117" dur="500"/>
                                        <p:tgtEl>
                                          <p:spTgt spid="491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9193"/>
                                        </p:tgtEl>
                                        <p:attrNameLst>
                                          <p:attrName>style.visibility</p:attrName>
                                        </p:attrNameLst>
                                      </p:cBhvr>
                                      <p:to>
                                        <p:strVal val="visible"/>
                                      </p:to>
                                    </p:set>
                                    <p:animEffect transition="in" filter="wipe(left)">
                                      <p:cBhvr>
                                        <p:cTn id="122" dur="500"/>
                                        <p:tgtEl>
                                          <p:spTgt spid="4919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9205"/>
                                        </p:tgtEl>
                                        <p:attrNameLst>
                                          <p:attrName>style.visibility</p:attrName>
                                        </p:attrNameLst>
                                      </p:cBhvr>
                                      <p:to>
                                        <p:strVal val="visible"/>
                                      </p:to>
                                    </p:set>
                                    <p:animEffect transition="in" filter="wipe(left)">
                                      <p:cBhvr>
                                        <p:cTn id="127" dur="500"/>
                                        <p:tgtEl>
                                          <p:spTgt spid="4920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9196"/>
                                        </p:tgtEl>
                                        <p:attrNameLst>
                                          <p:attrName>style.visibility</p:attrName>
                                        </p:attrNameLst>
                                      </p:cBhvr>
                                      <p:to>
                                        <p:strVal val="visible"/>
                                      </p:to>
                                    </p:set>
                                    <p:animEffect transition="in" filter="wipe(left)">
                                      <p:cBhvr>
                                        <p:cTn id="132" dur="500"/>
                                        <p:tgtEl>
                                          <p:spTgt spid="4919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9197"/>
                                        </p:tgtEl>
                                        <p:attrNameLst>
                                          <p:attrName>style.visibility</p:attrName>
                                        </p:attrNameLst>
                                      </p:cBhvr>
                                      <p:to>
                                        <p:strVal val="visible"/>
                                      </p:to>
                                    </p:set>
                                    <p:animEffect transition="in" filter="wipe(left)">
                                      <p:cBhvr>
                                        <p:cTn id="137" dur="500"/>
                                        <p:tgtEl>
                                          <p:spTgt spid="4919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49208"/>
                                        </p:tgtEl>
                                        <p:attrNameLst>
                                          <p:attrName>style.visibility</p:attrName>
                                        </p:attrNameLst>
                                      </p:cBhvr>
                                      <p:to>
                                        <p:strVal val="visible"/>
                                      </p:to>
                                    </p:set>
                                    <p:animEffect transition="in" filter="wipe(left)">
                                      <p:cBhvr>
                                        <p:cTn id="142" dur="500"/>
                                        <p:tgtEl>
                                          <p:spTgt spid="4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autoUpdateAnimBg="0"/>
      <p:bldP spid="49158" grpId="0" animBg="1" autoUpdateAnimBg="0"/>
      <p:bldP spid="49200" grpId="0" build="p" autoUpdateAnimBg="0"/>
      <p:bldP spid="49201" grpId="0" build="p" autoUpdateAnimBg="0"/>
      <p:bldP spid="49202" grpId="0" build="p" autoUpdateAnimBg="0"/>
      <p:bldP spid="49203" grpId="0" animBg="1"/>
      <p:bldP spid="4920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p:spPr>
        <p:txBody>
          <a:bodyPr/>
          <a:lstStyle/>
          <a:p>
            <a:r>
              <a:rPr lang="en-US" smtClean="0"/>
              <a:t>Tuesday, June 14, 2011</a:t>
            </a:r>
          </a:p>
        </p:txBody>
      </p:sp>
      <p:sp>
        <p:nvSpPr>
          <p:cNvPr id="32793" name="Rectangle 6"/>
          <p:cNvSpPr>
            <a:spLocks noGrp="1" noChangeArrowheads="1"/>
          </p:cNvSpPr>
          <p:nvPr>
            <p:ph type="sldNum" sz="quarter" idx="12"/>
          </p:nvPr>
        </p:nvSpPr>
        <p:spPr>
          <a:noFill/>
        </p:spPr>
        <p:txBody>
          <a:bodyPr/>
          <a:lstStyle/>
          <a:p>
            <a:fld id="{25F79000-FC7E-9A4F-B101-78334E6A2E09}" type="slidenum">
              <a:rPr lang="en-US"/>
              <a:pPr/>
              <a:t>18</a:t>
            </a:fld>
            <a:endParaRPr lang="en-US"/>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2795" name="Rectangle 3"/>
          <p:cNvSpPr>
            <a:spLocks noGrp="1" noChangeArrowheads="1"/>
          </p:cNvSpPr>
          <p:nvPr>
            <p:ph type="title"/>
          </p:nvPr>
        </p:nvSpPr>
        <p:spPr>
          <a:xfrm>
            <a:off x="685800" y="76200"/>
            <a:ext cx="7772400" cy="762000"/>
          </a:xfrm>
        </p:spPr>
        <p:txBody>
          <a:bodyPr/>
          <a:lstStyle/>
          <a:p>
            <a:r>
              <a:rPr lang="en-US"/>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200" dirty="0">
                <a:solidFill>
                  <a:schemeClr val="accent2"/>
                </a:solidFill>
                <a:latin typeface="Arial Narrow" charset="0"/>
              </a:rPr>
              <a:t>A crate of mass M is placed on a frictionless inclined plane of angle</a:t>
            </a:r>
            <a:r>
              <a:rPr lang="en-US" sz="2200" dirty="0" smtClean="0">
                <a:solidFill>
                  <a:schemeClr val="accent2"/>
                </a:solidFill>
                <a:latin typeface="Arial Narrow" charset="0"/>
              </a:rPr>
              <a:t> </a:t>
            </a:r>
            <a:r>
              <a:rPr lang="en-US" sz="2200" dirty="0" err="1" smtClean="0">
                <a:solidFill>
                  <a:schemeClr val="accent2"/>
                </a:solidFill>
                <a:latin typeface="Symbol" charset="2"/>
              </a:rPr>
              <a:t>θ</a:t>
            </a:r>
            <a:r>
              <a:rPr lang="en-US" sz="2200" dirty="0" smtClean="0">
                <a:solidFill>
                  <a:schemeClr val="accent2"/>
                </a:solidFill>
                <a:latin typeface="Arial Narrow" charset="0"/>
              </a:rPr>
              <a:t>. </a:t>
            </a:r>
            <a:endParaRPr lang="en-US" sz="2200" dirty="0">
              <a:solidFill>
                <a:schemeClr val="accent2"/>
              </a:solidFill>
              <a:latin typeface="Arial Narrow" charset="0"/>
            </a:endParaRPr>
          </a:p>
          <a:p>
            <a:pPr>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p:oleObj spid="_x0000_s382978" name="Equation" r:id="rId3" imgW="292100" imgH="203200" progId="Equation.DSMT4">
              <p:embed/>
            </p:oleObj>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w="9525">
              <a:noFill/>
              <a:miter lim="800000"/>
              <a:headEnd/>
              <a:tailEnd/>
            </a:ln>
          </p:spPr>
          <p:txBody>
            <a:bodyPr wrap="none">
              <a:prstTxWarp prst="textNoShape">
                <a:avLst/>
              </a:prstTxWarp>
              <a:spAutoFit/>
            </a:bodyPr>
            <a:lstStyle/>
            <a:p>
              <a:r>
                <a:rPr lang="en-US" sz="1400" dirty="0" err="1" smtClean="0">
                  <a:solidFill>
                    <a:srgbClr val="333399"/>
                  </a:solidFill>
                  <a:latin typeface="Symbol" charset="2"/>
                </a:rPr>
                <a:t>θ</a:t>
              </a:r>
              <a:endParaRPr lang="en-US" sz="1400" dirty="0">
                <a:solidFill>
                  <a:srgbClr val="333399"/>
                </a:solidFill>
                <a:latin typeface="Symbol" charset="2"/>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4"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p:spPr>
          <p:txBody>
            <a:bodyPr>
              <a:prstTxWarp prst="textNoShape">
                <a:avLst/>
              </a:prstTxWarp>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31" name="Text Box 26"/>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29" name="Text Box 29"/>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270000" cy="685800"/>
            <a:chOff x="2870" y="1920"/>
            <a:chExt cx="800"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2825" name="Text Box 35"/>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F= -</a:t>
              </a:r>
              <a:r>
                <a:rPr lang="en-US" sz="2000">
                  <a:solidFill>
                    <a:srgbClr val="333399"/>
                  </a:solidFill>
                  <a:latin typeface="Monotype Corsiva" charset="0"/>
                </a:rPr>
                <a:t>M</a:t>
              </a:r>
              <a:r>
                <a:rPr lang="en-US" sz="2000" b="1">
                  <a:solidFill>
                    <a:srgbClr val="333399"/>
                  </a:solidFill>
                  <a:latin typeface="Monotype Corsiva" charset="0"/>
                </a:rPr>
                <a:t>g</a:t>
              </a:r>
              <a:endParaRPr lang="en-US"/>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w="9525">
              <a:noFill/>
              <a:miter lim="800000"/>
              <a:headEnd/>
              <a:tailEnd/>
            </a:ln>
          </p:spPr>
          <p:txBody>
            <a:bodyPr wrap="none">
              <a:prstTxWarp prst="textNoShape">
                <a:avLst/>
              </a:prstTxWarp>
              <a:spAutoFit/>
            </a:bodyPr>
            <a:lstStyle/>
            <a:p>
              <a:r>
                <a:rPr lang="en-US" sz="1400" dirty="0" err="1" smtClean="0">
                  <a:solidFill>
                    <a:srgbClr val="333399"/>
                  </a:solidFill>
                  <a:latin typeface="Symbol" charset="2"/>
                </a:rPr>
                <a:t>θ</a:t>
              </a:r>
              <a:endParaRPr lang="en-US" sz="1400" dirty="0">
                <a:solidFill>
                  <a:srgbClr val="333399"/>
                </a:solidFill>
                <a:latin typeface="Symbol" charset="2"/>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sp>
        <p:nvSpPr>
          <p:cNvPr id="50215" name="Text Box 39"/>
          <p:cNvSpPr txBox="1">
            <a:spLocks noChangeArrowheads="1"/>
          </p:cNvSpPr>
          <p:nvPr/>
        </p:nvSpPr>
        <p:spPr bwMode="auto">
          <a:xfrm>
            <a:off x="609600" y="4144963"/>
            <a:ext cx="3733800" cy="1493837"/>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Supposed the crate was released at the top of the incline, and the length of the incline is </a:t>
            </a:r>
            <a:r>
              <a:rPr lang="en-US" sz="1800">
                <a:solidFill>
                  <a:srgbClr val="FF3399"/>
                </a:solidFill>
                <a:latin typeface="Arial Narrow" charset="0"/>
              </a:rPr>
              <a:t>d</a:t>
            </a:r>
            <a:r>
              <a:rPr lang="en-US" sz="1800">
                <a:solidFill>
                  <a:schemeClr val="accent2"/>
                </a:solidFill>
                <a:latin typeface="Arial Narrow" charset="0"/>
              </a:rPr>
              <a:t>.  How long does it take for the crate to reach the bottom and what is its speed at the bottom?</a:t>
            </a:r>
            <a:endParaRPr lang="en-US" sz="1800"/>
          </a:p>
        </p:txBody>
      </p:sp>
      <p:graphicFrame>
        <p:nvGraphicFramePr>
          <p:cNvPr id="50216" name="Object 3"/>
          <p:cNvGraphicFramePr>
            <a:graphicFrameLocks noChangeAspect="1"/>
          </p:cNvGraphicFramePr>
          <p:nvPr/>
        </p:nvGraphicFramePr>
        <p:xfrm>
          <a:off x="4645025" y="4357688"/>
          <a:ext cx="388938" cy="276225"/>
        </p:xfrm>
        <a:graphic>
          <a:graphicData uri="http://schemas.openxmlformats.org/presentationml/2006/ole">
            <p:oleObj spid="_x0000_s382979" name="Equation" r:id="rId4" imgW="253800" imgH="177480" progId="Equation.3">
              <p:embed/>
            </p:oleObj>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p:oleObj spid="_x0000_s382980" name="Equation" r:id="rId5" imgW="317160" imgH="241200" progId="Equation.3">
              <p:embed/>
            </p:oleObj>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p:oleObj spid="_x0000_s382981" name="Equation" r:id="rId6" imgW="317160" imgH="228600" progId="Equation.3">
              <p:embed/>
            </p:oleObj>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p:oleObj spid="_x0000_s382982" name="Equation" r:id="rId7" imgW="736560" imgH="228600" progId="Equation.3">
              <p:embed/>
            </p:oleObj>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13"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aphicFrame>
        <p:nvGraphicFramePr>
          <p:cNvPr id="50226" name="Object 7"/>
          <p:cNvGraphicFramePr>
            <a:graphicFrameLocks noChangeAspect="1"/>
          </p:cNvGraphicFramePr>
          <p:nvPr/>
        </p:nvGraphicFramePr>
        <p:xfrm>
          <a:off x="7391400" y="4030663"/>
          <a:ext cx="1676400" cy="846137"/>
        </p:xfrm>
        <a:graphic>
          <a:graphicData uri="http://schemas.openxmlformats.org/presentationml/2006/ole">
            <p:oleObj spid="_x0000_s382983" name="Equation" r:id="rId8" imgW="914400" imgH="469800" progId="Equation.3">
              <p:embed/>
            </p:oleObj>
          </a:graphicData>
        </a:graphic>
      </p:graphicFrame>
      <p:graphicFrame>
        <p:nvGraphicFramePr>
          <p:cNvPr id="50227" name="Object 8"/>
          <p:cNvGraphicFramePr>
            <a:graphicFrameLocks noChangeAspect="1"/>
          </p:cNvGraphicFramePr>
          <p:nvPr/>
        </p:nvGraphicFramePr>
        <p:xfrm>
          <a:off x="4572000" y="5165725"/>
          <a:ext cx="495300" cy="377825"/>
        </p:xfrm>
        <a:graphic>
          <a:graphicData uri="http://schemas.openxmlformats.org/presentationml/2006/ole">
            <p:oleObj spid="_x0000_s382984" name="Equation" r:id="rId9" imgW="342720" imgH="241200" progId="Equation.3">
              <p:embed/>
            </p:oleObj>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15"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p:oleObj spid="_x0000_s382985" name="Equation" r:id="rId10" imgW="558800" imgH="279400" progId="Equation.DSMT4">
              <p:embed/>
            </p:oleObj>
          </a:graphicData>
        </a:graphic>
      </p:graphicFrame>
      <p:graphicFrame>
        <p:nvGraphicFramePr>
          <p:cNvPr id="50235" name="Object 10"/>
          <p:cNvGraphicFramePr>
            <a:graphicFrameLocks noChangeAspect="1"/>
          </p:cNvGraphicFramePr>
          <p:nvPr/>
        </p:nvGraphicFramePr>
        <p:xfrm>
          <a:off x="7872413" y="1725613"/>
          <a:ext cx="695325" cy="436562"/>
        </p:xfrm>
        <a:graphic>
          <a:graphicData uri="http://schemas.openxmlformats.org/presentationml/2006/ole">
            <p:oleObj spid="_x0000_s382986" name="Equation" r:id="rId11" imgW="266700" imgH="177800" progId="Equation.DSMT4">
              <p:embed/>
            </p:oleObj>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p:oleObj spid="_x0000_s382987" name="Equation" r:id="rId12" imgW="431640" imgH="228600" progId="Equation.3">
              <p:embed/>
            </p:oleObj>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p:oleObj spid="_x0000_s382988" name="Equation" r:id="rId13" imgW="355320" imgH="241200" progId="Equation.3">
              <p:embed/>
            </p:oleObj>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p:oleObj spid="_x0000_s382989" name="Equation" r:id="rId14" imgW="546100" imgH="203200" progId="Equation.DSMT4">
              <p:embed/>
            </p:oleObj>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p:oleObj spid="_x0000_s382990" name="Equation" r:id="rId15" imgW="444240" imgH="241200" progId="Equation.3">
              <p:embed/>
            </p:oleObj>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p:oleObj spid="_x0000_s382991" name="Equation" r:id="rId16" imgW="571320" imgH="241200" progId="Equation.3">
              <p:embed/>
            </p:oleObj>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p:oleObj spid="_x0000_s382992" name="Equation" r:id="rId17" imgW="901440" imgH="203040" progId="Equation.3">
              <p:embed/>
            </p:oleObj>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p:oleObj spid="_x0000_s382993" name="Equation" r:id="rId18" imgW="126720" imgH="177480" progId="Equation.3">
              <p:embed/>
            </p:oleObj>
          </a:graphicData>
        </a:graphic>
      </p:graphicFrame>
      <p:graphicFrame>
        <p:nvGraphicFramePr>
          <p:cNvPr id="50243" name="Object 18"/>
          <p:cNvGraphicFramePr>
            <a:graphicFrameLocks noChangeAspect="1"/>
          </p:cNvGraphicFramePr>
          <p:nvPr/>
        </p:nvGraphicFramePr>
        <p:xfrm>
          <a:off x="5018088" y="4191000"/>
          <a:ext cx="1303337" cy="609600"/>
        </p:xfrm>
        <a:graphic>
          <a:graphicData uri="http://schemas.openxmlformats.org/presentationml/2006/ole">
            <p:oleObj spid="_x0000_s382994" name="Equation" r:id="rId19" imgW="850680" imgH="393480" progId="Equation.3">
              <p:embed/>
            </p:oleObj>
          </a:graphicData>
        </a:graphic>
      </p:graphicFrame>
      <p:graphicFrame>
        <p:nvGraphicFramePr>
          <p:cNvPr id="50244" name="Object 19"/>
          <p:cNvGraphicFramePr>
            <a:graphicFrameLocks noChangeAspect="1"/>
          </p:cNvGraphicFramePr>
          <p:nvPr/>
        </p:nvGraphicFramePr>
        <p:xfrm>
          <a:off x="6245225" y="4191000"/>
          <a:ext cx="1069975" cy="609600"/>
        </p:xfrm>
        <a:graphic>
          <a:graphicData uri="http://schemas.openxmlformats.org/presentationml/2006/ole">
            <p:oleObj spid="_x0000_s382995" name="Equation" r:id="rId20" imgW="698400" imgH="393480" progId="Equation.3">
              <p:embed/>
            </p:oleObj>
          </a:graphicData>
        </a:graphic>
      </p:graphicFrame>
      <p:graphicFrame>
        <p:nvGraphicFramePr>
          <p:cNvPr id="50245" name="Object 20"/>
          <p:cNvGraphicFramePr>
            <a:graphicFrameLocks noChangeAspect="1"/>
          </p:cNvGraphicFramePr>
          <p:nvPr/>
        </p:nvGraphicFramePr>
        <p:xfrm>
          <a:off x="5037138" y="5176838"/>
          <a:ext cx="898525" cy="357187"/>
        </p:xfrm>
        <a:graphic>
          <a:graphicData uri="http://schemas.openxmlformats.org/presentationml/2006/ole">
            <p:oleObj spid="_x0000_s382996" name="Equation" r:id="rId21" imgW="622080" imgH="228600" progId="Equation.3">
              <p:embed/>
            </p:oleObj>
          </a:graphicData>
        </a:graphic>
      </p:graphicFrame>
      <p:graphicFrame>
        <p:nvGraphicFramePr>
          <p:cNvPr id="50246" name="Object 21"/>
          <p:cNvGraphicFramePr>
            <a:graphicFrameLocks noChangeAspect="1"/>
          </p:cNvGraphicFramePr>
          <p:nvPr/>
        </p:nvGraphicFramePr>
        <p:xfrm>
          <a:off x="5867400" y="4973638"/>
          <a:ext cx="1593850" cy="735012"/>
        </p:xfrm>
        <a:graphic>
          <a:graphicData uri="http://schemas.openxmlformats.org/presentationml/2006/ole">
            <p:oleObj spid="_x0000_s382997" name="Equation" r:id="rId22" imgW="1104840" imgH="469800" progId="Equation.3">
              <p:embed/>
            </p:oleObj>
          </a:graphicData>
        </a:graphic>
      </p:graphicFrame>
      <p:graphicFrame>
        <p:nvGraphicFramePr>
          <p:cNvPr id="50247" name="Object 22"/>
          <p:cNvGraphicFramePr>
            <a:graphicFrameLocks noChangeAspect="1"/>
          </p:cNvGraphicFramePr>
          <p:nvPr/>
        </p:nvGraphicFramePr>
        <p:xfrm>
          <a:off x="7434263" y="5154613"/>
          <a:ext cx="1023937" cy="396875"/>
        </p:xfrm>
        <a:graphic>
          <a:graphicData uri="http://schemas.openxmlformats.org/presentationml/2006/ole">
            <p:oleObj spid="_x0000_s382998" name="Equation" r:id="rId23" imgW="711000" imgH="253800" progId="Equation.3">
              <p:embed/>
            </p:oleObj>
          </a:graphicData>
        </a:graphic>
      </p:graphicFrame>
      <p:graphicFrame>
        <p:nvGraphicFramePr>
          <p:cNvPr id="50248" name="Object 23"/>
          <p:cNvGraphicFramePr>
            <a:graphicFrameLocks noChangeAspect="1"/>
          </p:cNvGraphicFramePr>
          <p:nvPr/>
        </p:nvGraphicFramePr>
        <p:xfrm>
          <a:off x="6019800" y="5765800"/>
          <a:ext cx="2057400" cy="514350"/>
        </p:xfrm>
        <a:graphic>
          <a:graphicData uri="http://schemas.openxmlformats.org/presentationml/2006/ole">
            <p:oleObj spid="_x0000_s382999" name="Equation" r:id="rId24" imgW="1155600" imgH="266400" progId="Equation.DSMT4">
              <p:embed/>
            </p:oleObj>
          </a:graphicData>
        </a:graphic>
      </p:graphicFrame>
      <p:sp>
        <p:nvSpPr>
          <p:cNvPr id="32811" name="Footer Placeholder 74"/>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0178"/>
                                        </p:tgtEl>
                                        <p:attrNameLst>
                                          <p:attrName>style.visibility</p:attrName>
                                        </p:attrNameLst>
                                      </p:cBhvr>
                                      <p:to>
                                        <p:strVal val="visible"/>
                                      </p:to>
                                    </p:set>
                                    <p:animEffect transition="in" filter="wipe(left)">
                                      <p:cBhvr>
                                        <p:cTn id="12" dur="5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0192"/>
                                        </p:tgtEl>
                                        <p:attrNameLst>
                                          <p:attrName>style.visibility</p:attrName>
                                        </p:attrNameLst>
                                      </p:cBhvr>
                                      <p:to>
                                        <p:strVal val="visible"/>
                                      </p:to>
                                    </p:set>
                                    <p:anim calcmode="lin" valueType="num">
                                      <p:cBhvr>
                                        <p:cTn id="22" dur="500" fill="hold"/>
                                        <p:tgtEl>
                                          <p:spTgt spid="50192"/>
                                        </p:tgtEl>
                                        <p:attrNameLst>
                                          <p:attrName>ppt_w</p:attrName>
                                        </p:attrNameLst>
                                      </p:cBhvr>
                                      <p:tavLst>
                                        <p:tav tm="0">
                                          <p:val>
                                            <p:fltVal val="0"/>
                                          </p:val>
                                        </p:tav>
                                        <p:tav tm="100000">
                                          <p:val>
                                            <p:strVal val="#ppt_w"/>
                                          </p:val>
                                        </p:tav>
                                      </p:tavLst>
                                    </p:anim>
                                    <p:anim calcmode="lin" valueType="num">
                                      <p:cBhvr>
                                        <p:cTn id="23" dur="500" fill="hold"/>
                                        <p:tgtEl>
                                          <p:spTgt spid="5019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50182"/>
                                        </p:tgtEl>
                                        <p:attrNameLst>
                                          <p:attrName>style.visibility</p:attrName>
                                        </p:attrNameLst>
                                      </p:cBhvr>
                                      <p:to>
                                        <p:strVal val="visible"/>
                                      </p:to>
                                    </p:set>
                                    <p:animEffect transition="in" filter="wipe(left)">
                                      <p:cBhvr>
                                        <p:cTn id="43" dur="500"/>
                                        <p:tgtEl>
                                          <p:spTgt spid="50182"/>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iterate type="wd">
                                    <p:tmPct val="10000"/>
                                  </p:iterate>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10"/>
                                        </p:tgtEl>
                                        <p:attrNameLst>
                                          <p:attrName>style.visibility</p:attrName>
                                        </p:attrNameLst>
                                      </p:cBhvr>
                                      <p:to>
                                        <p:strVal val="visible"/>
                                      </p:to>
                                    </p:set>
                                    <p:animEffect transition="in" filter="wipe(left)">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0181"/>
                                        </p:tgtEl>
                                        <p:attrNameLst>
                                          <p:attrName>style.visibility</p:attrName>
                                        </p:attrNameLst>
                                      </p:cBhvr>
                                      <p:to>
                                        <p:strVal val="visible"/>
                                      </p:to>
                                    </p:set>
                                    <p:animEffect transition="in" filter="wipe(left)">
                                      <p:cBhvr>
                                        <p:cTn id="79" dur="500"/>
                                        <p:tgtEl>
                                          <p:spTgt spid="5018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0234"/>
                                        </p:tgtEl>
                                        <p:attrNameLst>
                                          <p:attrName>style.visibility</p:attrName>
                                        </p:attrNameLst>
                                      </p:cBhvr>
                                      <p:to>
                                        <p:strVal val="visible"/>
                                      </p:to>
                                    </p:set>
                                    <p:animEffect transition="in" filter="wipe(left)">
                                      <p:cBhvr>
                                        <p:cTn id="84" dur="500"/>
                                        <p:tgtEl>
                                          <p:spTgt spid="502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50235"/>
                                        </p:tgtEl>
                                        <p:attrNameLst>
                                          <p:attrName>style.visibility</p:attrName>
                                        </p:attrNameLst>
                                      </p:cBhvr>
                                      <p:to>
                                        <p:strVal val="visible"/>
                                      </p:to>
                                    </p:set>
                                    <p:animEffect transition="in" filter="wipe(left)">
                                      <p:cBhvr>
                                        <p:cTn id="89" dur="500"/>
                                        <p:tgtEl>
                                          <p:spTgt spid="5023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0218"/>
                                        </p:tgtEl>
                                        <p:attrNameLst>
                                          <p:attrName>style.visibility</p:attrName>
                                        </p:attrNameLst>
                                      </p:cBhvr>
                                      <p:to>
                                        <p:strVal val="visible"/>
                                      </p:to>
                                    </p:set>
                                    <p:animEffect transition="in" filter="wipe(left)">
                                      <p:cBhvr>
                                        <p:cTn id="94" dur="500"/>
                                        <p:tgtEl>
                                          <p:spTgt spid="502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0236"/>
                                        </p:tgtEl>
                                        <p:attrNameLst>
                                          <p:attrName>style.visibility</p:attrName>
                                        </p:attrNameLst>
                                      </p:cBhvr>
                                      <p:to>
                                        <p:strVal val="visible"/>
                                      </p:to>
                                    </p:set>
                                    <p:animEffect transition="in" filter="wipe(left)">
                                      <p:cBhvr>
                                        <p:cTn id="99" dur="500"/>
                                        <p:tgtEl>
                                          <p:spTgt spid="5023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0237"/>
                                        </p:tgtEl>
                                        <p:attrNameLst>
                                          <p:attrName>style.visibility</p:attrName>
                                        </p:attrNameLst>
                                      </p:cBhvr>
                                      <p:to>
                                        <p:strVal val="visible"/>
                                      </p:to>
                                    </p:set>
                                    <p:animEffect transition="in" filter="wipe(left)">
                                      <p:cBhvr>
                                        <p:cTn id="104" dur="500"/>
                                        <p:tgtEl>
                                          <p:spTgt spid="5023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50238"/>
                                        </p:tgtEl>
                                        <p:attrNameLst>
                                          <p:attrName>style.visibility</p:attrName>
                                        </p:attrNameLst>
                                      </p:cBhvr>
                                      <p:to>
                                        <p:strVal val="visible"/>
                                      </p:to>
                                    </p:set>
                                    <p:animEffect transition="in" filter="wipe(left)">
                                      <p:cBhvr>
                                        <p:cTn id="109" dur="500"/>
                                        <p:tgtEl>
                                          <p:spTgt spid="5023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50219"/>
                                        </p:tgtEl>
                                        <p:attrNameLst>
                                          <p:attrName>style.visibility</p:attrName>
                                        </p:attrNameLst>
                                      </p:cBhvr>
                                      <p:to>
                                        <p:strVal val="visible"/>
                                      </p:to>
                                    </p:set>
                                    <p:animEffect transition="in" filter="wipe(left)">
                                      <p:cBhvr>
                                        <p:cTn id="114" dur="500"/>
                                        <p:tgtEl>
                                          <p:spTgt spid="5021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iterate type="wd">
                                    <p:tmPct val="10000"/>
                                  </p:iterate>
                                  <p:childTnLst>
                                    <p:set>
                                      <p:cBhvr>
                                        <p:cTn id="118" dur="1" fill="hold">
                                          <p:stCondLst>
                                            <p:cond delay="0"/>
                                          </p:stCondLst>
                                        </p:cTn>
                                        <p:tgtEl>
                                          <p:spTgt spid="50217"/>
                                        </p:tgtEl>
                                        <p:attrNameLst>
                                          <p:attrName>style.visibility</p:attrName>
                                        </p:attrNameLst>
                                      </p:cBhvr>
                                      <p:to>
                                        <p:strVal val="visible"/>
                                      </p:to>
                                    </p:set>
                                    <p:animEffect transition="in" filter="wipe(left)">
                                      <p:cBhvr>
                                        <p:cTn id="119" dur="500"/>
                                        <p:tgtEl>
                                          <p:spTgt spid="5021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50239"/>
                                        </p:tgtEl>
                                        <p:attrNameLst>
                                          <p:attrName>style.visibility</p:attrName>
                                        </p:attrNameLst>
                                      </p:cBhvr>
                                      <p:to>
                                        <p:strVal val="visible"/>
                                      </p:to>
                                    </p:set>
                                    <p:animEffect transition="in" filter="wipe(left)">
                                      <p:cBhvr>
                                        <p:cTn id="124" dur="500"/>
                                        <p:tgtEl>
                                          <p:spTgt spid="5023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50240"/>
                                        </p:tgtEl>
                                        <p:attrNameLst>
                                          <p:attrName>style.visibility</p:attrName>
                                        </p:attrNameLst>
                                      </p:cBhvr>
                                      <p:to>
                                        <p:strVal val="visible"/>
                                      </p:to>
                                    </p:set>
                                    <p:animEffect transition="in" filter="wipe(left)">
                                      <p:cBhvr>
                                        <p:cTn id="129" dur="500"/>
                                        <p:tgtEl>
                                          <p:spTgt spid="5024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50241"/>
                                        </p:tgtEl>
                                        <p:attrNameLst>
                                          <p:attrName>style.visibility</p:attrName>
                                        </p:attrNameLst>
                                      </p:cBhvr>
                                      <p:to>
                                        <p:strVal val="visible"/>
                                      </p:to>
                                    </p:set>
                                    <p:animEffect transition="in" filter="wipe(left)">
                                      <p:cBhvr>
                                        <p:cTn id="134" dur="500"/>
                                        <p:tgtEl>
                                          <p:spTgt spid="5024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50242"/>
                                        </p:tgtEl>
                                        <p:attrNameLst>
                                          <p:attrName>style.visibility</p:attrName>
                                        </p:attrNameLst>
                                      </p:cBhvr>
                                      <p:to>
                                        <p:strVal val="visible"/>
                                      </p:to>
                                    </p:set>
                                    <p:animEffect transition="in" filter="wipe(left)">
                                      <p:cBhvr>
                                        <p:cTn id="139" dur="500"/>
                                        <p:tgtEl>
                                          <p:spTgt spid="5024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50215"/>
                                        </p:tgtEl>
                                        <p:attrNameLst>
                                          <p:attrName>style.visibility</p:attrName>
                                        </p:attrNameLst>
                                      </p:cBhvr>
                                      <p:to>
                                        <p:strVal val="visible"/>
                                      </p:to>
                                    </p:set>
                                    <p:animEffect transition="in" filter="wipe(left)">
                                      <p:cBhvr>
                                        <p:cTn id="144" dur="500"/>
                                        <p:tgtEl>
                                          <p:spTgt spid="5021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5"/>
                                        </p:tgtEl>
                                        <p:attrNameLst>
                                          <p:attrName>style.visibility</p:attrName>
                                        </p:attrNameLst>
                                      </p:cBhvr>
                                      <p:to>
                                        <p:strVal val="visible"/>
                                      </p:to>
                                    </p:set>
                                    <p:animEffect transition="in" filter="wipe(left)">
                                      <p:cBhvr>
                                        <p:cTn id="149" dur="500"/>
                                        <p:tgtEl>
                                          <p:spTgt spid="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iterate type="wd">
                                    <p:tmPct val="10000"/>
                                  </p:iterate>
                                  <p:childTnLst>
                                    <p:set>
                                      <p:cBhvr>
                                        <p:cTn id="153" dur="1" fill="hold">
                                          <p:stCondLst>
                                            <p:cond delay="0"/>
                                          </p:stCondLst>
                                        </p:cTn>
                                        <p:tgtEl>
                                          <p:spTgt spid="50216"/>
                                        </p:tgtEl>
                                        <p:attrNameLst>
                                          <p:attrName>style.visibility</p:attrName>
                                        </p:attrNameLst>
                                      </p:cBhvr>
                                      <p:to>
                                        <p:strVal val="visible"/>
                                      </p:to>
                                    </p:set>
                                    <p:animEffect transition="in" filter="wipe(left)">
                                      <p:cBhvr>
                                        <p:cTn id="154" dur="500"/>
                                        <p:tgtEl>
                                          <p:spTgt spid="50216"/>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50243"/>
                                        </p:tgtEl>
                                        <p:attrNameLst>
                                          <p:attrName>style.visibility</p:attrName>
                                        </p:attrNameLst>
                                      </p:cBhvr>
                                      <p:to>
                                        <p:strVal val="visible"/>
                                      </p:to>
                                    </p:set>
                                    <p:animEffect transition="in" filter="wipe(left)">
                                      <p:cBhvr>
                                        <p:cTn id="159" dur="500"/>
                                        <p:tgtEl>
                                          <p:spTgt spid="5024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50244"/>
                                        </p:tgtEl>
                                        <p:attrNameLst>
                                          <p:attrName>style.visibility</p:attrName>
                                        </p:attrNameLst>
                                      </p:cBhvr>
                                      <p:to>
                                        <p:strVal val="visible"/>
                                      </p:to>
                                    </p:set>
                                    <p:animEffect transition="in" filter="wipe(left)">
                                      <p:cBhvr>
                                        <p:cTn id="164" dur="500"/>
                                        <p:tgtEl>
                                          <p:spTgt spid="50244"/>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50226"/>
                                        </p:tgtEl>
                                        <p:attrNameLst>
                                          <p:attrName>style.visibility</p:attrName>
                                        </p:attrNameLst>
                                      </p:cBhvr>
                                      <p:to>
                                        <p:strVal val="visible"/>
                                      </p:to>
                                    </p:set>
                                    <p:animEffect transition="in" filter="wipe(left)">
                                      <p:cBhvr>
                                        <p:cTn id="169" dur="500"/>
                                        <p:tgtEl>
                                          <p:spTgt spid="5022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50227"/>
                                        </p:tgtEl>
                                        <p:attrNameLst>
                                          <p:attrName>style.visibility</p:attrName>
                                        </p:attrNameLst>
                                      </p:cBhvr>
                                      <p:to>
                                        <p:strVal val="visible"/>
                                      </p:to>
                                    </p:set>
                                    <p:animEffect transition="in" filter="wipe(left)">
                                      <p:cBhvr>
                                        <p:cTn id="174" dur="500"/>
                                        <p:tgtEl>
                                          <p:spTgt spid="50227"/>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iterate type="wd">
                                    <p:tmPct val="10000"/>
                                  </p:iterate>
                                  <p:childTnLst>
                                    <p:set>
                                      <p:cBhvr>
                                        <p:cTn id="178" dur="1" fill="hold">
                                          <p:stCondLst>
                                            <p:cond delay="0"/>
                                          </p:stCondLst>
                                        </p:cTn>
                                        <p:tgtEl>
                                          <p:spTgt spid="50245"/>
                                        </p:tgtEl>
                                        <p:attrNameLst>
                                          <p:attrName>style.visibility</p:attrName>
                                        </p:attrNameLst>
                                      </p:cBhvr>
                                      <p:to>
                                        <p:strVal val="visible"/>
                                      </p:to>
                                    </p:set>
                                    <p:animEffect transition="in" filter="wipe(left)">
                                      <p:cBhvr>
                                        <p:cTn id="179" dur="500"/>
                                        <p:tgtEl>
                                          <p:spTgt spid="50245"/>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iterate type="wd">
                                    <p:tmPct val="10000"/>
                                  </p:iterate>
                                  <p:childTnLst>
                                    <p:set>
                                      <p:cBhvr>
                                        <p:cTn id="183" dur="1" fill="hold">
                                          <p:stCondLst>
                                            <p:cond delay="0"/>
                                          </p:stCondLst>
                                        </p:cTn>
                                        <p:tgtEl>
                                          <p:spTgt spid="50246"/>
                                        </p:tgtEl>
                                        <p:attrNameLst>
                                          <p:attrName>style.visibility</p:attrName>
                                        </p:attrNameLst>
                                      </p:cBhvr>
                                      <p:to>
                                        <p:strVal val="visible"/>
                                      </p:to>
                                    </p:set>
                                    <p:animEffect transition="in" filter="wipe(left)">
                                      <p:cBhvr>
                                        <p:cTn id="184" dur="500"/>
                                        <p:tgtEl>
                                          <p:spTgt spid="50246"/>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iterate type="wd">
                                    <p:tmPct val="10000"/>
                                  </p:iterate>
                                  <p:childTnLst>
                                    <p:set>
                                      <p:cBhvr>
                                        <p:cTn id="188" dur="1" fill="hold">
                                          <p:stCondLst>
                                            <p:cond delay="0"/>
                                          </p:stCondLst>
                                        </p:cTn>
                                        <p:tgtEl>
                                          <p:spTgt spid="50247"/>
                                        </p:tgtEl>
                                        <p:attrNameLst>
                                          <p:attrName>style.visibility</p:attrName>
                                        </p:attrNameLst>
                                      </p:cBhvr>
                                      <p:to>
                                        <p:strVal val="visible"/>
                                      </p:to>
                                    </p:set>
                                    <p:animEffect transition="in" filter="wipe(left)">
                                      <p:cBhvr>
                                        <p:cTn id="189" dur="500"/>
                                        <p:tgtEl>
                                          <p:spTgt spid="50247"/>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iterate type="wd">
                                    <p:tmPct val="10000"/>
                                  </p:iterate>
                                  <p:childTnLst>
                                    <p:set>
                                      <p:cBhvr>
                                        <p:cTn id="193" dur="1" fill="hold">
                                          <p:stCondLst>
                                            <p:cond delay="0"/>
                                          </p:stCondLst>
                                        </p:cTn>
                                        <p:tgtEl>
                                          <p:spTgt spid="50248"/>
                                        </p:tgtEl>
                                        <p:attrNameLst>
                                          <p:attrName>style.visibility</p:attrName>
                                        </p:attrNameLst>
                                      </p:cBhvr>
                                      <p:to>
                                        <p:strVal val="visible"/>
                                      </p:to>
                                    </p:set>
                                    <p:animEffect transition="in" filter="wipe(left)">
                                      <p:cBhvr>
                                        <p:cTn id="194" dur="500"/>
                                        <p:tgtEl>
                                          <p:spTgt spid="5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0" grpId="0" animBg="1" autoUpdateAnimBg="0"/>
      <p:bldP spid="50182" grpId="0" animBg="1" autoUpdateAnimBg="0"/>
      <p:bldP spid="50192" grpId="0" animBg="1" autoUpdateAnimBg="0"/>
      <p:bldP spid="50215" grpId="0" animBg="1"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smtClean="0"/>
              <a:t>Tuesday, June 14, 2011</a:t>
            </a:r>
            <a:endParaRPr lang="en-US"/>
          </a:p>
        </p:txBody>
      </p:sp>
      <p:sp>
        <p:nvSpPr>
          <p:cNvPr id="22532"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2533"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2530" name="Rectangle 2"/>
          <p:cNvGraphicFramePr>
            <a:graphicFrameLocks/>
          </p:cNvGraphicFramePr>
          <p:nvPr>
            <p:ph sz="half" idx="2"/>
          </p:nvPr>
        </p:nvGraphicFramePr>
        <p:xfrm>
          <a:off x="4643438" y="2814638"/>
          <a:ext cx="3814762" cy="2447925"/>
        </p:xfrm>
        <a:graphic>
          <a:graphicData uri="http://schemas.openxmlformats.org/presentationml/2006/ole">
            <p:oleObj spid="_x0000_s387074" name="Equation" r:id="rId4" imgW="0" imgH="0" progId="Equation.DSMT4">
              <p:embed/>
            </p:oleObj>
          </a:graphicData>
        </a:graphic>
      </p:graphicFrame>
      <p:sp>
        <p:nvSpPr>
          <p:cNvPr id="461829" name="Text Box 5"/>
          <p:cNvSpPr txBox="1">
            <a:spLocks noChangeArrowheads="1"/>
          </p:cNvSpPr>
          <p:nvPr/>
        </p:nvSpPr>
        <p:spPr bwMode="auto">
          <a:xfrm>
            <a:off x="304800" y="838200"/>
            <a:ext cx="84582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When an object is in contact with a surface there is a force acting on that object. The component of this force that is parallel to the surface is called the </a:t>
            </a:r>
            <a:r>
              <a:rPr lang="en-US" b="1" i="1">
                <a:solidFill>
                  <a:schemeClr val="accent2"/>
                </a:solidFill>
                <a:latin typeface="Arial Narrow" charset="0"/>
              </a:rPr>
              <a:t>friction force</a:t>
            </a:r>
            <a:r>
              <a:rPr lang="en-US">
                <a:solidFill>
                  <a:schemeClr val="accent2"/>
                </a:solidFill>
                <a:latin typeface="Arial Narrow" charset="0"/>
              </a:rPr>
              <a:t>. </a:t>
            </a:r>
            <a:endParaRPr lang="en-US" b="1" u="sng">
              <a:solidFill>
                <a:srgbClr val="A50021"/>
              </a:solidFill>
              <a:latin typeface="Monotype Corsiva" charset="0"/>
            </a:endParaRPr>
          </a:p>
        </p:txBody>
      </p:sp>
      <p:pic>
        <p:nvPicPr>
          <p:cNvPr id="461830" name="Picture 6"/>
          <p:cNvPicPr>
            <a:picLocks noChangeAspect="1" noChangeArrowheads="1"/>
          </p:cNvPicPr>
          <p:nvPr/>
        </p:nvPicPr>
        <p:blipFill>
          <a:blip r:embed="rId5"/>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152400"/>
            <a:ext cx="7772400" cy="838200"/>
          </a:xfrm>
        </p:spPr>
        <p:txBody>
          <a:bodyPr/>
          <a:lstStyle/>
          <a:p>
            <a:r>
              <a:rPr lang="en-US"/>
              <a:t>Friction Force</a:t>
            </a:r>
          </a:p>
        </p:txBody>
      </p:sp>
      <p:sp>
        <p:nvSpPr>
          <p:cNvPr id="9" name="Text Box 5"/>
          <p:cNvSpPr txBox="1">
            <a:spLocks noChangeArrowheads="1"/>
          </p:cNvSpPr>
          <p:nvPr/>
        </p:nvSpPr>
        <p:spPr bwMode="auto">
          <a:xfrm>
            <a:off x="2514600" y="1595438"/>
            <a:ext cx="6096000" cy="461962"/>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charset="0"/>
              </a:rPr>
              <a:t>This resistive force is exerted on a moving object due to</a:t>
            </a:r>
            <a:endParaRPr lang="en-US" b="1" u="sng">
              <a:solidFill>
                <a:srgbClr val="A50021"/>
              </a:solidFill>
              <a:latin typeface="Monotype Corsiva" charset="0"/>
            </a:endParaRPr>
          </a:p>
        </p:txBody>
      </p:sp>
      <p:sp>
        <p:nvSpPr>
          <p:cNvPr id="10" name="Text Box 5"/>
          <p:cNvSpPr txBox="1">
            <a:spLocks noChangeArrowheads="1"/>
          </p:cNvSpPr>
          <p:nvPr/>
        </p:nvSpPr>
        <p:spPr bwMode="auto">
          <a:xfrm>
            <a:off x="3048000" y="2357438"/>
            <a:ext cx="4038600" cy="461962"/>
          </a:xfrm>
          <a:prstGeom prst="rect">
            <a:avLst/>
          </a:prstGeom>
          <a:noFill/>
          <a:ln w="9525">
            <a:noFill/>
            <a:miter lim="800000"/>
            <a:headEnd/>
            <a:tailEnd/>
          </a:ln>
        </p:spPr>
        <p:txBody>
          <a:bodyPr>
            <a:prstTxWarp prst="textNoShape">
              <a:avLst/>
            </a:prstTxWarp>
            <a:spAutoFit/>
          </a:bodyPr>
          <a:lstStyle/>
          <a:p>
            <a:r>
              <a:rPr lang="en-US" b="1" u="sng">
                <a:solidFill>
                  <a:srgbClr val="A50021"/>
                </a:solidFill>
                <a:latin typeface="Monotype Corsiva" charset="0"/>
              </a:rPr>
              <a:t>Always opposite to the movement!!</a:t>
            </a:r>
          </a:p>
        </p:txBody>
      </p:sp>
      <p:sp>
        <p:nvSpPr>
          <p:cNvPr id="11" name="Text Box 5"/>
          <p:cNvSpPr txBox="1">
            <a:spLocks noChangeArrowheads="1"/>
          </p:cNvSpPr>
          <p:nvPr/>
        </p:nvSpPr>
        <p:spPr bwMode="auto">
          <a:xfrm>
            <a:off x="304800" y="1981200"/>
            <a:ext cx="8458200" cy="830263"/>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charset="0"/>
              </a:rPr>
              <a:t>viscosity or other types of frictional property of the medium in or surface on which the object moves. </a:t>
            </a:r>
            <a:endParaRPr lang="en-US" b="1" u="sng">
              <a:solidFill>
                <a:srgbClr val="A50021"/>
              </a:solidFill>
              <a:latin typeface="Monotype Corsiva" charset="0"/>
            </a:endParaRPr>
          </a:p>
        </p:txBody>
      </p:sp>
      <p:sp>
        <p:nvSpPr>
          <p:cNvPr id="22540" name="Slide Number Placeholder 11"/>
          <p:cNvSpPr>
            <a:spLocks noGrp="1"/>
          </p:cNvSpPr>
          <p:nvPr>
            <p:ph type="sldNum" sz="quarter" idx="12"/>
          </p:nvPr>
        </p:nvSpPr>
        <p:spPr>
          <a:noFill/>
        </p:spPr>
        <p:txBody>
          <a:bodyPr/>
          <a:lstStyle/>
          <a:p>
            <a:fld id="{97677191-1791-8D4D-90C1-2F71D37B4A54}" type="slidenum">
              <a:rPr lang="en-US" smtClean="0"/>
              <a:pPr/>
              <a:t>19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1829"/>
                                        </p:tgtEl>
                                        <p:attrNameLst>
                                          <p:attrName>style.visibility</p:attrName>
                                        </p:attrNameLst>
                                      </p:cBhvr>
                                      <p:to>
                                        <p:strVal val="visible"/>
                                      </p:to>
                                    </p:set>
                                    <p:animEffect transition="in" filter="wipe(left)">
                                      <p:cBhvr>
                                        <p:cTn id="7" dur="500"/>
                                        <p:tgtEl>
                                          <p:spTgt spid="4618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61830"/>
                                        </p:tgtEl>
                                        <p:attrNameLst>
                                          <p:attrName>style.visibility</p:attrName>
                                        </p:attrNameLst>
                                      </p:cBhvr>
                                      <p:to>
                                        <p:strVal val="visible"/>
                                      </p:to>
                                    </p:set>
                                    <p:anim calcmode="lin" valueType="num">
                                      <p:cBhvr>
                                        <p:cTn id="21" dur="500" fill="hold"/>
                                        <p:tgtEl>
                                          <p:spTgt spid="461830"/>
                                        </p:tgtEl>
                                        <p:attrNameLst>
                                          <p:attrName>ppt_w</p:attrName>
                                        </p:attrNameLst>
                                      </p:cBhvr>
                                      <p:tavLst>
                                        <p:tav tm="0">
                                          <p:val>
                                            <p:fltVal val="0"/>
                                          </p:val>
                                        </p:tav>
                                        <p:tav tm="100000">
                                          <p:val>
                                            <p:strVal val="#ppt_w"/>
                                          </p:val>
                                        </p:tav>
                                      </p:tavLst>
                                    </p:anim>
                                    <p:anim calcmode="lin" valueType="num">
                                      <p:cBhvr>
                                        <p:cTn id="22" dur="500" fill="hold"/>
                                        <p:tgtEl>
                                          <p:spTgt spid="461830"/>
                                        </p:tgtEl>
                                        <p:attrNameLst>
                                          <p:attrName>ppt_h</p:attrName>
                                        </p:attrNameLst>
                                      </p:cBhvr>
                                      <p:tavLst>
                                        <p:tav tm="0">
                                          <p:val>
                                            <p:fltVal val="0"/>
                                          </p:val>
                                        </p:tav>
                                        <p:tav tm="100000">
                                          <p:val>
                                            <p:strVal val="#ppt_h"/>
                                          </p:val>
                                        </p:tav>
                                      </p:tavLst>
                                    </p:anim>
                                    <p:animEffect transition="in" filter="fade">
                                      <p:cBhvr>
                                        <p:cTn id="23" dur="500"/>
                                        <p:tgtEl>
                                          <p:spTgt spid="4618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p:bldP spid="9" grpId="0"/>
      <p:bldP spid="10" grpId="0"/>
      <p:bldP spid="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June 14, 2011</a:t>
            </a:r>
            <a:endParaRPr lang="en-US"/>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1143000"/>
          </a:xfrm>
        </p:spPr>
        <p:txBody>
          <a:bodyPr/>
          <a:lstStyle/>
          <a:p>
            <a:pPr eaLnBrk="1" hangingPunct="1"/>
            <a:r>
              <a:rPr lang="en-US"/>
              <a:t>Announcements</a:t>
            </a:r>
          </a:p>
        </p:txBody>
      </p:sp>
      <p:sp>
        <p:nvSpPr>
          <p:cNvPr id="111619" name="Rectangle 3"/>
          <p:cNvSpPr>
            <a:spLocks noGrp="1" noChangeArrowheads="1"/>
          </p:cNvSpPr>
          <p:nvPr>
            <p:ph type="body" idx="1"/>
          </p:nvPr>
        </p:nvSpPr>
        <p:spPr>
          <a:xfrm>
            <a:off x="457200" y="914400"/>
            <a:ext cx="8153400" cy="4648200"/>
          </a:xfrm>
        </p:spPr>
        <p:txBody>
          <a:bodyPr/>
          <a:lstStyle/>
          <a:p>
            <a:r>
              <a:rPr lang="en-US" dirty="0" smtClean="0"/>
              <a:t>Mid-term exam</a:t>
            </a:r>
          </a:p>
          <a:p>
            <a:pPr lvl="1"/>
            <a:r>
              <a:rPr lang="en-US" dirty="0" smtClean="0"/>
              <a:t>In the class on Tuesday, June 21, 2011</a:t>
            </a:r>
          </a:p>
          <a:p>
            <a:pPr lvl="1"/>
            <a:r>
              <a:rPr lang="en-US" dirty="0" smtClean="0"/>
              <a:t>Covers: CH 1.1 – what we finish Monday, June 20 plus Appendices A and B</a:t>
            </a:r>
          </a:p>
          <a:p>
            <a:pPr lvl="1"/>
            <a:r>
              <a:rPr lang="en-US" dirty="0" smtClean="0"/>
              <a:t>Mixture of free response problems and multiple choice problems</a:t>
            </a:r>
          </a:p>
          <a:p>
            <a:r>
              <a:rPr lang="en-US" dirty="0" smtClean="0"/>
              <a:t>Bring your special project #2 during the intermission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t>Tuesday, June 14, 2011</a:t>
            </a:r>
            <a:endParaRPr lang="en-US"/>
          </a:p>
        </p:txBody>
      </p:sp>
      <p:sp>
        <p:nvSpPr>
          <p:cNvPr id="24580"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389122" name="Equation" r:id="rId4" imgW="0" imgH="0" progId="Equation.DSMT4">
              <p:embed/>
            </p:oleObj>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a:solidFill>
                  <a:schemeClr val="accent2"/>
                </a:solidFill>
                <a:latin typeface="Arial Narrow" charset="0"/>
              </a:rPr>
              <a:t>When the two surfaces are not sliding across one another</a:t>
            </a:r>
          </a:p>
          <a:p>
            <a:pPr algn="just">
              <a:defRPr/>
            </a:pPr>
            <a:r>
              <a:rPr lang="en-US" sz="2800">
                <a:solidFill>
                  <a:schemeClr val="accent2"/>
                </a:solidFill>
                <a:latin typeface="Arial Narrow" charset="0"/>
              </a:rPr>
              <a:t>the friction is called </a:t>
            </a:r>
            <a:r>
              <a:rPr lang="en-US" sz="2800" b="1" i="1">
                <a:solidFill>
                  <a:schemeClr val="accent2"/>
                </a:solidFill>
                <a:latin typeface="Arial Narrow" charset="0"/>
              </a:rPr>
              <a:t>static friction</a:t>
            </a:r>
            <a:r>
              <a:rPr lang="en-US" sz="2800">
                <a:solidFill>
                  <a:schemeClr val="accent2"/>
                </a:solidFill>
                <a:latin typeface="Arial Narrow" charset="0"/>
              </a:rPr>
              <a:t>.  </a:t>
            </a:r>
            <a:endParaRPr lang="en-US" sz="2800" b="1" u="sng">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a:t>Static Friction</a:t>
            </a:r>
          </a:p>
        </p:txBody>
      </p:sp>
      <p:sp>
        <p:nvSpPr>
          <p:cNvPr id="24585" name="Slide Number Placeholder 8"/>
          <p:cNvSpPr>
            <a:spLocks noGrp="1"/>
          </p:cNvSpPr>
          <p:nvPr>
            <p:ph type="sldNum" sz="quarter" idx="12"/>
          </p:nvPr>
        </p:nvSpPr>
        <p:spPr>
          <a:noFill/>
        </p:spPr>
        <p:txBody>
          <a:bodyPr/>
          <a:lstStyle/>
          <a:p>
            <a:fld id="{3960B7B5-3F16-1D44-B65D-2C8E1B9EC1EA}" type="slidenum">
              <a:rPr lang="en-US" smtClean="0"/>
              <a:pPr/>
              <a:t>20</a:t>
            </a:fld>
            <a:endParaRPr lang="en-US" smtClean="0"/>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a:solidFill>
                  <a:srgbClr val="003300"/>
                </a:solidFill>
                <a:effectLst>
                  <a:outerShdw blurRad="38100" dist="38100" dir="2700000" algn="tl">
                    <a:srgbClr val="DDDDDD"/>
                  </a:outerShdw>
                </a:effectLst>
                <a:latin typeface="Monotype Corsiva" charset="0"/>
              </a:rPr>
              <a:t>The resistive force exerted</a:t>
            </a:r>
            <a:endParaRPr lang="en-US" sz="3200" b="1" u="sng">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a:solidFill>
                <a:schemeClr val="accent2"/>
              </a:solidFill>
              <a:effectLst>
                <a:outerShdw blurRad="38100" dist="38100" dir="2700000" algn="tl">
                  <a:srgbClr val="DDDDDD"/>
                </a:outerShdw>
              </a:effectLst>
              <a:latin typeface="Monotype Corsiva" charset="0"/>
            </a:endParaRPr>
          </a:p>
        </p:txBody>
      </p:sp>
      <p:sp>
        <p:nvSpPr>
          <p:cNvPr id="12" name="Rectangle 11"/>
          <p:cNvSpPr>
            <a:spLocks noChangeArrowheads="1"/>
          </p:cNvSpPr>
          <p:nvPr/>
        </p:nvSpPr>
        <p:spPr bwMode="auto">
          <a:xfrm>
            <a:off x="533400" y="22860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3" name="Rectangle 12"/>
          <p:cNvSpPr>
            <a:spLocks noChangeArrowheads="1"/>
          </p:cNvSpPr>
          <p:nvPr/>
        </p:nvSpPr>
        <p:spPr bwMode="auto">
          <a:xfrm>
            <a:off x="533400" y="36576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
        <p:nvSpPr>
          <p:cNvPr id="14" name="Rectangle 13"/>
          <p:cNvSpPr>
            <a:spLocks noChangeArrowheads="1"/>
          </p:cNvSpPr>
          <p:nvPr/>
        </p:nvSpPr>
        <p:spPr bwMode="auto">
          <a:xfrm>
            <a:off x="533400" y="5029200"/>
            <a:ext cx="8077200" cy="1295400"/>
          </a:xfrm>
          <a:prstGeom prst="rect">
            <a:avLst/>
          </a:prstGeom>
          <a:solidFill>
            <a:srgbClr val="FFFFFF"/>
          </a:solidFill>
          <a:ln w="9525">
            <a:solidFill>
              <a:srgbClr val="FFFFFF"/>
            </a:solidFill>
            <a:round/>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3877"/>
                                        </p:tgtEl>
                                        <p:attrNameLst>
                                          <p:attrName>style.visibility</p:attrName>
                                        </p:attrNameLst>
                                      </p:cBhvr>
                                      <p:to>
                                        <p:strVal val="visible"/>
                                      </p:to>
                                    </p:set>
                                    <p:animEffect transition="in" filter="wipe(left)">
                                      <p:cBhvr>
                                        <p:cTn id="7" dur="500"/>
                                        <p:tgtEl>
                                          <p:spTgt spid="4638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6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800"/>
                            </p:stCondLst>
                            <p:childTnLst>
                              <p:par>
                                <p:cTn id="18" presetID="22" presetClass="entr" presetSubtype="8" fill="hold" nodeType="afterEffect">
                                  <p:stCondLst>
                                    <p:cond delay="0"/>
                                  </p:stCondLst>
                                  <p:childTnLst>
                                    <p:set>
                                      <p:cBhvr>
                                        <p:cTn id="19" dur="1" fill="hold">
                                          <p:stCondLst>
                                            <p:cond delay="0"/>
                                          </p:stCondLst>
                                        </p:cTn>
                                        <p:tgtEl>
                                          <p:spTgt spid="463878"/>
                                        </p:tgtEl>
                                        <p:attrNameLst>
                                          <p:attrName>style.visibility</p:attrName>
                                        </p:attrNameLst>
                                      </p:cBhvr>
                                      <p:to>
                                        <p:strVal val="visible"/>
                                      </p:to>
                                    </p:set>
                                    <p:animEffect transition="in" filter="wipe(left)">
                                      <p:cBhvr>
                                        <p:cTn id="20" dur="500"/>
                                        <p:tgtEl>
                                          <p:spTgt spid="4638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p:bldP spid="10" grpId="0"/>
      <p:bldP spid="11" grpId="0"/>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smtClean="0"/>
              <a:t>Tuesday, June 14, 2011</a:t>
            </a:r>
            <a:endParaRPr lang="en-US"/>
          </a:p>
        </p:txBody>
      </p:sp>
      <p:sp>
        <p:nvSpPr>
          <p:cNvPr id="26632" name="Footer Placeholder 5"/>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26626" name="Rectangle 2"/>
          <p:cNvGraphicFramePr>
            <a:graphicFrameLocks/>
          </p:cNvGraphicFramePr>
          <p:nvPr>
            <p:ph sz="half" idx="2"/>
          </p:nvPr>
        </p:nvGraphicFramePr>
        <p:xfrm>
          <a:off x="4643438" y="2814638"/>
          <a:ext cx="3814762" cy="2447925"/>
        </p:xfrm>
        <a:graphic>
          <a:graphicData uri="http://schemas.openxmlformats.org/presentationml/2006/ole">
            <p:oleObj spid="_x0000_s391170" name="Equation" r:id="rId4" imgW="0" imgH="0" progId="Equation.3">
              <p:embed/>
            </p:oleObj>
          </a:graphicData>
        </a:graphic>
      </p:graphicFrame>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p:oleObj spid="_x0000_s391171" name="Equation" r:id="rId5" imgW="634680" imgH="241200" progId="Equation.DSMT4">
              <p:embed/>
            </p:oleObj>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p:oleObj spid="_x0000_s391172" name="Equation" r:id="rId6" imgW="495000" imgH="241200" progId="Equation.DSMT4">
              <p:embed/>
            </p:oleObj>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p:oleObj spid="_x0000_s391173" name="Equation" r:id="rId7" imgW="622080" imgH="228600" progId="Equation.DSMT4">
              <p:embed/>
            </p:oleObj>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is called the </a:t>
            </a:r>
            <a:r>
              <a:rPr lang="en-US" b="1" u="sng">
                <a:solidFill>
                  <a:srgbClr val="A50021"/>
                </a:solidFill>
                <a:latin typeface="Arial Narrow" charset="0"/>
              </a:rPr>
              <a:t>coefficient of static friction</a:t>
            </a:r>
            <a:r>
              <a:rPr lang="en-US">
                <a:solidFill>
                  <a:schemeClr val="accent2"/>
                </a:solidFill>
                <a:latin typeface="Arial Narrow"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p:oleObj spid="_x0000_s391174" name="Equation" r:id="rId8" imgW="342720" imgH="228600" progId="Equation.DSMT4">
              <p:embed/>
            </p:oleObj>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charset="0"/>
              </a:rPr>
              <a:t>Once the object starts moving, there is </a:t>
            </a:r>
            <a:r>
              <a:rPr lang="en-US" b="1" u="sng">
                <a:solidFill>
                  <a:srgbClr val="003300"/>
                </a:solidFill>
                <a:latin typeface="Arial Narrow" charset="0"/>
              </a:rPr>
              <a:t>NO MORE</a:t>
            </a:r>
            <a:r>
              <a:rPr lang="en-US">
                <a:solidFill>
                  <a:srgbClr val="800000"/>
                </a:solidFill>
                <a:latin typeface="Arial Narrow"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None</a:t>
            </a:r>
          </a:p>
        </p:txBody>
      </p:sp>
      <p:sp>
        <p:nvSpPr>
          <p:cNvPr id="26640" name="Slide Number Placeholder 15"/>
          <p:cNvSpPr>
            <a:spLocks noGrp="1"/>
          </p:cNvSpPr>
          <p:nvPr>
            <p:ph type="sldNum" sz="quarter" idx="12"/>
          </p:nvPr>
        </p:nvSpPr>
        <p:spPr>
          <a:noFill/>
        </p:spPr>
        <p:txBody>
          <a:bodyPr/>
          <a:lstStyle/>
          <a:p>
            <a:fld id="{FC301A86-91CB-7147-A2B7-995977B5D94C}" type="slidenum">
              <a:rPr lang="en-US" smtClean="0"/>
              <a:pPr/>
              <a:t>21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5925"/>
                                        </p:tgtEl>
                                        <p:attrNameLst>
                                          <p:attrName>style.visibility</p:attrName>
                                        </p:attrNameLst>
                                      </p:cBhvr>
                                      <p:to>
                                        <p:strVal val="visible"/>
                                      </p:to>
                                    </p:set>
                                    <p:animEffect transition="in" filter="wipe(left)">
                                      <p:cBhvr>
                                        <p:cTn id="7" dur="500"/>
                                        <p:tgtEl>
                                          <p:spTgt spid="4659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26"/>
                                        </p:tgtEl>
                                        <p:attrNameLst>
                                          <p:attrName>style.visibility</p:attrName>
                                        </p:attrNameLst>
                                      </p:cBhvr>
                                      <p:to>
                                        <p:strVal val="visible"/>
                                      </p:to>
                                    </p:set>
                                    <p:animEffect transition="in" filter="wipe(left)">
                                      <p:cBhvr>
                                        <p:cTn id="12" dur="500"/>
                                        <p:tgtEl>
                                          <p:spTgt spid="4659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5927"/>
                                        </p:tgtEl>
                                        <p:attrNameLst>
                                          <p:attrName>style.visibility</p:attrName>
                                        </p:attrNameLst>
                                      </p:cBhvr>
                                      <p:to>
                                        <p:strVal val="visible"/>
                                      </p:to>
                                    </p:set>
                                    <p:animEffect transition="in" filter="wipe(left)">
                                      <p:cBhvr>
                                        <p:cTn id="17" dur="500"/>
                                        <p:tgtEl>
                                          <p:spTgt spid="465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5932"/>
                                        </p:tgtEl>
                                        <p:attrNameLst>
                                          <p:attrName>style.visibility</p:attrName>
                                        </p:attrNameLst>
                                      </p:cBhvr>
                                      <p:to>
                                        <p:strVal val="visible"/>
                                      </p:to>
                                    </p:set>
                                    <p:animEffect transition="in" filter="wipe(left)">
                                      <p:cBhvr>
                                        <p:cTn id="22" dur="500"/>
                                        <p:tgtEl>
                                          <p:spTgt spid="4659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5928"/>
                                        </p:tgtEl>
                                        <p:attrNameLst>
                                          <p:attrName>style.visibility</p:attrName>
                                        </p:attrNameLst>
                                      </p:cBhvr>
                                      <p:to>
                                        <p:strVal val="visible"/>
                                      </p:to>
                                    </p:set>
                                    <p:animEffect transition="in" filter="wipe(left)">
                                      <p:cBhvr>
                                        <p:cTn id="27" dur="500"/>
                                        <p:tgtEl>
                                          <p:spTgt spid="4659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5929"/>
                                        </p:tgtEl>
                                        <p:attrNameLst>
                                          <p:attrName>style.visibility</p:attrName>
                                        </p:attrNameLst>
                                      </p:cBhvr>
                                      <p:to>
                                        <p:strVal val="visible"/>
                                      </p:to>
                                    </p:set>
                                    <p:animEffect transition="in" filter="wipe(left)">
                                      <p:cBhvr>
                                        <p:cTn id="32" dur="500"/>
                                        <p:tgtEl>
                                          <p:spTgt spid="4659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5933"/>
                                        </p:tgtEl>
                                        <p:attrNameLst>
                                          <p:attrName>style.visibility</p:attrName>
                                        </p:attrNameLst>
                                      </p:cBhvr>
                                      <p:to>
                                        <p:strVal val="visible"/>
                                      </p:to>
                                    </p:set>
                                    <p:animEffect transition="in" filter="wipe(left)">
                                      <p:cBhvr>
                                        <p:cTn id="37" dur="500"/>
                                        <p:tgtEl>
                                          <p:spTgt spid="4659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5935"/>
                                        </p:tgtEl>
                                        <p:attrNameLst>
                                          <p:attrName>style.visibility</p:attrName>
                                        </p:attrNameLst>
                                      </p:cBhvr>
                                      <p:to>
                                        <p:strVal val="visible"/>
                                      </p:to>
                                    </p:set>
                                    <p:animEffect transition="in" filter="wipe(left)">
                                      <p:cBhvr>
                                        <p:cTn id="42" dur="500"/>
                                        <p:tgtEl>
                                          <p:spTgt spid="4659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5934"/>
                                        </p:tgtEl>
                                        <p:attrNameLst>
                                          <p:attrName>style.visibility</p:attrName>
                                        </p:attrNameLst>
                                      </p:cBhvr>
                                      <p:to>
                                        <p:strVal val="visible"/>
                                      </p:to>
                                    </p:set>
                                    <p:animEffect transition="in" filter="wipe(left)">
                                      <p:cBhvr>
                                        <p:cTn id="47" dur="500"/>
                                        <p:tgtEl>
                                          <p:spTgt spid="4659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65931"/>
                                        </p:tgtEl>
                                        <p:attrNameLst>
                                          <p:attrName>style.visibility</p:attrName>
                                        </p:attrNameLst>
                                      </p:cBhvr>
                                      <p:to>
                                        <p:strVal val="visible"/>
                                      </p:to>
                                    </p:set>
                                    <p:animEffect transition="in" filter="wipe(left)">
                                      <p:cBhvr>
                                        <p:cTn id="52" dur="500"/>
                                        <p:tgtEl>
                                          <p:spTgt spid="46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5" grpId="0"/>
      <p:bldP spid="465929" grpId="0"/>
      <p:bldP spid="465931" grpId="0" animBg="1" autoUpdateAnimBg="0"/>
      <p:bldP spid="465933" grpId="0"/>
      <p:bldP spid="465934" grpId="0" animBg="1" autoUpdateAnimBg="0"/>
      <p:bldP spid="46593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smtClean="0"/>
              <a:t>Tuesday, June 14, 2011</a:t>
            </a:r>
            <a:endParaRPr lang="en-US"/>
          </a:p>
        </p:txBody>
      </p:sp>
      <p:sp>
        <p:nvSpPr>
          <p:cNvPr id="28678"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8674" name="Rectangle 2"/>
          <p:cNvGraphicFramePr>
            <a:graphicFrameLocks/>
          </p:cNvGraphicFramePr>
          <p:nvPr>
            <p:ph sz="half" idx="2"/>
          </p:nvPr>
        </p:nvGraphicFramePr>
        <p:xfrm>
          <a:off x="4643438" y="2814638"/>
          <a:ext cx="3814762" cy="2447925"/>
        </p:xfrm>
        <a:graphic>
          <a:graphicData uri="http://schemas.openxmlformats.org/presentationml/2006/ole">
            <p:oleObj spid="_x0000_s393218" name="Equation" r:id="rId4" imgW="0" imgH="0" progId="Equation.3">
              <p:embed/>
            </p:oleObj>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Note that the magnitude of the frictional force </a:t>
            </a:r>
            <a:r>
              <a:rPr lang="en-US" sz="2800" b="1" u="sng">
                <a:solidFill>
                  <a:srgbClr val="A50021"/>
                </a:solidFill>
                <a:latin typeface="Arial Narrow" charset="0"/>
              </a:rPr>
              <a:t>does not depend on the contact area of the surfaces</a:t>
            </a:r>
            <a:r>
              <a:rPr lang="en-US" sz="2800">
                <a:solidFill>
                  <a:schemeClr val="accent2"/>
                </a:solidFill>
                <a:latin typeface="Arial Narrow"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p:oleObj spid="_x0000_s393219" name="Equation" r:id="rId6" imgW="495000" imgH="241200" progId="Equation.DSMT4">
              <p:embed/>
            </p:oleObj>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p:oleObj spid="_x0000_s393220" name="Equation" r:id="rId7" imgW="342720" imgH="228600" progId="Equation.DSMT4">
              <p:embed/>
            </p:oleObj>
          </a:graphicData>
        </a:graphic>
      </p:graphicFrame>
      <p:sp>
        <p:nvSpPr>
          <p:cNvPr id="28682" name="Slide Number Placeholder 9"/>
          <p:cNvSpPr>
            <a:spLocks noGrp="1"/>
          </p:cNvSpPr>
          <p:nvPr>
            <p:ph type="sldNum" sz="quarter" idx="12"/>
          </p:nvPr>
        </p:nvSpPr>
        <p:spPr>
          <a:noFill/>
        </p:spPr>
        <p:txBody>
          <a:bodyPr/>
          <a:lstStyle/>
          <a:p>
            <a:fld id="{D6CC38C8-C3AD-E74E-B27B-9F983725A1D2}" type="slidenum">
              <a:rPr lang="en-US" smtClean="0"/>
              <a:pPr/>
              <a:t>22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wipe(left)">
                                      <p:cBhvr>
                                        <p:cTn id="7" dur="500"/>
                                        <p:tgtEl>
                                          <p:spTgt spid="4679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6"/>
                                        </p:tgtEl>
                                        <p:attrNameLst>
                                          <p:attrName>style.visibility</p:attrName>
                                        </p:attrNameLst>
                                      </p:cBhvr>
                                      <p:to>
                                        <p:strVal val="visible"/>
                                      </p:to>
                                    </p:set>
                                    <p:animEffect transition="in" filter="wipe(left)">
                                      <p:cBhvr>
                                        <p:cTn id="12" dur="500"/>
                                        <p:tgtEl>
                                          <p:spTgt spid="4679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7977"/>
                                        </p:tgtEl>
                                        <p:attrNameLst>
                                          <p:attrName>style.visibility</p:attrName>
                                        </p:attrNameLst>
                                      </p:cBhvr>
                                      <p:to>
                                        <p:strVal val="visible"/>
                                      </p:to>
                                    </p:set>
                                    <p:animEffect transition="in" filter="wipe(left)">
                                      <p:cBhvr>
                                        <p:cTn id="17" dur="500"/>
                                        <p:tgtEl>
                                          <p:spTgt spid="46797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67974"/>
                                        </p:tgtEl>
                                        <p:attrNameLst>
                                          <p:attrName>style.visibility</p:attrName>
                                        </p:attrNameLst>
                                      </p:cBhvr>
                                      <p:to>
                                        <p:strVal val="visible"/>
                                      </p:to>
                                    </p:set>
                                    <p:anim calcmode="lin" valueType="num">
                                      <p:cBhvr>
                                        <p:cTn id="22" dur="500" fill="hold"/>
                                        <p:tgtEl>
                                          <p:spTgt spid="467974"/>
                                        </p:tgtEl>
                                        <p:attrNameLst>
                                          <p:attrName>ppt_w</p:attrName>
                                        </p:attrNameLst>
                                      </p:cBhvr>
                                      <p:tavLst>
                                        <p:tav tm="0">
                                          <p:val>
                                            <p:fltVal val="0"/>
                                          </p:val>
                                        </p:tav>
                                        <p:tav tm="100000">
                                          <p:val>
                                            <p:strVal val="#ppt_w"/>
                                          </p:val>
                                        </p:tav>
                                      </p:tavLst>
                                    </p:anim>
                                    <p:anim calcmode="lin" valueType="num">
                                      <p:cBhvr>
                                        <p:cTn id="23" dur="500" fill="hold"/>
                                        <p:tgtEl>
                                          <p:spTgt spid="467974"/>
                                        </p:tgtEl>
                                        <p:attrNameLst>
                                          <p:attrName>ppt_h</p:attrName>
                                        </p:attrNameLst>
                                      </p:cBhvr>
                                      <p:tavLst>
                                        <p:tav tm="0">
                                          <p:val>
                                            <p:fltVal val="0"/>
                                          </p:val>
                                        </p:tav>
                                        <p:tav tm="100000">
                                          <p:val>
                                            <p:strVal val="#ppt_h"/>
                                          </p:val>
                                        </p:tav>
                                      </p:tavLst>
                                    </p:anim>
                                    <p:animEffect transition="in" filter="fade">
                                      <p:cBhvr>
                                        <p:cTn id="24" dur="500"/>
                                        <p:tgtEl>
                                          <p:spTgt spid="467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smtClean="0"/>
              <a:t>Tuesday, June 14, 2011</a:t>
            </a:r>
            <a:endParaRPr lang="en-US"/>
          </a:p>
        </p:txBody>
      </p:sp>
      <p:sp>
        <p:nvSpPr>
          <p:cNvPr id="30727"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30722" name="Rectangle 2"/>
          <p:cNvGraphicFramePr>
            <a:graphicFrameLocks/>
          </p:cNvGraphicFramePr>
          <p:nvPr>
            <p:ph sz="half" idx="2"/>
          </p:nvPr>
        </p:nvGraphicFramePr>
        <p:xfrm>
          <a:off x="4643438" y="2814638"/>
          <a:ext cx="3814762" cy="2447925"/>
        </p:xfrm>
        <a:graphic>
          <a:graphicData uri="http://schemas.openxmlformats.org/presentationml/2006/ole">
            <p:oleObj spid="_x0000_s395266" name="Equation" r:id="rId4" imgW="0" imgH="0" progId="Equation.3">
              <p:embed/>
            </p:oleObj>
          </a:graphicData>
        </a:graphic>
      </p:graphicFrame>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Static friction opposes the </a:t>
            </a:r>
            <a:r>
              <a:rPr lang="en-US" sz="2800" i="1">
                <a:solidFill>
                  <a:schemeClr val="accent2"/>
                </a:solidFill>
                <a:latin typeface="Arial Narrow" charset="0"/>
              </a:rPr>
              <a:t>impending</a:t>
            </a:r>
            <a:r>
              <a:rPr lang="en-US" sz="2800">
                <a:solidFill>
                  <a:schemeClr val="accent2"/>
                </a:solidFill>
                <a:latin typeface="Arial Narrow" charset="0"/>
              </a:rPr>
              <a:t> relative motion between</a:t>
            </a:r>
          </a:p>
          <a:p>
            <a:r>
              <a:rPr lang="en-US" sz="2800">
                <a:solidFill>
                  <a:schemeClr val="accent2"/>
                </a:solidFill>
                <a:latin typeface="Arial Narrow"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p:oleObj spid="_x0000_s395267" name="Equation" r:id="rId5" imgW="330120" imgH="241200" progId="Equation.DSMT4">
              <p:embed/>
            </p:oleObj>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p:oleObj spid="_x0000_s395268" name="Equation" r:id="rId6" imgW="622080" imgH="228600" progId="Equation.DSMT4">
              <p:embed/>
            </p:oleObj>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charset="0"/>
              </a:rPr>
              <a:t>is called the </a:t>
            </a:r>
            <a:r>
              <a:rPr lang="en-US" sz="2800" b="1" u="sng">
                <a:solidFill>
                  <a:srgbClr val="A50021"/>
                </a:solidFill>
                <a:latin typeface="Arial Narrow" charset="0"/>
              </a:rPr>
              <a:t>coefficient of kinetic friction</a:t>
            </a:r>
            <a:r>
              <a:rPr lang="en-US" sz="2800">
                <a:solidFill>
                  <a:schemeClr val="accent2"/>
                </a:solidFill>
                <a:latin typeface="Arial Narrow"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a:t>Kinetic Friction</a:t>
            </a:r>
          </a:p>
        </p:txBody>
      </p:sp>
      <p:sp>
        <p:nvSpPr>
          <p:cNvPr id="470026" name="Text Box 10"/>
          <p:cNvSpPr txBox="1">
            <a:spLocks noChangeArrowheads="1"/>
          </p:cNvSpPr>
          <p:nvPr/>
        </p:nvSpPr>
        <p:spPr bwMode="auto">
          <a:xfrm>
            <a:off x="381000" y="1828800"/>
            <a:ext cx="8382000" cy="138430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Kinetic friction opposes the relative sliding motions that is happening. </a:t>
            </a:r>
            <a:r>
              <a:rPr lang="en-US" sz="2800" b="1" u="sng">
                <a:solidFill>
                  <a:srgbClr val="003300"/>
                </a:solidFill>
                <a:latin typeface="Monotype Corsiva" charset="0"/>
              </a:rPr>
              <a:t>The resistive force exerted on the object during its movement.</a:t>
            </a:r>
            <a:endParaRPr lang="en-US" sz="2800" b="1" u="sng">
              <a:solidFill>
                <a:schemeClr val="accent2"/>
              </a:solidFill>
              <a:latin typeface="Monotype Corsiva"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p:oleObj spid="_x0000_s395269" name="Equation" r:id="rId7" imgW="355320" imgH="228600" progId="Equation.DSMT4">
              <p:embed/>
            </p:oleObj>
          </a:graphicData>
        </a:graphic>
      </p:graphicFrame>
      <p:sp>
        <p:nvSpPr>
          <p:cNvPr id="470028" name="Text Box 12"/>
          <p:cNvSpPr txBox="1">
            <a:spLocks noChangeArrowheads="1"/>
          </p:cNvSpPr>
          <p:nvPr/>
        </p:nvSpPr>
        <p:spPr bwMode="auto">
          <a:xfrm>
            <a:off x="320675" y="5535613"/>
            <a:ext cx="46323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charset="0"/>
              </a:rPr>
              <a:t>opposite to the movement</a:t>
            </a:r>
            <a:endParaRPr lang="en-US" sz="2800">
              <a:solidFill>
                <a:schemeClr val="accent2"/>
              </a:solidFill>
              <a:latin typeface="Arial Narrow" charset="0"/>
            </a:endParaRPr>
          </a:p>
        </p:txBody>
      </p:sp>
      <p:sp>
        <p:nvSpPr>
          <p:cNvPr id="30735" name="Slide Number Placeholder 14"/>
          <p:cNvSpPr>
            <a:spLocks noGrp="1"/>
          </p:cNvSpPr>
          <p:nvPr>
            <p:ph type="sldNum" sz="quarter" idx="12"/>
          </p:nvPr>
        </p:nvSpPr>
        <p:spPr>
          <a:noFill/>
        </p:spPr>
        <p:txBody>
          <a:bodyPr/>
          <a:lstStyle/>
          <a:p>
            <a:fld id="{21F077B6-3221-844B-B453-D5E7E3A04ADB}" type="slidenum">
              <a:rPr lang="en-US" smtClean="0"/>
              <a:pPr/>
              <a:t>23</a:t>
            </a:fld>
            <a:endParaRPr lang="en-US" smtClean="0"/>
          </a:p>
        </p:txBody>
      </p:sp>
      <p:sp>
        <p:nvSpPr>
          <p:cNvPr id="16" name="Text Box 10"/>
          <p:cNvSpPr txBox="1">
            <a:spLocks noChangeArrowheads="1"/>
          </p:cNvSpPr>
          <p:nvPr/>
        </p:nvSpPr>
        <p:spPr bwMode="auto">
          <a:xfrm>
            <a:off x="1981200" y="2667000"/>
            <a:ext cx="6172200" cy="523875"/>
          </a:xfrm>
          <a:prstGeom prst="rect">
            <a:avLst/>
          </a:prstGeom>
          <a:noFill/>
          <a:ln w="9525">
            <a:noFill/>
            <a:miter lim="800000"/>
            <a:headEnd/>
            <a:tailEnd/>
          </a:ln>
        </p:spPr>
        <p:txBody>
          <a:bodyPr>
            <a:prstTxWarp prst="textNoShape">
              <a:avLst/>
            </a:prstTxWarp>
            <a:spAutoFit/>
          </a:bodyPr>
          <a:lstStyle/>
          <a:p>
            <a:r>
              <a:rPr lang="en-US" sz="2800" b="1" u="sng">
                <a:solidFill>
                  <a:srgbClr val="003300"/>
                </a:solidFill>
                <a:latin typeface="Monotype Corsiva" charset="0"/>
              </a:rPr>
              <a:t>Normally much smaller than static friction!!</a:t>
            </a:r>
            <a:endParaRPr lang="en-US" sz="2800" b="1" u="sng">
              <a:solidFill>
                <a:schemeClr val="accent2"/>
              </a:solidFill>
              <a:latin typeface="Monotype Corsi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0021"/>
                                        </p:tgtEl>
                                        <p:attrNameLst>
                                          <p:attrName>style.visibility</p:attrName>
                                        </p:attrNameLst>
                                      </p:cBhvr>
                                      <p:to>
                                        <p:strVal val="visible"/>
                                      </p:to>
                                    </p:set>
                                    <p:animEffect transition="in" filter="wipe(left)">
                                      <p:cBhvr>
                                        <p:cTn id="7" dur="500"/>
                                        <p:tgtEl>
                                          <p:spTgt spid="4700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0026"/>
                                        </p:tgtEl>
                                        <p:attrNameLst>
                                          <p:attrName>style.visibility</p:attrName>
                                        </p:attrNameLst>
                                      </p:cBhvr>
                                      <p:to>
                                        <p:strVal val="visible"/>
                                      </p:to>
                                    </p:set>
                                    <p:animEffect transition="in" filter="wipe(left)">
                                      <p:cBhvr>
                                        <p:cTn id="12" dur="500"/>
                                        <p:tgtEl>
                                          <p:spTgt spid="470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0022"/>
                                        </p:tgtEl>
                                        <p:attrNameLst>
                                          <p:attrName>style.visibility</p:attrName>
                                        </p:attrNameLst>
                                      </p:cBhvr>
                                      <p:to>
                                        <p:strVal val="visible"/>
                                      </p:to>
                                    </p:set>
                                    <p:animEffect transition="in" filter="wipe(left)">
                                      <p:cBhvr>
                                        <p:cTn id="22" dur="500"/>
                                        <p:tgtEl>
                                          <p:spTgt spid="470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0027"/>
                                        </p:tgtEl>
                                        <p:attrNameLst>
                                          <p:attrName>style.visibility</p:attrName>
                                        </p:attrNameLst>
                                      </p:cBhvr>
                                      <p:to>
                                        <p:strVal val="visible"/>
                                      </p:to>
                                    </p:set>
                                    <p:animEffect transition="in" filter="wipe(left)">
                                      <p:cBhvr>
                                        <p:cTn id="27" dur="500"/>
                                        <p:tgtEl>
                                          <p:spTgt spid="4700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0023"/>
                                        </p:tgtEl>
                                        <p:attrNameLst>
                                          <p:attrName>style.visibility</p:attrName>
                                        </p:attrNameLst>
                                      </p:cBhvr>
                                      <p:to>
                                        <p:strVal val="visible"/>
                                      </p:to>
                                    </p:set>
                                    <p:animEffect transition="in" filter="wipe(left)">
                                      <p:cBhvr>
                                        <p:cTn id="32" dur="500"/>
                                        <p:tgtEl>
                                          <p:spTgt spid="4700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0024"/>
                                        </p:tgtEl>
                                        <p:attrNameLst>
                                          <p:attrName>style.visibility</p:attrName>
                                        </p:attrNameLst>
                                      </p:cBhvr>
                                      <p:to>
                                        <p:strVal val="visible"/>
                                      </p:to>
                                    </p:set>
                                    <p:animEffect transition="in" filter="wipe(left)">
                                      <p:cBhvr>
                                        <p:cTn id="37" dur="500"/>
                                        <p:tgtEl>
                                          <p:spTgt spid="4700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0028"/>
                                        </p:tgtEl>
                                        <p:attrNameLst>
                                          <p:attrName>style.visibility</p:attrName>
                                        </p:attrNameLst>
                                      </p:cBhvr>
                                      <p:to>
                                        <p:strVal val="visible"/>
                                      </p:to>
                                    </p:set>
                                    <p:animEffect transition="in" filter="wipe(left)">
                                      <p:cBhvr>
                                        <p:cTn id="42" dur="500"/>
                                        <p:tgtEl>
                                          <p:spTgt spid="470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0029"/>
                                        </p:tgtEl>
                                        <p:attrNameLst>
                                          <p:attrName>style.visibility</p:attrName>
                                        </p:attrNameLst>
                                      </p:cBhvr>
                                      <p:to>
                                        <p:strVal val="visible"/>
                                      </p:to>
                                    </p:set>
                                    <p:animEffect transition="in" filter="wipe(left)">
                                      <p:cBhvr>
                                        <p:cTn id="47" dur="500"/>
                                        <p:tgtEl>
                                          <p:spTgt spid="470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1" grpId="0"/>
      <p:bldP spid="470024" grpId="0"/>
      <p:bldP spid="470026" grpId="0"/>
      <p:bldP spid="470028" grpId="0"/>
      <p:bldP spid="470029" grpId="0"/>
      <p:bldP spid="16"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32771" name="Rectangle 2"/>
          <p:cNvSpPr>
            <a:spLocks noGrp="1" noChangeArrowheads="1"/>
          </p:cNvSpPr>
          <p:nvPr>
            <p:ph type="ctrTitle"/>
          </p:nvPr>
        </p:nvSpPr>
        <p:spPr>
          <a:xfrm>
            <a:off x="152400" y="0"/>
            <a:ext cx="7661275" cy="304800"/>
          </a:xfrm>
          <a:noFill/>
        </p:spPr>
        <p:txBody>
          <a:bodyPr anchor="t"/>
          <a:lstStyle/>
          <a:p>
            <a:pPr algn="l"/>
            <a:r>
              <a:rPr lang="en-US" sz="1200">
                <a:latin typeface="Arial" charset="0"/>
              </a:rPr>
              <a:t>Figure 5.3</a:t>
            </a:r>
          </a:p>
        </p:txBody>
      </p:sp>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5" name="Rectangle 4"/>
          <p:cNvSpPr>
            <a:spLocks noChangeArrowheads="1"/>
          </p:cNvSpPr>
          <p:nvPr/>
        </p:nvSpPr>
        <p:spPr bwMode="auto">
          <a:xfrm>
            <a:off x="457200" y="5562600"/>
            <a:ext cx="464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6" name="Rectangle 5"/>
          <p:cNvSpPr>
            <a:spLocks noChangeArrowheads="1"/>
          </p:cNvSpPr>
          <p:nvPr/>
        </p:nvSpPr>
        <p:spPr bwMode="auto">
          <a:xfrm>
            <a:off x="5105400" y="5791200"/>
            <a:ext cx="3886200" cy="10668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7" name="Rectangle 6"/>
          <p:cNvSpPr>
            <a:spLocks noChangeArrowheads="1"/>
          </p:cNvSpPr>
          <p:nvPr/>
        </p:nvSpPr>
        <p:spPr bwMode="auto">
          <a:xfrm>
            <a:off x="5048250" y="1447800"/>
            <a:ext cx="3354388" cy="27432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8" name="Date Placeholder 7"/>
          <p:cNvSpPr>
            <a:spLocks noGrp="1"/>
          </p:cNvSpPr>
          <p:nvPr>
            <p:ph type="dt" sz="half" idx="2"/>
          </p:nvPr>
        </p:nvSpPr>
        <p:spPr/>
        <p:txBody>
          <a:bodyPr/>
          <a:lstStyle/>
          <a:p>
            <a:r>
              <a:rPr lang="en-US" smtClean="0"/>
              <a:t>Tuesday, June 14, 2011</a:t>
            </a:r>
            <a:endParaRPr lang="en-US"/>
          </a:p>
        </p:txBody>
      </p:sp>
      <p:sp>
        <p:nvSpPr>
          <p:cNvPr id="9" name="Slide Number Placeholder 8"/>
          <p:cNvSpPr>
            <a:spLocks noGrp="1"/>
          </p:cNvSpPr>
          <p:nvPr>
            <p:ph type="sldNum" sz="quarter" idx="4"/>
          </p:nvPr>
        </p:nvSpPr>
        <p:spPr/>
        <p:txBody>
          <a:bodyPr/>
          <a:lstStyle/>
          <a:p>
            <a:fld id="{48FEECCF-B50A-EB48-AB33-2E5645B114AC}" type="slidenum">
              <a:rPr lang="en-US" smtClean="0"/>
              <a:pPr/>
              <a:t>24</a:t>
            </a:fld>
            <a:endParaRPr lang="en-US"/>
          </a:p>
        </p:txBody>
      </p:sp>
      <p:sp>
        <p:nvSpPr>
          <p:cNvPr id="10" name="Footer Placeholder 9"/>
          <p:cNvSpPr>
            <a:spLocks noGrp="1"/>
          </p:cNvSpPr>
          <p:nvPr>
            <p:ph type="ftr" sz="quarter" idx="3"/>
          </p:nvPr>
        </p:nvSpPr>
        <p:spPr/>
        <p:txBody>
          <a:bodyPr/>
          <a:lstStyle/>
          <a:p>
            <a:r>
              <a:rPr lang="en-US" smtClean="0"/>
              <a:t>PHYS 1443-001, Spring 2011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4"/>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smtClean="0"/>
              <a:t>Tuesday, June 14, 2011</a:t>
            </a:r>
            <a:endParaRPr lang="en-US"/>
          </a:p>
        </p:txBody>
      </p:sp>
      <p:sp>
        <p:nvSpPr>
          <p:cNvPr id="33797"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33794" name="Rectangle 2"/>
          <p:cNvGraphicFramePr>
            <a:graphicFrameLocks/>
          </p:cNvGraphicFramePr>
          <p:nvPr>
            <p:ph sz="half" idx="2"/>
          </p:nvPr>
        </p:nvGraphicFramePr>
        <p:xfrm>
          <a:off x="4643438" y="2814638"/>
          <a:ext cx="3814762" cy="2447925"/>
        </p:xfrm>
        <a:graphic>
          <a:graphicData uri="http://schemas.openxmlformats.org/presentationml/2006/ole">
            <p:oleObj spid="_x0000_s398338" name="Equation" r:id="rId5" imgW="0" imgH="0" progId="Equation.DSMT4">
              <p:embed/>
            </p:oleObj>
          </a:graphicData>
        </a:graphic>
      </p:graphicFrame>
      <p:sp>
        <p:nvSpPr>
          <p:cNvPr id="33799" name="Rectangle 6"/>
          <p:cNvSpPr>
            <a:spLocks noGrp="1" noChangeArrowheads="1"/>
          </p:cNvSpPr>
          <p:nvPr>
            <p:ph type="title"/>
          </p:nvPr>
        </p:nvSpPr>
        <p:spPr>
          <a:xfrm>
            <a:off x="685800" y="152400"/>
            <a:ext cx="7772400" cy="838200"/>
          </a:xfrm>
        </p:spPr>
        <p:txBody>
          <a:bodyPr/>
          <a:lstStyle/>
          <a:p>
            <a:r>
              <a:rPr lang="en-US" smtClean="0"/>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229600" y="3200400"/>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charset="0"/>
              </a:rPr>
              <a:t>What are these?</a:t>
            </a:r>
          </a:p>
        </p:txBody>
      </p:sp>
      <p:sp>
        <p:nvSpPr>
          <p:cNvPr id="33802" name="Slide Number Placeholder 10"/>
          <p:cNvSpPr>
            <a:spLocks noGrp="1"/>
          </p:cNvSpPr>
          <p:nvPr>
            <p:ph type="sldNum" sz="quarter" idx="12"/>
          </p:nvPr>
        </p:nvSpPr>
        <p:spPr>
          <a:noFill/>
        </p:spPr>
        <p:txBody>
          <a:bodyPr/>
          <a:lstStyle/>
          <a:p>
            <a:fld id="{57CB18D3-459D-604C-94CB-21C378FCB841}" type="slidenum">
              <a:rPr lang="en-US" smtClean="0"/>
              <a:pPr/>
              <a:t>25</a:t>
            </a:fld>
            <a:endParaRPr lang="en-US" smtClean="0"/>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2071"/>
                                        </p:tgtEl>
                                        <p:attrNameLst>
                                          <p:attrName>style.visibility</p:attrName>
                                        </p:attrNameLst>
                                      </p:cBhvr>
                                      <p:to>
                                        <p:strVal val="visible"/>
                                      </p:to>
                                    </p:set>
                                    <p:anim calcmode="lin" valueType="num">
                                      <p:cBhvr>
                                        <p:cTn id="14" dur="500" fill="hold"/>
                                        <p:tgtEl>
                                          <p:spTgt spid="472071"/>
                                        </p:tgtEl>
                                        <p:attrNameLst>
                                          <p:attrName>ppt_w</p:attrName>
                                        </p:attrNameLst>
                                      </p:cBhvr>
                                      <p:tavLst>
                                        <p:tav tm="0">
                                          <p:val>
                                            <p:fltVal val="0"/>
                                          </p:val>
                                        </p:tav>
                                        <p:tav tm="100000">
                                          <p:val>
                                            <p:strVal val="#ppt_w"/>
                                          </p:val>
                                        </p:tav>
                                      </p:tavLst>
                                    </p:anim>
                                    <p:anim calcmode="lin" valueType="num">
                                      <p:cBhvr>
                                        <p:cTn id="15" dur="500" fill="hold"/>
                                        <p:tgtEl>
                                          <p:spTgt spid="472071"/>
                                        </p:tgtEl>
                                        <p:attrNameLst>
                                          <p:attrName>ppt_h</p:attrName>
                                        </p:attrNameLst>
                                      </p:cBhvr>
                                      <p:tavLst>
                                        <p:tav tm="0">
                                          <p:val>
                                            <p:fltVal val="0"/>
                                          </p:val>
                                        </p:tav>
                                        <p:tav tm="100000">
                                          <p:val>
                                            <p:strVal val="#ppt_h"/>
                                          </p:val>
                                        </p:tav>
                                      </p:tavLst>
                                    </p:anim>
                                    <p:animEffect transition="in" filter="fade">
                                      <p:cBhvr>
                                        <p:cTn id="16" dur="500"/>
                                        <p:tgtEl>
                                          <p:spTgt spid="472071"/>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472072"/>
                                        </p:tgtEl>
                                        <p:attrNameLst>
                                          <p:attrName>style.visibility</p:attrName>
                                        </p:attrNameLst>
                                      </p:cBhvr>
                                      <p:to>
                                        <p:strVal val="visible"/>
                                      </p:to>
                                    </p:set>
                                    <p:anim calcmode="lin" valueType="num">
                                      <p:cBhvr>
                                        <p:cTn id="20" dur="500" fill="hold"/>
                                        <p:tgtEl>
                                          <p:spTgt spid="472072"/>
                                        </p:tgtEl>
                                        <p:attrNameLst>
                                          <p:attrName>ppt_w</p:attrName>
                                        </p:attrNameLst>
                                      </p:cBhvr>
                                      <p:tavLst>
                                        <p:tav tm="0">
                                          <p:val>
                                            <p:fltVal val="0"/>
                                          </p:val>
                                        </p:tav>
                                        <p:tav tm="100000">
                                          <p:val>
                                            <p:strVal val="#ppt_w"/>
                                          </p:val>
                                        </p:tav>
                                      </p:tavLst>
                                    </p:anim>
                                    <p:anim calcmode="lin" valueType="num">
                                      <p:cBhvr>
                                        <p:cTn id="21" dur="500" fill="hold"/>
                                        <p:tgtEl>
                                          <p:spTgt spid="472072"/>
                                        </p:tgtEl>
                                        <p:attrNameLst>
                                          <p:attrName>ppt_h</p:attrName>
                                        </p:attrNameLst>
                                      </p:cBhvr>
                                      <p:tavLst>
                                        <p:tav tm="0">
                                          <p:val>
                                            <p:fltVal val="0"/>
                                          </p:val>
                                        </p:tav>
                                        <p:tav tm="100000">
                                          <p:val>
                                            <p:strVal val="#ppt_h"/>
                                          </p:val>
                                        </p:tav>
                                      </p:tavLst>
                                    </p:anim>
                                    <p:animEffect transition="in" filter="fade">
                                      <p:cBhvr>
                                        <p:cTn id="22" dur="500"/>
                                        <p:tgtEl>
                                          <p:spTgt spid="47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1" grpId="0" animBg="1"/>
      <p:bldP spid="47207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Tuesday, June 14,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4000"/>
              <a:t>Special Project for Extra Credit</a:t>
            </a:r>
          </a:p>
        </p:txBody>
      </p:sp>
      <p:sp>
        <p:nvSpPr>
          <p:cNvPr id="7" name="Text Box 3"/>
          <p:cNvSpPr txBox="1">
            <a:spLocks noChangeArrowheads="1"/>
          </p:cNvSpPr>
          <p:nvPr/>
        </p:nvSpPr>
        <p:spPr bwMode="auto">
          <a:xfrm>
            <a:off x="685800" y="762000"/>
            <a:ext cx="8001000" cy="1200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by how much and why? b) Who moves farther in the same elapsed time, by how much and why?</a:t>
            </a:r>
            <a:endParaRPr lang="en-US" sz="1800" baseline="30000">
              <a:solidFill>
                <a:srgbClr val="800000"/>
              </a:solidFill>
              <a:latin typeface="Arial Narrow" charset="0"/>
            </a:endParaRPr>
          </a:p>
        </p:txBody>
      </p:sp>
      <p:sp>
        <p:nvSpPr>
          <p:cNvPr id="24583" name="Content Placeholder 7"/>
          <p:cNvSpPr>
            <a:spLocks noGrp="1"/>
          </p:cNvSpPr>
          <p:nvPr>
            <p:ph idx="1"/>
          </p:nvPr>
        </p:nvSpPr>
        <p:spPr/>
        <p:txBody>
          <a:bodyPr/>
          <a:lstStyle/>
          <a:p>
            <a:r>
              <a:rPr lang="en-US" dirty="0"/>
              <a:t>Derive the formulae for the two problems above in much more detail and explain your logic in a greater detail than what is in this lecture note.</a:t>
            </a:r>
          </a:p>
          <a:p>
            <a:r>
              <a:rPr lang="en-US" dirty="0"/>
              <a:t>Be sure to clearly define each variables used in your derivation.</a:t>
            </a:r>
          </a:p>
          <a:p>
            <a:r>
              <a:rPr lang="en-US" dirty="0"/>
              <a:t>Each problem is 10 points.</a:t>
            </a:r>
          </a:p>
          <a:p>
            <a:r>
              <a:rPr lang="en-US" dirty="0"/>
              <a:t>Due is</a:t>
            </a:r>
            <a:r>
              <a:rPr lang="en-US" dirty="0" smtClean="0"/>
              <a:t> Monday</a:t>
            </a:r>
            <a:r>
              <a:rPr lang="en-US" dirty="0"/>
              <a:t>,</a:t>
            </a:r>
            <a:r>
              <a:rPr lang="en-US" dirty="0" smtClean="0"/>
              <a:t> June 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Tuesday, June 14,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4</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4000"/>
              <a:t>Special 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a:t>
            </a:r>
            <a:r>
              <a:rPr lang="en-US" sz="2000" dirty="0" smtClean="0">
                <a:solidFill>
                  <a:schemeClr val="accent2"/>
                </a:solidFill>
                <a:latin typeface="Arial Narrow" charset="0"/>
              </a:rPr>
              <a:t> astronaut tied to an 11000kg space craft  with a 100m bungee cord pushes the space craft with a force P=36N in space.   Assuming there is no loss of energy at the end of the cord, and the cord does not extend beyond its original length, the astronaut and the space craft get pulled back toward each other by the cord toward a head-on collision.   </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a:t>
            </a:r>
            <a:r>
              <a:rPr lang="en-US" sz="2400" dirty="0" smtClean="0"/>
              <a:t>come to a full stop in 0.5m from the point of initial contact? (10 points)</a:t>
            </a:r>
          </a:p>
          <a:p>
            <a:r>
              <a:rPr lang="en-US" sz="2400" dirty="0" smtClean="0"/>
              <a:t>What are the magnitudes of the forces </a:t>
            </a:r>
            <a:r>
              <a:rPr lang="en-US" sz="2400" dirty="0" smtClean="0"/>
              <a:t>exerting on the astronaut and the space craft when they come to a full stop? 6 points)</a:t>
            </a:r>
            <a:endParaRPr lang="en-US" sz="2400" dirty="0" smtClean="0"/>
          </a:p>
          <a:p>
            <a:r>
              <a:rPr lang="en-US" sz="2400" dirty="0" smtClean="0"/>
              <a:t>Due </a:t>
            </a:r>
            <a:r>
              <a:rPr lang="en-US" sz="2400" dirty="0"/>
              <a:t>is</a:t>
            </a:r>
            <a:r>
              <a:rPr lang="en-US" sz="2400" dirty="0" smtClean="0"/>
              <a:t> </a:t>
            </a:r>
            <a:r>
              <a:rPr lang="en-US" sz="2400" dirty="0" smtClean="0"/>
              <a:t>Wednes</a:t>
            </a:r>
            <a:r>
              <a:rPr lang="en-US" sz="2400" dirty="0" smtClean="0"/>
              <a:t>day</a:t>
            </a:r>
            <a:r>
              <a:rPr lang="en-US" sz="2400" dirty="0"/>
              <a:t>,</a:t>
            </a:r>
            <a:r>
              <a:rPr lang="en-US" sz="2400" dirty="0" smtClean="0"/>
              <a:t> June </a:t>
            </a:r>
            <a:r>
              <a:rPr lang="en-US" sz="2400" dirty="0" smtClean="0"/>
              <a:t>22.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smtClean="0"/>
              <a:t>Tuesday, June 14, 2011</a:t>
            </a:r>
          </a:p>
        </p:txBody>
      </p:sp>
      <p:sp>
        <p:nvSpPr>
          <p:cNvPr id="46085" name="Rectangle 6"/>
          <p:cNvSpPr>
            <a:spLocks noGrp="1" noChangeArrowheads="1"/>
          </p:cNvSpPr>
          <p:nvPr>
            <p:ph type="sldNum" sz="quarter" idx="12"/>
          </p:nvPr>
        </p:nvSpPr>
        <p:spPr>
          <a:noFill/>
        </p:spPr>
        <p:txBody>
          <a:bodyPr/>
          <a:lstStyle/>
          <a:p>
            <a:fld id="{36E41A62-F96C-7544-9D84-7821957853C1}" type="slidenum">
              <a:rPr lang="en-US"/>
              <a:pPr/>
              <a:t>5</a:t>
            </a:fld>
            <a:endParaRPr lang="en-US"/>
          </a:p>
        </p:txBody>
      </p:sp>
      <p:sp>
        <p:nvSpPr>
          <p:cNvPr id="46086" name="Footer Placeholder 4"/>
          <p:cNvSpPr>
            <a:spLocks noGrp="1"/>
          </p:cNvSpPr>
          <p:nvPr>
            <p:ph type="ftr" sz="quarter" idx="11"/>
          </p:nvPr>
        </p:nvSpPr>
        <p:spPr>
          <a:noFill/>
        </p:spPr>
        <p:txBody>
          <a:bodyPr/>
          <a:lstStyle/>
          <a:p>
            <a:r>
              <a:rPr lang="en-US" smtClean="0"/>
              <a:t>PHYS 1443-001, Spring 2011 Dr. Jaehoon Yu</a:t>
            </a: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DCA363DA-673D-E949-A24E-B2689BA66042}" type="slidenum">
              <a:rPr lang="en-US" sz="1400" b="1">
                <a:solidFill>
                  <a:srgbClr val="A50021"/>
                </a:solidFill>
                <a:latin typeface="Arial Narrow" charset="0"/>
              </a:rPr>
              <a:pPr algn="r"/>
              <a:t>5</a:t>
            </a:fld>
            <a:endParaRPr lang="en-US" sz="1400" b="1">
              <a:solidFill>
                <a:srgbClr val="A50021"/>
              </a:solidFill>
              <a:latin typeface="Arial Narrow"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76200"/>
            <a:ext cx="8610600" cy="609600"/>
          </a:xfrm>
        </p:spPr>
        <p:txBody>
          <a:bodyPr/>
          <a:lstStyle/>
          <a:p>
            <a:pPr eaLnBrk="1" hangingPunct="1"/>
            <a:r>
              <a:rPr lang="en-US" sz="3600" dirty="0"/>
              <a:t>Newton’s Third Law (Law of Action and Reaction)</a:t>
            </a:r>
          </a:p>
        </p:txBody>
      </p:sp>
      <p:sp>
        <p:nvSpPr>
          <p:cNvPr id="268292" name="Text Box 4"/>
          <p:cNvSpPr txBox="1">
            <a:spLocks noChangeArrowheads="1"/>
          </p:cNvSpPr>
          <p:nvPr/>
        </p:nvSpPr>
        <p:spPr bwMode="auto">
          <a:xfrm>
            <a:off x="304800" y="762000"/>
            <a:ext cx="8610600" cy="138499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sz="2800" dirty="0">
                <a:solidFill>
                  <a:srgbClr val="FF0000"/>
                </a:solidFill>
                <a:latin typeface="Monotype Corsiva" charset="0"/>
              </a:rPr>
              <a:t>If two objects interact, the force F</a:t>
            </a:r>
            <a:r>
              <a:rPr lang="en-US" sz="2800" baseline="-25000" dirty="0">
                <a:solidFill>
                  <a:srgbClr val="FF0000"/>
                </a:solidFill>
                <a:latin typeface="Monotype Corsiva" charset="0"/>
              </a:rPr>
              <a:t>21</a:t>
            </a:r>
            <a:r>
              <a:rPr lang="en-US" sz="2800" dirty="0">
                <a:solidFill>
                  <a:srgbClr val="FF0000"/>
                </a:solidFill>
                <a:latin typeface="Monotype Corsiva" charset="0"/>
              </a:rPr>
              <a:t> that object 2 exerts on object 1</a:t>
            </a:r>
            <a:r>
              <a:rPr lang="en-US" sz="2800" dirty="0" smtClean="0">
                <a:solidFill>
                  <a:srgbClr val="FF0000"/>
                </a:solidFill>
                <a:latin typeface="Monotype Corsiva" charset="0"/>
              </a:rPr>
              <a:t> is </a:t>
            </a:r>
            <a:r>
              <a:rPr lang="en-US" sz="2800" dirty="0">
                <a:solidFill>
                  <a:srgbClr val="FF0000"/>
                </a:solidFill>
                <a:latin typeface="Monotype Corsiva" charset="0"/>
              </a:rPr>
              <a:t>equal in magnitude and opposite in direction to the force F</a:t>
            </a:r>
            <a:r>
              <a:rPr lang="en-US" sz="2800" baseline="-25000" dirty="0">
                <a:solidFill>
                  <a:srgbClr val="FF0000"/>
                </a:solidFill>
                <a:latin typeface="Monotype Corsiva" charset="0"/>
              </a:rPr>
              <a:t>12</a:t>
            </a:r>
            <a:r>
              <a:rPr lang="en-US" sz="2800" dirty="0" smtClean="0">
                <a:solidFill>
                  <a:srgbClr val="FF0000"/>
                </a:solidFill>
                <a:latin typeface="Monotype Corsiva" charset="0"/>
              </a:rPr>
              <a:t> that </a:t>
            </a:r>
            <a:r>
              <a:rPr lang="en-US" sz="2800" dirty="0">
                <a:solidFill>
                  <a:srgbClr val="FF0000"/>
                </a:solidFill>
                <a:latin typeface="Monotype Corsiva" charset="0"/>
              </a:rPr>
              <a:t>object</a:t>
            </a:r>
            <a:r>
              <a:rPr lang="en-US" sz="2800" dirty="0" smtClean="0">
                <a:solidFill>
                  <a:srgbClr val="FF0000"/>
                </a:solidFill>
                <a:latin typeface="Monotype Corsiva" charset="0"/>
              </a:rPr>
              <a:t> 1 exerts on </a:t>
            </a:r>
            <a:r>
              <a:rPr lang="en-US" sz="2800" dirty="0">
                <a:solidFill>
                  <a:srgbClr val="FF0000"/>
                </a:solidFill>
                <a:latin typeface="Monotype Corsiva" charset="0"/>
              </a:rPr>
              <a:t>object</a:t>
            </a:r>
            <a:r>
              <a:rPr lang="en-US" sz="2800" dirty="0" smtClean="0">
                <a:solidFill>
                  <a:srgbClr val="FF0000"/>
                </a:solidFill>
                <a:latin typeface="Monotype Corsiva" charset="0"/>
              </a:rPr>
              <a:t> 2. </a:t>
            </a:r>
            <a:endParaRPr lang="en-US" sz="2800" dirty="0">
              <a:solidFill>
                <a:srgbClr val="FF0000"/>
              </a:solidFill>
              <a:latin typeface="Monotype Corsiva" charset="0"/>
            </a:endParaRP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charset="0"/>
              </a:rPr>
              <a:t>F</a:t>
            </a:r>
            <a:r>
              <a:rPr lang="en-US" baseline="-25000">
                <a:solidFill>
                  <a:srgbClr val="FF0000"/>
                </a:solidFill>
                <a:latin typeface="Monotype Corsiva"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charset="0"/>
              </a:rPr>
              <a:t>F</a:t>
            </a:r>
            <a:r>
              <a:rPr lang="en-US" baseline="-25000">
                <a:solidFill>
                  <a:srgbClr val="FF0000"/>
                </a:solidFill>
                <a:latin typeface="Monotype Corsiva" charset="0"/>
              </a:rPr>
              <a:t>12</a:t>
            </a:r>
          </a:p>
        </p:txBody>
      </p:sp>
      <p:graphicFrame>
        <p:nvGraphicFramePr>
          <p:cNvPr id="268299" name="Object 2"/>
          <p:cNvGraphicFramePr>
            <a:graphicFrameLocks noChangeAspect="1"/>
          </p:cNvGraphicFramePr>
          <p:nvPr/>
        </p:nvGraphicFramePr>
        <p:xfrm>
          <a:off x="5284788" y="2514600"/>
          <a:ext cx="998537" cy="631825"/>
        </p:xfrm>
        <a:graphic>
          <a:graphicData uri="http://schemas.openxmlformats.org/presentationml/2006/ole">
            <p:oleObj spid="_x0000_s364546" name="Equation" r:id="rId3" imgW="380880" imgH="228600" progId="Equation.DSMT4">
              <p:embed/>
            </p:oleObj>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The reaction force is equal in magnitude to the action force but in opposite direction. These two forces always act </a:t>
            </a:r>
            <a:r>
              <a:rPr lang="en-US" b="1" u="sng">
                <a:latin typeface="Monotype Corsiva" charset="0"/>
              </a:rPr>
              <a:t>on different objects</a:t>
            </a:r>
            <a:r>
              <a:rPr lang="en-US">
                <a:solidFill>
                  <a:srgbClr val="FF0000"/>
                </a:solidFill>
                <a:latin typeface="Monotype Corsiva"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charset="0"/>
              </a:rPr>
              <a:t>Stationary objects on top of a table has a reaction force (called the normal force) from</a:t>
            </a:r>
            <a:r>
              <a:rPr lang="en-US" dirty="0" smtClean="0">
                <a:solidFill>
                  <a:srgbClr val="FF0000"/>
                </a:solidFill>
                <a:latin typeface="Monotype Corsiva" charset="0"/>
              </a:rPr>
              <a:t> the table </a:t>
            </a:r>
            <a:r>
              <a:rPr lang="en-US" dirty="0">
                <a:solidFill>
                  <a:srgbClr val="FF0000"/>
                </a:solidFill>
                <a:latin typeface="Monotype Corsiva" charset="0"/>
              </a:rPr>
              <a:t>to balance the action force, the gravitational force.</a:t>
            </a:r>
          </a:p>
        </p:txBody>
      </p:sp>
      <p:graphicFrame>
        <p:nvGraphicFramePr>
          <p:cNvPr id="268304" name="Object 3"/>
          <p:cNvGraphicFramePr>
            <a:graphicFrameLocks noChangeAspect="1"/>
          </p:cNvGraphicFramePr>
          <p:nvPr/>
        </p:nvGraphicFramePr>
        <p:xfrm>
          <a:off x="6199188" y="2533650"/>
          <a:ext cx="898525" cy="630238"/>
        </p:xfrm>
        <a:graphic>
          <a:graphicData uri="http://schemas.openxmlformats.org/presentationml/2006/ole">
            <p:oleObj spid="_x0000_s364547" name="Equation" r:id="rId4" imgW="34272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8292"/>
                                        </p:tgtEl>
                                        <p:attrNameLst>
                                          <p:attrName>style.visibility</p:attrName>
                                        </p:attrNameLst>
                                      </p:cBhvr>
                                      <p:to>
                                        <p:strVal val="visible"/>
                                      </p:to>
                                    </p:set>
                                    <p:animEffect transition="in" filter="wipe(left)">
                                      <p:cBhvr>
                                        <p:cTn id="7" dur="500"/>
                                        <p:tgtEl>
                                          <p:spTgt spid="268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8293"/>
                                        </p:tgtEl>
                                        <p:attrNameLst>
                                          <p:attrName>style.visibility</p:attrName>
                                        </p:attrNameLst>
                                      </p:cBhvr>
                                      <p:to>
                                        <p:strVal val="visible"/>
                                      </p:to>
                                    </p:set>
                                    <p:animEffect transition="in" filter="wipe(left)">
                                      <p:cBhvr>
                                        <p:cTn id="12" dur="500"/>
                                        <p:tgtEl>
                                          <p:spTgt spid="268293"/>
                                        </p:tgtEl>
                                      </p:cBhvr>
                                    </p:animEffect>
                                  </p:childTnLst>
                                </p:cTn>
                              </p:par>
                            </p:childTnLst>
                          </p:cTn>
                        </p:par>
                        <p:par>
                          <p:cTn id="13" fill="hold">
                            <p:stCondLst>
                              <p:cond delay="500"/>
                            </p:stCondLst>
                            <p:childTnLst>
                              <p:par>
                                <p:cTn id="14" presetID="22" presetClass="entr" presetSubtype="8" fill="hold" nodeType="afterEffect">
                                  <p:stCondLst>
                                    <p:cond delay="0"/>
                                  </p:stCondLst>
                                  <p:iterate type="wd">
                                    <p:tmPct val="10000"/>
                                  </p:iterate>
                                  <p:childTnLst>
                                    <p:set>
                                      <p:cBhvr>
                                        <p:cTn id="15" dur="1" fill="hold">
                                          <p:stCondLst>
                                            <p:cond delay="0"/>
                                          </p:stCondLst>
                                        </p:cTn>
                                        <p:tgtEl>
                                          <p:spTgt spid="268294"/>
                                        </p:tgtEl>
                                        <p:attrNameLst>
                                          <p:attrName>style.visibility</p:attrName>
                                        </p:attrNameLst>
                                      </p:cBhvr>
                                      <p:to>
                                        <p:strVal val="visible"/>
                                      </p:to>
                                    </p:set>
                                    <p:animEffect transition="in" filter="wipe(left)">
                                      <p:cBhvr>
                                        <p:cTn id="16" dur="500"/>
                                        <p:tgtEl>
                                          <p:spTgt spid="268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68296">
                                            <p:txEl>
                                              <p:pRg st="0" end="0"/>
                                            </p:txEl>
                                          </p:spTgt>
                                        </p:tgtEl>
                                        <p:attrNameLst>
                                          <p:attrName>style.visibility</p:attrName>
                                        </p:attrNameLst>
                                      </p:cBhvr>
                                      <p:to>
                                        <p:strVal val="visible"/>
                                      </p:to>
                                    </p:set>
                                    <p:animEffect transition="in" filter="wipe(left)">
                                      <p:cBhvr>
                                        <p:cTn id="21" dur="500"/>
                                        <p:tgtEl>
                                          <p:spTgt spid="268296">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8295"/>
                                        </p:tgtEl>
                                        <p:attrNameLst>
                                          <p:attrName>style.visibility</p:attrName>
                                        </p:attrNameLst>
                                      </p:cBhvr>
                                      <p:to>
                                        <p:strVal val="visible"/>
                                      </p:to>
                                    </p:set>
                                    <p:animEffect transition="in" filter="wipe(left)">
                                      <p:cBhvr>
                                        <p:cTn id="25" dur="500"/>
                                        <p:tgtEl>
                                          <p:spTgt spid="2682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68298">
                                            <p:txEl>
                                              <p:pRg st="0" end="0"/>
                                            </p:txEl>
                                          </p:spTgt>
                                        </p:tgtEl>
                                        <p:attrNameLst>
                                          <p:attrName>style.visibility</p:attrName>
                                        </p:attrNameLst>
                                      </p:cBhvr>
                                      <p:to>
                                        <p:strVal val="visible"/>
                                      </p:to>
                                    </p:set>
                                    <p:animEffect transition="in" filter="wipe(left)">
                                      <p:cBhvr>
                                        <p:cTn id="30" dur="500"/>
                                        <p:tgtEl>
                                          <p:spTgt spid="268298">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268297"/>
                                        </p:tgtEl>
                                        <p:attrNameLst>
                                          <p:attrName>style.visibility</p:attrName>
                                        </p:attrNameLst>
                                      </p:cBhvr>
                                      <p:to>
                                        <p:strVal val="visible"/>
                                      </p:to>
                                    </p:set>
                                    <p:animEffect transition="in" filter="wipe(left)">
                                      <p:cBhvr>
                                        <p:cTn id="34" dur="500"/>
                                        <p:tgtEl>
                                          <p:spTgt spid="26829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268299"/>
                                        </p:tgtEl>
                                        <p:attrNameLst>
                                          <p:attrName>style.visibility</p:attrName>
                                        </p:attrNameLst>
                                      </p:cBhvr>
                                      <p:to>
                                        <p:strVal val="visible"/>
                                      </p:to>
                                    </p:set>
                                    <p:animEffect transition="in" filter="wipe(left)">
                                      <p:cBhvr>
                                        <p:cTn id="39" dur="500"/>
                                        <p:tgtEl>
                                          <p:spTgt spid="26829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268304"/>
                                        </p:tgtEl>
                                        <p:attrNameLst>
                                          <p:attrName>style.visibility</p:attrName>
                                        </p:attrNameLst>
                                      </p:cBhvr>
                                      <p:to>
                                        <p:strVal val="visible"/>
                                      </p:to>
                                    </p:set>
                                    <p:animEffect transition="in" filter="wipe(left)">
                                      <p:cBhvr>
                                        <p:cTn id="44" dur="500"/>
                                        <p:tgtEl>
                                          <p:spTgt spid="2683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iterate type="wd">
                                    <p:tmPct val="10000"/>
                                  </p:iterate>
                                  <p:childTnLst>
                                    <p:set>
                                      <p:cBhvr>
                                        <p:cTn id="48" dur="1" fill="hold">
                                          <p:stCondLst>
                                            <p:cond delay="0"/>
                                          </p:stCondLst>
                                        </p:cTn>
                                        <p:tgtEl>
                                          <p:spTgt spid="268290"/>
                                        </p:tgtEl>
                                        <p:attrNameLst>
                                          <p:attrName>style.visibility</p:attrName>
                                        </p:attrNameLst>
                                      </p:cBhvr>
                                      <p:to>
                                        <p:strVal val="visible"/>
                                      </p:to>
                                    </p:set>
                                    <p:anim calcmode="lin" valueType="num">
                                      <p:cBhvr>
                                        <p:cTn id="49" dur="500" fill="hold"/>
                                        <p:tgtEl>
                                          <p:spTgt spid="268290"/>
                                        </p:tgtEl>
                                        <p:attrNameLst>
                                          <p:attrName>ppt_w</p:attrName>
                                        </p:attrNameLst>
                                      </p:cBhvr>
                                      <p:tavLst>
                                        <p:tav tm="0">
                                          <p:val>
                                            <p:fltVal val="0"/>
                                          </p:val>
                                        </p:tav>
                                        <p:tav tm="100000">
                                          <p:val>
                                            <p:strVal val="#ppt_w"/>
                                          </p:val>
                                        </p:tav>
                                      </p:tavLst>
                                    </p:anim>
                                    <p:anim calcmode="lin" valueType="num">
                                      <p:cBhvr>
                                        <p:cTn id="50" dur="500" fill="hold"/>
                                        <p:tgtEl>
                                          <p:spTgt spid="268290"/>
                                        </p:tgtEl>
                                        <p:attrNameLst>
                                          <p:attrName>ppt_h</p:attrName>
                                        </p:attrNameLst>
                                      </p:cBhvr>
                                      <p:tavLst>
                                        <p:tav tm="0">
                                          <p:val>
                                            <p:fltVal val="0"/>
                                          </p:val>
                                        </p:tav>
                                        <p:tav tm="100000">
                                          <p:val>
                                            <p:strVal val="#ppt_h"/>
                                          </p:val>
                                        </p:tav>
                                      </p:tavLst>
                                    </p:anim>
                                    <p:animEffect transition="in" filter="fade">
                                      <p:cBhvr>
                                        <p:cTn id="51" dur="500"/>
                                        <p:tgtEl>
                                          <p:spTgt spid="26829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68300"/>
                                        </p:tgtEl>
                                        <p:attrNameLst>
                                          <p:attrName>style.visibility</p:attrName>
                                        </p:attrNameLst>
                                      </p:cBhvr>
                                      <p:to>
                                        <p:strVal val="visible"/>
                                      </p:to>
                                    </p:set>
                                    <p:animEffect transition="in" filter="wipe(left)">
                                      <p:cBhvr>
                                        <p:cTn id="56" dur="500"/>
                                        <p:tgtEl>
                                          <p:spTgt spid="26830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68301"/>
                                        </p:tgtEl>
                                        <p:attrNameLst>
                                          <p:attrName>style.visibility</p:attrName>
                                        </p:attrNameLst>
                                      </p:cBhvr>
                                      <p:to>
                                        <p:strVal val="visible"/>
                                      </p:to>
                                    </p:set>
                                    <p:animEffect transition="in" filter="wipe(left)">
                                      <p:cBhvr>
                                        <p:cTn id="61" dur="500"/>
                                        <p:tgtEl>
                                          <p:spTgt spid="26830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68302"/>
                                        </p:tgtEl>
                                        <p:attrNameLst>
                                          <p:attrName>style.visibility</p:attrName>
                                        </p:attrNameLst>
                                      </p:cBhvr>
                                      <p:to>
                                        <p:strVal val="visible"/>
                                      </p:to>
                                    </p:set>
                                    <p:animEffect transition="in" filter="wipe(left)">
                                      <p:cBhvr>
                                        <p:cTn id="66" dur="500"/>
                                        <p:tgtEl>
                                          <p:spTgt spid="2683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68303"/>
                                        </p:tgtEl>
                                        <p:attrNameLst>
                                          <p:attrName>style.visibility</p:attrName>
                                        </p:attrNameLst>
                                      </p:cBhvr>
                                      <p:to>
                                        <p:strVal val="visible"/>
                                      </p:to>
                                    </p:set>
                                    <p:animEffect transition="in" filter="wipe(left)">
                                      <p:cBhvr>
                                        <p:cTn id="71" dur="5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p:bldP spid="268292" grpId="0" animBg="1" autoUpdateAnimBg="0"/>
      <p:bldP spid="268295" grpId="0" animBg="1"/>
      <p:bldP spid="268296" grpId="0" build="p" autoUpdateAnimBg="0"/>
      <p:bldP spid="268297" grpId="0" animBg="1"/>
      <p:bldP spid="268298" grpId="0" build="p" autoUpdateAnimBg="0"/>
      <p:bldP spid="268300" grpId="0"/>
      <p:bldP spid="268301" grpId="0"/>
      <p:bldP spid="268302" grpId="0"/>
      <p:bldP spid="26830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t>Tuesday, June 14, 2011</a:t>
            </a:r>
          </a:p>
        </p:txBody>
      </p:sp>
      <p:sp>
        <p:nvSpPr>
          <p:cNvPr id="47108" name="Footer Placeholder 5"/>
          <p:cNvSpPr>
            <a:spLocks noGrp="1"/>
          </p:cNvSpPr>
          <p:nvPr>
            <p:ph type="ftr" sz="quarter" idx="11"/>
          </p:nvPr>
        </p:nvSpPr>
        <p:spPr>
          <a:noFill/>
        </p:spPr>
        <p:txBody>
          <a:bodyPr/>
          <a:lstStyle/>
          <a:p>
            <a:r>
              <a:rPr lang="en-US" smtClean="0"/>
              <a:t>PHYS 1443-001, Spring 2011 Dr. Jaehoon Yu</a:t>
            </a:r>
          </a:p>
        </p:txBody>
      </p:sp>
      <p:sp>
        <p:nvSpPr>
          <p:cNvPr id="47109" name="Slide Number Placeholder 6"/>
          <p:cNvSpPr>
            <a:spLocks noGrp="1"/>
          </p:cNvSpPr>
          <p:nvPr>
            <p:ph type="sldNum" sz="quarter" idx="12"/>
          </p:nvPr>
        </p:nvSpPr>
        <p:spPr>
          <a:noFill/>
        </p:spPr>
        <p:txBody>
          <a:bodyPr/>
          <a:lstStyle/>
          <a:p>
            <a:fld id="{A3E9094E-48A6-6C4C-B7CC-DD45055B433A}" type="slidenum">
              <a:rPr lang="en-US"/>
              <a:pPr/>
              <a:t>6</a:t>
            </a:fld>
            <a:endParaRPr lang="en-US"/>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47106" name="Rectangle 2"/>
          <p:cNvGraphicFramePr>
            <a:graphicFrameLocks/>
          </p:cNvGraphicFramePr>
          <p:nvPr>
            <p:ph sz="half" idx="2"/>
          </p:nvPr>
        </p:nvGraphicFramePr>
        <p:xfrm>
          <a:off x="4643438" y="2814638"/>
          <a:ext cx="3814762" cy="2447925"/>
        </p:xfrm>
        <a:graphic>
          <a:graphicData uri="http://schemas.openxmlformats.org/presentationml/2006/ole">
            <p:oleObj spid="_x0000_s365570" name="Equation" r:id="rId4" imgW="0" imgH="0" progId="Equation.DSMT4">
              <p:embed/>
            </p:oleObj>
          </a:graphicData>
        </a:graphic>
      </p:graphicFrame>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5"/>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t>Ex.  The Accelerations Produced by Action and Reaction Forces</a:t>
            </a:r>
          </a:p>
        </p:txBody>
      </p:sp>
      <p:sp>
        <p:nvSpPr>
          <p:cNvPr id="417800" name="Text Box 8"/>
          <p:cNvSpPr txBox="1">
            <a:spLocks noChangeArrowheads="1"/>
          </p:cNvSpPr>
          <p:nvPr/>
        </p:nvSpPr>
        <p:spPr bwMode="auto">
          <a:xfrm>
            <a:off x="6172200" y="2362200"/>
            <a:ext cx="2590800" cy="641350"/>
          </a:xfrm>
          <a:prstGeom prst="rect">
            <a:avLst/>
          </a:prstGeom>
          <a:noFill/>
          <a:ln w="9525">
            <a:noFill/>
            <a:miter lim="800000"/>
            <a:headEnd/>
            <a:tailEnd/>
          </a:ln>
        </p:spPr>
        <p:txBody>
          <a:bodyPr>
            <a:prstTxWarp prst="textNoShape">
              <a:avLst/>
            </a:prstTxWarp>
            <a:spAutoFit/>
          </a:bodyPr>
          <a:lstStyle/>
          <a:p>
            <a:r>
              <a:rPr lang="en-US" sz="1800" dirty="0">
                <a:solidFill>
                  <a:srgbClr val="A50021"/>
                </a:solidFill>
                <a:latin typeface="Arial Narrow" charset="0"/>
              </a:rPr>
              <a:t>Which one do you think will get larger acceleration?</a:t>
            </a:r>
          </a:p>
        </p:txBody>
      </p:sp>
      <p:sp>
        <p:nvSpPr>
          <p:cNvPr id="11" name="Text Box 8"/>
          <p:cNvSpPr txBox="1">
            <a:spLocks noChangeArrowheads="1"/>
          </p:cNvSpPr>
          <p:nvPr/>
        </p:nvSpPr>
        <p:spPr bwMode="auto">
          <a:xfrm>
            <a:off x="6172200" y="2983468"/>
            <a:ext cx="2971800"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A50021"/>
                </a:solidFill>
                <a:latin typeface="Arial Narrow" charset="0"/>
              </a:rPr>
              <a:t>Yes, you are right! The astronaut!</a:t>
            </a:r>
            <a:endParaRPr lang="en-US" sz="1800" dirty="0">
              <a:solidFill>
                <a:srgbClr val="A50021"/>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7798"/>
                                        </p:tgtEl>
                                        <p:attrNameLst>
                                          <p:attrName>style.visibility</p:attrName>
                                        </p:attrNameLst>
                                      </p:cBhvr>
                                      <p:to>
                                        <p:strVal val="visible"/>
                                      </p:to>
                                    </p:set>
                                    <p:animEffect transition="in" filter="wipe(left)">
                                      <p:cBhvr>
                                        <p:cTn id="7" dur="500"/>
                                        <p:tgtEl>
                                          <p:spTgt spid="4177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7797"/>
                                        </p:tgtEl>
                                        <p:attrNameLst>
                                          <p:attrName>style.visibility</p:attrName>
                                        </p:attrNameLst>
                                      </p:cBhvr>
                                      <p:to>
                                        <p:strVal val="visible"/>
                                      </p:to>
                                    </p:set>
                                    <p:animEffect transition="in" filter="wipe(left)">
                                      <p:cBhvr>
                                        <p:cTn id="12" dur="500"/>
                                        <p:tgtEl>
                                          <p:spTgt spid="417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7800"/>
                                        </p:tgtEl>
                                        <p:attrNameLst>
                                          <p:attrName>style.visibility</p:attrName>
                                        </p:attrNameLst>
                                      </p:cBhvr>
                                      <p:to>
                                        <p:strVal val="visible"/>
                                      </p:to>
                                    </p:set>
                                    <p:animEffect transition="in" filter="wipe(left)">
                                      <p:cBhvr>
                                        <p:cTn id="17" dur="500"/>
                                        <p:tgtEl>
                                          <p:spTgt spid="4178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P spid="417800" grpId="0"/>
      <p:bldP spid="11"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smtClean="0"/>
              <a:t>Tuesday, June 14, 2011</a:t>
            </a:r>
          </a:p>
        </p:txBody>
      </p:sp>
      <p:sp>
        <p:nvSpPr>
          <p:cNvPr id="49166" name="Footer Placeholder 5"/>
          <p:cNvSpPr>
            <a:spLocks noGrp="1"/>
          </p:cNvSpPr>
          <p:nvPr>
            <p:ph type="ftr" sz="quarter" idx="11"/>
          </p:nvPr>
        </p:nvSpPr>
        <p:spPr>
          <a:noFill/>
        </p:spPr>
        <p:txBody>
          <a:bodyPr/>
          <a:lstStyle/>
          <a:p>
            <a:r>
              <a:rPr lang="en-US" smtClean="0"/>
              <a:t>PHYS 1443-001, Spring 2011 Dr. Jaehoon Yu</a:t>
            </a:r>
          </a:p>
        </p:txBody>
      </p:sp>
      <p:sp>
        <p:nvSpPr>
          <p:cNvPr id="49167" name="Slide Number Placeholder 6"/>
          <p:cNvSpPr>
            <a:spLocks noGrp="1"/>
          </p:cNvSpPr>
          <p:nvPr>
            <p:ph type="sldNum" sz="quarter" idx="12"/>
          </p:nvPr>
        </p:nvSpPr>
        <p:spPr>
          <a:noFill/>
        </p:spPr>
        <p:txBody>
          <a:bodyPr/>
          <a:lstStyle/>
          <a:p>
            <a:fld id="{F4BEC0BE-3762-6240-BED8-EAA6015EC894}" type="slidenum">
              <a:rPr lang="en-US"/>
              <a:pPr/>
              <a:t>7</a:t>
            </a:fld>
            <a:endParaRPr lang="en-US"/>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419844" name="Rectangle 2"/>
          <p:cNvGraphicFramePr>
            <a:graphicFrameLocks/>
          </p:cNvGraphicFramePr>
          <p:nvPr>
            <p:ph sz="half" idx="2"/>
          </p:nvPr>
        </p:nvGraphicFramePr>
        <p:xfrm>
          <a:off x="4643438" y="2814638"/>
          <a:ext cx="3814762" cy="2447925"/>
        </p:xfrm>
        <a:graphic>
          <a:graphicData uri="http://schemas.openxmlformats.org/presentationml/2006/ole">
            <p:oleObj spid="_x0000_s367618" name="Equation" r:id="rId4" imgW="0" imgH="0" progId="Equation.3">
              <p:embed/>
            </p:oleObj>
          </a:graphicData>
        </a:graphic>
      </p:graphicFrame>
      <p:graphicFrame>
        <p:nvGraphicFramePr>
          <p:cNvPr id="419845" name="Object 3"/>
          <p:cNvGraphicFramePr>
            <a:graphicFrameLocks noChangeAspect="1"/>
          </p:cNvGraphicFramePr>
          <p:nvPr/>
        </p:nvGraphicFramePr>
        <p:xfrm>
          <a:off x="7045325" y="914400"/>
          <a:ext cx="1568450" cy="733425"/>
        </p:xfrm>
        <a:graphic>
          <a:graphicData uri="http://schemas.openxmlformats.org/presentationml/2006/ole">
            <p:oleObj spid="_x0000_s367619" name="Equation" r:id="rId5" imgW="571500" imgH="266700" progId="Equation.DSMT4">
              <p:embed/>
            </p:oleObj>
          </a:graphicData>
        </a:graphic>
      </p:graphicFrame>
      <p:graphicFrame>
        <p:nvGraphicFramePr>
          <p:cNvPr id="419846" name="Object 4"/>
          <p:cNvGraphicFramePr>
            <a:graphicFrameLocks noChangeAspect="1"/>
          </p:cNvGraphicFramePr>
          <p:nvPr/>
        </p:nvGraphicFramePr>
        <p:xfrm>
          <a:off x="1905000" y="2938463"/>
          <a:ext cx="958850" cy="719137"/>
        </p:xfrm>
        <a:graphic>
          <a:graphicData uri="http://schemas.openxmlformats.org/presentationml/2006/ole">
            <p:oleObj spid="_x0000_s367620" name="Equation" r:id="rId6" imgW="304560" imgH="228600" progId="Equation.DSMT4">
              <p:embed/>
            </p:oleObj>
          </a:graphicData>
        </a:graphic>
      </p:graphicFrame>
      <p:graphicFrame>
        <p:nvGraphicFramePr>
          <p:cNvPr id="419847" name="Object 5"/>
          <p:cNvGraphicFramePr>
            <a:graphicFrameLocks noChangeAspect="1"/>
          </p:cNvGraphicFramePr>
          <p:nvPr/>
        </p:nvGraphicFramePr>
        <p:xfrm>
          <a:off x="2057400" y="4710113"/>
          <a:ext cx="1019175" cy="733425"/>
        </p:xfrm>
        <a:graphic>
          <a:graphicData uri="http://schemas.openxmlformats.org/presentationml/2006/ole">
            <p:oleObj spid="_x0000_s367621" name="Equation" r:id="rId7" imgW="317160" imgH="228600" progId="Equation.DSMT4">
              <p:embed/>
            </p:oleObj>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Force exerted on the space craft by the astronaut</a:t>
            </a:r>
          </a:p>
        </p:txBody>
      </p:sp>
      <p:graphicFrame>
        <p:nvGraphicFramePr>
          <p:cNvPr id="419850" name="Object 6"/>
          <p:cNvGraphicFramePr>
            <a:graphicFrameLocks noChangeAspect="1"/>
          </p:cNvGraphicFramePr>
          <p:nvPr/>
        </p:nvGraphicFramePr>
        <p:xfrm>
          <a:off x="6969125" y="1676400"/>
          <a:ext cx="1812925" cy="733425"/>
        </p:xfrm>
        <a:graphic>
          <a:graphicData uri="http://schemas.openxmlformats.org/presentationml/2006/ole">
            <p:oleObj spid="_x0000_s367622" name="Equation" r:id="rId8" imgW="660400" imgH="266700" progId="Equation.DSMT4">
              <p:embed/>
            </p:oleObj>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Force exerted on the astronaut by the space craft</a:t>
            </a:r>
          </a:p>
        </p:txBody>
      </p:sp>
      <p:graphicFrame>
        <p:nvGraphicFramePr>
          <p:cNvPr id="419852" name="Object 7"/>
          <p:cNvGraphicFramePr>
            <a:graphicFrameLocks noChangeAspect="1"/>
          </p:cNvGraphicFramePr>
          <p:nvPr/>
        </p:nvGraphicFramePr>
        <p:xfrm>
          <a:off x="2819400" y="2570163"/>
          <a:ext cx="1119188" cy="1479550"/>
        </p:xfrm>
        <a:graphic>
          <a:graphicData uri="http://schemas.openxmlformats.org/presentationml/2006/ole">
            <p:oleObj spid="_x0000_s367623" name="Equation" r:id="rId9" imgW="355320" imgH="469800" progId="Equation.DSMT4">
              <p:embed/>
            </p:oleObj>
          </a:graphicData>
        </a:graphic>
      </p:graphicFrame>
      <p:graphicFrame>
        <p:nvGraphicFramePr>
          <p:cNvPr id="419853" name="Object 8"/>
          <p:cNvGraphicFramePr>
            <a:graphicFrameLocks noChangeAspect="1"/>
          </p:cNvGraphicFramePr>
          <p:nvPr/>
        </p:nvGraphicFramePr>
        <p:xfrm>
          <a:off x="3846513" y="2627313"/>
          <a:ext cx="2478087" cy="1397000"/>
        </p:xfrm>
        <a:graphic>
          <a:graphicData uri="http://schemas.openxmlformats.org/presentationml/2006/ole">
            <p:oleObj spid="_x0000_s367624" name="Equation" r:id="rId10" imgW="787320" imgH="444240" progId="Equation.DSMT4">
              <p:embed/>
            </p:oleObj>
          </a:graphicData>
        </a:graphic>
      </p:graphicFrame>
      <p:graphicFrame>
        <p:nvGraphicFramePr>
          <p:cNvPr id="419854" name="Object 9"/>
          <p:cNvGraphicFramePr>
            <a:graphicFrameLocks noChangeAspect="1"/>
          </p:cNvGraphicFramePr>
          <p:nvPr/>
        </p:nvGraphicFramePr>
        <p:xfrm>
          <a:off x="6191250" y="2900363"/>
          <a:ext cx="2995613" cy="798512"/>
        </p:xfrm>
        <a:graphic>
          <a:graphicData uri="http://schemas.openxmlformats.org/presentationml/2006/ole">
            <p:oleObj spid="_x0000_s367625" name="Equation" r:id="rId11" imgW="952500" imgH="254000" progId="Equation.DSMT4">
              <p:embed/>
            </p:oleObj>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astronaut’s acceleration</a:t>
            </a:r>
          </a:p>
        </p:txBody>
      </p:sp>
      <p:graphicFrame>
        <p:nvGraphicFramePr>
          <p:cNvPr id="419857" name="Object 10"/>
          <p:cNvGraphicFramePr>
            <a:graphicFrameLocks noChangeAspect="1"/>
          </p:cNvGraphicFramePr>
          <p:nvPr/>
        </p:nvGraphicFramePr>
        <p:xfrm>
          <a:off x="3121025" y="4322763"/>
          <a:ext cx="1222375" cy="1508125"/>
        </p:xfrm>
        <a:graphic>
          <a:graphicData uri="http://schemas.openxmlformats.org/presentationml/2006/ole">
            <p:oleObj spid="_x0000_s367626" name="Equation" r:id="rId12" imgW="380880" imgH="469800" progId="Equation.DSMT4">
              <p:embed/>
            </p:oleObj>
          </a:graphicData>
        </a:graphic>
      </p:graphicFrame>
      <p:graphicFrame>
        <p:nvGraphicFramePr>
          <p:cNvPr id="419858" name="Object 11"/>
          <p:cNvGraphicFramePr>
            <a:graphicFrameLocks noChangeAspect="1"/>
          </p:cNvGraphicFramePr>
          <p:nvPr/>
        </p:nvGraphicFramePr>
        <p:xfrm>
          <a:off x="4346575" y="4343400"/>
          <a:ext cx="2282825" cy="1425575"/>
        </p:xfrm>
        <a:graphic>
          <a:graphicData uri="http://schemas.openxmlformats.org/presentationml/2006/ole">
            <p:oleObj spid="_x0000_s367627" name="Equation" r:id="rId13" imgW="711000" imgH="444240" progId="Equation.DSMT4">
              <p:embed/>
            </p:oleObj>
          </a:graphicData>
        </a:graphic>
      </p:graphicFrame>
      <p:graphicFrame>
        <p:nvGraphicFramePr>
          <p:cNvPr id="419859" name="Object 12"/>
          <p:cNvGraphicFramePr>
            <a:graphicFrameLocks noChangeAspect="1"/>
          </p:cNvGraphicFramePr>
          <p:nvPr/>
        </p:nvGraphicFramePr>
        <p:xfrm>
          <a:off x="6535738" y="4572000"/>
          <a:ext cx="2608262" cy="814387"/>
        </p:xfrm>
        <a:graphic>
          <a:graphicData uri="http://schemas.openxmlformats.org/presentationml/2006/ole">
            <p:oleObj spid="_x0000_s367628" name="Equation" r:id="rId14" imgW="812800" imgH="254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49"/>
                                        </p:tgtEl>
                                        <p:attrNameLst>
                                          <p:attrName>style.visibility</p:attrName>
                                        </p:attrNameLst>
                                      </p:cBhvr>
                                      <p:to>
                                        <p:strVal val="visible"/>
                                      </p:to>
                                    </p:set>
                                    <p:animEffect transition="in" filter="wipe(left)">
                                      <p:cBhvr>
                                        <p:cTn id="7" dur="500"/>
                                        <p:tgtEl>
                                          <p:spTgt spid="4198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19845"/>
                                        </p:tgtEl>
                                        <p:attrNameLst>
                                          <p:attrName>style.visibility</p:attrName>
                                        </p:attrNameLst>
                                      </p:cBhvr>
                                      <p:to>
                                        <p:strVal val="visible"/>
                                      </p:to>
                                    </p:set>
                                    <p:animEffect transition="in" filter="wipe(left)">
                                      <p:cBhvr>
                                        <p:cTn id="12" dur="500"/>
                                        <p:tgtEl>
                                          <p:spTgt spid="419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51"/>
                                        </p:tgtEl>
                                        <p:attrNameLst>
                                          <p:attrName>style.visibility</p:attrName>
                                        </p:attrNameLst>
                                      </p:cBhvr>
                                      <p:to>
                                        <p:strVal val="visible"/>
                                      </p:to>
                                    </p:set>
                                    <p:animEffect transition="in" filter="wipe(left)">
                                      <p:cBhvr>
                                        <p:cTn id="17" dur="500"/>
                                        <p:tgtEl>
                                          <p:spTgt spid="4198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9850"/>
                                        </p:tgtEl>
                                        <p:attrNameLst>
                                          <p:attrName>style.visibility</p:attrName>
                                        </p:attrNameLst>
                                      </p:cBhvr>
                                      <p:to>
                                        <p:strVal val="visible"/>
                                      </p:to>
                                    </p:set>
                                    <p:animEffect transition="in" filter="wipe(left)">
                                      <p:cBhvr>
                                        <p:cTn id="22" dur="500"/>
                                        <p:tgtEl>
                                          <p:spTgt spid="4198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iterate type="wd">
                                    <p:tmPct val="10000"/>
                                  </p:iterate>
                                  <p:childTnLst>
                                    <p:set>
                                      <p:cBhvr>
                                        <p:cTn id="26" dur="1" fill="hold">
                                          <p:stCondLst>
                                            <p:cond delay="0"/>
                                          </p:stCondLst>
                                        </p:cTn>
                                        <p:tgtEl>
                                          <p:spTgt spid="419843"/>
                                        </p:tgtEl>
                                        <p:attrNameLst>
                                          <p:attrName>style.visibility</p:attrName>
                                        </p:attrNameLst>
                                      </p:cBhvr>
                                      <p:to>
                                        <p:strVal val="visible"/>
                                      </p:to>
                                    </p:set>
                                    <p:animEffect transition="in" filter="wipe(left)">
                                      <p:cBhvr>
                                        <p:cTn id="27" dur="500"/>
                                        <p:tgtEl>
                                          <p:spTgt spid="4198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19844"/>
                                        </p:tgtEl>
                                        <p:attrNameLst>
                                          <p:attrName>style.visibility</p:attrName>
                                        </p:attrNameLst>
                                      </p:cBhvr>
                                      <p:to>
                                        <p:strVal val="visible"/>
                                      </p:to>
                                    </p:set>
                                    <p:animEffect transition="in" filter="wipe(left)">
                                      <p:cBhvr>
                                        <p:cTn id="32" dur="500"/>
                                        <p:tgtEl>
                                          <p:spTgt spid="4198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19855"/>
                                        </p:tgtEl>
                                        <p:attrNameLst>
                                          <p:attrName>style.visibility</p:attrName>
                                        </p:attrNameLst>
                                      </p:cBhvr>
                                      <p:to>
                                        <p:strVal val="visible"/>
                                      </p:to>
                                    </p:set>
                                    <p:animEffect transition="in" filter="wipe(left)">
                                      <p:cBhvr>
                                        <p:cTn id="37" dur="500"/>
                                        <p:tgtEl>
                                          <p:spTgt spid="4198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9846"/>
                                        </p:tgtEl>
                                        <p:attrNameLst>
                                          <p:attrName>style.visibility</p:attrName>
                                        </p:attrNameLst>
                                      </p:cBhvr>
                                      <p:to>
                                        <p:strVal val="visible"/>
                                      </p:to>
                                    </p:set>
                                    <p:animEffect transition="in" filter="wipe(left)">
                                      <p:cBhvr>
                                        <p:cTn id="42" dur="500"/>
                                        <p:tgtEl>
                                          <p:spTgt spid="4198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9852"/>
                                        </p:tgtEl>
                                        <p:attrNameLst>
                                          <p:attrName>style.visibility</p:attrName>
                                        </p:attrNameLst>
                                      </p:cBhvr>
                                      <p:to>
                                        <p:strVal val="visible"/>
                                      </p:to>
                                    </p:set>
                                    <p:animEffect transition="in" filter="wipe(left)">
                                      <p:cBhvr>
                                        <p:cTn id="47" dur="500"/>
                                        <p:tgtEl>
                                          <p:spTgt spid="4198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9853"/>
                                        </p:tgtEl>
                                        <p:attrNameLst>
                                          <p:attrName>style.visibility</p:attrName>
                                        </p:attrNameLst>
                                      </p:cBhvr>
                                      <p:to>
                                        <p:strVal val="visible"/>
                                      </p:to>
                                    </p:set>
                                    <p:animEffect transition="in" filter="wipe(left)">
                                      <p:cBhvr>
                                        <p:cTn id="52" dur="500"/>
                                        <p:tgtEl>
                                          <p:spTgt spid="4198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19854"/>
                                        </p:tgtEl>
                                        <p:attrNameLst>
                                          <p:attrName>style.visibility</p:attrName>
                                        </p:attrNameLst>
                                      </p:cBhvr>
                                      <p:to>
                                        <p:strVal val="visible"/>
                                      </p:to>
                                    </p:set>
                                    <p:animEffect transition="in" filter="wipe(left)">
                                      <p:cBhvr>
                                        <p:cTn id="57" dur="500"/>
                                        <p:tgtEl>
                                          <p:spTgt spid="4198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19856"/>
                                        </p:tgtEl>
                                        <p:attrNameLst>
                                          <p:attrName>style.visibility</p:attrName>
                                        </p:attrNameLst>
                                      </p:cBhvr>
                                      <p:to>
                                        <p:strVal val="visible"/>
                                      </p:to>
                                    </p:set>
                                    <p:animEffect transition="in" filter="wipe(left)">
                                      <p:cBhvr>
                                        <p:cTn id="62" dur="500"/>
                                        <p:tgtEl>
                                          <p:spTgt spid="4198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19847"/>
                                        </p:tgtEl>
                                        <p:attrNameLst>
                                          <p:attrName>style.visibility</p:attrName>
                                        </p:attrNameLst>
                                      </p:cBhvr>
                                      <p:to>
                                        <p:strVal val="visible"/>
                                      </p:to>
                                    </p:set>
                                    <p:animEffect transition="in" filter="wipe(left)">
                                      <p:cBhvr>
                                        <p:cTn id="67" dur="500"/>
                                        <p:tgtEl>
                                          <p:spTgt spid="419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19857"/>
                                        </p:tgtEl>
                                        <p:attrNameLst>
                                          <p:attrName>style.visibility</p:attrName>
                                        </p:attrNameLst>
                                      </p:cBhvr>
                                      <p:to>
                                        <p:strVal val="visible"/>
                                      </p:to>
                                    </p:set>
                                    <p:animEffect transition="in" filter="wipe(left)">
                                      <p:cBhvr>
                                        <p:cTn id="72" dur="500"/>
                                        <p:tgtEl>
                                          <p:spTgt spid="4198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19858"/>
                                        </p:tgtEl>
                                        <p:attrNameLst>
                                          <p:attrName>style.visibility</p:attrName>
                                        </p:attrNameLst>
                                      </p:cBhvr>
                                      <p:to>
                                        <p:strVal val="visible"/>
                                      </p:to>
                                    </p:set>
                                    <p:animEffect transition="in" filter="wipe(left)">
                                      <p:cBhvr>
                                        <p:cTn id="77" dur="500"/>
                                        <p:tgtEl>
                                          <p:spTgt spid="4198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19859"/>
                                        </p:tgtEl>
                                        <p:attrNameLst>
                                          <p:attrName>style.visibility</p:attrName>
                                        </p:attrNameLst>
                                      </p:cBhvr>
                                      <p:to>
                                        <p:strVal val="visible"/>
                                      </p:to>
                                    </p:set>
                                    <p:animEffect transition="in" filter="wipe(left)">
                                      <p:cBhvr>
                                        <p:cTn id="82" dur="500"/>
                                        <p:tgtEl>
                                          <p:spTgt spid="41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p:bldP spid="419849" grpId="0"/>
      <p:bldP spid="419851" grpId="0"/>
      <p:bldP spid="419855" grpId="0"/>
      <p:bldP spid="41985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smtClean="0"/>
              <a:t>Tuesday, June 14, 2011</a:t>
            </a:r>
          </a:p>
        </p:txBody>
      </p:sp>
      <p:sp>
        <p:nvSpPr>
          <p:cNvPr id="20509" name="Rectangle 6"/>
          <p:cNvSpPr>
            <a:spLocks noGrp="1" noChangeArrowheads="1"/>
          </p:cNvSpPr>
          <p:nvPr>
            <p:ph type="sldNum" sz="quarter" idx="12"/>
          </p:nvPr>
        </p:nvSpPr>
        <p:spPr>
          <a:noFill/>
        </p:spPr>
        <p:txBody>
          <a:bodyPr/>
          <a:lstStyle/>
          <a:p>
            <a:fld id="{791C63E0-7AFB-CC45-95AA-9037CDFBC4CA}" type="slidenum">
              <a:rPr lang="en-US"/>
              <a:pPr/>
              <a:t>8</a:t>
            </a:fld>
            <a:endParaRPr lang="en-US"/>
          </a:p>
        </p:txBody>
      </p:sp>
      <p:sp>
        <p:nvSpPr>
          <p:cNvPr id="20510" name="Footer Placeholder 4"/>
          <p:cNvSpPr>
            <a:spLocks noGrp="1"/>
          </p:cNvSpPr>
          <p:nvPr>
            <p:ph type="ftr" sz="quarter" idx="11"/>
          </p:nvPr>
        </p:nvSpPr>
        <p:spPr>
          <a:noFill/>
        </p:spPr>
        <p:txBody>
          <a:bodyPr/>
          <a:lstStyle/>
          <a:p>
            <a:r>
              <a:rPr lang="en-US" smtClean="0"/>
              <a:t>PHYS 1443-001, Spring 2011 Dr. Jaehoon Yu</a:t>
            </a: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E134FCE0-5383-374B-AE9A-1F92DDA5A5BE}" type="slidenum">
              <a:rPr lang="en-US" sz="1400" b="1">
                <a:solidFill>
                  <a:srgbClr val="A50021"/>
                </a:solidFill>
                <a:latin typeface="Arial Narrow" charset="0"/>
              </a:rPr>
              <a:pPr algn="r"/>
              <a:t>8</a:t>
            </a:fld>
            <a:endParaRPr lang="en-US" sz="1400" b="1">
              <a:solidFill>
                <a:srgbClr val="A50021"/>
              </a:solidFill>
              <a:latin typeface="Arial Narrow"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t>Example of Newton’s 3</a:t>
            </a:r>
            <a:r>
              <a:rPr lang="en-US" sz="4000" baseline="30000"/>
              <a:t>rd</a:t>
            </a:r>
            <a:r>
              <a:rPr lang="en-US" sz="4000"/>
              <a:t> Law </a:t>
            </a:r>
            <a:endParaRPr lang="en-US"/>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and by how much?</a:t>
            </a:r>
            <a:endParaRPr lang="en-US" sz="1800" baseline="30000">
              <a:solidFill>
                <a:srgbClr val="800000"/>
              </a:solidFill>
              <a:latin typeface="Arial Narrow" charset="0"/>
            </a:endParaRPr>
          </a:p>
        </p:txBody>
      </p:sp>
      <p:graphicFrame>
        <p:nvGraphicFramePr>
          <p:cNvPr id="269316" name="Object 2"/>
          <p:cNvGraphicFramePr>
            <a:graphicFrameLocks noChangeAspect="1"/>
          </p:cNvGraphicFramePr>
          <p:nvPr/>
        </p:nvGraphicFramePr>
        <p:xfrm>
          <a:off x="3390900" y="1812925"/>
          <a:ext cx="952500" cy="574675"/>
        </p:xfrm>
        <a:graphic>
          <a:graphicData uri="http://schemas.openxmlformats.org/presentationml/2006/ole">
            <p:oleObj spid="_x0000_s370690" name="Equation" r:id="rId3" imgW="380880" imgH="228600" progId="Equation.DSMT4">
              <p:embed/>
            </p:oleObj>
          </a:graphicData>
        </a:graphic>
      </p:graphicFrame>
      <p:pic>
        <p:nvPicPr>
          <p:cNvPr id="269317" name="Picture 5" descr="pe01659_"/>
          <p:cNvPicPr>
            <a:picLocks noChangeAspect="1" noChangeArrowheads="1"/>
          </p:cNvPicPr>
          <p:nvPr/>
        </p:nvPicPr>
        <p:blipFill>
          <a:blip r:embed="rId4"/>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charset="0"/>
              </a:rPr>
              <a:t>M</a:t>
            </a:r>
          </a:p>
        </p:txBody>
      </p:sp>
      <p:pic>
        <p:nvPicPr>
          <p:cNvPr id="269319" name="Picture 7" descr="pe02043_"/>
          <p:cNvPicPr>
            <a:picLocks noChangeAspect="1" noChangeArrowheads="1"/>
          </p:cNvPicPr>
          <p:nvPr/>
        </p:nvPicPr>
        <p:blipFill>
          <a:blip r:embed="rId5"/>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charset="0"/>
                </a:rPr>
                <a:t>F</a:t>
              </a:r>
              <a:r>
                <a:rPr lang="en-US" b="1" baseline="-25000">
                  <a:solidFill>
                    <a:srgbClr val="333399"/>
                  </a:solidFill>
                  <a:latin typeface="Monotype Corsiva" charset="0"/>
                </a:rPr>
                <a:t>12</a:t>
              </a:r>
              <a:endParaRPr lang="en-US" b="1">
                <a:solidFill>
                  <a:srgbClr val="333399"/>
                </a:solidFill>
                <a:latin typeface="Monotype Corsiva"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charset="0"/>
                </a:rPr>
                <a:t>F</a:t>
              </a:r>
              <a:r>
                <a:rPr lang="en-US" b="1" baseline="-25000">
                  <a:solidFill>
                    <a:srgbClr val="333399"/>
                  </a:solidFill>
                  <a:latin typeface="Monotype Corsiva" charset="0"/>
                </a:rPr>
                <a:t>21</a:t>
              </a:r>
              <a:r>
                <a:rPr lang="en-US" b="1">
                  <a:solidFill>
                    <a:srgbClr val="333399"/>
                  </a:solidFill>
                  <a:latin typeface="Monotype Corsiva" charset="0"/>
                </a:rPr>
                <a:t>= - F</a:t>
              </a:r>
              <a:r>
                <a:rPr lang="en-US" b="1" baseline="-25000">
                  <a:solidFill>
                    <a:srgbClr val="333399"/>
                  </a:solidFill>
                  <a:latin typeface="Monotype Corsiva" charset="0"/>
                </a:rPr>
                <a:t>12</a:t>
              </a:r>
              <a:endParaRPr lang="en-US" b="1">
                <a:solidFill>
                  <a:srgbClr val="333399"/>
                </a:solidFill>
                <a:latin typeface="Monotype Corsiva" charset="0"/>
              </a:endParaRPr>
            </a:p>
          </p:txBody>
        </p:sp>
      </p:grpSp>
      <p:graphicFrame>
        <p:nvGraphicFramePr>
          <p:cNvPr id="269327" name="Object 3"/>
          <p:cNvGraphicFramePr>
            <a:graphicFrameLocks noChangeAspect="1"/>
          </p:cNvGraphicFramePr>
          <p:nvPr/>
        </p:nvGraphicFramePr>
        <p:xfrm>
          <a:off x="3276600" y="3563938"/>
          <a:ext cx="969963" cy="614362"/>
        </p:xfrm>
        <a:graphic>
          <a:graphicData uri="http://schemas.openxmlformats.org/presentationml/2006/ole">
            <p:oleObj spid="_x0000_s370691" name="Equation" r:id="rId6" imgW="380880" imgH="228600" progId="Equation.DSMT4">
              <p:embed/>
            </p:oleObj>
          </a:graphicData>
        </a:graphic>
      </p:graphicFrame>
      <p:graphicFrame>
        <p:nvGraphicFramePr>
          <p:cNvPr id="269328" name="Object 4"/>
          <p:cNvGraphicFramePr>
            <a:graphicFrameLocks noChangeAspect="1"/>
          </p:cNvGraphicFramePr>
          <p:nvPr/>
        </p:nvGraphicFramePr>
        <p:xfrm>
          <a:off x="1158875" y="4646613"/>
          <a:ext cx="1744663" cy="593725"/>
        </p:xfrm>
        <a:graphic>
          <a:graphicData uri="http://schemas.openxmlformats.org/presentationml/2006/ole">
            <p:oleObj spid="_x0000_s370692" name="Equation" r:id="rId7" imgW="698400" imgH="228600" progId="Equation.DSMT4">
              <p:embed/>
            </p:oleObj>
          </a:graphicData>
        </a:graphic>
      </p:graphicFrame>
      <p:graphicFrame>
        <p:nvGraphicFramePr>
          <p:cNvPr id="269329" name="Object 5"/>
          <p:cNvGraphicFramePr>
            <a:graphicFrameLocks noChangeAspect="1"/>
          </p:cNvGraphicFramePr>
          <p:nvPr/>
        </p:nvGraphicFramePr>
        <p:xfrm>
          <a:off x="6477000" y="1828800"/>
          <a:ext cx="1027113" cy="706438"/>
        </p:xfrm>
        <a:graphic>
          <a:graphicData uri="http://schemas.openxmlformats.org/presentationml/2006/ole">
            <p:oleObj spid="_x0000_s370693" name="Equation" r:id="rId8" imgW="495000" imgH="330120" progId="Equation.DSMT4">
              <p:embed/>
            </p:oleObj>
          </a:graphicData>
        </a:graphic>
      </p:graphicFrame>
      <p:graphicFrame>
        <p:nvGraphicFramePr>
          <p:cNvPr id="269330" name="Object 6"/>
          <p:cNvGraphicFramePr>
            <a:graphicFrameLocks noChangeAspect="1"/>
          </p:cNvGraphicFramePr>
          <p:nvPr/>
        </p:nvGraphicFramePr>
        <p:xfrm>
          <a:off x="3352800" y="2654300"/>
          <a:ext cx="989013" cy="622300"/>
        </p:xfrm>
        <a:graphic>
          <a:graphicData uri="http://schemas.openxmlformats.org/presentationml/2006/ole">
            <p:oleObj spid="_x0000_s370694" name="Equation" r:id="rId9" imgW="380880" imgH="228600" progId="Equation.DSMT4">
              <p:embed/>
            </p:oleObj>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p:oleObj spid="_x0000_s370695" name="Equation" r:id="rId10" imgW="380880" imgH="177480" progId="Equation.DSMT4">
              <p:embed/>
            </p:oleObj>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p:oleObj spid="_x0000_s370696" name="Equation" r:id="rId11" imgW="393480" imgH="190440" progId="Equation.DSMT4">
              <p:embed/>
            </p:oleObj>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p:oleObj spid="_x0000_s370697" name="Equation" r:id="rId12" imgW="393480" imgH="177480" progId="Equation.DSMT4">
              <p:embed/>
            </p:oleObj>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p:oleObj spid="_x0000_s370698" name="Equation" r:id="rId13" imgW="393480" imgH="190440" progId="Equation.DSMT4">
              <p:embed/>
            </p:oleObj>
          </a:graphicData>
        </a:graphic>
      </p:graphicFrame>
      <p:graphicFrame>
        <p:nvGraphicFramePr>
          <p:cNvPr id="269335" name="Object 11"/>
          <p:cNvGraphicFramePr>
            <a:graphicFrameLocks noChangeAspect="1"/>
          </p:cNvGraphicFramePr>
          <p:nvPr/>
        </p:nvGraphicFramePr>
        <p:xfrm>
          <a:off x="3744913" y="4662488"/>
          <a:ext cx="1992312" cy="595312"/>
        </p:xfrm>
        <a:graphic>
          <a:graphicData uri="http://schemas.openxmlformats.org/presentationml/2006/ole">
            <p:oleObj spid="_x0000_s370699" name="Equation" r:id="rId14" imgW="1079280" imgH="330120" progId="Equation.DSMT4">
              <p:embed/>
            </p:oleObj>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p:oleObj spid="_x0000_s370700" name="Equation" r:id="rId15" imgW="457200" imgH="139680" progId="Equation.DSMT4">
              <p:embed/>
            </p:oleObj>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charset="0"/>
            </a:endParaRPr>
          </a:p>
        </p:txBody>
      </p:sp>
      <p:graphicFrame>
        <p:nvGraphicFramePr>
          <p:cNvPr id="269338" name="Object 13"/>
          <p:cNvGraphicFramePr>
            <a:graphicFrameLocks noChangeAspect="1"/>
          </p:cNvGraphicFramePr>
          <p:nvPr/>
        </p:nvGraphicFramePr>
        <p:xfrm>
          <a:off x="4343400" y="2649538"/>
          <a:ext cx="955675" cy="625475"/>
        </p:xfrm>
        <a:graphic>
          <a:graphicData uri="http://schemas.openxmlformats.org/presentationml/2006/ole">
            <p:oleObj spid="_x0000_s370701" name="Equation" r:id="rId16" imgW="291960" imgH="228600" progId="Equation.DSMT4">
              <p:embed/>
            </p:oleObj>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p:oleObj spid="_x0000_s370702" name="Equation" r:id="rId17" imgW="304560" imgH="139680" progId="Equation.DSMT4">
              <p:embed/>
            </p:oleObj>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p:oleObj spid="_x0000_s370703" name="Equation" r:id="rId18" imgW="419040" imgH="152280" progId="Equation.DSMT4">
              <p:embed/>
            </p:oleObj>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p:oleObj spid="_x0000_s370704" name="Equation" r:id="rId19" imgW="126720" imgH="177480" progId="Equation.DSMT4">
              <p:embed/>
            </p:oleObj>
          </a:graphicData>
        </a:graphic>
      </p:graphicFrame>
      <p:graphicFrame>
        <p:nvGraphicFramePr>
          <p:cNvPr id="269343" name="Object 17"/>
          <p:cNvGraphicFramePr>
            <a:graphicFrameLocks noChangeAspect="1"/>
          </p:cNvGraphicFramePr>
          <p:nvPr/>
        </p:nvGraphicFramePr>
        <p:xfrm>
          <a:off x="4343400" y="1812925"/>
          <a:ext cx="857250" cy="574675"/>
        </p:xfrm>
        <a:graphic>
          <a:graphicData uri="http://schemas.openxmlformats.org/presentationml/2006/ole">
            <p:oleObj spid="_x0000_s370705" name="Equation" r:id="rId20" imgW="342720" imgH="228600" progId="Equation.DSMT4">
              <p:embed/>
            </p:oleObj>
          </a:graphicData>
        </a:graphic>
      </p:graphicFrame>
      <p:graphicFrame>
        <p:nvGraphicFramePr>
          <p:cNvPr id="269344" name="Object 18"/>
          <p:cNvGraphicFramePr>
            <a:graphicFrameLocks noChangeAspect="1"/>
          </p:cNvGraphicFramePr>
          <p:nvPr/>
        </p:nvGraphicFramePr>
        <p:xfrm>
          <a:off x="7486650" y="1801813"/>
          <a:ext cx="895350" cy="704850"/>
        </p:xfrm>
        <a:graphic>
          <a:graphicData uri="http://schemas.openxmlformats.org/presentationml/2006/ole">
            <p:oleObj spid="_x0000_s370706" name="Equation" r:id="rId21" imgW="431640" imgH="330120" progId="Equation.DSMT4">
              <p:embed/>
            </p:oleObj>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p:oleObj spid="_x0000_s370707" name="Equation" r:id="rId22" imgW="164880" imgH="164880" progId="Equation.DSMT4">
              <p:embed/>
            </p:oleObj>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p:oleObj spid="_x0000_s370708" name="Equation" r:id="rId23" imgW="342720" imgH="177480" progId="Equation.DSMT4">
              <p:embed/>
            </p:oleObj>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p:oleObj spid="_x0000_s370709" name="Equation" r:id="rId24" imgW="457200" imgH="190440" progId="Equation.DSMT4">
              <p:embed/>
            </p:oleObj>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p:oleObj spid="_x0000_s370710" name="Equation" r:id="rId25" imgW="126720" imgH="177480" progId="Equation.DSMT4">
              <p:embed/>
            </p:oleObj>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Establish the </a:t>
            </a:r>
          </a:p>
          <a:p>
            <a:pPr algn="ctr"/>
            <a:r>
              <a:rPr lang="en-US" sz="1800" b="1">
                <a:solidFill>
                  <a:srgbClr val="A50021"/>
                </a:solidFill>
                <a:latin typeface="Arial Narrow"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p:oleObj spid="_x0000_s370711" name="Equation" r:id="rId26" imgW="634680" imgH="393480" progId="Equation.DSMT4">
              <p:embed/>
            </p:oleObj>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Divide by m</a:t>
            </a:r>
          </a:p>
        </p:txBody>
      </p:sp>
      <p:graphicFrame>
        <p:nvGraphicFramePr>
          <p:cNvPr id="269355" name="Object 24"/>
          <p:cNvGraphicFramePr>
            <a:graphicFrameLocks noChangeAspect="1"/>
          </p:cNvGraphicFramePr>
          <p:nvPr/>
        </p:nvGraphicFramePr>
        <p:xfrm>
          <a:off x="4213225" y="3565525"/>
          <a:ext cx="968375" cy="612775"/>
        </p:xfrm>
        <a:graphic>
          <a:graphicData uri="http://schemas.openxmlformats.org/presentationml/2006/ole">
            <p:oleObj spid="_x0000_s370712" name="Equation" r:id="rId27" imgW="380880" imgH="228600" progId="Equation.DSMT4">
              <p:embed/>
            </p:oleObj>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p:oleObj spid="_x0000_s370713" name="Equation" r:id="rId28" imgW="469800" imgH="393480" progId="Equation.DSMT4">
              <p:embed/>
            </p:oleObj>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p:oleObj spid="_x0000_s370714" name="Equation" r:id="rId29" imgW="279360" imgH="164880" progId="Equation.DSMT4">
              <p:embed/>
            </p:oleObj>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p:oleObj spid="_x0000_s370715" name="Equation" r:id="rId30" imgW="34272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9315"/>
                                        </p:tgtEl>
                                        <p:attrNameLst>
                                          <p:attrName>style.visibility</p:attrName>
                                        </p:attrNameLst>
                                      </p:cBhvr>
                                      <p:to>
                                        <p:strVal val="visible"/>
                                      </p:to>
                                    </p:set>
                                    <p:animEffect transition="in" filter="wipe(left)">
                                      <p:cBhvr>
                                        <p:cTn id="7" dur="500"/>
                                        <p:tgtEl>
                                          <p:spTgt spid="269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9317"/>
                                        </p:tgtEl>
                                        <p:attrNameLst>
                                          <p:attrName>style.visibility</p:attrName>
                                        </p:attrNameLst>
                                      </p:cBhvr>
                                      <p:to>
                                        <p:strVal val="visible"/>
                                      </p:to>
                                    </p:set>
                                    <p:animEffect transition="in" filter="wipe(left)">
                                      <p:cBhvr>
                                        <p:cTn id="12" dur="500"/>
                                        <p:tgtEl>
                                          <p:spTgt spid="269317"/>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269318">
                                            <p:txEl>
                                              <p:pRg st="0" end="0"/>
                                            </p:txEl>
                                          </p:spTgt>
                                        </p:tgtEl>
                                        <p:attrNameLst>
                                          <p:attrName>style.visibility</p:attrName>
                                        </p:attrNameLst>
                                      </p:cBhvr>
                                      <p:to>
                                        <p:strVal val="visible"/>
                                      </p:to>
                                    </p:set>
                                    <p:animEffect transition="in" filter="wipe(left)">
                                      <p:cBhvr>
                                        <p:cTn id="16" dur="500"/>
                                        <p:tgtEl>
                                          <p:spTgt spid="2693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69319"/>
                                        </p:tgtEl>
                                        <p:attrNameLst>
                                          <p:attrName>style.visibility</p:attrName>
                                        </p:attrNameLst>
                                      </p:cBhvr>
                                      <p:to>
                                        <p:strVal val="visible"/>
                                      </p:to>
                                    </p:set>
                                    <p:animEffect transition="in" filter="wipe(left)">
                                      <p:cBhvr>
                                        <p:cTn id="21" dur="500"/>
                                        <p:tgtEl>
                                          <p:spTgt spid="269319"/>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9320">
                                            <p:txEl>
                                              <p:pRg st="0" end="0"/>
                                            </p:txEl>
                                          </p:spTgt>
                                        </p:tgtEl>
                                        <p:attrNameLst>
                                          <p:attrName>style.visibility</p:attrName>
                                        </p:attrNameLst>
                                      </p:cBhvr>
                                      <p:to>
                                        <p:strVal val="visible"/>
                                      </p:to>
                                    </p:set>
                                    <p:animEffect transition="in" filter="wipe(left)">
                                      <p:cBhvr>
                                        <p:cTn id="25" dur="500"/>
                                        <p:tgtEl>
                                          <p:spTgt spid="2693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69316"/>
                                        </p:tgtEl>
                                        <p:attrNameLst>
                                          <p:attrName>style.visibility</p:attrName>
                                        </p:attrNameLst>
                                      </p:cBhvr>
                                      <p:to>
                                        <p:strVal val="visible"/>
                                      </p:to>
                                    </p:set>
                                    <p:animEffect transition="in" filter="wipe(left)">
                                      <p:cBhvr>
                                        <p:cTn id="40" dur="500"/>
                                        <p:tgtEl>
                                          <p:spTgt spid="2693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69343"/>
                                        </p:tgtEl>
                                        <p:attrNameLst>
                                          <p:attrName>style.visibility</p:attrName>
                                        </p:attrNameLst>
                                      </p:cBhvr>
                                      <p:to>
                                        <p:strVal val="visible"/>
                                      </p:to>
                                    </p:set>
                                    <p:animEffect transition="in" filter="wipe(left)">
                                      <p:cBhvr>
                                        <p:cTn id="45" dur="500"/>
                                        <p:tgtEl>
                                          <p:spTgt spid="2693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69337"/>
                                        </p:tgtEl>
                                        <p:attrNameLst>
                                          <p:attrName>style.visibility</p:attrName>
                                        </p:attrNameLst>
                                      </p:cBhvr>
                                      <p:to>
                                        <p:strVal val="visible"/>
                                      </p:to>
                                    </p:set>
                                    <p:animEffect transition="in" filter="wipe(left)">
                                      <p:cBhvr>
                                        <p:cTn id="50" dur="500"/>
                                        <p:tgtEl>
                                          <p:spTgt spid="269337"/>
                                        </p:tgtEl>
                                      </p:cBhvr>
                                    </p:animEffect>
                                  </p:childTnLst>
                                </p:cTn>
                              </p:par>
                            </p:childTnLst>
                          </p:cTn>
                        </p:par>
                        <p:par>
                          <p:cTn id="51" fill="hold">
                            <p:stCondLst>
                              <p:cond delay="500"/>
                            </p:stCondLst>
                            <p:childTnLst>
                              <p:par>
                                <p:cTn id="52" presetID="22" presetClass="entr" presetSubtype="8" fill="hold" nodeType="afterEffect">
                                  <p:stCondLst>
                                    <p:cond delay="0"/>
                                  </p:stCondLst>
                                  <p:iterate type="wd">
                                    <p:tmPct val="10000"/>
                                  </p:iterate>
                                  <p:childTnLst>
                                    <p:set>
                                      <p:cBhvr>
                                        <p:cTn id="53" dur="1" fill="hold">
                                          <p:stCondLst>
                                            <p:cond delay="0"/>
                                          </p:stCondLst>
                                        </p:cTn>
                                        <p:tgtEl>
                                          <p:spTgt spid="269329"/>
                                        </p:tgtEl>
                                        <p:attrNameLst>
                                          <p:attrName>style.visibility</p:attrName>
                                        </p:attrNameLst>
                                      </p:cBhvr>
                                      <p:to>
                                        <p:strVal val="visible"/>
                                      </p:to>
                                    </p:set>
                                    <p:animEffect transition="in" filter="wipe(left)">
                                      <p:cBhvr>
                                        <p:cTn id="54" dur="500"/>
                                        <p:tgtEl>
                                          <p:spTgt spid="2693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269344"/>
                                        </p:tgtEl>
                                        <p:attrNameLst>
                                          <p:attrName>style.visibility</p:attrName>
                                        </p:attrNameLst>
                                      </p:cBhvr>
                                      <p:to>
                                        <p:strVal val="visible"/>
                                      </p:to>
                                    </p:set>
                                    <p:animEffect transition="in" filter="wipe(left)">
                                      <p:cBhvr>
                                        <p:cTn id="59" dur="500"/>
                                        <p:tgtEl>
                                          <p:spTgt spid="2693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269345"/>
                                        </p:tgtEl>
                                        <p:attrNameLst>
                                          <p:attrName>style.visibility</p:attrName>
                                        </p:attrNameLst>
                                      </p:cBhvr>
                                      <p:to>
                                        <p:strVal val="visible"/>
                                      </p:to>
                                    </p:set>
                                    <p:animEffect transition="in" filter="wipe(left)">
                                      <p:cBhvr>
                                        <p:cTn id="64" dur="500"/>
                                        <p:tgtEl>
                                          <p:spTgt spid="2693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269330"/>
                                        </p:tgtEl>
                                        <p:attrNameLst>
                                          <p:attrName>style.visibility</p:attrName>
                                        </p:attrNameLst>
                                      </p:cBhvr>
                                      <p:to>
                                        <p:strVal val="visible"/>
                                      </p:to>
                                    </p:set>
                                    <p:animEffect transition="in" filter="wipe(left)">
                                      <p:cBhvr>
                                        <p:cTn id="69" dur="500"/>
                                        <p:tgtEl>
                                          <p:spTgt spid="2693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69338"/>
                                        </p:tgtEl>
                                        <p:attrNameLst>
                                          <p:attrName>style.visibility</p:attrName>
                                        </p:attrNameLst>
                                      </p:cBhvr>
                                      <p:to>
                                        <p:strVal val="visible"/>
                                      </p:to>
                                    </p:set>
                                    <p:animEffect transition="in" filter="wipe(left)">
                                      <p:cBhvr>
                                        <p:cTn id="74" dur="500"/>
                                        <p:tgtEl>
                                          <p:spTgt spid="2693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69339"/>
                                        </p:tgtEl>
                                        <p:attrNameLst>
                                          <p:attrName>style.visibility</p:attrName>
                                        </p:attrNameLst>
                                      </p:cBhvr>
                                      <p:to>
                                        <p:strVal val="visible"/>
                                      </p:to>
                                    </p:set>
                                    <p:animEffect transition="in" filter="wipe(left)">
                                      <p:cBhvr>
                                        <p:cTn id="79" dur="500"/>
                                        <p:tgtEl>
                                          <p:spTgt spid="269339"/>
                                        </p:tgtEl>
                                      </p:cBhvr>
                                    </p:animEffect>
                                  </p:childTnLst>
                                </p:cTn>
                              </p:par>
                            </p:childTnLst>
                          </p:cTn>
                        </p:par>
                        <p:par>
                          <p:cTn id="80" fill="hold">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269331"/>
                                        </p:tgtEl>
                                        <p:attrNameLst>
                                          <p:attrName>style.visibility</p:attrName>
                                        </p:attrNameLst>
                                      </p:cBhvr>
                                      <p:to>
                                        <p:strVal val="visible"/>
                                      </p:to>
                                    </p:set>
                                    <p:animEffect transition="in" filter="wipe(left)">
                                      <p:cBhvr>
                                        <p:cTn id="83" dur="500"/>
                                        <p:tgtEl>
                                          <p:spTgt spid="2693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269340"/>
                                        </p:tgtEl>
                                        <p:attrNameLst>
                                          <p:attrName>style.visibility</p:attrName>
                                        </p:attrNameLst>
                                      </p:cBhvr>
                                      <p:to>
                                        <p:strVal val="visible"/>
                                      </p:to>
                                    </p:set>
                                    <p:animEffect transition="in" filter="wipe(left)">
                                      <p:cBhvr>
                                        <p:cTn id="88" dur="500"/>
                                        <p:tgtEl>
                                          <p:spTgt spid="2693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269332"/>
                                        </p:tgtEl>
                                        <p:attrNameLst>
                                          <p:attrName>style.visibility</p:attrName>
                                        </p:attrNameLst>
                                      </p:cBhvr>
                                      <p:to>
                                        <p:strVal val="visible"/>
                                      </p:to>
                                    </p:set>
                                    <p:animEffect transition="in" filter="wipe(left)">
                                      <p:cBhvr>
                                        <p:cTn id="93" dur="500"/>
                                        <p:tgtEl>
                                          <p:spTgt spid="2693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269341"/>
                                        </p:tgtEl>
                                        <p:attrNameLst>
                                          <p:attrName>style.visibility</p:attrName>
                                        </p:attrNameLst>
                                      </p:cBhvr>
                                      <p:to>
                                        <p:strVal val="visible"/>
                                      </p:to>
                                    </p:set>
                                    <p:animEffect transition="in" filter="wipe(left)">
                                      <p:cBhvr>
                                        <p:cTn id="98" dur="500"/>
                                        <p:tgtEl>
                                          <p:spTgt spid="26934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269342"/>
                                        </p:tgtEl>
                                        <p:attrNameLst>
                                          <p:attrName>style.visibility</p:attrName>
                                        </p:attrNameLst>
                                      </p:cBhvr>
                                      <p:to>
                                        <p:strVal val="visible"/>
                                      </p:to>
                                    </p:set>
                                    <p:animEffect transition="in" filter="wipe(left)">
                                      <p:cBhvr>
                                        <p:cTn id="103" dur="500"/>
                                        <p:tgtEl>
                                          <p:spTgt spid="2693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269327"/>
                                        </p:tgtEl>
                                        <p:attrNameLst>
                                          <p:attrName>style.visibility</p:attrName>
                                        </p:attrNameLst>
                                      </p:cBhvr>
                                      <p:to>
                                        <p:strVal val="visible"/>
                                      </p:to>
                                    </p:set>
                                    <p:animEffect transition="in" filter="wipe(left)">
                                      <p:cBhvr>
                                        <p:cTn id="108" dur="500"/>
                                        <p:tgtEl>
                                          <p:spTgt spid="2693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269355"/>
                                        </p:tgtEl>
                                        <p:attrNameLst>
                                          <p:attrName>style.visibility</p:attrName>
                                        </p:attrNameLst>
                                      </p:cBhvr>
                                      <p:to>
                                        <p:strVal val="visible"/>
                                      </p:to>
                                    </p:set>
                                    <p:animEffect transition="in" filter="wipe(left)">
                                      <p:cBhvr>
                                        <p:cTn id="113" dur="500"/>
                                        <p:tgtEl>
                                          <p:spTgt spid="26935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type="wd">
                                    <p:tmPct val="10000"/>
                                  </p:iterate>
                                  <p:childTnLst>
                                    <p:set>
                                      <p:cBhvr>
                                        <p:cTn id="117" dur="1" fill="hold">
                                          <p:stCondLst>
                                            <p:cond delay="0"/>
                                          </p:stCondLst>
                                        </p:cTn>
                                        <p:tgtEl>
                                          <p:spTgt spid="269346"/>
                                        </p:tgtEl>
                                        <p:attrNameLst>
                                          <p:attrName>style.visibility</p:attrName>
                                        </p:attrNameLst>
                                      </p:cBhvr>
                                      <p:to>
                                        <p:strVal val="visible"/>
                                      </p:to>
                                    </p:set>
                                    <p:animEffect transition="in" filter="wipe(left)">
                                      <p:cBhvr>
                                        <p:cTn id="118" dur="500"/>
                                        <p:tgtEl>
                                          <p:spTgt spid="269346"/>
                                        </p:tgtEl>
                                      </p:cBhvr>
                                    </p:animEffect>
                                  </p:childTnLst>
                                </p:cTn>
                              </p:par>
                            </p:childTnLst>
                          </p:cTn>
                        </p:par>
                        <p:par>
                          <p:cTn id="119" fill="hold">
                            <p:stCondLst>
                              <p:cond delay="500"/>
                            </p:stCondLst>
                            <p:childTnLst>
                              <p:par>
                                <p:cTn id="120" presetID="22" presetClass="entr" presetSubtype="8" fill="hold" nodeType="afterEffect">
                                  <p:stCondLst>
                                    <p:cond delay="0"/>
                                  </p:stCondLst>
                                  <p:iterate type="wd">
                                    <p:tmPct val="10000"/>
                                  </p:iterate>
                                  <p:childTnLst>
                                    <p:set>
                                      <p:cBhvr>
                                        <p:cTn id="121" dur="1" fill="hold">
                                          <p:stCondLst>
                                            <p:cond delay="0"/>
                                          </p:stCondLst>
                                        </p:cTn>
                                        <p:tgtEl>
                                          <p:spTgt spid="269333"/>
                                        </p:tgtEl>
                                        <p:attrNameLst>
                                          <p:attrName>style.visibility</p:attrName>
                                        </p:attrNameLst>
                                      </p:cBhvr>
                                      <p:to>
                                        <p:strVal val="visible"/>
                                      </p:to>
                                    </p:set>
                                    <p:animEffect transition="in" filter="wipe(left)">
                                      <p:cBhvr>
                                        <p:cTn id="122" dur="500"/>
                                        <p:tgtEl>
                                          <p:spTgt spid="2693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269347"/>
                                        </p:tgtEl>
                                        <p:attrNameLst>
                                          <p:attrName>style.visibility</p:attrName>
                                        </p:attrNameLst>
                                      </p:cBhvr>
                                      <p:to>
                                        <p:strVal val="visible"/>
                                      </p:to>
                                    </p:set>
                                    <p:animEffect transition="in" filter="wipe(left)">
                                      <p:cBhvr>
                                        <p:cTn id="127" dur="500"/>
                                        <p:tgtEl>
                                          <p:spTgt spid="2693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269334"/>
                                        </p:tgtEl>
                                        <p:attrNameLst>
                                          <p:attrName>style.visibility</p:attrName>
                                        </p:attrNameLst>
                                      </p:cBhvr>
                                      <p:to>
                                        <p:strVal val="visible"/>
                                      </p:to>
                                    </p:set>
                                    <p:animEffect transition="in" filter="wipe(left)">
                                      <p:cBhvr>
                                        <p:cTn id="132" dur="500"/>
                                        <p:tgtEl>
                                          <p:spTgt spid="26933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269348"/>
                                        </p:tgtEl>
                                        <p:attrNameLst>
                                          <p:attrName>style.visibility</p:attrName>
                                        </p:attrNameLst>
                                      </p:cBhvr>
                                      <p:to>
                                        <p:strVal val="visible"/>
                                      </p:to>
                                    </p:set>
                                    <p:animEffect transition="in" filter="wipe(left)">
                                      <p:cBhvr>
                                        <p:cTn id="137" dur="500"/>
                                        <p:tgtEl>
                                          <p:spTgt spid="26934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269349"/>
                                        </p:tgtEl>
                                        <p:attrNameLst>
                                          <p:attrName>style.visibility</p:attrName>
                                        </p:attrNameLst>
                                      </p:cBhvr>
                                      <p:to>
                                        <p:strVal val="visible"/>
                                      </p:to>
                                    </p:set>
                                    <p:animEffect transition="in" filter="wipe(left)">
                                      <p:cBhvr>
                                        <p:cTn id="142" dur="500"/>
                                        <p:tgtEl>
                                          <p:spTgt spid="26934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iterate type="wd">
                                    <p:tmPct val="10000"/>
                                  </p:iterate>
                                  <p:childTnLst>
                                    <p:set>
                                      <p:cBhvr>
                                        <p:cTn id="146" dur="1" fill="hold">
                                          <p:stCondLst>
                                            <p:cond delay="0"/>
                                          </p:stCondLst>
                                        </p:cTn>
                                        <p:tgtEl>
                                          <p:spTgt spid="269350"/>
                                        </p:tgtEl>
                                        <p:attrNameLst>
                                          <p:attrName>style.visibility</p:attrName>
                                        </p:attrNameLst>
                                      </p:cBhvr>
                                      <p:to>
                                        <p:strVal val="visible"/>
                                      </p:to>
                                    </p:set>
                                    <p:animEffect transition="in" filter="wipe(left)">
                                      <p:cBhvr>
                                        <p:cTn id="147" dur="500"/>
                                        <p:tgtEl>
                                          <p:spTgt spid="26935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269328"/>
                                        </p:tgtEl>
                                        <p:attrNameLst>
                                          <p:attrName>style.visibility</p:attrName>
                                        </p:attrNameLst>
                                      </p:cBhvr>
                                      <p:to>
                                        <p:strVal val="visible"/>
                                      </p:to>
                                    </p:set>
                                    <p:animEffect transition="in" filter="wipe(left)">
                                      <p:cBhvr>
                                        <p:cTn id="152" dur="500"/>
                                        <p:tgtEl>
                                          <p:spTgt spid="26932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269351"/>
                                        </p:tgtEl>
                                        <p:attrNameLst>
                                          <p:attrName>style.visibility</p:attrName>
                                        </p:attrNameLst>
                                      </p:cBhvr>
                                      <p:to>
                                        <p:strVal val="visible"/>
                                      </p:to>
                                    </p:set>
                                    <p:animEffect transition="in" filter="wipe(left)">
                                      <p:cBhvr>
                                        <p:cTn id="157" dur="500"/>
                                        <p:tgtEl>
                                          <p:spTgt spid="2693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269335"/>
                                        </p:tgtEl>
                                        <p:attrNameLst>
                                          <p:attrName>style.visibility</p:attrName>
                                        </p:attrNameLst>
                                      </p:cBhvr>
                                      <p:to>
                                        <p:strVal val="visible"/>
                                      </p:to>
                                    </p:set>
                                    <p:animEffect transition="in" filter="wipe(left)">
                                      <p:cBhvr>
                                        <p:cTn id="162" dur="500"/>
                                        <p:tgtEl>
                                          <p:spTgt spid="26933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iterate type="wd">
                                    <p:tmPct val="10000"/>
                                  </p:iterate>
                                  <p:childTnLst>
                                    <p:set>
                                      <p:cBhvr>
                                        <p:cTn id="166" dur="1" fill="hold">
                                          <p:stCondLst>
                                            <p:cond delay="0"/>
                                          </p:stCondLst>
                                        </p:cTn>
                                        <p:tgtEl>
                                          <p:spTgt spid="269352"/>
                                        </p:tgtEl>
                                        <p:attrNameLst>
                                          <p:attrName>style.visibility</p:attrName>
                                        </p:attrNameLst>
                                      </p:cBhvr>
                                      <p:to>
                                        <p:strVal val="visible"/>
                                      </p:to>
                                    </p:set>
                                    <p:animEffect transition="in" filter="wipe(left)">
                                      <p:cBhvr>
                                        <p:cTn id="167" dur="500"/>
                                        <p:tgtEl>
                                          <p:spTgt spid="269352"/>
                                        </p:tgtEl>
                                      </p:cBhvr>
                                    </p:animEffect>
                                  </p:childTnLst>
                                </p:cTn>
                              </p:par>
                            </p:childTnLst>
                          </p:cTn>
                        </p:par>
                        <p:par>
                          <p:cTn id="168" fill="hold">
                            <p:stCondLst>
                              <p:cond delay="650"/>
                            </p:stCondLst>
                            <p:childTnLst>
                              <p:par>
                                <p:cTn id="169" presetID="22" presetClass="entr" presetSubtype="8" fill="hold" nodeType="afterEffect">
                                  <p:stCondLst>
                                    <p:cond delay="0"/>
                                  </p:stCondLst>
                                  <p:iterate type="wd">
                                    <p:tmPct val="10000"/>
                                  </p:iterate>
                                  <p:childTnLst>
                                    <p:set>
                                      <p:cBhvr>
                                        <p:cTn id="170" dur="1" fill="hold">
                                          <p:stCondLst>
                                            <p:cond delay="0"/>
                                          </p:stCondLst>
                                        </p:cTn>
                                        <p:tgtEl>
                                          <p:spTgt spid="269336"/>
                                        </p:tgtEl>
                                        <p:attrNameLst>
                                          <p:attrName>style.visibility</p:attrName>
                                        </p:attrNameLst>
                                      </p:cBhvr>
                                      <p:to>
                                        <p:strVal val="visible"/>
                                      </p:to>
                                    </p:set>
                                    <p:animEffect transition="in" filter="wipe(left)">
                                      <p:cBhvr>
                                        <p:cTn id="171" dur="500"/>
                                        <p:tgtEl>
                                          <p:spTgt spid="269336"/>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269357"/>
                                        </p:tgtEl>
                                        <p:attrNameLst>
                                          <p:attrName>style.visibility</p:attrName>
                                        </p:attrNameLst>
                                      </p:cBhvr>
                                      <p:to>
                                        <p:strVal val="visible"/>
                                      </p:to>
                                    </p:set>
                                    <p:animEffect transition="in" filter="wipe(left)">
                                      <p:cBhvr>
                                        <p:cTn id="176" dur="500"/>
                                        <p:tgtEl>
                                          <p:spTgt spid="26935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269358"/>
                                        </p:tgtEl>
                                        <p:attrNameLst>
                                          <p:attrName>style.visibility</p:attrName>
                                        </p:attrNameLst>
                                      </p:cBhvr>
                                      <p:to>
                                        <p:strVal val="visible"/>
                                      </p:to>
                                    </p:set>
                                    <p:animEffect transition="in" filter="wipe(left)">
                                      <p:cBhvr>
                                        <p:cTn id="181" dur="500"/>
                                        <p:tgtEl>
                                          <p:spTgt spid="269358"/>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iterate type="wd">
                                    <p:tmPct val="10000"/>
                                  </p:iterate>
                                  <p:childTnLst>
                                    <p:set>
                                      <p:cBhvr>
                                        <p:cTn id="185" dur="1" fill="hold">
                                          <p:stCondLst>
                                            <p:cond delay="0"/>
                                          </p:stCondLst>
                                        </p:cTn>
                                        <p:tgtEl>
                                          <p:spTgt spid="269354"/>
                                        </p:tgtEl>
                                        <p:attrNameLst>
                                          <p:attrName>style.visibility</p:attrName>
                                        </p:attrNameLst>
                                      </p:cBhvr>
                                      <p:to>
                                        <p:strVal val="visible"/>
                                      </p:to>
                                    </p:set>
                                    <p:animEffect transition="in" filter="wipe(left)">
                                      <p:cBhvr>
                                        <p:cTn id="186" dur="500"/>
                                        <p:tgtEl>
                                          <p:spTgt spid="269354"/>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nodeType="clickEffect">
                                  <p:stCondLst>
                                    <p:cond delay="0"/>
                                  </p:stCondLst>
                                  <p:iterate type="wd">
                                    <p:tmPct val="10000"/>
                                  </p:iterate>
                                  <p:childTnLst>
                                    <p:set>
                                      <p:cBhvr>
                                        <p:cTn id="190" dur="1" fill="hold">
                                          <p:stCondLst>
                                            <p:cond delay="0"/>
                                          </p:stCondLst>
                                        </p:cTn>
                                        <p:tgtEl>
                                          <p:spTgt spid="269353"/>
                                        </p:tgtEl>
                                        <p:attrNameLst>
                                          <p:attrName>style.visibility</p:attrName>
                                        </p:attrNameLst>
                                      </p:cBhvr>
                                      <p:to>
                                        <p:strVal val="visible"/>
                                      </p:to>
                                    </p:set>
                                    <p:animEffect transition="in" filter="wipe(left)">
                                      <p:cBhvr>
                                        <p:cTn id="191" dur="500"/>
                                        <p:tgtEl>
                                          <p:spTgt spid="26935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269356"/>
                                        </p:tgtEl>
                                        <p:attrNameLst>
                                          <p:attrName>style.visibility</p:attrName>
                                        </p:attrNameLst>
                                      </p:cBhvr>
                                      <p:to>
                                        <p:strVal val="visible"/>
                                      </p:to>
                                    </p:set>
                                    <p:animEffect transition="in" filter="wipe(left)">
                                      <p:cBhvr>
                                        <p:cTn id="196" dur="500"/>
                                        <p:tgtEl>
                                          <p:spTgt spid="26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nimBg="1" autoUpdateAnimBg="0"/>
      <p:bldP spid="269318" grpId="0" build="p" autoUpdateAnimBg="0"/>
      <p:bldP spid="269320" grpId="0" build="p" autoUpdateAnimBg="0"/>
      <p:bldP spid="269337" grpId="0" animBg="1"/>
      <p:bldP spid="269339" grpId="0" animBg="1"/>
      <p:bldP spid="269346" grpId="0" animBg="1"/>
      <p:bldP spid="269350" grpId="0"/>
      <p:bldP spid="269351" grpId="0"/>
      <p:bldP spid="269352" grpId="0" animBg="1"/>
      <p:bldP spid="26935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smtClean="0"/>
              <a:t>Tuesday, June 14, 2011</a:t>
            </a:r>
          </a:p>
        </p:txBody>
      </p:sp>
      <p:sp>
        <p:nvSpPr>
          <p:cNvPr id="21520" name="Rectangle 6"/>
          <p:cNvSpPr>
            <a:spLocks noGrp="1" noChangeArrowheads="1"/>
          </p:cNvSpPr>
          <p:nvPr>
            <p:ph type="sldNum" sz="quarter" idx="12"/>
          </p:nvPr>
        </p:nvSpPr>
        <p:spPr>
          <a:noFill/>
        </p:spPr>
        <p:txBody>
          <a:bodyPr/>
          <a:lstStyle/>
          <a:p>
            <a:fld id="{79AFC424-A121-6B49-9F03-0F8DE6BFD789}" type="slidenum">
              <a:rPr lang="en-US"/>
              <a:pPr/>
              <a:t>9</a:t>
            </a:fld>
            <a:endParaRPr lang="en-US"/>
          </a:p>
        </p:txBody>
      </p:sp>
      <p:sp>
        <p:nvSpPr>
          <p:cNvPr id="21521" name="Footer Placeholder 4"/>
          <p:cNvSpPr>
            <a:spLocks noGrp="1"/>
          </p:cNvSpPr>
          <p:nvPr>
            <p:ph type="ftr" sz="quarter" idx="11"/>
          </p:nvPr>
        </p:nvSpPr>
        <p:spPr>
          <a:noFill/>
        </p:spPr>
        <p:txBody>
          <a:bodyPr/>
          <a:lstStyle/>
          <a:p>
            <a:r>
              <a:rPr lang="en-US" smtClean="0"/>
              <a:t>PHYS 1443-001, Spring 2011 Dr. Jaehoon Yu</a:t>
            </a: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DE017E7E-C2EF-894B-9589-ACDA80298A50}" type="slidenum">
              <a:rPr lang="en-US" sz="1400" b="1">
                <a:solidFill>
                  <a:srgbClr val="A50021"/>
                </a:solidFill>
                <a:latin typeface="Arial Narrow" charset="0"/>
              </a:rPr>
              <a:pPr algn="r"/>
              <a:t>9</a:t>
            </a:fld>
            <a:endParaRPr lang="en-US" sz="1400" b="1">
              <a:solidFill>
                <a:srgbClr val="A50021"/>
              </a:solidFill>
              <a:latin typeface="Arial Narrow"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b) Who moves farther while their hands are in contact?</a:t>
            </a:r>
            <a:endParaRPr lang="en-US" baseline="30000">
              <a:solidFill>
                <a:schemeClr val="accent2"/>
              </a:solidFill>
              <a:latin typeface="Arial Narrow"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p:oleObj spid="_x0000_s371714" name="Equation" r:id="rId3" imgW="304560" imgH="228600" progId="Equation.DSMT4">
              <p:embed/>
            </p:oleObj>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p:oleObj spid="_x0000_s371715" name="Equation" r:id="rId4" imgW="368280" imgH="241200" progId="Equation.DSMT4">
              <p:embed/>
            </p:oleObj>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p:oleObj spid="_x0000_s371716" name="Equation" r:id="rId5" imgW="1231560" imgH="431640" progId="Equation.DSMT4">
              <p:embed/>
            </p:oleObj>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p:oleObj spid="_x0000_s371717" name="Equation" r:id="rId6" imgW="583920" imgH="393480" progId="Equation.DSMT4">
              <p:embed/>
            </p:oleObj>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p:oleObj spid="_x0000_s371718" name="Equation" r:id="rId7" imgW="571320" imgH="393480" progId="Equation.3">
              <p:embed/>
            </p:oleObj>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p:oleObj spid="_x0000_s371719" name="Equation" r:id="rId8" imgW="469800" imgH="393480" progId="Equation.3">
              <p:embed/>
            </p:oleObj>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p:oleObj spid="_x0000_s371720" name="Equation" r:id="rId9" imgW="419040" imgH="393480" progId="Equation.DSMT4">
              <p:embed/>
            </p:oleObj>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p:oleObj spid="_x0000_s371721" name="Equation" r:id="rId10" imgW="711000" imgH="228600" progId="Equation.DSMT4">
              <p:embed/>
            </p:oleObj>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p:oleObj spid="_x0000_s371722" name="Equation" r:id="rId11" imgW="380880" imgH="228600" progId="Equation.DSMT4">
              <p:embed/>
            </p:oleObj>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p:oleObj spid="_x0000_s371723" name="Equation" r:id="rId12" imgW="406080" imgH="241200" progId="Equation.DSMT4">
              <p:embed/>
            </p:oleObj>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p:oleObj spid="_x0000_s371724" name="Equation" r:id="rId13" imgW="774360" imgH="228600" progId="Equation.DSMT4">
              <p:embed/>
            </p:oleObj>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p:oleObj spid="_x0000_s371725" name="Equation" r:id="rId14" imgW="291960" imgH="228600" progId="Equation.DSMT4">
              <p:embed/>
            </p:oleObj>
          </a:graphicData>
        </a:graphic>
      </p:graphicFrame>
      <p:sp>
        <p:nvSpPr>
          <p:cNvPr id="270353" name="Text Box 17"/>
          <p:cNvSpPr txBox="1">
            <a:spLocks noChangeArrowheads="1"/>
          </p:cNvSpPr>
          <p:nvPr/>
        </p:nvSpPr>
        <p:spPr bwMode="auto">
          <a:xfrm>
            <a:off x="381000" y="2514600"/>
            <a:ext cx="8458200" cy="4857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So boy’s velocity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Man’s velocity</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Boy’s velocity</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ChangeAspect="1"/>
          </p:cNvGraphicFramePr>
          <p:nvPr>
            <p:ph idx="1"/>
          </p:nvPr>
        </p:nvGraphicFramePr>
        <p:xfrm>
          <a:off x="2965450" y="3962400"/>
          <a:ext cx="1454150" cy="617538"/>
        </p:xfrm>
        <a:graphic>
          <a:graphicData uri="http://schemas.openxmlformats.org/presentationml/2006/ole">
            <p:oleObj spid="_x0000_s371726" name="Equation" r:id="rId15" imgW="927000" imgH="393480" progId="Equation.DSMT4">
              <p:embed/>
            </p:oleObj>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t>Example of Newton’s 3rd Law, cnt’d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0354"/>
                                        </p:tgtEl>
                                        <p:attrNameLst>
                                          <p:attrName>style.visibility</p:attrName>
                                        </p:attrNameLst>
                                      </p:cBhvr>
                                      <p:to>
                                        <p:strVal val="visible"/>
                                      </p:to>
                                    </p:set>
                                    <p:animEffect transition="in" filter="wipe(left)">
                                      <p:cBhvr>
                                        <p:cTn id="7" dur="500"/>
                                        <p:tgtEl>
                                          <p:spTgt spid="270354"/>
                                        </p:tgtEl>
                                      </p:cBhvr>
                                    </p:animEffect>
                                  </p:childTnLst>
                                </p:cTn>
                              </p:par>
                            </p:childTnLst>
                          </p:cTn>
                        </p:par>
                        <p:par>
                          <p:cTn id="8" fill="hold">
                            <p:stCondLst>
                              <p:cond delay="5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70350"/>
                                        </p:tgtEl>
                                        <p:attrNameLst>
                                          <p:attrName>style.visibility</p:attrName>
                                        </p:attrNameLst>
                                      </p:cBhvr>
                                      <p:to>
                                        <p:strVal val="visible"/>
                                      </p:to>
                                    </p:set>
                                    <p:animEffect transition="in" filter="wipe(left)">
                                      <p:cBhvr>
                                        <p:cTn id="11" dur="500"/>
                                        <p:tgtEl>
                                          <p:spTgt spid="2703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270351"/>
                                        </p:tgtEl>
                                        <p:attrNameLst>
                                          <p:attrName>style.visibility</p:attrName>
                                        </p:attrNameLst>
                                      </p:cBhvr>
                                      <p:to>
                                        <p:strVal val="visible"/>
                                      </p:to>
                                    </p:set>
                                    <p:animEffect transition="in" filter="wipe(left)">
                                      <p:cBhvr>
                                        <p:cTn id="16" dur="500"/>
                                        <p:tgtEl>
                                          <p:spTgt spid="2703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70352"/>
                                        </p:tgtEl>
                                        <p:attrNameLst>
                                          <p:attrName>style.visibility</p:attrName>
                                        </p:attrNameLst>
                                      </p:cBhvr>
                                      <p:to>
                                        <p:strVal val="visible"/>
                                      </p:to>
                                    </p:set>
                                    <p:animEffect transition="in" filter="wipe(left)">
                                      <p:cBhvr>
                                        <p:cTn id="21" dur="500"/>
                                        <p:tgtEl>
                                          <p:spTgt spid="2703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70355"/>
                                        </p:tgtEl>
                                        <p:attrNameLst>
                                          <p:attrName>style.visibility</p:attrName>
                                        </p:attrNameLst>
                                      </p:cBhvr>
                                      <p:to>
                                        <p:strVal val="visible"/>
                                      </p:to>
                                    </p:set>
                                    <p:animEffect transition="in" filter="wipe(left)">
                                      <p:cBhvr>
                                        <p:cTn id="26" dur="500"/>
                                        <p:tgtEl>
                                          <p:spTgt spid="270355"/>
                                        </p:tgtEl>
                                      </p:cBhvr>
                                    </p:animEffect>
                                  </p:childTnLst>
                                </p:cTn>
                              </p:par>
                            </p:childTnLst>
                          </p:cTn>
                        </p:par>
                        <p:par>
                          <p:cTn id="27" fill="hold">
                            <p:stCondLst>
                              <p:cond delay="55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270342"/>
                                        </p:tgtEl>
                                        <p:attrNameLst>
                                          <p:attrName>style.visibility</p:attrName>
                                        </p:attrNameLst>
                                      </p:cBhvr>
                                      <p:to>
                                        <p:strVal val="visible"/>
                                      </p:to>
                                    </p:set>
                                    <p:animEffect transition="in" filter="wipe(left)">
                                      <p:cBhvr>
                                        <p:cTn id="30" dur="500"/>
                                        <p:tgtEl>
                                          <p:spTgt spid="2703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270348"/>
                                        </p:tgtEl>
                                        <p:attrNameLst>
                                          <p:attrName>style.visibility</p:attrName>
                                        </p:attrNameLst>
                                      </p:cBhvr>
                                      <p:to>
                                        <p:strVal val="visible"/>
                                      </p:to>
                                    </p:set>
                                    <p:animEffect transition="in" filter="wipe(left)">
                                      <p:cBhvr>
                                        <p:cTn id="35" dur="500"/>
                                        <p:tgtEl>
                                          <p:spTgt spid="27034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70349"/>
                                        </p:tgtEl>
                                        <p:attrNameLst>
                                          <p:attrName>style.visibility</p:attrName>
                                        </p:attrNameLst>
                                      </p:cBhvr>
                                      <p:to>
                                        <p:strVal val="visible"/>
                                      </p:to>
                                    </p:set>
                                    <p:animEffect transition="in" filter="wipe(left)">
                                      <p:cBhvr>
                                        <p:cTn id="40" dur="500"/>
                                        <p:tgtEl>
                                          <p:spTgt spid="2703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70345"/>
                                        </p:tgtEl>
                                        <p:attrNameLst>
                                          <p:attrName>style.visibility</p:attrName>
                                        </p:attrNameLst>
                                      </p:cBhvr>
                                      <p:to>
                                        <p:strVal val="visible"/>
                                      </p:to>
                                    </p:set>
                                    <p:animEffect transition="in" filter="wipe(left)">
                                      <p:cBhvr>
                                        <p:cTn id="45" dur="500"/>
                                        <p:tgtEl>
                                          <p:spTgt spid="2703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270346"/>
                                        </p:tgtEl>
                                        <p:attrNameLst>
                                          <p:attrName>style.visibility</p:attrName>
                                        </p:attrNameLst>
                                      </p:cBhvr>
                                      <p:to>
                                        <p:strVal val="visible"/>
                                      </p:to>
                                    </p:set>
                                    <p:animEffect transition="in" filter="wipe(left)">
                                      <p:cBhvr>
                                        <p:cTn id="50" dur="500"/>
                                        <p:tgtEl>
                                          <p:spTgt spid="2703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70353"/>
                                        </p:tgtEl>
                                        <p:attrNameLst>
                                          <p:attrName>style.visibility</p:attrName>
                                        </p:attrNameLst>
                                      </p:cBhvr>
                                      <p:to>
                                        <p:strVal val="visible"/>
                                      </p:to>
                                    </p:set>
                                    <p:animEffect transition="in" filter="wipe(left)">
                                      <p:cBhvr>
                                        <p:cTn id="55" dur="500"/>
                                        <p:tgtEl>
                                          <p:spTgt spid="2703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70339"/>
                                        </p:tgtEl>
                                        <p:attrNameLst>
                                          <p:attrName>style.visibility</p:attrName>
                                        </p:attrNameLst>
                                      </p:cBhvr>
                                      <p:to>
                                        <p:strVal val="visible"/>
                                      </p:to>
                                    </p:set>
                                    <p:animEffect transition="in" filter="wipe(left)">
                                      <p:cBhvr>
                                        <p:cTn id="60" dur="500"/>
                                        <p:tgtEl>
                                          <p:spTgt spid="2703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70356"/>
                                        </p:tgtEl>
                                        <p:attrNameLst>
                                          <p:attrName>style.visibility</p:attrName>
                                        </p:attrNameLst>
                                      </p:cBhvr>
                                      <p:to>
                                        <p:strVal val="visible"/>
                                      </p:to>
                                    </p:set>
                                    <p:animEffect transition="in" filter="wipe(left)">
                                      <p:cBhvr>
                                        <p:cTn id="65" dur="500"/>
                                        <p:tgtEl>
                                          <p:spTgt spid="270356"/>
                                        </p:tgtEl>
                                      </p:cBhvr>
                                    </p:animEffect>
                                  </p:childTnLst>
                                </p:cTn>
                              </p:par>
                            </p:childTnLst>
                          </p:cTn>
                        </p:par>
                        <p:par>
                          <p:cTn id="66" fill="hold">
                            <p:stCondLst>
                              <p:cond delay="550"/>
                            </p:stCondLst>
                            <p:childTnLst>
                              <p:par>
                                <p:cTn id="67" presetID="22" presetClass="entr" presetSubtype="8" fill="hold" nodeType="afterEffect">
                                  <p:stCondLst>
                                    <p:cond delay="0"/>
                                  </p:stCondLst>
                                  <p:iterate type="wd">
                                    <p:tmPct val="10000"/>
                                  </p:iterate>
                                  <p:childTnLst>
                                    <p:set>
                                      <p:cBhvr>
                                        <p:cTn id="68" dur="1" fill="hold">
                                          <p:stCondLst>
                                            <p:cond delay="0"/>
                                          </p:stCondLst>
                                        </p:cTn>
                                        <p:tgtEl>
                                          <p:spTgt spid="270341"/>
                                        </p:tgtEl>
                                        <p:attrNameLst>
                                          <p:attrName>style.visibility</p:attrName>
                                        </p:attrNameLst>
                                      </p:cBhvr>
                                      <p:to>
                                        <p:strVal val="visible"/>
                                      </p:to>
                                    </p:set>
                                    <p:animEffect transition="in" filter="wipe(left)">
                                      <p:cBhvr>
                                        <p:cTn id="69" dur="500"/>
                                        <p:tgtEl>
                                          <p:spTgt spid="2703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70361"/>
                                        </p:tgtEl>
                                        <p:attrNameLst>
                                          <p:attrName>style.visibility</p:attrName>
                                        </p:attrNameLst>
                                      </p:cBhvr>
                                      <p:to>
                                        <p:strVal val="visible"/>
                                      </p:to>
                                    </p:set>
                                    <p:animEffect transition="in" filter="wipe(left)">
                                      <p:cBhvr>
                                        <p:cTn id="74" dur="500"/>
                                        <p:tgtEl>
                                          <p:spTgt spid="2703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270344"/>
                                        </p:tgtEl>
                                        <p:attrNameLst>
                                          <p:attrName>style.visibility</p:attrName>
                                        </p:attrNameLst>
                                      </p:cBhvr>
                                      <p:to>
                                        <p:strVal val="visible"/>
                                      </p:to>
                                    </p:set>
                                    <p:animEffect transition="in" filter="wipe(left)">
                                      <p:cBhvr>
                                        <p:cTn id="79" dur="500"/>
                                        <p:tgtEl>
                                          <p:spTgt spid="27034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270343"/>
                                        </p:tgtEl>
                                        <p:attrNameLst>
                                          <p:attrName>style.visibility</p:attrName>
                                        </p:attrNameLst>
                                      </p:cBhvr>
                                      <p:to>
                                        <p:strVal val="visible"/>
                                      </p:to>
                                    </p:set>
                                    <p:animEffect transition="in" filter="wipe(left)">
                                      <p:cBhvr>
                                        <p:cTn id="84" dur="500"/>
                                        <p:tgtEl>
                                          <p:spTgt spid="2703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270347"/>
                                        </p:tgtEl>
                                        <p:attrNameLst>
                                          <p:attrName>style.visibility</p:attrName>
                                        </p:attrNameLst>
                                      </p:cBhvr>
                                      <p:to>
                                        <p:strVal val="visible"/>
                                      </p:to>
                                    </p:set>
                                    <p:animEffect transition="in" filter="wipe(left)">
                                      <p:cBhvr>
                                        <p:cTn id="94" dur="500"/>
                                        <p:tgtEl>
                                          <p:spTgt spid="27034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270340"/>
                                        </p:tgtEl>
                                        <p:attrNameLst>
                                          <p:attrName>style.visibility</p:attrName>
                                        </p:attrNameLst>
                                      </p:cBhvr>
                                      <p:to>
                                        <p:strVal val="visible"/>
                                      </p:to>
                                    </p:set>
                                    <p:animEffect transition="in" filter="wipe(left)">
                                      <p:cBhvr>
                                        <p:cTn id="99"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nimBg="1" autoUpdateAnimBg="0"/>
      <p:bldP spid="270340" grpId="0" animBg="1" autoUpdateAnimBg="0"/>
      <p:bldP spid="270353" grpId="0" animBg="1" autoUpdateAnimBg="0"/>
      <p:bldP spid="270354" grpId="0" animBg="1"/>
      <p:bldP spid="270355" grpId="0" animBg="1"/>
      <p:bldP spid="27035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10477</TotalTime>
  <Words>2236</Words>
  <Application>Microsoft Macintosh PowerPoint</Application>
  <PresentationFormat>On-screen Show (4:3)</PresentationFormat>
  <Paragraphs>293</Paragraphs>
  <Slides>25</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1443 – Section 001 Lecture #6</vt:lpstr>
      <vt:lpstr>Announcements</vt:lpstr>
      <vt:lpstr>Special Project for Extra Credit</vt:lpstr>
      <vt:lpstr>Special Project for Extra Credit</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Slide 16</vt:lpstr>
      <vt:lpstr>Example for Using Newton’s Laws</vt:lpstr>
      <vt:lpstr>Example w/o Friction</vt:lpstr>
      <vt:lpstr>Friction Force</vt:lpstr>
      <vt:lpstr>Static Friction</vt:lpstr>
      <vt:lpstr>Magnitude of the Static Friction</vt:lpstr>
      <vt:lpstr>Slide 22</vt:lpstr>
      <vt:lpstr>Kinetic Friction</vt:lpstr>
      <vt:lpstr>Figure 5.3</vt:lpstr>
      <vt:lpstr>Coefficients of Friction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259</cp:revision>
  <dcterms:created xsi:type="dcterms:W3CDTF">2011-06-14T15:20:07Z</dcterms:created>
  <dcterms:modified xsi:type="dcterms:W3CDTF">2011-06-14T15:51:20Z</dcterms:modified>
</cp:coreProperties>
</file>