
<file path=[Content_Types].xml><?xml version="1.0" encoding="utf-8"?>
<Types xmlns="http://schemas.openxmlformats.org/package/2006/content-types">
  <Override PartName="/ppt/embeddings/oleObject70.bin" ContentType="application/vnd.openxmlformats-officedocument.oleObject"/>
  <Override PartName="/ppt/embeddings/oleObject47.bin" ContentType="application/vnd.openxmlformats-officedocument.oleObject"/>
  <Override PartName="/ppt/slides/slide18.xml" ContentType="application/vnd.openxmlformats-officedocument.presentationml.slide+xml"/>
  <Override PartName="/ppt/embeddings/Microsoft_Equation3.bin" ContentType="application/vnd.openxmlformats-officedocument.oleObject"/>
  <Override PartName="/ppt/embeddings/oleObject57.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Microsoft_Equation10.bin" ContentType="application/vnd.openxmlformats-officedocument.oleObject"/>
  <Override PartName="/ppt/embeddings/oleObject76.bin" ContentType="application/vnd.openxmlformats-officedocument.oleObject"/>
  <Override PartName="/ppt/embeddings/Microsoft_Equation20.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Default Extension="vml" ContentType="application/vnd.openxmlformats-officedocument.vmlDrawing"/>
  <Override PartName="/ppt/embeddings/Microsoft_Equation9.bin" ContentType="application/vnd.openxmlformats-officedocument.oleObject"/>
  <Override PartName="/ppt/slideLayouts/slideLayout15.xml" ContentType="application/vnd.openxmlformats-officedocument.presentationml.slideLayout+xml"/>
  <Override PartName="/ppt/theme/theme1.xml" ContentType="application/vnd.openxmlformats-officedocument.theme+xml"/>
  <Override PartName="/ppt/embeddings/oleObject95.bin" ContentType="application/vnd.openxmlformats-officedocument.oleObject"/>
  <Override PartName="/ppt/notesSlides/notesSlide2.xml" ContentType="application/vnd.openxmlformats-officedocument.presentationml.notesSlide+xml"/>
  <Override PartName="/ppt/embeddings/Microsoft_Equation16.bin" ContentType="application/vnd.openxmlformats-officedocument.oleObject"/>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Microsoft_Equation35.bin" ContentType="application/vnd.openxmlformats-officedocument.oleObject"/>
  <Override PartName="/ppt/embeddings/oleObject33.bin" ContentType="application/vnd.openxmlformats-officedocument.oleObject"/>
  <Default Extension="jpeg" ContentType="image/jpeg"/>
  <Override PartName="/ppt/embeddings/oleObject42.bin" ContentType="application/vnd.openxmlformats-officedocument.oleObject"/>
  <Override PartName="/ppt/slides/slide13.xml" ContentType="application/vnd.openxmlformats-officedocument.presentationml.slide+xml"/>
  <Override PartName="/ppt/embeddings/oleObject7.bin" ContentType="application/vnd.openxmlformats-officedocument.oleObject"/>
  <Override PartName="/ppt/embeddings/oleObject52.bin" ContentType="application/vnd.openxmlformats-officedocument.oleObject"/>
  <Override PartName="/ppt/embeddings/oleObject19.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slides/slide19.xml" ContentType="application/vnd.openxmlformats-officedocument.presentationml.slide+xml"/>
  <Override PartName="/ppt/slideLayouts/slideLayout10.xml" ContentType="application/vnd.openxmlformats-officedocument.presentationml.slideLayout+xml"/>
  <Override PartName="/ppt/embeddings/Microsoft_Equation4.bin" ContentType="application/vnd.openxmlformats-officedocument.oleObject"/>
  <Override PartName="/ppt/embeddings/oleObject58.bin" ContentType="application/vnd.openxmlformats-officedocument.oleObject"/>
  <Override PartName="/ppt/embeddings/oleObject90.bin" ContentType="application/vnd.openxmlformats-officedocument.oleObject"/>
  <Override PartName="/ppt/embeddings/oleObject67.bin" ContentType="application/vnd.openxmlformats-officedocument.oleObject"/>
  <Override PartName="/ppt/embeddings/Microsoft_Equation11.bin" ContentType="application/vnd.openxmlformats-officedocument.oleObject"/>
  <Override PartName="/ppt/embeddings/oleObject77.bin" ContentType="application/vnd.openxmlformats-officedocument.oleObject"/>
  <Override PartName="/ppt/embeddings/Microsoft_Equation21.bin" ContentType="application/vnd.openxmlformats-officedocument.oleObject"/>
  <Override PartName="/ppt/embeddings/oleObject86.bin" ContentType="application/vnd.openxmlformats-officedocument.oleObject"/>
  <Override PartName="/ppt/embeddings/Microsoft_Equation30.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notesSlides/notesSlide3.xml" ContentType="application/vnd.openxmlformats-officedocument.presentationml.notesSlide+xml"/>
  <Override PartName="/ppt/embeddings/Microsoft_Equation40.bin" ContentType="application/vnd.openxmlformats-officedocument.oleObject"/>
  <Override PartName="/ppt/embeddings/Microsoft_Equation17.bin" ContentType="application/vnd.openxmlformats-officedocument.oleObject"/>
  <Override PartName="/ppt/embeddings/oleObject2.bin" ContentType="application/vnd.openxmlformats-officedocument.oleObject"/>
  <Override PartName="/ppt/embeddings/oleObject14.bin" ContentType="application/vnd.openxmlformats-officedocument.oleObject"/>
  <Override PartName="/ppt/embeddings/Microsoft_Equation26.bin" ContentType="application/vnd.openxmlformats-officedocument.oleObject"/>
  <Override PartName="/ppt/embeddings/oleObject24.bin" ContentType="application/vnd.openxmlformats-officedocument.oleObject"/>
  <Override PartName="/ppt/embeddings/Microsoft_Equation36.bin" ContentType="application/vnd.openxmlformats-officedocument.oleObject"/>
  <Override PartName="/ppt/embeddings/oleObject34.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Microsoft_Equation5.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91.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Microsoft_Equation12.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Microsoft_Equation22.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Microsoft_Equation31.bin" ContentType="application/vnd.openxmlformats-officedocument.oleObject"/>
  <Override PartName="/ppt/embeddings/oleObject97.bin" ContentType="application/vnd.openxmlformats-officedocument.oleObject"/>
  <Override PartName="/ppt/theme/theme3.xml" ContentType="application/vnd.openxmlformats-officedocument.theme+xml"/>
  <Override PartName="/ppt/notesSlides/notesSlide4.xml" ContentType="application/vnd.openxmlformats-officedocument.presentationml.notesSlide+xml"/>
  <Override PartName="/ppt/embeddings/Microsoft_Equation41.bin" ContentType="application/vnd.openxmlformats-officedocument.oleObject"/>
  <Override PartName="/ppt/embeddings/Microsoft_Equation18.bin" ContentType="application/vnd.openxmlformats-officedocument.oleObject"/>
  <Override PartName="/ppt/embeddings/oleObject3.bin" ContentType="application/vnd.openxmlformats-officedocument.oleObject"/>
  <Override PartName="/ppt/embeddings/oleObject15.bin" ContentType="application/vnd.openxmlformats-officedocument.oleObject"/>
  <Override PartName="/ppt/embeddings/Microsoft_Equation27.bin" ContentType="application/vnd.openxmlformats-officedocument.oleObject"/>
  <Override PartName="/ppt/embeddings/oleObject25.bin" ContentType="application/vnd.openxmlformats-officedocument.oleObject"/>
  <Override PartName="/ppt/embeddings/Microsoft_Equation37.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oleObject100.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oleObject9.bin" ContentType="application/vnd.openxmlformats-officedocument.oleObject"/>
  <Override PartName="/ppt/embeddings/oleObject54.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Microsoft_Equation6.bin" ContentType="application/vnd.openxmlformats-officedocument.oleObject"/>
  <Override PartName="/ppt/slideLayouts/slideLayout12.xml" ContentType="application/vnd.openxmlformats-officedocument.presentationml.slideLayout+xml"/>
  <Override PartName="/ppt/embeddings/oleObject92.bin" ContentType="application/vnd.openxmlformats-officedocument.oleObject"/>
  <Override PartName="/ppt/embeddings/oleObject69.bin" ContentType="application/vnd.openxmlformats-officedocument.oleObject"/>
  <Override PartName="/ppt/embeddings/Microsoft_Equation13.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Microsoft_Equation23.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Microsoft_Equation32.bin" ContentType="application/vnd.openxmlformats-officedocument.oleObject"/>
  <Override PartName="/ppt/embeddings/oleObject98.bin" ContentType="application/vnd.openxmlformats-officedocument.oleObject"/>
  <Override PartName="/ppt/embeddings/oleObject30.bin" ContentType="application/vnd.openxmlformats-officedocument.oleObject"/>
  <Override PartName="/ppt/notesSlides/notesSlide5.xml" ContentType="application/vnd.openxmlformats-officedocument.presentationml.notesSlide+xml"/>
  <Override PartName="/ppt/embeddings/Microsoft_Equation42.bin" ContentType="application/vnd.openxmlformats-officedocument.oleObject"/>
  <Override PartName="/ppt/slides/slide10.xml" ContentType="application/vnd.openxmlformats-officedocument.presentationml.slide+xml"/>
  <Override PartName="/ppt/embeddings/Microsoft_Equation19.bin" ContentType="application/vnd.openxmlformats-officedocument.oleObject"/>
  <Override PartName="/ppt/embeddings/oleObject4.bin" ContentType="application/vnd.openxmlformats-officedocument.oleObject"/>
  <Override PartName="/ppt/embeddings/oleObject16.bin" ContentType="application/vnd.openxmlformats-officedocument.oleObject"/>
  <Override PartName="/ppt/embeddings/Microsoft_Equation28.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Microsoft_Equation38.bin" ContentType="application/vnd.openxmlformats-officedocument.oleObject"/>
  <Override PartName="/ppt/embeddings/oleObject36.bin" ContentType="application/vnd.openxmlformats-officedocument.oleObject"/>
  <Override PartName="/ppt/embeddings/oleObject101.bin" ContentType="application/vnd.openxmlformats-officedocument.oleObject"/>
  <Override PartName="/ppt/embeddings/oleObject45.bin" ContentType="application/vnd.openxmlformats-officedocument.oleObject"/>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Default Extension="rels" ContentType="application/vnd.openxmlformats-package.relationships+xml"/>
  <Override PartName="/ppt/embeddings/oleObject55.bin" ContentType="application/vnd.openxmlformats-officedocument.oleObject"/>
  <Default Extension="pict" ContentType="image/pict"/>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Override PartName="/ppt/embeddings/oleObject74.bin" ContentType="application/vnd.openxmlformats-officedocument.oleObject"/>
  <Override PartName="/ppt/embeddings/oleObject83.bin" ContentType="application/vnd.openxmlformats-officedocument.oleObject"/>
  <Override PartName="/ppt/embeddings/Microsoft_Equation7.bin" ContentType="application/vnd.openxmlformats-officedocument.oleObject"/>
  <Override PartName="/ppt/slideLayouts/slideLayout13.xml" ContentType="application/vnd.openxmlformats-officedocument.presentationml.slideLayout+xml"/>
  <Override PartName="/ppt/presProps.xml" ContentType="application/vnd.openxmlformats-officedocument.presentationml.presProps+xml"/>
  <Override PartName="/ppt/embeddings/oleObject93.bin" ContentType="application/vnd.openxmlformats-officedocument.oleObject"/>
  <Override PartName="/ppt/presentation.xml" ContentType="application/vnd.openxmlformats-officedocument.presentationml.presentation.main+xml"/>
  <Override PartName="/ppt/embeddings/Microsoft_Equation14.bin" ContentType="application/vnd.openxmlformats-officedocument.oleObject"/>
  <Override PartName="/ppt/embeddings/oleObject12.bin" ContentType="application/vnd.openxmlformats-officedocument.oleObject"/>
  <Override PartName="/ppt/embeddings/Microsoft_Equation24.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Microsoft_Equation33.bin" ContentType="application/vnd.openxmlformats-officedocument.oleObject"/>
  <Override PartName="/ppt/embeddings/oleObject99.bin" ContentType="application/vnd.openxmlformats-officedocument.oleObject"/>
  <Override PartName="/ppt/embeddings/oleObject31.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embeddings/Microsoft_Equation29.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Microsoft_Equation39.bin" ContentType="application/vnd.openxmlformats-officedocument.oleObject"/>
  <Override PartName="/ppt/embeddings/oleObject37.bin" ContentType="application/vnd.openxmlformats-officedocument.oleObject"/>
  <Override PartName="/ppt/embeddings/oleObject46.bin" ContentType="application/vnd.openxmlformats-officedocument.oleObject"/>
  <Override PartName="/ppt/slides/slide17.xml" ContentType="application/vnd.openxmlformats-officedocument.presentationml.slide+xml"/>
  <Override PartName="/ppt/embeddings/Microsoft_Equation2.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embeddings/oleObject75.bin" ContentType="application/vnd.openxmlformats-officedocument.oleObject"/>
  <Override PartName="/ppt/embeddings/oleObject84.bin" ContentType="application/vnd.openxmlformats-officedocument.oleObject"/>
  <Override PartName="/ppt/slideLayouts/slideLayout14.xml" ContentType="application/vnd.openxmlformats-officedocument.presentationml.slideLayout+xml"/>
  <Override PartName="/ppt/embeddings/Microsoft_Equation8.bin" ContentType="application/vnd.openxmlformats-officedocument.oleObject"/>
  <Override PartName="/ppt/embeddings/oleObject94.bin" ContentType="application/vnd.openxmlformats-officedocument.oleObject"/>
  <Override PartName="/ppt/notesSlides/notesSlide1.xml" ContentType="application/vnd.openxmlformats-officedocument.presentationml.notesSlide+xml"/>
  <Override PartName="/ppt/embeddings/Microsoft_Equation15.bin" ContentType="application/vnd.openxmlformats-officedocument.oleObject"/>
  <Override PartName="/ppt/embeddings/Microsoft_Equation25.bin" ContentType="application/vnd.openxmlformats-officedocument.oleObject"/>
  <Override PartName="/ppt/embeddings/oleObject22.bin" ContentType="application/vnd.openxmlformats-officedocument.oleObject"/>
  <Override PartName="/ppt/embeddings/Microsoft_Equation34.bin" ContentType="application/vnd.openxmlformats-officedocument.oleObject"/>
  <Override PartName="/ppt/embeddings/oleObject32.bin" ContentType="application/vnd.openxmlformats-officedocument.oleObject"/>
  <Override PartName="/ppt/embeddings/oleObject41.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handoutMasterIdLst>
    <p:handoutMasterId r:id="rId22"/>
  </p:handoutMasterIdLst>
  <p:sldIdLst>
    <p:sldId id="256" r:id="rId2"/>
    <p:sldId id="368" r:id="rId3"/>
    <p:sldId id="542" r:id="rId4"/>
    <p:sldId id="543" r:id="rId5"/>
    <p:sldId id="577" r:id="rId6"/>
    <p:sldId id="578"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95" d="100"/>
          <a:sy n="95" d="100"/>
        </p:scale>
        <p:origin x="-104" y="-4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ict"/><Relationship Id="rId4" Type="http://schemas.openxmlformats.org/officeDocument/2006/relationships/image" Target="../media/image5.wmf"/><Relationship Id="rId5" Type="http://schemas.openxmlformats.org/officeDocument/2006/relationships/image" Target="../media/image6.pict"/><Relationship Id="rId6" Type="http://schemas.openxmlformats.org/officeDocument/2006/relationships/image" Target="../media/image7.pict"/><Relationship Id="rId7" Type="http://schemas.openxmlformats.org/officeDocument/2006/relationships/image" Target="../media/image8.pict"/><Relationship Id="rId8" Type="http://schemas.openxmlformats.org/officeDocument/2006/relationships/image" Target="../media/image9.pict"/><Relationship Id="rId9" Type="http://schemas.openxmlformats.org/officeDocument/2006/relationships/image" Target="../media/image10.pict"/><Relationship Id="rId1" Type="http://schemas.openxmlformats.org/officeDocument/2006/relationships/image" Target="../media/image2.pict"/><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7.wmf"/><Relationship Id="rId4" Type="http://schemas.openxmlformats.org/officeDocument/2006/relationships/image" Target="../media/image98.wmf"/><Relationship Id="rId5" Type="http://schemas.openxmlformats.org/officeDocument/2006/relationships/image" Target="../media/image99.wmf"/><Relationship Id="rId6" Type="http://schemas.openxmlformats.org/officeDocument/2006/relationships/image" Target="../media/image100.wmf"/><Relationship Id="rId1" Type="http://schemas.openxmlformats.org/officeDocument/2006/relationships/image" Target="../media/image95.wmf"/><Relationship Id="rId2" Type="http://schemas.openxmlformats.org/officeDocument/2006/relationships/image" Target="../media/image96.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112.wmf"/><Relationship Id="rId12" Type="http://schemas.openxmlformats.org/officeDocument/2006/relationships/image" Target="../media/image113.wmf"/><Relationship Id="rId13" Type="http://schemas.openxmlformats.org/officeDocument/2006/relationships/image" Target="../media/image114.wmf"/><Relationship Id="rId14" Type="http://schemas.openxmlformats.org/officeDocument/2006/relationships/image" Target="../media/image115.wmf"/><Relationship Id="rId1" Type="http://schemas.openxmlformats.org/officeDocument/2006/relationships/image" Target="../media/image102.wmf"/><Relationship Id="rId2" Type="http://schemas.openxmlformats.org/officeDocument/2006/relationships/image" Target="../media/image103.wmf"/><Relationship Id="rId3" Type="http://schemas.openxmlformats.org/officeDocument/2006/relationships/image" Target="../media/image104.wmf"/><Relationship Id="rId4" Type="http://schemas.openxmlformats.org/officeDocument/2006/relationships/image" Target="../media/image105.wmf"/><Relationship Id="rId5" Type="http://schemas.openxmlformats.org/officeDocument/2006/relationships/image" Target="../media/image106.wmf"/><Relationship Id="rId6" Type="http://schemas.openxmlformats.org/officeDocument/2006/relationships/image" Target="../media/image107.wmf"/><Relationship Id="rId7" Type="http://schemas.openxmlformats.org/officeDocument/2006/relationships/image" Target="../media/image108.wmf"/><Relationship Id="rId8" Type="http://schemas.openxmlformats.org/officeDocument/2006/relationships/image" Target="../media/image109.wmf"/><Relationship Id="rId9" Type="http://schemas.openxmlformats.org/officeDocument/2006/relationships/image" Target="../media/image110.wmf"/><Relationship Id="rId10" Type="http://schemas.openxmlformats.org/officeDocument/2006/relationships/image" Target="../media/image111.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32.wmf"/><Relationship Id="rId12" Type="http://schemas.openxmlformats.org/officeDocument/2006/relationships/image" Target="../media/image127.wmf"/><Relationship Id="rId13" Type="http://schemas.openxmlformats.org/officeDocument/2006/relationships/image" Target="../media/image128.wmf"/><Relationship Id="rId14" Type="http://schemas.openxmlformats.org/officeDocument/2006/relationships/image" Target="../media/image129.wmf"/><Relationship Id="rId15" Type="http://schemas.openxmlformats.org/officeDocument/2006/relationships/image" Target="../media/image130.wmf"/><Relationship Id="rId16" Type="http://schemas.openxmlformats.org/officeDocument/2006/relationships/image" Target="../media/image131.wmf"/><Relationship Id="rId17" Type="http://schemas.openxmlformats.org/officeDocument/2006/relationships/image" Target="../media/image132.wmf"/><Relationship Id="rId18" Type="http://schemas.openxmlformats.org/officeDocument/2006/relationships/image" Target="../media/image133.wmf"/><Relationship Id="rId1" Type="http://schemas.openxmlformats.org/officeDocument/2006/relationships/image" Target="../media/image117.wmf"/><Relationship Id="rId2" Type="http://schemas.openxmlformats.org/officeDocument/2006/relationships/image" Target="../media/image118.wmf"/><Relationship Id="rId3" Type="http://schemas.openxmlformats.org/officeDocument/2006/relationships/image" Target="../media/image119.wmf"/><Relationship Id="rId4" Type="http://schemas.openxmlformats.org/officeDocument/2006/relationships/image" Target="../media/image120.wmf"/><Relationship Id="rId5" Type="http://schemas.openxmlformats.org/officeDocument/2006/relationships/image" Target="../media/image121.wmf"/><Relationship Id="rId6" Type="http://schemas.openxmlformats.org/officeDocument/2006/relationships/image" Target="../media/image122.wmf"/><Relationship Id="rId7" Type="http://schemas.openxmlformats.org/officeDocument/2006/relationships/image" Target="../media/image123.wmf"/><Relationship Id="rId8" Type="http://schemas.openxmlformats.org/officeDocument/2006/relationships/image" Target="../media/image124.wmf"/><Relationship Id="rId9" Type="http://schemas.openxmlformats.org/officeDocument/2006/relationships/image" Target="../media/image125.wmf"/><Relationship Id="rId10" Type="http://schemas.openxmlformats.org/officeDocument/2006/relationships/image" Target="../media/image12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37.pict"/><Relationship Id="rId4" Type="http://schemas.openxmlformats.org/officeDocument/2006/relationships/image" Target="../media/image138.wmf"/><Relationship Id="rId5" Type="http://schemas.openxmlformats.org/officeDocument/2006/relationships/image" Target="../media/image139.wmf"/><Relationship Id="rId1" Type="http://schemas.openxmlformats.org/officeDocument/2006/relationships/image" Target="../media/image135.wmf"/><Relationship Id="rId2" Type="http://schemas.openxmlformats.org/officeDocument/2006/relationships/image" Target="../media/image13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42.wmf"/><Relationship Id="rId4" Type="http://schemas.openxmlformats.org/officeDocument/2006/relationships/image" Target="../media/image143.wmf"/><Relationship Id="rId5" Type="http://schemas.openxmlformats.org/officeDocument/2006/relationships/image" Target="../media/image144.wmf"/><Relationship Id="rId6" Type="http://schemas.openxmlformats.org/officeDocument/2006/relationships/image" Target="../media/image145.wmf"/><Relationship Id="rId7" Type="http://schemas.openxmlformats.org/officeDocument/2006/relationships/image" Target="../media/image146.wmf"/><Relationship Id="rId8" Type="http://schemas.openxmlformats.org/officeDocument/2006/relationships/image" Target="../media/image147.wmf"/><Relationship Id="rId9" Type="http://schemas.openxmlformats.org/officeDocument/2006/relationships/image" Target="../media/image148.wmf"/><Relationship Id="rId1" Type="http://schemas.openxmlformats.org/officeDocument/2006/relationships/image" Target="../media/image140.wmf"/><Relationship Id="rId2" Type="http://schemas.openxmlformats.org/officeDocument/2006/relationships/image" Target="../media/image14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pict"/><Relationship Id="rId5" Type="http://schemas.openxmlformats.org/officeDocument/2006/relationships/image" Target="../media/image10.pict"/><Relationship Id="rId6" Type="http://schemas.openxmlformats.org/officeDocument/2006/relationships/image" Target="../media/image15.wmf"/><Relationship Id="rId7" Type="http://schemas.openxmlformats.org/officeDocument/2006/relationships/image" Target="../media/image16.wmf"/><Relationship Id="rId8" Type="http://schemas.openxmlformats.org/officeDocument/2006/relationships/image" Target="../media/image17.wmf"/><Relationship Id="rId9" Type="http://schemas.openxmlformats.org/officeDocument/2006/relationships/image" Target="../media/image18.wmf"/><Relationship Id="rId10" Type="http://schemas.openxmlformats.org/officeDocument/2006/relationships/image" Target="../media/image19.wmf"/><Relationship Id="rId1" Type="http://schemas.openxmlformats.org/officeDocument/2006/relationships/image" Target="../media/image11.pict"/><Relationship Id="rId2" Type="http://schemas.openxmlformats.org/officeDocument/2006/relationships/image" Target="../media/image12.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pict"/><Relationship Id="rId2" Type="http://schemas.openxmlformats.org/officeDocument/2006/relationships/image" Target="../media/image21.pict"/></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32.wmf"/><Relationship Id="rId12" Type="http://schemas.openxmlformats.org/officeDocument/2006/relationships/image" Target="../media/image33.pict"/><Relationship Id="rId13" Type="http://schemas.openxmlformats.org/officeDocument/2006/relationships/image" Target="../media/image34.pict"/><Relationship Id="rId14" Type="http://schemas.openxmlformats.org/officeDocument/2006/relationships/image" Target="../media/image35.pict"/><Relationship Id="rId15" Type="http://schemas.openxmlformats.org/officeDocument/2006/relationships/image" Target="../media/image36.pict"/><Relationship Id="rId16" Type="http://schemas.openxmlformats.org/officeDocument/2006/relationships/image" Target="../media/image37.pict"/><Relationship Id="rId1" Type="http://schemas.openxmlformats.org/officeDocument/2006/relationships/image" Target="../media/image22.wmf"/><Relationship Id="rId2" Type="http://schemas.openxmlformats.org/officeDocument/2006/relationships/image" Target="../media/image23.wmf"/><Relationship Id="rId3" Type="http://schemas.openxmlformats.org/officeDocument/2006/relationships/image" Target="../media/image24.wmf"/><Relationship Id="rId4" Type="http://schemas.openxmlformats.org/officeDocument/2006/relationships/image" Target="../media/image25.pict"/><Relationship Id="rId5" Type="http://schemas.openxmlformats.org/officeDocument/2006/relationships/image" Target="../media/image26.wmf"/><Relationship Id="rId6" Type="http://schemas.openxmlformats.org/officeDocument/2006/relationships/image" Target="../media/image27.wmf"/><Relationship Id="rId7" Type="http://schemas.openxmlformats.org/officeDocument/2006/relationships/image" Target="../media/image28.pict"/><Relationship Id="rId8" Type="http://schemas.openxmlformats.org/officeDocument/2006/relationships/image" Target="../media/image29.pict"/><Relationship Id="rId9" Type="http://schemas.openxmlformats.org/officeDocument/2006/relationships/image" Target="../media/image30.pict"/><Relationship Id="rId10"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9" Type="http://schemas.openxmlformats.org/officeDocument/2006/relationships/image" Target="../media/image47.pict"/><Relationship Id="rId20" Type="http://schemas.openxmlformats.org/officeDocument/2006/relationships/image" Target="../media/image57.wmf"/><Relationship Id="rId21" Type="http://schemas.openxmlformats.org/officeDocument/2006/relationships/image" Target="../media/image58.wmf"/><Relationship Id="rId22" Type="http://schemas.openxmlformats.org/officeDocument/2006/relationships/image" Target="../media/image59.wmf"/><Relationship Id="rId10" Type="http://schemas.openxmlformats.org/officeDocument/2006/relationships/image" Target="../media/image48.pict"/><Relationship Id="rId11" Type="http://schemas.openxmlformats.org/officeDocument/2006/relationships/image" Target="../media/image49.wmf"/><Relationship Id="rId12" Type="http://schemas.openxmlformats.org/officeDocument/2006/relationships/image" Target="../media/image50.pict"/><Relationship Id="rId13" Type="http://schemas.openxmlformats.org/officeDocument/2006/relationships/image" Target="../media/image51.wmf"/><Relationship Id="rId14" Type="http://schemas.openxmlformats.org/officeDocument/2006/relationships/image" Target="../media/image52.wmf"/><Relationship Id="rId15" Type="http://schemas.openxmlformats.org/officeDocument/2006/relationships/image" Target="../media/image53.wmf"/><Relationship Id="rId16" Type="http://schemas.openxmlformats.org/officeDocument/2006/relationships/image" Target="../media/image54.wmf"/><Relationship Id="rId17" Type="http://schemas.openxmlformats.org/officeDocument/2006/relationships/image" Target="../media/image32.wmf"/><Relationship Id="rId18" Type="http://schemas.openxmlformats.org/officeDocument/2006/relationships/image" Target="../media/image55.wmf"/><Relationship Id="rId19" Type="http://schemas.openxmlformats.org/officeDocument/2006/relationships/image" Target="../media/image56.wmf"/><Relationship Id="rId1" Type="http://schemas.openxmlformats.org/officeDocument/2006/relationships/image" Target="../media/image39.pict"/><Relationship Id="rId2" Type="http://schemas.openxmlformats.org/officeDocument/2006/relationships/image" Target="../media/image40.wmf"/><Relationship Id="rId3" Type="http://schemas.openxmlformats.org/officeDocument/2006/relationships/image" Target="../media/image41.wmf"/><Relationship Id="rId4" Type="http://schemas.openxmlformats.org/officeDocument/2006/relationships/image" Target="../media/image42.pict"/><Relationship Id="rId5" Type="http://schemas.openxmlformats.org/officeDocument/2006/relationships/image" Target="../media/image43.pict"/><Relationship Id="rId6" Type="http://schemas.openxmlformats.org/officeDocument/2006/relationships/image" Target="../media/image44.wmf"/><Relationship Id="rId7" Type="http://schemas.openxmlformats.org/officeDocument/2006/relationships/image" Target="../media/image45.pict"/><Relationship Id="rId8" Type="http://schemas.openxmlformats.org/officeDocument/2006/relationships/image" Target="../media/image46.pict"/></Relationships>
</file>

<file path=ppt/drawings/_rels/vmlDrawing6.vml.rels><?xml version="1.0" encoding="UTF-8" standalone="yes"?>
<Relationships xmlns="http://schemas.openxmlformats.org/package/2006/relationships"><Relationship Id="rId3" Type="http://schemas.openxmlformats.org/officeDocument/2006/relationships/image" Target="../media/image63.pict"/><Relationship Id="rId4" Type="http://schemas.openxmlformats.org/officeDocument/2006/relationships/image" Target="../media/image64.pict"/><Relationship Id="rId5" Type="http://schemas.openxmlformats.org/officeDocument/2006/relationships/image" Target="../media/image65.pict"/><Relationship Id="rId6" Type="http://schemas.openxmlformats.org/officeDocument/2006/relationships/image" Target="../media/image66.wmf"/><Relationship Id="rId1" Type="http://schemas.openxmlformats.org/officeDocument/2006/relationships/image" Target="../media/image61.wmf"/><Relationship Id="rId2" Type="http://schemas.openxmlformats.org/officeDocument/2006/relationships/image" Target="../media/image6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9.wmf"/><Relationship Id="rId4" Type="http://schemas.openxmlformats.org/officeDocument/2006/relationships/image" Target="../media/image70.pict"/><Relationship Id="rId5" Type="http://schemas.openxmlformats.org/officeDocument/2006/relationships/image" Target="../media/image71.pict"/><Relationship Id="rId6" Type="http://schemas.openxmlformats.org/officeDocument/2006/relationships/image" Target="../media/image72.pict"/><Relationship Id="rId7" Type="http://schemas.openxmlformats.org/officeDocument/2006/relationships/image" Target="../media/image73.pict"/><Relationship Id="rId8" Type="http://schemas.openxmlformats.org/officeDocument/2006/relationships/image" Target="../media/image74.pict"/><Relationship Id="rId9" Type="http://schemas.openxmlformats.org/officeDocument/2006/relationships/image" Target="../media/image75.pict"/><Relationship Id="rId1" Type="http://schemas.openxmlformats.org/officeDocument/2006/relationships/image" Target="../media/image67.pict"/><Relationship Id="rId2" Type="http://schemas.openxmlformats.org/officeDocument/2006/relationships/image" Target="../media/image6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78.wmf"/><Relationship Id="rId4" Type="http://schemas.openxmlformats.org/officeDocument/2006/relationships/image" Target="../media/image79.wmf"/><Relationship Id="rId5" Type="http://schemas.openxmlformats.org/officeDocument/2006/relationships/image" Target="../media/image80.wmf"/><Relationship Id="rId6" Type="http://schemas.openxmlformats.org/officeDocument/2006/relationships/image" Target="../media/image81.wmf"/><Relationship Id="rId7" Type="http://schemas.openxmlformats.org/officeDocument/2006/relationships/image" Target="../media/image82.wmf"/><Relationship Id="rId8" Type="http://schemas.openxmlformats.org/officeDocument/2006/relationships/image" Target="../media/image83.wmf"/><Relationship Id="rId1" Type="http://schemas.openxmlformats.org/officeDocument/2006/relationships/image" Target="../media/image76.wmf"/><Relationship Id="rId2" Type="http://schemas.openxmlformats.org/officeDocument/2006/relationships/image" Target="../media/image7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87.wmf"/><Relationship Id="rId4" Type="http://schemas.openxmlformats.org/officeDocument/2006/relationships/image" Target="../media/image88.pict"/><Relationship Id="rId5" Type="http://schemas.openxmlformats.org/officeDocument/2006/relationships/image" Target="../media/image89.wmf"/><Relationship Id="rId6" Type="http://schemas.openxmlformats.org/officeDocument/2006/relationships/image" Target="../media/image90.wmf"/><Relationship Id="rId7" Type="http://schemas.openxmlformats.org/officeDocument/2006/relationships/image" Target="../media/image91.wmf"/><Relationship Id="rId8" Type="http://schemas.openxmlformats.org/officeDocument/2006/relationships/image" Target="../media/image92.wmf"/><Relationship Id="rId9" Type="http://schemas.openxmlformats.org/officeDocument/2006/relationships/image" Target="../media/image93.pict"/><Relationship Id="rId1" Type="http://schemas.openxmlformats.org/officeDocument/2006/relationships/image" Target="../media/image85.pict"/><Relationship Id="rId2" Type="http://schemas.openxmlformats.org/officeDocument/2006/relationships/image" Target="../media/image8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030541B-86BE-A149-8E5D-6AEF2847849F}" type="slidenum">
              <a:rPr lang="en-US"/>
              <a:pPr/>
              <a:t>10</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588CAFB-3AD4-F148-AA95-8F68C686C8F0}" type="slidenum">
              <a:rPr lang="en-US"/>
              <a:pPr/>
              <a:t>11</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FA84855-E470-9548-9ADB-94C6F270CB3F}" type="slidenum">
              <a:rPr lang="en-US"/>
              <a:pPr/>
              <a:t>12</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E086277-E3D5-7046-BEBA-4EC8FC5E1D58}" type="slidenum">
              <a:rPr lang="en-US"/>
              <a:pPr/>
              <a:t>13</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67A2B77-21C1-9E40-B5C9-E6AE2D277C98}" type="slidenum">
              <a:rPr lang="en-US"/>
              <a:pPr/>
              <a:t>14</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June 15,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15,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15,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June 15,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June 15,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June 15,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June 15,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June 15,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60.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60.jpeg"/><Relationship Id="rId5" Type="http://schemas.openxmlformats.org/officeDocument/2006/relationships/oleObject" Target="../embeddings/oleObject40.bin"/><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oleObject" Target="../embeddings/oleObject45.bin"/><Relationship Id="rId1" Type="http://schemas.openxmlformats.org/officeDocument/2006/relationships/vmlDrawing" Target="../drawings/vmlDrawing6.vml"/><Relationship Id="rId2"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53.bin"/><Relationship Id="rId12" Type="http://schemas.openxmlformats.org/officeDocument/2006/relationships/oleObject" Target="../embeddings/oleObject54.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notesSlide" Target="../notesSlides/notesSlide3.xml"/><Relationship Id="rId4" Type="http://schemas.openxmlformats.org/officeDocument/2006/relationships/oleObject" Target="../embeddings/oleObject46.bin"/><Relationship Id="rId5" Type="http://schemas.openxmlformats.org/officeDocument/2006/relationships/oleObject" Target="../embeddings/oleObject47.bin"/><Relationship Id="rId6" Type="http://schemas.openxmlformats.org/officeDocument/2006/relationships/oleObject" Target="../embeddings/oleObject48.bin"/><Relationship Id="rId7" Type="http://schemas.openxmlformats.org/officeDocument/2006/relationships/oleObject" Target="../embeddings/oleObject49.bin"/><Relationship Id="rId8" Type="http://schemas.openxmlformats.org/officeDocument/2006/relationships/oleObject" Target="../embeddings/oleObject50.bin"/><Relationship Id="rId9" Type="http://schemas.openxmlformats.org/officeDocument/2006/relationships/oleObject" Target="../embeddings/oleObject51.bin"/><Relationship Id="rId10" Type="http://schemas.openxmlformats.org/officeDocument/2006/relationships/oleObject" Target="../embeddings/oleObject52.bin"/></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61.bin"/><Relationship Id="rId12" Type="http://schemas.openxmlformats.org/officeDocument/2006/relationships/oleObject" Target="../embeddings/oleObject62.bin"/><Relationship Id="rId1" Type="http://schemas.openxmlformats.org/officeDocument/2006/relationships/vmlDrawing" Target="../drawings/vmlDrawing8.vml"/><Relationship Id="rId2" Type="http://schemas.openxmlformats.org/officeDocument/2006/relationships/slideLayout" Target="../slideLayouts/slideLayout13.xml"/><Relationship Id="rId3" Type="http://schemas.openxmlformats.org/officeDocument/2006/relationships/notesSlide" Target="../notesSlides/notesSlide4.xml"/><Relationship Id="rId4" Type="http://schemas.openxmlformats.org/officeDocument/2006/relationships/image" Target="../media/image84.jpeg"/><Relationship Id="rId5" Type="http://schemas.openxmlformats.org/officeDocument/2006/relationships/oleObject" Target="../embeddings/oleObject55.bin"/><Relationship Id="rId6" Type="http://schemas.openxmlformats.org/officeDocument/2006/relationships/oleObject" Target="../embeddings/oleObject56.bin"/><Relationship Id="rId7" Type="http://schemas.openxmlformats.org/officeDocument/2006/relationships/oleObject" Target="../embeddings/oleObject57.bin"/><Relationship Id="rId8" Type="http://schemas.openxmlformats.org/officeDocument/2006/relationships/oleObject" Target="../embeddings/oleObject58.bin"/><Relationship Id="rId9" Type="http://schemas.openxmlformats.org/officeDocument/2006/relationships/oleObject" Target="../embeddings/oleObject59.bin"/><Relationship Id="rId10" Type="http://schemas.openxmlformats.org/officeDocument/2006/relationships/oleObject" Target="../embeddings/oleObject60.bin"/></Relationships>
</file>

<file path=ppt/slides/_rels/slide14.xml.rels><?xml version="1.0" encoding="UTF-8" standalone="yes"?>
<Relationships xmlns="http://schemas.openxmlformats.org/package/2006/relationships"><Relationship Id="rId11" Type="http://schemas.openxmlformats.org/officeDocument/2006/relationships/image" Target="../media/image84.jpeg"/><Relationship Id="rId12" Type="http://schemas.openxmlformats.org/officeDocument/2006/relationships/oleObject" Target="../embeddings/oleObject69.bin"/><Relationship Id="rId13" Type="http://schemas.openxmlformats.org/officeDocument/2006/relationships/oleObject" Target="../embeddings/oleObject70.bin"/><Relationship Id="rId14" Type="http://schemas.openxmlformats.org/officeDocument/2006/relationships/oleObject" Target="../embeddings/oleObject71.bin"/><Relationship Id="rId1" Type="http://schemas.openxmlformats.org/officeDocument/2006/relationships/vmlDrawing" Target="../drawings/vmlDrawing9.vml"/><Relationship Id="rId2" Type="http://schemas.openxmlformats.org/officeDocument/2006/relationships/slideLayout" Target="../slideLayouts/slideLayout13.xml"/><Relationship Id="rId3" Type="http://schemas.openxmlformats.org/officeDocument/2006/relationships/notesSlide" Target="../notesSlides/notesSlide5.xml"/><Relationship Id="rId4" Type="http://schemas.openxmlformats.org/officeDocument/2006/relationships/image" Target="../media/image94.jpeg"/><Relationship Id="rId5" Type="http://schemas.openxmlformats.org/officeDocument/2006/relationships/oleObject" Target="../embeddings/oleObject63.bin"/><Relationship Id="rId6" Type="http://schemas.openxmlformats.org/officeDocument/2006/relationships/oleObject" Target="../embeddings/oleObject64.bin"/><Relationship Id="rId7" Type="http://schemas.openxmlformats.org/officeDocument/2006/relationships/oleObject" Target="../embeddings/oleObject65.bin"/><Relationship Id="rId8" Type="http://schemas.openxmlformats.org/officeDocument/2006/relationships/oleObject" Target="../embeddings/oleObject66.bin"/><Relationship Id="rId9" Type="http://schemas.openxmlformats.org/officeDocument/2006/relationships/oleObject" Target="../embeddings/oleObject67.bin"/><Relationship Id="rId10" Type="http://schemas.openxmlformats.org/officeDocument/2006/relationships/oleObject" Target="../embeddings/oleObject68.bin"/></Relationships>
</file>

<file path=ppt/slides/_rels/slide15.xml.rels><?xml version="1.0" encoding="UTF-8" standalone="yes"?>
<Relationships xmlns="http://schemas.openxmlformats.org/package/2006/relationships"><Relationship Id="rId3" Type="http://schemas.openxmlformats.org/officeDocument/2006/relationships/image" Target="../media/image101.jpeg"/><Relationship Id="rId4" Type="http://schemas.openxmlformats.org/officeDocument/2006/relationships/oleObject" Target="../embeddings/oleObject72.bin"/><Relationship Id="rId5" Type="http://schemas.openxmlformats.org/officeDocument/2006/relationships/oleObject" Target="../embeddings/Microsoft_Equation21.bin"/><Relationship Id="rId6" Type="http://schemas.openxmlformats.org/officeDocument/2006/relationships/oleObject" Target="../embeddings/Microsoft_Equation22.bin"/><Relationship Id="rId7" Type="http://schemas.openxmlformats.org/officeDocument/2006/relationships/oleObject" Target="../embeddings/Microsoft_Equation23.bin"/><Relationship Id="rId8" Type="http://schemas.openxmlformats.org/officeDocument/2006/relationships/oleObject" Target="../embeddings/oleObject73.bin"/><Relationship Id="rId9" Type="http://schemas.openxmlformats.org/officeDocument/2006/relationships/oleObject" Target="../embeddings/oleObject74.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image" Target="../media/image116.jpeg"/><Relationship Id="rId12" Type="http://schemas.openxmlformats.org/officeDocument/2006/relationships/oleObject" Target="../embeddings/oleObject79.bin"/><Relationship Id="rId13" Type="http://schemas.openxmlformats.org/officeDocument/2006/relationships/oleObject" Target="../embeddings/oleObject80.bin"/><Relationship Id="rId14" Type="http://schemas.openxmlformats.org/officeDocument/2006/relationships/oleObject" Target="../embeddings/oleObject81.bin"/><Relationship Id="rId15" Type="http://schemas.openxmlformats.org/officeDocument/2006/relationships/oleObject" Target="../embeddings/oleObject82.bin"/><Relationship Id="rId16" Type="http://schemas.openxmlformats.org/officeDocument/2006/relationships/oleObject" Target="../embeddings/oleObject83.bin"/><Relationship Id="rId17" Type="http://schemas.openxmlformats.org/officeDocument/2006/relationships/oleObject" Target="../embeddings/oleObject84.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75.bin"/><Relationship Id="rId4" Type="http://schemas.openxmlformats.org/officeDocument/2006/relationships/oleObject" Target="../embeddings/Microsoft_Equation24.bin"/><Relationship Id="rId5" Type="http://schemas.openxmlformats.org/officeDocument/2006/relationships/oleObject" Target="../embeddings/oleObject76.bin"/><Relationship Id="rId6" Type="http://schemas.openxmlformats.org/officeDocument/2006/relationships/oleObject" Target="../embeddings/oleObject77.bin"/><Relationship Id="rId7" Type="http://schemas.openxmlformats.org/officeDocument/2006/relationships/oleObject" Target="../embeddings/oleObject78.bin"/><Relationship Id="rId8" Type="http://schemas.openxmlformats.org/officeDocument/2006/relationships/oleObject" Target="../embeddings/Microsoft_Equation25.bin"/><Relationship Id="rId9" Type="http://schemas.openxmlformats.org/officeDocument/2006/relationships/oleObject" Target="../embeddings/Microsoft_Equation26.bin"/><Relationship Id="rId10" Type="http://schemas.openxmlformats.org/officeDocument/2006/relationships/oleObject" Target="../embeddings/Microsoft_Equation27.bin"/></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87.bin"/><Relationship Id="rId20" Type="http://schemas.openxmlformats.org/officeDocument/2006/relationships/oleObject" Target="../embeddings/oleObject94.bin"/><Relationship Id="rId21" Type="http://schemas.openxmlformats.org/officeDocument/2006/relationships/oleObject" Target="../embeddings/oleObject95.bin"/><Relationship Id="rId10" Type="http://schemas.openxmlformats.org/officeDocument/2006/relationships/oleObject" Target="../embeddings/oleObject88.bin"/><Relationship Id="rId11" Type="http://schemas.openxmlformats.org/officeDocument/2006/relationships/oleObject" Target="../embeddings/oleObject89.bin"/><Relationship Id="rId12" Type="http://schemas.openxmlformats.org/officeDocument/2006/relationships/oleObject" Target="../embeddings/Microsoft_Equation31.bin"/><Relationship Id="rId13" Type="http://schemas.openxmlformats.org/officeDocument/2006/relationships/oleObject" Target="../embeddings/Microsoft_Equation32.bin"/><Relationship Id="rId14" Type="http://schemas.openxmlformats.org/officeDocument/2006/relationships/oleObject" Target="../embeddings/Microsoft_Equation33.bin"/><Relationship Id="rId15" Type="http://schemas.openxmlformats.org/officeDocument/2006/relationships/oleObject" Target="../embeddings/oleObject90.bin"/><Relationship Id="rId16" Type="http://schemas.openxmlformats.org/officeDocument/2006/relationships/oleObject" Target="../embeddings/Microsoft_Equation34.bin"/><Relationship Id="rId17" Type="http://schemas.openxmlformats.org/officeDocument/2006/relationships/oleObject" Target="../embeddings/oleObject91.bin"/><Relationship Id="rId18" Type="http://schemas.openxmlformats.org/officeDocument/2006/relationships/oleObject" Target="../embeddings/oleObject92.bin"/><Relationship Id="rId19" Type="http://schemas.openxmlformats.org/officeDocument/2006/relationships/oleObject" Target="../embeddings/oleObject93.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image" Target="../media/image134.jpeg"/><Relationship Id="rId4" Type="http://schemas.openxmlformats.org/officeDocument/2006/relationships/oleObject" Target="../embeddings/oleObject85.bin"/><Relationship Id="rId5" Type="http://schemas.openxmlformats.org/officeDocument/2006/relationships/oleObject" Target="../embeddings/Microsoft_Equation28.bin"/><Relationship Id="rId6" Type="http://schemas.openxmlformats.org/officeDocument/2006/relationships/oleObject" Target="../embeddings/Microsoft_Equation29.bin"/><Relationship Id="rId7" Type="http://schemas.openxmlformats.org/officeDocument/2006/relationships/oleObject" Target="../embeddings/Microsoft_Equation30.bin"/><Relationship Id="rId8" Type="http://schemas.openxmlformats.org/officeDocument/2006/relationships/oleObject" Target="../embeddings/oleObject8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6.bin"/><Relationship Id="rId4" Type="http://schemas.openxmlformats.org/officeDocument/2006/relationships/oleObject" Target="../embeddings/oleObject97.bin"/><Relationship Id="rId5" Type="http://schemas.openxmlformats.org/officeDocument/2006/relationships/oleObject" Target="../embeddings/oleObject98.bin"/><Relationship Id="rId6" Type="http://schemas.openxmlformats.org/officeDocument/2006/relationships/oleObject" Target="../embeddings/oleObject99.bin"/><Relationship Id="rId7" Type="http://schemas.openxmlformats.org/officeDocument/2006/relationships/oleObject" Target="../embeddings/oleObject100.bin"/><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1" Type="http://schemas.openxmlformats.org/officeDocument/2006/relationships/oleObject" Target="../embeddings/Microsoft_Equation42.bin"/><Relationship Id="rId12" Type="http://schemas.openxmlformats.org/officeDocument/2006/relationships/oleObject" Target="../embeddings/oleObject101.bin"/><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image" Target="../media/image149.jpeg"/><Relationship Id="rId4" Type="http://schemas.openxmlformats.org/officeDocument/2006/relationships/oleObject" Target="../embeddings/Microsoft_Equation35.bin"/><Relationship Id="rId5" Type="http://schemas.openxmlformats.org/officeDocument/2006/relationships/oleObject" Target="../embeddings/Microsoft_Equation36.bin"/><Relationship Id="rId6" Type="http://schemas.openxmlformats.org/officeDocument/2006/relationships/oleObject" Target="../embeddings/Microsoft_Equation37.bin"/><Relationship Id="rId7" Type="http://schemas.openxmlformats.org/officeDocument/2006/relationships/oleObject" Target="../embeddings/Microsoft_Equation38.bin"/><Relationship Id="rId8" Type="http://schemas.openxmlformats.org/officeDocument/2006/relationships/oleObject" Target="../embeddings/Microsoft_Equation39.bin"/><Relationship Id="rId9" Type="http://schemas.openxmlformats.org/officeDocument/2006/relationships/oleObject" Target="../embeddings/Microsoft_Equation40.bin"/><Relationship Id="rId10" Type="http://schemas.openxmlformats.org/officeDocument/2006/relationships/oleObject" Target="../embeddings/Microsoft_Equation4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 Id="rId11" Type="http://schemas.openxmlformats.org/officeDocument/2006/relationships/oleObject" Target="../embeddings/oleObject9.bin"/><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8.bin"/><Relationship Id="rId12" Type="http://schemas.openxmlformats.org/officeDocument/2006/relationships/oleObject" Target="../embeddings/oleObject19.bin"/><Relationship Id="rId1" Type="http://schemas.openxmlformats.org/officeDocument/2006/relationships/vmlDrawing" Target="../drawings/vmlDrawing2.vml"/><Relationship Id="rId2" Type="http://schemas.openxmlformats.org/officeDocument/2006/relationships/slideLayout" Target="../slideLayouts/slideLayout15.xml"/><Relationship Id="rId3" Type="http://schemas.openxmlformats.org/officeDocument/2006/relationships/oleObject" Target="../embeddings/oleObject10.bin"/><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7" Type="http://schemas.openxmlformats.org/officeDocument/2006/relationships/oleObject" Target="../embeddings/oleObject14.bin"/><Relationship Id="rId8" Type="http://schemas.openxmlformats.org/officeDocument/2006/relationships/oleObject" Target="../embeddings/oleObject15.bin"/><Relationship Id="rId9" Type="http://schemas.openxmlformats.org/officeDocument/2006/relationships/oleObject" Target="../embeddings/oleObject16.bin"/><Relationship Id="rId10" Type="http://schemas.openxmlformats.org/officeDocument/2006/relationships/oleObject" Target="../embeddings/oleObject1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oleObject" Target="../embeddings/oleObject21.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24.bin"/><Relationship Id="rId12" Type="http://schemas.openxmlformats.org/officeDocument/2006/relationships/oleObject" Target="../embeddings/oleObject25.bin"/><Relationship Id="rId13" Type="http://schemas.openxmlformats.org/officeDocument/2006/relationships/oleObject" Target="../embeddings/Microsoft_Equation6.bin"/><Relationship Id="rId14" Type="http://schemas.openxmlformats.org/officeDocument/2006/relationships/oleObject" Target="../embeddings/Microsoft_Equation7.bin"/><Relationship Id="rId15" Type="http://schemas.openxmlformats.org/officeDocument/2006/relationships/oleObject" Target="../embeddings/oleObject26.bin"/><Relationship Id="rId16" Type="http://schemas.openxmlformats.org/officeDocument/2006/relationships/oleObject" Target="../embeddings/oleObject27.bin"/><Relationship Id="rId17" Type="http://schemas.openxmlformats.org/officeDocument/2006/relationships/oleObject" Target="../embeddings/oleObject28.bin"/><Relationship Id="rId18" Type="http://schemas.openxmlformats.org/officeDocument/2006/relationships/oleObject" Target="../embeddings/oleObject29.bin"/><Relationship Id="rId19" Type="http://schemas.openxmlformats.org/officeDocument/2006/relationships/oleObject" Target="../embeddings/oleObject30.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38.wmf"/><Relationship Id="rId4" Type="http://schemas.openxmlformats.org/officeDocument/2006/relationships/oleObject" Target="../embeddings/Microsoft_Equation1.bin"/><Relationship Id="rId5" Type="http://schemas.openxmlformats.org/officeDocument/2006/relationships/oleObject" Target="../embeddings/Microsoft_Equation2.bin"/><Relationship Id="rId6" Type="http://schemas.openxmlformats.org/officeDocument/2006/relationships/oleObject" Target="../embeddings/Microsoft_Equation3.bin"/><Relationship Id="rId7" Type="http://schemas.openxmlformats.org/officeDocument/2006/relationships/oleObject" Target="../embeddings/oleObject22.bin"/><Relationship Id="rId8" Type="http://schemas.openxmlformats.org/officeDocument/2006/relationships/oleObject" Target="../embeddings/Microsoft_Equation4.bin"/><Relationship Id="rId9" Type="http://schemas.openxmlformats.org/officeDocument/2006/relationships/oleObject" Target="../embeddings/Microsoft_Equation5.bin"/><Relationship Id="rId10"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34.bin"/><Relationship Id="rId20" Type="http://schemas.openxmlformats.org/officeDocument/2006/relationships/oleObject" Target="../embeddings/Microsoft_Equation17.bin"/><Relationship Id="rId21" Type="http://schemas.openxmlformats.org/officeDocument/2006/relationships/oleObject" Target="../embeddings/Microsoft_Equation18.bin"/><Relationship Id="rId22" Type="http://schemas.openxmlformats.org/officeDocument/2006/relationships/oleObject" Target="../embeddings/Microsoft_Equation19.bin"/><Relationship Id="rId23" Type="http://schemas.openxmlformats.org/officeDocument/2006/relationships/oleObject" Target="../embeddings/Microsoft_Equation20.bin"/><Relationship Id="rId24" Type="http://schemas.openxmlformats.org/officeDocument/2006/relationships/oleObject" Target="../embeddings/oleObject39.bin"/><Relationship Id="rId10" Type="http://schemas.openxmlformats.org/officeDocument/2006/relationships/oleObject" Target="../embeddings/oleObject35.bin"/><Relationship Id="rId11" Type="http://schemas.openxmlformats.org/officeDocument/2006/relationships/oleObject" Target="../embeddings/oleObject36.bin"/><Relationship Id="rId12" Type="http://schemas.openxmlformats.org/officeDocument/2006/relationships/oleObject" Target="../embeddings/oleObject37.bin"/><Relationship Id="rId13" Type="http://schemas.openxmlformats.org/officeDocument/2006/relationships/oleObject" Target="../embeddings/Microsoft_Equation11.bin"/><Relationship Id="rId14" Type="http://schemas.openxmlformats.org/officeDocument/2006/relationships/oleObject" Target="../embeddings/oleObject38.bin"/><Relationship Id="rId15" Type="http://schemas.openxmlformats.org/officeDocument/2006/relationships/oleObject" Target="../embeddings/Microsoft_Equation12.bin"/><Relationship Id="rId16" Type="http://schemas.openxmlformats.org/officeDocument/2006/relationships/oleObject" Target="../embeddings/Microsoft_Equation13.bin"/><Relationship Id="rId17" Type="http://schemas.openxmlformats.org/officeDocument/2006/relationships/oleObject" Target="../embeddings/Microsoft_Equation14.bin"/><Relationship Id="rId18" Type="http://schemas.openxmlformats.org/officeDocument/2006/relationships/oleObject" Target="../embeddings/Microsoft_Equation15.bin"/><Relationship Id="rId19" Type="http://schemas.openxmlformats.org/officeDocument/2006/relationships/oleObject" Target="../embeddings/Microsoft_Equation16.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31.bin"/><Relationship Id="rId4" Type="http://schemas.openxmlformats.org/officeDocument/2006/relationships/oleObject" Target="../embeddings/Microsoft_Equation8.bin"/><Relationship Id="rId5" Type="http://schemas.openxmlformats.org/officeDocument/2006/relationships/oleObject" Target="../embeddings/Microsoft_Equation9.bin"/><Relationship Id="rId6" Type="http://schemas.openxmlformats.org/officeDocument/2006/relationships/oleObject" Target="../embeddings/oleObject32.bin"/><Relationship Id="rId7" Type="http://schemas.openxmlformats.org/officeDocument/2006/relationships/oleObject" Target="../embeddings/oleObject33.bin"/><Relationship Id="rId8" Type="http://schemas.openxmlformats.org/officeDocument/2006/relationships/oleObject" Target="../embeddings/Microsoft_Equation10.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Wednesday, June 15,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#7</a:t>
            </a:r>
            <a:endParaRPr lang="en-US" dirty="0"/>
          </a:p>
        </p:txBody>
      </p:sp>
      <p:sp>
        <p:nvSpPr>
          <p:cNvPr id="2052" name="Text Box 4"/>
          <p:cNvSpPr txBox="1">
            <a:spLocks noChangeArrowheads="1"/>
          </p:cNvSpPr>
          <p:nvPr/>
        </p:nvSpPr>
        <p:spPr bwMode="auto">
          <a:xfrm>
            <a:off x="2830582" y="1371600"/>
            <a:ext cx="3176455"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June 15,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362200"/>
            <a:ext cx="7086600" cy="38100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chemeClr val="accent2"/>
                </a:solidFill>
                <a:latin typeface="Arial Narrow" charset="0"/>
              </a:rPr>
              <a:t>Force of friction</a:t>
            </a:r>
          </a:p>
          <a:p>
            <a:pPr marL="609600" indent="-609600" eaLnBrk="0" hangingPunct="0">
              <a:spcBef>
                <a:spcPct val="20000"/>
              </a:spcBef>
              <a:buFont typeface="Arial" charset="0"/>
              <a:buChar char="•"/>
            </a:pPr>
            <a:r>
              <a:rPr lang="en-US" sz="2800" dirty="0" smtClean="0">
                <a:solidFill>
                  <a:srgbClr val="3333CC"/>
                </a:solidFill>
                <a:latin typeface="Arial Narrow" charset="0"/>
              </a:rPr>
              <a:t>Uniform Circular Motion</a:t>
            </a:r>
          </a:p>
          <a:p>
            <a:pPr marL="609600" indent="-609600" eaLnBrk="0" hangingPunct="0">
              <a:spcBef>
                <a:spcPct val="20000"/>
              </a:spcBef>
              <a:buFontTx/>
              <a:buChar char="•"/>
            </a:pPr>
            <a:r>
              <a:rPr lang="en-US" sz="2800" dirty="0" smtClean="0">
                <a:solidFill>
                  <a:schemeClr val="accent2"/>
                </a:solidFill>
                <a:latin typeface="Arial Narrow" charset="0"/>
              </a:rPr>
              <a:t>Motion Under Resistive </a:t>
            </a:r>
            <a:r>
              <a:rPr lang="en-US" sz="2800" dirty="0" smtClean="0">
                <a:solidFill>
                  <a:schemeClr val="accent2"/>
                </a:solidFill>
                <a:latin typeface="Arial Narrow" charset="0"/>
              </a:rPr>
              <a:t>Forces</a:t>
            </a:r>
            <a:endParaRPr lang="en-US" sz="2800" dirty="0" smtClean="0">
              <a:solidFill>
                <a:schemeClr val="accent2"/>
              </a:solidFill>
              <a:latin typeface="Arial Narrow"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Date Placeholder 2"/>
          <p:cNvSpPr>
            <a:spLocks noGrp="1"/>
          </p:cNvSpPr>
          <p:nvPr>
            <p:ph type="dt" sz="quarter" idx="10"/>
          </p:nvPr>
        </p:nvSpPr>
        <p:spPr>
          <a:noFill/>
        </p:spPr>
        <p:txBody>
          <a:bodyPr/>
          <a:lstStyle/>
          <a:p>
            <a:r>
              <a:rPr lang="en-US" smtClean="0"/>
              <a:t>Wednesday, June 15, 2011</a:t>
            </a:r>
          </a:p>
        </p:txBody>
      </p:sp>
      <p:sp>
        <p:nvSpPr>
          <p:cNvPr id="23555" name="Footer Placeholder 3"/>
          <p:cNvSpPr>
            <a:spLocks noGrp="1"/>
          </p:cNvSpPr>
          <p:nvPr>
            <p:ph type="ftr" sz="quarter" idx="11"/>
          </p:nvPr>
        </p:nvSpPr>
        <p:spPr>
          <a:noFill/>
        </p:spPr>
        <p:txBody>
          <a:bodyPr/>
          <a:lstStyle/>
          <a:p>
            <a:r>
              <a:rPr lang="en-US" smtClean="0"/>
              <a:t>PHYS 1443-001, Spring 2011 Dr. Jaehoon Yu</a:t>
            </a:r>
          </a:p>
        </p:txBody>
      </p:sp>
      <p:pic>
        <p:nvPicPr>
          <p:cNvPr id="518147" name="Picture 3" descr="F05.01"/>
          <p:cNvPicPr>
            <a:picLocks noChangeAspect="1" noChangeArrowheads="1"/>
          </p:cNvPicPr>
          <p:nvPr/>
        </p:nvPicPr>
        <p:blipFill>
          <a:blip r:embed="rId3"/>
          <a:srcRect/>
          <a:stretch>
            <a:fillRect/>
          </a:stretch>
        </p:blipFill>
        <p:spPr bwMode="auto">
          <a:xfrm>
            <a:off x="1304925" y="2057400"/>
            <a:ext cx="6534150" cy="4313238"/>
          </a:xfrm>
          <a:prstGeom prst="rect">
            <a:avLst/>
          </a:prstGeom>
          <a:noFill/>
          <a:ln w="9525">
            <a:noFill/>
            <a:miter lim="800000"/>
            <a:headEnd/>
            <a:tailEnd/>
          </a:ln>
        </p:spPr>
      </p:pic>
      <p:sp>
        <p:nvSpPr>
          <p:cNvPr id="518148" name="Text Box 4"/>
          <p:cNvSpPr txBox="1">
            <a:spLocks noChangeArrowheads="1"/>
          </p:cNvSpPr>
          <p:nvPr/>
        </p:nvSpPr>
        <p:spPr bwMode="auto">
          <a:xfrm>
            <a:off x="838200" y="914400"/>
            <a:ext cx="7696200" cy="1066800"/>
          </a:xfrm>
          <a:prstGeom prst="rect">
            <a:avLst/>
          </a:prstGeom>
          <a:noFill/>
          <a:ln w="9525">
            <a:noFill/>
            <a:miter lim="800000"/>
            <a:headEnd/>
            <a:tailEnd/>
          </a:ln>
        </p:spPr>
        <p:txBody>
          <a:bodyPr>
            <a:prstTxWarp prst="textNoShape">
              <a:avLst/>
            </a:prstTxWarp>
            <a:spAutoFit/>
          </a:bodyPr>
          <a:lstStyle/>
          <a:p>
            <a:r>
              <a:rPr lang="en-US" sz="3200">
                <a:solidFill>
                  <a:srgbClr val="333399"/>
                </a:solidFill>
                <a:latin typeface="Arial Narrow" charset="0"/>
              </a:rPr>
              <a:t>Uniform circular motion is the motion of an object traveling at a constant speed on a circular path.</a:t>
            </a:r>
          </a:p>
        </p:txBody>
      </p:sp>
      <p:sp>
        <p:nvSpPr>
          <p:cNvPr id="23558" name="Rectangle 5"/>
          <p:cNvSpPr>
            <a:spLocks noGrp="1" noChangeArrowheads="1"/>
          </p:cNvSpPr>
          <p:nvPr>
            <p:ph type="title"/>
          </p:nvPr>
        </p:nvSpPr>
        <p:spPr>
          <a:xfrm>
            <a:off x="304800" y="76200"/>
            <a:ext cx="8763000" cy="914400"/>
          </a:xfrm>
        </p:spPr>
        <p:txBody>
          <a:bodyPr/>
          <a:lstStyle/>
          <a:p>
            <a:r>
              <a:rPr lang="en-US"/>
              <a:t>Definition of the Uniform Circular Motion</a:t>
            </a:r>
          </a:p>
        </p:txBody>
      </p:sp>
      <p:sp>
        <p:nvSpPr>
          <p:cNvPr id="23559" name="Slide Number Placeholder 6"/>
          <p:cNvSpPr>
            <a:spLocks noGrp="1"/>
          </p:cNvSpPr>
          <p:nvPr>
            <p:ph type="sldNum" sz="quarter" idx="12"/>
          </p:nvPr>
        </p:nvSpPr>
        <p:spPr>
          <a:noFill/>
        </p:spPr>
        <p:txBody>
          <a:bodyPr/>
          <a:lstStyle/>
          <a:p>
            <a:fld id="{029D338B-5CC6-BD4D-B1AE-05C2EF1213C4}" type="slidenum">
              <a:rPr lang="en-US" smtClean="0"/>
              <a:pPr/>
              <a:t>10</a:t>
            </a:fld>
            <a:endParaRPr lang="en-US" smtClean="0"/>
          </a:p>
        </p:txBody>
      </p:sp>
      <p:sp>
        <p:nvSpPr>
          <p:cNvPr id="8" name="TextBox 7"/>
          <p:cNvSpPr txBox="1"/>
          <p:nvPr/>
        </p:nvSpPr>
        <p:spPr>
          <a:xfrm>
            <a:off x="5410200" y="3733800"/>
            <a:ext cx="3048000" cy="830997"/>
          </a:xfrm>
          <a:prstGeom prst="rect">
            <a:avLst/>
          </a:prstGeom>
          <a:noFill/>
        </p:spPr>
        <p:txBody>
          <a:bodyPr wrap="square" rtlCol="0">
            <a:spAutoFit/>
          </a:bodyPr>
          <a:lstStyle/>
          <a:p>
            <a:r>
              <a:rPr lang="en-US" dirty="0" smtClean="0">
                <a:solidFill>
                  <a:srgbClr val="A50021"/>
                </a:solidFill>
              </a:rPr>
              <a:t>Is there an acceleration in this motion?</a:t>
            </a:r>
            <a:endParaRPr lang="en-US" dirty="0">
              <a:solidFill>
                <a:srgbClr val="A50021"/>
              </a:solidFill>
            </a:endParaRPr>
          </a:p>
        </p:txBody>
      </p:sp>
      <p:sp>
        <p:nvSpPr>
          <p:cNvPr id="9" name="TextBox 8"/>
          <p:cNvSpPr txBox="1"/>
          <p:nvPr/>
        </p:nvSpPr>
        <p:spPr>
          <a:xfrm>
            <a:off x="5334000" y="4503003"/>
            <a:ext cx="3810000" cy="461665"/>
          </a:xfrm>
          <a:prstGeom prst="rect">
            <a:avLst/>
          </a:prstGeom>
          <a:noFill/>
        </p:spPr>
        <p:txBody>
          <a:bodyPr wrap="square" rtlCol="0">
            <a:spAutoFit/>
          </a:bodyPr>
          <a:lstStyle/>
          <a:p>
            <a:r>
              <a:rPr lang="en-US" dirty="0" smtClean="0">
                <a:solidFill>
                  <a:srgbClr val="A50021"/>
                </a:solidFill>
              </a:rPr>
              <a:t>Yes, you are absolutely right!  </a:t>
            </a:r>
            <a:endParaRPr lang="en-US" dirty="0">
              <a:solidFill>
                <a:srgbClr val="A50021"/>
              </a:solidFill>
            </a:endParaRPr>
          </a:p>
        </p:txBody>
      </p:sp>
      <p:sp>
        <p:nvSpPr>
          <p:cNvPr id="10" name="TextBox 9"/>
          <p:cNvSpPr txBox="1"/>
          <p:nvPr/>
        </p:nvSpPr>
        <p:spPr>
          <a:xfrm>
            <a:off x="5334000" y="4953000"/>
            <a:ext cx="3429000" cy="461665"/>
          </a:xfrm>
          <a:prstGeom prst="rect">
            <a:avLst/>
          </a:prstGeom>
          <a:noFill/>
        </p:spPr>
        <p:txBody>
          <a:bodyPr wrap="square" rtlCol="0">
            <a:spAutoFit/>
          </a:bodyPr>
          <a:lstStyle/>
          <a:p>
            <a:r>
              <a:rPr lang="en-US" dirty="0" smtClean="0">
                <a:solidFill>
                  <a:srgbClr val="A50021"/>
                </a:solidFill>
              </a:rPr>
              <a:t>There is an acceleration!!</a:t>
            </a:r>
            <a:endParaRPr lang="en-US" dirty="0">
              <a:solidFill>
                <a:srgbClr val="A5002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8" name="Date Placeholder 5"/>
          <p:cNvSpPr>
            <a:spLocks noGrp="1"/>
          </p:cNvSpPr>
          <p:nvPr>
            <p:ph type="dt" sz="quarter" idx="10"/>
          </p:nvPr>
        </p:nvSpPr>
        <p:spPr>
          <a:noFill/>
        </p:spPr>
        <p:txBody>
          <a:bodyPr/>
          <a:lstStyle/>
          <a:p>
            <a:r>
              <a:rPr lang="en-US" smtClean="0"/>
              <a:t>Wednesday, June 15, 2011</a:t>
            </a:r>
          </a:p>
        </p:txBody>
      </p:sp>
      <p:sp>
        <p:nvSpPr>
          <p:cNvPr id="25609" name="Footer Placeholder 6"/>
          <p:cNvSpPr>
            <a:spLocks noGrp="1"/>
          </p:cNvSpPr>
          <p:nvPr>
            <p:ph type="ftr" sz="quarter" idx="11"/>
          </p:nvPr>
        </p:nvSpPr>
        <p:spPr>
          <a:noFill/>
        </p:spPr>
        <p:txBody>
          <a:bodyPr/>
          <a:lstStyle/>
          <a:p>
            <a:r>
              <a:rPr lang="en-US" smtClean="0"/>
              <a:t>PHYS 1443-001, Spring 2011 Dr. Jaehoon Yu</a:t>
            </a:r>
          </a:p>
        </p:txBody>
      </p:sp>
      <p:pic>
        <p:nvPicPr>
          <p:cNvPr id="520195" name="Picture 3" descr="F05.01"/>
          <p:cNvPicPr>
            <a:picLocks noChangeAspect="1" noChangeArrowheads="1"/>
          </p:cNvPicPr>
          <p:nvPr/>
        </p:nvPicPr>
        <p:blipFill>
          <a:blip r:embed="rId4"/>
          <a:srcRect/>
          <a:stretch>
            <a:fillRect/>
          </a:stretch>
        </p:blipFill>
        <p:spPr bwMode="auto">
          <a:xfrm>
            <a:off x="381000" y="2073275"/>
            <a:ext cx="6096000" cy="4022725"/>
          </a:xfrm>
          <a:prstGeom prst="rect">
            <a:avLst/>
          </a:prstGeom>
          <a:noFill/>
          <a:ln w="9525">
            <a:noFill/>
            <a:miter lim="800000"/>
            <a:headEnd/>
            <a:tailEnd/>
          </a:ln>
        </p:spPr>
      </p:pic>
      <p:sp>
        <p:nvSpPr>
          <p:cNvPr id="520196" name="Text Box 4"/>
          <p:cNvSpPr txBox="1">
            <a:spLocks noChangeArrowheads="1"/>
          </p:cNvSpPr>
          <p:nvPr/>
        </p:nvSpPr>
        <p:spPr bwMode="auto">
          <a:xfrm>
            <a:off x="381000" y="914400"/>
            <a:ext cx="8458200" cy="946150"/>
          </a:xfrm>
          <a:prstGeom prst="rect">
            <a:avLst/>
          </a:prstGeom>
          <a:noFill/>
          <a:ln w="9525">
            <a:noFill/>
            <a:miter lim="800000"/>
            <a:headEnd/>
            <a:tailEnd/>
          </a:ln>
        </p:spPr>
        <p:txBody>
          <a:bodyPr>
            <a:prstTxWarp prst="textNoShape">
              <a:avLst/>
            </a:prstTxWarp>
            <a:spAutoFit/>
          </a:bodyPr>
          <a:lstStyle/>
          <a:p>
            <a:r>
              <a:rPr lang="en-US" sz="2800">
                <a:solidFill>
                  <a:srgbClr val="333399"/>
                </a:solidFill>
                <a:latin typeface="Arial Narrow" charset="0"/>
              </a:rPr>
              <a:t>Let </a:t>
            </a:r>
            <a:r>
              <a:rPr lang="en-US" sz="2800" i="1">
                <a:solidFill>
                  <a:srgbClr val="333399"/>
                </a:solidFill>
                <a:latin typeface="Arial Narrow" charset="0"/>
              </a:rPr>
              <a:t>T</a:t>
            </a:r>
            <a:r>
              <a:rPr lang="en-US" sz="2800">
                <a:solidFill>
                  <a:srgbClr val="333399"/>
                </a:solidFill>
                <a:latin typeface="Arial Narrow" charset="0"/>
              </a:rPr>
              <a:t> be the period of this motion, the time it takes for the object to travel once around the complete circle whose radius is r is</a:t>
            </a:r>
          </a:p>
        </p:txBody>
      </p:sp>
      <p:graphicFrame>
        <p:nvGraphicFramePr>
          <p:cNvPr id="520197" name="Object 2"/>
          <p:cNvGraphicFramePr>
            <a:graphicFrameLocks noChangeAspect="1"/>
          </p:cNvGraphicFramePr>
          <p:nvPr>
            <p:ph sz="quarter" idx="3"/>
          </p:nvPr>
        </p:nvGraphicFramePr>
        <p:xfrm>
          <a:off x="6324600" y="2819400"/>
          <a:ext cx="928688" cy="536575"/>
        </p:xfrm>
        <a:graphic>
          <a:graphicData uri="http://schemas.openxmlformats.org/presentationml/2006/ole">
            <p:oleObj spid="_x0000_s406530" name="Equation" r:id="rId5" imgW="241200" imgH="139680" progId="Equation.DSMT4">
              <p:embed/>
            </p:oleObj>
          </a:graphicData>
        </a:graphic>
      </p:graphicFrame>
      <p:graphicFrame>
        <p:nvGraphicFramePr>
          <p:cNvPr id="520198" name="Object 3"/>
          <p:cNvGraphicFramePr>
            <a:graphicFrameLocks noChangeAspect="1"/>
          </p:cNvGraphicFramePr>
          <p:nvPr>
            <p:ph sz="quarter" idx="2"/>
          </p:nvPr>
        </p:nvGraphicFramePr>
        <p:xfrm>
          <a:off x="3886200" y="2971800"/>
          <a:ext cx="465138" cy="496888"/>
        </p:xfrm>
        <a:graphic>
          <a:graphicData uri="http://schemas.openxmlformats.org/presentationml/2006/ole">
            <p:oleObj spid="_x0000_s406531" name="Equation" r:id="rId6" imgW="114120" imgH="126720" progId="Equation.DSMT4">
              <p:embed/>
            </p:oleObj>
          </a:graphicData>
        </a:graphic>
      </p:graphicFrame>
      <p:sp>
        <p:nvSpPr>
          <p:cNvPr id="25612" name="Rectangle 7"/>
          <p:cNvSpPr>
            <a:spLocks noGrp="1" noChangeArrowheads="1"/>
          </p:cNvSpPr>
          <p:nvPr>
            <p:ph type="title"/>
          </p:nvPr>
        </p:nvSpPr>
        <p:spPr>
          <a:xfrm>
            <a:off x="685800" y="76200"/>
            <a:ext cx="7772400" cy="990600"/>
          </a:xfrm>
        </p:spPr>
        <p:txBody>
          <a:bodyPr/>
          <a:lstStyle/>
          <a:p>
            <a:r>
              <a:rPr lang="en-US"/>
              <a:t>Speed of a uniform circular motion?</a:t>
            </a:r>
          </a:p>
        </p:txBody>
      </p:sp>
      <p:graphicFrame>
        <p:nvGraphicFramePr>
          <p:cNvPr id="520200" name="Object 4"/>
          <p:cNvGraphicFramePr>
            <a:graphicFrameLocks noChangeAspect="1"/>
          </p:cNvGraphicFramePr>
          <p:nvPr/>
        </p:nvGraphicFramePr>
        <p:xfrm>
          <a:off x="7472363" y="3752850"/>
          <a:ext cx="965200" cy="601663"/>
        </p:xfrm>
        <a:graphic>
          <a:graphicData uri="http://schemas.openxmlformats.org/presentationml/2006/ole">
            <p:oleObj spid="_x0000_s406532" name="Equation" r:id="rId7" imgW="304800" imgH="190500" progId="Equation.DSMT4">
              <p:embed/>
            </p:oleObj>
          </a:graphicData>
        </a:graphic>
      </p:graphicFrame>
      <p:graphicFrame>
        <p:nvGraphicFramePr>
          <p:cNvPr id="520201" name="Object 5"/>
          <p:cNvGraphicFramePr>
            <a:graphicFrameLocks noChangeAspect="1"/>
          </p:cNvGraphicFramePr>
          <p:nvPr/>
        </p:nvGraphicFramePr>
        <p:xfrm>
          <a:off x="7373938" y="3629025"/>
          <a:ext cx="1084262" cy="1323975"/>
        </p:xfrm>
        <a:graphic>
          <a:graphicData uri="http://schemas.openxmlformats.org/presentationml/2006/ole">
            <p:oleObj spid="_x0000_s406533" name="Equation" r:id="rId8" imgW="342900" imgH="419100" progId="Equation.DSMT4">
              <p:embed/>
            </p:oleObj>
          </a:graphicData>
        </a:graphic>
      </p:graphicFrame>
      <p:graphicFrame>
        <p:nvGraphicFramePr>
          <p:cNvPr id="520202" name="Object 6"/>
          <p:cNvGraphicFramePr>
            <a:graphicFrameLocks noChangeAspect="1"/>
          </p:cNvGraphicFramePr>
          <p:nvPr/>
        </p:nvGraphicFramePr>
        <p:xfrm>
          <a:off x="7204075" y="2398713"/>
          <a:ext cx="1766888" cy="1325562"/>
        </p:xfrm>
        <a:graphic>
          <a:graphicData uri="http://schemas.openxmlformats.org/presentationml/2006/ole">
            <p:oleObj spid="_x0000_s406534" name="Equation" r:id="rId9" imgW="558800" imgH="419100" progId="Equation.DSMT4">
              <p:embed/>
            </p:oleObj>
          </a:graphicData>
        </a:graphic>
      </p:graphicFrame>
      <p:graphicFrame>
        <p:nvGraphicFramePr>
          <p:cNvPr id="520203" name="Object 7"/>
          <p:cNvGraphicFramePr>
            <a:graphicFrameLocks noChangeAspect="1"/>
          </p:cNvGraphicFramePr>
          <p:nvPr/>
        </p:nvGraphicFramePr>
        <p:xfrm>
          <a:off x="7086600" y="4191000"/>
          <a:ext cx="401638" cy="361950"/>
        </p:xfrm>
        <a:graphic>
          <a:graphicData uri="http://schemas.openxmlformats.org/presentationml/2006/ole">
            <p:oleObj spid="_x0000_s406535" name="Equation" r:id="rId10" imgW="126720" imgH="114120" progId="Equation.DSMT4">
              <p:embed/>
            </p:oleObj>
          </a:graphicData>
        </a:graphic>
      </p:graphicFrame>
      <p:sp>
        <p:nvSpPr>
          <p:cNvPr id="25613" name="Slide Number Placeholder 12"/>
          <p:cNvSpPr>
            <a:spLocks noGrp="1"/>
          </p:cNvSpPr>
          <p:nvPr>
            <p:ph type="sldNum" sz="quarter" idx="12"/>
          </p:nvPr>
        </p:nvSpPr>
        <p:spPr>
          <a:noFill/>
        </p:spPr>
        <p:txBody>
          <a:bodyPr/>
          <a:lstStyle/>
          <a:p>
            <a:fld id="{3F2BFB2C-6CA2-DC4B-957C-4959B4A533A9}"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9" name="Date Placeholder 3"/>
          <p:cNvSpPr>
            <a:spLocks noGrp="1"/>
          </p:cNvSpPr>
          <p:nvPr>
            <p:ph type="dt" sz="quarter" idx="10"/>
          </p:nvPr>
        </p:nvSpPr>
        <p:spPr>
          <a:noFill/>
        </p:spPr>
        <p:txBody>
          <a:bodyPr/>
          <a:lstStyle/>
          <a:p>
            <a:r>
              <a:rPr lang="en-US" smtClean="0"/>
              <a:t>Wednesday, June 15, 2011</a:t>
            </a:r>
          </a:p>
        </p:txBody>
      </p:sp>
      <p:sp>
        <p:nvSpPr>
          <p:cNvPr id="27660" name="Footer Placeholder 4"/>
          <p:cNvSpPr>
            <a:spLocks noGrp="1"/>
          </p:cNvSpPr>
          <p:nvPr>
            <p:ph type="ftr" sz="quarter" idx="11"/>
          </p:nvPr>
        </p:nvSpPr>
        <p:spPr>
          <a:noFill/>
        </p:spPr>
        <p:txBody>
          <a:bodyPr/>
          <a:lstStyle/>
          <a:p>
            <a:r>
              <a:rPr lang="en-US" smtClean="0"/>
              <a:t>PHYS 1443-001, Spring 2011 Dr. Jaehoon Yu</a:t>
            </a:r>
          </a:p>
        </p:txBody>
      </p:sp>
      <p:sp>
        <p:nvSpPr>
          <p:cNvPr id="522243" name="Text Box 3"/>
          <p:cNvSpPr txBox="1">
            <a:spLocks noChangeArrowheads="1"/>
          </p:cNvSpPr>
          <p:nvPr/>
        </p:nvSpPr>
        <p:spPr bwMode="auto">
          <a:xfrm>
            <a:off x="282575" y="985838"/>
            <a:ext cx="8709025" cy="1800225"/>
          </a:xfrm>
          <a:prstGeom prst="rect">
            <a:avLst/>
          </a:prstGeom>
          <a:noFill/>
          <a:ln w="9525">
            <a:noFill/>
            <a:miter lim="800000"/>
            <a:headEnd/>
            <a:tailEnd/>
          </a:ln>
        </p:spPr>
        <p:txBody>
          <a:bodyPr>
            <a:prstTxWarp prst="textNoShape">
              <a:avLst/>
            </a:prstTxWarp>
            <a:spAutoFit/>
          </a:bodyPr>
          <a:lstStyle/>
          <a:p>
            <a:r>
              <a:rPr lang="en-US" sz="2800">
                <a:solidFill>
                  <a:srgbClr val="333399"/>
                </a:solidFill>
                <a:latin typeface="Arial Narrow" charset="0"/>
              </a:rPr>
              <a:t>The wheel of a car has a radius of 0.29m and is being rotated at 830 revolutions per minute on a tire-balancing machine. Determine the speed at which the outer edge of the wheel is moving.</a:t>
            </a:r>
          </a:p>
        </p:txBody>
      </p:sp>
      <p:graphicFrame>
        <p:nvGraphicFramePr>
          <p:cNvPr id="522244" name="Object 2"/>
          <p:cNvGraphicFramePr>
            <a:graphicFrameLocks noChangeAspect="1"/>
          </p:cNvGraphicFramePr>
          <p:nvPr/>
        </p:nvGraphicFramePr>
        <p:xfrm>
          <a:off x="963613" y="2803525"/>
          <a:ext cx="3455987" cy="1090613"/>
        </p:xfrm>
        <a:graphic>
          <a:graphicData uri="http://schemas.openxmlformats.org/presentationml/2006/ole">
            <p:oleObj spid="_x0000_s408578" name="Equation" r:id="rId4" imgW="1409700" imgH="444500" progId="Equation.DSMT4">
              <p:embed/>
            </p:oleObj>
          </a:graphicData>
        </a:graphic>
      </p:graphicFrame>
      <p:graphicFrame>
        <p:nvGraphicFramePr>
          <p:cNvPr id="522245" name="Object 3"/>
          <p:cNvGraphicFramePr>
            <a:graphicFrameLocks noChangeAspect="1"/>
          </p:cNvGraphicFramePr>
          <p:nvPr/>
        </p:nvGraphicFramePr>
        <p:xfrm>
          <a:off x="1981200" y="4160838"/>
          <a:ext cx="654050" cy="404812"/>
        </p:xfrm>
        <a:graphic>
          <a:graphicData uri="http://schemas.openxmlformats.org/presentationml/2006/ole">
            <p:oleObj spid="_x0000_s408579" name="Equation" r:id="rId5" imgW="266400" imgH="164880" progId="Equation.DSMT4">
              <p:embed/>
            </p:oleObj>
          </a:graphicData>
        </a:graphic>
      </p:graphicFrame>
      <p:graphicFrame>
        <p:nvGraphicFramePr>
          <p:cNvPr id="522246" name="Object 4"/>
          <p:cNvGraphicFramePr>
            <a:graphicFrameLocks noChangeAspect="1"/>
          </p:cNvGraphicFramePr>
          <p:nvPr/>
        </p:nvGraphicFramePr>
        <p:xfrm>
          <a:off x="1676400" y="5289550"/>
          <a:ext cx="592138" cy="342900"/>
        </p:xfrm>
        <a:graphic>
          <a:graphicData uri="http://schemas.openxmlformats.org/presentationml/2006/ole">
            <p:oleObj spid="_x0000_s408580" name="Equation" r:id="rId6" imgW="241200" imgH="139680" progId="Equation.DSMT4">
              <p:embed/>
            </p:oleObj>
          </a:graphicData>
        </a:graphic>
      </p:graphicFrame>
      <p:sp>
        <p:nvSpPr>
          <p:cNvPr id="27662" name="Rectangle 7"/>
          <p:cNvSpPr>
            <a:spLocks noGrp="1" noChangeArrowheads="1"/>
          </p:cNvSpPr>
          <p:nvPr>
            <p:ph type="title"/>
          </p:nvPr>
        </p:nvSpPr>
        <p:spPr>
          <a:xfrm>
            <a:off x="685800" y="0"/>
            <a:ext cx="7772400" cy="1143000"/>
          </a:xfrm>
        </p:spPr>
        <p:txBody>
          <a:bodyPr/>
          <a:lstStyle/>
          <a:p>
            <a:r>
              <a:rPr lang="en-US"/>
              <a:t>Ex. :  A Tire-Balancing Machine</a:t>
            </a:r>
          </a:p>
        </p:txBody>
      </p:sp>
      <p:graphicFrame>
        <p:nvGraphicFramePr>
          <p:cNvPr id="522248" name="Object 5"/>
          <p:cNvGraphicFramePr>
            <a:graphicFrameLocks noChangeAspect="1"/>
          </p:cNvGraphicFramePr>
          <p:nvPr/>
        </p:nvGraphicFramePr>
        <p:xfrm>
          <a:off x="4506913" y="3006725"/>
          <a:ext cx="3830637" cy="590550"/>
        </p:xfrm>
        <a:graphic>
          <a:graphicData uri="http://schemas.openxmlformats.org/presentationml/2006/ole">
            <p:oleObj spid="_x0000_s408581" name="Equation" r:id="rId7" imgW="1562100" imgH="241300" progId="Equation.DSMT4">
              <p:embed/>
            </p:oleObj>
          </a:graphicData>
        </a:graphic>
      </p:graphicFrame>
      <p:graphicFrame>
        <p:nvGraphicFramePr>
          <p:cNvPr id="522249" name="Object 6"/>
          <p:cNvGraphicFramePr>
            <a:graphicFrameLocks noChangeAspect="1"/>
          </p:cNvGraphicFramePr>
          <p:nvPr/>
        </p:nvGraphicFramePr>
        <p:xfrm>
          <a:off x="2636838" y="4098925"/>
          <a:ext cx="2495550" cy="530225"/>
        </p:xfrm>
        <a:graphic>
          <a:graphicData uri="http://schemas.openxmlformats.org/presentationml/2006/ole">
            <p:oleObj spid="_x0000_s408582" name="Equation" r:id="rId8" imgW="1016000" imgH="215900" progId="Equation.DSMT4">
              <p:embed/>
            </p:oleObj>
          </a:graphicData>
        </a:graphic>
      </p:graphicFrame>
      <p:graphicFrame>
        <p:nvGraphicFramePr>
          <p:cNvPr id="522250" name="Object 7"/>
          <p:cNvGraphicFramePr>
            <a:graphicFrameLocks noChangeAspect="1"/>
          </p:cNvGraphicFramePr>
          <p:nvPr/>
        </p:nvGraphicFramePr>
        <p:xfrm>
          <a:off x="5105400" y="4205288"/>
          <a:ext cx="1216025" cy="406400"/>
        </p:xfrm>
        <a:graphic>
          <a:graphicData uri="http://schemas.openxmlformats.org/presentationml/2006/ole">
            <p:oleObj spid="_x0000_s408583" name="Equation" r:id="rId9" imgW="495300" imgH="165100" progId="Equation.DSMT4">
              <p:embed/>
            </p:oleObj>
          </a:graphicData>
        </a:graphic>
      </p:graphicFrame>
      <p:graphicFrame>
        <p:nvGraphicFramePr>
          <p:cNvPr id="522251" name="Object 8"/>
          <p:cNvGraphicFramePr>
            <a:graphicFrameLocks noChangeAspect="1"/>
          </p:cNvGraphicFramePr>
          <p:nvPr/>
        </p:nvGraphicFramePr>
        <p:xfrm>
          <a:off x="2262188" y="4946650"/>
          <a:ext cx="1090612" cy="1028700"/>
        </p:xfrm>
        <a:graphic>
          <a:graphicData uri="http://schemas.openxmlformats.org/presentationml/2006/ole">
            <p:oleObj spid="_x0000_s408584" name="Equation" r:id="rId10" imgW="444500" imgH="419100" progId="Equation.DSMT4">
              <p:embed/>
            </p:oleObj>
          </a:graphicData>
        </a:graphic>
      </p:graphicFrame>
      <p:graphicFrame>
        <p:nvGraphicFramePr>
          <p:cNvPr id="522252" name="Object 9"/>
          <p:cNvGraphicFramePr>
            <a:graphicFrameLocks noChangeAspect="1"/>
          </p:cNvGraphicFramePr>
          <p:nvPr/>
        </p:nvGraphicFramePr>
        <p:xfrm>
          <a:off x="3290888" y="4906963"/>
          <a:ext cx="2212975" cy="1119187"/>
        </p:xfrm>
        <a:graphic>
          <a:graphicData uri="http://schemas.openxmlformats.org/presentationml/2006/ole">
            <p:oleObj spid="_x0000_s408585" name="Equation" r:id="rId11" imgW="901700" imgH="457200" progId="Equation.DSMT4">
              <p:embed/>
            </p:oleObj>
          </a:graphicData>
        </a:graphic>
      </p:graphicFrame>
      <p:graphicFrame>
        <p:nvGraphicFramePr>
          <p:cNvPr id="522253" name="Object 10"/>
          <p:cNvGraphicFramePr>
            <a:graphicFrameLocks noChangeAspect="1"/>
          </p:cNvGraphicFramePr>
          <p:nvPr/>
        </p:nvGraphicFramePr>
        <p:xfrm>
          <a:off x="5486400" y="5230813"/>
          <a:ext cx="1122363" cy="560387"/>
        </p:xfrm>
        <a:graphic>
          <a:graphicData uri="http://schemas.openxmlformats.org/presentationml/2006/ole">
            <p:oleObj spid="_x0000_s408586" name="Equation" r:id="rId12" imgW="457200" imgH="228600" progId="Equation.DSMT4">
              <p:embed/>
            </p:oleObj>
          </a:graphicData>
        </a:graphic>
      </p:graphicFrame>
      <p:sp>
        <p:nvSpPr>
          <p:cNvPr id="27663" name="Slide Number Placeholder 14"/>
          <p:cNvSpPr>
            <a:spLocks noGrp="1"/>
          </p:cNvSpPr>
          <p:nvPr>
            <p:ph type="sldNum" sz="quarter" idx="12"/>
          </p:nvPr>
        </p:nvSpPr>
        <p:spPr>
          <a:noFill/>
        </p:spPr>
        <p:txBody>
          <a:bodyPr/>
          <a:lstStyle/>
          <a:p>
            <a:fld id="{09F83204-7EBE-F44C-B893-D9F8ADC18BF4}"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706" name="Date Placeholder 5"/>
          <p:cNvSpPr>
            <a:spLocks noGrp="1"/>
          </p:cNvSpPr>
          <p:nvPr>
            <p:ph type="dt" sz="quarter" idx="10"/>
          </p:nvPr>
        </p:nvSpPr>
        <p:spPr>
          <a:noFill/>
        </p:spPr>
        <p:txBody>
          <a:bodyPr/>
          <a:lstStyle/>
          <a:p>
            <a:r>
              <a:rPr lang="en-US" smtClean="0"/>
              <a:t>Wednesday, June 15, 2011</a:t>
            </a:r>
          </a:p>
        </p:txBody>
      </p:sp>
      <p:sp>
        <p:nvSpPr>
          <p:cNvPr id="29707" name="Footer Placeholder 6"/>
          <p:cNvSpPr>
            <a:spLocks noGrp="1"/>
          </p:cNvSpPr>
          <p:nvPr>
            <p:ph type="ftr" sz="quarter" idx="11"/>
          </p:nvPr>
        </p:nvSpPr>
        <p:spPr>
          <a:noFill/>
        </p:spPr>
        <p:txBody>
          <a:bodyPr/>
          <a:lstStyle/>
          <a:p>
            <a:r>
              <a:rPr lang="en-US" smtClean="0"/>
              <a:t>PHYS 1443-001, Spring 2011 Dr. Jaehoon Yu</a:t>
            </a:r>
          </a:p>
        </p:txBody>
      </p:sp>
      <p:pic>
        <p:nvPicPr>
          <p:cNvPr id="524296" name="Picture 8" descr="afg002"/>
          <p:cNvPicPr>
            <a:picLocks noChangeAspect="1" noChangeArrowheads="1"/>
          </p:cNvPicPr>
          <p:nvPr/>
        </p:nvPicPr>
        <p:blipFill>
          <a:blip r:embed="rId4"/>
          <a:srcRect/>
          <a:stretch>
            <a:fillRect/>
          </a:stretch>
        </p:blipFill>
        <p:spPr bwMode="auto">
          <a:xfrm>
            <a:off x="304800" y="2354263"/>
            <a:ext cx="6553200" cy="3055937"/>
          </a:xfrm>
          <a:prstGeom prst="rect">
            <a:avLst/>
          </a:prstGeom>
          <a:noFill/>
          <a:ln w="9525">
            <a:noFill/>
            <a:miter lim="800000"/>
            <a:headEnd/>
            <a:tailEnd/>
          </a:ln>
        </p:spPr>
      </p:pic>
      <p:sp>
        <p:nvSpPr>
          <p:cNvPr id="524291" name="Text Box 3"/>
          <p:cNvSpPr txBox="1">
            <a:spLocks noChangeArrowheads="1"/>
          </p:cNvSpPr>
          <p:nvPr/>
        </p:nvSpPr>
        <p:spPr bwMode="auto">
          <a:xfrm>
            <a:off x="152400" y="877888"/>
            <a:ext cx="8763000" cy="946150"/>
          </a:xfrm>
          <a:prstGeom prst="rect">
            <a:avLst/>
          </a:prstGeom>
          <a:noFill/>
          <a:ln w="9525">
            <a:noFill/>
            <a:miter lim="800000"/>
            <a:headEnd/>
            <a:tailEnd/>
          </a:ln>
        </p:spPr>
        <p:txBody>
          <a:bodyPr>
            <a:prstTxWarp prst="textNoShape">
              <a:avLst/>
            </a:prstTxWarp>
            <a:spAutoFit/>
          </a:bodyPr>
          <a:lstStyle/>
          <a:p>
            <a:r>
              <a:rPr lang="en-US" sz="2800">
                <a:solidFill>
                  <a:srgbClr val="333399"/>
                </a:solidFill>
                <a:latin typeface="Arial Narrow" charset="0"/>
              </a:rPr>
              <a:t>In uniform circular motion, the speed is constant, but the direction of the velocity vector is </a:t>
            </a:r>
            <a:r>
              <a:rPr lang="en-US" sz="2800" i="1">
                <a:solidFill>
                  <a:srgbClr val="333399"/>
                </a:solidFill>
                <a:latin typeface="Arial Narrow" charset="0"/>
              </a:rPr>
              <a:t>not constant.</a:t>
            </a:r>
          </a:p>
        </p:txBody>
      </p:sp>
      <p:graphicFrame>
        <p:nvGraphicFramePr>
          <p:cNvPr id="524292" name="Object 2"/>
          <p:cNvGraphicFramePr>
            <a:graphicFrameLocks noChangeAspect="1"/>
          </p:cNvGraphicFramePr>
          <p:nvPr/>
        </p:nvGraphicFramePr>
        <p:xfrm>
          <a:off x="6934200" y="3235325"/>
          <a:ext cx="377825" cy="346075"/>
        </p:xfrm>
        <a:graphic>
          <a:graphicData uri="http://schemas.openxmlformats.org/presentationml/2006/ole">
            <p:oleObj spid="_x0000_s410626" name="Equation" r:id="rId5" imgW="152280" imgH="139680" progId="Equation.DSMT4">
              <p:embed/>
            </p:oleObj>
          </a:graphicData>
        </a:graphic>
      </p:graphicFrame>
      <p:graphicFrame>
        <p:nvGraphicFramePr>
          <p:cNvPr id="524293" name="Object 3"/>
          <p:cNvGraphicFramePr>
            <a:graphicFrameLocks noChangeAspect="1"/>
          </p:cNvGraphicFramePr>
          <p:nvPr/>
        </p:nvGraphicFramePr>
        <p:xfrm>
          <a:off x="7010400" y="3810000"/>
          <a:ext cx="388938" cy="357188"/>
        </p:xfrm>
        <a:graphic>
          <a:graphicData uri="http://schemas.openxmlformats.org/presentationml/2006/ole">
            <p:oleObj spid="_x0000_s410627" name="Equation" r:id="rId6" imgW="152280" imgH="139680" progId="Equation.DSMT4">
              <p:embed/>
            </p:oleObj>
          </a:graphicData>
        </a:graphic>
      </p:graphicFrame>
      <p:graphicFrame>
        <p:nvGraphicFramePr>
          <p:cNvPr id="524294" name="Object 4"/>
          <p:cNvGraphicFramePr>
            <a:graphicFrameLocks noChangeAspect="1"/>
          </p:cNvGraphicFramePr>
          <p:nvPr/>
        </p:nvGraphicFramePr>
        <p:xfrm>
          <a:off x="7239000" y="5334000"/>
          <a:ext cx="1066800" cy="550863"/>
        </p:xfrm>
        <a:graphic>
          <a:graphicData uri="http://schemas.openxmlformats.org/presentationml/2006/ole">
            <p:oleObj spid="_x0000_s410628" name="Equation" r:id="rId7" imgW="393480" imgH="203040" progId="Equation.DSMT4">
              <p:embed/>
            </p:oleObj>
          </a:graphicData>
        </a:graphic>
      </p:graphicFrame>
      <p:sp>
        <p:nvSpPr>
          <p:cNvPr id="524295" name="AutoShape 7"/>
          <p:cNvSpPr>
            <a:spLocks noChangeArrowheads="1"/>
          </p:cNvSpPr>
          <p:nvPr/>
        </p:nvSpPr>
        <p:spPr bwMode="auto">
          <a:xfrm>
            <a:off x="7315200" y="4876800"/>
            <a:ext cx="914400" cy="3810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29711" name="Rectangle 9"/>
          <p:cNvSpPr>
            <a:spLocks noGrp="1" noChangeArrowheads="1"/>
          </p:cNvSpPr>
          <p:nvPr>
            <p:ph type="title"/>
          </p:nvPr>
        </p:nvSpPr>
        <p:spPr>
          <a:xfrm>
            <a:off x="685800" y="0"/>
            <a:ext cx="7772400" cy="990600"/>
          </a:xfrm>
        </p:spPr>
        <p:txBody>
          <a:bodyPr/>
          <a:lstStyle/>
          <a:p>
            <a:r>
              <a:rPr lang="en-US"/>
              <a:t>Centripetal Acceleration</a:t>
            </a:r>
          </a:p>
        </p:txBody>
      </p:sp>
      <p:graphicFrame>
        <p:nvGraphicFramePr>
          <p:cNvPr id="524299" name="Object 5"/>
          <p:cNvGraphicFramePr>
            <a:graphicFrameLocks noChangeAspect="1"/>
          </p:cNvGraphicFramePr>
          <p:nvPr/>
        </p:nvGraphicFramePr>
        <p:xfrm>
          <a:off x="7239000" y="3124200"/>
          <a:ext cx="914400" cy="504825"/>
        </p:xfrm>
        <a:graphic>
          <a:graphicData uri="http://schemas.openxmlformats.org/presentationml/2006/ole">
            <p:oleObj spid="_x0000_s410629" name="Equation" r:id="rId8" imgW="368280" imgH="203040" progId="Equation.DSMT4">
              <p:embed/>
            </p:oleObj>
          </a:graphicData>
        </a:graphic>
      </p:graphicFrame>
      <p:graphicFrame>
        <p:nvGraphicFramePr>
          <p:cNvPr id="524300" name="Object 6"/>
          <p:cNvGraphicFramePr>
            <a:graphicFrameLocks noChangeAspect="1"/>
          </p:cNvGraphicFramePr>
          <p:nvPr/>
        </p:nvGraphicFramePr>
        <p:xfrm>
          <a:off x="8153400" y="3048000"/>
          <a:ext cx="568325" cy="503238"/>
        </p:xfrm>
        <a:graphic>
          <a:graphicData uri="http://schemas.openxmlformats.org/presentationml/2006/ole">
            <p:oleObj spid="_x0000_s410630" name="Equation" r:id="rId9" imgW="228600" imgH="203040" progId="Equation.DSMT4">
              <p:embed/>
            </p:oleObj>
          </a:graphicData>
        </a:graphic>
      </p:graphicFrame>
      <p:graphicFrame>
        <p:nvGraphicFramePr>
          <p:cNvPr id="524301" name="Object 7"/>
          <p:cNvGraphicFramePr>
            <a:graphicFrameLocks noChangeAspect="1"/>
          </p:cNvGraphicFramePr>
          <p:nvPr/>
        </p:nvGraphicFramePr>
        <p:xfrm>
          <a:off x="7315200" y="3733800"/>
          <a:ext cx="876300" cy="454025"/>
        </p:xfrm>
        <a:graphic>
          <a:graphicData uri="http://schemas.openxmlformats.org/presentationml/2006/ole">
            <p:oleObj spid="_x0000_s410631" name="Equation" r:id="rId10" imgW="342720" imgH="177480" progId="Equation.DSMT4">
              <p:embed/>
            </p:oleObj>
          </a:graphicData>
        </a:graphic>
      </p:graphicFrame>
      <p:graphicFrame>
        <p:nvGraphicFramePr>
          <p:cNvPr id="524302" name="Object 8"/>
          <p:cNvGraphicFramePr>
            <a:graphicFrameLocks noChangeAspect="1"/>
          </p:cNvGraphicFramePr>
          <p:nvPr/>
        </p:nvGraphicFramePr>
        <p:xfrm>
          <a:off x="8153400" y="3657600"/>
          <a:ext cx="582613" cy="519113"/>
        </p:xfrm>
        <a:graphic>
          <a:graphicData uri="http://schemas.openxmlformats.org/presentationml/2006/ole">
            <p:oleObj spid="_x0000_s410632" name="Equation" r:id="rId11" imgW="228600" imgH="203040" progId="Equation.DSMT4">
              <p:embed/>
            </p:oleObj>
          </a:graphicData>
        </a:graphic>
      </p:graphicFrame>
      <p:graphicFrame>
        <p:nvGraphicFramePr>
          <p:cNvPr id="524303" name="Object 9"/>
          <p:cNvGraphicFramePr>
            <a:graphicFrameLocks noChangeAspect="1"/>
          </p:cNvGraphicFramePr>
          <p:nvPr/>
        </p:nvGraphicFramePr>
        <p:xfrm>
          <a:off x="6964363" y="4267200"/>
          <a:ext cx="1616075" cy="550863"/>
        </p:xfrm>
        <a:graphic>
          <a:graphicData uri="http://schemas.openxmlformats.org/presentationml/2006/ole">
            <p:oleObj spid="_x0000_s410633" name="Equation" r:id="rId12" imgW="596880" imgH="203040" progId="Equation.DSMT4">
              <p:embed/>
            </p:oleObj>
          </a:graphicData>
        </a:graphic>
      </p:graphicFrame>
      <p:sp>
        <p:nvSpPr>
          <p:cNvPr id="29712" name="Slide Number Placeholder 16"/>
          <p:cNvSpPr>
            <a:spLocks noGrp="1"/>
          </p:cNvSpPr>
          <p:nvPr>
            <p:ph type="sldNum" sz="quarter" idx="12"/>
          </p:nvPr>
        </p:nvSpPr>
        <p:spPr>
          <a:noFill/>
        </p:spPr>
        <p:txBody>
          <a:bodyPr/>
          <a:lstStyle/>
          <a:p>
            <a:fld id="{105D4C49-B980-A04D-A47B-379202B3341E}" type="slidenum">
              <a:rPr lang="en-US" smtClean="0"/>
              <a:pPr/>
              <a:t>13</a:t>
            </a:fld>
            <a:endParaRPr lang="en-US" smtClean="0"/>
          </a:p>
        </p:txBody>
      </p:sp>
      <p:sp>
        <p:nvSpPr>
          <p:cNvPr id="19" name="Rectangle 18"/>
          <p:cNvSpPr>
            <a:spLocks noChangeArrowheads="1"/>
          </p:cNvSpPr>
          <p:nvPr/>
        </p:nvSpPr>
        <p:spPr bwMode="auto">
          <a:xfrm>
            <a:off x="2667000" y="3505200"/>
            <a:ext cx="838200" cy="1143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0" name="Rectangle 19"/>
          <p:cNvSpPr>
            <a:spLocks noChangeArrowheads="1"/>
          </p:cNvSpPr>
          <p:nvPr/>
        </p:nvSpPr>
        <p:spPr bwMode="auto">
          <a:xfrm>
            <a:off x="1676400" y="3429000"/>
            <a:ext cx="152400" cy="1524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1" name="Text Box 25"/>
          <p:cNvSpPr txBox="1">
            <a:spLocks noChangeArrowheads="1"/>
          </p:cNvSpPr>
          <p:nvPr/>
        </p:nvSpPr>
        <p:spPr bwMode="auto">
          <a:xfrm>
            <a:off x="3886200" y="5921375"/>
            <a:ext cx="5181600" cy="708025"/>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2000" b="1">
                <a:solidFill>
                  <a:srgbClr val="A50021"/>
                </a:solidFill>
                <a:latin typeface="Arial Narrow" charset="0"/>
              </a:rPr>
              <a:t>The change of direction of the velocity is the same as the change of the angle in the circular motion!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26344" name="Picture 8" descr="afg003"/>
          <p:cNvPicPr>
            <a:picLocks noChangeAspect="1" noChangeArrowheads="1"/>
          </p:cNvPicPr>
          <p:nvPr/>
        </p:nvPicPr>
        <p:blipFill>
          <a:blip r:embed="rId4"/>
          <a:srcRect/>
          <a:stretch>
            <a:fillRect/>
          </a:stretch>
        </p:blipFill>
        <p:spPr bwMode="auto">
          <a:xfrm>
            <a:off x="304800" y="1068388"/>
            <a:ext cx="5638800" cy="4799012"/>
          </a:xfrm>
          <a:prstGeom prst="rect">
            <a:avLst/>
          </a:prstGeom>
          <a:noFill/>
          <a:ln w="9525">
            <a:noFill/>
            <a:miter lim="800000"/>
            <a:headEnd/>
            <a:tailEnd/>
          </a:ln>
        </p:spPr>
      </p:pic>
      <p:sp>
        <p:nvSpPr>
          <p:cNvPr id="31756" name="Date Placeholder 5"/>
          <p:cNvSpPr>
            <a:spLocks noGrp="1"/>
          </p:cNvSpPr>
          <p:nvPr>
            <p:ph type="dt" sz="quarter" idx="10"/>
          </p:nvPr>
        </p:nvSpPr>
        <p:spPr>
          <a:noFill/>
        </p:spPr>
        <p:txBody>
          <a:bodyPr/>
          <a:lstStyle/>
          <a:p>
            <a:r>
              <a:rPr lang="en-US" smtClean="0"/>
              <a:t>Wednesday, June 15, 2011</a:t>
            </a:r>
          </a:p>
        </p:txBody>
      </p:sp>
      <p:sp>
        <p:nvSpPr>
          <p:cNvPr id="31757" name="Footer Placeholder 6"/>
          <p:cNvSpPr>
            <a:spLocks noGrp="1"/>
          </p:cNvSpPr>
          <p:nvPr>
            <p:ph type="ftr" sz="quarter" idx="11"/>
          </p:nvPr>
        </p:nvSpPr>
        <p:spPr>
          <a:noFill/>
        </p:spPr>
        <p:txBody>
          <a:bodyPr/>
          <a:lstStyle/>
          <a:p>
            <a:r>
              <a:rPr lang="en-US" smtClean="0"/>
              <a:t>PHYS 1443-001, Spring 2011 Dr. Jaehoon Yu</a:t>
            </a:r>
          </a:p>
        </p:txBody>
      </p:sp>
      <p:sp>
        <p:nvSpPr>
          <p:cNvPr id="526355" name="Rectangle 19"/>
          <p:cNvSpPr>
            <a:spLocks noChangeArrowheads="1"/>
          </p:cNvSpPr>
          <p:nvPr/>
        </p:nvSpPr>
        <p:spPr bwMode="auto">
          <a:xfrm>
            <a:off x="7086600" y="4724400"/>
            <a:ext cx="1676400" cy="12192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graphicFrame>
        <p:nvGraphicFramePr>
          <p:cNvPr id="526339" name="Object 2"/>
          <p:cNvGraphicFramePr>
            <a:graphicFrameLocks noChangeAspect="1"/>
          </p:cNvGraphicFramePr>
          <p:nvPr/>
        </p:nvGraphicFramePr>
        <p:xfrm>
          <a:off x="6032500" y="677863"/>
          <a:ext cx="1587500" cy="1344612"/>
        </p:xfrm>
        <a:graphic>
          <a:graphicData uri="http://schemas.openxmlformats.org/presentationml/2006/ole">
            <p:oleObj spid="_x0000_s412674" name="Equation" r:id="rId5" imgW="495300" imgH="419100" progId="Equation.DSMT4">
              <p:embed/>
            </p:oleObj>
          </a:graphicData>
        </a:graphic>
      </p:graphicFrame>
      <p:graphicFrame>
        <p:nvGraphicFramePr>
          <p:cNvPr id="526340" name="Object 3"/>
          <p:cNvGraphicFramePr>
            <a:graphicFrameLocks noChangeAspect="1"/>
          </p:cNvGraphicFramePr>
          <p:nvPr/>
        </p:nvGraphicFramePr>
        <p:xfrm>
          <a:off x="7162800" y="2624138"/>
          <a:ext cx="1138238" cy="1262062"/>
        </p:xfrm>
        <a:graphic>
          <a:graphicData uri="http://schemas.openxmlformats.org/presentationml/2006/ole">
            <p:oleObj spid="_x0000_s412675" name="Equation" r:id="rId6" imgW="355320" imgH="393480" progId="Equation.DSMT4">
              <p:embed/>
            </p:oleObj>
          </a:graphicData>
        </a:graphic>
      </p:graphicFrame>
      <p:graphicFrame>
        <p:nvGraphicFramePr>
          <p:cNvPr id="526341" name="Object 4"/>
          <p:cNvGraphicFramePr>
            <a:graphicFrameLocks noChangeAspect="1"/>
          </p:cNvGraphicFramePr>
          <p:nvPr/>
        </p:nvGraphicFramePr>
        <p:xfrm>
          <a:off x="7086600" y="5029200"/>
          <a:ext cx="976313" cy="733425"/>
        </p:xfrm>
        <a:graphic>
          <a:graphicData uri="http://schemas.openxmlformats.org/presentationml/2006/ole">
            <p:oleObj spid="_x0000_s412676" name="Equation" r:id="rId7" imgW="304560" imgH="228600" progId="Equation.DSMT4">
              <p:embed/>
            </p:oleObj>
          </a:graphicData>
        </a:graphic>
      </p:graphicFrame>
      <p:sp>
        <p:nvSpPr>
          <p:cNvPr id="526342" name="AutoShape 6"/>
          <p:cNvSpPr>
            <a:spLocks noChangeArrowheads="1"/>
          </p:cNvSpPr>
          <p:nvPr/>
        </p:nvSpPr>
        <p:spPr bwMode="auto">
          <a:xfrm>
            <a:off x="7486650" y="1981200"/>
            <a:ext cx="1066800" cy="609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31760" name="Rectangle 9"/>
          <p:cNvSpPr>
            <a:spLocks noGrp="1" noChangeArrowheads="1"/>
          </p:cNvSpPr>
          <p:nvPr>
            <p:ph type="title"/>
          </p:nvPr>
        </p:nvSpPr>
        <p:spPr>
          <a:xfrm>
            <a:off x="685800" y="0"/>
            <a:ext cx="7772400" cy="914400"/>
          </a:xfrm>
        </p:spPr>
        <p:txBody>
          <a:bodyPr/>
          <a:lstStyle/>
          <a:p>
            <a:r>
              <a:rPr lang="en-US"/>
              <a:t>Centripetal Acceleration</a:t>
            </a:r>
          </a:p>
        </p:txBody>
      </p:sp>
      <p:sp>
        <p:nvSpPr>
          <p:cNvPr id="526347" name="AutoShape 11"/>
          <p:cNvSpPr>
            <a:spLocks noChangeArrowheads="1"/>
          </p:cNvSpPr>
          <p:nvPr/>
        </p:nvSpPr>
        <p:spPr bwMode="auto">
          <a:xfrm>
            <a:off x="7562850" y="3962400"/>
            <a:ext cx="1066800" cy="609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aphicFrame>
        <p:nvGraphicFramePr>
          <p:cNvPr id="526348" name="Object 5"/>
          <p:cNvGraphicFramePr>
            <a:graphicFrameLocks noChangeAspect="1"/>
          </p:cNvGraphicFramePr>
          <p:nvPr/>
        </p:nvGraphicFramePr>
        <p:xfrm>
          <a:off x="7543800" y="677863"/>
          <a:ext cx="1343025" cy="1344612"/>
        </p:xfrm>
        <a:graphic>
          <a:graphicData uri="http://schemas.openxmlformats.org/presentationml/2006/ole">
            <p:oleObj spid="_x0000_s412677" name="Equation" r:id="rId8" imgW="419100" imgH="419100" progId="Equation.DSMT4">
              <p:embed/>
            </p:oleObj>
          </a:graphicData>
        </a:graphic>
      </p:graphicFrame>
      <p:graphicFrame>
        <p:nvGraphicFramePr>
          <p:cNvPr id="526349" name="Object 6"/>
          <p:cNvGraphicFramePr>
            <a:graphicFrameLocks noChangeAspect="1"/>
          </p:cNvGraphicFramePr>
          <p:nvPr/>
        </p:nvGraphicFramePr>
        <p:xfrm>
          <a:off x="8188325" y="2543175"/>
          <a:ext cx="650875" cy="1343025"/>
        </p:xfrm>
        <a:graphic>
          <a:graphicData uri="http://schemas.openxmlformats.org/presentationml/2006/ole">
            <p:oleObj spid="_x0000_s412678" name="Equation" r:id="rId9" imgW="203040" imgH="419040" progId="Equation.DSMT4">
              <p:embed/>
            </p:oleObj>
          </a:graphicData>
        </a:graphic>
      </p:graphicFrame>
      <p:graphicFrame>
        <p:nvGraphicFramePr>
          <p:cNvPr id="526350" name="Object 7"/>
          <p:cNvGraphicFramePr>
            <a:graphicFrameLocks noChangeAspect="1"/>
          </p:cNvGraphicFramePr>
          <p:nvPr/>
        </p:nvGraphicFramePr>
        <p:xfrm>
          <a:off x="8001000" y="4648200"/>
          <a:ext cx="650875" cy="1343025"/>
        </p:xfrm>
        <a:graphic>
          <a:graphicData uri="http://schemas.openxmlformats.org/presentationml/2006/ole">
            <p:oleObj spid="_x0000_s412679" name="Equation" r:id="rId10" imgW="203040" imgH="419040" progId="Equation.DSMT4">
              <p:embed/>
            </p:oleObj>
          </a:graphicData>
        </a:graphic>
      </p:graphicFrame>
      <p:sp>
        <p:nvSpPr>
          <p:cNvPr id="526351" name="Text Box 15"/>
          <p:cNvSpPr txBox="1">
            <a:spLocks noChangeArrowheads="1"/>
          </p:cNvSpPr>
          <p:nvPr/>
        </p:nvSpPr>
        <p:spPr bwMode="auto">
          <a:xfrm>
            <a:off x="4022725" y="942975"/>
            <a:ext cx="930275" cy="581025"/>
          </a:xfrm>
          <a:prstGeom prst="rect">
            <a:avLst/>
          </a:prstGeom>
          <a:noFill/>
          <a:ln w="9525">
            <a:noFill/>
            <a:miter lim="800000"/>
            <a:headEnd/>
            <a:tailEnd/>
          </a:ln>
        </p:spPr>
        <p:txBody>
          <a:bodyPr>
            <a:prstTxWarp prst="textNoShape">
              <a:avLst/>
            </a:prstTxWarp>
            <a:spAutoFit/>
          </a:bodyPr>
          <a:lstStyle/>
          <a:p>
            <a:r>
              <a:rPr lang="en-US" sz="1600">
                <a:solidFill>
                  <a:srgbClr val="333399"/>
                </a:solidFill>
                <a:latin typeface="Arial Narrow" charset="0"/>
              </a:rPr>
              <a:t>From the geometry</a:t>
            </a:r>
          </a:p>
        </p:txBody>
      </p:sp>
      <p:grpSp>
        <p:nvGrpSpPr>
          <p:cNvPr id="2" name="Group 18"/>
          <p:cNvGrpSpPr>
            <a:grpSpLocks/>
          </p:cNvGrpSpPr>
          <p:nvPr/>
        </p:nvGrpSpPr>
        <p:grpSpPr bwMode="auto">
          <a:xfrm>
            <a:off x="76200" y="5105400"/>
            <a:ext cx="4267200" cy="1827213"/>
            <a:chOff x="240" y="3024"/>
            <a:chExt cx="2208" cy="1007"/>
          </a:xfrm>
        </p:grpSpPr>
        <p:pic>
          <p:nvPicPr>
            <p:cNvPr id="31775" name="Picture 16" descr="afg002"/>
            <p:cNvPicPr>
              <a:picLocks noChangeAspect="1" noChangeArrowheads="1"/>
            </p:cNvPicPr>
            <p:nvPr/>
          </p:nvPicPr>
          <p:blipFill>
            <a:blip r:embed="rId11"/>
            <a:srcRect/>
            <a:stretch>
              <a:fillRect/>
            </a:stretch>
          </p:blipFill>
          <p:spPr bwMode="auto">
            <a:xfrm>
              <a:off x="240" y="3024"/>
              <a:ext cx="2160" cy="1007"/>
            </a:xfrm>
            <a:prstGeom prst="rect">
              <a:avLst/>
            </a:prstGeom>
            <a:noFill/>
            <a:ln w="9525">
              <a:noFill/>
              <a:miter lim="800000"/>
              <a:headEnd/>
              <a:tailEnd/>
            </a:ln>
          </p:spPr>
        </p:pic>
        <p:sp>
          <p:nvSpPr>
            <p:cNvPr id="31776" name="Rectangle 17"/>
            <p:cNvSpPr>
              <a:spLocks noChangeArrowheads="1"/>
            </p:cNvSpPr>
            <p:nvPr/>
          </p:nvSpPr>
          <p:spPr bwMode="auto">
            <a:xfrm>
              <a:off x="1488" y="3024"/>
              <a:ext cx="960" cy="816"/>
            </a:xfrm>
            <a:prstGeom prst="rect">
              <a:avLst/>
            </a:prstGeom>
            <a:solidFill>
              <a:schemeClr val="bg1"/>
            </a:solidFill>
            <a:ln w="9525">
              <a:noFill/>
              <a:miter lim="800000"/>
              <a:headEnd/>
              <a:tailEnd/>
            </a:ln>
          </p:spPr>
          <p:txBody>
            <a:bodyPr anchor="ctr">
              <a:prstTxWarp prst="textNoShape">
                <a:avLst/>
              </a:prstTxWarp>
              <a:spAutoFit/>
            </a:bodyPr>
            <a:lstStyle/>
            <a:p>
              <a:endParaRPr lang="en-US"/>
            </a:p>
          </p:txBody>
        </p:sp>
      </p:grpSp>
      <p:sp>
        <p:nvSpPr>
          <p:cNvPr id="526356" name="Text Box 20"/>
          <p:cNvSpPr txBox="1">
            <a:spLocks noChangeArrowheads="1"/>
          </p:cNvSpPr>
          <p:nvPr/>
        </p:nvSpPr>
        <p:spPr bwMode="auto">
          <a:xfrm>
            <a:off x="6308725" y="6019800"/>
            <a:ext cx="2606675" cy="425450"/>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Centripetal Acceleration</a:t>
            </a:r>
          </a:p>
        </p:txBody>
      </p:sp>
      <p:sp>
        <p:nvSpPr>
          <p:cNvPr id="526357" name="Line 21"/>
          <p:cNvSpPr>
            <a:spLocks noChangeShapeType="1"/>
          </p:cNvSpPr>
          <p:nvPr/>
        </p:nvSpPr>
        <p:spPr bwMode="auto">
          <a:xfrm rot="20837719" flipH="1">
            <a:off x="6837363" y="788988"/>
            <a:ext cx="304800" cy="533400"/>
          </a:xfrm>
          <a:prstGeom prst="line">
            <a:avLst/>
          </a:prstGeom>
          <a:noFill/>
          <a:ln w="28575">
            <a:solidFill>
              <a:srgbClr val="A50021"/>
            </a:solidFill>
            <a:round/>
            <a:headEnd/>
            <a:tailEnd/>
          </a:ln>
        </p:spPr>
        <p:txBody>
          <a:bodyPr>
            <a:prstTxWarp prst="textNoShape">
              <a:avLst/>
            </a:prstTxWarp>
            <a:spAutoFit/>
          </a:bodyPr>
          <a:lstStyle/>
          <a:p>
            <a:endParaRPr lang="en-US"/>
          </a:p>
        </p:txBody>
      </p:sp>
      <p:sp>
        <p:nvSpPr>
          <p:cNvPr id="526358" name="Line 22"/>
          <p:cNvSpPr>
            <a:spLocks noChangeShapeType="1"/>
          </p:cNvSpPr>
          <p:nvPr/>
        </p:nvSpPr>
        <p:spPr bwMode="auto">
          <a:xfrm rot="20837719" flipH="1">
            <a:off x="8478838" y="788988"/>
            <a:ext cx="304800" cy="533400"/>
          </a:xfrm>
          <a:prstGeom prst="line">
            <a:avLst/>
          </a:prstGeom>
          <a:noFill/>
          <a:ln w="28575">
            <a:solidFill>
              <a:srgbClr val="A50021"/>
            </a:solidFill>
            <a:round/>
            <a:headEnd/>
            <a:tailEnd/>
          </a:ln>
        </p:spPr>
        <p:txBody>
          <a:bodyPr>
            <a:prstTxWarp prst="textNoShape">
              <a:avLst/>
            </a:prstTxWarp>
            <a:spAutoFit/>
          </a:bodyPr>
          <a:lstStyle/>
          <a:p>
            <a:endParaRPr lang="en-US"/>
          </a:p>
        </p:txBody>
      </p:sp>
      <p:sp>
        <p:nvSpPr>
          <p:cNvPr id="526359" name="Oval 23"/>
          <p:cNvSpPr>
            <a:spLocks noChangeArrowheads="1"/>
          </p:cNvSpPr>
          <p:nvPr/>
        </p:nvSpPr>
        <p:spPr bwMode="auto">
          <a:xfrm>
            <a:off x="7010400" y="2590800"/>
            <a:ext cx="990600" cy="1447800"/>
          </a:xfrm>
          <a:prstGeom prst="ellipse">
            <a:avLst/>
          </a:prstGeom>
          <a:noFill/>
          <a:ln w="38100">
            <a:solidFill>
              <a:srgbClr val="A50021"/>
            </a:solidFill>
            <a:round/>
            <a:headEnd/>
            <a:tailEnd/>
          </a:ln>
        </p:spPr>
        <p:txBody>
          <a:bodyPr wrap="none" anchor="ctr">
            <a:prstTxWarp prst="textNoShape">
              <a:avLst/>
            </a:prstTxWarp>
            <a:spAutoFit/>
          </a:bodyPr>
          <a:lstStyle/>
          <a:p>
            <a:endParaRPr lang="en-US"/>
          </a:p>
        </p:txBody>
      </p:sp>
      <p:sp>
        <p:nvSpPr>
          <p:cNvPr id="526360" name="Text Box 24"/>
          <p:cNvSpPr txBox="1">
            <a:spLocks noChangeArrowheads="1"/>
          </p:cNvSpPr>
          <p:nvPr/>
        </p:nvSpPr>
        <p:spPr bwMode="auto">
          <a:xfrm>
            <a:off x="2828925" y="5486400"/>
            <a:ext cx="2886075" cy="425450"/>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What is the direction of a</a:t>
            </a:r>
            <a:r>
              <a:rPr lang="en-US" sz="2000" b="1" baseline="-25000">
                <a:solidFill>
                  <a:srgbClr val="A50021"/>
                </a:solidFill>
                <a:latin typeface="Arial Narrow" charset="0"/>
              </a:rPr>
              <a:t>c</a:t>
            </a:r>
            <a:r>
              <a:rPr lang="en-US" sz="2000" b="1">
                <a:solidFill>
                  <a:srgbClr val="A50021"/>
                </a:solidFill>
                <a:latin typeface="Arial Narrow" charset="0"/>
              </a:rPr>
              <a:t>?</a:t>
            </a:r>
          </a:p>
        </p:txBody>
      </p:sp>
      <p:sp>
        <p:nvSpPr>
          <p:cNvPr id="526361" name="Text Box 25"/>
          <p:cNvSpPr txBox="1">
            <a:spLocks noChangeArrowheads="1"/>
          </p:cNvSpPr>
          <p:nvPr/>
        </p:nvSpPr>
        <p:spPr bwMode="auto">
          <a:xfrm>
            <a:off x="2449513" y="6019800"/>
            <a:ext cx="3646487" cy="425450"/>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Always toward the center of circle!</a:t>
            </a:r>
          </a:p>
        </p:txBody>
      </p:sp>
      <p:sp>
        <p:nvSpPr>
          <p:cNvPr id="526363" name="Line 27"/>
          <p:cNvSpPr>
            <a:spLocks noChangeShapeType="1"/>
          </p:cNvSpPr>
          <p:nvPr/>
        </p:nvSpPr>
        <p:spPr bwMode="auto">
          <a:xfrm flipV="1">
            <a:off x="3352800" y="3581400"/>
            <a:ext cx="0" cy="914400"/>
          </a:xfrm>
          <a:prstGeom prst="line">
            <a:avLst/>
          </a:prstGeom>
          <a:noFill/>
          <a:ln w="38100">
            <a:solidFill>
              <a:srgbClr val="A50021"/>
            </a:solidFill>
            <a:round/>
            <a:headEnd/>
            <a:tailEnd type="triangle" w="med" len="med"/>
          </a:ln>
        </p:spPr>
        <p:txBody>
          <a:bodyPr wrap="none">
            <a:prstTxWarp prst="textNoShape">
              <a:avLst/>
            </a:prstTxWarp>
            <a:spAutoFit/>
          </a:bodyPr>
          <a:lstStyle/>
          <a:p>
            <a:endParaRPr lang="en-US"/>
          </a:p>
        </p:txBody>
      </p:sp>
      <p:graphicFrame>
        <p:nvGraphicFramePr>
          <p:cNvPr id="526365" name="Object 8"/>
          <p:cNvGraphicFramePr>
            <a:graphicFrameLocks noChangeAspect="1"/>
          </p:cNvGraphicFramePr>
          <p:nvPr/>
        </p:nvGraphicFramePr>
        <p:xfrm>
          <a:off x="3444875" y="3886200"/>
          <a:ext cx="365125" cy="503238"/>
        </p:xfrm>
        <a:graphic>
          <a:graphicData uri="http://schemas.openxmlformats.org/presentationml/2006/ole">
            <p:oleObj spid="_x0000_s412680" name="Equation" r:id="rId12" imgW="164880" imgH="228600" progId="Equation.DSMT4">
              <p:embed/>
            </p:oleObj>
          </a:graphicData>
        </a:graphic>
      </p:graphicFrame>
      <p:sp>
        <p:nvSpPr>
          <p:cNvPr id="526366" name="Line 30"/>
          <p:cNvSpPr>
            <a:spLocks noChangeShapeType="1"/>
          </p:cNvSpPr>
          <p:nvPr/>
        </p:nvSpPr>
        <p:spPr bwMode="auto">
          <a:xfrm rot="19036440" flipV="1">
            <a:off x="5257800" y="2849563"/>
            <a:ext cx="1588" cy="914400"/>
          </a:xfrm>
          <a:prstGeom prst="line">
            <a:avLst/>
          </a:prstGeom>
          <a:noFill/>
          <a:ln w="38100">
            <a:solidFill>
              <a:srgbClr val="A50021"/>
            </a:solidFill>
            <a:round/>
            <a:headEnd/>
            <a:tailEnd type="triangle" w="med" len="med"/>
          </a:ln>
        </p:spPr>
        <p:txBody>
          <a:bodyPr wrap="none">
            <a:prstTxWarp prst="textNoShape">
              <a:avLst/>
            </a:prstTxWarp>
            <a:spAutoFit/>
          </a:bodyPr>
          <a:lstStyle/>
          <a:p>
            <a:endParaRPr lang="en-US"/>
          </a:p>
        </p:txBody>
      </p:sp>
      <p:graphicFrame>
        <p:nvGraphicFramePr>
          <p:cNvPr id="526367" name="Object 9"/>
          <p:cNvGraphicFramePr>
            <a:graphicFrameLocks noChangeAspect="1"/>
          </p:cNvGraphicFramePr>
          <p:nvPr/>
        </p:nvGraphicFramePr>
        <p:xfrm>
          <a:off x="5426075" y="2971800"/>
          <a:ext cx="365125" cy="503238"/>
        </p:xfrm>
        <a:graphic>
          <a:graphicData uri="http://schemas.openxmlformats.org/presentationml/2006/ole">
            <p:oleObj spid="_x0000_s412681" name="Equation" r:id="rId13" imgW="164880" imgH="228600" progId="Equation.DSMT4">
              <p:embed/>
            </p:oleObj>
          </a:graphicData>
        </a:graphic>
      </p:graphicFrame>
      <p:cxnSp>
        <p:nvCxnSpPr>
          <p:cNvPr id="31" name="Straight Connector 30"/>
          <p:cNvCxnSpPr>
            <a:cxnSpLocks noChangeShapeType="1"/>
          </p:cNvCxnSpPr>
          <p:nvPr/>
        </p:nvCxnSpPr>
        <p:spPr bwMode="auto">
          <a:xfrm rot="16200000" flipH="1">
            <a:off x="609600" y="1905000"/>
            <a:ext cx="1447800" cy="685800"/>
          </a:xfrm>
          <a:prstGeom prst="line">
            <a:avLst/>
          </a:prstGeom>
          <a:noFill/>
          <a:ln w="38100">
            <a:solidFill>
              <a:schemeClr val="tx1"/>
            </a:solidFill>
            <a:prstDash val="sysDash"/>
            <a:round/>
            <a:headEnd/>
            <a:tailEnd/>
          </a:ln>
        </p:spPr>
      </p:cxnSp>
      <p:cxnSp>
        <p:nvCxnSpPr>
          <p:cNvPr id="32" name="Straight Connector 31"/>
          <p:cNvCxnSpPr>
            <a:cxnSpLocks noChangeShapeType="1"/>
          </p:cNvCxnSpPr>
          <p:nvPr/>
        </p:nvCxnSpPr>
        <p:spPr bwMode="auto">
          <a:xfrm rot="16200000" flipH="1">
            <a:off x="2476500" y="2247900"/>
            <a:ext cx="2971800" cy="1219200"/>
          </a:xfrm>
          <a:prstGeom prst="line">
            <a:avLst/>
          </a:prstGeom>
          <a:noFill/>
          <a:ln w="38100">
            <a:solidFill>
              <a:schemeClr val="tx1"/>
            </a:solidFill>
            <a:prstDash val="sysDash"/>
            <a:round/>
            <a:headEnd/>
            <a:tailEnd/>
          </a:ln>
        </p:spPr>
      </p:cxnSp>
      <p:graphicFrame>
        <p:nvGraphicFramePr>
          <p:cNvPr id="3" name="Object 10"/>
          <p:cNvGraphicFramePr>
            <a:graphicFrameLocks noChangeAspect="1"/>
          </p:cNvGraphicFramePr>
          <p:nvPr/>
        </p:nvGraphicFramePr>
        <p:xfrm>
          <a:off x="4897438" y="1144588"/>
          <a:ext cx="1198562" cy="468312"/>
        </p:xfrm>
        <a:graphic>
          <a:graphicData uri="http://schemas.openxmlformats.org/presentationml/2006/ole">
            <p:oleObj spid="_x0000_s412682" name="Equation" r:id="rId14" imgW="584200" imgH="228600" progId="Equation.DSMT4">
              <p:embed/>
            </p:oleObj>
          </a:graphicData>
        </a:graphic>
      </p:graphicFrame>
      <p:sp>
        <p:nvSpPr>
          <p:cNvPr id="31774" name="Slide Number Placeholder 32"/>
          <p:cNvSpPr>
            <a:spLocks noGrp="1"/>
          </p:cNvSpPr>
          <p:nvPr>
            <p:ph type="sldNum" sz="quarter" idx="12"/>
          </p:nvPr>
        </p:nvSpPr>
        <p:spPr>
          <a:noFill/>
        </p:spPr>
        <p:txBody>
          <a:bodyPr/>
          <a:lstStyle/>
          <a:p>
            <a:fld id="{A28DE0C2-BBBE-5340-97A0-FBD69623DA63}"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3800" name="Rectangle 4"/>
          <p:cNvSpPr>
            <a:spLocks noGrp="1" noChangeArrowheads="1"/>
          </p:cNvSpPr>
          <p:nvPr>
            <p:ph type="dt" sz="quarter" idx="10"/>
          </p:nvPr>
        </p:nvSpPr>
        <p:spPr>
          <a:noFill/>
        </p:spPr>
        <p:txBody>
          <a:bodyPr/>
          <a:lstStyle/>
          <a:p>
            <a:r>
              <a:rPr lang="en-US" smtClean="0"/>
              <a:t>Wednesday, June 15, 2011</a:t>
            </a:r>
          </a:p>
        </p:txBody>
      </p:sp>
      <p:sp>
        <p:nvSpPr>
          <p:cNvPr id="33801" name="Rectangle 6"/>
          <p:cNvSpPr>
            <a:spLocks noGrp="1" noChangeArrowheads="1"/>
          </p:cNvSpPr>
          <p:nvPr>
            <p:ph type="sldNum" sz="quarter" idx="12"/>
          </p:nvPr>
        </p:nvSpPr>
        <p:spPr>
          <a:noFill/>
        </p:spPr>
        <p:txBody>
          <a:bodyPr/>
          <a:lstStyle/>
          <a:p>
            <a:fld id="{79C77634-4DD1-AA43-8D8E-538987982C94}" type="slidenum">
              <a:rPr lang="en-US"/>
              <a:pPr/>
              <a:t>15</a:t>
            </a:fld>
            <a:endParaRPr lang="en-US"/>
          </a:p>
        </p:txBody>
      </p:sp>
      <p:sp>
        <p:nvSpPr>
          <p:cNvPr id="68610" name="Rectangle 2"/>
          <p:cNvSpPr>
            <a:spLocks noChangeArrowheads="1"/>
          </p:cNvSpPr>
          <p:nvPr/>
        </p:nvSpPr>
        <p:spPr bwMode="auto">
          <a:xfrm>
            <a:off x="3581400" y="4038600"/>
            <a:ext cx="1828800" cy="381000"/>
          </a:xfrm>
          <a:prstGeom prst="rect">
            <a:avLst/>
          </a:prstGeom>
          <a:solidFill>
            <a:srgbClr val="99FFCC"/>
          </a:solidFill>
          <a:ln w="9525">
            <a:noFill/>
            <a:miter lim="800000"/>
            <a:headEnd/>
            <a:tailEnd/>
          </a:ln>
        </p:spPr>
        <p:txBody>
          <a:bodyPr anchor="ctr">
            <a:prstTxWarp prst="textNoShape">
              <a:avLst/>
            </a:prstTxWarp>
            <a:spAutoFit/>
          </a:bodyPr>
          <a:lstStyle/>
          <a:p>
            <a:endParaRPr lang="en-US"/>
          </a:p>
        </p:txBody>
      </p:sp>
      <p:sp>
        <p:nvSpPr>
          <p:cNvPr id="68611" name="Rectangle 3"/>
          <p:cNvSpPr>
            <a:spLocks noChangeArrowheads="1"/>
          </p:cNvSpPr>
          <p:nvPr/>
        </p:nvSpPr>
        <p:spPr bwMode="auto">
          <a:xfrm>
            <a:off x="5334000" y="1676400"/>
            <a:ext cx="1600200" cy="8382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pic>
        <p:nvPicPr>
          <p:cNvPr id="68612" name="Picture 4" descr="FG05_010"/>
          <p:cNvPicPr>
            <a:picLocks noChangeAspect="1" noChangeArrowheads="1"/>
          </p:cNvPicPr>
          <p:nvPr/>
        </p:nvPicPr>
        <p:blipFill>
          <a:blip r:embed="rId3"/>
          <a:srcRect/>
          <a:stretch>
            <a:fillRect/>
          </a:stretch>
        </p:blipFill>
        <p:spPr bwMode="auto">
          <a:xfrm>
            <a:off x="-76200" y="646113"/>
            <a:ext cx="3429000" cy="2401887"/>
          </a:xfrm>
          <a:prstGeom prst="rect">
            <a:avLst/>
          </a:prstGeom>
          <a:noFill/>
          <a:ln w="9525">
            <a:noFill/>
            <a:miter lim="800000"/>
            <a:headEnd/>
            <a:tailEnd/>
          </a:ln>
        </p:spPr>
      </p:pic>
      <p:sp>
        <p:nvSpPr>
          <p:cNvPr id="33805" name="Rectangle 5"/>
          <p:cNvSpPr>
            <a:spLocks noGrp="1" noChangeArrowheads="1"/>
          </p:cNvSpPr>
          <p:nvPr>
            <p:ph type="title"/>
          </p:nvPr>
        </p:nvSpPr>
        <p:spPr>
          <a:xfrm>
            <a:off x="381000" y="76200"/>
            <a:ext cx="8382000" cy="457200"/>
          </a:xfrm>
        </p:spPr>
        <p:txBody>
          <a:bodyPr/>
          <a:lstStyle/>
          <a:p>
            <a:r>
              <a:rPr lang="en-US" sz="3600"/>
              <a:t>Newton’s Second Law &amp; Uniform Circular Motion</a:t>
            </a:r>
          </a:p>
        </p:txBody>
      </p:sp>
      <p:graphicFrame>
        <p:nvGraphicFramePr>
          <p:cNvPr id="68614" name="Object 2"/>
          <p:cNvGraphicFramePr>
            <a:graphicFrameLocks noChangeAspect="1"/>
          </p:cNvGraphicFramePr>
          <p:nvPr/>
        </p:nvGraphicFramePr>
        <p:xfrm>
          <a:off x="5334000" y="1752600"/>
          <a:ext cx="863600" cy="609600"/>
        </p:xfrm>
        <a:graphic>
          <a:graphicData uri="http://schemas.openxmlformats.org/presentationml/2006/ole">
            <p:oleObj spid="_x0000_s414722" name="Equation" r:id="rId4" imgW="291960" imgH="228600" progId="Equation.DSMT4">
              <p:embed/>
            </p:oleObj>
          </a:graphicData>
        </a:graphic>
      </p:graphicFrame>
      <p:sp>
        <p:nvSpPr>
          <p:cNvPr id="68615" name="Text Box 7"/>
          <p:cNvSpPr txBox="1">
            <a:spLocks noChangeArrowheads="1"/>
          </p:cNvSpPr>
          <p:nvPr/>
        </p:nvSpPr>
        <p:spPr bwMode="auto">
          <a:xfrm>
            <a:off x="3352800" y="609600"/>
            <a:ext cx="5562600" cy="1006475"/>
          </a:xfrm>
          <a:prstGeom prst="rect">
            <a:avLst/>
          </a:prstGeom>
          <a:noFill/>
          <a:ln w="952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The </a:t>
            </a:r>
            <a:r>
              <a:rPr lang="en-US" sz="2000" b="1" u="sng">
                <a:solidFill>
                  <a:srgbClr val="A50021"/>
                </a:solidFill>
                <a:latin typeface="Monotype Corsiva" charset="0"/>
              </a:rPr>
              <a:t>centripetal *</a:t>
            </a:r>
            <a:r>
              <a:rPr lang="en-US" sz="2000">
                <a:solidFill>
                  <a:schemeClr val="accent2"/>
                </a:solidFill>
                <a:latin typeface="Monotype Corsiva" charset="0"/>
              </a:rPr>
              <a:t> acceleration is always perpendicular to the velocity vector, </a:t>
            </a:r>
            <a:r>
              <a:rPr lang="en-US" sz="2000" b="1">
                <a:solidFill>
                  <a:schemeClr val="accent2"/>
                </a:solidFill>
                <a:latin typeface="Monotype Corsiva" charset="0"/>
              </a:rPr>
              <a:t>v</a:t>
            </a:r>
            <a:r>
              <a:rPr lang="en-US" sz="2000">
                <a:solidFill>
                  <a:schemeClr val="accent2"/>
                </a:solidFill>
                <a:latin typeface="Monotype Corsiva" charset="0"/>
              </a:rPr>
              <a:t>, and points to the center of the axis (radial direction) in a uniform circular motion. </a:t>
            </a:r>
          </a:p>
        </p:txBody>
      </p:sp>
      <p:sp>
        <p:nvSpPr>
          <p:cNvPr id="68616" name="Text Box 8"/>
          <p:cNvSpPr txBox="1">
            <a:spLocks noChangeArrowheads="1"/>
          </p:cNvSpPr>
          <p:nvPr/>
        </p:nvSpPr>
        <p:spPr bwMode="auto">
          <a:xfrm>
            <a:off x="304800" y="2971800"/>
            <a:ext cx="5257800" cy="1431925"/>
          </a:xfrm>
          <a:prstGeom prst="rect">
            <a:avLst/>
          </a:prstGeom>
          <a:noFill/>
          <a:ln w="952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The force that causes the centripetal  acceleration acts toward the center of the circular path and causes the change in the direction of the velocity vector.   This force is called the </a:t>
            </a:r>
            <a:r>
              <a:rPr lang="en-US" sz="2200" b="1">
                <a:solidFill>
                  <a:schemeClr val="accent2"/>
                </a:solidFill>
                <a:latin typeface="Arial Narrow" charset="0"/>
              </a:rPr>
              <a:t>centripetal force.</a:t>
            </a:r>
          </a:p>
        </p:txBody>
      </p:sp>
      <p:sp>
        <p:nvSpPr>
          <p:cNvPr id="68617" name="Text Box 9"/>
          <p:cNvSpPr txBox="1">
            <a:spLocks noChangeArrowheads="1"/>
          </p:cNvSpPr>
          <p:nvPr/>
        </p:nvSpPr>
        <p:spPr bwMode="auto">
          <a:xfrm>
            <a:off x="2971800" y="2514600"/>
            <a:ext cx="6172200" cy="45720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rgbClr val="FF3399"/>
                </a:solidFill>
                <a:latin typeface="Monotype Corsiva" charset="0"/>
              </a:rPr>
              <a:t>Are there forces in this motion?  If so, what do they do?</a:t>
            </a:r>
          </a:p>
        </p:txBody>
      </p:sp>
      <p:graphicFrame>
        <p:nvGraphicFramePr>
          <p:cNvPr id="68618" name="Object 3"/>
          <p:cNvGraphicFramePr>
            <a:graphicFrameLocks noChangeAspect="1"/>
          </p:cNvGraphicFramePr>
          <p:nvPr/>
        </p:nvGraphicFramePr>
        <p:xfrm>
          <a:off x="5638800" y="3403600"/>
          <a:ext cx="1322388" cy="711200"/>
        </p:xfrm>
        <a:graphic>
          <a:graphicData uri="http://schemas.openxmlformats.org/presentationml/2006/ole">
            <p:oleObj spid="_x0000_s414723" name="Equation" r:id="rId5" imgW="495000" imgH="253800" progId="Equation.3">
              <p:embed/>
            </p:oleObj>
          </a:graphicData>
        </a:graphic>
      </p:graphicFrame>
      <p:sp>
        <p:nvSpPr>
          <p:cNvPr id="68619" name="Text Box 11"/>
          <p:cNvSpPr txBox="1">
            <a:spLocks noChangeArrowheads="1"/>
          </p:cNvSpPr>
          <p:nvPr/>
        </p:nvSpPr>
        <p:spPr bwMode="auto">
          <a:xfrm>
            <a:off x="381000" y="4419600"/>
            <a:ext cx="8229600" cy="427038"/>
          </a:xfrm>
          <a:prstGeom prst="rect">
            <a:avLst/>
          </a:prstGeom>
          <a:noFill/>
          <a:ln w="9525">
            <a:noFill/>
            <a:miter lim="800000"/>
            <a:headEnd/>
            <a:tailEnd/>
          </a:ln>
        </p:spPr>
        <p:txBody>
          <a:bodyPr>
            <a:prstTxWarp prst="textNoShape">
              <a:avLst/>
            </a:prstTxWarp>
            <a:spAutoFit/>
          </a:bodyPr>
          <a:lstStyle/>
          <a:p>
            <a:pPr>
              <a:spcBef>
                <a:spcPct val="20000"/>
              </a:spcBef>
            </a:pPr>
            <a:r>
              <a:rPr lang="en-US" sz="2200">
                <a:solidFill>
                  <a:srgbClr val="FF3399"/>
                </a:solidFill>
                <a:latin typeface="Arial Narrow" charset="0"/>
              </a:rPr>
              <a:t>What do you think will happen to the ball if the string that holds the ball breaks? </a:t>
            </a:r>
          </a:p>
        </p:txBody>
      </p:sp>
      <p:sp>
        <p:nvSpPr>
          <p:cNvPr id="68620" name="Text Box 12"/>
          <p:cNvSpPr txBox="1">
            <a:spLocks noChangeArrowheads="1"/>
          </p:cNvSpPr>
          <p:nvPr/>
        </p:nvSpPr>
        <p:spPr bwMode="auto">
          <a:xfrm>
            <a:off x="381000" y="4800600"/>
            <a:ext cx="8305800" cy="118745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rgbClr val="990000"/>
                </a:solidFill>
                <a:latin typeface="Arial Narrow" charset="0"/>
              </a:rPr>
              <a:t>The external force no longer exist. Therefore, based on Newton’s 1st law,</a:t>
            </a:r>
            <a:r>
              <a:rPr lang="en-US"/>
              <a:t> </a:t>
            </a:r>
            <a:r>
              <a:rPr lang="en-US">
                <a:solidFill>
                  <a:srgbClr val="990000"/>
                </a:solidFill>
                <a:latin typeface="Arial Narrow" charset="0"/>
              </a:rPr>
              <a:t>the ball will continue its motion without changing its velocity and will fly away along the tangential direction to the circle.</a:t>
            </a:r>
          </a:p>
        </p:txBody>
      </p:sp>
      <p:graphicFrame>
        <p:nvGraphicFramePr>
          <p:cNvPr id="68621" name="Object 4"/>
          <p:cNvGraphicFramePr>
            <a:graphicFrameLocks noChangeAspect="1"/>
          </p:cNvGraphicFramePr>
          <p:nvPr/>
        </p:nvGraphicFramePr>
        <p:xfrm>
          <a:off x="7010400" y="3455988"/>
          <a:ext cx="1084263" cy="604837"/>
        </p:xfrm>
        <a:graphic>
          <a:graphicData uri="http://schemas.openxmlformats.org/presentationml/2006/ole">
            <p:oleObj spid="_x0000_s414724" name="Equation" r:id="rId6" imgW="406080" imgH="215640" progId="Equation.3">
              <p:embed/>
            </p:oleObj>
          </a:graphicData>
        </a:graphic>
      </p:graphicFrame>
      <p:graphicFrame>
        <p:nvGraphicFramePr>
          <p:cNvPr id="68622" name="Object 5"/>
          <p:cNvGraphicFramePr>
            <a:graphicFrameLocks noChangeAspect="1"/>
          </p:cNvGraphicFramePr>
          <p:nvPr/>
        </p:nvGraphicFramePr>
        <p:xfrm>
          <a:off x="8077200" y="3124200"/>
          <a:ext cx="914400" cy="1173163"/>
        </p:xfrm>
        <a:graphic>
          <a:graphicData uri="http://schemas.openxmlformats.org/presentationml/2006/ole">
            <p:oleObj spid="_x0000_s414725" name="Equation" r:id="rId7" imgW="342720" imgH="419040" progId="Equation.3">
              <p:embed/>
            </p:oleObj>
          </a:graphicData>
        </a:graphic>
      </p:graphicFrame>
      <p:graphicFrame>
        <p:nvGraphicFramePr>
          <p:cNvPr id="68623" name="Object 6"/>
          <p:cNvGraphicFramePr>
            <a:graphicFrameLocks noChangeAspect="1"/>
          </p:cNvGraphicFramePr>
          <p:nvPr/>
        </p:nvGraphicFramePr>
        <p:xfrm>
          <a:off x="6311900" y="2098675"/>
          <a:ext cx="338138" cy="339725"/>
        </p:xfrm>
        <a:graphic>
          <a:graphicData uri="http://schemas.openxmlformats.org/presentationml/2006/ole">
            <p:oleObj spid="_x0000_s414726" name="Equation" r:id="rId8" imgW="114120" imgH="126720" progId="Equation.DSMT4">
              <p:embed/>
            </p:oleObj>
          </a:graphicData>
        </a:graphic>
      </p:graphicFrame>
      <p:graphicFrame>
        <p:nvGraphicFramePr>
          <p:cNvPr id="68624" name="Object 7"/>
          <p:cNvGraphicFramePr>
            <a:graphicFrameLocks noChangeAspect="1"/>
          </p:cNvGraphicFramePr>
          <p:nvPr/>
        </p:nvGraphicFramePr>
        <p:xfrm>
          <a:off x="6248400" y="1676400"/>
          <a:ext cx="479425" cy="890588"/>
        </p:xfrm>
        <a:graphic>
          <a:graphicData uri="http://schemas.openxmlformats.org/presentationml/2006/ole">
            <p:oleObj spid="_x0000_s414727" name="Equation" r:id="rId9" imgW="203040" imgH="419040" progId="Equation.DSMT4">
              <p:embed/>
            </p:oleObj>
          </a:graphicData>
        </a:graphic>
      </p:graphicFrame>
      <p:sp>
        <p:nvSpPr>
          <p:cNvPr id="68625" name="Rectangle 17"/>
          <p:cNvSpPr>
            <a:spLocks noChangeArrowheads="1"/>
          </p:cNvSpPr>
          <p:nvPr/>
        </p:nvSpPr>
        <p:spPr bwMode="auto">
          <a:xfrm>
            <a:off x="2667000" y="5943600"/>
            <a:ext cx="5799138" cy="307975"/>
          </a:xfrm>
          <a:prstGeom prst="rect">
            <a:avLst/>
          </a:prstGeom>
          <a:solidFill>
            <a:srgbClr val="FFFFCC"/>
          </a:solidFill>
          <a:ln w="9525">
            <a:noFill/>
            <a:miter lim="800000"/>
            <a:headEnd/>
            <a:tailEnd/>
          </a:ln>
        </p:spPr>
        <p:txBody>
          <a:bodyPr wrap="none" anchor="ctr">
            <a:prstTxWarp prst="textNoShape">
              <a:avLst/>
            </a:prstTxWarp>
            <a:spAutoFit/>
          </a:bodyPr>
          <a:lstStyle/>
          <a:p>
            <a:r>
              <a:rPr lang="en-US" sz="1400" b="1">
                <a:solidFill>
                  <a:srgbClr val="FF0066"/>
                </a:solidFill>
                <a:latin typeface="Arial Narrow" charset="0"/>
              </a:rPr>
              <a:t>*Mirriam Webster: Proceeding or acting in the direction toward the center or axis </a:t>
            </a:r>
          </a:p>
        </p:txBody>
      </p:sp>
      <p:sp>
        <p:nvSpPr>
          <p:cNvPr id="33812" name="Footer Placeholder 19"/>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4832" name="Rectangle 4"/>
          <p:cNvSpPr>
            <a:spLocks noGrp="1" noChangeArrowheads="1"/>
          </p:cNvSpPr>
          <p:nvPr>
            <p:ph type="dt" sz="quarter" idx="10"/>
          </p:nvPr>
        </p:nvSpPr>
        <p:spPr>
          <a:noFill/>
        </p:spPr>
        <p:txBody>
          <a:bodyPr/>
          <a:lstStyle/>
          <a:p>
            <a:r>
              <a:rPr lang="en-US" smtClean="0"/>
              <a:t>Wednesday, June 15, 2011</a:t>
            </a:r>
          </a:p>
        </p:txBody>
      </p:sp>
      <p:sp>
        <p:nvSpPr>
          <p:cNvPr id="34833" name="Rectangle 6"/>
          <p:cNvSpPr>
            <a:spLocks noGrp="1" noChangeArrowheads="1"/>
          </p:cNvSpPr>
          <p:nvPr>
            <p:ph type="sldNum" sz="quarter" idx="12"/>
          </p:nvPr>
        </p:nvSpPr>
        <p:spPr>
          <a:noFill/>
        </p:spPr>
        <p:txBody>
          <a:bodyPr/>
          <a:lstStyle/>
          <a:p>
            <a:fld id="{29470AC5-F9E7-CE4E-940F-451CB60DEC8C}" type="slidenum">
              <a:rPr lang="en-US"/>
              <a:pPr/>
              <a:t>16</a:t>
            </a:fld>
            <a:endParaRPr lang="en-US"/>
          </a:p>
        </p:txBody>
      </p:sp>
      <p:sp>
        <p:nvSpPr>
          <p:cNvPr id="34834" name="Rectangle 2"/>
          <p:cNvSpPr>
            <a:spLocks noGrp="1" noChangeArrowheads="1"/>
          </p:cNvSpPr>
          <p:nvPr>
            <p:ph type="title"/>
          </p:nvPr>
        </p:nvSpPr>
        <p:spPr>
          <a:xfrm>
            <a:off x="685800" y="76200"/>
            <a:ext cx="7772400" cy="609600"/>
          </a:xfrm>
        </p:spPr>
        <p:txBody>
          <a:bodyPr/>
          <a:lstStyle/>
          <a:p>
            <a:r>
              <a:rPr lang="en-US" smtClean="0"/>
              <a:t>Ex. 5.11 of Uniform Circular Motion</a:t>
            </a:r>
          </a:p>
        </p:txBody>
      </p:sp>
      <p:sp>
        <p:nvSpPr>
          <p:cNvPr id="69635" name="Text Box 3"/>
          <p:cNvSpPr txBox="1">
            <a:spLocks noChangeArrowheads="1"/>
          </p:cNvSpPr>
          <p:nvPr/>
        </p:nvSpPr>
        <p:spPr bwMode="auto">
          <a:xfrm>
            <a:off x="457200" y="762000"/>
            <a:ext cx="82296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 ball of mass 0.500kg is attached to the end of a 1.50m long cord.  The ball is moving in a horizontal circle.   If the string can withstand the maximum tension of 50.0 N, what is the maximum speed the ball can attain before the cord breaks? </a:t>
            </a:r>
          </a:p>
        </p:txBody>
      </p:sp>
      <p:graphicFrame>
        <p:nvGraphicFramePr>
          <p:cNvPr id="69636" name="Object 2"/>
          <p:cNvGraphicFramePr>
            <a:graphicFrameLocks noChangeAspect="1"/>
          </p:cNvGraphicFramePr>
          <p:nvPr/>
        </p:nvGraphicFramePr>
        <p:xfrm>
          <a:off x="4876800" y="2043113"/>
          <a:ext cx="808038" cy="547687"/>
        </p:xfrm>
        <a:graphic>
          <a:graphicData uri="http://schemas.openxmlformats.org/presentationml/2006/ole">
            <p:oleObj spid="_x0000_s415746" name="Equation" r:id="rId3" imgW="304560" imgH="228600" progId="Equation.DSMT4">
              <p:embed/>
            </p:oleObj>
          </a:graphicData>
        </a:graphic>
      </p:graphicFrame>
      <p:sp>
        <p:nvSpPr>
          <p:cNvPr id="69637" name="Text Box 5"/>
          <p:cNvSpPr txBox="1">
            <a:spLocks noChangeArrowheads="1"/>
          </p:cNvSpPr>
          <p:nvPr/>
        </p:nvSpPr>
        <p:spPr bwMode="auto">
          <a:xfrm>
            <a:off x="3200400" y="1981200"/>
            <a:ext cx="1371600" cy="701675"/>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sz="2000">
                <a:solidFill>
                  <a:srgbClr val="990000"/>
                </a:solidFill>
                <a:latin typeface="Monotype Corsiva" charset="0"/>
              </a:rPr>
              <a:t>Centripetal  acceleration:</a:t>
            </a:r>
            <a:endParaRPr lang="en-US" sz="2000" b="1">
              <a:solidFill>
                <a:srgbClr val="990000"/>
              </a:solidFill>
              <a:latin typeface="Monotype Corsiva" charset="0"/>
            </a:endParaRPr>
          </a:p>
        </p:txBody>
      </p:sp>
      <p:graphicFrame>
        <p:nvGraphicFramePr>
          <p:cNvPr id="69638" name="Object 3"/>
          <p:cNvGraphicFramePr>
            <a:graphicFrameLocks noChangeAspect="1"/>
          </p:cNvGraphicFramePr>
          <p:nvPr/>
        </p:nvGraphicFramePr>
        <p:xfrm>
          <a:off x="4614863" y="3000375"/>
          <a:ext cx="1163637" cy="554038"/>
        </p:xfrm>
        <a:graphic>
          <a:graphicData uri="http://schemas.openxmlformats.org/presentationml/2006/ole">
            <p:oleObj spid="_x0000_s415747" name="Equation" r:id="rId4" imgW="495000" imgH="253800" progId="Equation.3">
              <p:embed/>
            </p:oleObj>
          </a:graphicData>
        </a:graphic>
      </p:graphicFrame>
      <p:sp>
        <p:nvSpPr>
          <p:cNvPr id="69639" name="Text Box 7"/>
          <p:cNvSpPr txBox="1">
            <a:spLocks noChangeArrowheads="1"/>
          </p:cNvSpPr>
          <p:nvPr/>
        </p:nvSpPr>
        <p:spPr bwMode="auto">
          <a:xfrm>
            <a:off x="2819400" y="2879725"/>
            <a:ext cx="1752600" cy="701675"/>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sz="2000">
                <a:solidFill>
                  <a:srgbClr val="990000"/>
                </a:solidFill>
                <a:latin typeface="Monotype Corsiva" charset="0"/>
              </a:rPr>
              <a:t>When does the string break?</a:t>
            </a:r>
            <a:endParaRPr lang="en-US" sz="2000" b="1">
              <a:solidFill>
                <a:srgbClr val="990000"/>
              </a:solidFill>
              <a:latin typeface="Monotype Corsiva" charset="0"/>
            </a:endParaRPr>
          </a:p>
        </p:txBody>
      </p:sp>
      <p:sp>
        <p:nvSpPr>
          <p:cNvPr id="69640" name="Text Box 8"/>
          <p:cNvSpPr txBox="1">
            <a:spLocks noChangeArrowheads="1"/>
          </p:cNvSpPr>
          <p:nvPr/>
        </p:nvSpPr>
        <p:spPr bwMode="auto">
          <a:xfrm>
            <a:off x="1981200" y="3810000"/>
            <a:ext cx="6781800" cy="396875"/>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sz="2000">
                <a:solidFill>
                  <a:srgbClr val="990000"/>
                </a:solidFill>
                <a:latin typeface="Monotype Corsiva" charset="0"/>
              </a:rPr>
              <a:t>when the required centripetal force is greater than the sustainable tension.</a:t>
            </a:r>
            <a:endParaRPr lang="en-US" sz="2000" b="1">
              <a:solidFill>
                <a:srgbClr val="990000"/>
              </a:solidFill>
              <a:latin typeface="Monotype Corsiva" charset="0"/>
            </a:endParaRPr>
          </a:p>
        </p:txBody>
      </p:sp>
      <p:graphicFrame>
        <p:nvGraphicFramePr>
          <p:cNvPr id="69641" name="Object 4"/>
          <p:cNvGraphicFramePr>
            <a:graphicFrameLocks noChangeAspect="1"/>
          </p:cNvGraphicFramePr>
          <p:nvPr/>
        </p:nvGraphicFramePr>
        <p:xfrm>
          <a:off x="2049463" y="4343400"/>
          <a:ext cx="1074737" cy="685800"/>
        </p:xfrm>
        <a:graphic>
          <a:graphicData uri="http://schemas.openxmlformats.org/presentationml/2006/ole">
            <p:oleObj spid="_x0000_s415748" name="Equation" r:id="rId5" imgW="457200" imgH="419040" progId="Equation.DSMT4">
              <p:embed/>
            </p:oleObj>
          </a:graphicData>
        </a:graphic>
      </p:graphicFrame>
      <p:sp>
        <p:nvSpPr>
          <p:cNvPr id="69642" name="Text Box 10"/>
          <p:cNvSpPr txBox="1">
            <a:spLocks noChangeArrowheads="1"/>
          </p:cNvSpPr>
          <p:nvPr/>
        </p:nvSpPr>
        <p:spPr bwMode="auto">
          <a:xfrm>
            <a:off x="838200" y="5181600"/>
            <a:ext cx="34290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Calculate the tension of the cord when speed of the ball is 5.00m/s.</a:t>
            </a:r>
            <a:endParaRPr lang="en-US" sz="2000"/>
          </a:p>
        </p:txBody>
      </p:sp>
      <p:graphicFrame>
        <p:nvGraphicFramePr>
          <p:cNvPr id="69643" name="Object 5"/>
          <p:cNvGraphicFramePr>
            <a:graphicFrameLocks noChangeAspect="1"/>
          </p:cNvGraphicFramePr>
          <p:nvPr/>
        </p:nvGraphicFramePr>
        <p:xfrm>
          <a:off x="4495800" y="5392738"/>
          <a:ext cx="485775" cy="261937"/>
        </p:xfrm>
        <a:graphic>
          <a:graphicData uri="http://schemas.openxmlformats.org/presentationml/2006/ole">
            <p:oleObj spid="_x0000_s415749" name="Equation" r:id="rId6" imgW="266400" imgH="164880" progId="Equation.DSMT4">
              <p:embed/>
            </p:oleObj>
          </a:graphicData>
        </a:graphic>
      </p:graphicFrame>
      <p:graphicFrame>
        <p:nvGraphicFramePr>
          <p:cNvPr id="69644" name="Object 6"/>
          <p:cNvGraphicFramePr>
            <a:graphicFrameLocks noChangeAspect="1"/>
          </p:cNvGraphicFramePr>
          <p:nvPr/>
        </p:nvGraphicFramePr>
        <p:xfrm>
          <a:off x="3733800" y="4584700"/>
          <a:ext cx="447675" cy="215900"/>
        </p:xfrm>
        <a:graphic>
          <a:graphicData uri="http://schemas.openxmlformats.org/presentationml/2006/ole">
            <p:oleObj spid="_x0000_s415750" name="Equation" r:id="rId7" imgW="241200" imgH="139680" progId="Equation.DSMT4">
              <p:embed/>
            </p:oleObj>
          </a:graphicData>
        </a:graphic>
      </p:graphicFrame>
      <p:graphicFrame>
        <p:nvGraphicFramePr>
          <p:cNvPr id="69645" name="Object 7"/>
          <p:cNvGraphicFramePr>
            <a:graphicFrameLocks noChangeAspect="1"/>
          </p:cNvGraphicFramePr>
          <p:nvPr/>
        </p:nvGraphicFramePr>
        <p:xfrm>
          <a:off x="5826125" y="3040063"/>
          <a:ext cx="955675" cy="471487"/>
        </p:xfrm>
        <a:graphic>
          <a:graphicData uri="http://schemas.openxmlformats.org/presentationml/2006/ole">
            <p:oleObj spid="_x0000_s415751" name="Equation" r:id="rId8" imgW="406080" imgH="215640" progId="Equation.3">
              <p:embed/>
            </p:oleObj>
          </a:graphicData>
        </a:graphic>
      </p:graphicFrame>
      <p:graphicFrame>
        <p:nvGraphicFramePr>
          <p:cNvPr id="69646" name="Object 8"/>
          <p:cNvGraphicFramePr>
            <a:graphicFrameLocks noChangeAspect="1"/>
          </p:cNvGraphicFramePr>
          <p:nvPr/>
        </p:nvGraphicFramePr>
        <p:xfrm>
          <a:off x="6781800" y="2819400"/>
          <a:ext cx="804863" cy="914400"/>
        </p:xfrm>
        <a:graphic>
          <a:graphicData uri="http://schemas.openxmlformats.org/presentationml/2006/ole">
            <p:oleObj spid="_x0000_s415752" name="Equation" r:id="rId9" imgW="342720" imgH="419040" progId="Equation.3">
              <p:embed/>
            </p:oleObj>
          </a:graphicData>
        </a:graphic>
      </p:graphicFrame>
      <p:graphicFrame>
        <p:nvGraphicFramePr>
          <p:cNvPr id="69647" name="Object 9"/>
          <p:cNvGraphicFramePr>
            <a:graphicFrameLocks noChangeAspect="1"/>
          </p:cNvGraphicFramePr>
          <p:nvPr/>
        </p:nvGraphicFramePr>
        <p:xfrm>
          <a:off x="7543800" y="3095625"/>
          <a:ext cx="625475" cy="360363"/>
        </p:xfrm>
        <a:graphic>
          <a:graphicData uri="http://schemas.openxmlformats.org/presentationml/2006/ole">
            <p:oleObj spid="_x0000_s415753" name="Equation" r:id="rId10" imgW="266400" imgH="164880" progId="Equation.3">
              <p:embed/>
            </p:oleObj>
          </a:graphicData>
        </a:graphic>
      </p:graphicFrame>
      <p:pic>
        <p:nvPicPr>
          <p:cNvPr id="69648" name="Picture 16" descr="FG05_013"/>
          <p:cNvPicPr>
            <a:picLocks noChangeAspect="1" noChangeArrowheads="1"/>
          </p:cNvPicPr>
          <p:nvPr/>
        </p:nvPicPr>
        <p:blipFill>
          <a:blip r:embed="rId11"/>
          <a:srcRect/>
          <a:stretch>
            <a:fillRect/>
          </a:stretch>
        </p:blipFill>
        <p:spPr bwMode="auto">
          <a:xfrm>
            <a:off x="152400" y="1905000"/>
            <a:ext cx="2514600" cy="1885950"/>
          </a:xfrm>
          <a:prstGeom prst="rect">
            <a:avLst/>
          </a:prstGeom>
          <a:noFill/>
          <a:ln w="9525">
            <a:noFill/>
            <a:miter lim="800000"/>
            <a:headEnd/>
            <a:tailEnd/>
          </a:ln>
        </p:spPr>
      </p:pic>
      <p:graphicFrame>
        <p:nvGraphicFramePr>
          <p:cNvPr id="69649" name="Object 10"/>
          <p:cNvGraphicFramePr>
            <a:graphicFrameLocks noChangeAspect="1"/>
          </p:cNvGraphicFramePr>
          <p:nvPr/>
        </p:nvGraphicFramePr>
        <p:xfrm>
          <a:off x="3176588" y="4572000"/>
          <a:ext cx="328612" cy="269875"/>
        </p:xfrm>
        <a:graphic>
          <a:graphicData uri="http://schemas.openxmlformats.org/presentationml/2006/ole">
            <p:oleObj spid="_x0000_s415754" name="Equation" r:id="rId12" imgW="139680" imgH="164880" progId="Equation.DSMT4">
              <p:embed/>
            </p:oleObj>
          </a:graphicData>
        </a:graphic>
      </p:graphicFrame>
      <p:graphicFrame>
        <p:nvGraphicFramePr>
          <p:cNvPr id="69650" name="Object 11"/>
          <p:cNvGraphicFramePr>
            <a:graphicFrameLocks noChangeAspect="1"/>
          </p:cNvGraphicFramePr>
          <p:nvPr/>
        </p:nvGraphicFramePr>
        <p:xfrm>
          <a:off x="4114800" y="4343400"/>
          <a:ext cx="847725" cy="685800"/>
        </p:xfrm>
        <a:graphic>
          <a:graphicData uri="http://schemas.openxmlformats.org/presentationml/2006/ole">
            <p:oleObj spid="_x0000_s415755" name="Equation" r:id="rId13" imgW="457200" imgH="444240" progId="Equation.DSMT4">
              <p:embed/>
            </p:oleObj>
          </a:graphicData>
        </a:graphic>
      </p:graphicFrame>
      <p:graphicFrame>
        <p:nvGraphicFramePr>
          <p:cNvPr id="69651" name="Object 12"/>
          <p:cNvGraphicFramePr>
            <a:graphicFrameLocks noChangeAspect="1"/>
          </p:cNvGraphicFramePr>
          <p:nvPr/>
        </p:nvGraphicFramePr>
        <p:xfrm>
          <a:off x="4897438" y="4343400"/>
          <a:ext cx="2874962" cy="685800"/>
        </p:xfrm>
        <a:graphic>
          <a:graphicData uri="http://schemas.openxmlformats.org/presentationml/2006/ole">
            <p:oleObj spid="_x0000_s415756" name="Equation" r:id="rId14" imgW="1549080" imgH="444240" progId="Equation.DSMT4">
              <p:embed/>
            </p:oleObj>
          </a:graphicData>
        </a:graphic>
      </p:graphicFrame>
      <p:graphicFrame>
        <p:nvGraphicFramePr>
          <p:cNvPr id="69652" name="Object 13"/>
          <p:cNvGraphicFramePr>
            <a:graphicFrameLocks noChangeAspect="1"/>
          </p:cNvGraphicFramePr>
          <p:nvPr/>
        </p:nvGraphicFramePr>
        <p:xfrm>
          <a:off x="4876800" y="5181600"/>
          <a:ext cx="833438" cy="665163"/>
        </p:xfrm>
        <a:graphic>
          <a:graphicData uri="http://schemas.openxmlformats.org/presentationml/2006/ole">
            <p:oleObj spid="_x0000_s415757" name="Equation" r:id="rId15" imgW="457200" imgH="419040" progId="Equation.DSMT4">
              <p:embed/>
            </p:oleObj>
          </a:graphicData>
        </a:graphic>
      </p:graphicFrame>
      <p:graphicFrame>
        <p:nvGraphicFramePr>
          <p:cNvPr id="69653" name="Object 14"/>
          <p:cNvGraphicFramePr>
            <a:graphicFrameLocks noChangeAspect="1"/>
          </p:cNvGraphicFramePr>
          <p:nvPr/>
        </p:nvGraphicFramePr>
        <p:xfrm>
          <a:off x="5638800" y="5140325"/>
          <a:ext cx="2982913" cy="727075"/>
        </p:xfrm>
        <a:graphic>
          <a:graphicData uri="http://schemas.openxmlformats.org/presentationml/2006/ole">
            <p:oleObj spid="_x0000_s415758" name="Equation" r:id="rId16" imgW="1638000" imgH="457200" progId="Equation.DSMT4">
              <p:embed/>
            </p:oleObj>
          </a:graphicData>
        </a:graphic>
      </p:graphicFrame>
      <p:graphicFrame>
        <p:nvGraphicFramePr>
          <p:cNvPr id="69654" name="Object 15"/>
          <p:cNvGraphicFramePr>
            <a:graphicFrameLocks noChangeAspect="1"/>
          </p:cNvGraphicFramePr>
          <p:nvPr/>
        </p:nvGraphicFramePr>
        <p:xfrm>
          <a:off x="5634038" y="1752600"/>
          <a:ext cx="538162" cy="1003300"/>
        </p:xfrm>
        <a:graphic>
          <a:graphicData uri="http://schemas.openxmlformats.org/presentationml/2006/ole">
            <p:oleObj spid="_x0000_s415759" name="Equation" r:id="rId17" imgW="203040" imgH="419040" progId="Equation.DSMT4">
              <p:embed/>
            </p:oleObj>
          </a:graphicData>
        </a:graphic>
      </p:graphicFrame>
      <p:sp>
        <p:nvSpPr>
          <p:cNvPr id="34841" name="Footer Placeholder 24"/>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60" name="Rectangle 4"/>
          <p:cNvSpPr>
            <a:spLocks noGrp="1" noChangeArrowheads="1"/>
          </p:cNvSpPr>
          <p:nvPr>
            <p:ph type="dt" sz="quarter" idx="10"/>
          </p:nvPr>
        </p:nvSpPr>
        <p:spPr>
          <a:noFill/>
        </p:spPr>
        <p:txBody>
          <a:bodyPr/>
          <a:lstStyle/>
          <a:p>
            <a:r>
              <a:rPr lang="en-US" smtClean="0"/>
              <a:t>Wednesday, June 15, 2011</a:t>
            </a:r>
          </a:p>
        </p:txBody>
      </p:sp>
      <p:sp>
        <p:nvSpPr>
          <p:cNvPr id="35861" name="Rectangle 6"/>
          <p:cNvSpPr>
            <a:spLocks noGrp="1" noChangeArrowheads="1"/>
          </p:cNvSpPr>
          <p:nvPr>
            <p:ph type="sldNum" sz="quarter" idx="12"/>
          </p:nvPr>
        </p:nvSpPr>
        <p:spPr>
          <a:noFill/>
        </p:spPr>
        <p:txBody>
          <a:bodyPr/>
          <a:lstStyle/>
          <a:p>
            <a:fld id="{F8298F9E-97A3-B94B-8451-4306768F5BE4}" type="slidenum">
              <a:rPr lang="en-US"/>
              <a:pPr/>
              <a:t>17</a:t>
            </a:fld>
            <a:endParaRPr lang="en-US"/>
          </a:p>
        </p:txBody>
      </p:sp>
      <p:pic>
        <p:nvPicPr>
          <p:cNvPr id="70658" name="Picture 2" descr="FG05_019"/>
          <p:cNvPicPr>
            <a:picLocks noChangeAspect="1" noChangeArrowheads="1"/>
          </p:cNvPicPr>
          <p:nvPr/>
        </p:nvPicPr>
        <p:blipFill>
          <a:blip r:embed="rId3"/>
          <a:srcRect/>
          <a:stretch>
            <a:fillRect/>
          </a:stretch>
        </p:blipFill>
        <p:spPr bwMode="auto">
          <a:xfrm>
            <a:off x="-152400" y="1981200"/>
            <a:ext cx="3124200" cy="2343150"/>
          </a:xfrm>
          <a:prstGeom prst="rect">
            <a:avLst/>
          </a:prstGeom>
          <a:noFill/>
          <a:ln w="9525">
            <a:noFill/>
            <a:miter lim="800000"/>
            <a:headEnd/>
            <a:tailEnd/>
          </a:ln>
        </p:spPr>
      </p:pic>
      <p:sp>
        <p:nvSpPr>
          <p:cNvPr id="35863" name="Rectangle 3"/>
          <p:cNvSpPr>
            <a:spLocks noGrp="1" noChangeArrowheads="1"/>
          </p:cNvSpPr>
          <p:nvPr>
            <p:ph type="title"/>
          </p:nvPr>
        </p:nvSpPr>
        <p:spPr>
          <a:xfrm>
            <a:off x="685800" y="76200"/>
            <a:ext cx="7772400" cy="762000"/>
          </a:xfrm>
        </p:spPr>
        <p:txBody>
          <a:bodyPr/>
          <a:lstStyle/>
          <a:p>
            <a:r>
              <a:rPr lang="en-US" smtClean="0"/>
              <a:t>Example 5.15: Banked Highway</a:t>
            </a:r>
          </a:p>
        </p:txBody>
      </p:sp>
      <p:sp>
        <p:nvSpPr>
          <p:cNvPr id="70660" name="Text Box 4"/>
          <p:cNvSpPr txBox="1">
            <a:spLocks noChangeArrowheads="1"/>
          </p:cNvSpPr>
          <p:nvPr/>
        </p:nvSpPr>
        <p:spPr bwMode="auto">
          <a:xfrm>
            <a:off x="609600" y="838200"/>
            <a:ext cx="80010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 For a car traveling with speed </a:t>
            </a:r>
            <a:r>
              <a:rPr lang="en-US" sz="2000">
                <a:solidFill>
                  <a:schemeClr val="accent2"/>
                </a:solidFill>
                <a:latin typeface="Monotype Corsiva" charset="0"/>
              </a:rPr>
              <a:t>v</a:t>
            </a:r>
            <a:r>
              <a:rPr lang="en-US" sz="2000">
                <a:solidFill>
                  <a:schemeClr val="accent2"/>
                </a:solidFill>
                <a:latin typeface="Arial Narrow" charset="0"/>
              </a:rPr>
              <a:t> around a curve of radius </a:t>
            </a:r>
            <a:r>
              <a:rPr lang="en-US" sz="2000">
                <a:solidFill>
                  <a:schemeClr val="accent2"/>
                </a:solidFill>
                <a:latin typeface="Monotype Corsiva" charset="0"/>
              </a:rPr>
              <a:t>r</a:t>
            </a:r>
            <a:r>
              <a:rPr lang="en-US" sz="2000">
                <a:solidFill>
                  <a:schemeClr val="accent2"/>
                </a:solidFill>
                <a:latin typeface="Arial Narrow" charset="0"/>
              </a:rPr>
              <a:t>, determine the formula for the angle at which the road should be banked so that no friction is required to keep the car from skidding.  </a:t>
            </a:r>
            <a:endParaRPr lang="en-US" sz="2000"/>
          </a:p>
        </p:txBody>
      </p:sp>
      <p:graphicFrame>
        <p:nvGraphicFramePr>
          <p:cNvPr id="70661" name="Object 2"/>
          <p:cNvGraphicFramePr>
            <a:graphicFrameLocks noChangeAspect="1"/>
          </p:cNvGraphicFramePr>
          <p:nvPr/>
        </p:nvGraphicFramePr>
        <p:xfrm>
          <a:off x="4832350" y="2362200"/>
          <a:ext cx="1720850" cy="717550"/>
        </p:xfrm>
        <a:graphic>
          <a:graphicData uri="http://schemas.openxmlformats.org/presentationml/2006/ole">
            <p:oleObj spid="_x0000_s416770" name="Equation" r:id="rId4" imgW="952200" imgH="419040" progId="Equation.DSMT4">
              <p:embed/>
            </p:oleObj>
          </a:graphicData>
        </a:graphic>
      </p:graphicFrame>
      <p:graphicFrame>
        <p:nvGraphicFramePr>
          <p:cNvPr id="70662" name="Object 3"/>
          <p:cNvGraphicFramePr>
            <a:graphicFrameLocks noChangeAspect="1"/>
          </p:cNvGraphicFramePr>
          <p:nvPr/>
        </p:nvGraphicFramePr>
        <p:xfrm>
          <a:off x="4110038" y="3055938"/>
          <a:ext cx="766762" cy="434975"/>
        </p:xfrm>
        <a:graphic>
          <a:graphicData uri="http://schemas.openxmlformats.org/presentationml/2006/ole">
            <p:oleObj spid="_x0000_s416771" name="Equation" r:id="rId5" imgW="507960" imgH="253800" progId="Equation.3">
              <p:embed/>
            </p:oleObj>
          </a:graphicData>
        </a:graphic>
      </p:graphicFrame>
      <p:graphicFrame>
        <p:nvGraphicFramePr>
          <p:cNvPr id="70663" name="Object 4"/>
          <p:cNvGraphicFramePr>
            <a:graphicFrameLocks noChangeAspect="1"/>
          </p:cNvGraphicFramePr>
          <p:nvPr/>
        </p:nvGraphicFramePr>
        <p:xfrm>
          <a:off x="4030663" y="2044700"/>
          <a:ext cx="896937" cy="438150"/>
        </p:xfrm>
        <a:graphic>
          <a:graphicData uri="http://schemas.openxmlformats.org/presentationml/2006/ole">
            <p:oleObj spid="_x0000_s416772" name="Equation" r:id="rId6" imgW="495000" imgH="253800" progId="Equation.3">
              <p:embed/>
            </p:oleObj>
          </a:graphicData>
        </a:graphic>
      </p:graphicFrame>
      <p:graphicFrame>
        <p:nvGraphicFramePr>
          <p:cNvPr id="70664" name="Object 5"/>
          <p:cNvGraphicFramePr>
            <a:graphicFrameLocks noChangeAspect="1"/>
          </p:cNvGraphicFramePr>
          <p:nvPr/>
        </p:nvGraphicFramePr>
        <p:xfrm>
          <a:off x="457200" y="5486400"/>
          <a:ext cx="2528888" cy="304800"/>
        </p:xfrm>
        <a:graphic>
          <a:graphicData uri="http://schemas.openxmlformats.org/presentationml/2006/ole">
            <p:oleObj spid="_x0000_s416773" name="Equation" r:id="rId7" imgW="1396800" imgH="177480" progId="Equation.3">
              <p:embed/>
            </p:oleObj>
          </a:graphicData>
        </a:graphic>
      </p:graphicFrame>
      <p:sp>
        <p:nvSpPr>
          <p:cNvPr id="70665" name="Text Box 9"/>
          <p:cNvSpPr txBox="1">
            <a:spLocks noChangeArrowheads="1"/>
          </p:cNvSpPr>
          <p:nvPr/>
        </p:nvSpPr>
        <p:spPr bwMode="auto">
          <a:xfrm>
            <a:off x="3124200" y="2057400"/>
            <a:ext cx="869950" cy="395288"/>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x comp.</a:t>
            </a:r>
          </a:p>
        </p:txBody>
      </p:sp>
      <p:sp>
        <p:nvSpPr>
          <p:cNvPr id="70666" name="Text Box 10"/>
          <p:cNvSpPr txBox="1">
            <a:spLocks noChangeArrowheads="1"/>
          </p:cNvSpPr>
          <p:nvPr/>
        </p:nvSpPr>
        <p:spPr bwMode="auto">
          <a:xfrm>
            <a:off x="3124200" y="3109913"/>
            <a:ext cx="869950" cy="395287"/>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y comp.</a:t>
            </a:r>
          </a:p>
        </p:txBody>
      </p:sp>
      <p:grpSp>
        <p:nvGrpSpPr>
          <p:cNvPr id="2" name="Group 11"/>
          <p:cNvGrpSpPr>
            <a:grpSpLocks/>
          </p:cNvGrpSpPr>
          <p:nvPr/>
        </p:nvGrpSpPr>
        <p:grpSpPr bwMode="auto">
          <a:xfrm>
            <a:off x="473075" y="2133600"/>
            <a:ext cx="1889125" cy="1371600"/>
            <a:chOff x="3312" y="1200"/>
            <a:chExt cx="1190" cy="864"/>
          </a:xfrm>
        </p:grpSpPr>
        <p:grpSp>
          <p:nvGrpSpPr>
            <p:cNvPr id="3" name="Group 12"/>
            <p:cNvGrpSpPr>
              <a:grpSpLocks/>
            </p:cNvGrpSpPr>
            <p:nvPr/>
          </p:nvGrpSpPr>
          <p:grpSpPr bwMode="auto">
            <a:xfrm>
              <a:off x="3312" y="1344"/>
              <a:ext cx="1190" cy="720"/>
              <a:chOff x="2506" y="1344"/>
              <a:chExt cx="1190" cy="720"/>
            </a:xfrm>
          </p:grpSpPr>
          <p:sp>
            <p:nvSpPr>
              <p:cNvPr id="35873" name="Line 13"/>
              <p:cNvSpPr>
                <a:spLocks noChangeShapeType="1"/>
              </p:cNvSpPr>
              <p:nvPr/>
            </p:nvSpPr>
            <p:spPr bwMode="auto">
              <a:xfrm>
                <a:off x="2506" y="1920"/>
                <a:ext cx="1008"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5874" name="Line 14"/>
              <p:cNvSpPr>
                <a:spLocks noChangeShapeType="1"/>
              </p:cNvSpPr>
              <p:nvPr/>
            </p:nvSpPr>
            <p:spPr bwMode="auto">
              <a:xfrm rot="5400000">
                <a:off x="2674" y="1704"/>
                <a:ext cx="720"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5875" name="Text Box 15"/>
              <p:cNvSpPr txBox="1">
                <a:spLocks noChangeArrowheads="1"/>
              </p:cNvSpPr>
              <p:nvPr/>
            </p:nvSpPr>
            <p:spPr bwMode="auto">
              <a:xfrm>
                <a:off x="3514" y="1783"/>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x</a:t>
                </a:r>
              </a:p>
            </p:txBody>
          </p:sp>
        </p:grpSp>
        <p:sp>
          <p:nvSpPr>
            <p:cNvPr id="35872" name="Text Box 16"/>
            <p:cNvSpPr txBox="1">
              <a:spLocks noChangeArrowheads="1"/>
            </p:cNvSpPr>
            <p:nvPr/>
          </p:nvSpPr>
          <p:spPr bwMode="auto">
            <a:xfrm>
              <a:off x="3840" y="1200"/>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y</a:t>
              </a:r>
            </a:p>
          </p:txBody>
        </p:sp>
      </p:grpSp>
      <p:graphicFrame>
        <p:nvGraphicFramePr>
          <p:cNvPr id="70673" name="Object 6"/>
          <p:cNvGraphicFramePr>
            <a:graphicFrameLocks noChangeAspect="1"/>
          </p:cNvGraphicFramePr>
          <p:nvPr/>
        </p:nvGraphicFramePr>
        <p:xfrm>
          <a:off x="4953000" y="2066925"/>
          <a:ext cx="1169988" cy="392113"/>
        </p:xfrm>
        <a:graphic>
          <a:graphicData uri="http://schemas.openxmlformats.org/presentationml/2006/ole">
            <p:oleObj spid="_x0000_s416774" name="Equation" r:id="rId8" imgW="647640" imgH="228600" progId="Equation.DSMT4">
              <p:embed/>
            </p:oleObj>
          </a:graphicData>
        </a:graphic>
      </p:graphicFrame>
      <p:graphicFrame>
        <p:nvGraphicFramePr>
          <p:cNvPr id="70674" name="Object 7"/>
          <p:cNvGraphicFramePr>
            <a:graphicFrameLocks noChangeAspect="1"/>
          </p:cNvGraphicFramePr>
          <p:nvPr/>
        </p:nvGraphicFramePr>
        <p:xfrm>
          <a:off x="2209800" y="3567113"/>
          <a:ext cx="1284288" cy="674687"/>
        </p:xfrm>
        <a:graphic>
          <a:graphicData uri="http://schemas.openxmlformats.org/presentationml/2006/ole">
            <p:oleObj spid="_x0000_s416775" name="Equation" r:id="rId9" imgW="711000" imgH="393480" progId="Equation.DSMT4">
              <p:embed/>
            </p:oleObj>
          </a:graphicData>
        </a:graphic>
      </p:graphicFrame>
      <p:graphicFrame>
        <p:nvGraphicFramePr>
          <p:cNvPr id="70676" name="Object 8"/>
          <p:cNvGraphicFramePr>
            <a:graphicFrameLocks noChangeAspect="1"/>
          </p:cNvGraphicFramePr>
          <p:nvPr/>
        </p:nvGraphicFramePr>
        <p:xfrm>
          <a:off x="4962525" y="3114675"/>
          <a:ext cx="1514475" cy="390525"/>
        </p:xfrm>
        <a:graphic>
          <a:graphicData uri="http://schemas.openxmlformats.org/presentationml/2006/ole">
            <p:oleObj spid="_x0000_s416776" name="Equation" r:id="rId10" imgW="1002960" imgH="228600" progId="Equation.DSMT4">
              <p:embed/>
            </p:oleObj>
          </a:graphicData>
        </a:graphic>
      </p:graphicFrame>
      <p:graphicFrame>
        <p:nvGraphicFramePr>
          <p:cNvPr id="70677" name="Object 9"/>
          <p:cNvGraphicFramePr>
            <a:graphicFrameLocks noChangeAspect="1"/>
          </p:cNvGraphicFramePr>
          <p:nvPr/>
        </p:nvGraphicFramePr>
        <p:xfrm>
          <a:off x="3810000" y="3706813"/>
          <a:ext cx="977900" cy="393700"/>
        </p:xfrm>
        <a:graphic>
          <a:graphicData uri="http://schemas.openxmlformats.org/presentationml/2006/ole">
            <p:oleObj spid="_x0000_s416777" name="Equation" r:id="rId11" imgW="647640" imgH="228600" progId="Equation.DSMT4">
              <p:embed/>
            </p:oleObj>
          </a:graphicData>
        </a:graphic>
      </p:graphicFrame>
      <p:graphicFrame>
        <p:nvGraphicFramePr>
          <p:cNvPr id="70678" name="Object 10"/>
          <p:cNvGraphicFramePr>
            <a:graphicFrameLocks noChangeAspect="1"/>
          </p:cNvGraphicFramePr>
          <p:nvPr/>
        </p:nvGraphicFramePr>
        <p:xfrm>
          <a:off x="7620000" y="3521075"/>
          <a:ext cx="1143000" cy="763588"/>
        </p:xfrm>
        <a:graphic>
          <a:graphicData uri="http://schemas.openxmlformats.org/presentationml/2006/ole">
            <p:oleObj spid="_x0000_s416778" name="Equation" r:id="rId12" imgW="672840" imgH="444240" progId="Equation.3">
              <p:embed/>
            </p:oleObj>
          </a:graphicData>
        </a:graphic>
      </p:graphicFrame>
      <p:graphicFrame>
        <p:nvGraphicFramePr>
          <p:cNvPr id="70679" name="Object 11"/>
          <p:cNvGraphicFramePr>
            <a:graphicFrameLocks noChangeAspect="1"/>
          </p:cNvGraphicFramePr>
          <p:nvPr/>
        </p:nvGraphicFramePr>
        <p:xfrm>
          <a:off x="3352800" y="5280025"/>
          <a:ext cx="2389188" cy="739775"/>
        </p:xfrm>
        <a:graphic>
          <a:graphicData uri="http://schemas.openxmlformats.org/presentationml/2006/ole">
            <p:oleObj spid="_x0000_s416779" name="Equation" r:id="rId13" imgW="1320480" imgH="431640" progId="Equation.3">
              <p:embed/>
            </p:oleObj>
          </a:graphicData>
        </a:graphic>
      </p:graphicFrame>
      <p:graphicFrame>
        <p:nvGraphicFramePr>
          <p:cNvPr id="70681" name="Object 12"/>
          <p:cNvGraphicFramePr>
            <a:graphicFrameLocks noChangeAspect="1"/>
          </p:cNvGraphicFramePr>
          <p:nvPr/>
        </p:nvGraphicFramePr>
        <p:xfrm>
          <a:off x="6551613" y="3189288"/>
          <a:ext cx="230187" cy="306387"/>
        </p:xfrm>
        <a:graphic>
          <a:graphicData uri="http://schemas.openxmlformats.org/presentationml/2006/ole">
            <p:oleObj spid="_x0000_s416780" name="Equation" r:id="rId14" imgW="126720" imgH="177480" progId="Equation.3">
              <p:embed/>
            </p:oleObj>
          </a:graphicData>
        </a:graphic>
      </p:graphicFrame>
      <p:graphicFrame>
        <p:nvGraphicFramePr>
          <p:cNvPr id="70682" name="Object 13"/>
          <p:cNvGraphicFramePr>
            <a:graphicFrameLocks noChangeAspect="1"/>
          </p:cNvGraphicFramePr>
          <p:nvPr/>
        </p:nvGraphicFramePr>
        <p:xfrm>
          <a:off x="7073900" y="3114675"/>
          <a:ext cx="1628775" cy="390525"/>
        </p:xfrm>
        <a:graphic>
          <a:graphicData uri="http://schemas.openxmlformats.org/presentationml/2006/ole">
            <p:oleObj spid="_x0000_s416781" name="Equation" r:id="rId15" imgW="901440" imgH="228600" progId="Equation.DSMT4">
              <p:embed/>
            </p:oleObj>
          </a:graphicData>
        </a:graphic>
      </p:graphicFrame>
      <p:sp>
        <p:nvSpPr>
          <p:cNvPr id="70683" name="Text Box 27"/>
          <p:cNvSpPr txBox="1">
            <a:spLocks noChangeArrowheads="1"/>
          </p:cNvSpPr>
          <p:nvPr/>
        </p:nvSpPr>
        <p:spPr bwMode="auto">
          <a:xfrm>
            <a:off x="685800" y="4451350"/>
            <a:ext cx="78486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(b) What is this angle for an expressway off-ramp curve of radius 50m at a design speed of 50km/h? </a:t>
            </a:r>
            <a:endParaRPr lang="en-US" sz="2000"/>
          </a:p>
        </p:txBody>
      </p:sp>
      <p:graphicFrame>
        <p:nvGraphicFramePr>
          <p:cNvPr id="70684" name="Object 14"/>
          <p:cNvGraphicFramePr>
            <a:graphicFrameLocks noChangeAspect="1"/>
          </p:cNvGraphicFramePr>
          <p:nvPr/>
        </p:nvGraphicFramePr>
        <p:xfrm>
          <a:off x="6383338" y="5486400"/>
          <a:ext cx="2227262" cy="392113"/>
        </p:xfrm>
        <a:graphic>
          <a:graphicData uri="http://schemas.openxmlformats.org/presentationml/2006/ole">
            <p:oleObj spid="_x0000_s416782" name="Equation" r:id="rId16" imgW="1231560" imgH="228600" progId="Equation.3">
              <p:embed/>
            </p:oleObj>
          </a:graphicData>
        </a:graphic>
      </p:graphicFrame>
      <p:graphicFrame>
        <p:nvGraphicFramePr>
          <p:cNvPr id="70685" name="Object 15"/>
          <p:cNvGraphicFramePr>
            <a:graphicFrameLocks noChangeAspect="1"/>
          </p:cNvGraphicFramePr>
          <p:nvPr/>
        </p:nvGraphicFramePr>
        <p:xfrm>
          <a:off x="4813300" y="3590925"/>
          <a:ext cx="1054100" cy="676275"/>
        </p:xfrm>
        <a:graphic>
          <a:graphicData uri="http://schemas.openxmlformats.org/presentationml/2006/ole">
            <p:oleObj spid="_x0000_s416783" name="Equation" r:id="rId17" imgW="698400" imgH="393480" progId="Equation.DSMT4">
              <p:embed/>
            </p:oleObj>
          </a:graphicData>
        </a:graphic>
      </p:graphicFrame>
      <p:graphicFrame>
        <p:nvGraphicFramePr>
          <p:cNvPr id="70686" name="Object 16"/>
          <p:cNvGraphicFramePr>
            <a:graphicFrameLocks noChangeAspect="1"/>
          </p:cNvGraphicFramePr>
          <p:nvPr/>
        </p:nvGraphicFramePr>
        <p:xfrm>
          <a:off x="5899150" y="3765550"/>
          <a:ext cx="1035050" cy="349250"/>
        </p:xfrm>
        <a:graphic>
          <a:graphicData uri="http://schemas.openxmlformats.org/presentationml/2006/ole">
            <p:oleObj spid="_x0000_s416784" name="Equation" r:id="rId18" imgW="685800" imgH="203040" progId="Equation.DSMT4">
              <p:embed/>
            </p:oleObj>
          </a:graphicData>
        </a:graphic>
      </p:graphicFrame>
      <p:graphicFrame>
        <p:nvGraphicFramePr>
          <p:cNvPr id="70687" name="Object 17"/>
          <p:cNvGraphicFramePr>
            <a:graphicFrameLocks noChangeAspect="1"/>
          </p:cNvGraphicFramePr>
          <p:nvPr/>
        </p:nvGraphicFramePr>
        <p:xfrm>
          <a:off x="6911975" y="3546475"/>
          <a:ext cx="479425" cy="720725"/>
        </p:xfrm>
        <a:graphic>
          <a:graphicData uri="http://schemas.openxmlformats.org/presentationml/2006/ole">
            <p:oleObj spid="_x0000_s416785" name="Equation" r:id="rId19" imgW="317160" imgH="419040" progId="Equation.DSMT4">
              <p:embed/>
            </p:oleObj>
          </a:graphicData>
        </a:graphic>
      </p:graphicFrame>
      <p:sp>
        <p:nvSpPr>
          <p:cNvPr id="70688" name="AutoShape 32"/>
          <p:cNvSpPr>
            <a:spLocks noChangeArrowheads="1"/>
          </p:cNvSpPr>
          <p:nvPr/>
        </p:nvSpPr>
        <p:spPr bwMode="auto">
          <a:xfrm>
            <a:off x="3568700" y="3657600"/>
            <a:ext cx="241300" cy="555625"/>
          </a:xfrm>
          <a:prstGeom prst="rightArrow">
            <a:avLst>
              <a:gd name="adj1" fmla="val 50000"/>
              <a:gd name="adj2" fmla="val 25000"/>
            </a:avLst>
          </a:prstGeom>
          <a:solidFill>
            <a:srgbClr val="FFFFCC"/>
          </a:solidFill>
          <a:ln w="38100">
            <a:solidFill>
              <a:srgbClr val="A50021"/>
            </a:solidFill>
            <a:miter lim="800000"/>
            <a:headEnd/>
            <a:tailEnd/>
          </a:ln>
        </p:spPr>
        <p:txBody>
          <a:bodyPr anchor="ctr">
            <a:prstTxWarp prst="textNoShape">
              <a:avLst/>
            </a:prstTxWarp>
            <a:spAutoFit/>
          </a:bodyPr>
          <a:lstStyle/>
          <a:p>
            <a:pPr algn="ctr"/>
            <a:endParaRPr lang="en-US" sz="1400">
              <a:solidFill>
                <a:srgbClr val="FF0066"/>
              </a:solidFill>
            </a:endParaRPr>
          </a:p>
        </p:txBody>
      </p:sp>
      <p:graphicFrame>
        <p:nvGraphicFramePr>
          <p:cNvPr id="70689" name="Object 18"/>
          <p:cNvGraphicFramePr>
            <a:graphicFrameLocks noChangeAspect="1"/>
          </p:cNvGraphicFramePr>
          <p:nvPr/>
        </p:nvGraphicFramePr>
        <p:xfrm>
          <a:off x="6172200" y="2057400"/>
          <a:ext cx="504825" cy="392113"/>
        </p:xfrm>
        <a:graphic>
          <a:graphicData uri="http://schemas.openxmlformats.org/presentationml/2006/ole">
            <p:oleObj spid="_x0000_s416786" name="Equation" r:id="rId20" imgW="279360" imgH="228600" progId="Equation.DSMT4">
              <p:embed/>
            </p:oleObj>
          </a:graphicData>
        </a:graphic>
      </p:graphicFrame>
      <p:graphicFrame>
        <p:nvGraphicFramePr>
          <p:cNvPr id="70690" name="Object 19"/>
          <p:cNvGraphicFramePr>
            <a:graphicFrameLocks noChangeAspect="1"/>
          </p:cNvGraphicFramePr>
          <p:nvPr/>
        </p:nvGraphicFramePr>
        <p:xfrm>
          <a:off x="6686550" y="1905000"/>
          <a:ext cx="781050" cy="717550"/>
        </p:xfrm>
        <a:graphic>
          <a:graphicData uri="http://schemas.openxmlformats.org/presentationml/2006/ole">
            <p:oleObj spid="_x0000_s416787" name="Equation" r:id="rId21" imgW="431640" imgH="419040" progId="Equation.DSMT4">
              <p:embed/>
            </p:oleObj>
          </a:graphicData>
        </a:graphic>
      </p:graphicFrame>
      <p:sp>
        <p:nvSpPr>
          <p:cNvPr id="35870" name="Footer Placeholder 34"/>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6871" name="Rectangle 4"/>
          <p:cNvSpPr>
            <a:spLocks noGrp="1" noChangeArrowheads="1"/>
          </p:cNvSpPr>
          <p:nvPr>
            <p:ph type="dt" sz="quarter" idx="10"/>
          </p:nvPr>
        </p:nvSpPr>
        <p:spPr>
          <a:noFill/>
        </p:spPr>
        <p:txBody>
          <a:bodyPr/>
          <a:lstStyle/>
          <a:p>
            <a:r>
              <a:rPr lang="en-US" smtClean="0"/>
              <a:t>Wednesday, June 15, 2011</a:t>
            </a:r>
          </a:p>
        </p:txBody>
      </p:sp>
      <p:sp>
        <p:nvSpPr>
          <p:cNvPr id="36872" name="Rectangle 6"/>
          <p:cNvSpPr>
            <a:spLocks noGrp="1" noChangeArrowheads="1"/>
          </p:cNvSpPr>
          <p:nvPr>
            <p:ph type="sldNum" sz="quarter" idx="12"/>
          </p:nvPr>
        </p:nvSpPr>
        <p:spPr>
          <a:noFill/>
        </p:spPr>
        <p:txBody>
          <a:bodyPr/>
          <a:lstStyle/>
          <a:p>
            <a:fld id="{30FE7CE8-EE13-F54D-9F38-93072D5E8160}" type="slidenum">
              <a:rPr lang="en-US"/>
              <a:pPr/>
              <a:t>18</a:t>
            </a:fld>
            <a:endParaRPr lang="en-US"/>
          </a:p>
        </p:txBody>
      </p:sp>
      <p:sp>
        <p:nvSpPr>
          <p:cNvPr id="36873" name="Rectangle 2"/>
          <p:cNvSpPr>
            <a:spLocks noGrp="1" noChangeArrowheads="1"/>
          </p:cNvSpPr>
          <p:nvPr>
            <p:ph type="title"/>
          </p:nvPr>
        </p:nvSpPr>
        <p:spPr>
          <a:xfrm>
            <a:off x="685800" y="152400"/>
            <a:ext cx="7772400" cy="609600"/>
          </a:xfrm>
        </p:spPr>
        <p:txBody>
          <a:bodyPr/>
          <a:lstStyle/>
          <a:p>
            <a:r>
              <a:rPr lang="en-US" sz="4000"/>
              <a:t>Forces in Non-uniform Circular Motion</a:t>
            </a:r>
          </a:p>
        </p:txBody>
      </p:sp>
      <p:sp>
        <p:nvSpPr>
          <p:cNvPr id="71683" name="Oval 3"/>
          <p:cNvSpPr>
            <a:spLocks noChangeArrowheads="1"/>
          </p:cNvSpPr>
          <p:nvPr/>
        </p:nvSpPr>
        <p:spPr bwMode="auto">
          <a:xfrm>
            <a:off x="457200" y="1219200"/>
            <a:ext cx="2286000" cy="2209800"/>
          </a:xfrm>
          <a:prstGeom prst="ellipse">
            <a:avLst/>
          </a:prstGeom>
          <a:noFill/>
          <a:ln w="28575">
            <a:solidFill>
              <a:srgbClr val="800000"/>
            </a:solidFill>
            <a:round/>
            <a:headEnd/>
            <a:tailEnd/>
          </a:ln>
        </p:spPr>
        <p:txBody>
          <a:bodyPr wrap="none" anchor="ctr">
            <a:prstTxWarp prst="textNoShape">
              <a:avLst/>
            </a:prstTxWarp>
          </a:bodyPr>
          <a:lstStyle/>
          <a:p>
            <a:endParaRPr lang="en-US"/>
          </a:p>
        </p:txBody>
      </p:sp>
      <p:sp>
        <p:nvSpPr>
          <p:cNvPr id="71684" name="Text Box 4"/>
          <p:cNvSpPr txBox="1">
            <a:spLocks noChangeArrowheads="1"/>
          </p:cNvSpPr>
          <p:nvPr/>
        </p:nvSpPr>
        <p:spPr bwMode="auto">
          <a:xfrm>
            <a:off x="2667000" y="990600"/>
            <a:ext cx="6416675" cy="457200"/>
          </a:xfrm>
          <a:prstGeom prst="rect">
            <a:avLst/>
          </a:prstGeom>
          <a:noFill/>
          <a:ln w="9525">
            <a:noFill/>
            <a:miter lim="800000"/>
            <a:headEnd/>
            <a:tailEnd/>
          </a:ln>
        </p:spPr>
        <p:txBody>
          <a:bodyPr>
            <a:prstTxWarp prst="textNoShape">
              <a:avLst/>
            </a:prstTxWarp>
            <a:spAutoFit/>
          </a:bodyPr>
          <a:lstStyle/>
          <a:p>
            <a:pPr>
              <a:spcBef>
                <a:spcPct val="20000"/>
              </a:spcBef>
            </a:pPr>
            <a:r>
              <a:rPr lang="en-US" dirty="0" smtClean="0">
                <a:solidFill>
                  <a:schemeClr val="accent2"/>
                </a:solidFill>
                <a:latin typeface="Arial Narrow" charset="0"/>
              </a:rPr>
              <a:t>An </a:t>
            </a:r>
            <a:r>
              <a:rPr lang="en-US" dirty="0">
                <a:solidFill>
                  <a:schemeClr val="accent2"/>
                </a:solidFill>
                <a:latin typeface="Arial Narrow" charset="0"/>
              </a:rPr>
              <a:t>object has both tangential and radial accelerations.</a:t>
            </a:r>
            <a:endParaRPr lang="en-US" b="1" dirty="0">
              <a:solidFill>
                <a:schemeClr val="accent2"/>
              </a:solidFill>
              <a:latin typeface="Arial Narrow" charset="0"/>
            </a:endParaRPr>
          </a:p>
        </p:txBody>
      </p:sp>
      <p:sp>
        <p:nvSpPr>
          <p:cNvPr id="71685" name="Text Box 5"/>
          <p:cNvSpPr txBox="1">
            <a:spLocks noChangeArrowheads="1"/>
          </p:cNvSpPr>
          <p:nvPr/>
        </p:nvSpPr>
        <p:spPr bwMode="auto">
          <a:xfrm>
            <a:off x="3733800" y="1676400"/>
            <a:ext cx="3962400" cy="45720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rgbClr val="990000"/>
                </a:solidFill>
                <a:latin typeface="Arial Narrow" charset="0"/>
              </a:rPr>
              <a:t>What does this statement mean?</a:t>
            </a:r>
            <a:endParaRPr lang="en-US" b="1">
              <a:solidFill>
                <a:srgbClr val="990000"/>
              </a:solidFill>
              <a:latin typeface="Arial Narrow" charset="0"/>
            </a:endParaRPr>
          </a:p>
        </p:txBody>
      </p:sp>
      <p:sp>
        <p:nvSpPr>
          <p:cNvPr id="71686" name="Text Box 6"/>
          <p:cNvSpPr txBox="1">
            <a:spLocks noChangeArrowheads="1"/>
          </p:cNvSpPr>
          <p:nvPr/>
        </p:nvSpPr>
        <p:spPr bwMode="auto">
          <a:xfrm>
            <a:off x="3048000" y="2362200"/>
            <a:ext cx="5637213" cy="822325"/>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The object is moving under both tangential and radial forces.</a:t>
            </a:r>
            <a:endParaRPr lang="en-US" b="1">
              <a:solidFill>
                <a:schemeClr val="accent2"/>
              </a:solidFill>
              <a:latin typeface="Arial Narrow" charset="0"/>
            </a:endParaRPr>
          </a:p>
        </p:txBody>
      </p:sp>
      <p:sp>
        <p:nvSpPr>
          <p:cNvPr id="71687" name="Oval 7"/>
          <p:cNvSpPr>
            <a:spLocks noChangeArrowheads="1"/>
          </p:cNvSpPr>
          <p:nvPr/>
        </p:nvSpPr>
        <p:spPr bwMode="auto">
          <a:xfrm>
            <a:off x="1371600" y="3276600"/>
            <a:ext cx="304800" cy="304800"/>
          </a:xfrm>
          <a:prstGeom prst="ellipse">
            <a:avLst/>
          </a:prstGeom>
          <a:gradFill rotWithShape="0">
            <a:gsLst>
              <a:gs pos="0">
                <a:srgbClr val="761847"/>
              </a:gs>
              <a:gs pos="50000">
                <a:srgbClr val="FF3399"/>
              </a:gs>
              <a:gs pos="100000">
                <a:srgbClr val="761847"/>
              </a:gs>
            </a:gsLst>
            <a:lin ang="5400000" scaled="1"/>
          </a:gradFill>
          <a:ln w="9525">
            <a:noFill/>
            <a:round/>
            <a:headEnd/>
            <a:tailEnd/>
          </a:ln>
        </p:spPr>
        <p:txBody>
          <a:bodyPr wrap="none" anchor="ctr">
            <a:prstTxWarp prst="textNoShape">
              <a:avLst/>
            </a:prstTxWarp>
          </a:bodyPr>
          <a:lstStyle/>
          <a:p>
            <a:endParaRPr lang="en-US"/>
          </a:p>
        </p:txBody>
      </p:sp>
      <p:sp>
        <p:nvSpPr>
          <p:cNvPr id="71688" name="Line 8"/>
          <p:cNvSpPr>
            <a:spLocks noChangeShapeType="1"/>
          </p:cNvSpPr>
          <p:nvPr/>
        </p:nvSpPr>
        <p:spPr bwMode="auto">
          <a:xfrm>
            <a:off x="1524000" y="2743200"/>
            <a:ext cx="609600" cy="0"/>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sp>
        <p:nvSpPr>
          <p:cNvPr id="71689" name="Line 9"/>
          <p:cNvSpPr>
            <a:spLocks noChangeShapeType="1"/>
          </p:cNvSpPr>
          <p:nvPr/>
        </p:nvSpPr>
        <p:spPr bwMode="auto">
          <a:xfrm flipV="1">
            <a:off x="2133600" y="2743200"/>
            <a:ext cx="0" cy="685800"/>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grpSp>
        <p:nvGrpSpPr>
          <p:cNvPr id="2" name="Group 10"/>
          <p:cNvGrpSpPr>
            <a:grpSpLocks/>
          </p:cNvGrpSpPr>
          <p:nvPr/>
        </p:nvGrpSpPr>
        <p:grpSpPr bwMode="auto">
          <a:xfrm>
            <a:off x="1127125" y="2743200"/>
            <a:ext cx="396875" cy="685800"/>
            <a:chOff x="1190" y="1632"/>
            <a:chExt cx="250" cy="432"/>
          </a:xfrm>
        </p:grpSpPr>
        <p:sp>
          <p:nvSpPr>
            <p:cNvPr id="36891" name="Line 11"/>
            <p:cNvSpPr>
              <a:spLocks noChangeShapeType="1"/>
            </p:cNvSpPr>
            <p:nvPr/>
          </p:nvSpPr>
          <p:spPr bwMode="auto">
            <a:xfrm flipV="1">
              <a:off x="1440" y="1632"/>
              <a:ext cx="0" cy="43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6892" name="Text Box 12"/>
            <p:cNvSpPr txBox="1">
              <a:spLocks noChangeArrowheads="1"/>
            </p:cNvSpPr>
            <p:nvPr/>
          </p:nvSpPr>
          <p:spPr bwMode="auto">
            <a:xfrm>
              <a:off x="1190" y="1651"/>
              <a:ext cx="24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r</a:t>
              </a:r>
              <a:endParaRPr lang="en-US">
                <a:solidFill>
                  <a:schemeClr val="accent2"/>
                </a:solidFill>
              </a:endParaRPr>
            </a:p>
          </p:txBody>
        </p:sp>
      </p:grpSp>
      <p:grpSp>
        <p:nvGrpSpPr>
          <p:cNvPr id="3" name="Group 13"/>
          <p:cNvGrpSpPr>
            <a:grpSpLocks/>
          </p:cNvGrpSpPr>
          <p:nvPr/>
        </p:nvGrpSpPr>
        <p:grpSpPr bwMode="auto">
          <a:xfrm>
            <a:off x="1524000" y="3382963"/>
            <a:ext cx="609600" cy="396875"/>
            <a:chOff x="1440" y="2035"/>
            <a:chExt cx="384" cy="250"/>
          </a:xfrm>
        </p:grpSpPr>
        <p:sp>
          <p:nvSpPr>
            <p:cNvPr id="36889" name="Line 14"/>
            <p:cNvSpPr>
              <a:spLocks noChangeShapeType="1"/>
            </p:cNvSpPr>
            <p:nvPr/>
          </p:nvSpPr>
          <p:spPr bwMode="auto">
            <a:xfrm>
              <a:off x="1440" y="2064"/>
              <a:ext cx="384"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6890" name="Text Box 15"/>
            <p:cNvSpPr txBox="1">
              <a:spLocks noChangeArrowheads="1"/>
            </p:cNvSpPr>
            <p:nvPr/>
          </p:nvSpPr>
          <p:spPr bwMode="auto">
            <a:xfrm>
              <a:off x="1478" y="2035"/>
              <a:ext cx="242"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t</a:t>
              </a:r>
              <a:endParaRPr lang="en-US"/>
            </a:p>
          </p:txBody>
        </p:sp>
      </p:grpSp>
      <p:grpSp>
        <p:nvGrpSpPr>
          <p:cNvPr id="4" name="Group 16"/>
          <p:cNvGrpSpPr>
            <a:grpSpLocks/>
          </p:cNvGrpSpPr>
          <p:nvPr/>
        </p:nvGrpSpPr>
        <p:grpSpPr bwMode="auto">
          <a:xfrm>
            <a:off x="1524000" y="2743200"/>
            <a:ext cx="609600" cy="685800"/>
            <a:chOff x="1440" y="1008"/>
            <a:chExt cx="384" cy="432"/>
          </a:xfrm>
        </p:grpSpPr>
        <p:sp>
          <p:nvSpPr>
            <p:cNvPr id="36887" name="Line 17"/>
            <p:cNvSpPr>
              <a:spLocks noChangeShapeType="1"/>
            </p:cNvSpPr>
            <p:nvPr/>
          </p:nvSpPr>
          <p:spPr bwMode="auto">
            <a:xfrm flipV="1">
              <a:off x="1440" y="1008"/>
              <a:ext cx="384" cy="432"/>
            </a:xfrm>
            <a:prstGeom prst="line">
              <a:avLst/>
            </a:prstGeom>
            <a:noFill/>
            <a:ln w="28575">
              <a:solidFill>
                <a:srgbClr val="FF3399"/>
              </a:solidFill>
              <a:round/>
              <a:headEnd/>
              <a:tailEnd type="triangle" w="med" len="med"/>
            </a:ln>
          </p:spPr>
          <p:txBody>
            <a:bodyPr>
              <a:prstTxWarp prst="textNoShape">
                <a:avLst/>
              </a:prstTxWarp>
            </a:bodyPr>
            <a:lstStyle/>
            <a:p>
              <a:endParaRPr lang="en-US"/>
            </a:p>
          </p:txBody>
        </p:sp>
        <p:sp>
          <p:nvSpPr>
            <p:cNvPr id="36888" name="Text Box 18"/>
            <p:cNvSpPr txBox="1">
              <a:spLocks noChangeArrowheads="1"/>
            </p:cNvSpPr>
            <p:nvPr/>
          </p:nvSpPr>
          <p:spPr bwMode="auto">
            <a:xfrm>
              <a:off x="1478" y="1008"/>
              <a:ext cx="209" cy="250"/>
            </a:xfrm>
            <a:prstGeom prst="rect">
              <a:avLst/>
            </a:prstGeom>
            <a:noFill/>
            <a:ln w="9525">
              <a:noFill/>
              <a:miter lim="800000"/>
              <a:headEnd/>
              <a:tailEnd/>
            </a:ln>
          </p:spPr>
          <p:txBody>
            <a:bodyPr wrap="none">
              <a:prstTxWarp prst="textNoShape">
                <a:avLst/>
              </a:prstTxWarp>
              <a:spAutoFit/>
            </a:bodyPr>
            <a:lstStyle/>
            <a:p>
              <a:r>
                <a:rPr lang="en-US" sz="2000" b="1">
                  <a:solidFill>
                    <a:srgbClr val="FF3399"/>
                  </a:solidFill>
                  <a:latin typeface="Monotype Corsiva" charset="0"/>
                </a:rPr>
                <a:t>F</a:t>
              </a:r>
            </a:p>
          </p:txBody>
        </p:sp>
      </p:grpSp>
      <p:graphicFrame>
        <p:nvGraphicFramePr>
          <p:cNvPr id="71699" name="Object 2"/>
          <p:cNvGraphicFramePr>
            <a:graphicFrameLocks noChangeAspect="1"/>
          </p:cNvGraphicFramePr>
          <p:nvPr/>
        </p:nvGraphicFramePr>
        <p:xfrm>
          <a:off x="4191000" y="3330575"/>
          <a:ext cx="1200150" cy="860425"/>
        </p:xfrm>
        <a:graphic>
          <a:graphicData uri="http://schemas.openxmlformats.org/presentationml/2006/ole">
            <p:oleObj spid="_x0000_s417794" name="Equation" r:id="rId3" imgW="279360" imgH="215640" progId="Equation.DSMT4">
              <p:embed/>
            </p:oleObj>
          </a:graphicData>
        </a:graphic>
      </p:graphicFrame>
      <p:sp>
        <p:nvSpPr>
          <p:cNvPr id="71700" name="Text Box 20"/>
          <p:cNvSpPr txBox="1">
            <a:spLocks noChangeArrowheads="1"/>
          </p:cNvSpPr>
          <p:nvPr/>
        </p:nvSpPr>
        <p:spPr bwMode="auto">
          <a:xfrm>
            <a:off x="609600" y="4343400"/>
            <a:ext cx="8077200" cy="118745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These forces cause not only the velocity but also the speed of the ball to change.  The object undergoes a curved motion in the absence of constraints, such as a string. </a:t>
            </a:r>
            <a:endParaRPr lang="en-US" b="1">
              <a:solidFill>
                <a:schemeClr val="accent2"/>
              </a:solidFill>
              <a:latin typeface="Arial Narrow" charset="0"/>
            </a:endParaRPr>
          </a:p>
        </p:txBody>
      </p:sp>
      <p:graphicFrame>
        <p:nvGraphicFramePr>
          <p:cNvPr id="71701" name="Object 3"/>
          <p:cNvGraphicFramePr>
            <a:graphicFrameLocks noChangeAspect="1"/>
          </p:cNvGraphicFramePr>
          <p:nvPr/>
        </p:nvGraphicFramePr>
        <p:xfrm>
          <a:off x="6019800" y="5756275"/>
          <a:ext cx="661988" cy="355600"/>
        </p:xfrm>
        <a:graphic>
          <a:graphicData uri="http://schemas.openxmlformats.org/presentationml/2006/ole">
            <p:oleObj spid="_x0000_s417795" name="Equation" r:id="rId4" imgW="241200" imgH="139680" progId="Equation.DSMT4">
              <p:embed/>
            </p:oleObj>
          </a:graphicData>
        </a:graphic>
      </p:graphicFrame>
      <p:sp>
        <p:nvSpPr>
          <p:cNvPr id="71702" name="Text Box 22"/>
          <p:cNvSpPr txBox="1">
            <a:spLocks noChangeArrowheads="1"/>
          </p:cNvSpPr>
          <p:nvPr/>
        </p:nvSpPr>
        <p:spPr bwMode="auto">
          <a:xfrm>
            <a:off x="381000" y="5715000"/>
            <a:ext cx="5410200" cy="457200"/>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a:solidFill>
                  <a:srgbClr val="990000"/>
                </a:solidFill>
                <a:latin typeface="Arial Narrow" charset="0"/>
              </a:rPr>
              <a:t>What is the magnitude of the net acceleration?</a:t>
            </a:r>
            <a:endParaRPr lang="en-US" b="1">
              <a:solidFill>
                <a:srgbClr val="990000"/>
              </a:solidFill>
              <a:latin typeface="Arial Narrow" charset="0"/>
            </a:endParaRPr>
          </a:p>
        </p:txBody>
      </p:sp>
      <p:graphicFrame>
        <p:nvGraphicFramePr>
          <p:cNvPr id="71703" name="Object 4"/>
          <p:cNvGraphicFramePr>
            <a:graphicFrameLocks noChangeAspect="1"/>
          </p:cNvGraphicFramePr>
          <p:nvPr/>
        </p:nvGraphicFramePr>
        <p:xfrm>
          <a:off x="5335588" y="3302000"/>
          <a:ext cx="1473200" cy="1014413"/>
        </p:xfrm>
        <a:graphic>
          <a:graphicData uri="http://schemas.openxmlformats.org/presentationml/2006/ole">
            <p:oleObj spid="_x0000_s417796" name="Equation" r:id="rId5" imgW="342900" imgH="254000" progId="Equation.DSMT4">
              <p:embed/>
            </p:oleObj>
          </a:graphicData>
        </a:graphic>
      </p:graphicFrame>
      <p:graphicFrame>
        <p:nvGraphicFramePr>
          <p:cNvPr id="71704" name="Object 5"/>
          <p:cNvGraphicFramePr>
            <a:graphicFrameLocks noChangeAspect="1"/>
          </p:cNvGraphicFramePr>
          <p:nvPr/>
        </p:nvGraphicFramePr>
        <p:xfrm>
          <a:off x="6724650" y="3352800"/>
          <a:ext cx="819150" cy="912813"/>
        </p:xfrm>
        <a:graphic>
          <a:graphicData uri="http://schemas.openxmlformats.org/presentationml/2006/ole">
            <p:oleObj spid="_x0000_s417797" name="Equation" r:id="rId6" imgW="190440" imgH="228600" progId="Equation.DSMT4">
              <p:embed/>
            </p:oleObj>
          </a:graphicData>
        </a:graphic>
      </p:graphicFrame>
      <p:graphicFrame>
        <p:nvGraphicFramePr>
          <p:cNvPr id="71705" name="Object 6"/>
          <p:cNvGraphicFramePr>
            <a:graphicFrameLocks noChangeAspect="1"/>
          </p:cNvGraphicFramePr>
          <p:nvPr/>
        </p:nvGraphicFramePr>
        <p:xfrm>
          <a:off x="6589713" y="5562600"/>
          <a:ext cx="1639887" cy="744538"/>
        </p:xfrm>
        <a:graphic>
          <a:graphicData uri="http://schemas.openxmlformats.org/presentationml/2006/ole">
            <p:oleObj spid="_x0000_s417798" name="Equation" r:id="rId7" imgW="596880" imgH="291960" progId="Equation.DSMT4">
              <p:embed/>
            </p:oleObj>
          </a:graphicData>
        </a:graphic>
      </p:graphicFrame>
      <p:sp>
        <p:nvSpPr>
          <p:cNvPr id="36886" name="Footer Placeholder 2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899" name="Rectangle 4"/>
          <p:cNvSpPr>
            <a:spLocks noGrp="1" noChangeArrowheads="1"/>
          </p:cNvSpPr>
          <p:nvPr>
            <p:ph type="dt" sz="quarter" idx="10"/>
          </p:nvPr>
        </p:nvSpPr>
        <p:spPr>
          <a:noFill/>
        </p:spPr>
        <p:txBody>
          <a:bodyPr/>
          <a:lstStyle/>
          <a:p>
            <a:r>
              <a:rPr lang="en-US" smtClean="0"/>
              <a:t>Wednesday, June 15, 2011</a:t>
            </a:r>
          </a:p>
        </p:txBody>
      </p:sp>
      <p:sp>
        <p:nvSpPr>
          <p:cNvPr id="37900" name="Rectangle 6"/>
          <p:cNvSpPr>
            <a:spLocks noGrp="1" noChangeArrowheads="1"/>
          </p:cNvSpPr>
          <p:nvPr>
            <p:ph type="sldNum" sz="quarter" idx="12"/>
          </p:nvPr>
        </p:nvSpPr>
        <p:spPr>
          <a:noFill/>
        </p:spPr>
        <p:txBody>
          <a:bodyPr/>
          <a:lstStyle/>
          <a:p>
            <a:fld id="{82CE3163-55D0-8347-87DC-E6B324D1FFEF}" type="slidenum">
              <a:rPr lang="en-US"/>
              <a:pPr/>
              <a:t>19</a:t>
            </a:fld>
            <a:endParaRPr lang="en-US"/>
          </a:p>
        </p:txBody>
      </p:sp>
      <p:pic>
        <p:nvPicPr>
          <p:cNvPr id="72706" name="Picture 2" descr="FG05_015"/>
          <p:cNvPicPr>
            <a:picLocks noChangeAspect="1" noChangeArrowheads="1"/>
          </p:cNvPicPr>
          <p:nvPr/>
        </p:nvPicPr>
        <p:blipFill>
          <a:blip r:embed="rId3"/>
          <a:srcRect/>
          <a:stretch>
            <a:fillRect/>
          </a:stretch>
        </p:blipFill>
        <p:spPr bwMode="auto">
          <a:xfrm>
            <a:off x="5334000" y="4914900"/>
            <a:ext cx="2362200" cy="1790700"/>
          </a:xfrm>
          <a:prstGeom prst="rect">
            <a:avLst/>
          </a:prstGeom>
          <a:noFill/>
          <a:ln w="9525">
            <a:noFill/>
            <a:miter lim="800000"/>
            <a:headEnd/>
            <a:tailEnd/>
          </a:ln>
        </p:spPr>
      </p:pic>
      <p:sp>
        <p:nvSpPr>
          <p:cNvPr id="72707" name="Line 3"/>
          <p:cNvSpPr>
            <a:spLocks noChangeShapeType="1"/>
          </p:cNvSpPr>
          <p:nvPr/>
        </p:nvSpPr>
        <p:spPr bwMode="auto">
          <a:xfrm>
            <a:off x="1271588" y="2057400"/>
            <a:ext cx="0" cy="213360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37903" name="Rectangle 4"/>
          <p:cNvSpPr>
            <a:spLocks noGrp="1" noChangeArrowheads="1"/>
          </p:cNvSpPr>
          <p:nvPr>
            <p:ph type="title"/>
          </p:nvPr>
        </p:nvSpPr>
        <p:spPr>
          <a:xfrm>
            <a:off x="152400" y="76200"/>
            <a:ext cx="8839200" cy="609600"/>
          </a:xfrm>
        </p:spPr>
        <p:txBody>
          <a:bodyPr/>
          <a:lstStyle/>
          <a:p>
            <a:r>
              <a:rPr lang="en-US" smtClean="0"/>
              <a:t>Ex. 5.12 for Non-Uniform Circular Motion</a:t>
            </a:r>
          </a:p>
        </p:txBody>
      </p:sp>
      <p:sp>
        <p:nvSpPr>
          <p:cNvPr id="72709" name="Text Box 5"/>
          <p:cNvSpPr txBox="1">
            <a:spLocks noChangeArrowheads="1"/>
          </p:cNvSpPr>
          <p:nvPr/>
        </p:nvSpPr>
        <p:spPr bwMode="auto">
          <a:xfrm>
            <a:off x="685800" y="762000"/>
            <a:ext cx="80010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 ball of mass m is attached to the end of a cord of length R.  The ball is moving in a vertical circle.   Determine the tension of the cord at any instance in which the speed of the ball is </a:t>
            </a:r>
            <a:r>
              <a:rPr lang="en-US" sz="2000">
                <a:solidFill>
                  <a:schemeClr val="accent2"/>
                </a:solidFill>
                <a:latin typeface="Monotype Corsiva" charset="0"/>
              </a:rPr>
              <a:t>v </a:t>
            </a:r>
            <a:r>
              <a:rPr lang="en-US" sz="2000">
                <a:solidFill>
                  <a:schemeClr val="accent2"/>
                </a:solidFill>
                <a:latin typeface="Arial Narrow" charset="0"/>
              </a:rPr>
              <a:t>and the cord makes an angle θ</a:t>
            </a:r>
            <a:r>
              <a:rPr lang="en-US" sz="2000">
                <a:solidFill>
                  <a:schemeClr val="accent2"/>
                </a:solidFill>
                <a:latin typeface="Symbol" charset="2"/>
              </a:rPr>
              <a:t> </a:t>
            </a:r>
            <a:r>
              <a:rPr lang="en-US" sz="2000">
                <a:solidFill>
                  <a:schemeClr val="accent2"/>
                </a:solidFill>
                <a:latin typeface="Arial Narrow" charset="0"/>
              </a:rPr>
              <a:t>with vertical. </a:t>
            </a:r>
            <a:endParaRPr lang="en-US" sz="2000"/>
          </a:p>
        </p:txBody>
      </p:sp>
      <p:sp>
        <p:nvSpPr>
          <p:cNvPr id="72710" name="Line 6"/>
          <p:cNvSpPr>
            <a:spLocks noChangeShapeType="1"/>
          </p:cNvSpPr>
          <p:nvPr/>
        </p:nvSpPr>
        <p:spPr bwMode="auto">
          <a:xfrm flipV="1">
            <a:off x="1271588" y="2514600"/>
            <a:ext cx="709612" cy="533400"/>
          </a:xfrm>
          <a:prstGeom prst="line">
            <a:avLst/>
          </a:prstGeom>
          <a:noFill/>
          <a:ln w="28575">
            <a:solidFill>
              <a:srgbClr val="FF3399"/>
            </a:solidFill>
            <a:round/>
            <a:headEnd type="oval" w="med" len="med"/>
            <a:tailEnd type="oval" w="med" len="med"/>
          </a:ln>
        </p:spPr>
        <p:txBody>
          <a:bodyPr>
            <a:prstTxWarp prst="textNoShape">
              <a:avLst/>
            </a:prstTxWarp>
          </a:bodyPr>
          <a:lstStyle/>
          <a:p>
            <a:endParaRPr lang="en-US"/>
          </a:p>
        </p:txBody>
      </p:sp>
      <p:sp>
        <p:nvSpPr>
          <p:cNvPr id="72711" name="Oval 7"/>
          <p:cNvSpPr>
            <a:spLocks noChangeArrowheads="1"/>
          </p:cNvSpPr>
          <p:nvPr/>
        </p:nvSpPr>
        <p:spPr bwMode="auto">
          <a:xfrm>
            <a:off x="381000" y="2209800"/>
            <a:ext cx="1828800" cy="1676400"/>
          </a:xfrm>
          <a:prstGeom prst="ellipse">
            <a:avLst/>
          </a:prstGeom>
          <a:noFill/>
          <a:ln w="28575">
            <a:solidFill>
              <a:srgbClr val="800000"/>
            </a:solidFill>
            <a:round/>
            <a:headEnd/>
            <a:tailEnd/>
          </a:ln>
        </p:spPr>
        <p:txBody>
          <a:bodyPr wrap="none" anchor="ctr">
            <a:prstTxWarp prst="textNoShape">
              <a:avLst/>
            </a:prstTxWarp>
          </a:bodyPr>
          <a:lstStyle/>
          <a:p>
            <a:pPr algn="ctr"/>
            <a:endParaRPr lang="en-US">
              <a:solidFill>
                <a:srgbClr val="800000"/>
              </a:solidFill>
            </a:endParaRPr>
          </a:p>
        </p:txBody>
      </p:sp>
      <p:sp>
        <p:nvSpPr>
          <p:cNvPr id="72712" name="Oval 8"/>
          <p:cNvSpPr>
            <a:spLocks noChangeArrowheads="1"/>
          </p:cNvSpPr>
          <p:nvPr/>
        </p:nvSpPr>
        <p:spPr bwMode="auto">
          <a:xfrm>
            <a:off x="1828800" y="2362200"/>
            <a:ext cx="304800" cy="304800"/>
          </a:xfrm>
          <a:prstGeom prst="ellipse">
            <a:avLst/>
          </a:prstGeom>
          <a:gradFill rotWithShape="0">
            <a:gsLst>
              <a:gs pos="0">
                <a:srgbClr val="761847"/>
              </a:gs>
              <a:gs pos="50000">
                <a:srgbClr val="FF3399"/>
              </a:gs>
              <a:gs pos="100000">
                <a:srgbClr val="761847"/>
              </a:gs>
            </a:gsLst>
            <a:lin ang="5400000" scaled="1"/>
          </a:gradFill>
          <a:ln w="9525">
            <a:noFill/>
            <a:round/>
            <a:headEnd/>
            <a:tailEnd/>
          </a:ln>
        </p:spPr>
        <p:txBody>
          <a:bodyPr wrap="none" anchor="ctr">
            <a:prstTxWarp prst="textNoShape">
              <a:avLst/>
            </a:prstTxWarp>
          </a:bodyPr>
          <a:lstStyle/>
          <a:p>
            <a:endParaRPr lang="en-US"/>
          </a:p>
        </p:txBody>
      </p:sp>
      <p:grpSp>
        <p:nvGrpSpPr>
          <p:cNvPr id="2" name="Group 9"/>
          <p:cNvGrpSpPr>
            <a:grpSpLocks/>
          </p:cNvGrpSpPr>
          <p:nvPr/>
        </p:nvGrpSpPr>
        <p:grpSpPr bwMode="auto">
          <a:xfrm>
            <a:off x="1355725" y="2400300"/>
            <a:ext cx="549275" cy="419100"/>
            <a:chOff x="1190" y="648"/>
            <a:chExt cx="346" cy="264"/>
          </a:xfrm>
        </p:grpSpPr>
        <p:sp>
          <p:nvSpPr>
            <p:cNvPr id="37923" name="Line 10"/>
            <p:cNvSpPr>
              <a:spLocks noChangeShapeType="1"/>
            </p:cNvSpPr>
            <p:nvPr/>
          </p:nvSpPr>
          <p:spPr bwMode="auto">
            <a:xfrm flipH="1">
              <a:off x="1344" y="768"/>
              <a:ext cx="192" cy="144"/>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24" name="Text Box 11"/>
            <p:cNvSpPr txBox="1">
              <a:spLocks noChangeArrowheads="1"/>
            </p:cNvSpPr>
            <p:nvPr/>
          </p:nvSpPr>
          <p:spPr bwMode="auto">
            <a:xfrm>
              <a:off x="1190" y="648"/>
              <a:ext cx="196" cy="250"/>
            </a:xfrm>
            <a:prstGeom prst="rect">
              <a:avLst/>
            </a:prstGeom>
            <a:noFill/>
            <a:ln w="9525">
              <a:noFill/>
              <a:miter lim="800000"/>
              <a:headEnd/>
              <a:tailEnd/>
            </a:ln>
          </p:spPr>
          <p:txBody>
            <a:bodyPr wrap="none">
              <a:prstTxWarp prst="textNoShape">
                <a:avLst/>
              </a:prstTxWarp>
              <a:spAutoFit/>
            </a:bodyPr>
            <a:lstStyle/>
            <a:p>
              <a:r>
                <a:rPr lang="en-US" sz="2000" b="1">
                  <a:latin typeface="Monotype Corsiva" charset="0"/>
                </a:rPr>
                <a:t>T</a:t>
              </a:r>
              <a:endParaRPr lang="en-US" sz="2000" b="1" baseline="-25000">
                <a:latin typeface="Monotype Corsiva" charset="0"/>
              </a:endParaRPr>
            </a:p>
          </p:txBody>
        </p:sp>
      </p:grpSp>
      <p:sp>
        <p:nvSpPr>
          <p:cNvPr id="72716" name="Text Box 12"/>
          <p:cNvSpPr txBox="1">
            <a:spLocks noChangeArrowheads="1"/>
          </p:cNvSpPr>
          <p:nvPr/>
        </p:nvSpPr>
        <p:spPr bwMode="auto">
          <a:xfrm>
            <a:off x="2133600" y="2133600"/>
            <a:ext cx="357188" cy="39687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p>
        </p:txBody>
      </p:sp>
      <p:sp>
        <p:nvSpPr>
          <p:cNvPr id="72717" name="Text Box 13"/>
          <p:cNvSpPr txBox="1">
            <a:spLocks noChangeArrowheads="1"/>
          </p:cNvSpPr>
          <p:nvPr/>
        </p:nvSpPr>
        <p:spPr bwMode="auto">
          <a:xfrm>
            <a:off x="3505200" y="1905000"/>
            <a:ext cx="4648200" cy="396875"/>
          </a:xfrm>
          <a:prstGeom prst="rect">
            <a:avLst/>
          </a:prstGeom>
          <a:noFill/>
          <a:ln w="9525">
            <a:noFill/>
            <a:miter lim="800000"/>
            <a:headEnd/>
            <a:tailEnd/>
          </a:ln>
        </p:spPr>
        <p:txBody>
          <a:bodyPr>
            <a:prstTxWarp prst="textNoShape">
              <a:avLst/>
            </a:prstTxWarp>
            <a:spAutoFit/>
          </a:bodyPr>
          <a:lstStyle/>
          <a:p>
            <a:pPr>
              <a:spcBef>
                <a:spcPct val="20000"/>
              </a:spcBef>
            </a:pPr>
            <a:r>
              <a:rPr lang="en-US" sz="2000" b="1">
                <a:solidFill>
                  <a:srgbClr val="990000"/>
                </a:solidFill>
                <a:latin typeface="Arial Narrow" charset="0"/>
              </a:rPr>
              <a:t>What are the forces involved in this motion?</a:t>
            </a:r>
          </a:p>
        </p:txBody>
      </p:sp>
      <p:graphicFrame>
        <p:nvGraphicFramePr>
          <p:cNvPr id="72718" name="Object 2"/>
          <p:cNvGraphicFramePr>
            <a:graphicFrameLocks noChangeAspect="1"/>
          </p:cNvGraphicFramePr>
          <p:nvPr/>
        </p:nvGraphicFramePr>
        <p:xfrm>
          <a:off x="4000500" y="3429000"/>
          <a:ext cx="952500" cy="457200"/>
        </p:xfrm>
        <a:graphic>
          <a:graphicData uri="http://schemas.openxmlformats.org/presentationml/2006/ole">
            <p:oleObj spid="_x0000_s418818" name="Equation" r:id="rId4" imgW="482400" imgH="253800" progId="Equation.3">
              <p:embed/>
            </p:oleObj>
          </a:graphicData>
        </a:graphic>
      </p:graphicFrame>
      <p:sp>
        <p:nvSpPr>
          <p:cNvPr id="72719" name="Text Box 15"/>
          <p:cNvSpPr txBox="1">
            <a:spLocks noChangeArrowheads="1"/>
          </p:cNvSpPr>
          <p:nvPr/>
        </p:nvSpPr>
        <p:spPr bwMode="auto">
          <a:xfrm>
            <a:off x="3810000" y="2362200"/>
            <a:ext cx="4191000" cy="762000"/>
          </a:xfrm>
          <a:prstGeom prst="rect">
            <a:avLst/>
          </a:prstGeom>
          <a:noFill/>
          <a:ln w="9525">
            <a:noFill/>
            <a:miter lim="800000"/>
            <a:headEnd/>
            <a:tailEnd/>
          </a:ln>
        </p:spPr>
        <p:txBody>
          <a:bodyPr>
            <a:prstTxWarp prst="textNoShape">
              <a:avLst/>
            </a:prstTxWarp>
            <a:spAutoFit/>
          </a:bodyPr>
          <a:lstStyle/>
          <a:p>
            <a:pPr>
              <a:spcBef>
                <a:spcPct val="20000"/>
              </a:spcBef>
              <a:buFontTx/>
              <a:buChar char="•"/>
            </a:pPr>
            <a:r>
              <a:rPr lang="en-US" sz="2000">
                <a:solidFill>
                  <a:srgbClr val="990000"/>
                </a:solidFill>
                <a:latin typeface="Arial Narrow" charset="0"/>
              </a:rPr>
              <a:t>The gravitational force </a:t>
            </a:r>
            <a:r>
              <a:rPr lang="en-US" sz="2000" b="1">
                <a:solidFill>
                  <a:srgbClr val="990000"/>
                </a:solidFill>
                <a:latin typeface="Arial Narrow" charset="0"/>
              </a:rPr>
              <a:t>F</a:t>
            </a:r>
            <a:r>
              <a:rPr lang="en-US" sz="2000" b="1" baseline="-25000">
                <a:solidFill>
                  <a:srgbClr val="990000"/>
                </a:solidFill>
                <a:latin typeface="Arial Narrow" charset="0"/>
              </a:rPr>
              <a:t>g </a:t>
            </a:r>
            <a:endParaRPr lang="en-US" sz="2000">
              <a:solidFill>
                <a:srgbClr val="990000"/>
              </a:solidFill>
              <a:latin typeface="Arial Narrow" charset="0"/>
            </a:endParaRPr>
          </a:p>
          <a:p>
            <a:pPr>
              <a:spcBef>
                <a:spcPct val="20000"/>
              </a:spcBef>
              <a:buFontTx/>
              <a:buChar char="•"/>
            </a:pPr>
            <a:r>
              <a:rPr lang="en-US" sz="2000">
                <a:solidFill>
                  <a:srgbClr val="990000"/>
                </a:solidFill>
                <a:latin typeface="Arial Narrow" charset="0"/>
              </a:rPr>
              <a:t>The radial force, </a:t>
            </a:r>
            <a:r>
              <a:rPr lang="en-US" sz="2000" b="1">
                <a:solidFill>
                  <a:srgbClr val="990000"/>
                </a:solidFill>
                <a:latin typeface="Arial Narrow" charset="0"/>
              </a:rPr>
              <a:t>T</a:t>
            </a:r>
            <a:r>
              <a:rPr lang="en-US" sz="2000">
                <a:solidFill>
                  <a:srgbClr val="990000"/>
                </a:solidFill>
                <a:latin typeface="Arial Narrow" charset="0"/>
              </a:rPr>
              <a:t>, providing the tension. </a:t>
            </a:r>
          </a:p>
        </p:txBody>
      </p:sp>
      <p:sp>
        <p:nvSpPr>
          <p:cNvPr id="72720" name="Text Box 16"/>
          <p:cNvSpPr txBox="1">
            <a:spLocks noChangeArrowheads="1"/>
          </p:cNvSpPr>
          <p:nvPr/>
        </p:nvSpPr>
        <p:spPr bwMode="auto">
          <a:xfrm>
            <a:off x="1195388" y="2598738"/>
            <a:ext cx="317500" cy="4000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Symbol" charset="2"/>
              </a:rPr>
              <a:t>θ</a:t>
            </a:r>
          </a:p>
        </p:txBody>
      </p:sp>
      <p:sp>
        <p:nvSpPr>
          <p:cNvPr id="72721" name="Text Box 17"/>
          <p:cNvSpPr txBox="1">
            <a:spLocks noChangeArrowheads="1"/>
          </p:cNvSpPr>
          <p:nvPr/>
        </p:nvSpPr>
        <p:spPr bwMode="auto">
          <a:xfrm>
            <a:off x="1412875" y="2833688"/>
            <a:ext cx="336550" cy="39687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R</a:t>
            </a:r>
          </a:p>
        </p:txBody>
      </p:sp>
      <p:grpSp>
        <p:nvGrpSpPr>
          <p:cNvPr id="3" name="Group 18"/>
          <p:cNvGrpSpPr>
            <a:grpSpLocks/>
          </p:cNvGrpSpPr>
          <p:nvPr/>
        </p:nvGrpSpPr>
        <p:grpSpPr bwMode="auto">
          <a:xfrm>
            <a:off x="2033588" y="2514600"/>
            <a:ext cx="849312" cy="762000"/>
            <a:chOff x="1440" y="1728"/>
            <a:chExt cx="535" cy="480"/>
          </a:xfrm>
        </p:grpSpPr>
        <p:sp>
          <p:nvSpPr>
            <p:cNvPr id="37921" name="Line 19"/>
            <p:cNvSpPr>
              <a:spLocks noChangeShapeType="1"/>
            </p:cNvSpPr>
            <p:nvPr/>
          </p:nvSpPr>
          <p:spPr bwMode="auto">
            <a:xfrm>
              <a:off x="1440" y="1728"/>
              <a:ext cx="0" cy="48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7922" name="Text Box 20"/>
            <p:cNvSpPr txBox="1">
              <a:spLocks noChangeArrowheads="1"/>
            </p:cNvSpPr>
            <p:nvPr/>
          </p:nvSpPr>
          <p:spPr bwMode="auto">
            <a:xfrm>
              <a:off x="1478" y="1896"/>
              <a:ext cx="497"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a:t>
              </a:r>
              <a:r>
                <a:rPr lang="en-US" sz="2000" b="1">
                  <a:solidFill>
                    <a:schemeClr val="accent2"/>
                  </a:solidFill>
                  <a:latin typeface="Monotype Corsiva" charset="0"/>
                </a:rPr>
                <a:t>=</a:t>
              </a:r>
              <a:r>
                <a:rPr lang="en-US" sz="2000">
                  <a:solidFill>
                    <a:schemeClr val="accent2"/>
                  </a:solidFill>
                  <a:latin typeface="Monotype Corsiva" charset="0"/>
                </a:rPr>
                <a:t>m</a:t>
              </a:r>
              <a:r>
                <a:rPr lang="en-US" sz="2000" b="1">
                  <a:solidFill>
                    <a:schemeClr val="accent2"/>
                  </a:solidFill>
                  <a:latin typeface="Monotype Corsiva" charset="0"/>
                </a:rPr>
                <a:t>g</a:t>
              </a:r>
            </a:p>
          </p:txBody>
        </p:sp>
      </p:grpSp>
      <p:sp>
        <p:nvSpPr>
          <p:cNvPr id="72725" name="Text Box 21"/>
          <p:cNvSpPr txBox="1">
            <a:spLocks noChangeArrowheads="1"/>
          </p:cNvSpPr>
          <p:nvPr/>
        </p:nvSpPr>
        <p:spPr bwMode="auto">
          <a:xfrm>
            <a:off x="228600" y="5137150"/>
            <a:ext cx="51054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At what angles the tension becomes the maximum and the minimum.  What are the tensions?</a:t>
            </a:r>
            <a:endParaRPr lang="en-US" sz="2000"/>
          </a:p>
        </p:txBody>
      </p:sp>
      <p:graphicFrame>
        <p:nvGraphicFramePr>
          <p:cNvPr id="72726" name="Object 3"/>
          <p:cNvGraphicFramePr>
            <a:graphicFrameLocks noChangeAspect="1"/>
          </p:cNvGraphicFramePr>
          <p:nvPr/>
        </p:nvGraphicFramePr>
        <p:xfrm>
          <a:off x="7086600" y="3429000"/>
          <a:ext cx="1447800" cy="457200"/>
        </p:xfrm>
        <a:graphic>
          <a:graphicData uri="http://schemas.openxmlformats.org/presentationml/2006/ole">
            <p:oleObj spid="_x0000_s418819" name="Equation" r:id="rId5" imgW="723600" imgH="228600" progId="Equation.3">
              <p:embed/>
            </p:oleObj>
          </a:graphicData>
        </a:graphic>
      </p:graphicFrame>
      <p:graphicFrame>
        <p:nvGraphicFramePr>
          <p:cNvPr id="72727" name="Object 4"/>
          <p:cNvGraphicFramePr>
            <a:graphicFrameLocks noChangeAspect="1"/>
          </p:cNvGraphicFramePr>
          <p:nvPr/>
        </p:nvGraphicFramePr>
        <p:xfrm>
          <a:off x="3200400" y="4213225"/>
          <a:ext cx="693738" cy="385763"/>
        </p:xfrm>
        <a:graphic>
          <a:graphicData uri="http://schemas.openxmlformats.org/presentationml/2006/ole">
            <p:oleObj spid="_x0000_s418820" name="Equation" r:id="rId6" imgW="495000" imgH="253800" progId="Equation.3">
              <p:embed/>
            </p:oleObj>
          </a:graphicData>
        </a:graphic>
      </p:graphicFrame>
      <p:graphicFrame>
        <p:nvGraphicFramePr>
          <p:cNvPr id="72728" name="Object 5"/>
          <p:cNvGraphicFramePr>
            <a:graphicFrameLocks noChangeAspect="1"/>
          </p:cNvGraphicFramePr>
          <p:nvPr/>
        </p:nvGraphicFramePr>
        <p:xfrm>
          <a:off x="6324600" y="4038600"/>
          <a:ext cx="2057400" cy="735013"/>
        </p:xfrm>
        <a:graphic>
          <a:graphicData uri="http://schemas.openxmlformats.org/presentationml/2006/ole">
            <p:oleObj spid="_x0000_s418821" name="Equation" r:id="rId7" imgW="1269720" imgH="482400" progId="Equation.3">
              <p:embed/>
            </p:oleObj>
          </a:graphicData>
        </a:graphic>
      </p:graphicFrame>
      <p:sp>
        <p:nvSpPr>
          <p:cNvPr id="72729" name="Text Box 25"/>
          <p:cNvSpPr txBox="1">
            <a:spLocks noChangeArrowheads="1"/>
          </p:cNvSpPr>
          <p:nvPr/>
        </p:nvSpPr>
        <p:spPr bwMode="auto">
          <a:xfrm>
            <a:off x="2895600" y="3429000"/>
            <a:ext cx="914400" cy="546100"/>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400">
                <a:solidFill>
                  <a:srgbClr val="A50021"/>
                </a:solidFill>
                <a:latin typeface="Arial Narrow" charset="0"/>
              </a:rPr>
              <a:t>tangential comp.</a:t>
            </a:r>
          </a:p>
        </p:txBody>
      </p:sp>
      <p:sp>
        <p:nvSpPr>
          <p:cNvPr id="72730" name="Text Box 26"/>
          <p:cNvSpPr txBox="1">
            <a:spLocks noChangeArrowheads="1"/>
          </p:cNvSpPr>
          <p:nvPr/>
        </p:nvSpPr>
        <p:spPr bwMode="auto">
          <a:xfrm>
            <a:off x="2286000" y="4133850"/>
            <a:ext cx="762000" cy="546100"/>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400">
                <a:solidFill>
                  <a:srgbClr val="A50021"/>
                </a:solidFill>
                <a:latin typeface="Arial Narrow" charset="0"/>
              </a:rPr>
              <a:t>Radial comp.</a:t>
            </a:r>
          </a:p>
        </p:txBody>
      </p:sp>
      <p:graphicFrame>
        <p:nvGraphicFramePr>
          <p:cNvPr id="72731" name="Object 6"/>
          <p:cNvGraphicFramePr>
            <a:graphicFrameLocks noChangeAspect="1"/>
          </p:cNvGraphicFramePr>
          <p:nvPr/>
        </p:nvGraphicFramePr>
        <p:xfrm>
          <a:off x="4876800" y="3444875"/>
          <a:ext cx="1328738" cy="365125"/>
        </p:xfrm>
        <a:graphic>
          <a:graphicData uri="http://schemas.openxmlformats.org/presentationml/2006/ole">
            <p:oleObj spid="_x0000_s418822" name="Equation" r:id="rId8" imgW="672840" imgH="203040" progId="Equation.3">
              <p:embed/>
            </p:oleObj>
          </a:graphicData>
        </a:graphic>
      </p:graphicFrame>
      <p:graphicFrame>
        <p:nvGraphicFramePr>
          <p:cNvPr id="72732" name="Object 7"/>
          <p:cNvGraphicFramePr>
            <a:graphicFrameLocks noChangeAspect="1"/>
          </p:cNvGraphicFramePr>
          <p:nvPr/>
        </p:nvGraphicFramePr>
        <p:xfrm>
          <a:off x="6180138" y="3429000"/>
          <a:ext cx="525462" cy="411163"/>
        </p:xfrm>
        <a:graphic>
          <a:graphicData uri="http://schemas.openxmlformats.org/presentationml/2006/ole">
            <p:oleObj spid="_x0000_s418823" name="Equation" r:id="rId9" imgW="266400" imgH="228600" progId="Equation.3">
              <p:embed/>
            </p:oleObj>
          </a:graphicData>
        </a:graphic>
      </p:graphicFrame>
      <p:graphicFrame>
        <p:nvGraphicFramePr>
          <p:cNvPr id="72733" name="Object 8"/>
          <p:cNvGraphicFramePr>
            <a:graphicFrameLocks noChangeAspect="1"/>
          </p:cNvGraphicFramePr>
          <p:nvPr/>
        </p:nvGraphicFramePr>
        <p:xfrm>
          <a:off x="3878263" y="4251325"/>
          <a:ext cx="1298575" cy="309563"/>
        </p:xfrm>
        <a:graphic>
          <a:graphicData uri="http://schemas.openxmlformats.org/presentationml/2006/ole">
            <p:oleObj spid="_x0000_s418824" name="Equation" r:id="rId10" imgW="927000" imgH="203040" progId="Equation.3">
              <p:embed/>
            </p:oleObj>
          </a:graphicData>
        </a:graphic>
      </p:graphicFrame>
      <p:graphicFrame>
        <p:nvGraphicFramePr>
          <p:cNvPr id="72734" name="Object 9"/>
          <p:cNvGraphicFramePr>
            <a:graphicFrameLocks noChangeAspect="1"/>
          </p:cNvGraphicFramePr>
          <p:nvPr/>
        </p:nvGraphicFramePr>
        <p:xfrm>
          <a:off x="5145088" y="4241800"/>
          <a:ext cx="569912" cy="330200"/>
        </p:xfrm>
        <a:graphic>
          <a:graphicData uri="http://schemas.openxmlformats.org/presentationml/2006/ole">
            <p:oleObj spid="_x0000_s418825" name="Equation" r:id="rId11" imgW="406080" imgH="215640" progId="Equation.3">
              <p:embed/>
            </p:oleObj>
          </a:graphicData>
        </a:graphic>
      </p:graphicFrame>
      <p:graphicFrame>
        <p:nvGraphicFramePr>
          <p:cNvPr id="72735" name="Object 10"/>
          <p:cNvGraphicFramePr>
            <a:graphicFrameLocks noChangeAspect="1"/>
          </p:cNvGraphicFramePr>
          <p:nvPr/>
        </p:nvGraphicFramePr>
        <p:xfrm>
          <a:off x="5692775" y="4086225"/>
          <a:ext cx="479425" cy="638175"/>
        </p:xfrm>
        <a:graphic>
          <a:graphicData uri="http://schemas.openxmlformats.org/presentationml/2006/ole">
            <p:oleObj spid="_x0000_s418826" name="Equation" r:id="rId12" imgW="342720" imgH="419040" progId="Equation.DSMT4">
              <p:embed/>
            </p:oleObj>
          </a:graphicData>
        </a:graphic>
      </p:graphicFrame>
      <p:sp>
        <p:nvSpPr>
          <p:cNvPr id="72736" name="Line 32"/>
          <p:cNvSpPr>
            <a:spLocks noChangeShapeType="1"/>
          </p:cNvSpPr>
          <p:nvPr/>
        </p:nvSpPr>
        <p:spPr bwMode="auto">
          <a:xfrm flipH="1" flipV="1">
            <a:off x="1676400" y="2133600"/>
            <a:ext cx="304800" cy="304800"/>
          </a:xfrm>
          <a:prstGeom prst="line">
            <a:avLst/>
          </a:prstGeom>
          <a:noFill/>
          <a:ln w="38100">
            <a:solidFill>
              <a:schemeClr val="accent2"/>
            </a:solidFill>
            <a:round/>
            <a:headEnd/>
            <a:tailEnd type="triangle" w="med" len="med"/>
          </a:ln>
        </p:spPr>
        <p:txBody>
          <a:bodyPr wrap="none">
            <a:prstTxWarp prst="textNoShape">
              <a:avLst/>
            </a:prstTxWarp>
            <a:spAutoFit/>
          </a:bodyPr>
          <a:lstStyle/>
          <a:p>
            <a:endParaRPr lang="en-US"/>
          </a:p>
        </p:txBody>
      </p:sp>
      <p:sp>
        <p:nvSpPr>
          <p:cNvPr id="72737" name="Text Box 33"/>
          <p:cNvSpPr txBox="1">
            <a:spLocks noChangeArrowheads="1"/>
          </p:cNvSpPr>
          <p:nvPr/>
        </p:nvSpPr>
        <p:spPr bwMode="auto">
          <a:xfrm>
            <a:off x="1787525" y="1965325"/>
            <a:ext cx="346075" cy="39687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V</a:t>
            </a:r>
          </a:p>
        </p:txBody>
      </p:sp>
      <p:sp>
        <p:nvSpPr>
          <p:cNvPr id="37920" name="Footer Placeholder 35"/>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dirty="0" smtClean="0"/>
              <a:t>Wednesday, June 15, 2011</a:t>
            </a:r>
            <a:endParaRPr lang="en-US" dirty="0"/>
          </a:p>
        </p:txBody>
      </p:sp>
      <p:sp>
        <p:nvSpPr>
          <p:cNvPr id="5" name="Footer Placeholder 4"/>
          <p:cNvSpPr>
            <a:spLocks noGrp="1"/>
          </p:cNvSpPr>
          <p:nvPr>
            <p:ph type="ftr" sz="quarter" idx="11"/>
          </p:nvPr>
        </p:nvSpPr>
        <p:spPr/>
        <p:txBody>
          <a:bodyPr/>
          <a:lstStyle/>
          <a:p>
            <a:pPr>
              <a:defRPr/>
            </a:pPr>
            <a:r>
              <a:rPr lang="en-US" smtClean="0"/>
              <a:t>PHYS 1443-001, Spring 2011 Dr. Jaehoon Yu</a:t>
            </a:r>
            <a:endParaRPr lang="en-US"/>
          </a:p>
        </p:txBody>
      </p:sp>
      <p:sp>
        <p:nvSpPr>
          <p:cNvPr id="17412" name="Slide Number Placeholder 5"/>
          <p:cNvSpPr>
            <a:spLocks noGrp="1"/>
          </p:cNvSpPr>
          <p:nvPr>
            <p:ph type="sldNum" sz="quarter" idx="12"/>
          </p:nvPr>
        </p:nvSpPr>
        <p:spPr>
          <a:noFill/>
        </p:spPr>
        <p:txBody>
          <a:bodyPr/>
          <a:lstStyle/>
          <a:p>
            <a:fld id="{B87C9EB8-B678-E544-9A4F-B2C1CE5C7CE9}" type="slidenum">
              <a:rPr lang="en-US"/>
              <a:pPr/>
              <a:t>2</a:t>
            </a:fld>
            <a:endParaRPr lang="en-US"/>
          </a:p>
        </p:txBody>
      </p:sp>
      <p:sp>
        <p:nvSpPr>
          <p:cNvPr id="17413" name="Rectangle 2"/>
          <p:cNvSpPr>
            <a:spLocks noGrp="1" noChangeArrowheads="1"/>
          </p:cNvSpPr>
          <p:nvPr>
            <p:ph type="title"/>
          </p:nvPr>
        </p:nvSpPr>
        <p:spPr>
          <a:xfrm>
            <a:off x="762000" y="0"/>
            <a:ext cx="7772400" cy="1143000"/>
          </a:xfrm>
        </p:spPr>
        <p:txBody>
          <a:bodyPr/>
          <a:lstStyle/>
          <a:p>
            <a:pPr eaLnBrk="1" hangingPunct="1"/>
            <a:r>
              <a:rPr lang="en-US"/>
              <a:t>Announcements</a:t>
            </a:r>
          </a:p>
        </p:txBody>
      </p:sp>
      <p:sp>
        <p:nvSpPr>
          <p:cNvPr id="111619" name="Rectangle 3"/>
          <p:cNvSpPr>
            <a:spLocks noGrp="1" noChangeArrowheads="1"/>
          </p:cNvSpPr>
          <p:nvPr>
            <p:ph type="body" idx="1"/>
          </p:nvPr>
        </p:nvSpPr>
        <p:spPr>
          <a:xfrm>
            <a:off x="457200" y="914400"/>
            <a:ext cx="8153400" cy="4648200"/>
          </a:xfrm>
        </p:spPr>
        <p:txBody>
          <a:bodyPr/>
          <a:lstStyle/>
          <a:p>
            <a:r>
              <a:rPr lang="en-US" dirty="0" smtClean="0"/>
              <a:t>Mid-term exam</a:t>
            </a:r>
          </a:p>
          <a:p>
            <a:pPr lvl="1"/>
            <a:r>
              <a:rPr lang="en-US" dirty="0" smtClean="0"/>
              <a:t>In the class on Tuesday, June 21, 2011</a:t>
            </a:r>
          </a:p>
          <a:p>
            <a:pPr lvl="1"/>
            <a:r>
              <a:rPr lang="en-US" dirty="0" smtClean="0"/>
              <a:t>Covers: CH 1.1 – what we finish Monday, June 20 plus Appendices A and B</a:t>
            </a:r>
          </a:p>
          <a:p>
            <a:pPr lvl="1"/>
            <a:r>
              <a:rPr lang="en-US" dirty="0" smtClean="0"/>
              <a:t>Mixture of free response problems and multiple choice problems</a:t>
            </a:r>
          </a:p>
          <a:p>
            <a:r>
              <a:rPr lang="en-US" dirty="0" smtClean="0"/>
              <a:t>Reading assignments</a:t>
            </a:r>
          </a:p>
          <a:p>
            <a:pPr lvl="1"/>
            <a:r>
              <a:rPr lang="en-US" dirty="0" smtClean="0"/>
              <a:t>CH5.5 and 5.6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smtClean="0"/>
              <a:t>Wednesday, June 15, 2011</a:t>
            </a:r>
          </a:p>
        </p:txBody>
      </p:sp>
      <p:sp>
        <p:nvSpPr>
          <p:cNvPr id="24579" name="Footer Placeholder 4"/>
          <p:cNvSpPr>
            <a:spLocks noGrp="1"/>
          </p:cNvSpPr>
          <p:nvPr>
            <p:ph type="ftr" sz="quarter" idx="11"/>
          </p:nvPr>
        </p:nvSpPr>
        <p:spPr>
          <a:noFill/>
        </p:spPr>
        <p:txBody>
          <a:bodyPr/>
          <a:lstStyle/>
          <a:p>
            <a:r>
              <a:rPr lang="en-US" smtClean="0"/>
              <a:t>PHYS 1443-001, Spring 2011 Dr. Jaehoon Yu</a:t>
            </a:r>
          </a:p>
        </p:txBody>
      </p:sp>
      <p:sp>
        <p:nvSpPr>
          <p:cNvPr id="24580" name="Slide Number Placeholder 5"/>
          <p:cNvSpPr>
            <a:spLocks noGrp="1"/>
          </p:cNvSpPr>
          <p:nvPr>
            <p:ph type="sldNum" sz="quarter" idx="12"/>
          </p:nvPr>
        </p:nvSpPr>
        <p:spPr>
          <a:noFill/>
        </p:spPr>
        <p:txBody>
          <a:bodyPr/>
          <a:lstStyle/>
          <a:p>
            <a:fld id="{FA20E09B-5EA8-AC45-AE13-695BE7191D62}" type="slidenum">
              <a:rPr lang="en-US"/>
              <a:pPr/>
              <a:t>3</a:t>
            </a:fld>
            <a:endParaRPr lang="en-US"/>
          </a:p>
        </p:txBody>
      </p:sp>
      <p:sp>
        <p:nvSpPr>
          <p:cNvPr id="24581" name="Rectangle 2"/>
          <p:cNvSpPr>
            <a:spLocks noGrp="1" noChangeArrowheads="1"/>
          </p:cNvSpPr>
          <p:nvPr>
            <p:ph type="title"/>
          </p:nvPr>
        </p:nvSpPr>
        <p:spPr>
          <a:xfrm>
            <a:off x="762000" y="76200"/>
            <a:ext cx="7772400" cy="685800"/>
          </a:xfrm>
        </p:spPr>
        <p:txBody>
          <a:bodyPr/>
          <a:lstStyle/>
          <a:p>
            <a:r>
              <a:rPr lang="en-US" sz="3600" dirty="0" smtClean="0"/>
              <a:t>Reminder: Special </a:t>
            </a:r>
            <a:r>
              <a:rPr lang="en-US" sz="3600" dirty="0"/>
              <a:t>Project for Extra Credit</a:t>
            </a:r>
          </a:p>
        </p:txBody>
      </p:sp>
      <p:sp>
        <p:nvSpPr>
          <p:cNvPr id="7" name="Text Box 3"/>
          <p:cNvSpPr txBox="1">
            <a:spLocks noChangeArrowheads="1"/>
          </p:cNvSpPr>
          <p:nvPr/>
        </p:nvSpPr>
        <p:spPr bwMode="auto">
          <a:xfrm>
            <a:off x="685800" y="762000"/>
            <a:ext cx="8001000" cy="12001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large man and a small boy stand facing each other on </a:t>
            </a:r>
            <a:r>
              <a:rPr lang="en-US" sz="1800" b="1">
                <a:solidFill>
                  <a:srgbClr val="FF0000"/>
                </a:solidFill>
                <a:latin typeface="Arial Narrow" charset="0"/>
              </a:rPr>
              <a:t>frictionless ice</a:t>
            </a:r>
            <a:r>
              <a:rPr lang="en-US" sz="1800">
                <a:solidFill>
                  <a:schemeClr val="accent2"/>
                </a:solidFill>
                <a:latin typeface="Arial Narrow" charset="0"/>
              </a:rPr>
              <a:t>.   They put their hands together and push against each other so that they move apart.  </a:t>
            </a:r>
            <a:r>
              <a:rPr lang="en-US" sz="1800">
                <a:solidFill>
                  <a:srgbClr val="800000"/>
                </a:solidFill>
                <a:latin typeface="Arial Narrow" charset="0"/>
              </a:rPr>
              <a:t>a) Who moves away with the higher speed, by how much and why? b) Who moves farther in the same elapsed time, by how much and why?</a:t>
            </a:r>
            <a:endParaRPr lang="en-US" sz="1800" baseline="30000">
              <a:solidFill>
                <a:srgbClr val="800000"/>
              </a:solidFill>
              <a:latin typeface="Arial Narrow" charset="0"/>
            </a:endParaRPr>
          </a:p>
        </p:txBody>
      </p:sp>
      <p:sp>
        <p:nvSpPr>
          <p:cNvPr id="24583" name="Content Placeholder 7"/>
          <p:cNvSpPr>
            <a:spLocks noGrp="1"/>
          </p:cNvSpPr>
          <p:nvPr>
            <p:ph idx="1"/>
          </p:nvPr>
        </p:nvSpPr>
        <p:spPr/>
        <p:txBody>
          <a:bodyPr/>
          <a:lstStyle/>
          <a:p>
            <a:r>
              <a:rPr lang="en-US" dirty="0"/>
              <a:t>Derive the formulae for the two problems above in much more detail and explain your logic in a greater detail than what is in this lecture note.</a:t>
            </a:r>
          </a:p>
          <a:p>
            <a:r>
              <a:rPr lang="en-US" dirty="0"/>
              <a:t>Be sure to clearly define each variables used in your derivation.</a:t>
            </a:r>
          </a:p>
          <a:p>
            <a:r>
              <a:rPr lang="en-US" dirty="0"/>
              <a:t>Each problem is 10 points.</a:t>
            </a:r>
          </a:p>
          <a:p>
            <a:r>
              <a:rPr lang="en-US" dirty="0"/>
              <a:t>Due is</a:t>
            </a:r>
            <a:r>
              <a:rPr lang="en-US" dirty="0" smtClean="0"/>
              <a:t> Monday</a:t>
            </a:r>
            <a:r>
              <a:rPr lang="en-US" dirty="0"/>
              <a:t>,</a:t>
            </a:r>
            <a:r>
              <a:rPr lang="en-US" dirty="0" smtClean="0"/>
              <a:t> June 20.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smtClean="0"/>
              <a:t>Wednesday, June 15, 2011</a:t>
            </a:r>
          </a:p>
        </p:txBody>
      </p:sp>
      <p:sp>
        <p:nvSpPr>
          <p:cNvPr id="24579" name="Footer Placeholder 4"/>
          <p:cNvSpPr>
            <a:spLocks noGrp="1"/>
          </p:cNvSpPr>
          <p:nvPr>
            <p:ph type="ftr" sz="quarter" idx="11"/>
          </p:nvPr>
        </p:nvSpPr>
        <p:spPr>
          <a:noFill/>
        </p:spPr>
        <p:txBody>
          <a:bodyPr/>
          <a:lstStyle/>
          <a:p>
            <a:r>
              <a:rPr lang="en-US" smtClean="0"/>
              <a:t>PHYS 1443-001, Spring 2011 Dr. Jaehoon Yu</a:t>
            </a:r>
          </a:p>
        </p:txBody>
      </p:sp>
      <p:sp>
        <p:nvSpPr>
          <p:cNvPr id="24580" name="Slide Number Placeholder 5"/>
          <p:cNvSpPr>
            <a:spLocks noGrp="1"/>
          </p:cNvSpPr>
          <p:nvPr>
            <p:ph type="sldNum" sz="quarter" idx="12"/>
          </p:nvPr>
        </p:nvSpPr>
        <p:spPr>
          <a:noFill/>
        </p:spPr>
        <p:txBody>
          <a:bodyPr/>
          <a:lstStyle/>
          <a:p>
            <a:fld id="{FA20E09B-5EA8-AC45-AE13-695BE7191D62}" type="slidenum">
              <a:rPr lang="en-US"/>
              <a:pPr/>
              <a:t>4</a:t>
            </a:fld>
            <a:endParaRPr lang="en-US"/>
          </a:p>
        </p:txBody>
      </p:sp>
      <p:sp>
        <p:nvSpPr>
          <p:cNvPr id="24581" name="Rectangle 2"/>
          <p:cNvSpPr>
            <a:spLocks noGrp="1" noChangeArrowheads="1"/>
          </p:cNvSpPr>
          <p:nvPr>
            <p:ph type="title"/>
          </p:nvPr>
        </p:nvSpPr>
        <p:spPr>
          <a:xfrm>
            <a:off x="762000" y="76200"/>
            <a:ext cx="7772400" cy="685800"/>
          </a:xfrm>
        </p:spPr>
        <p:txBody>
          <a:bodyPr/>
          <a:lstStyle/>
          <a:p>
            <a:r>
              <a:rPr lang="en-US" sz="4000"/>
              <a:t>Special Project for Extra Credit</a:t>
            </a:r>
          </a:p>
        </p:txBody>
      </p:sp>
      <p:sp>
        <p:nvSpPr>
          <p:cNvPr id="7" name="Text Box 3"/>
          <p:cNvSpPr txBox="1">
            <a:spLocks noChangeArrowheads="1"/>
          </p:cNvSpPr>
          <p:nvPr/>
        </p:nvSpPr>
        <p:spPr bwMode="auto">
          <a:xfrm>
            <a:off x="685800" y="762000"/>
            <a:ext cx="8001000" cy="1631216"/>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smtClean="0">
                <a:solidFill>
                  <a:schemeClr val="accent2"/>
                </a:solidFill>
                <a:latin typeface="Arial Narrow" charset="0"/>
              </a:rPr>
              <a:t>A 92kg astronaut tied to an 11000kg space craft  with a 100m bungee cord pushes the space craft with a force P=36N in space.   Assuming there is no loss of energy at the end of the cord, and the cord does not stretch beyond its original length, the astronaut and the space craft get pulled back to each other by the cord toward a head-on collision.    Answer the following questions.</a:t>
            </a:r>
            <a:endParaRPr lang="en-US" sz="2000" baseline="30000" dirty="0">
              <a:solidFill>
                <a:srgbClr val="800000"/>
              </a:solidFill>
              <a:latin typeface="Arial Narrow" charset="0"/>
            </a:endParaRPr>
          </a:p>
        </p:txBody>
      </p:sp>
      <p:sp>
        <p:nvSpPr>
          <p:cNvPr id="24583" name="Content Placeholder 7"/>
          <p:cNvSpPr>
            <a:spLocks noGrp="1"/>
          </p:cNvSpPr>
          <p:nvPr>
            <p:ph idx="1"/>
          </p:nvPr>
        </p:nvSpPr>
        <p:spPr>
          <a:xfrm>
            <a:off x="685800" y="2514600"/>
            <a:ext cx="7772400" cy="3581400"/>
          </a:xfrm>
        </p:spPr>
        <p:txBody>
          <a:bodyPr/>
          <a:lstStyle/>
          <a:p>
            <a:r>
              <a:rPr lang="en-US" sz="2400" dirty="0" smtClean="0"/>
              <a:t>What are the speeds of the astronaut and the space craft just before they collide? (10 points)</a:t>
            </a:r>
          </a:p>
          <a:p>
            <a:r>
              <a:rPr lang="en-US" sz="2400" dirty="0" smtClean="0"/>
              <a:t>What are the magnitudes of the accelerations of the astronaut and the space craft if they come to a full stop in 0.5m from the point of initial contact? (10 points)</a:t>
            </a:r>
          </a:p>
          <a:p>
            <a:r>
              <a:rPr lang="en-US" sz="2400" dirty="0" smtClean="0"/>
              <a:t>What are the magnitudes of the forces exerting on the astronaut and the space craft when they come to a full stop? 6 points)</a:t>
            </a:r>
          </a:p>
          <a:p>
            <a:r>
              <a:rPr lang="en-US" sz="2400" dirty="0" smtClean="0"/>
              <a:t>Due </a:t>
            </a:r>
            <a:r>
              <a:rPr lang="en-US" sz="2400" dirty="0"/>
              <a:t>is</a:t>
            </a:r>
            <a:r>
              <a:rPr lang="en-US" sz="2400" dirty="0" smtClean="0"/>
              <a:t> Wednesday</a:t>
            </a:r>
            <a:r>
              <a:rPr lang="en-US" sz="2400" dirty="0"/>
              <a:t>,</a:t>
            </a:r>
            <a:r>
              <a:rPr lang="en-US" sz="2400" dirty="0" smtClean="0"/>
              <a:t> June 22.</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899" name="Date Placeholder 5"/>
          <p:cNvSpPr>
            <a:spLocks noGrp="1"/>
          </p:cNvSpPr>
          <p:nvPr>
            <p:ph type="dt" sz="quarter" idx="10"/>
          </p:nvPr>
        </p:nvSpPr>
        <p:spPr>
          <a:noFill/>
        </p:spPr>
        <p:txBody>
          <a:bodyPr/>
          <a:lstStyle/>
          <a:p>
            <a:r>
              <a:rPr lang="en-US" smtClean="0"/>
              <a:t>Wednesday, June 8, 2011</a:t>
            </a:r>
            <a:endParaRPr lang="en-US"/>
          </a:p>
        </p:txBody>
      </p:sp>
      <p:sp>
        <p:nvSpPr>
          <p:cNvPr id="37900" name="Footer Placeholder 6"/>
          <p:cNvSpPr>
            <a:spLocks noGrp="1"/>
          </p:cNvSpPr>
          <p:nvPr>
            <p:ph type="ftr" sz="quarter" idx="11"/>
          </p:nvPr>
        </p:nvSpPr>
        <p:spPr>
          <a:noFill/>
        </p:spPr>
        <p:txBody>
          <a:bodyPr/>
          <a:lstStyle/>
          <a:p>
            <a:r>
              <a:rPr lang="en-US" smtClean="0"/>
              <a:t>PHYS 1443-001, Spring 2011 Dr. Jaehoon Yu</a:t>
            </a:r>
            <a:endParaRPr lang="en-US"/>
          </a:p>
        </p:txBody>
      </p:sp>
      <p:sp>
        <p:nvSpPr>
          <p:cNvPr id="37901" name="Slide Number Placeholder 7"/>
          <p:cNvSpPr>
            <a:spLocks noGrp="1"/>
          </p:cNvSpPr>
          <p:nvPr>
            <p:ph type="sldNum" sz="quarter" idx="12"/>
          </p:nvPr>
        </p:nvSpPr>
        <p:spPr>
          <a:noFill/>
        </p:spPr>
        <p:txBody>
          <a:bodyPr/>
          <a:lstStyle/>
          <a:p>
            <a:fld id="{F17EF78E-AA54-854F-A044-B513C7F2427F}" type="slidenum">
              <a:rPr lang="en-US"/>
              <a:pPr/>
              <a:t>5</a:t>
            </a:fld>
            <a:endParaRPr lang="en-US"/>
          </a:p>
        </p:txBody>
      </p:sp>
      <p:sp>
        <p:nvSpPr>
          <p:cNvPr id="200706" name="Rectangle 2"/>
          <p:cNvSpPr>
            <a:spLocks noChangeArrowheads="1"/>
          </p:cNvSpPr>
          <p:nvPr/>
        </p:nvSpPr>
        <p:spPr bwMode="auto">
          <a:xfrm>
            <a:off x="5445125" y="2482850"/>
            <a:ext cx="1717675" cy="56515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200707" name="Rectangle 3"/>
          <p:cNvSpPr>
            <a:spLocks noChangeArrowheads="1"/>
          </p:cNvSpPr>
          <p:nvPr/>
        </p:nvSpPr>
        <p:spPr bwMode="auto">
          <a:xfrm>
            <a:off x="5445125" y="1828800"/>
            <a:ext cx="1717675" cy="57785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7904" name="Rectangle 4"/>
          <p:cNvSpPr>
            <a:spLocks noGrp="1" noChangeArrowheads="1"/>
          </p:cNvSpPr>
          <p:nvPr>
            <p:ph type="title"/>
          </p:nvPr>
        </p:nvSpPr>
        <p:spPr>
          <a:xfrm>
            <a:off x="685800" y="0"/>
            <a:ext cx="7772400" cy="762000"/>
          </a:xfrm>
        </p:spPr>
        <p:txBody>
          <a:bodyPr/>
          <a:lstStyle/>
          <a:p>
            <a:r>
              <a:rPr lang="en-US"/>
              <a:t>Components and Unit Vectors</a:t>
            </a:r>
          </a:p>
        </p:txBody>
      </p:sp>
      <p:sp>
        <p:nvSpPr>
          <p:cNvPr id="200709" name="Rectangle 5"/>
          <p:cNvSpPr>
            <a:spLocks noGrp="1" noChangeArrowheads="1"/>
          </p:cNvSpPr>
          <p:nvPr>
            <p:ph type="body" sz="half" idx="1"/>
          </p:nvPr>
        </p:nvSpPr>
        <p:spPr>
          <a:xfrm>
            <a:off x="457200" y="762000"/>
            <a:ext cx="8382000" cy="533400"/>
          </a:xfrm>
        </p:spPr>
        <p:txBody>
          <a:bodyPr/>
          <a:lstStyle/>
          <a:p>
            <a:pPr>
              <a:buFontTx/>
              <a:buNone/>
            </a:pPr>
            <a:r>
              <a:rPr lang="en-US" sz="2400"/>
              <a:t>Coordinate systems are useful in expressing vectors in their components</a:t>
            </a:r>
          </a:p>
        </p:txBody>
      </p:sp>
      <p:graphicFrame>
        <p:nvGraphicFramePr>
          <p:cNvPr id="200710" name="Object 2"/>
          <p:cNvGraphicFramePr>
            <a:graphicFrameLocks noChangeAspect="1"/>
          </p:cNvGraphicFramePr>
          <p:nvPr>
            <p:ph sz="quarter" idx="2"/>
          </p:nvPr>
        </p:nvGraphicFramePr>
        <p:xfrm>
          <a:off x="5486400" y="3440113"/>
          <a:ext cx="1828800" cy="585787"/>
        </p:xfrm>
        <a:graphic>
          <a:graphicData uri="http://schemas.openxmlformats.org/presentationml/2006/ole">
            <p:oleObj spid="_x0000_s476162" name="Equation" r:id="rId3" imgW="952500" imgH="304800" progId="Equation.DSMT4">
              <p:embed/>
            </p:oleObj>
          </a:graphicData>
        </a:graphic>
      </p:graphicFrame>
      <p:sp>
        <p:nvSpPr>
          <p:cNvPr id="200711" name="Text Box 7"/>
          <p:cNvSpPr txBox="1">
            <a:spLocks noChangeArrowheads="1"/>
          </p:cNvSpPr>
          <p:nvPr/>
        </p:nvSpPr>
        <p:spPr bwMode="auto">
          <a:xfrm>
            <a:off x="3921125" y="1828800"/>
            <a:ext cx="92075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a:t>
            </a:r>
            <a:r>
              <a:rPr lang="en-US" baseline="-25000">
                <a:solidFill>
                  <a:srgbClr val="333399"/>
                </a:solidFill>
                <a:latin typeface="Arial Narrow" charset="0"/>
              </a:rPr>
              <a:t>x</a:t>
            </a:r>
            <a:r>
              <a:rPr lang="en-US">
                <a:solidFill>
                  <a:srgbClr val="333399"/>
                </a:solidFill>
                <a:latin typeface="Arial Narrow" charset="0"/>
              </a:rPr>
              <a:t>,A</a:t>
            </a:r>
            <a:r>
              <a:rPr lang="en-US" baseline="-25000">
                <a:solidFill>
                  <a:srgbClr val="333399"/>
                </a:solidFill>
                <a:latin typeface="Arial Narrow" charset="0"/>
              </a:rPr>
              <a:t>y</a:t>
            </a:r>
            <a:r>
              <a:rPr lang="en-US">
                <a:solidFill>
                  <a:srgbClr val="333399"/>
                </a:solidFill>
                <a:latin typeface="Arial Narrow" charset="0"/>
              </a:rPr>
              <a:t>)</a:t>
            </a:r>
          </a:p>
        </p:txBody>
      </p:sp>
      <p:grpSp>
        <p:nvGrpSpPr>
          <p:cNvPr id="2" name="Group 8"/>
          <p:cNvGrpSpPr>
            <a:grpSpLocks/>
          </p:cNvGrpSpPr>
          <p:nvPr/>
        </p:nvGrpSpPr>
        <p:grpSpPr bwMode="auto">
          <a:xfrm>
            <a:off x="2605088" y="2057400"/>
            <a:ext cx="1295400" cy="1447800"/>
            <a:chOff x="1737" y="1440"/>
            <a:chExt cx="816" cy="912"/>
          </a:xfrm>
        </p:grpSpPr>
        <p:sp>
          <p:nvSpPr>
            <p:cNvPr id="37929" name="Line 9"/>
            <p:cNvSpPr>
              <a:spLocks noChangeShapeType="1"/>
            </p:cNvSpPr>
            <p:nvPr/>
          </p:nvSpPr>
          <p:spPr bwMode="auto">
            <a:xfrm flipV="1">
              <a:off x="1737" y="1440"/>
              <a:ext cx="816" cy="912"/>
            </a:xfrm>
            <a:prstGeom prst="line">
              <a:avLst/>
            </a:prstGeom>
            <a:noFill/>
            <a:ln w="38100">
              <a:solidFill>
                <a:srgbClr val="003300"/>
              </a:solidFill>
              <a:round/>
              <a:headEnd/>
              <a:tailEnd type="triangle" w="med" len="med"/>
            </a:ln>
          </p:spPr>
          <p:txBody>
            <a:bodyPr>
              <a:prstTxWarp prst="textNoShape">
                <a:avLst/>
              </a:prstTxWarp>
            </a:bodyPr>
            <a:lstStyle/>
            <a:p>
              <a:endParaRPr lang="en-US"/>
            </a:p>
          </p:txBody>
        </p:sp>
        <p:sp>
          <p:nvSpPr>
            <p:cNvPr id="200714" name="Text Box 10"/>
            <p:cNvSpPr txBox="1">
              <a:spLocks noChangeArrowheads="1"/>
            </p:cNvSpPr>
            <p:nvPr/>
          </p:nvSpPr>
          <p:spPr bwMode="auto">
            <a:xfrm>
              <a:off x="2049" y="1536"/>
              <a:ext cx="230" cy="288"/>
            </a:xfrm>
            <a:prstGeom prst="rect">
              <a:avLst/>
            </a:prstGeom>
            <a:noFill/>
            <a:ln w="9525">
              <a:noFill/>
              <a:miter lim="800000"/>
              <a:headEnd/>
              <a:tailEnd/>
            </a:ln>
            <a:effectLst/>
          </p:spPr>
          <p:txBody>
            <a:bodyPr wrap="none">
              <a:prstTxWarp prst="textNoShape">
                <a:avLst/>
              </a:prstTxWarp>
              <a:spAutoFit/>
            </a:bodyPr>
            <a:lstStyle/>
            <a:p>
              <a:pPr>
                <a:defRPr/>
              </a:pPr>
              <a:r>
                <a:rPr lang="en-US" b="1">
                  <a:solidFill>
                    <a:srgbClr val="333399"/>
                  </a:solidFill>
                  <a:effectLst>
                    <a:outerShdw blurRad="38100" dist="38100" dir="2700000" algn="tl">
                      <a:srgbClr val="DDDDDD"/>
                    </a:outerShdw>
                  </a:effectLst>
                  <a:latin typeface="Arial Narrow" charset="0"/>
                </a:rPr>
                <a:t>A</a:t>
              </a:r>
            </a:p>
          </p:txBody>
        </p:sp>
      </p:grpSp>
      <p:grpSp>
        <p:nvGrpSpPr>
          <p:cNvPr id="3" name="Group 11"/>
          <p:cNvGrpSpPr>
            <a:grpSpLocks/>
          </p:cNvGrpSpPr>
          <p:nvPr/>
        </p:nvGrpSpPr>
        <p:grpSpPr bwMode="auto">
          <a:xfrm>
            <a:off x="2986088" y="2971800"/>
            <a:ext cx="496887" cy="534988"/>
            <a:chOff x="1977" y="2015"/>
            <a:chExt cx="313" cy="337"/>
          </a:xfrm>
        </p:grpSpPr>
        <p:sp>
          <p:nvSpPr>
            <p:cNvPr id="37927" name="Text Box 12"/>
            <p:cNvSpPr txBox="1">
              <a:spLocks noChangeArrowheads="1"/>
            </p:cNvSpPr>
            <p:nvPr/>
          </p:nvSpPr>
          <p:spPr bwMode="auto">
            <a:xfrm>
              <a:off x="2073" y="2015"/>
              <a:ext cx="217" cy="291"/>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Symbol" charset="2"/>
                </a:rPr>
                <a:t>θ</a:t>
              </a:r>
            </a:p>
          </p:txBody>
        </p:sp>
        <p:sp>
          <p:nvSpPr>
            <p:cNvPr id="37928" name="AutoShape 13"/>
            <p:cNvSpPr>
              <a:spLocks noChangeArrowheads="1"/>
            </p:cNvSpPr>
            <p:nvPr/>
          </p:nvSpPr>
          <p:spPr bwMode="auto">
            <a:xfrm rot="-5681994">
              <a:off x="1857" y="2136"/>
              <a:ext cx="336" cy="96"/>
            </a:xfrm>
            <a:prstGeom prst="curvedUpArrow">
              <a:avLst>
                <a:gd name="adj1" fmla="val 70000"/>
                <a:gd name="adj2" fmla="val 140000"/>
                <a:gd name="adj3" fmla="val 33333"/>
              </a:avLst>
            </a:prstGeom>
            <a:solidFill>
              <a:srgbClr val="808000"/>
            </a:solidFill>
            <a:ln w="9525">
              <a:noFill/>
              <a:miter lim="800000"/>
              <a:headEnd/>
              <a:tailEnd/>
            </a:ln>
          </p:spPr>
          <p:txBody>
            <a:bodyPr wrap="none" anchor="ctr">
              <a:prstTxWarp prst="textNoShape">
                <a:avLst/>
              </a:prstTxWarp>
            </a:bodyPr>
            <a:lstStyle/>
            <a:p>
              <a:endParaRPr lang="en-US"/>
            </a:p>
          </p:txBody>
        </p:sp>
      </p:grpSp>
      <p:grpSp>
        <p:nvGrpSpPr>
          <p:cNvPr id="4" name="Group 14"/>
          <p:cNvGrpSpPr>
            <a:grpSpLocks/>
          </p:cNvGrpSpPr>
          <p:nvPr/>
        </p:nvGrpSpPr>
        <p:grpSpPr bwMode="auto">
          <a:xfrm>
            <a:off x="2209800" y="1752600"/>
            <a:ext cx="1690688" cy="457200"/>
            <a:chOff x="1488" y="1248"/>
            <a:chExt cx="1065" cy="288"/>
          </a:xfrm>
        </p:grpSpPr>
        <p:sp>
          <p:nvSpPr>
            <p:cNvPr id="37925" name="Line 15"/>
            <p:cNvSpPr>
              <a:spLocks noChangeShapeType="1"/>
            </p:cNvSpPr>
            <p:nvPr/>
          </p:nvSpPr>
          <p:spPr bwMode="auto">
            <a:xfrm rot="-5400000">
              <a:off x="2145" y="1032"/>
              <a:ext cx="0" cy="816"/>
            </a:xfrm>
            <a:prstGeom prst="line">
              <a:avLst/>
            </a:prstGeom>
            <a:noFill/>
            <a:ln w="28575">
              <a:solidFill>
                <a:srgbClr val="333399"/>
              </a:solidFill>
              <a:prstDash val="sysDot"/>
              <a:round/>
              <a:headEnd/>
              <a:tailEnd/>
            </a:ln>
          </p:spPr>
          <p:txBody>
            <a:bodyPr>
              <a:prstTxWarp prst="textNoShape">
                <a:avLst/>
              </a:prstTxWarp>
            </a:bodyPr>
            <a:lstStyle/>
            <a:p>
              <a:endParaRPr lang="en-US"/>
            </a:p>
          </p:txBody>
        </p:sp>
        <p:sp>
          <p:nvSpPr>
            <p:cNvPr id="37926" name="Text Box 16"/>
            <p:cNvSpPr txBox="1">
              <a:spLocks noChangeArrowheads="1"/>
            </p:cNvSpPr>
            <p:nvPr/>
          </p:nvSpPr>
          <p:spPr bwMode="auto">
            <a:xfrm>
              <a:off x="1488" y="1248"/>
              <a:ext cx="274" cy="288"/>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a:t>
              </a:r>
              <a:r>
                <a:rPr lang="en-US" baseline="-25000">
                  <a:solidFill>
                    <a:srgbClr val="333399"/>
                  </a:solidFill>
                  <a:latin typeface="Arial Narrow" charset="0"/>
                </a:rPr>
                <a:t>y</a:t>
              </a:r>
            </a:p>
          </p:txBody>
        </p:sp>
      </p:grpSp>
      <p:grpSp>
        <p:nvGrpSpPr>
          <p:cNvPr id="5" name="Group 17"/>
          <p:cNvGrpSpPr>
            <a:grpSpLocks/>
          </p:cNvGrpSpPr>
          <p:nvPr/>
        </p:nvGrpSpPr>
        <p:grpSpPr bwMode="auto">
          <a:xfrm>
            <a:off x="3733800" y="2082800"/>
            <a:ext cx="434975" cy="1930400"/>
            <a:chOff x="2457" y="1440"/>
            <a:chExt cx="251" cy="1258"/>
          </a:xfrm>
        </p:grpSpPr>
        <p:sp>
          <p:nvSpPr>
            <p:cNvPr id="37923" name="Line 18"/>
            <p:cNvSpPr>
              <a:spLocks noChangeShapeType="1"/>
            </p:cNvSpPr>
            <p:nvPr/>
          </p:nvSpPr>
          <p:spPr bwMode="auto">
            <a:xfrm>
              <a:off x="2553" y="1440"/>
              <a:ext cx="0" cy="912"/>
            </a:xfrm>
            <a:prstGeom prst="line">
              <a:avLst/>
            </a:prstGeom>
            <a:noFill/>
            <a:ln w="28575">
              <a:solidFill>
                <a:srgbClr val="333399"/>
              </a:solidFill>
              <a:prstDash val="sysDot"/>
              <a:round/>
              <a:headEnd/>
              <a:tailEnd/>
            </a:ln>
          </p:spPr>
          <p:txBody>
            <a:bodyPr>
              <a:prstTxWarp prst="textNoShape">
                <a:avLst/>
              </a:prstTxWarp>
            </a:bodyPr>
            <a:lstStyle/>
            <a:p>
              <a:endParaRPr lang="en-US"/>
            </a:p>
          </p:txBody>
        </p:sp>
        <p:sp>
          <p:nvSpPr>
            <p:cNvPr id="37924" name="Text Box 19"/>
            <p:cNvSpPr txBox="1">
              <a:spLocks noChangeArrowheads="1"/>
            </p:cNvSpPr>
            <p:nvPr/>
          </p:nvSpPr>
          <p:spPr bwMode="auto">
            <a:xfrm>
              <a:off x="2457" y="2400"/>
              <a:ext cx="251" cy="298"/>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a:t>
              </a:r>
              <a:r>
                <a:rPr lang="en-US" baseline="-25000">
                  <a:solidFill>
                    <a:srgbClr val="333399"/>
                  </a:solidFill>
                  <a:latin typeface="Arial Narrow" charset="0"/>
                </a:rPr>
                <a:t>x</a:t>
              </a:r>
            </a:p>
          </p:txBody>
        </p:sp>
      </p:grpSp>
      <p:grpSp>
        <p:nvGrpSpPr>
          <p:cNvPr id="6" name="Group 20"/>
          <p:cNvGrpSpPr>
            <a:grpSpLocks/>
          </p:cNvGrpSpPr>
          <p:nvPr/>
        </p:nvGrpSpPr>
        <p:grpSpPr bwMode="auto">
          <a:xfrm>
            <a:off x="1219200" y="3276600"/>
            <a:ext cx="3673475" cy="457200"/>
            <a:chOff x="1593" y="2208"/>
            <a:chExt cx="1611" cy="288"/>
          </a:xfrm>
        </p:grpSpPr>
        <p:sp>
          <p:nvSpPr>
            <p:cNvPr id="37921" name="Line 21"/>
            <p:cNvSpPr>
              <a:spLocks noChangeShapeType="1"/>
            </p:cNvSpPr>
            <p:nvPr/>
          </p:nvSpPr>
          <p:spPr bwMode="auto">
            <a:xfrm>
              <a:off x="1593" y="2352"/>
              <a:ext cx="1440" cy="0"/>
            </a:xfrm>
            <a:prstGeom prst="line">
              <a:avLst/>
            </a:prstGeom>
            <a:noFill/>
            <a:ln w="28575">
              <a:solidFill>
                <a:srgbClr val="990000"/>
              </a:solidFill>
              <a:round/>
              <a:headEnd/>
              <a:tailEnd type="triangle" w="med" len="med"/>
            </a:ln>
          </p:spPr>
          <p:txBody>
            <a:bodyPr>
              <a:prstTxWarp prst="textNoShape">
                <a:avLst/>
              </a:prstTxWarp>
            </a:bodyPr>
            <a:lstStyle/>
            <a:p>
              <a:endParaRPr lang="en-US"/>
            </a:p>
          </p:txBody>
        </p:sp>
        <p:sp>
          <p:nvSpPr>
            <p:cNvPr id="37922" name="Text Box 22"/>
            <p:cNvSpPr txBox="1">
              <a:spLocks noChangeArrowheads="1"/>
            </p:cNvSpPr>
            <p:nvPr/>
          </p:nvSpPr>
          <p:spPr bwMode="auto">
            <a:xfrm>
              <a:off x="3068" y="2208"/>
              <a:ext cx="136" cy="288"/>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x</a:t>
              </a:r>
              <a:endParaRPr lang="en-US" baseline="-25000">
                <a:solidFill>
                  <a:srgbClr val="333399"/>
                </a:solidFill>
                <a:latin typeface="Arial Narrow" charset="0"/>
              </a:endParaRPr>
            </a:p>
          </p:txBody>
        </p:sp>
      </p:grpSp>
      <p:grpSp>
        <p:nvGrpSpPr>
          <p:cNvPr id="7" name="Group 23"/>
          <p:cNvGrpSpPr>
            <a:grpSpLocks/>
          </p:cNvGrpSpPr>
          <p:nvPr/>
        </p:nvGrpSpPr>
        <p:grpSpPr bwMode="auto">
          <a:xfrm>
            <a:off x="2590800" y="1295400"/>
            <a:ext cx="452438" cy="2819400"/>
            <a:chOff x="1737" y="960"/>
            <a:chExt cx="276" cy="1536"/>
          </a:xfrm>
        </p:grpSpPr>
        <p:sp>
          <p:nvSpPr>
            <p:cNvPr id="37919" name="Line 24"/>
            <p:cNvSpPr>
              <a:spLocks noChangeShapeType="1"/>
            </p:cNvSpPr>
            <p:nvPr/>
          </p:nvSpPr>
          <p:spPr bwMode="auto">
            <a:xfrm rot="-5400000">
              <a:off x="1017" y="1776"/>
              <a:ext cx="1440" cy="0"/>
            </a:xfrm>
            <a:prstGeom prst="line">
              <a:avLst/>
            </a:prstGeom>
            <a:noFill/>
            <a:ln w="28575">
              <a:solidFill>
                <a:srgbClr val="990000"/>
              </a:solidFill>
              <a:round/>
              <a:headEnd/>
              <a:tailEnd type="triangle" w="med" len="med"/>
            </a:ln>
          </p:spPr>
          <p:txBody>
            <a:bodyPr>
              <a:prstTxWarp prst="textNoShape">
                <a:avLst/>
              </a:prstTxWarp>
            </a:bodyPr>
            <a:lstStyle/>
            <a:p>
              <a:endParaRPr lang="en-US"/>
            </a:p>
          </p:txBody>
        </p:sp>
        <p:sp>
          <p:nvSpPr>
            <p:cNvPr id="37920" name="Text Box 25"/>
            <p:cNvSpPr txBox="1">
              <a:spLocks noChangeArrowheads="1"/>
            </p:cNvSpPr>
            <p:nvPr/>
          </p:nvSpPr>
          <p:spPr bwMode="auto">
            <a:xfrm>
              <a:off x="1824" y="960"/>
              <a:ext cx="189" cy="249"/>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y</a:t>
              </a:r>
              <a:endParaRPr lang="en-US" baseline="-25000">
                <a:solidFill>
                  <a:srgbClr val="333399"/>
                </a:solidFill>
                <a:latin typeface="Arial Narrow" charset="0"/>
              </a:endParaRPr>
            </a:p>
          </p:txBody>
        </p:sp>
      </p:grpSp>
      <p:graphicFrame>
        <p:nvGraphicFramePr>
          <p:cNvPr id="200730" name="Object 3"/>
          <p:cNvGraphicFramePr>
            <a:graphicFrameLocks noChangeAspect="1"/>
          </p:cNvGraphicFramePr>
          <p:nvPr/>
        </p:nvGraphicFramePr>
        <p:xfrm>
          <a:off x="5430838" y="1873250"/>
          <a:ext cx="665162" cy="488950"/>
        </p:xfrm>
        <a:graphic>
          <a:graphicData uri="http://schemas.openxmlformats.org/presentationml/2006/ole">
            <p:oleObj spid="_x0000_s476163" name="Equation" r:id="rId4" imgW="317160" imgH="228600" progId="Equation.DSMT4">
              <p:embed/>
            </p:oleObj>
          </a:graphicData>
        </a:graphic>
      </p:graphicFrame>
      <p:graphicFrame>
        <p:nvGraphicFramePr>
          <p:cNvPr id="200731" name="Object 4"/>
          <p:cNvGraphicFramePr>
            <a:graphicFrameLocks noChangeAspect="1"/>
          </p:cNvGraphicFramePr>
          <p:nvPr/>
        </p:nvGraphicFramePr>
        <p:xfrm>
          <a:off x="1371600" y="4445000"/>
          <a:ext cx="869950" cy="685800"/>
        </p:xfrm>
        <a:graphic>
          <a:graphicData uri="http://schemas.openxmlformats.org/presentationml/2006/ole">
            <p:oleObj spid="_x0000_s476164" name="Equation" r:id="rId5" imgW="317500" imgH="368300" progId="Equation.DSMT4">
              <p:embed/>
            </p:oleObj>
          </a:graphicData>
        </a:graphic>
      </p:graphicFrame>
      <p:sp>
        <p:nvSpPr>
          <p:cNvPr id="200732" name="Text Box 28"/>
          <p:cNvSpPr txBox="1">
            <a:spLocks noChangeArrowheads="1"/>
          </p:cNvSpPr>
          <p:nvPr/>
        </p:nvSpPr>
        <p:spPr bwMode="auto">
          <a:xfrm>
            <a:off x="7243763" y="1797050"/>
            <a:ext cx="1595437" cy="1098550"/>
          </a:xfrm>
          <a:prstGeom prst="rect">
            <a:avLst/>
          </a:prstGeom>
          <a:noFill/>
          <a:ln w="9525">
            <a:noFill/>
            <a:miter lim="800000"/>
            <a:headEnd/>
            <a:tailEnd/>
          </a:ln>
        </p:spPr>
        <p:txBody>
          <a:bodyPr wrap="none">
            <a:prstTxWarp prst="textNoShape">
              <a:avLst/>
            </a:prstTxWarp>
            <a:spAutoFit/>
          </a:bodyPr>
          <a:lstStyle/>
          <a:p>
            <a:r>
              <a:rPr lang="en-US" sz="6600">
                <a:solidFill>
                  <a:schemeClr val="accent2"/>
                </a:solidFill>
                <a:latin typeface="Arial Narrow" charset="0"/>
              </a:rPr>
              <a:t>}</a:t>
            </a:r>
            <a:r>
              <a:rPr lang="en-US" sz="2000">
                <a:solidFill>
                  <a:schemeClr val="accent2"/>
                </a:solidFill>
                <a:latin typeface="Arial Narrow" charset="0"/>
              </a:rPr>
              <a:t>Components</a:t>
            </a:r>
            <a:endParaRPr lang="en-US" sz="6600">
              <a:solidFill>
                <a:schemeClr val="accent2"/>
              </a:solidFill>
              <a:latin typeface="Arial Narrow" charset="0"/>
            </a:endParaRPr>
          </a:p>
        </p:txBody>
      </p:sp>
      <p:sp>
        <p:nvSpPr>
          <p:cNvPr id="200733" name="Text Box 29"/>
          <p:cNvSpPr txBox="1">
            <a:spLocks noChangeArrowheads="1"/>
          </p:cNvSpPr>
          <p:nvPr/>
        </p:nvSpPr>
        <p:spPr bwMode="auto">
          <a:xfrm>
            <a:off x="3200400" y="1524000"/>
            <a:ext cx="7112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sp>
        <p:nvSpPr>
          <p:cNvPr id="200734" name="Text Box 30"/>
          <p:cNvSpPr txBox="1">
            <a:spLocks noChangeArrowheads="1"/>
          </p:cNvSpPr>
          <p:nvPr/>
        </p:nvSpPr>
        <p:spPr bwMode="auto">
          <a:xfrm>
            <a:off x="1676400" y="2514600"/>
            <a:ext cx="6477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sp>
        <p:nvSpPr>
          <p:cNvPr id="200735" name="Text Box 31"/>
          <p:cNvSpPr txBox="1">
            <a:spLocks noChangeArrowheads="1"/>
          </p:cNvSpPr>
          <p:nvPr/>
        </p:nvSpPr>
        <p:spPr bwMode="auto">
          <a:xfrm>
            <a:off x="1638300" y="3505200"/>
            <a:ext cx="5842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sp>
        <p:nvSpPr>
          <p:cNvPr id="200736" name="Text Box 32"/>
          <p:cNvSpPr txBox="1">
            <a:spLocks noChangeArrowheads="1"/>
          </p:cNvSpPr>
          <p:nvPr/>
        </p:nvSpPr>
        <p:spPr bwMode="auto">
          <a:xfrm>
            <a:off x="2768600" y="3505200"/>
            <a:ext cx="6477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graphicFrame>
        <p:nvGraphicFramePr>
          <p:cNvPr id="200737" name="Object 5"/>
          <p:cNvGraphicFramePr>
            <a:graphicFrameLocks noChangeAspect="1"/>
          </p:cNvGraphicFramePr>
          <p:nvPr>
            <p:ph sz="quarter" idx="3"/>
          </p:nvPr>
        </p:nvGraphicFramePr>
        <p:xfrm>
          <a:off x="5410200" y="2490788"/>
          <a:ext cx="762000" cy="557212"/>
        </p:xfrm>
        <a:graphic>
          <a:graphicData uri="http://schemas.openxmlformats.org/presentationml/2006/ole">
            <p:oleObj spid="_x0000_s476165" name="Equation" r:id="rId6" imgW="330120" imgH="241200" progId="Equation.DSMT4">
              <p:embed/>
            </p:oleObj>
          </a:graphicData>
        </a:graphic>
      </p:graphicFrame>
      <p:sp>
        <p:nvSpPr>
          <p:cNvPr id="200738" name="Text Box 34"/>
          <p:cNvSpPr txBox="1">
            <a:spLocks noChangeArrowheads="1"/>
          </p:cNvSpPr>
          <p:nvPr/>
        </p:nvSpPr>
        <p:spPr bwMode="auto">
          <a:xfrm>
            <a:off x="7391400" y="3352800"/>
            <a:ext cx="1751013" cy="641350"/>
          </a:xfrm>
          <a:prstGeom prst="rect">
            <a:avLst/>
          </a:prstGeom>
          <a:noFill/>
          <a:ln w="9525">
            <a:noFill/>
            <a:miter lim="800000"/>
            <a:headEnd/>
            <a:tailEnd/>
          </a:ln>
        </p:spPr>
        <p:txBody>
          <a:bodyPr wrap="none">
            <a:prstTxWarp prst="textNoShape">
              <a:avLst/>
            </a:prstTxWarp>
            <a:spAutoFit/>
          </a:bodyPr>
          <a:lstStyle/>
          <a:p>
            <a:r>
              <a:rPr lang="en-US" sz="3600">
                <a:solidFill>
                  <a:schemeClr val="accent2"/>
                </a:solidFill>
                <a:latin typeface="Arial Narrow" charset="0"/>
              </a:rPr>
              <a:t>}</a:t>
            </a:r>
            <a:r>
              <a:rPr lang="en-US" sz="2800">
                <a:solidFill>
                  <a:schemeClr val="accent2"/>
                </a:solidFill>
                <a:latin typeface="Arial Narrow" charset="0"/>
              </a:rPr>
              <a:t> Magnitude</a:t>
            </a:r>
          </a:p>
        </p:txBody>
      </p:sp>
      <p:graphicFrame>
        <p:nvGraphicFramePr>
          <p:cNvPr id="200739" name="Object 6"/>
          <p:cNvGraphicFramePr>
            <a:graphicFrameLocks noChangeAspect="1"/>
          </p:cNvGraphicFramePr>
          <p:nvPr/>
        </p:nvGraphicFramePr>
        <p:xfrm>
          <a:off x="2066925" y="4373563"/>
          <a:ext cx="4213225" cy="898525"/>
        </p:xfrm>
        <a:graphic>
          <a:graphicData uri="http://schemas.openxmlformats.org/presentationml/2006/ole">
            <p:oleObj spid="_x0000_s476166" name="Equation" r:id="rId7" imgW="1536700" imgH="482600" progId="Equation.DSMT4">
              <p:embed/>
            </p:oleObj>
          </a:graphicData>
        </a:graphic>
      </p:graphicFrame>
      <p:graphicFrame>
        <p:nvGraphicFramePr>
          <p:cNvPr id="200740" name="Object 7"/>
          <p:cNvGraphicFramePr>
            <a:graphicFrameLocks noChangeAspect="1"/>
          </p:cNvGraphicFramePr>
          <p:nvPr/>
        </p:nvGraphicFramePr>
        <p:xfrm>
          <a:off x="1812925" y="5302250"/>
          <a:ext cx="4002088" cy="830263"/>
        </p:xfrm>
        <a:graphic>
          <a:graphicData uri="http://schemas.openxmlformats.org/presentationml/2006/ole">
            <p:oleObj spid="_x0000_s476167" name="Equation" r:id="rId8" imgW="1460500" imgH="444500" progId="Equation.DSMT4">
              <p:embed/>
            </p:oleObj>
          </a:graphicData>
        </a:graphic>
      </p:graphicFrame>
      <p:graphicFrame>
        <p:nvGraphicFramePr>
          <p:cNvPr id="200741" name="Object 8"/>
          <p:cNvGraphicFramePr>
            <a:graphicFrameLocks noChangeAspect="1"/>
          </p:cNvGraphicFramePr>
          <p:nvPr/>
        </p:nvGraphicFramePr>
        <p:xfrm>
          <a:off x="6064250" y="5405438"/>
          <a:ext cx="869950" cy="687387"/>
        </p:xfrm>
        <a:graphic>
          <a:graphicData uri="http://schemas.openxmlformats.org/presentationml/2006/ole">
            <p:oleObj spid="_x0000_s476168" name="Equation" r:id="rId9" imgW="317500" imgH="368300" progId="Equation.DSMT4">
              <p:embed/>
            </p:oleObj>
          </a:graphicData>
        </a:graphic>
      </p:graphicFrame>
      <p:graphicFrame>
        <p:nvGraphicFramePr>
          <p:cNvPr id="200742" name="Object 9"/>
          <p:cNvGraphicFramePr>
            <a:graphicFrameLocks noChangeAspect="1"/>
          </p:cNvGraphicFramePr>
          <p:nvPr/>
        </p:nvGraphicFramePr>
        <p:xfrm>
          <a:off x="6073775" y="1849438"/>
          <a:ext cx="1089025" cy="560387"/>
        </p:xfrm>
        <a:graphic>
          <a:graphicData uri="http://schemas.openxmlformats.org/presentationml/2006/ole">
            <p:oleObj spid="_x0000_s476169" name="Equation" r:id="rId10" imgW="520700" imgH="368300" progId="Equation.DSMT4">
              <p:embed/>
            </p:oleObj>
          </a:graphicData>
        </a:graphic>
      </p:graphicFrame>
      <p:graphicFrame>
        <p:nvGraphicFramePr>
          <p:cNvPr id="200743" name="Object 10"/>
          <p:cNvGraphicFramePr>
            <a:graphicFrameLocks noChangeAspect="1"/>
          </p:cNvGraphicFramePr>
          <p:nvPr/>
        </p:nvGraphicFramePr>
        <p:xfrm>
          <a:off x="6186488" y="2481263"/>
          <a:ext cx="1052512" cy="620712"/>
        </p:xfrm>
        <a:graphic>
          <a:graphicData uri="http://schemas.openxmlformats.org/presentationml/2006/ole">
            <p:oleObj spid="_x0000_s476170" name="Equation" r:id="rId11" imgW="495300" imgH="36830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24" name="Date Placeholder 4"/>
          <p:cNvSpPr>
            <a:spLocks noGrp="1"/>
          </p:cNvSpPr>
          <p:nvPr>
            <p:ph type="dt" sz="quarter" idx="10"/>
          </p:nvPr>
        </p:nvSpPr>
        <p:spPr>
          <a:noFill/>
        </p:spPr>
        <p:txBody>
          <a:bodyPr/>
          <a:lstStyle/>
          <a:p>
            <a:r>
              <a:rPr lang="en-US" smtClean="0"/>
              <a:t>Wednesday, June 8, 2011</a:t>
            </a:r>
            <a:endParaRPr lang="en-US"/>
          </a:p>
        </p:txBody>
      </p:sp>
      <p:sp>
        <p:nvSpPr>
          <p:cNvPr id="38925" name="Footer Placeholder 5"/>
          <p:cNvSpPr>
            <a:spLocks noGrp="1"/>
          </p:cNvSpPr>
          <p:nvPr>
            <p:ph type="ftr" sz="quarter" idx="11"/>
          </p:nvPr>
        </p:nvSpPr>
        <p:spPr>
          <a:noFill/>
        </p:spPr>
        <p:txBody>
          <a:bodyPr/>
          <a:lstStyle/>
          <a:p>
            <a:r>
              <a:rPr lang="en-US" smtClean="0"/>
              <a:t>PHYS 1443-001, Spring 2011 Dr. Jaehoon Yu</a:t>
            </a:r>
            <a:endParaRPr lang="en-US"/>
          </a:p>
        </p:txBody>
      </p:sp>
      <p:sp>
        <p:nvSpPr>
          <p:cNvPr id="38926" name="Slide Number Placeholder 6"/>
          <p:cNvSpPr>
            <a:spLocks noGrp="1"/>
          </p:cNvSpPr>
          <p:nvPr>
            <p:ph type="sldNum" sz="quarter" idx="12"/>
          </p:nvPr>
        </p:nvSpPr>
        <p:spPr>
          <a:noFill/>
        </p:spPr>
        <p:txBody>
          <a:bodyPr/>
          <a:lstStyle/>
          <a:p>
            <a:fld id="{D3D94DFC-B015-0349-B54B-30455C18604F}" type="slidenum">
              <a:rPr lang="en-US"/>
              <a:pPr/>
              <a:t>6</a:t>
            </a:fld>
            <a:endParaRPr lang="en-US"/>
          </a:p>
        </p:txBody>
      </p:sp>
      <p:sp>
        <p:nvSpPr>
          <p:cNvPr id="201730" name="Rectangle 2"/>
          <p:cNvSpPr>
            <a:spLocks noChangeArrowheads="1"/>
          </p:cNvSpPr>
          <p:nvPr/>
        </p:nvSpPr>
        <p:spPr bwMode="auto">
          <a:xfrm>
            <a:off x="3505200" y="4876800"/>
            <a:ext cx="5334000" cy="6858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38928" name="Rectangle 3"/>
          <p:cNvSpPr>
            <a:spLocks noGrp="1" noChangeArrowheads="1"/>
          </p:cNvSpPr>
          <p:nvPr>
            <p:ph type="title"/>
          </p:nvPr>
        </p:nvSpPr>
        <p:spPr>
          <a:xfrm>
            <a:off x="685800" y="0"/>
            <a:ext cx="7772400" cy="609600"/>
          </a:xfrm>
        </p:spPr>
        <p:txBody>
          <a:bodyPr/>
          <a:lstStyle/>
          <a:p>
            <a:r>
              <a:rPr lang="en-US" b="1"/>
              <a:t>Unit Vectors</a:t>
            </a:r>
          </a:p>
        </p:txBody>
      </p:sp>
      <p:sp>
        <p:nvSpPr>
          <p:cNvPr id="201732" name="Rectangle 4"/>
          <p:cNvSpPr>
            <a:spLocks noGrp="1" noChangeArrowheads="1"/>
          </p:cNvSpPr>
          <p:nvPr>
            <p:ph type="body" sz="half" idx="1"/>
          </p:nvPr>
        </p:nvSpPr>
        <p:spPr>
          <a:xfrm>
            <a:off x="457200" y="685800"/>
            <a:ext cx="8458200" cy="4114800"/>
          </a:xfrm>
        </p:spPr>
        <p:txBody>
          <a:bodyPr/>
          <a:lstStyle/>
          <a:p>
            <a:r>
              <a:rPr lang="en-US" sz="3600"/>
              <a:t>Unit vectors are the ones that tells us the directions of the components</a:t>
            </a:r>
          </a:p>
          <a:p>
            <a:r>
              <a:rPr lang="en-US" sz="3600" b="1" u="sng">
                <a:solidFill>
                  <a:srgbClr val="990000"/>
                </a:solidFill>
              </a:rPr>
              <a:t>Dimensionless</a:t>
            </a:r>
            <a:r>
              <a:rPr lang="en-US" sz="3600"/>
              <a:t> </a:t>
            </a:r>
          </a:p>
          <a:p>
            <a:r>
              <a:rPr lang="en-US" sz="3600" b="1" u="sng">
                <a:solidFill>
                  <a:srgbClr val="990000"/>
                </a:solidFill>
              </a:rPr>
              <a:t>Magnitudes these vectors are exactly 1</a:t>
            </a:r>
          </a:p>
          <a:p>
            <a:r>
              <a:rPr lang="en-US" sz="3600">
                <a:solidFill>
                  <a:srgbClr val="003300"/>
                </a:solidFill>
              </a:rPr>
              <a:t>Unit vectors are usually expressed in </a:t>
            </a:r>
            <a:r>
              <a:rPr lang="en-US" sz="3600" b="1">
                <a:solidFill>
                  <a:srgbClr val="003300"/>
                </a:solidFill>
              </a:rPr>
              <a:t>i, j, k </a:t>
            </a:r>
            <a:r>
              <a:rPr lang="en-US" sz="3600">
                <a:solidFill>
                  <a:srgbClr val="003300"/>
                </a:solidFill>
              </a:rPr>
              <a:t>or</a:t>
            </a:r>
          </a:p>
        </p:txBody>
      </p:sp>
      <p:graphicFrame>
        <p:nvGraphicFramePr>
          <p:cNvPr id="201733" name="Object 2"/>
          <p:cNvGraphicFramePr>
            <a:graphicFrameLocks noChangeAspect="1"/>
          </p:cNvGraphicFramePr>
          <p:nvPr>
            <p:ph sz="half" idx="2"/>
          </p:nvPr>
        </p:nvGraphicFramePr>
        <p:xfrm>
          <a:off x="985838" y="3933825"/>
          <a:ext cx="922337" cy="614363"/>
        </p:xfrm>
        <a:graphic>
          <a:graphicData uri="http://schemas.openxmlformats.org/presentationml/2006/ole">
            <p:oleObj spid="_x0000_s477186" name="Equation" r:id="rId3" imgW="419100" imgH="279400" progId="Equation.DSMT4">
              <p:embed/>
            </p:oleObj>
          </a:graphicData>
        </a:graphic>
      </p:graphicFrame>
      <p:graphicFrame>
        <p:nvGraphicFramePr>
          <p:cNvPr id="201734" name="Object 3"/>
          <p:cNvGraphicFramePr>
            <a:graphicFrameLocks noChangeAspect="1"/>
          </p:cNvGraphicFramePr>
          <p:nvPr/>
        </p:nvGraphicFramePr>
        <p:xfrm>
          <a:off x="3554413" y="4876800"/>
          <a:ext cx="652462" cy="504825"/>
        </p:xfrm>
        <a:graphic>
          <a:graphicData uri="http://schemas.openxmlformats.org/presentationml/2006/ole">
            <p:oleObj spid="_x0000_s477187" name="Equation" r:id="rId4" imgW="279400" imgH="241300" progId="Equation.DSMT4">
              <p:embed/>
            </p:oleObj>
          </a:graphicData>
        </a:graphic>
      </p:graphicFrame>
      <p:sp>
        <p:nvSpPr>
          <p:cNvPr id="201735" name="Text Box 7"/>
          <p:cNvSpPr txBox="1">
            <a:spLocks noChangeArrowheads="1"/>
          </p:cNvSpPr>
          <p:nvPr/>
        </p:nvSpPr>
        <p:spPr bwMode="auto">
          <a:xfrm>
            <a:off x="609600" y="4800600"/>
            <a:ext cx="2667000" cy="850900"/>
          </a:xfrm>
          <a:prstGeom prst="rect">
            <a:avLst/>
          </a:prstGeom>
          <a:solidFill>
            <a:srgbClr val="FFFF99"/>
          </a:solidFill>
          <a:ln w="28575">
            <a:solidFill>
              <a:srgbClr val="990000"/>
            </a:solidFill>
            <a:miter lim="800000"/>
            <a:headEnd/>
            <a:tailEnd/>
          </a:ln>
          <a:effectLst/>
        </p:spPr>
        <p:txBody>
          <a:bodyPr>
            <a:prstTxWarp prst="textNoShape">
              <a:avLst/>
            </a:prstTxWarp>
            <a:spAutoFit/>
          </a:bodyPr>
          <a:lstStyle/>
          <a:p>
            <a:pPr>
              <a:defRPr/>
            </a:pPr>
            <a:r>
              <a:rPr lang="en-US">
                <a:solidFill>
                  <a:schemeClr val="accent2"/>
                </a:solidFill>
                <a:latin typeface="Arial Narrow" charset="0"/>
              </a:rPr>
              <a:t>So a vector </a:t>
            </a:r>
            <a:r>
              <a:rPr lang="en-US" b="1">
                <a:solidFill>
                  <a:srgbClr val="990000"/>
                </a:solidFill>
                <a:effectLst>
                  <a:outerShdw blurRad="38100" dist="38100" dir="2700000" algn="tl">
                    <a:srgbClr val="000000"/>
                  </a:outerShdw>
                </a:effectLst>
                <a:latin typeface="Arial Narrow" charset="0"/>
              </a:rPr>
              <a:t>A</a:t>
            </a:r>
            <a:r>
              <a:rPr lang="en-US" b="1">
                <a:solidFill>
                  <a:schemeClr val="accent2"/>
                </a:solidFill>
                <a:effectLst>
                  <a:outerShdw blurRad="38100" dist="38100" dir="2700000" algn="tl">
                    <a:srgbClr val="000000"/>
                  </a:outerShdw>
                </a:effectLst>
                <a:latin typeface="Arial Narrow" charset="0"/>
              </a:rPr>
              <a:t> </a:t>
            </a:r>
            <a:r>
              <a:rPr lang="en-US">
                <a:solidFill>
                  <a:schemeClr val="accent2"/>
                </a:solidFill>
                <a:latin typeface="Arial Narrow" charset="0"/>
              </a:rPr>
              <a:t>can be expressed as</a:t>
            </a:r>
          </a:p>
        </p:txBody>
      </p:sp>
      <p:graphicFrame>
        <p:nvGraphicFramePr>
          <p:cNvPr id="201736" name="Object 4"/>
          <p:cNvGraphicFramePr>
            <a:graphicFrameLocks noChangeAspect="1"/>
          </p:cNvGraphicFramePr>
          <p:nvPr/>
        </p:nvGraphicFramePr>
        <p:xfrm>
          <a:off x="4876800" y="4997450"/>
          <a:ext cx="681038" cy="503238"/>
        </p:xfrm>
        <a:graphic>
          <a:graphicData uri="http://schemas.openxmlformats.org/presentationml/2006/ole">
            <p:oleObj spid="_x0000_s477188" name="Equation" r:id="rId5" imgW="291960" imgH="241200" progId="Equation.DSMT4">
              <p:embed/>
            </p:oleObj>
          </a:graphicData>
        </a:graphic>
      </p:graphicFrame>
      <p:graphicFrame>
        <p:nvGraphicFramePr>
          <p:cNvPr id="201737" name="Object 5"/>
          <p:cNvGraphicFramePr>
            <a:graphicFrameLocks noChangeAspect="1"/>
          </p:cNvGraphicFramePr>
          <p:nvPr/>
        </p:nvGraphicFramePr>
        <p:xfrm>
          <a:off x="5530850" y="4865688"/>
          <a:ext cx="1984375" cy="768350"/>
        </p:xfrm>
        <a:graphic>
          <a:graphicData uri="http://schemas.openxmlformats.org/presentationml/2006/ole">
            <p:oleObj spid="_x0000_s477189" name="Equation" r:id="rId6" imgW="850900" imgH="368300" progId="Equation.DSMT4">
              <p:embed/>
            </p:oleObj>
          </a:graphicData>
        </a:graphic>
      </p:graphicFrame>
      <p:graphicFrame>
        <p:nvGraphicFramePr>
          <p:cNvPr id="201738" name="Object 6"/>
          <p:cNvGraphicFramePr>
            <a:graphicFrameLocks noChangeAspect="1"/>
          </p:cNvGraphicFramePr>
          <p:nvPr/>
        </p:nvGraphicFramePr>
        <p:xfrm>
          <a:off x="7467600" y="4867275"/>
          <a:ext cx="1154113" cy="768350"/>
        </p:xfrm>
        <a:graphic>
          <a:graphicData uri="http://schemas.openxmlformats.org/presentationml/2006/ole">
            <p:oleObj spid="_x0000_s477190" name="Equation" r:id="rId7" imgW="495300" imgH="368300" progId="Equation.DSMT4">
              <p:embed/>
            </p:oleObj>
          </a:graphicData>
        </a:graphic>
      </p:graphicFrame>
      <p:graphicFrame>
        <p:nvGraphicFramePr>
          <p:cNvPr id="201739" name="Object 7"/>
          <p:cNvGraphicFramePr>
            <a:graphicFrameLocks noChangeAspect="1"/>
          </p:cNvGraphicFramePr>
          <p:nvPr/>
        </p:nvGraphicFramePr>
        <p:xfrm>
          <a:off x="4114800" y="5011738"/>
          <a:ext cx="917575" cy="476250"/>
        </p:xfrm>
        <a:graphic>
          <a:graphicData uri="http://schemas.openxmlformats.org/presentationml/2006/ole">
            <p:oleObj spid="_x0000_s477191" name="Equation" r:id="rId8" imgW="393480" imgH="228600" progId="Equation.DSMT4">
              <p:embed/>
            </p:oleObj>
          </a:graphicData>
        </a:graphic>
      </p:graphicFrame>
      <p:graphicFrame>
        <p:nvGraphicFramePr>
          <p:cNvPr id="201740" name="Object 8"/>
          <p:cNvGraphicFramePr>
            <a:graphicFrameLocks noChangeAspect="1"/>
          </p:cNvGraphicFramePr>
          <p:nvPr/>
        </p:nvGraphicFramePr>
        <p:xfrm>
          <a:off x="6929438" y="4960938"/>
          <a:ext cx="296862" cy="476250"/>
        </p:xfrm>
        <a:graphic>
          <a:graphicData uri="http://schemas.openxmlformats.org/presentationml/2006/ole">
            <p:oleObj spid="_x0000_s477192" name="Equation" r:id="rId9" imgW="126720" imgH="228600" progId="Equation.DSMT4">
              <p:embed/>
            </p:oleObj>
          </a:graphicData>
        </a:graphic>
      </p:graphicFrame>
      <p:graphicFrame>
        <p:nvGraphicFramePr>
          <p:cNvPr id="201741" name="Object 9"/>
          <p:cNvGraphicFramePr>
            <a:graphicFrameLocks noChangeAspect="1"/>
          </p:cNvGraphicFramePr>
          <p:nvPr/>
        </p:nvGraphicFramePr>
        <p:xfrm>
          <a:off x="4481513" y="5011738"/>
          <a:ext cx="295275" cy="476250"/>
        </p:xfrm>
        <a:graphic>
          <a:graphicData uri="http://schemas.openxmlformats.org/presentationml/2006/ole">
            <p:oleObj spid="_x0000_s477193" name="Equation" r:id="rId10" imgW="126720" imgH="228600" progId="Equation.DSMT4">
              <p:embed/>
            </p:oleObj>
          </a:graphicData>
        </a:graphic>
      </p:graphicFrame>
      <p:graphicFrame>
        <p:nvGraphicFramePr>
          <p:cNvPr id="201742" name="Object 10"/>
          <p:cNvGraphicFramePr>
            <a:graphicFrameLocks noChangeAspect="1"/>
          </p:cNvGraphicFramePr>
          <p:nvPr/>
        </p:nvGraphicFramePr>
        <p:xfrm>
          <a:off x="5195888" y="4984750"/>
          <a:ext cx="296862" cy="530225"/>
        </p:xfrm>
        <a:graphic>
          <a:graphicData uri="http://schemas.openxmlformats.org/presentationml/2006/ole">
            <p:oleObj spid="_x0000_s477194" name="Equation" r:id="rId11" imgW="126720" imgH="253800" progId="Equation.DSMT4">
              <p:embed/>
            </p:oleObj>
          </a:graphicData>
        </a:graphic>
      </p:graphicFrame>
      <p:graphicFrame>
        <p:nvGraphicFramePr>
          <p:cNvPr id="201743" name="Object 11"/>
          <p:cNvGraphicFramePr>
            <a:graphicFrameLocks noChangeAspect="1"/>
          </p:cNvGraphicFramePr>
          <p:nvPr/>
        </p:nvGraphicFramePr>
        <p:xfrm>
          <a:off x="8472488" y="4927600"/>
          <a:ext cx="295275" cy="530225"/>
        </p:xfrm>
        <a:graphic>
          <a:graphicData uri="http://schemas.openxmlformats.org/presentationml/2006/ole">
            <p:oleObj spid="_x0000_s477195" name="Equation" r:id="rId12" imgW="126720" imgH="25380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44" name="Rectangle 4"/>
          <p:cNvSpPr>
            <a:spLocks noGrp="1" noChangeArrowheads="1"/>
          </p:cNvSpPr>
          <p:nvPr>
            <p:ph type="dt" sz="quarter" idx="10"/>
          </p:nvPr>
        </p:nvSpPr>
        <p:spPr>
          <a:noFill/>
        </p:spPr>
        <p:txBody>
          <a:bodyPr/>
          <a:lstStyle/>
          <a:p>
            <a:r>
              <a:rPr lang="en-US" smtClean="0"/>
              <a:t>Wednesday, June 15, 2011</a:t>
            </a:r>
            <a:endParaRPr lang="en-US"/>
          </a:p>
        </p:txBody>
      </p:sp>
      <p:sp>
        <p:nvSpPr>
          <p:cNvPr id="35845" name="Rectangle 2"/>
          <p:cNvSpPr>
            <a:spLocks noGrp="1" noChangeArrowheads="1"/>
          </p:cNvSpPr>
          <p:nvPr>
            <p:ph type="title"/>
          </p:nvPr>
        </p:nvSpPr>
        <p:spPr>
          <a:xfrm>
            <a:off x="685800" y="228600"/>
            <a:ext cx="7772400" cy="457200"/>
          </a:xfrm>
        </p:spPr>
        <p:txBody>
          <a:bodyPr/>
          <a:lstStyle/>
          <a:p>
            <a:r>
              <a:rPr lang="en-US" sz="3600"/>
              <a:t>Forces of Friction Summary</a:t>
            </a:r>
          </a:p>
        </p:txBody>
      </p:sp>
      <p:graphicFrame>
        <p:nvGraphicFramePr>
          <p:cNvPr id="51203" name="Object 2"/>
          <p:cNvGraphicFramePr>
            <a:graphicFrameLocks noChangeAspect="1"/>
          </p:cNvGraphicFramePr>
          <p:nvPr/>
        </p:nvGraphicFramePr>
        <p:xfrm>
          <a:off x="1489075" y="3178175"/>
          <a:ext cx="1571625" cy="623888"/>
        </p:xfrm>
        <a:graphic>
          <a:graphicData uri="http://schemas.openxmlformats.org/presentationml/2006/ole">
            <p:oleObj spid="_x0000_s400386" name="Equation" r:id="rId3" imgW="850900" imgH="368300" progId="Equation.DSMT4">
              <p:embed/>
            </p:oleObj>
          </a:graphicData>
        </a:graphic>
      </p:graphicFrame>
      <p:sp>
        <p:nvSpPr>
          <p:cNvPr id="51204" name="Text Box 4"/>
          <p:cNvSpPr txBox="1">
            <a:spLocks noChangeArrowheads="1"/>
          </p:cNvSpPr>
          <p:nvPr/>
        </p:nvSpPr>
        <p:spPr bwMode="auto">
          <a:xfrm>
            <a:off x="533400" y="762000"/>
            <a:ext cx="8153400" cy="860425"/>
          </a:xfrm>
          <a:prstGeom prst="rect">
            <a:avLst/>
          </a:prstGeom>
          <a:solidFill>
            <a:srgbClr val="FFFFCC"/>
          </a:solidFill>
          <a:ln w="38100">
            <a:solidFill>
              <a:srgbClr val="333399"/>
            </a:solidFill>
            <a:miter lim="800000"/>
            <a:headEnd/>
            <a:tailEnd/>
          </a:ln>
        </p:spPr>
        <p:txBody>
          <a:bodyPr>
            <a:prstTxWarp prst="textNoShape">
              <a:avLst/>
            </a:prstTxWarp>
            <a:spAutoFit/>
          </a:bodyPr>
          <a:lstStyle/>
          <a:p>
            <a:r>
              <a:rPr lang="en-US">
                <a:solidFill>
                  <a:schemeClr val="accent2"/>
                </a:solidFill>
                <a:latin typeface="Monotype Corsiva" charset="0"/>
              </a:rPr>
              <a:t>Resistive force exerted on a moving object due to viscosity or other types frictional property of the medium in or surface on which the object moves.</a:t>
            </a:r>
          </a:p>
        </p:txBody>
      </p:sp>
      <p:sp>
        <p:nvSpPr>
          <p:cNvPr id="51205" name="Text Box 5"/>
          <p:cNvSpPr txBox="1">
            <a:spLocks noChangeArrowheads="1"/>
          </p:cNvSpPr>
          <p:nvPr/>
        </p:nvSpPr>
        <p:spPr bwMode="auto">
          <a:xfrm>
            <a:off x="457200" y="2286000"/>
            <a:ext cx="3048000" cy="457200"/>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Force of static friction, </a:t>
            </a:r>
            <a:r>
              <a:rPr lang="en-US" b="1">
                <a:solidFill>
                  <a:schemeClr val="accent2"/>
                </a:solidFill>
                <a:latin typeface="Monotype Corsiva" charset="0"/>
              </a:rPr>
              <a:t>f</a:t>
            </a:r>
            <a:r>
              <a:rPr lang="en-US" b="1" baseline="-25000">
                <a:solidFill>
                  <a:schemeClr val="accent2"/>
                </a:solidFill>
                <a:latin typeface="Monotype Corsiva" charset="0"/>
              </a:rPr>
              <a:t>s</a:t>
            </a:r>
            <a:r>
              <a:rPr lang="en-US">
                <a:solidFill>
                  <a:schemeClr val="accent2"/>
                </a:solidFill>
                <a:latin typeface="Monotype Corsiva" charset="0"/>
              </a:rPr>
              <a:t>:</a:t>
            </a:r>
            <a:endParaRPr lang="en-US">
              <a:solidFill>
                <a:schemeClr val="accent2"/>
              </a:solidFill>
              <a:latin typeface="Arial Narrow" charset="0"/>
            </a:endParaRPr>
          </a:p>
        </p:txBody>
      </p:sp>
      <p:sp>
        <p:nvSpPr>
          <p:cNvPr id="51206" name="Text Box 6"/>
          <p:cNvSpPr txBox="1">
            <a:spLocks noChangeArrowheads="1"/>
          </p:cNvSpPr>
          <p:nvPr/>
        </p:nvSpPr>
        <p:spPr bwMode="auto">
          <a:xfrm>
            <a:off x="457200" y="4800600"/>
            <a:ext cx="301942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Force of kinetic friction, </a:t>
            </a:r>
            <a:r>
              <a:rPr lang="en-US" b="1">
                <a:solidFill>
                  <a:schemeClr val="accent2"/>
                </a:solidFill>
                <a:latin typeface="Monotype Corsiva" charset="0"/>
              </a:rPr>
              <a:t>f</a:t>
            </a:r>
            <a:r>
              <a:rPr lang="en-US" b="1" baseline="-25000">
                <a:solidFill>
                  <a:schemeClr val="accent2"/>
                </a:solidFill>
                <a:latin typeface="Monotype Corsiva" charset="0"/>
              </a:rPr>
              <a:t>k</a:t>
            </a:r>
            <a:endParaRPr lang="en-US">
              <a:solidFill>
                <a:schemeClr val="accent2"/>
              </a:solidFill>
              <a:latin typeface="Arial Narrow" charset="0"/>
            </a:endParaRPr>
          </a:p>
        </p:txBody>
      </p:sp>
      <p:sp>
        <p:nvSpPr>
          <p:cNvPr id="51207" name="Text Box 7"/>
          <p:cNvSpPr txBox="1">
            <a:spLocks noChangeArrowheads="1"/>
          </p:cNvSpPr>
          <p:nvPr/>
        </p:nvSpPr>
        <p:spPr bwMode="auto">
          <a:xfrm>
            <a:off x="3429000" y="2209800"/>
            <a:ext cx="51054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rgbClr val="003300"/>
                </a:solidFill>
                <a:latin typeface="Monotype Corsiva" charset="0"/>
              </a:rPr>
              <a:t>The resistive force exerted on the object until just before the beginning of its movement</a:t>
            </a:r>
            <a:endParaRPr lang="en-US">
              <a:solidFill>
                <a:srgbClr val="003300"/>
              </a:solidFill>
            </a:endParaRPr>
          </a:p>
        </p:txBody>
      </p:sp>
      <p:sp>
        <p:nvSpPr>
          <p:cNvPr id="51208" name="Text Box 8"/>
          <p:cNvSpPr txBox="1">
            <a:spLocks noChangeArrowheads="1"/>
          </p:cNvSpPr>
          <p:nvPr/>
        </p:nvSpPr>
        <p:spPr bwMode="auto">
          <a:xfrm>
            <a:off x="3657600" y="4953000"/>
            <a:ext cx="50292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rgbClr val="003300"/>
                </a:solidFill>
                <a:latin typeface="Monotype Corsiva" charset="0"/>
              </a:rPr>
              <a:t>The resistive force exerted on the object during its movement</a:t>
            </a:r>
            <a:endParaRPr lang="en-US">
              <a:solidFill>
                <a:srgbClr val="003300"/>
              </a:solidFill>
            </a:endParaRPr>
          </a:p>
        </p:txBody>
      </p:sp>
      <p:graphicFrame>
        <p:nvGraphicFramePr>
          <p:cNvPr id="51209" name="Object 3"/>
          <p:cNvGraphicFramePr>
            <a:graphicFrameLocks noChangeAspect="1"/>
          </p:cNvGraphicFramePr>
          <p:nvPr/>
        </p:nvGraphicFramePr>
        <p:xfrm>
          <a:off x="1009650" y="5353050"/>
          <a:ext cx="1617663" cy="623888"/>
        </p:xfrm>
        <a:graphic>
          <a:graphicData uri="http://schemas.openxmlformats.org/presentationml/2006/ole">
            <p:oleObj spid="_x0000_s400387" name="Equation" r:id="rId4" imgW="876300" imgH="368300" progId="Equation.DSMT4">
              <p:embed/>
            </p:oleObj>
          </a:graphicData>
        </a:graphic>
      </p:graphicFrame>
      <p:sp>
        <p:nvSpPr>
          <p:cNvPr id="51210" name="Text Box 10"/>
          <p:cNvSpPr txBox="1">
            <a:spLocks noChangeArrowheads="1"/>
          </p:cNvSpPr>
          <p:nvPr/>
        </p:nvSpPr>
        <p:spPr bwMode="auto">
          <a:xfrm>
            <a:off x="762000" y="1676400"/>
            <a:ext cx="7696200" cy="457200"/>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Monotype Corsiva" charset="0"/>
              </a:rPr>
              <a:t>These forces are either proportional to the velocity or the normal force.</a:t>
            </a:r>
          </a:p>
        </p:txBody>
      </p:sp>
      <p:sp>
        <p:nvSpPr>
          <p:cNvPr id="51211" name="Text Box 11"/>
          <p:cNvSpPr txBox="1">
            <a:spLocks noChangeArrowheads="1"/>
          </p:cNvSpPr>
          <p:nvPr/>
        </p:nvSpPr>
        <p:spPr bwMode="auto">
          <a:xfrm>
            <a:off x="304800" y="3124200"/>
            <a:ext cx="1082675" cy="730250"/>
          </a:xfrm>
          <a:prstGeom prst="rect">
            <a:avLst/>
          </a:prstGeom>
          <a:solidFill>
            <a:srgbClr val="FFFFCC"/>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Arial Narrow" charset="0"/>
              </a:rPr>
              <a:t>Empirical Formula </a:t>
            </a:r>
          </a:p>
        </p:txBody>
      </p:sp>
      <p:sp>
        <p:nvSpPr>
          <p:cNvPr id="51212" name="Text Box 12"/>
          <p:cNvSpPr txBox="1">
            <a:spLocks noChangeArrowheads="1"/>
          </p:cNvSpPr>
          <p:nvPr/>
        </p:nvSpPr>
        <p:spPr bwMode="auto">
          <a:xfrm>
            <a:off x="3352800" y="3140075"/>
            <a:ext cx="18288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Monotype Corsiva" charset="0"/>
              </a:rPr>
              <a:t>What does this formula tell you? </a:t>
            </a:r>
          </a:p>
        </p:txBody>
      </p:sp>
      <p:sp>
        <p:nvSpPr>
          <p:cNvPr id="51213" name="Text Box 13"/>
          <p:cNvSpPr txBox="1">
            <a:spLocks noChangeArrowheads="1"/>
          </p:cNvSpPr>
          <p:nvPr/>
        </p:nvSpPr>
        <p:spPr bwMode="auto">
          <a:xfrm>
            <a:off x="5318125" y="3140075"/>
            <a:ext cx="2987675" cy="730250"/>
          </a:xfrm>
          <a:prstGeom prst="rect">
            <a:avLst/>
          </a:prstGeom>
          <a:solidFill>
            <a:srgbClr val="FFFFCC"/>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Arial Narrow" charset="0"/>
              </a:rPr>
              <a:t>Frictional force increases till it reaches the limit!!</a:t>
            </a:r>
          </a:p>
        </p:txBody>
      </p:sp>
      <p:sp>
        <p:nvSpPr>
          <p:cNvPr id="51214" name="Text Box 14"/>
          <p:cNvSpPr txBox="1">
            <a:spLocks noChangeArrowheads="1"/>
          </p:cNvSpPr>
          <p:nvPr/>
        </p:nvSpPr>
        <p:spPr bwMode="auto">
          <a:xfrm>
            <a:off x="1752600" y="3994150"/>
            <a:ext cx="6553200" cy="730250"/>
          </a:xfrm>
          <a:prstGeom prst="rect">
            <a:avLst/>
          </a:prstGeom>
          <a:solidFill>
            <a:srgbClr val="FFFFCC"/>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Arial Narrow" charset="0"/>
              </a:rPr>
              <a:t>Beyond the limit, the object moves, and there is </a:t>
            </a:r>
            <a:r>
              <a:rPr lang="en-US" sz="2000" b="1" u="sng">
                <a:solidFill>
                  <a:srgbClr val="003300"/>
                </a:solidFill>
                <a:latin typeface="Arial Narrow" charset="0"/>
              </a:rPr>
              <a:t>NO MORE</a:t>
            </a:r>
            <a:r>
              <a:rPr lang="en-US" sz="2000">
                <a:solidFill>
                  <a:srgbClr val="800000"/>
                </a:solidFill>
                <a:latin typeface="Arial Narrow" charset="0"/>
              </a:rPr>
              <a:t> static friction but the kinetic friction takes it over.</a:t>
            </a:r>
          </a:p>
        </p:txBody>
      </p:sp>
      <p:sp>
        <p:nvSpPr>
          <p:cNvPr id="51215" name="Text Box 15"/>
          <p:cNvSpPr txBox="1">
            <a:spLocks noChangeArrowheads="1"/>
          </p:cNvSpPr>
          <p:nvPr/>
        </p:nvSpPr>
        <p:spPr bwMode="auto">
          <a:xfrm>
            <a:off x="2819400" y="5853113"/>
            <a:ext cx="3751263" cy="395287"/>
          </a:xfrm>
          <a:prstGeom prst="rect">
            <a:avLst/>
          </a:prstGeom>
          <a:solidFill>
            <a:srgbClr val="FFFF99"/>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Which direction does kinetic friction apply?</a:t>
            </a:r>
          </a:p>
        </p:txBody>
      </p:sp>
      <p:sp>
        <p:nvSpPr>
          <p:cNvPr id="51216" name="Text Box 16"/>
          <p:cNvSpPr txBox="1">
            <a:spLocks noChangeArrowheads="1"/>
          </p:cNvSpPr>
          <p:nvPr/>
        </p:nvSpPr>
        <p:spPr bwMode="auto">
          <a:xfrm>
            <a:off x="6781800" y="5851525"/>
            <a:ext cx="2157413" cy="395288"/>
          </a:xfrm>
          <a:prstGeom prst="rect">
            <a:avLst/>
          </a:prstGeom>
          <a:solidFill>
            <a:srgbClr val="FFFF99"/>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Opposite to the motion!</a:t>
            </a:r>
          </a:p>
        </p:txBody>
      </p:sp>
      <p:sp>
        <p:nvSpPr>
          <p:cNvPr id="35858" name="Footer Placeholder 18"/>
          <p:cNvSpPr>
            <a:spLocks noGrp="1"/>
          </p:cNvSpPr>
          <p:nvPr>
            <p:ph type="ftr" sz="quarter" idx="11"/>
          </p:nvPr>
        </p:nvSpPr>
        <p:spPr>
          <a:noFill/>
        </p:spPr>
        <p:txBody>
          <a:bodyPr/>
          <a:lstStyle/>
          <a:p>
            <a:r>
              <a:rPr lang="en-US" smtClean="0"/>
              <a:t>PHYS 1443-001, Spring 2011 Dr. Jaehoon Yu</a:t>
            </a:r>
            <a:endParaRPr lang="en-US"/>
          </a:p>
        </p:txBody>
      </p:sp>
      <p:sp>
        <p:nvSpPr>
          <p:cNvPr id="35859" name="Slide Number Placeholder 19"/>
          <p:cNvSpPr>
            <a:spLocks noGrp="1"/>
          </p:cNvSpPr>
          <p:nvPr>
            <p:ph type="sldNum" sz="quarter" idx="12"/>
          </p:nvPr>
        </p:nvSpPr>
        <p:spPr>
          <a:noFill/>
        </p:spPr>
        <p:txBody>
          <a:bodyPr/>
          <a:lstStyle/>
          <a:p>
            <a:fld id="{BFB9916F-9E9C-684D-B63F-5D7615E20240}"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82" name="Rectangle 4"/>
          <p:cNvSpPr>
            <a:spLocks noGrp="1" noChangeArrowheads="1"/>
          </p:cNvSpPr>
          <p:nvPr>
            <p:ph type="dt" sz="quarter" idx="10"/>
          </p:nvPr>
        </p:nvSpPr>
        <p:spPr>
          <a:noFill/>
        </p:spPr>
        <p:txBody>
          <a:bodyPr/>
          <a:lstStyle/>
          <a:p>
            <a:r>
              <a:rPr lang="en-US" smtClean="0"/>
              <a:t>Wednesday, June 15, 2011</a:t>
            </a:r>
            <a:endParaRPr lang="en-US"/>
          </a:p>
        </p:txBody>
      </p:sp>
      <p:sp>
        <p:nvSpPr>
          <p:cNvPr id="36883" name="Rectangle 6"/>
          <p:cNvSpPr>
            <a:spLocks noGrp="1" noChangeArrowheads="1"/>
          </p:cNvSpPr>
          <p:nvPr>
            <p:ph type="sldNum" sz="quarter" idx="12"/>
          </p:nvPr>
        </p:nvSpPr>
        <p:spPr>
          <a:noFill/>
        </p:spPr>
        <p:txBody>
          <a:bodyPr/>
          <a:lstStyle/>
          <a:p>
            <a:fld id="{CFB0C7B9-D80E-9C4A-AA92-E941D7A82B61}" type="slidenum">
              <a:rPr lang="en-US"/>
              <a:pPr/>
              <a:t>8</a:t>
            </a:fld>
            <a:endParaRPr lang="en-US"/>
          </a:p>
        </p:txBody>
      </p:sp>
      <p:sp>
        <p:nvSpPr>
          <p:cNvPr id="36884" name="Rectangle 2"/>
          <p:cNvSpPr>
            <a:spLocks noChangeArrowheads="1"/>
          </p:cNvSpPr>
          <p:nvPr/>
        </p:nvSpPr>
        <p:spPr bwMode="auto">
          <a:xfrm>
            <a:off x="762000" y="228600"/>
            <a:ext cx="7772400" cy="609600"/>
          </a:xfrm>
          <a:prstGeom prst="rect">
            <a:avLst/>
          </a:prstGeom>
          <a:noFill/>
          <a:ln w="9525">
            <a:noFill/>
            <a:miter lim="800000"/>
            <a:headEnd/>
            <a:tailEnd/>
          </a:ln>
        </p:spPr>
        <p:txBody>
          <a:bodyPr anchor="ctr">
            <a:prstTxWarp prst="textNoShape">
              <a:avLst/>
            </a:prstTxWarp>
          </a:bodyPr>
          <a:lstStyle/>
          <a:p>
            <a:pPr algn="ctr"/>
            <a:r>
              <a:rPr lang="en-US" sz="4400">
                <a:solidFill>
                  <a:srgbClr val="990000"/>
                </a:solidFill>
                <a:latin typeface="Arial Narrow" charset="0"/>
              </a:rPr>
              <a:t>Look at this problem again…</a:t>
            </a:r>
          </a:p>
        </p:txBody>
      </p:sp>
      <p:sp>
        <p:nvSpPr>
          <p:cNvPr id="48131" name="AutoShape 3"/>
          <p:cNvSpPr>
            <a:spLocks noChangeArrowheads="1"/>
          </p:cNvSpPr>
          <p:nvPr/>
        </p:nvSpPr>
        <p:spPr bwMode="auto">
          <a:xfrm>
            <a:off x="762000" y="1714500"/>
            <a:ext cx="990600" cy="914400"/>
          </a:xfrm>
          <a:prstGeom prst="cube">
            <a:avLst>
              <a:gd name="adj" fmla="val 25000"/>
            </a:avLst>
          </a:prstGeom>
          <a:solidFill>
            <a:srgbClr val="CC6600"/>
          </a:solidFill>
          <a:ln w="28575">
            <a:solidFill>
              <a:srgbClr val="663300"/>
            </a:solidFill>
            <a:miter lim="800000"/>
            <a:headEnd/>
            <a:tailEnd/>
          </a:ln>
        </p:spPr>
        <p:txBody>
          <a:bodyPr wrap="none" anchor="ctr">
            <a:prstTxWarp prst="textNoShape">
              <a:avLst/>
            </a:prstTxWarp>
          </a:bodyPr>
          <a:lstStyle/>
          <a:p>
            <a:pPr algn="ctr"/>
            <a:r>
              <a:rPr lang="en-US">
                <a:solidFill>
                  <a:srgbClr val="FFFF99"/>
                </a:solidFill>
                <a:latin typeface="Arial Narrow" charset="0"/>
              </a:rPr>
              <a:t>M</a:t>
            </a:r>
          </a:p>
        </p:txBody>
      </p:sp>
      <p:sp>
        <p:nvSpPr>
          <p:cNvPr id="48132" name="Text Box 4"/>
          <p:cNvSpPr txBox="1">
            <a:spLocks noChangeArrowheads="1"/>
          </p:cNvSpPr>
          <p:nvPr/>
        </p:nvSpPr>
        <p:spPr bwMode="auto">
          <a:xfrm>
            <a:off x="838200" y="914400"/>
            <a:ext cx="7270750" cy="461963"/>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Suppose you are pulling a box on a rough surfice, using a rope.</a:t>
            </a:r>
          </a:p>
        </p:txBody>
      </p:sp>
      <p:pic>
        <p:nvPicPr>
          <p:cNvPr id="48133" name="Picture 5" descr="bd05552_"/>
          <p:cNvPicPr>
            <a:picLocks noChangeAspect="1" noChangeArrowheads="1"/>
          </p:cNvPicPr>
          <p:nvPr/>
        </p:nvPicPr>
        <p:blipFill>
          <a:blip r:embed="rId3"/>
          <a:srcRect/>
          <a:stretch>
            <a:fillRect/>
          </a:stretch>
        </p:blipFill>
        <p:spPr bwMode="auto">
          <a:xfrm>
            <a:off x="2438400" y="1501775"/>
            <a:ext cx="1323975" cy="1089025"/>
          </a:xfrm>
          <a:prstGeom prst="rect">
            <a:avLst/>
          </a:prstGeom>
          <a:noFill/>
          <a:ln w="9525">
            <a:noFill/>
            <a:miter lim="800000"/>
            <a:headEnd/>
            <a:tailEnd/>
          </a:ln>
        </p:spPr>
      </p:pic>
      <p:cxnSp>
        <p:nvCxnSpPr>
          <p:cNvPr id="48134" name="AutoShape 6"/>
          <p:cNvCxnSpPr>
            <a:cxnSpLocks noChangeShapeType="1"/>
            <a:stCxn id="48131" idx="5"/>
          </p:cNvCxnSpPr>
          <p:nvPr/>
        </p:nvCxnSpPr>
        <p:spPr bwMode="auto">
          <a:xfrm flipV="1">
            <a:off x="1766888" y="2046288"/>
            <a:ext cx="671512" cy="11112"/>
          </a:xfrm>
          <a:prstGeom prst="straightConnector1">
            <a:avLst/>
          </a:prstGeom>
          <a:noFill/>
          <a:ln w="57150">
            <a:pattFill prst="dkUpDiag">
              <a:fgClr>
                <a:srgbClr val="CC6600"/>
              </a:fgClr>
              <a:bgClr>
                <a:srgbClr val="FFFFFF"/>
              </a:bgClr>
            </a:pattFill>
            <a:round/>
            <a:headEnd/>
            <a:tailEnd/>
          </a:ln>
        </p:spPr>
      </p:cxnSp>
      <p:grpSp>
        <p:nvGrpSpPr>
          <p:cNvPr id="2" name="Group 7"/>
          <p:cNvGrpSpPr>
            <a:grpSpLocks/>
          </p:cNvGrpSpPr>
          <p:nvPr/>
        </p:nvGrpSpPr>
        <p:grpSpPr bwMode="auto">
          <a:xfrm>
            <a:off x="1905000" y="2205038"/>
            <a:ext cx="457200" cy="457200"/>
            <a:chOff x="1200" y="1389"/>
            <a:chExt cx="288" cy="288"/>
          </a:xfrm>
        </p:grpSpPr>
        <p:sp>
          <p:nvSpPr>
            <p:cNvPr id="36924" name="Line 8"/>
            <p:cNvSpPr>
              <a:spLocks noChangeShapeType="1"/>
            </p:cNvSpPr>
            <p:nvPr/>
          </p:nvSpPr>
          <p:spPr bwMode="auto">
            <a:xfrm>
              <a:off x="1200" y="1392"/>
              <a:ext cx="288" cy="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6925" name="Text Box 9"/>
            <p:cNvSpPr txBox="1">
              <a:spLocks noChangeArrowheads="1"/>
            </p:cNvSpPr>
            <p:nvPr/>
          </p:nvSpPr>
          <p:spPr bwMode="auto">
            <a:xfrm>
              <a:off x="1238" y="1389"/>
              <a:ext cx="212"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T</a:t>
              </a:r>
            </a:p>
          </p:txBody>
        </p:sp>
      </p:grpSp>
      <p:sp>
        <p:nvSpPr>
          <p:cNvPr id="48138" name="Text Box 10"/>
          <p:cNvSpPr txBox="1">
            <a:spLocks noChangeArrowheads="1"/>
          </p:cNvSpPr>
          <p:nvPr/>
        </p:nvSpPr>
        <p:spPr bwMode="auto">
          <a:xfrm>
            <a:off x="4635500" y="1524000"/>
            <a:ext cx="35941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chemeClr val="accent2"/>
                </a:solidFill>
                <a:latin typeface="Monotype Corsiva" charset="0"/>
              </a:rPr>
              <a:t>What are the forces being exerted on the box?</a:t>
            </a:r>
          </a:p>
        </p:txBody>
      </p:sp>
      <p:sp>
        <p:nvSpPr>
          <p:cNvPr id="48139" name="Text Box 11"/>
          <p:cNvSpPr txBox="1">
            <a:spLocks noChangeArrowheads="1"/>
          </p:cNvSpPr>
          <p:nvPr/>
        </p:nvSpPr>
        <p:spPr bwMode="auto">
          <a:xfrm>
            <a:off x="4635500" y="2362200"/>
            <a:ext cx="2743200" cy="457200"/>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Gravitational force: </a:t>
            </a:r>
            <a:r>
              <a:rPr lang="en-US" b="1">
                <a:solidFill>
                  <a:srgbClr val="800000"/>
                </a:solidFill>
                <a:latin typeface="Monotype Corsiva" charset="0"/>
              </a:rPr>
              <a:t>F</a:t>
            </a:r>
            <a:r>
              <a:rPr lang="en-US" b="1" baseline="-25000">
                <a:solidFill>
                  <a:srgbClr val="800000"/>
                </a:solidFill>
                <a:latin typeface="Monotype Corsiva" charset="0"/>
              </a:rPr>
              <a:t>g</a:t>
            </a:r>
          </a:p>
        </p:txBody>
      </p:sp>
      <p:sp>
        <p:nvSpPr>
          <p:cNvPr id="48140" name="Text Box 12"/>
          <p:cNvSpPr txBox="1">
            <a:spLocks noChangeArrowheads="1"/>
          </p:cNvSpPr>
          <p:nvPr/>
        </p:nvSpPr>
        <p:spPr bwMode="auto">
          <a:xfrm>
            <a:off x="4635500" y="2743200"/>
            <a:ext cx="1905000" cy="457200"/>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Normal force: </a:t>
            </a:r>
            <a:r>
              <a:rPr lang="en-US" b="1">
                <a:solidFill>
                  <a:srgbClr val="800000"/>
                </a:solidFill>
                <a:latin typeface="Monotype Corsiva" charset="0"/>
              </a:rPr>
              <a:t>n</a:t>
            </a:r>
            <a:endParaRPr lang="en-US" b="1" baseline="-25000">
              <a:solidFill>
                <a:srgbClr val="800000"/>
              </a:solidFill>
              <a:latin typeface="Monotype Corsiva" charset="0"/>
            </a:endParaRPr>
          </a:p>
        </p:txBody>
      </p:sp>
      <p:sp>
        <p:nvSpPr>
          <p:cNvPr id="48141" name="Text Box 13"/>
          <p:cNvSpPr txBox="1">
            <a:spLocks noChangeArrowheads="1"/>
          </p:cNvSpPr>
          <p:nvPr/>
        </p:nvSpPr>
        <p:spPr bwMode="auto">
          <a:xfrm>
            <a:off x="4635500" y="3124200"/>
            <a:ext cx="1905000" cy="457200"/>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Tension force: </a:t>
            </a:r>
            <a:r>
              <a:rPr lang="en-US" b="1">
                <a:solidFill>
                  <a:srgbClr val="800000"/>
                </a:solidFill>
                <a:latin typeface="Monotype Corsiva" charset="0"/>
              </a:rPr>
              <a:t>T</a:t>
            </a:r>
            <a:endParaRPr lang="en-US" b="1" baseline="-25000">
              <a:solidFill>
                <a:srgbClr val="800000"/>
              </a:solidFill>
              <a:latin typeface="Monotype Corsiva" charset="0"/>
            </a:endParaRPr>
          </a:p>
        </p:txBody>
      </p:sp>
      <p:sp>
        <p:nvSpPr>
          <p:cNvPr id="48142" name="AutoShape 14"/>
          <p:cNvSpPr>
            <a:spLocks noChangeArrowheads="1"/>
          </p:cNvSpPr>
          <p:nvPr/>
        </p:nvSpPr>
        <p:spPr bwMode="auto">
          <a:xfrm>
            <a:off x="2057400" y="3048000"/>
            <a:ext cx="990600" cy="914400"/>
          </a:xfrm>
          <a:prstGeom prst="cube">
            <a:avLst>
              <a:gd name="adj" fmla="val 25000"/>
            </a:avLst>
          </a:prstGeom>
          <a:solidFill>
            <a:srgbClr val="CC6600"/>
          </a:solidFill>
          <a:ln w="28575">
            <a:solidFill>
              <a:srgbClr val="663300"/>
            </a:solidFill>
            <a:miter lim="800000"/>
            <a:headEnd/>
            <a:tailEnd/>
          </a:ln>
        </p:spPr>
        <p:txBody>
          <a:bodyPr wrap="none" anchor="ctr">
            <a:prstTxWarp prst="textNoShape">
              <a:avLst/>
            </a:prstTxWarp>
          </a:bodyPr>
          <a:lstStyle/>
          <a:p>
            <a:endParaRPr lang="en-US"/>
          </a:p>
        </p:txBody>
      </p:sp>
      <p:grpSp>
        <p:nvGrpSpPr>
          <p:cNvPr id="3" name="Group 15"/>
          <p:cNvGrpSpPr>
            <a:grpSpLocks/>
          </p:cNvGrpSpPr>
          <p:nvPr/>
        </p:nvGrpSpPr>
        <p:grpSpPr bwMode="auto">
          <a:xfrm>
            <a:off x="2155825" y="2971800"/>
            <a:ext cx="892175" cy="990600"/>
            <a:chOff x="1358" y="1872"/>
            <a:chExt cx="562" cy="624"/>
          </a:xfrm>
        </p:grpSpPr>
        <p:sp>
          <p:nvSpPr>
            <p:cNvPr id="36922" name="Line 16"/>
            <p:cNvSpPr>
              <a:spLocks noChangeShapeType="1"/>
            </p:cNvSpPr>
            <p:nvPr/>
          </p:nvSpPr>
          <p:spPr bwMode="auto">
            <a:xfrm rot="10800000">
              <a:off x="1584" y="2016"/>
              <a:ext cx="0" cy="48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6923" name="Text Box 17"/>
            <p:cNvSpPr txBox="1">
              <a:spLocks noChangeArrowheads="1"/>
            </p:cNvSpPr>
            <p:nvPr/>
          </p:nvSpPr>
          <p:spPr bwMode="auto">
            <a:xfrm>
              <a:off x="1358" y="1872"/>
              <a:ext cx="562" cy="288"/>
            </a:xfrm>
            <a:prstGeom prst="rect">
              <a:avLst/>
            </a:prstGeom>
            <a:noFill/>
            <a:ln w="9525">
              <a:noFill/>
              <a:miter lim="800000"/>
              <a:headEnd/>
              <a:tailEnd/>
            </a:ln>
          </p:spPr>
          <p:txBody>
            <a:bodyPr wrap="none">
              <a:prstTxWarp prst="textNoShape">
                <a:avLst/>
              </a:prstTxWarp>
              <a:spAutoFit/>
            </a:bodyPr>
            <a:lstStyle/>
            <a:p>
              <a:r>
                <a:rPr lang="en-US" b="1" dirty="0" err="1">
                  <a:solidFill>
                    <a:srgbClr val="FFFF99"/>
                  </a:solidFill>
                  <a:latin typeface="Monotype Corsiva" charset="0"/>
                </a:rPr>
                <a:t>n</a:t>
              </a:r>
              <a:r>
                <a:rPr lang="en-US" b="1" dirty="0">
                  <a:solidFill>
                    <a:srgbClr val="FFFF99"/>
                  </a:solidFill>
                  <a:latin typeface="Monotype Corsiva" charset="0"/>
                </a:rPr>
                <a:t>=</a:t>
              </a:r>
              <a:r>
                <a:rPr lang="en-US" b="1" dirty="0">
                  <a:solidFill>
                    <a:srgbClr val="800000"/>
                  </a:solidFill>
                  <a:latin typeface="Monotype Corsiva" charset="0"/>
                </a:rPr>
                <a:t> </a:t>
              </a:r>
              <a:r>
                <a:rPr lang="en-US" b="1" dirty="0">
                  <a:solidFill>
                    <a:srgbClr val="FFFF99"/>
                  </a:solidFill>
                  <a:latin typeface="Monotype Corsiva" charset="0"/>
                </a:rPr>
                <a:t>-</a:t>
              </a:r>
              <a:r>
                <a:rPr lang="en-US" b="1" dirty="0" err="1">
                  <a:solidFill>
                    <a:srgbClr val="FFFF99"/>
                  </a:solidFill>
                  <a:latin typeface="Monotype Corsiva" charset="0"/>
                </a:rPr>
                <a:t>F</a:t>
              </a:r>
              <a:r>
                <a:rPr lang="en-US" baseline="-25000" dirty="0" err="1">
                  <a:solidFill>
                    <a:srgbClr val="FFFF99"/>
                  </a:solidFill>
                  <a:latin typeface="Monotype Corsiva" charset="0"/>
                </a:rPr>
                <a:t>g</a:t>
              </a:r>
              <a:endParaRPr lang="en-US" b="1" dirty="0">
                <a:solidFill>
                  <a:srgbClr val="FFFF99"/>
                </a:solidFill>
                <a:latin typeface="Monotype Corsiva" charset="0"/>
              </a:endParaRPr>
            </a:p>
          </p:txBody>
        </p:sp>
      </p:grpSp>
      <p:grpSp>
        <p:nvGrpSpPr>
          <p:cNvPr id="4" name="Group 18"/>
          <p:cNvGrpSpPr>
            <a:grpSpLocks/>
          </p:cNvGrpSpPr>
          <p:nvPr/>
        </p:nvGrpSpPr>
        <p:grpSpPr bwMode="auto">
          <a:xfrm>
            <a:off x="2971800" y="3505200"/>
            <a:ext cx="457200" cy="457200"/>
            <a:chOff x="1200" y="1389"/>
            <a:chExt cx="288" cy="288"/>
          </a:xfrm>
        </p:grpSpPr>
        <p:sp>
          <p:nvSpPr>
            <p:cNvPr id="36920" name="Line 19"/>
            <p:cNvSpPr>
              <a:spLocks noChangeShapeType="1"/>
            </p:cNvSpPr>
            <p:nvPr/>
          </p:nvSpPr>
          <p:spPr bwMode="auto">
            <a:xfrm>
              <a:off x="1200" y="1392"/>
              <a:ext cx="288" cy="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6921" name="Text Box 20"/>
            <p:cNvSpPr txBox="1">
              <a:spLocks noChangeArrowheads="1"/>
            </p:cNvSpPr>
            <p:nvPr/>
          </p:nvSpPr>
          <p:spPr bwMode="auto">
            <a:xfrm>
              <a:off x="1238" y="1389"/>
              <a:ext cx="212"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T</a:t>
              </a:r>
            </a:p>
          </p:txBody>
        </p:sp>
      </p:grpSp>
      <p:sp>
        <p:nvSpPr>
          <p:cNvPr id="48149" name="Text Box 21"/>
          <p:cNvSpPr txBox="1">
            <a:spLocks noChangeArrowheads="1"/>
          </p:cNvSpPr>
          <p:nvPr/>
        </p:nvSpPr>
        <p:spPr bwMode="auto">
          <a:xfrm>
            <a:off x="381000" y="3352800"/>
            <a:ext cx="1066800" cy="679450"/>
          </a:xfrm>
          <a:prstGeom prst="rect">
            <a:avLst/>
          </a:prstGeom>
          <a:solidFill>
            <a:srgbClr val="FFFFCC"/>
          </a:solidFill>
          <a:ln w="38100">
            <a:solidFill>
              <a:srgbClr val="800000"/>
            </a:solidFill>
            <a:miter lim="800000"/>
            <a:headEnd/>
            <a:tailEnd/>
          </a:ln>
        </p:spPr>
        <p:txBody>
          <a:bodyPr>
            <a:prstTxWarp prst="textNoShape">
              <a:avLst/>
            </a:prstTxWarp>
            <a:spAutoFit/>
          </a:bodyPr>
          <a:lstStyle/>
          <a:p>
            <a:r>
              <a:rPr lang="en-US" sz="1800">
                <a:solidFill>
                  <a:srgbClr val="800000"/>
                </a:solidFill>
                <a:latin typeface="Monotype Corsiva" charset="0"/>
              </a:rPr>
              <a:t>Free-body diagram</a:t>
            </a:r>
            <a:endParaRPr lang="en-US" sz="1800" b="1" baseline="-25000">
              <a:solidFill>
                <a:srgbClr val="800000"/>
              </a:solidFill>
              <a:latin typeface="Monotype Corsiva" charset="0"/>
            </a:endParaRPr>
          </a:p>
        </p:txBody>
      </p:sp>
      <p:grpSp>
        <p:nvGrpSpPr>
          <p:cNvPr id="5" name="Group 22"/>
          <p:cNvGrpSpPr>
            <a:grpSpLocks/>
          </p:cNvGrpSpPr>
          <p:nvPr/>
        </p:nvGrpSpPr>
        <p:grpSpPr bwMode="auto">
          <a:xfrm>
            <a:off x="1993900" y="3581400"/>
            <a:ext cx="977900" cy="1214438"/>
            <a:chOff x="1064" y="2352"/>
            <a:chExt cx="616" cy="765"/>
          </a:xfrm>
        </p:grpSpPr>
        <p:sp>
          <p:nvSpPr>
            <p:cNvPr id="36918" name="Text Box 23"/>
            <p:cNvSpPr txBox="1">
              <a:spLocks noChangeArrowheads="1"/>
            </p:cNvSpPr>
            <p:nvPr/>
          </p:nvSpPr>
          <p:spPr bwMode="auto">
            <a:xfrm>
              <a:off x="1064" y="2829"/>
              <a:ext cx="616" cy="288"/>
            </a:xfrm>
            <a:prstGeom prst="rect">
              <a:avLst/>
            </a:prstGeom>
            <a:noFill/>
            <a:ln w="9525">
              <a:noFill/>
              <a:miter lim="800000"/>
              <a:headEnd/>
              <a:tailEnd/>
            </a:ln>
          </p:spPr>
          <p:txBody>
            <a:bodyPr wrap="none">
              <a:prstTxWarp prst="textNoShape">
                <a:avLst/>
              </a:prstTxWarp>
              <a:spAutoFit/>
            </a:bodyPr>
            <a:lstStyle/>
            <a:p>
              <a:r>
                <a:rPr lang="en-US" b="1">
                  <a:solidFill>
                    <a:srgbClr val="800000"/>
                  </a:solidFill>
                  <a:latin typeface="Monotype Corsiva" charset="0"/>
                </a:rPr>
                <a:t>F</a:t>
              </a:r>
              <a:r>
                <a:rPr lang="en-US" baseline="-25000">
                  <a:solidFill>
                    <a:srgbClr val="800000"/>
                  </a:solidFill>
                  <a:latin typeface="Monotype Corsiva" charset="0"/>
                </a:rPr>
                <a:t>g</a:t>
              </a:r>
              <a:r>
                <a:rPr lang="en-US">
                  <a:solidFill>
                    <a:srgbClr val="800000"/>
                  </a:solidFill>
                  <a:latin typeface="Monotype Corsiva" charset="0"/>
                </a:rPr>
                <a:t>=M</a:t>
              </a:r>
              <a:r>
                <a:rPr lang="en-US" b="1">
                  <a:solidFill>
                    <a:srgbClr val="800000"/>
                  </a:solidFill>
                  <a:latin typeface="Monotype Corsiva" charset="0"/>
                </a:rPr>
                <a:t>g</a:t>
              </a:r>
            </a:p>
          </p:txBody>
        </p:sp>
        <p:sp>
          <p:nvSpPr>
            <p:cNvPr id="36919" name="Line 24"/>
            <p:cNvSpPr>
              <a:spLocks noChangeShapeType="1"/>
            </p:cNvSpPr>
            <p:nvPr/>
          </p:nvSpPr>
          <p:spPr bwMode="auto">
            <a:xfrm>
              <a:off x="1344" y="2352"/>
              <a:ext cx="0" cy="48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grpSp>
      <p:sp>
        <p:nvSpPr>
          <p:cNvPr id="48153" name="Text Box 25"/>
          <p:cNvSpPr txBox="1">
            <a:spLocks noChangeArrowheads="1"/>
          </p:cNvSpPr>
          <p:nvPr/>
        </p:nvSpPr>
        <p:spPr bwMode="auto">
          <a:xfrm>
            <a:off x="3429000" y="4038600"/>
            <a:ext cx="2209800" cy="830263"/>
          </a:xfrm>
          <a:prstGeom prst="rect">
            <a:avLst/>
          </a:prstGeom>
          <a:solidFill>
            <a:srgbClr val="FFFFCC"/>
          </a:solidFill>
          <a:ln w="9525">
            <a:noFill/>
            <a:miter lim="800000"/>
            <a:headEnd/>
            <a:tailEnd/>
          </a:ln>
        </p:spPr>
        <p:txBody>
          <a:bodyPr>
            <a:prstTxWarp prst="textNoShape">
              <a:avLst/>
            </a:prstTxWarp>
            <a:spAutoFit/>
          </a:bodyPr>
          <a:lstStyle/>
          <a:p>
            <a:r>
              <a:rPr lang="en-US" dirty="0" smtClean="0">
                <a:solidFill>
                  <a:srgbClr val="800000"/>
                </a:solidFill>
                <a:latin typeface="Monotype Corsiva" charset="0"/>
              </a:rPr>
              <a:t>Net </a:t>
            </a:r>
            <a:r>
              <a:rPr lang="en-US" dirty="0">
                <a:solidFill>
                  <a:srgbClr val="800000"/>
                </a:solidFill>
                <a:latin typeface="Monotype Corsiva" charset="0"/>
              </a:rPr>
              <a:t>force: </a:t>
            </a:r>
          </a:p>
          <a:p>
            <a:r>
              <a:rPr lang="en-US" b="1" dirty="0">
                <a:solidFill>
                  <a:srgbClr val="800000"/>
                </a:solidFill>
                <a:latin typeface="Monotype Corsiva" charset="0"/>
              </a:rPr>
              <a:t>F=</a:t>
            </a:r>
            <a:r>
              <a:rPr lang="en-US" b="1" dirty="0" err="1">
                <a:solidFill>
                  <a:srgbClr val="800000"/>
                </a:solidFill>
                <a:latin typeface="Monotype Corsiva" charset="0"/>
              </a:rPr>
              <a:t>F</a:t>
            </a:r>
            <a:r>
              <a:rPr lang="en-US" b="1" baseline="-25000" dirty="0" err="1">
                <a:solidFill>
                  <a:srgbClr val="800000"/>
                </a:solidFill>
                <a:latin typeface="Monotype Corsiva" charset="0"/>
              </a:rPr>
              <a:t>g</a:t>
            </a:r>
            <a:r>
              <a:rPr lang="en-US" b="1" dirty="0" err="1">
                <a:solidFill>
                  <a:srgbClr val="800000"/>
                </a:solidFill>
                <a:latin typeface="Monotype Corsiva" charset="0"/>
              </a:rPr>
              <a:t>+n+T+F</a:t>
            </a:r>
            <a:r>
              <a:rPr lang="en-US" b="1" baseline="-25000" dirty="0" err="1">
                <a:solidFill>
                  <a:srgbClr val="800000"/>
                </a:solidFill>
                <a:latin typeface="Monotype Corsiva" charset="0"/>
              </a:rPr>
              <a:t>f</a:t>
            </a:r>
            <a:endParaRPr lang="en-US" b="1" baseline="-25000" dirty="0">
              <a:solidFill>
                <a:srgbClr val="800000"/>
              </a:solidFill>
              <a:latin typeface="Monotype Corsiva" charset="0"/>
            </a:endParaRPr>
          </a:p>
        </p:txBody>
      </p:sp>
      <p:graphicFrame>
        <p:nvGraphicFramePr>
          <p:cNvPr id="48154" name="Object 2"/>
          <p:cNvGraphicFramePr>
            <a:graphicFrameLocks noChangeAspect="1"/>
          </p:cNvGraphicFramePr>
          <p:nvPr/>
        </p:nvGraphicFramePr>
        <p:xfrm>
          <a:off x="5638800" y="4100513"/>
          <a:ext cx="749300" cy="319087"/>
        </p:xfrm>
        <a:graphic>
          <a:graphicData uri="http://schemas.openxmlformats.org/presentationml/2006/ole">
            <p:oleObj spid="_x0000_s401410" name="Equation" r:id="rId4" imgW="495000" imgH="253800" progId="Equation.3">
              <p:embed/>
            </p:oleObj>
          </a:graphicData>
        </a:graphic>
      </p:graphicFrame>
      <p:sp>
        <p:nvSpPr>
          <p:cNvPr id="48155" name="Text Box 27"/>
          <p:cNvSpPr txBox="1">
            <a:spLocks noChangeArrowheads="1"/>
          </p:cNvSpPr>
          <p:nvPr/>
        </p:nvSpPr>
        <p:spPr bwMode="auto">
          <a:xfrm>
            <a:off x="2211388" y="5181600"/>
            <a:ext cx="23622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rgbClr val="800000"/>
                </a:solidFill>
                <a:latin typeface="Monotype Corsiva" charset="0"/>
              </a:rPr>
              <a:t>If </a:t>
            </a:r>
            <a:r>
              <a:rPr lang="en-US" b="1">
                <a:solidFill>
                  <a:srgbClr val="800000"/>
                </a:solidFill>
                <a:latin typeface="Monotype Corsiva" charset="0"/>
              </a:rPr>
              <a:t>T </a:t>
            </a:r>
            <a:r>
              <a:rPr lang="en-US">
                <a:solidFill>
                  <a:srgbClr val="800000"/>
                </a:solidFill>
                <a:latin typeface="Monotype Corsiva" charset="0"/>
              </a:rPr>
              <a:t>is a constant force, a</a:t>
            </a:r>
            <a:r>
              <a:rPr lang="en-US" baseline="-25000">
                <a:solidFill>
                  <a:srgbClr val="800000"/>
                </a:solidFill>
                <a:latin typeface="Monotype Corsiva" charset="0"/>
              </a:rPr>
              <a:t>x</a:t>
            </a:r>
            <a:r>
              <a:rPr lang="en-US">
                <a:solidFill>
                  <a:srgbClr val="800000"/>
                </a:solidFill>
                <a:latin typeface="Monotype Corsiva" charset="0"/>
              </a:rPr>
              <a:t>, is constant</a:t>
            </a:r>
            <a:endParaRPr lang="en-US" b="1" baseline="-25000">
              <a:solidFill>
                <a:srgbClr val="800000"/>
              </a:solidFill>
              <a:latin typeface="Monotype Corsiva" charset="0"/>
            </a:endParaRPr>
          </a:p>
        </p:txBody>
      </p:sp>
      <p:graphicFrame>
        <p:nvGraphicFramePr>
          <p:cNvPr id="48156" name="Object 3"/>
          <p:cNvGraphicFramePr>
            <a:graphicFrameLocks noChangeAspect="1"/>
          </p:cNvGraphicFramePr>
          <p:nvPr/>
        </p:nvGraphicFramePr>
        <p:xfrm>
          <a:off x="4854575" y="5100638"/>
          <a:ext cx="555625" cy="411162"/>
        </p:xfrm>
        <a:graphic>
          <a:graphicData uri="http://schemas.openxmlformats.org/presentationml/2006/ole">
            <p:oleObj spid="_x0000_s401411" name="Equation" r:id="rId5" imgW="342720" imgH="241200" progId="Equation.3">
              <p:embed/>
            </p:oleObj>
          </a:graphicData>
        </a:graphic>
      </p:graphicFrame>
      <p:graphicFrame>
        <p:nvGraphicFramePr>
          <p:cNvPr id="48157" name="Object 4"/>
          <p:cNvGraphicFramePr>
            <a:graphicFrameLocks noChangeAspect="1"/>
          </p:cNvGraphicFramePr>
          <p:nvPr/>
        </p:nvGraphicFramePr>
        <p:xfrm>
          <a:off x="5667375" y="4525963"/>
          <a:ext cx="657225" cy="320675"/>
        </p:xfrm>
        <a:graphic>
          <a:graphicData uri="http://schemas.openxmlformats.org/presentationml/2006/ole">
            <p:oleObj spid="_x0000_s401412" name="Equation" r:id="rId6" imgW="507960" imgH="253800" progId="Equation.3">
              <p:embed/>
            </p:oleObj>
          </a:graphicData>
        </a:graphic>
      </p:graphicFrame>
      <p:graphicFrame>
        <p:nvGraphicFramePr>
          <p:cNvPr id="48158" name="Object 5"/>
          <p:cNvGraphicFramePr>
            <a:graphicFrameLocks noChangeAspect="1"/>
          </p:cNvGraphicFramePr>
          <p:nvPr/>
        </p:nvGraphicFramePr>
        <p:xfrm>
          <a:off x="7762875" y="3946525"/>
          <a:ext cx="1152525" cy="525463"/>
        </p:xfrm>
        <a:graphic>
          <a:graphicData uri="http://schemas.openxmlformats.org/presentationml/2006/ole">
            <p:oleObj spid="_x0000_s401413" name="Equation" r:id="rId7" imgW="762000" imgH="419100" progId="Equation.DSMT4">
              <p:embed/>
            </p:oleObj>
          </a:graphicData>
        </a:graphic>
      </p:graphicFrame>
      <p:graphicFrame>
        <p:nvGraphicFramePr>
          <p:cNvPr id="48159" name="Object 6"/>
          <p:cNvGraphicFramePr>
            <a:graphicFrameLocks noChangeAspect="1"/>
          </p:cNvGraphicFramePr>
          <p:nvPr/>
        </p:nvGraphicFramePr>
        <p:xfrm>
          <a:off x="7772400" y="4572000"/>
          <a:ext cx="635000" cy="304800"/>
        </p:xfrm>
        <a:graphic>
          <a:graphicData uri="http://schemas.openxmlformats.org/presentationml/2006/ole">
            <p:oleObj spid="_x0000_s401414" name="Equation" r:id="rId8" imgW="419040" imgH="241200" progId="Equation.3">
              <p:embed/>
            </p:oleObj>
          </a:graphicData>
        </a:graphic>
      </p:graphicFrame>
      <p:graphicFrame>
        <p:nvGraphicFramePr>
          <p:cNvPr id="48160" name="Object 7"/>
          <p:cNvGraphicFramePr>
            <a:graphicFrameLocks noChangeAspect="1"/>
          </p:cNvGraphicFramePr>
          <p:nvPr/>
        </p:nvGraphicFramePr>
        <p:xfrm>
          <a:off x="4800600" y="5757863"/>
          <a:ext cx="519113" cy="315912"/>
        </p:xfrm>
        <a:graphic>
          <a:graphicData uri="http://schemas.openxmlformats.org/presentationml/2006/ole">
            <p:oleObj spid="_x0000_s401415" name="Equation" r:id="rId9" imgW="330120" imgH="177480" progId="Equation.3">
              <p:embed/>
            </p:oleObj>
          </a:graphicData>
        </a:graphic>
      </p:graphicFrame>
      <p:grpSp>
        <p:nvGrpSpPr>
          <p:cNvPr id="6" name="Group 33"/>
          <p:cNvGrpSpPr>
            <a:grpSpLocks/>
          </p:cNvGrpSpPr>
          <p:nvPr/>
        </p:nvGrpSpPr>
        <p:grpSpPr bwMode="auto">
          <a:xfrm>
            <a:off x="479425" y="4173538"/>
            <a:ext cx="892175" cy="785812"/>
            <a:chOff x="1358" y="1872"/>
            <a:chExt cx="562" cy="624"/>
          </a:xfrm>
        </p:grpSpPr>
        <p:sp>
          <p:nvSpPr>
            <p:cNvPr id="36916" name="Line 34"/>
            <p:cNvSpPr>
              <a:spLocks noChangeShapeType="1"/>
            </p:cNvSpPr>
            <p:nvPr/>
          </p:nvSpPr>
          <p:spPr bwMode="auto">
            <a:xfrm rot="10800000">
              <a:off x="1584" y="2016"/>
              <a:ext cx="0" cy="48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6917" name="Text Box 35"/>
            <p:cNvSpPr txBox="1">
              <a:spLocks noChangeArrowheads="1"/>
            </p:cNvSpPr>
            <p:nvPr/>
          </p:nvSpPr>
          <p:spPr bwMode="auto">
            <a:xfrm>
              <a:off x="1358" y="1872"/>
              <a:ext cx="562" cy="363"/>
            </a:xfrm>
            <a:prstGeom prst="rect">
              <a:avLst/>
            </a:prstGeom>
            <a:noFill/>
            <a:ln w="9525">
              <a:noFill/>
              <a:miter lim="800000"/>
              <a:headEnd/>
              <a:tailEnd/>
            </a:ln>
          </p:spPr>
          <p:txBody>
            <a:bodyPr wrap="none">
              <a:prstTxWarp prst="textNoShape">
                <a:avLst/>
              </a:prstTxWarp>
              <a:spAutoFit/>
            </a:bodyPr>
            <a:lstStyle/>
            <a:p>
              <a:r>
                <a:rPr lang="en-US" b="1">
                  <a:solidFill>
                    <a:srgbClr val="A50021"/>
                  </a:solidFill>
                  <a:latin typeface="Monotype Corsiva" charset="0"/>
                </a:rPr>
                <a:t>n= -F</a:t>
              </a:r>
              <a:r>
                <a:rPr lang="en-US" baseline="-25000">
                  <a:solidFill>
                    <a:srgbClr val="A50021"/>
                  </a:solidFill>
                  <a:latin typeface="Monotype Corsiva" charset="0"/>
                </a:rPr>
                <a:t>g</a:t>
              </a:r>
              <a:endParaRPr lang="en-US" b="1">
                <a:solidFill>
                  <a:srgbClr val="A50021"/>
                </a:solidFill>
                <a:latin typeface="Monotype Corsiva" charset="0"/>
              </a:endParaRPr>
            </a:p>
          </p:txBody>
        </p:sp>
      </p:grpSp>
      <p:grpSp>
        <p:nvGrpSpPr>
          <p:cNvPr id="7" name="Group 36"/>
          <p:cNvGrpSpPr>
            <a:grpSpLocks/>
          </p:cNvGrpSpPr>
          <p:nvPr/>
        </p:nvGrpSpPr>
        <p:grpSpPr bwMode="auto">
          <a:xfrm>
            <a:off x="393700" y="4962525"/>
            <a:ext cx="977900" cy="1057275"/>
            <a:chOff x="1064" y="2352"/>
            <a:chExt cx="616" cy="839"/>
          </a:xfrm>
        </p:grpSpPr>
        <p:sp>
          <p:nvSpPr>
            <p:cNvPr id="36914" name="Text Box 37"/>
            <p:cNvSpPr txBox="1">
              <a:spLocks noChangeArrowheads="1"/>
            </p:cNvSpPr>
            <p:nvPr/>
          </p:nvSpPr>
          <p:spPr bwMode="auto">
            <a:xfrm>
              <a:off x="1064" y="2828"/>
              <a:ext cx="616" cy="363"/>
            </a:xfrm>
            <a:prstGeom prst="rect">
              <a:avLst/>
            </a:prstGeom>
            <a:noFill/>
            <a:ln w="9525">
              <a:noFill/>
              <a:miter lim="800000"/>
              <a:headEnd/>
              <a:tailEnd/>
            </a:ln>
          </p:spPr>
          <p:txBody>
            <a:bodyPr wrap="none">
              <a:prstTxWarp prst="textNoShape">
                <a:avLst/>
              </a:prstTxWarp>
              <a:spAutoFit/>
            </a:bodyPr>
            <a:lstStyle/>
            <a:p>
              <a:r>
                <a:rPr lang="en-US" b="1">
                  <a:solidFill>
                    <a:srgbClr val="800000"/>
                  </a:solidFill>
                  <a:latin typeface="Monotype Corsiva" charset="0"/>
                </a:rPr>
                <a:t>F</a:t>
              </a:r>
              <a:r>
                <a:rPr lang="en-US" baseline="-25000">
                  <a:solidFill>
                    <a:srgbClr val="800000"/>
                  </a:solidFill>
                  <a:latin typeface="Monotype Corsiva" charset="0"/>
                </a:rPr>
                <a:t>g</a:t>
              </a:r>
              <a:r>
                <a:rPr lang="en-US">
                  <a:solidFill>
                    <a:srgbClr val="800000"/>
                  </a:solidFill>
                  <a:latin typeface="Monotype Corsiva" charset="0"/>
                </a:rPr>
                <a:t>=M</a:t>
              </a:r>
              <a:r>
                <a:rPr lang="en-US" b="1">
                  <a:solidFill>
                    <a:srgbClr val="800000"/>
                  </a:solidFill>
                  <a:latin typeface="Monotype Corsiva" charset="0"/>
                </a:rPr>
                <a:t>g</a:t>
              </a:r>
            </a:p>
          </p:txBody>
        </p:sp>
        <p:sp>
          <p:nvSpPr>
            <p:cNvPr id="36915" name="Line 38"/>
            <p:cNvSpPr>
              <a:spLocks noChangeShapeType="1"/>
            </p:cNvSpPr>
            <p:nvPr/>
          </p:nvSpPr>
          <p:spPr bwMode="auto">
            <a:xfrm>
              <a:off x="1344" y="2352"/>
              <a:ext cx="0" cy="480"/>
            </a:xfrm>
            <a:prstGeom prst="line">
              <a:avLst/>
            </a:prstGeom>
            <a:noFill/>
            <a:ln w="38100">
              <a:solidFill>
                <a:srgbClr val="333399"/>
              </a:solidFill>
              <a:round/>
              <a:headEnd type="oval" w="med" len="med"/>
              <a:tailEnd type="triangle" w="med" len="med"/>
            </a:ln>
          </p:spPr>
          <p:txBody>
            <a:bodyPr>
              <a:prstTxWarp prst="textNoShape">
                <a:avLst/>
              </a:prstTxWarp>
            </a:bodyPr>
            <a:lstStyle/>
            <a:p>
              <a:endParaRPr lang="en-US"/>
            </a:p>
          </p:txBody>
        </p:sp>
      </p:grpSp>
      <p:grpSp>
        <p:nvGrpSpPr>
          <p:cNvPr id="8" name="Group 39"/>
          <p:cNvGrpSpPr>
            <a:grpSpLocks/>
          </p:cNvGrpSpPr>
          <p:nvPr/>
        </p:nvGrpSpPr>
        <p:grpSpPr bwMode="auto">
          <a:xfrm>
            <a:off x="914400" y="4959350"/>
            <a:ext cx="457200" cy="457200"/>
            <a:chOff x="1200" y="1389"/>
            <a:chExt cx="288" cy="363"/>
          </a:xfrm>
        </p:grpSpPr>
        <p:sp>
          <p:nvSpPr>
            <p:cNvPr id="36912" name="Line 40"/>
            <p:cNvSpPr>
              <a:spLocks noChangeShapeType="1"/>
            </p:cNvSpPr>
            <p:nvPr/>
          </p:nvSpPr>
          <p:spPr bwMode="auto">
            <a:xfrm>
              <a:off x="1200" y="1392"/>
              <a:ext cx="288" cy="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6913" name="Text Box 41"/>
            <p:cNvSpPr txBox="1">
              <a:spLocks noChangeArrowheads="1"/>
            </p:cNvSpPr>
            <p:nvPr/>
          </p:nvSpPr>
          <p:spPr bwMode="auto">
            <a:xfrm>
              <a:off x="1238" y="1389"/>
              <a:ext cx="212" cy="363"/>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T</a:t>
              </a:r>
            </a:p>
          </p:txBody>
        </p:sp>
      </p:grpSp>
      <p:graphicFrame>
        <p:nvGraphicFramePr>
          <p:cNvPr id="48170" name="Object 8"/>
          <p:cNvGraphicFramePr>
            <a:graphicFrameLocks noChangeAspect="1"/>
          </p:cNvGraphicFramePr>
          <p:nvPr/>
        </p:nvGraphicFramePr>
        <p:xfrm>
          <a:off x="6373813" y="4116388"/>
          <a:ext cx="865187" cy="287337"/>
        </p:xfrm>
        <a:graphic>
          <a:graphicData uri="http://schemas.openxmlformats.org/presentationml/2006/ole">
            <p:oleObj spid="_x0000_s401416" name="Equation" r:id="rId10" imgW="571500" imgH="228600" progId="Equation.DSMT4">
              <p:embed/>
            </p:oleObj>
          </a:graphicData>
        </a:graphic>
      </p:graphicFrame>
      <p:graphicFrame>
        <p:nvGraphicFramePr>
          <p:cNvPr id="48171" name="Object 9"/>
          <p:cNvGraphicFramePr>
            <a:graphicFrameLocks noChangeAspect="1"/>
          </p:cNvGraphicFramePr>
          <p:nvPr/>
        </p:nvGraphicFramePr>
        <p:xfrm>
          <a:off x="7235825" y="4114800"/>
          <a:ext cx="460375" cy="255588"/>
        </p:xfrm>
        <a:graphic>
          <a:graphicData uri="http://schemas.openxmlformats.org/presentationml/2006/ole">
            <p:oleObj spid="_x0000_s401417" name="Equation" r:id="rId11" imgW="304800" imgH="203200" progId="Equation.DSMT4">
              <p:embed/>
            </p:oleObj>
          </a:graphicData>
        </a:graphic>
      </p:graphicFrame>
      <p:graphicFrame>
        <p:nvGraphicFramePr>
          <p:cNvPr id="48172" name="Object 10"/>
          <p:cNvGraphicFramePr>
            <a:graphicFrameLocks noChangeAspect="1"/>
          </p:cNvGraphicFramePr>
          <p:nvPr/>
        </p:nvGraphicFramePr>
        <p:xfrm>
          <a:off x="6289675" y="4541838"/>
          <a:ext cx="822325" cy="288925"/>
        </p:xfrm>
        <a:graphic>
          <a:graphicData uri="http://schemas.openxmlformats.org/presentationml/2006/ole">
            <p:oleObj spid="_x0000_s401418" name="Equation" r:id="rId12" imgW="635000" imgH="228600" progId="Equation.DSMT4">
              <p:embed/>
            </p:oleObj>
          </a:graphicData>
        </a:graphic>
      </p:graphicFrame>
      <p:graphicFrame>
        <p:nvGraphicFramePr>
          <p:cNvPr id="48173" name="Object 11"/>
          <p:cNvGraphicFramePr>
            <a:graphicFrameLocks noChangeAspect="1"/>
          </p:cNvGraphicFramePr>
          <p:nvPr/>
        </p:nvGraphicFramePr>
        <p:xfrm>
          <a:off x="7075488" y="4533900"/>
          <a:ext cx="576262" cy="304800"/>
        </p:xfrm>
        <a:graphic>
          <a:graphicData uri="http://schemas.openxmlformats.org/presentationml/2006/ole">
            <p:oleObj spid="_x0000_s401419" name="Equation" r:id="rId13" imgW="444240" imgH="241200" progId="Equation.3">
              <p:embed/>
            </p:oleObj>
          </a:graphicData>
        </a:graphic>
      </p:graphicFrame>
      <p:graphicFrame>
        <p:nvGraphicFramePr>
          <p:cNvPr id="48174" name="Object 12"/>
          <p:cNvGraphicFramePr>
            <a:graphicFrameLocks noChangeAspect="1"/>
          </p:cNvGraphicFramePr>
          <p:nvPr/>
        </p:nvGraphicFramePr>
        <p:xfrm>
          <a:off x="7607300" y="4575175"/>
          <a:ext cx="165100" cy="223838"/>
        </p:xfrm>
        <a:graphic>
          <a:graphicData uri="http://schemas.openxmlformats.org/presentationml/2006/ole">
            <p:oleObj spid="_x0000_s401420" name="Equation" r:id="rId14" imgW="126720" imgH="177480" progId="Equation.3">
              <p:embed/>
            </p:oleObj>
          </a:graphicData>
        </a:graphic>
      </p:graphicFrame>
      <p:graphicFrame>
        <p:nvGraphicFramePr>
          <p:cNvPr id="48175" name="Object 13"/>
          <p:cNvGraphicFramePr>
            <a:graphicFrameLocks noChangeAspect="1"/>
          </p:cNvGraphicFramePr>
          <p:nvPr/>
        </p:nvGraphicFramePr>
        <p:xfrm>
          <a:off x="5378450" y="5137150"/>
          <a:ext cx="1049338" cy="338138"/>
        </p:xfrm>
        <a:graphic>
          <a:graphicData uri="http://schemas.openxmlformats.org/presentationml/2006/ole">
            <p:oleObj spid="_x0000_s401421" name="Equation" r:id="rId15" imgW="647700" imgH="203200" progId="Equation.DSMT4">
              <p:embed/>
            </p:oleObj>
          </a:graphicData>
        </a:graphic>
      </p:graphicFrame>
      <p:graphicFrame>
        <p:nvGraphicFramePr>
          <p:cNvPr id="48176" name="Object 14"/>
          <p:cNvGraphicFramePr>
            <a:graphicFrameLocks noChangeAspect="1"/>
          </p:cNvGraphicFramePr>
          <p:nvPr/>
        </p:nvGraphicFramePr>
        <p:xfrm>
          <a:off x="6397625" y="5005388"/>
          <a:ext cx="1603375" cy="601662"/>
        </p:xfrm>
        <a:graphic>
          <a:graphicData uri="http://schemas.openxmlformats.org/presentationml/2006/ole">
            <p:oleObj spid="_x0000_s401422" name="Equation" r:id="rId16" imgW="990600" imgH="469900" progId="Equation.DSMT4">
              <p:embed/>
            </p:oleObj>
          </a:graphicData>
        </a:graphic>
      </p:graphicFrame>
      <p:graphicFrame>
        <p:nvGraphicFramePr>
          <p:cNvPr id="48177" name="Object 15"/>
          <p:cNvGraphicFramePr>
            <a:graphicFrameLocks noChangeAspect="1"/>
          </p:cNvGraphicFramePr>
          <p:nvPr/>
        </p:nvGraphicFramePr>
        <p:xfrm>
          <a:off x="5286375" y="5735638"/>
          <a:ext cx="920750" cy="361950"/>
        </p:xfrm>
        <a:graphic>
          <a:graphicData uri="http://schemas.openxmlformats.org/presentationml/2006/ole">
            <p:oleObj spid="_x0000_s401423" name="Equation" r:id="rId17" imgW="584200" imgH="228600" progId="Equation.DSMT4">
              <p:embed/>
            </p:oleObj>
          </a:graphicData>
        </a:graphic>
      </p:graphicFrame>
      <p:graphicFrame>
        <p:nvGraphicFramePr>
          <p:cNvPr id="48178" name="Object 16"/>
          <p:cNvGraphicFramePr>
            <a:graphicFrameLocks noChangeAspect="1"/>
          </p:cNvGraphicFramePr>
          <p:nvPr/>
        </p:nvGraphicFramePr>
        <p:xfrm>
          <a:off x="6251575" y="5643563"/>
          <a:ext cx="1901825" cy="604837"/>
        </p:xfrm>
        <a:graphic>
          <a:graphicData uri="http://schemas.openxmlformats.org/presentationml/2006/ole">
            <p:oleObj spid="_x0000_s401424" name="Equation" r:id="rId18" imgW="1206500" imgH="469900" progId="Equation.DSMT4">
              <p:embed/>
            </p:oleObj>
          </a:graphicData>
        </a:graphic>
      </p:graphicFrame>
      <p:sp>
        <p:nvSpPr>
          <p:cNvPr id="36904" name="Footer Placeholder 53"/>
          <p:cNvSpPr>
            <a:spLocks noGrp="1"/>
          </p:cNvSpPr>
          <p:nvPr>
            <p:ph type="ftr" sz="quarter" idx="11"/>
          </p:nvPr>
        </p:nvSpPr>
        <p:spPr>
          <a:noFill/>
        </p:spPr>
        <p:txBody>
          <a:bodyPr/>
          <a:lstStyle/>
          <a:p>
            <a:r>
              <a:rPr lang="en-US" smtClean="0"/>
              <a:t>PHYS 1443-001, Spring 2011 Dr. Jaehoon Yu</a:t>
            </a:r>
            <a:endParaRPr lang="en-US"/>
          </a:p>
        </p:txBody>
      </p:sp>
      <p:sp>
        <p:nvSpPr>
          <p:cNvPr id="55" name="Text Box 13"/>
          <p:cNvSpPr txBox="1">
            <a:spLocks noChangeArrowheads="1"/>
          </p:cNvSpPr>
          <p:nvPr/>
        </p:nvSpPr>
        <p:spPr bwMode="auto">
          <a:xfrm>
            <a:off x="4635500" y="3505200"/>
            <a:ext cx="2438400" cy="461963"/>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Friction force: </a:t>
            </a:r>
            <a:r>
              <a:rPr lang="en-US" b="1">
                <a:solidFill>
                  <a:srgbClr val="800000"/>
                </a:solidFill>
                <a:latin typeface="Monotype Corsiva" charset="0"/>
              </a:rPr>
              <a:t>F</a:t>
            </a:r>
            <a:r>
              <a:rPr lang="en-US" sz="2000" b="1" baseline="-25000">
                <a:solidFill>
                  <a:srgbClr val="800000"/>
                </a:solidFill>
                <a:latin typeface="Monotype Corsiva" charset="0"/>
              </a:rPr>
              <a:t>f</a:t>
            </a:r>
            <a:endParaRPr lang="en-US" b="1" baseline="-25000">
              <a:solidFill>
                <a:srgbClr val="800000"/>
              </a:solidFill>
              <a:latin typeface="Monotype Corsiva" charset="0"/>
            </a:endParaRPr>
          </a:p>
        </p:txBody>
      </p:sp>
      <p:grpSp>
        <p:nvGrpSpPr>
          <p:cNvPr id="10" name="Group 64"/>
          <p:cNvGrpSpPr>
            <a:grpSpLocks/>
          </p:cNvGrpSpPr>
          <p:nvPr/>
        </p:nvGrpSpPr>
        <p:grpSpPr bwMode="auto">
          <a:xfrm>
            <a:off x="1695450" y="3581400"/>
            <a:ext cx="514350" cy="461963"/>
            <a:chOff x="1694738" y="3581400"/>
            <a:chExt cx="515062" cy="461665"/>
          </a:xfrm>
        </p:grpSpPr>
        <p:cxnSp>
          <p:nvCxnSpPr>
            <p:cNvPr id="36910" name="Straight Arrow Connector 56"/>
            <p:cNvCxnSpPr>
              <a:cxnSpLocks noChangeShapeType="1"/>
            </p:cNvCxnSpPr>
            <p:nvPr/>
          </p:nvCxnSpPr>
          <p:spPr bwMode="auto">
            <a:xfrm rot="10800000">
              <a:off x="1752600" y="3581400"/>
              <a:ext cx="457200" cy="1588"/>
            </a:xfrm>
            <a:prstGeom prst="straightConnector1">
              <a:avLst/>
            </a:prstGeom>
            <a:noFill/>
            <a:ln w="28575">
              <a:solidFill>
                <a:schemeClr val="accent2"/>
              </a:solidFill>
              <a:round/>
              <a:headEnd/>
              <a:tailEnd type="arrow" w="med" len="med"/>
            </a:ln>
          </p:spPr>
        </p:cxnSp>
        <p:sp>
          <p:nvSpPr>
            <p:cNvPr id="36911" name="TextBox 63"/>
            <p:cNvSpPr txBox="1">
              <a:spLocks noChangeArrowheads="1"/>
            </p:cNvSpPr>
            <p:nvPr/>
          </p:nvSpPr>
          <p:spPr bwMode="auto">
            <a:xfrm>
              <a:off x="1694738" y="3581400"/>
              <a:ext cx="515062" cy="461665"/>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ea typeface="Monotype Corsiva" charset="0"/>
                  <a:cs typeface="Monotype Corsiva" charset="0"/>
                </a:rPr>
                <a:t>F</a:t>
              </a:r>
              <a:r>
                <a:rPr lang="en-US" baseline="-25000">
                  <a:solidFill>
                    <a:schemeClr val="accent2"/>
                  </a:solidFill>
                  <a:latin typeface="Monotype Corsiva" charset="0"/>
                  <a:ea typeface="Monotype Corsiva" charset="0"/>
                  <a:cs typeface="Monotype Corsiva" charset="0"/>
                </a:rPr>
                <a:t>f</a:t>
              </a:r>
            </a:p>
          </p:txBody>
        </p:sp>
      </p:grpSp>
      <p:grpSp>
        <p:nvGrpSpPr>
          <p:cNvPr id="11" name="Group 65"/>
          <p:cNvGrpSpPr>
            <a:grpSpLocks/>
          </p:cNvGrpSpPr>
          <p:nvPr/>
        </p:nvGrpSpPr>
        <p:grpSpPr bwMode="auto">
          <a:xfrm>
            <a:off x="228600" y="4953000"/>
            <a:ext cx="514350" cy="461963"/>
            <a:chOff x="1694738" y="3581400"/>
            <a:chExt cx="515062" cy="461665"/>
          </a:xfrm>
        </p:grpSpPr>
        <p:cxnSp>
          <p:nvCxnSpPr>
            <p:cNvPr id="36908" name="Straight Arrow Connector 66"/>
            <p:cNvCxnSpPr>
              <a:cxnSpLocks noChangeShapeType="1"/>
            </p:cNvCxnSpPr>
            <p:nvPr/>
          </p:nvCxnSpPr>
          <p:spPr bwMode="auto">
            <a:xfrm rot="10800000">
              <a:off x="1752600" y="3581400"/>
              <a:ext cx="457200" cy="1588"/>
            </a:xfrm>
            <a:prstGeom prst="straightConnector1">
              <a:avLst/>
            </a:prstGeom>
            <a:noFill/>
            <a:ln w="28575">
              <a:solidFill>
                <a:schemeClr val="accent2"/>
              </a:solidFill>
              <a:round/>
              <a:headEnd/>
              <a:tailEnd type="arrow" w="med" len="med"/>
            </a:ln>
          </p:spPr>
        </p:cxnSp>
        <p:sp>
          <p:nvSpPr>
            <p:cNvPr id="36909" name="TextBox 67"/>
            <p:cNvSpPr txBox="1">
              <a:spLocks noChangeArrowheads="1"/>
            </p:cNvSpPr>
            <p:nvPr/>
          </p:nvSpPr>
          <p:spPr bwMode="auto">
            <a:xfrm>
              <a:off x="1694738" y="3581400"/>
              <a:ext cx="515062" cy="461665"/>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ea typeface="Monotype Corsiva" charset="0"/>
                  <a:cs typeface="Monotype Corsiva" charset="0"/>
                </a:rPr>
                <a:t>F</a:t>
              </a:r>
              <a:r>
                <a:rPr lang="en-US" baseline="-25000">
                  <a:solidFill>
                    <a:schemeClr val="accent2"/>
                  </a:solidFill>
                  <a:latin typeface="Monotype Corsiva" charset="0"/>
                  <a:ea typeface="Monotype Corsiva" charset="0"/>
                  <a:cs typeface="Monotype Corsiva" charset="0"/>
                </a:rPr>
                <a:t>f</a:t>
              </a:r>
            </a:p>
          </p:txBody>
        </p:sp>
      </p:grpSp>
      <p:graphicFrame>
        <p:nvGraphicFramePr>
          <p:cNvPr id="9" name="Object 17"/>
          <p:cNvGraphicFramePr>
            <a:graphicFrameLocks noChangeAspect="1"/>
          </p:cNvGraphicFramePr>
          <p:nvPr/>
        </p:nvGraphicFramePr>
        <p:xfrm>
          <a:off x="8509000" y="4587875"/>
          <a:ext cx="635000" cy="288925"/>
        </p:xfrm>
        <a:graphic>
          <a:graphicData uri="http://schemas.openxmlformats.org/presentationml/2006/ole">
            <p:oleObj spid="_x0000_s401425" name="Equation" r:id="rId19" imgW="419100" imgH="22860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912" name="Rectangle 4"/>
          <p:cNvSpPr>
            <a:spLocks noGrp="1" noChangeArrowheads="1"/>
          </p:cNvSpPr>
          <p:nvPr>
            <p:ph type="dt" sz="quarter" idx="10"/>
          </p:nvPr>
        </p:nvSpPr>
        <p:spPr>
          <a:noFill/>
        </p:spPr>
        <p:txBody>
          <a:bodyPr/>
          <a:lstStyle/>
          <a:p>
            <a:r>
              <a:rPr lang="en-US" smtClean="0"/>
              <a:t>Wednesday, June 15, 2011</a:t>
            </a:r>
            <a:endParaRPr lang="en-US"/>
          </a:p>
        </p:txBody>
      </p:sp>
      <p:sp>
        <p:nvSpPr>
          <p:cNvPr id="37913" name="Rectangle 6"/>
          <p:cNvSpPr>
            <a:spLocks noGrp="1" noChangeArrowheads="1"/>
          </p:cNvSpPr>
          <p:nvPr>
            <p:ph type="sldNum" sz="quarter" idx="12"/>
          </p:nvPr>
        </p:nvSpPr>
        <p:spPr>
          <a:noFill/>
        </p:spPr>
        <p:txBody>
          <a:bodyPr/>
          <a:lstStyle/>
          <a:p>
            <a:fld id="{7AF3644A-AB31-B64B-A91F-731F80F1F0A4}" type="slidenum">
              <a:rPr lang="en-US"/>
              <a:pPr/>
              <a:t>9</a:t>
            </a:fld>
            <a:endParaRPr lang="en-US"/>
          </a:p>
        </p:txBody>
      </p:sp>
      <p:sp>
        <p:nvSpPr>
          <p:cNvPr id="52226" name="AutoShape 2"/>
          <p:cNvSpPr>
            <a:spLocks noChangeArrowheads="1"/>
          </p:cNvSpPr>
          <p:nvPr/>
        </p:nvSpPr>
        <p:spPr bwMode="auto">
          <a:xfrm>
            <a:off x="1371600" y="2574925"/>
            <a:ext cx="1828800" cy="838200"/>
          </a:xfrm>
          <a:prstGeom prst="rtTriangle">
            <a:avLst/>
          </a:prstGeom>
          <a:solidFill>
            <a:srgbClr val="FFFFCC"/>
          </a:solidFill>
          <a:ln w="28575">
            <a:solidFill>
              <a:srgbClr val="800000"/>
            </a:solidFill>
            <a:miter lim="800000"/>
            <a:headEnd/>
            <a:tailEnd/>
          </a:ln>
        </p:spPr>
        <p:txBody>
          <a:bodyPr wrap="none" anchor="ctr">
            <a:prstTxWarp prst="textNoShape">
              <a:avLst/>
            </a:prstTxWarp>
          </a:bodyPr>
          <a:lstStyle/>
          <a:p>
            <a:endParaRPr lang="en-US"/>
          </a:p>
        </p:txBody>
      </p:sp>
      <p:sp>
        <p:nvSpPr>
          <p:cNvPr id="37915" name="Rectangle 3"/>
          <p:cNvSpPr>
            <a:spLocks noGrp="1" noChangeArrowheads="1"/>
          </p:cNvSpPr>
          <p:nvPr>
            <p:ph type="title"/>
          </p:nvPr>
        </p:nvSpPr>
        <p:spPr>
          <a:xfrm>
            <a:off x="685800" y="76200"/>
            <a:ext cx="7772400" cy="762000"/>
          </a:xfrm>
        </p:spPr>
        <p:txBody>
          <a:bodyPr/>
          <a:lstStyle/>
          <a:p>
            <a:r>
              <a:rPr lang="en-US" smtClean="0"/>
              <a:t>Example 4.16 w/ Friction</a:t>
            </a:r>
          </a:p>
        </p:txBody>
      </p:sp>
      <p:sp>
        <p:nvSpPr>
          <p:cNvPr id="52228" name="Text Box 4"/>
          <p:cNvSpPr txBox="1">
            <a:spLocks noChangeArrowheads="1"/>
          </p:cNvSpPr>
          <p:nvPr/>
        </p:nvSpPr>
        <p:spPr bwMode="auto">
          <a:xfrm>
            <a:off x="685800" y="838200"/>
            <a:ext cx="80010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Suppose a block is placed on a rough surface inclined relative to the horizontal.  The inclination angle is increased till the block starts to move.  Show that by measuring this critical angle, </a:t>
            </a:r>
            <a:r>
              <a:rPr lang="en-US" sz="2000">
                <a:solidFill>
                  <a:schemeClr val="accent2"/>
                </a:solidFill>
                <a:latin typeface="Symbol" charset="2"/>
              </a:rPr>
              <a:t>θ</a:t>
            </a:r>
            <a:r>
              <a:rPr lang="en-US" sz="2000" baseline="-25000">
                <a:solidFill>
                  <a:schemeClr val="accent2"/>
                </a:solidFill>
                <a:latin typeface="Arial Narrow" charset="0"/>
              </a:rPr>
              <a:t>c</a:t>
            </a:r>
            <a:r>
              <a:rPr lang="en-US" sz="2000">
                <a:solidFill>
                  <a:schemeClr val="accent2"/>
                </a:solidFill>
                <a:latin typeface="Arial Narrow" charset="0"/>
              </a:rPr>
              <a:t>, one can determine coefficient of static friction, </a:t>
            </a:r>
            <a:r>
              <a:rPr lang="en-US" sz="2000">
                <a:solidFill>
                  <a:schemeClr val="accent2"/>
                </a:solidFill>
                <a:latin typeface="Symbol" charset="2"/>
              </a:rPr>
              <a:t>μ</a:t>
            </a:r>
            <a:r>
              <a:rPr lang="en-US" sz="2000" baseline="-25000">
                <a:solidFill>
                  <a:schemeClr val="accent2"/>
                </a:solidFill>
                <a:latin typeface="Arial Narrow" charset="0"/>
              </a:rPr>
              <a:t>s</a:t>
            </a:r>
            <a:r>
              <a:rPr lang="en-US" sz="2000">
                <a:solidFill>
                  <a:schemeClr val="accent2"/>
                </a:solidFill>
                <a:latin typeface="Arial Narrow" charset="0"/>
              </a:rPr>
              <a:t>.</a:t>
            </a:r>
            <a:endParaRPr lang="en-US" sz="2000"/>
          </a:p>
        </p:txBody>
      </p:sp>
      <p:graphicFrame>
        <p:nvGraphicFramePr>
          <p:cNvPr id="52229" name="Object 2"/>
          <p:cNvGraphicFramePr>
            <a:graphicFrameLocks noChangeAspect="1"/>
          </p:cNvGraphicFramePr>
          <p:nvPr/>
        </p:nvGraphicFramePr>
        <p:xfrm>
          <a:off x="3217863" y="3860800"/>
          <a:ext cx="528637" cy="350838"/>
        </p:xfrm>
        <a:graphic>
          <a:graphicData uri="http://schemas.openxmlformats.org/presentationml/2006/ole">
            <p:oleObj spid="_x0000_s402434" name="Equation" r:id="rId3" imgW="292100" imgH="203200" progId="Equation.DSMT4">
              <p:embed/>
            </p:oleObj>
          </a:graphicData>
        </a:graphic>
      </p:graphicFrame>
      <p:sp>
        <p:nvSpPr>
          <p:cNvPr id="52230" name="AutoShape 6"/>
          <p:cNvSpPr>
            <a:spLocks noChangeArrowheads="1"/>
          </p:cNvSpPr>
          <p:nvPr/>
        </p:nvSpPr>
        <p:spPr bwMode="auto">
          <a:xfrm>
            <a:off x="3505200" y="2209800"/>
            <a:ext cx="1600200" cy="1219200"/>
          </a:xfrm>
          <a:prstGeom prst="rightArrow">
            <a:avLst>
              <a:gd name="adj1" fmla="val 50000"/>
              <a:gd name="adj2" fmla="val 32813"/>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sz="2000">
                <a:solidFill>
                  <a:srgbClr val="800000"/>
                </a:solidFill>
                <a:latin typeface="Arial Narrow" charset="0"/>
              </a:rPr>
              <a:t>Free-body</a:t>
            </a:r>
          </a:p>
          <a:p>
            <a:pPr algn="ctr"/>
            <a:r>
              <a:rPr lang="en-US" sz="2000">
                <a:solidFill>
                  <a:srgbClr val="800000"/>
                </a:solidFill>
                <a:latin typeface="Arial Narrow" charset="0"/>
              </a:rPr>
              <a:t>Diagram</a:t>
            </a:r>
          </a:p>
        </p:txBody>
      </p:sp>
      <p:grpSp>
        <p:nvGrpSpPr>
          <p:cNvPr id="2" name="Group 7"/>
          <p:cNvGrpSpPr>
            <a:grpSpLocks/>
          </p:cNvGrpSpPr>
          <p:nvPr/>
        </p:nvGrpSpPr>
        <p:grpSpPr bwMode="auto">
          <a:xfrm>
            <a:off x="2466975" y="3108325"/>
            <a:ext cx="352425" cy="307975"/>
            <a:chOff x="1026" y="1872"/>
            <a:chExt cx="222" cy="194"/>
          </a:xfrm>
        </p:grpSpPr>
        <p:sp>
          <p:nvSpPr>
            <p:cNvPr id="37960" name="Text Box 8"/>
            <p:cNvSpPr txBox="1">
              <a:spLocks noChangeArrowheads="1"/>
            </p:cNvSpPr>
            <p:nvPr/>
          </p:nvSpPr>
          <p:spPr bwMode="auto">
            <a:xfrm>
              <a:off x="1026" y="1872"/>
              <a:ext cx="175" cy="194"/>
            </a:xfrm>
            <a:prstGeom prst="rect">
              <a:avLst/>
            </a:prstGeom>
            <a:noFill/>
            <a:ln w="9525">
              <a:noFill/>
              <a:miter lim="800000"/>
              <a:headEnd/>
              <a:tailEnd/>
            </a:ln>
          </p:spPr>
          <p:txBody>
            <a:bodyPr wrap="none">
              <a:prstTxWarp prst="textNoShape">
                <a:avLst/>
              </a:prstTxWarp>
              <a:spAutoFit/>
            </a:bodyPr>
            <a:lstStyle/>
            <a:p>
              <a:r>
                <a:rPr lang="en-US" sz="1400">
                  <a:solidFill>
                    <a:srgbClr val="333399"/>
                  </a:solidFill>
                  <a:latin typeface="Symbol" charset="2"/>
                </a:rPr>
                <a:t>θ</a:t>
              </a:r>
            </a:p>
          </p:txBody>
        </p:sp>
        <p:sp>
          <p:nvSpPr>
            <p:cNvPr id="37961" name="AutoShape 9"/>
            <p:cNvSpPr>
              <a:spLocks noChangeArrowheads="1"/>
            </p:cNvSpPr>
            <p:nvPr/>
          </p:nvSpPr>
          <p:spPr bwMode="auto">
            <a:xfrm rot="-5400000">
              <a:off x="1164" y="1980"/>
              <a:ext cx="120" cy="48"/>
            </a:xfrm>
            <a:prstGeom prst="curvedDownArrow">
              <a:avLst>
                <a:gd name="adj1" fmla="val 50000"/>
                <a:gd name="adj2" fmla="val 100000"/>
                <a:gd name="adj3" fmla="val 33333"/>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3" name="Group 10"/>
          <p:cNvGrpSpPr>
            <a:grpSpLocks/>
          </p:cNvGrpSpPr>
          <p:nvPr/>
        </p:nvGrpSpPr>
        <p:grpSpPr bwMode="auto">
          <a:xfrm>
            <a:off x="5257800" y="1905000"/>
            <a:ext cx="1889125" cy="1371600"/>
            <a:chOff x="3312" y="1200"/>
            <a:chExt cx="1190" cy="864"/>
          </a:xfrm>
        </p:grpSpPr>
        <p:grpSp>
          <p:nvGrpSpPr>
            <p:cNvPr id="4" name="Group 11"/>
            <p:cNvGrpSpPr>
              <a:grpSpLocks/>
            </p:cNvGrpSpPr>
            <p:nvPr/>
          </p:nvGrpSpPr>
          <p:grpSpPr bwMode="auto">
            <a:xfrm>
              <a:off x="3312" y="1344"/>
              <a:ext cx="1190" cy="720"/>
              <a:chOff x="2506" y="1344"/>
              <a:chExt cx="1190" cy="720"/>
            </a:xfrm>
          </p:grpSpPr>
          <p:sp>
            <p:nvSpPr>
              <p:cNvPr id="37957" name="Line 12"/>
              <p:cNvSpPr>
                <a:spLocks noChangeShapeType="1"/>
              </p:cNvSpPr>
              <p:nvPr/>
            </p:nvSpPr>
            <p:spPr bwMode="auto">
              <a:xfrm>
                <a:off x="2506" y="1920"/>
                <a:ext cx="1008"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58" name="Line 13"/>
              <p:cNvSpPr>
                <a:spLocks noChangeShapeType="1"/>
              </p:cNvSpPr>
              <p:nvPr/>
            </p:nvSpPr>
            <p:spPr bwMode="auto">
              <a:xfrm rot="5400000">
                <a:off x="2674" y="1704"/>
                <a:ext cx="720"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59" name="Text Box 14"/>
              <p:cNvSpPr txBox="1">
                <a:spLocks noChangeArrowheads="1"/>
              </p:cNvSpPr>
              <p:nvPr/>
            </p:nvSpPr>
            <p:spPr bwMode="auto">
              <a:xfrm>
                <a:off x="3514" y="1783"/>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x</a:t>
                </a:r>
              </a:p>
            </p:txBody>
          </p:sp>
        </p:grpSp>
        <p:sp>
          <p:nvSpPr>
            <p:cNvPr id="37956" name="Text Box 15"/>
            <p:cNvSpPr txBox="1">
              <a:spLocks noChangeArrowheads="1"/>
            </p:cNvSpPr>
            <p:nvPr/>
          </p:nvSpPr>
          <p:spPr bwMode="auto">
            <a:xfrm>
              <a:off x="3840" y="1200"/>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y</a:t>
              </a:r>
            </a:p>
          </p:txBody>
        </p:sp>
      </p:grpSp>
      <p:sp>
        <p:nvSpPr>
          <p:cNvPr id="52240" name="Rectangle 16"/>
          <p:cNvSpPr>
            <a:spLocks noChangeArrowheads="1"/>
          </p:cNvSpPr>
          <p:nvPr/>
        </p:nvSpPr>
        <p:spPr bwMode="auto">
          <a:xfrm rot="1561888">
            <a:off x="1447800" y="2270125"/>
            <a:ext cx="381000" cy="381000"/>
          </a:xfrm>
          <a:prstGeom prst="rect">
            <a:avLst/>
          </a:prstGeom>
          <a:solidFill>
            <a:srgbClr val="CC6600"/>
          </a:solidFill>
          <a:ln w="28575">
            <a:solidFill>
              <a:srgbClr val="800000"/>
            </a:solidFill>
            <a:miter lim="800000"/>
            <a:headEnd/>
            <a:tailEnd/>
          </a:ln>
        </p:spPr>
        <p:txBody>
          <a:bodyPr wrap="none" anchor="ctr">
            <a:prstTxWarp prst="textNoShape">
              <a:avLst/>
            </a:prstTxWarp>
          </a:bodyPr>
          <a:lstStyle/>
          <a:p>
            <a:pPr algn="ctr"/>
            <a:r>
              <a:rPr lang="en-US" sz="2000">
                <a:solidFill>
                  <a:srgbClr val="FFFF99"/>
                </a:solidFill>
                <a:latin typeface="Arial Narrow" charset="0"/>
              </a:rPr>
              <a:t>M</a:t>
            </a:r>
          </a:p>
        </p:txBody>
      </p:sp>
      <p:grpSp>
        <p:nvGrpSpPr>
          <p:cNvPr id="5" name="Group 17"/>
          <p:cNvGrpSpPr>
            <a:grpSpLocks/>
          </p:cNvGrpSpPr>
          <p:nvPr/>
        </p:nvGrpSpPr>
        <p:grpSpPr bwMode="auto">
          <a:xfrm>
            <a:off x="2209800" y="2370138"/>
            <a:ext cx="609600" cy="509587"/>
            <a:chOff x="864" y="1311"/>
            <a:chExt cx="384" cy="321"/>
          </a:xfrm>
        </p:grpSpPr>
        <p:sp>
          <p:nvSpPr>
            <p:cNvPr id="37953" name="Line 18"/>
            <p:cNvSpPr>
              <a:spLocks noChangeShapeType="1"/>
            </p:cNvSpPr>
            <p:nvPr/>
          </p:nvSpPr>
          <p:spPr bwMode="auto">
            <a:xfrm>
              <a:off x="864" y="1440"/>
              <a:ext cx="384" cy="192"/>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54" name="Text Box 19"/>
            <p:cNvSpPr txBox="1">
              <a:spLocks noChangeArrowheads="1"/>
            </p:cNvSpPr>
            <p:nvPr/>
          </p:nvSpPr>
          <p:spPr bwMode="auto">
            <a:xfrm rot="1417118">
              <a:off x="1004" y="1311"/>
              <a:ext cx="183"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a</a:t>
              </a:r>
            </a:p>
          </p:txBody>
        </p:sp>
      </p:grpSp>
      <p:grpSp>
        <p:nvGrpSpPr>
          <p:cNvPr id="6" name="Group 20"/>
          <p:cNvGrpSpPr>
            <a:grpSpLocks/>
          </p:cNvGrpSpPr>
          <p:nvPr/>
        </p:nvGrpSpPr>
        <p:grpSpPr bwMode="auto">
          <a:xfrm>
            <a:off x="1582738" y="2498725"/>
            <a:ext cx="398462" cy="930275"/>
            <a:chOff x="469" y="1488"/>
            <a:chExt cx="251" cy="586"/>
          </a:xfrm>
        </p:grpSpPr>
        <p:sp>
          <p:nvSpPr>
            <p:cNvPr id="37951" name="Line 21"/>
            <p:cNvSpPr>
              <a:spLocks noChangeShapeType="1"/>
            </p:cNvSpPr>
            <p:nvPr/>
          </p:nvSpPr>
          <p:spPr bwMode="auto">
            <a:xfrm>
              <a:off x="480" y="1488"/>
              <a:ext cx="0" cy="432"/>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52" name="Text Box 22"/>
            <p:cNvSpPr txBox="1">
              <a:spLocks noChangeArrowheads="1"/>
            </p:cNvSpPr>
            <p:nvPr/>
          </p:nvSpPr>
          <p:spPr bwMode="auto">
            <a:xfrm>
              <a:off x="469" y="1824"/>
              <a:ext cx="251"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a:t>
              </a:r>
              <a:r>
                <a:rPr lang="en-US" sz="2000" b="1" baseline="-25000">
                  <a:solidFill>
                    <a:srgbClr val="333399"/>
                  </a:solidFill>
                  <a:latin typeface="Monotype Corsiva" charset="0"/>
                </a:rPr>
                <a:t>g</a:t>
              </a:r>
            </a:p>
          </p:txBody>
        </p:sp>
      </p:grpSp>
      <p:grpSp>
        <p:nvGrpSpPr>
          <p:cNvPr id="7" name="Group 23"/>
          <p:cNvGrpSpPr>
            <a:grpSpLocks/>
          </p:cNvGrpSpPr>
          <p:nvPr/>
        </p:nvGrpSpPr>
        <p:grpSpPr bwMode="auto">
          <a:xfrm>
            <a:off x="1524000" y="2041525"/>
            <a:ext cx="457200" cy="609600"/>
            <a:chOff x="432" y="1056"/>
            <a:chExt cx="288" cy="384"/>
          </a:xfrm>
        </p:grpSpPr>
        <p:sp>
          <p:nvSpPr>
            <p:cNvPr id="37949" name="Line 24"/>
            <p:cNvSpPr>
              <a:spLocks noChangeShapeType="1"/>
            </p:cNvSpPr>
            <p:nvPr/>
          </p:nvSpPr>
          <p:spPr bwMode="auto">
            <a:xfrm flipV="1">
              <a:off x="432" y="1152"/>
              <a:ext cx="144" cy="288"/>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50" name="Text Box 25"/>
            <p:cNvSpPr txBox="1">
              <a:spLocks noChangeArrowheads="1"/>
            </p:cNvSpPr>
            <p:nvPr/>
          </p:nvSpPr>
          <p:spPr bwMode="auto">
            <a:xfrm>
              <a:off x="530" y="1056"/>
              <a:ext cx="190"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n</a:t>
              </a:r>
              <a:endParaRPr lang="en-US" sz="2000" b="1" baseline="-25000">
                <a:solidFill>
                  <a:srgbClr val="333399"/>
                </a:solidFill>
                <a:latin typeface="Monotype Corsiva" charset="0"/>
              </a:endParaRPr>
            </a:p>
          </p:txBody>
        </p:sp>
      </p:grpSp>
      <p:grpSp>
        <p:nvGrpSpPr>
          <p:cNvPr id="8" name="Group 26"/>
          <p:cNvGrpSpPr>
            <a:grpSpLocks/>
          </p:cNvGrpSpPr>
          <p:nvPr/>
        </p:nvGrpSpPr>
        <p:grpSpPr bwMode="auto">
          <a:xfrm>
            <a:off x="6096000" y="2362200"/>
            <a:ext cx="301625" cy="685800"/>
            <a:chOff x="3014" y="1488"/>
            <a:chExt cx="190" cy="432"/>
          </a:xfrm>
        </p:grpSpPr>
        <p:sp>
          <p:nvSpPr>
            <p:cNvPr id="37947" name="Line 27"/>
            <p:cNvSpPr>
              <a:spLocks noChangeShapeType="1"/>
            </p:cNvSpPr>
            <p:nvPr/>
          </p:nvSpPr>
          <p:spPr bwMode="auto">
            <a:xfrm flipV="1">
              <a:off x="3024" y="1584"/>
              <a:ext cx="0" cy="336"/>
            </a:xfrm>
            <a:prstGeom prst="line">
              <a:avLst/>
            </a:prstGeom>
            <a:noFill/>
            <a:ln w="28575">
              <a:solidFill>
                <a:srgbClr val="333399"/>
              </a:solidFill>
              <a:round/>
              <a:headEnd type="oval" w="med" len="med"/>
              <a:tailEnd type="triangle" w="med" len="med"/>
            </a:ln>
          </p:spPr>
          <p:txBody>
            <a:bodyPr>
              <a:prstTxWarp prst="textNoShape">
                <a:avLst/>
              </a:prstTxWarp>
            </a:bodyPr>
            <a:lstStyle/>
            <a:p>
              <a:endParaRPr lang="en-US"/>
            </a:p>
          </p:txBody>
        </p:sp>
        <p:sp>
          <p:nvSpPr>
            <p:cNvPr id="37948" name="Text Box 28"/>
            <p:cNvSpPr txBox="1">
              <a:spLocks noChangeArrowheads="1"/>
            </p:cNvSpPr>
            <p:nvPr/>
          </p:nvSpPr>
          <p:spPr bwMode="auto">
            <a:xfrm>
              <a:off x="3014" y="1488"/>
              <a:ext cx="190"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n</a:t>
              </a:r>
              <a:endParaRPr lang="en-US"/>
            </a:p>
          </p:txBody>
        </p:sp>
      </p:grpSp>
      <p:grpSp>
        <p:nvGrpSpPr>
          <p:cNvPr id="9" name="Group 29"/>
          <p:cNvGrpSpPr>
            <a:grpSpLocks/>
          </p:cNvGrpSpPr>
          <p:nvPr/>
        </p:nvGrpSpPr>
        <p:grpSpPr bwMode="auto">
          <a:xfrm>
            <a:off x="6096000" y="3048000"/>
            <a:ext cx="1270000" cy="685800"/>
            <a:chOff x="2870" y="1920"/>
            <a:chExt cx="800" cy="432"/>
          </a:xfrm>
        </p:grpSpPr>
        <p:sp>
          <p:nvSpPr>
            <p:cNvPr id="37945" name="Line 30"/>
            <p:cNvSpPr>
              <a:spLocks noChangeShapeType="1"/>
            </p:cNvSpPr>
            <p:nvPr/>
          </p:nvSpPr>
          <p:spPr bwMode="auto">
            <a:xfrm>
              <a:off x="2870" y="1920"/>
              <a:ext cx="288" cy="432"/>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7946" name="Text Box 31"/>
            <p:cNvSpPr txBox="1">
              <a:spLocks noChangeArrowheads="1"/>
            </p:cNvSpPr>
            <p:nvPr/>
          </p:nvSpPr>
          <p:spPr bwMode="auto">
            <a:xfrm>
              <a:off x="3100" y="2035"/>
              <a:ext cx="570"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 -</a:t>
              </a:r>
              <a:r>
                <a:rPr lang="en-US" sz="2000">
                  <a:solidFill>
                    <a:srgbClr val="333399"/>
                  </a:solidFill>
                  <a:latin typeface="Monotype Corsiva" charset="0"/>
                </a:rPr>
                <a:t>M</a:t>
              </a:r>
              <a:r>
                <a:rPr lang="en-US" sz="2000" b="1">
                  <a:solidFill>
                    <a:srgbClr val="333399"/>
                  </a:solidFill>
                  <a:latin typeface="Monotype Corsiva" charset="0"/>
                </a:rPr>
                <a:t>g</a:t>
              </a:r>
              <a:endParaRPr lang="en-US"/>
            </a:p>
          </p:txBody>
        </p:sp>
      </p:grpSp>
      <p:grpSp>
        <p:nvGrpSpPr>
          <p:cNvPr id="10" name="Group 32"/>
          <p:cNvGrpSpPr>
            <a:grpSpLocks/>
          </p:cNvGrpSpPr>
          <p:nvPr/>
        </p:nvGrpSpPr>
        <p:grpSpPr bwMode="auto">
          <a:xfrm rot="-5400000">
            <a:off x="5934869" y="3299619"/>
            <a:ext cx="354013" cy="307975"/>
            <a:chOff x="1025" y="1871"/>
            <a:chExt cx="223" cy="194"/>
          </a:xfrm>
        </p:grpSpPr>
        <p:sp>
          <p:nvSpPr>
            <p:cNvPr id="37943" name="Text Box 33"/>
            <p:cNvSpPr txBox="1">
              <a:spLocks noChangeArrowheads="1"/>
            </p:cNvSpPr>
            <p:nvPr/>
          </p:nvSpPr>
          <p:spPr bwMode="auto">
            <a:xfrm>
              <a:off x="1025" y="1871"/>
              <a:ext cx="175" cy="194"/>
            </a:xfrm>
            <a:prstGeom prst="rect">
              <a:avLst/>
            </a:prstGeom>
            <a:noFill/>
            <a:ln w="9525">
              <a:noFill/>
              <a:miter lim="800000"/>
              <a:headEnd/>
              <a:tailEnd/>
            </a:ln>
          </p:spPr>
          <p:txBody>
            <a:bodyPr wrap="none">
              <a:prstTxWarp prst="textNoShape">
                <a:avLst/>
              </a:prstTxWarp>
              <a:spAutoFit/>
            </a:bodyPr>
            <a:lstStyle/>
            <a:p>
              <a:r>
                <a:rPr lang="en-US" sz="1400">
                  <a:solidFill>
                    <a:srgbClr val="333399"/>
                  </a:solidFill>
                  <a:latin typeface="Symbol" charset="2"/>
                </a:rPr>
                <a:t>θ</a:t>
              </a:r>
            </a:p>
          </p:txBody>
        </p:sp>
        <p:sp>
          <p:nvSpPr>
            <p:cNvPr id="37944" name="AutoShape 34"/>
            <p:cNvSpPr>
              <a:spLocks noChangeArrowheads="1"/>
            </p:cNvSpPr>
            <p:nvPr/>
          </p:nvSpPr>
          <p:spPr bwMode="auto">
            <a:xfrm rot="-5400000">
              <a:off x="1164" y="1980"/>
              <a:ext cx="120" cy="48"/>
            </a:xfrm>
            <a:prstGeom prst="curvedDownArrow">
              <a:avLst>
                <a:gd name="adj1" fmla="val 50000"/>
                <a:gd name="adj2" fmla="val 100000"/>
                <a:gd name="adj3" fmla="val 33333"/>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35"/>
          <p:cNvGrpSpPr>
            <a:grpSpLocks/>
          </p:cNvGrpSpPr>
          <p:nvPr/>
        </p:nvGrpSpPr>
        <p:grpSpPr bwMode="auto">
          <a:xfrm>
            <a:off x="5257800" y="2651125"/>
            <a:ext cx="857250" cy="400050"/>
            <a:chOff x="3302" y="1670"/>
            <a:chExt cx="540" cy="252"/>
          </a:xfrm>
        </p:grpSpPr>
        <p:sp>
          <p:nvSpPr>
            <p:cNvPr id="37941" name="Line 36"/>
            <p:cNvSpPr>
              <a:spLocks noChangeShapeType="1"/>
            </p:cNvSpPr>
            <p:nvPr/>
          </p:nvSpPr>
          <p:spPr bwMode="auto">
            <a:xfrm flipH="1">
              <a:off x="3504" y="1920"/>
              <a:ext cx="336" cy="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7942" name="Text Box 37"/>
            <p:cNvSpPr txBox="1">
              <a:spLocks noChangeArrowheads="1"/>
            </p:cNvSpPr>
            <p:nvPr/>
          </p:nvSpPr>
          <p:spPr bwMode="auto">
            <a:xfrm>
              <a:off x="3302" y="1670"/>
              <a:ext cx="540" cy="252"/>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a:t>
              </a:r>
              <a:r>
                <a:rPr lang="en-US" sz="2000" b="1" baseline="-25000">
                  <a:solidFill>
                    <a:srgbClr val="333399"/>
                  </a:solidFill>
                  <a:latin typeface="Monotype Corsiva" charset="0"/>
                </a:rPr>
                <a:t>s</a:t>
              </a:r>
              <a:r>
                <a:rPr lang="en-US" sz="2000" b="1">
                  <a:solidFill>
                    <a:srgbClr val="333399"/>
                  </a:solidFill>
                  <a:latin typeface="Monotype Corsiva" charset="0"/>
                </a:rPr>
                <a:t>=</a:t>
              </a:r>
              <a:r>
                <a:rPr lang="en-US" sz="2000">
                  <a:solidFill>
                    <a:srgbClr val="333399"/>
                  </a:solidFill>
                  <a:latin typeface="Symbol" charset="2"/>
                </a:rPr>
                <a:t>μ</a:t>
              </a:r>
              <a:r>
                <a:rPr lang="en-US" sz="2000" baseline="-25000">
                  <a:solidFill>
                    <a:srgbClr val="333399"/>
                  </a:solidFill>
                  <a:latin typeface="Monotype Corsiva" charset="0"/>
                </a:rPr>
                <a:t>s</a:t>
              </a:r>
              <a:r>
                <a:rPr lang="en-US" sz="2000">
                  <a:solidFill>
                    <a:srgbClr val="333399"/>
                  </a:solidFill>
                  <a:latin typeface="Monotype Corsiva" charset="0"/>
                </a:rPr>
                <a:t>n</a:t>
              </a:r>
              <a:endParaRPr lang="en-US" sz="2000" baseline="-25000">
                <a:solidFill>
                  <a:srgbClr val="333399"/>
                </a:solidFill>
                <a:latin typeface="Monotype Corsiva" charset="0"/>
              </a:endParaRPr>
            </a:p>
          </p:txBody>
        </p:sp>
      </p:grpSp>
      <p:graphicFrame>
        <p:nvGraphicFramePr>
          <p:cNvPr id="52262" name="Object 3"/>
          <p:cNvGraphicFramePr>
            <a:graphicFrameLocks noChangeAspect="1"/>
          </p:cNvGraphicFramePr>
          <p:nvPr/>
        </p:nvGraphicFramePr>
        <p:xfrm>
          <a:off x="2362200" y="4953000"/>
          <a:ext cx="479425" cy="414338"/>
        </p:xfrm>
        <a:graphic>
          <a:graphicData uri="http://schemas.openxmlformats.org/presentationml/2006/ole">
            <p:oleObj spid="_x0000_s402435" name="Equation" r:id="rId4" imgW="317160" imgH="241200" progId="Equation.3">
              <p:embed/>
            </p:oleObj>
          </a:graphicData>
        </a:graphic>
      </p:graphicFrame>
      <p:graphicFrame>
        <p:nvGraphicFramePr>
          <p:cNvPr id="52263" name="Object 4"/>
          <p:cNvGraphicFramePr>
            <a:graphicFrameLocks noChangeAspect="1"/>
          </p:cNvGraphicFramePr>
          <p:nvPr/>
        </p:nvGraphicFramePr>
        <p:xfrm>
          <a:off x="2362200" y="4424363"/>
          <a:ext cx="574675" cy="393700"/>
        </p:xfrm>
        <a:graphic>
          <a:graphicData uri="http://schemas.openxmlformats.org/presentationml/2006/ole">
            <p:oleObj spid="_x0000_s402436" name="Equation" r:id="rId5" imgW="317160" imgH="228600" progId="Equation.3">
              <p:embed/>
            </p:oleObj>
          </a:graphicData>
        </a:graphic>
      </p:graphicFrame>
      <p:graphicFrame>
        <p:nvGraphicFramePr>
          <p:cNvPr id="52264" name="Object 5"/>
          <p:cNvGraphicFramePr>
            <a:graphicFrameLocks noChangeAspect="1"/>
          </p:cNvGraphicFramePr>
          <p:nvPr/>
        </p:nvGraphicFramePr>
        <p:xfrm>
          <a:off x="2286000" y="5683250"/>
          <a:ext cx="573088" cy="347663"/>
        </p:xfrm>
        <a:graphic>
          <a:graphicData uri="http://schemas.openxmlformats.org/presentationml/2006/ole">
            <p:oleObj spid="_x0000_s402437" name="Equation" r:id="rId6" imgW="317500" imgH="203200" progId="Equation.DSMT4">
              <p:embed/>
            </p:oleObj>
          </a:graphicData>
        </a:graphic>
      </p:graphicFrame>
      <p:sp>
        <p:nvSpPr>
          <p:cNvPr id="52265" name="Text Box 41"/>
          <p:cNvSpPr txBox="1">
            <a:spLocks noChangeArrowheads="1"/>
          </p:cNvSpPr>
          <p:nvPr/>
        </p:nvSpPr>
        <p:spPr bwMode="auto">
          <a:xfrm>
            <a:off x="1676400" y="3810000"/>
            <a:ext cx="1230313" cy="485775"/>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a:solidFill>
                  <a:srgbClr val="A50021"/>
                </a:solidFill>
                <a:latin typeface="Arial Narrow" charset="0"/>
              </a:rPr>
              <a:t>Net force</a:t>
            </a:r>
          </a:p>
        </p:txBody>
      </p:sp>
      <p:sp>
        <p:nvSpPr>
          <p:cNvPr id="52266" name="Text Box 42"/>
          <p:cNvSpPr txBox="1">
            <a:spLocks noChangeArrowheads="1"/>
          </p:cNvSpPr>
          <p:nvPr/>
        </p:nvSpPr>
        <p:spPr bwMode="auto">
          <a:xfrm>
            <a:off x="1263650" y="4419600"/>
            <a:ext cx="869950" cy="395288"/>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x comp.</a:t>
            </a:r>
          </a:p>
        </p:txBody>
      </p:sp>
      <p:sp>
        <p:nvSpPr>
          <p:cNvPr id="52267" name="Text Box 43"/>
          <p:cNvSpPr txBox="1">
            <a:spLocks noChangeArrowheads="1"/>
          </p:cNvSpPr>
          <p:nvPr/>
        </p:nvSpPr>
        <p:spPr bwMode="auto">
          <a:xfrm>
            <a:off x="1263650" y="4938713"/>
            <a:ext cx="869950" cy="395287"/>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y comp.</a:t>
            </a:r>
          </a:p>
        </p:txBody>
      </p:sp>
      <p:graphicFrame>
        <p:nvGraphicFramePr>
          <p:cNvPr id="52268" name="Object 6"/>
          <p:cNvGraphicFramePr>
            <a:graphicFrameLocks noChangeAspect="1"/>
          </p:cNvGraphicFramePr>
          <p:nvPr/>
        </p:nvGraphicFramePr>
        <p:xfrm>
          <a:off x="6183313" y="4443413"/>
          <a:ext cx="530225" cy="350837"/>
        </p:xfrm>
        <a:graphic>
          <a:graphicData uri="http://schemas.openxmlformats.org/presentationml/2006/ole">
            <p:oleObj spid="_x0000_s402438" name="Equation" r:id="rId7" imgW="292100" imgH="203200" progId="Equation.DSMT4">
              <p:embed/>
            </p:oleObj>
          </a:graphicData>
        </a:graphic>
      </p:graphicFrame>
      <p:graphicFrame>
        <p:nvGraphicFramePr>
          <p:cNvPr id="52269" name="Object 7"/>
          <p:cNvGraphicFramePr>
            <a:graphicFrameLocks noChangeAspect="1"/>
          </p:cNvGraphicFramePr>
          <p:nvPr/>
        </p:nvGraphicFramePr>
        <p:xfrm>
          <a:off x="6324600" y="5029200"/>
          <a:ext cx="457200" cy="239713"/>
        </p:xfrm>
        <a:graphic>
          <a:graphicData uri="http://schemas.openxmlformats.org/presentationml/2006/ole">
            <p:oleObj spid="_x0000_s402439" name="Equation" r:id="rId8" imgW="241200" imgH="139680" progId="Equation.3">
              <p:embed/>
            </p:oleObj>
          </a:graphicData>
        </a:graphic>
      </p:graphicFrame>
      <p:grpSp>
        <p:nvGrpSpPr>
          <p:cNvPr id="12" name="Group 46"/>
          <p:cNvGrpSpPr>
            <a:grpSpLocks/>
          </p:cNvGrpSpPr>
          <p:nvPr/>
        </p:nvGrpSpPr>
        <p:grpSpPr bwMode="auto">
          <a:xfrm rot="1409404">
            <a:off x="914400" y="1600200"/>
            <a:ext cx="1889125" cy="1371600"/>
            <a:chOff x="3312" y="1200"/>
            <a:chExt cx="1190" cy="864"/>
          </a:xfrm>
        </p:grpSpPr>
        <p:grpSp>
          <p:nvGrpSpPr>
            <p:cNvPr id="13" name="Group 47"/>
            <p:cNvGrpSpPr>
              <a:grpSpLocks/>
            </p:cNvGrpSpPr>
            <p:nvPr/>
          </p:nvGrpSpPr>
          <p:grpSpPr bwMode="auto">
            <a:xfrm>
              <a:off x="3312" y="1344"/>
              <a:ext cx="1190" cy="720"/>
              <a:chOff x="2506" y="1344"/>
              <a:chExt cx="1190" cy="720"/>
            </a:xfrm>
          </p:grpSpPr>
          <p:sp>
            <p:nvSpPr>
              <p:cNvPr id="37938" name="Line 48"/>
              <p:cNvSpPr>
                <a:spLocks noChangeShapeType="1"/>
              </p:cNvSpPr>
              <p:nvPr/>
            </p:nvSpPr>
            <p:spPr bwMode="auto">
              <a:xfrm>
                <a:off x="2506" y="1920"/>
                <a:ext cx="1008"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39" name="Line 49"/>
              <p:cNvSpPr>
                <a:spLocks noChangeShapeType="1"/>
              </p:cNvSpPr>
              <p:nvPr/>
            </p:nvSpPr>
            <p:spPr bwMode="auto">
              <a:xfrm rot="5400000">
                <a:off x="2674" y="1704"/>
                <a:ext cx="720"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40" name="Text Box 50"/>
              <p:cNvSpPr txBox="1">
                <a:spLocks noChangeArrowheads="1"/>
              </p:cNvSpPr>
              <p:nvPr/>
            </p:nvSpPr>
            <p:spPr bwMode="auto">
              <a:xfrm>
                <a:off x="3514" y="1783"/>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x</a:t>
                </a:r>
              </a:p>
            </p:txBody>
          </p:sp>
        </p:grpSp>
        <p:sp>
          <p:nvSpPr>
            <p:cNvPr id="37937" name="Text Box 51"/>
            <p:cNvSpPr txBox="1">
              <a:spLocks noChangeArrowheads="1"/>
            </p:cNvSpPr>
            <p:nvPr/>
          </p:nvSpPr>
          <p:spPr bwMode="auto">
            <a:xfrm>
              <a:off x="3840" y="1200"/>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y</a:t>
              </a:r>
            </a:p>
          </p:txBody>
        </p:sp>
      </p:grpSp>
      <p:graphicFrame>
        <p:nvGraphicFramePr>
          <p:cNvPr id="52276" name="Object 8"/>
          <p:cNvGraphicFramePr>
            <a:graphicFrameLocks noChangeAspect="1"/>
          </p:cNvGraphicFramePr>
          <p:nvPr/>
        </p:nvGraphicFramePr>
        <p:xfrm>
          <a:off x="3744913" y="3884613"/>
          <a:ext cx="711200" cy="304800"/>
        </p:xfrm>
        <a:graphic>
          <a:graphicData uri="http://schemas.openxmlformats.org/presentationml/2006/ole">
            <p:oleObj spid="_x0000_s402440" name="Equation" r:id="rId9" imgW="393700" imgH="177800" progId="Equation.DSMT4">
              <p:embed/>
            </p:oleObj>
          </a:graphicData>
        </a:graphic>
      </p:graphicFrame>
      <p:graphicFrame>
        <p:nvGraphicFramePr>
          <p:cNvPr id="52277" name="Object 9"/>
          <p:cNvGraphicFramePr>
            <a:graphicFrameLocks noChangeAspect="1"/>
          </p:cNvGraphicFramePr>
          <p:nvPr/>
        </p:nvGraphicFramePr>
        <p:xfrm>
          <a:off x="4483100" y="3789363"/>
          <a:ext cx="1260475" cy="500062"/>
        </p:xfrm>
        <a:graphic>
          <a:graphicData uri="http://schemas.openxmlformats.org/presentationml/2006/ole">
            <p:oleObj spid="_x0000_s402441" name="Equation" r:id="rId10" imgW="698500" imgH="292100" progId="Equation.DSMT4">
              <p:embed/>
            </p:oleObj>
          </a:graphicData>
        </a:graphic>
      </p:graphicFrame>
      <p:graphicFrame>
        <p:nvGraphicFramePr>
          <p:cNvPr id="52278" name="Object 10"/>
          <p:cNvGraphicFramePr>
            <a:graphicFrameLocks noChangeAspect="1"/>
          </p:cNvGraphicFramePr>
          <p:nvPr/>
        </p:nvGraphicFramePr>
        <p:xfrm>
          <a:off x="2982913" y="4424363"/>
          <a:ext cx="1125537" cy="392112"/>
        </p:xfrm>
        <a:graphic>
          <a:graphicData uri="http://schemas.openxmlformats.org/presentationml/2006/ole">
            <p:oleObj spid="_x0000_s402442" name="Equation" r:id="rId11" imgW="622300" imgH="228600" progId="Equation.DSMT4">
              <p:embed/>
            </p:oleObj>
          </a:graphicData>
        </a:graphic>
      </p:graphicFrame>
      <p:graphicFrame>
        <p:nvGraphicFramePr>
          <p:cNvPr id="52279" name="Object 11"/>
          <p:cNvGraphicFramePr>
            <a:graphicFrameLocks noChangeAspect="1"/>
          </p:cNvGraphicFramePr>
          <p:nvPr/>
        </p:nvGraphicFramePr>
        <p:xfrm>
          <a:off x="4125913" y="4443413"/>
          <a:ext cx="1700212" cy="350837"/>
        </p:xfrm>
        <a:graphic>
          <a:graphicData uri="http://schemas.openxmlformats.org/presentationml/2006/ole">
            <p:oleObj spid="_x0000_s402443" name="Equation" r:id="rId12" imgW="939800" imgH="203200" progId="Equation.DSMT4">
              <p:embed/>
            </p:oleObj>
          </a:graphicData>
        </a:graphic>
      </p:graphicFrame>
      <p:graphicFrame>
        <p:nvGraphicFramePr>
          <p:cNvPr id="52280" name="Object 12"/>
          <p:cNvGraphicFramePr>
            <a:graphicFrameLocks noChangeAspect="1"/>
          </p:cNvGraphicFramePr>
          <p:nvPr/>
        </p:nvGraphicFramePr>
        <p:xfrm>
          <a:off x="5789613" y="4467225"/>
          <a:ext cx="230187" cy="304800"/>
        </p:xfrm>
        <a:graphic>
          <a:graphicData uri="http://schemas.openxmlformats.org/presentationml/2006/ole">
            <p:oleObj spid="_x0000_s402444" name="Equation" r:id="rId13" imgW="126720" imgH="177480" progId="Equation.3">
              <p:embed/>
            </p:oleObj>
          </a:graphicData>
        </a:graphic>
      </p:graphicFrame>
      <p:graphicFrame>
        <p:nvGraphicFramePr>
          <p:cNvPr id="52281" name="Object 13"/>
          <p:cNvGraphicFramePr>
            <a:graphicFrameLocks noChangeAspect="1"/>
          </p:cNvGraphicFramePr>
          <p:nvPr/>
        </p:nvGraphicFramePr>
        <p:xfrm>
          <a:off x="6705600" y="4443413"/>
          <a:ext cx="712788" cy="350837"/>
        </p:xfrm>
        <a:graphic>
          <a:graphicData uri="http://schemas.openxmlformats.org/presentationml/2006/ole">
            <p:oleObj spid="_x0000_s402445" name="Equation" r:id="rId14" imgW="393700" imgH="203200" progId="Equation.DSMT4">
              <p:embed/>
            </p:oleObj>
          </a:graphicData>
        </a:graphic>
      </p:graphicFrame>
      <p:graphicFrame>
        <p:nvGraphicFramePr>
          <p:cNvPr id="52282" name="Object 14"/>
          <p:cNvGraphicFramePr>
            <a:graphicFrameLocks noChangeAspect="1"/>
          </p:cNvGraphicFramePr>
          <p:nvPr/>
        </p:nvGraphicFramePr>
        <p:xfrm>
          <a:off x="7391400" y="4422775"/>
          <a:ext cx="1079500" cy="393700"/>
        </p:xfrm>
        <a:graphic>
          <a:graphicData uri="http://schemas.openxmlformats.org/presentationml/2006/ole">
            <p:oleObj spid="_x0000_s402446" name="Equation" r:id="rId15" imgW="596880" imgH="228600" progId="Equation.3">
              <p:embed/>
            </p:oleObj>
          </a:graphicData>
        </a:graphic>
      </p:graphicFrame>
      <p:graphicFrame>
        <p:nvGraphicFramePr>
          <p:cNvPr id="52283" name="Object 15"/>
          <p:cNvGraphicFramePr>
            <a:graphicFrameLocks noChangeAspect="1"/>
          </p:cNvGraphicFramePr>
          <p:nvPr/>
        </p:nvGraphicFramePr>
        <p:xfrm>
          <a:off x="2895600" y="4953000"/>
          <a:ext cx="671513" cy="414338"/>
        </p:xfrm>
        <a:graphic>
          <a:graphicData uri="http://schemas.openxmlformats.org/presentationml/2006/ole">
            <p:oleObj spid="_x0000_s402447" name="Equation" r:id="rId16" imgW="444240" imgH="241200" progId="Equation.3">
              <p:embed/>
            </p:oleObj>
          </a:graphicData>
        </a:graphic>
      </p:graphicFrame>
      <p:graphicFrame>
        <p:nvGraphicFramePr>
          <p:cNvPr id="52284" name="Object 16"/>
          <p:cNvGraphicFramePr>
            <a:graphicFrameLocks noChangeAspect="1"/>
          </p:cNvGraphicFramePr>
          <p:nvPr/>
        </p:nvGraphicFramePr>
        <p:xfrm>
          <a:off x="3557588" y="4953000"/>
          <a:ext cx="862012" cy="414338"/>
        </p:xfrm>
        <a:graphic>
          <a:graphicData uri="http://schemas.openxmlformats.org/presentationml/2006/ole">
            <p:oleObj spid="_x0000_s402448" name="Equation" r:id="rId17" imgW="571320" imgH="241200" progId="Equation.3">
              <p:embed/>
            </p:oleObj>
          </a:graphicData>
        </a:graphic>
      </p:graphicFrame>
      <p:graphicFrame>
        <p:nvGraphicFramePr>
          <p:cNvPr id="52285" name="Object 17"/>
          <p:cNvGraphicFramePr>
            <a:graphicFrameLocks noChangeAspect="1"/>
          </p:cNvGraphicFramePr>
          <p:nvPr/>
        </p:nvGraphicFramePr>
        <p:xfrm>
          <a:off x="4411663" y="4941888"/>
          <a:ext cx="1455737" cy="392112"/>
        </p:xfrm>
        <a:graphic>
          <a:graphicData uri="http://schemas.openxmlformats.org/presentationml/2006/ole">
            <p:oleObj spid="_x0000_s402449" name="Equation" r:id="rId18" imgW="965160" imgH="228600" progId="Equation.3">
              <p:embed/>
            </p:oleObj>
          </a:graphicData>
        </a:graphic>
      </p:graphicFrame>
      <p:graphicFrame>
        <p:nvGraphicFramePr>
          <p:cNvPr id="52286" name="Object 18"/>
          <p:cNvGraphicFramePr>
            <a:graphicFrameLocks noChangeAspect="1"/>
          </p:cNvGraphicFramePr>
          <p:nvPr/>
        </p:nvGraphicFramePr>
        <p:xfrm>
          <a:off x="5829300" y="4953000"/>
          <a:ext cx="190500" cy="304800"/>
        </p:xfrm>
        <a:graphic>
          <a:graphicData uri="http://schemas.openxmlformats.org/presentationml/2006/ole">
            <p:oleObj spid="_x0000_s402450" name="Equation" r:id="rId19" imgW="126720" imgH="177480" progId="Equation.3">
              <p:embed/>
            </p:oleObj>
          </a:graphicData>
        </a:graphic>
      </p:graphicFrame>
      <p:graphicFrame>
        <p:nvGraphicFramePr>
          <p:cNvPr id="52287" name="Object 19"/>
          <p:cNvGraphicFramePr>
            <a:graphicFrameLocks noChangeAspect="1"/>
          </p:cNvGraphicFramePr>
          <p:nvPr/>
        </p:nvGraphicFramePr>
        <p:xfrm>
          <a:off x="6694488" y="4953000"/>
          <a:ext cx="696912" cy="414338"/>
        </p:xfrm>
        <a:graphic>
          <a:graphicData uri="http://schemas.openxmlformats.org/presentationml/2006/ole">
            <p:oleObj spid="_x0000_s402451" name="Equation" r:id="rId20" imgW="368280" imgH="241200" progId="Equation.3">
              <p:embed/>
            </p:oleObj>
          </a:graphicData>
        </a:graphic>
      </p:graphicFrame>
      <p:graphicFrame>
        <p:nvGraphicFramePr>
          <p:cNvPr id="52288" name="Object 20"/>
          <p:cNvGraphicFramePr>
            <a:graphicFrameLocks noChangeAspect="1"/>
          </p:cNvGraphicFramePr>
          <p:nvPr/>
        </p:nvGraphicFramePr>
        <p:xfrm>
          <a:off x="7315200" y="4953000"/>
          <a:ext cx="1179513" cy="392113"/>
        </p:xfrm>
        <a:graphic>
          <a:graphicData uri="http://schemas.openxmlformats.org/presentationml/2006/ole">
            <p:oleObj spid="_x0000_s402452" name="Equation" r:id="rId21" imgW="622080" imgH="228600" progId="Equation.3">
              <p:embed/>
            </p:oleObj>
          </a:graphicData>
        </a:graphic>
      </p:graphicFrame>
      <p:graphicFrame>
        <p:nvGraphicFramePr>
          <p:cNvPr id="52289" name="Object 21"/>
          <p:cNvGraphicFramePr>
            <a:graphicFrameLocks noChangeAspect="1"/>
          </p:cNvGraphicFramePr>
          <p:nvPr/>
        </p:nvGraphicFramePr>
        <p:xfrm>
          <a:off x="2971800" y="5519738"/>
          <a:ext cx="1377950" cy="674687"/>
        </p:xfrm>
        <a:graphic>
          <a:graphicData uri="http://schemas.openxmlformats.org/presentationml/2006/ole">
            <p:oleObj spid="_x0000_s402453" name="Equation" r:id="rId22" imgW="761760" imgH="393480" progId="Equation.3">
              <p:embed/>
            </p:oleObj>
          </a:graphicData>
        </a:graphic>
      </p:graphicFrame>
      <p:graphicFrame>
        <p:nvGraphicFramePr>
          <p:cNvPr id="52290" name="Object 22"/>
          <p:cNvGraphicFramePr>
            <a:graphicFrameLocks noChangeAspect="1"/>
          </p:cNvGraphicFramePr>
          <p:nvPr/>
        </p:nvGraphicFramePr>
        <p:xfrm>
          <a:off x="4343400" y="5486400"/>
          <a:ext cx="1401763" cy="741363"/>
        </p:xfrm>
        <a:graphic>
          <a:graphicData uri="http://schemas.openxmlformats.org/presentationml/2006/ole">
            <p:oleObj spid="_x0000_s402454" name="Equation" r:id="rId23" imgW="774360" imgH="431640" progId="Equation.3">
              <p:embed/>
            </p:oleObj>
          </a:graphicData>
        </a:graphic>
      </p:graphicFrame>
      <p:graphicFrame>
        <p:nvGraphicFramePr>
          <p:cNvPr id="52291" name="Object 23"/>
          <p:cNvGraphicFramePr>
            <a:graphicFrameLocks noChangeAspect="1"/>
          </p:cNvGraphicFramePr>
          <p:nvPr/>
        </p:nvGraphicFramePr>
        <p:xfrm>
          <a:off x="5818188" y="5638800"/>
          <a:ext cx="690562" cy="392113"/>
        </p:xfrm>
        <a:graphic>
          <a:graphicData uri="http://schemas.openxmlformats.org/presentationml/2006/ole">
            <p:oleObj spid="_x0000_s402455" name="Equation" r:id="rId24" imgW="380880" imgH="228600" progId="Equation.DSMT4">
              <p:embed/>
            </p:oleObj>
          </a:graphicData>
        </a:graphic>
      </p:graphicFrame>
      <p:sp>
        <p:nvSpPr>
          <p:cNvPr id="37932" name="Footer Placeholder 69"/>
          <p:cNvSpPr>
            <a:spLocks noGrp="1"/>
          </p:cNvSpPr>
          <p:nvPr>
            <p:ph type="ftr" sz="quarter" idx="11"/>
          </p:nvPr>
        </p:nvSpPr>
        <p:spPr>
          <a:noFill/>
        </p:spPr>
        <p:txBody>
          <a:bodyPr/>
          <a:lstStyle/>
          <a:p>
            <a:r>
              <a:rPr lang="en-US" smtClean="0"/>
              <a:t>PHYS 1443-001, Spring 2011 Dr. Jaehoon Yu</a:t>
            </a:r>
            <a:endParaRPr lang="en-US"/>
          </a:p>
        </p:txBody>
      </p:sp>
      <p:grpSp>
        <p:nvGrpSpPr>
          <p:cNvPr id="14" name="Group 35"/>
          <p:cNvGrpSpPr>
            <a:grpSpLocks/>
          </p:cNvGrpSpPr>
          <p:nvPr/>
        </p:nvGrpSpPr>
        <p:grpSpPr bwMode="auto">
          <a:xfrm>
            <a:off x="742950" y="1962150"/>
            <a:ext cx="857250" cy="628650"/>
            <a:chOff x="3338" y="1706"/>
            <a:chExt cx="540" cy="396"/>
          </a:xfrm>
        </p:grpSpPr>
        <p:sp>
          <p:nvSpPr>
            <p:cNvPr id="37934" name="Line 36"/>
            <p:cNvSpPr>
              <a:spLocks noChangeShapeType="1"/>
            </p:cNvSpPr>
            <p:nvPr/>
          </p:nvSpPr>
          <p:spPr bwMode="auto">
            <a:xfrm flipH="1" flipV="1">
              <a:off x="3494" y="1968"/>
              <a:ext cx="326" cy="134"/>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7935" name="Text Box 37"/>
            <p:cNvSpPr txBox="1">
              <a:spLocks noChangeArrowheads="1"/>
            </p:cNvSpPr>
            <p:nvPr/>
          </p:nvSpPr>
          <p:spPr bwMode="auto">
            <a:xfrm>
              <a:off x="3338" y="1706"/>
              <a:ext cx="540" cy="252"/>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a:t>
              </a:r>
              <a:r>
                <a:rPr lang="en-US" sz="2000" b="1" baseline="-25000">
                  <a:solidFill>
                    <a:srgbClr val="333399"/>
                  </a:solidFill>
                  <a:latin typeface="Monotype Corsiva" charset="0"/>
                </a:rPr>
                <a:t>s</a:t>
              </a:r>
              <a:r>
                <a:rPr lang="en-US" sz="2000" b="1">
                  <a:solidFill>
                    <a:srgbClr val="333399"/>
                  </a:solidFill>
                  <a:latin typeface="Monotype Corsiva" charset="0"/>
                </a:rPr>
                <a:t>=</a:t>
              </a:r>
              <a:r>
                <a:rPr lang="en-US" sz="2000">
                  <a:solidFill>
                    <a:srgbClr val="333399"/>
                  </a:solidFill>
                  <a:latin typeface="Symbol" charset="2"/>
                </a:rPr>
                <a:t>μ</a:t>
              </a:r>
              <a:r>
                <a:rPr lang="en-US" sz="2000" baseline="-25000">
                  <a:solidFill>
                    <a:srgbClr val="333399"/>
                  </a:solidFill>
                  <a:latin typeface="Monotype Corsiva" charset="0"/>
                </a:rPr>
                <a:t>s</a:t>
              </a:r>
              <a:r>
                <a:rPr lang="en-US" sz="2000">
                  <a:solidFill>
                    <a:srgbClr val="333399"/>
                  </a:solidFill>
                  <a:latin typeface="Monotype Corsiva" charset="0"/>
                </a:rPr>
                <a:t>n</a:t>
              </a:r>
              <a:endParaRPr lang="en-US" sz="2000" baseline="-25000">
                <a:solidFill>
                  <a:srgbClr val="333399"/>
                </a:solidFill>
                <a:latin typeface="Monotype Corsiva"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11744</TotalTime>
  <Words>1849</Words>
  <Application>Microsoft Macintosh PowerPoint</Application>
  <PresentationFormat>On-screen Show (4:3)</PresentationFormat>
  <Paragraphs>223</Paragraphs>
  <Slides>19</Slides>
  <Notes>5</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phys1443-spring02</vt:lpstr>
      <vt:lpstr>Equation</vt:lpstr>
      <vt:lpstr>PHYS 1443 – Section 001 Lecture #7</vt:lpstr>
      <vt:lpstr>Announcements</vt:lpstr>
      <vt:lpstr>Reminder: Special Project for Extra Credit</vt:lpstr>
      <vt:lpstr>Special Project for Extra Credit</vt:lpstr>
      <vt:lpstr>Components and Unit Vectors</vt:lpstr>
      <vt:lpstr>Unit Vectors</vt:lpstr>
      <vt:lpstr>Forces of Friction Summary</vt:lpstr>
      <vt:lpstr>Slide 8</vt:lpstr>
      <vt:lpstr>Example 4.16 w/ Friction</vt:lpstr>
      <vt:lpstr>Definition of the Uniform Circular Motion</vt:lpstr>
      <vt:lpstr>Speed of a uniform circular motion?</vt:lpstr>
      <vt:lpstr>Ex. :  A Tire-Balancing Machine</vt:lpstr>
      <vt:lpstr>Centripetal Acceleration</vt:lpstr>
      <vt:lpstr>Centripetal Acceleration</vt:lpstr>
      <vt:lpstr>Newton’s Second Law &amp; Uniform Circular Motion</vt:lpstr>
      <vt:lpstr>Ex. 5.11 of Uniform Circular Motion</vt:lpstr>
      <vt:lpstr>Example 5.15: Banked Highway</vt:lpstr>
      <vt:lpstr>Forces in Non-uniform Circular Motion</vt:lpstr>
      <vt:lpstr>Ex. 5.12 for Non-Uniform Circular Motion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274</cp:revision>
  <dcterms:created xsi:type="dcterms:W3CDTF">2011-06-15T16:12:29Z</dcterms:created>
  <dcterms:modified xsi:type="dcterms:W3CDTF">2011-06-15T16:15:32Z</dcterms:modified>
</cp:coreProperties>
</file>