
<file path=[Content_Types].xml><?xml version="1.0" encoding="utf-8"?>
<Types xmlns="http://schemas.openxmlformats.org/package/2006/content-types">
  <Override PartName="/ppt/embeddings/oleObject70.bin" ContentType="application/vnd.openxmlformats-officedocument.oleObject"/>
  <Override PartName="/ppt/embeddings/oleObject47.bin" ContentType="application/vnd.openxmlformats-officedocument.oleObject"/>
  <Override PartName="/ppt/slides/slide18.xml" ContentType="application/vnd.openxmlformats-officedocument.presentationml.slide+xml"/>
  <Override PartName="/ppt/embeddings/Microsoft_Equation3.bin" ContentType="application/vnd.openxmlformats-officedocument.oleObject"/>
  <Override PartName="/ppt/embeddings/oleObject57.bin" ContentType="application/vnd.openxmlformats-officedocument.oleObject"/>
  <Override PartName="/ppt/embeddings/oleObject66.bin" ContentType="application/vnd.openxmlformats-officedocument.oleObject"/>
  <Override PartName="/ppt/slides/slide9.xml" ContentType="application/vnd.openxmlformats-officedocument.presentationml.slide+xml"/>
  <Override PartName="/ppt/embeddings/Microsoft_Equation10.bin" ContentType="application/vnd.openxmlformats-officedocument.oleObject"/>
  <Override PartName="/ppt/embeddings/oleObject76.bin" ContentType="application/vnd.openxmlformats-officedocument.oleObject"/>
  <Override PartName="/ppt/embeddings/Microsoft_Equation20.bin" ContentType="application/vnd.openxmlformats-officedocument.oleObject"/>
  <Override PartName="/ppt/embeddings/oleObject85.bin" ContentType="application/vnd.openxmlformats-officedocument.oleObject"/>
  <Override PartName="/ppt/notesMasters/notesMaster1.xml" ContentType="application/vnd.openxmlformats-officedocument.presentationml.notesMaster+xml"/>
  <Default Extension="vml" ContentType="application/vnd.openxmlformats-officedocument.vmlDrawing"/>
  <Override PartName="/ppt/embeddings/Microsoft_Equation9.bin" ContentType="application/vnd.openxmlformats-officedocument.oleObject"/>
  <Override PartName="/ppt/slideLayouts/slideLayout15.xml" ContentType="application/vnd.openxmlformats-officedocument.presentationml.slideLayout+xml"/>
  <Override PartName="/ppt/theme/theme1.xml" ContentType="application/vnd.openxmlformats-officedocument.theme+xml"/>
  <Override PartName="/ppt/embeddings/oleObject95.bin" ContentType="application/vnd.openxmlformats-officedocument.oleObject"/>
  <Override PartName="/ppt/notesSlides/notesSlide2.xml" ContentType="application/vnd.openxmlformats-officedocument.presentationml.notesSlide+xml"/>
  <Override PartName="/ppt/embeddings/Microsoft_Equation16.bin" ContentType="application/vnd.openxmlformats-officedocument.oleObject"/>
  <Override PartName="/ppt/embeddings/oleObject1.bin" ContentType="application/vnd.openxmlformats-officedocument.oleObject"/>
  <Override PartName="/ppt/embeddings/oleObject13.bin" ContentType="application/vnd.openxmlformats-officedocument.oleObject"/>
  <Override PartName="/ppt/embeddings/oleObject23.bin" ContentType="application/vnd.openxmlformats-officedocument.oleObject"/>
  <Override PartName="/ppt/embeddings/Microsoft_Equation35.bin" ContentType="application/vnd.openxmlformats-officedocument.oleObject"/>
  <Override PartName="/ppt/embeddings/oleObject33.bin" ContentType="application/vnd.openxmlformats-officedocument.oleObject"/>
  <Default Extension="jpeg" ContentType="image/jpeg"/>
  <Override PartName="/ppt/embeddings/oleObject42.bin" ContentType="application/vnd.openxmlformats-officedocument.oleObject"/>
  <Override PartName="/ppt/slides/slide13.xml" ContentType="application/vnd.openxmlformats-officedocument.presentationml.slide+xml"/>
  <Override PartName="/ppt/embeddings/oleObject7.bin" ContentType="application/vnd.openxmlformats-officedocument.oleObject"/>
  <Override PartName="/ppt/embeddings/oleObject52.bin" ContentType="application/vnd.openxmlformats-officedocument.oleObject"/>
  <Override PartName="/ppt/embeddings/oleObject19.bin" ContentType="application/vnd.openxmlformats-officedocument.oleObject"/>
  <Override PartName="/ppt/embeddings/oleObject61.bin" ContentType="application/vnd.openxmlformats-officedocument.oleObject"/>
  <Override PartName="/ppt/embeddings/oleObject29.bin" ContentType="application/vnd.openxmlformats-officedocument.oleObject"/>
  <Override PartName="/ppt/slides/slide4.xml" ContentType="application/vnd.openxmlformats-officedocument.presentationml.slide+xml"/>
  <Override PartName="/ppt/slideLayouts/slideLayout5.xml" ContentType="application/vnd.openxmlformats-officedocument.presentationml.slideLayout+xml"/>
  <Override PartName="/ppt/embeddings/oleObject71.bin" ContentType="application/vnd.openxmlformats-officedocument.oleObject"/>
  <Override PartName="/ppt/embeddings/oleObject38.bin" ContentType="application/vnd.openxmlformats-officedocument.oleObject"/>
  <Override PartName="/ppt/embeddings/oleObject80.bin" ContentType="application/vnd.openxmlformats-officedocument.oleObject"/>
  <Override PartName="/ppt/embeddings/oleObject48.bin" ContentType="application/vnd.openxmlformats-officedocument.oleObject"/>
  <Override PartName="/ppt/slides/slide19.xml" ContentType="application/vnd.openxmlformats-officedocument.presentationml.slide+xml"/>
  <Override PartName="/ppt/slideLayouts/slideLayout10.xml" ContentType="application/vnd.openxmlformats-officedocument.presentationml.slideLayout+xml"/>
  <Override PartName="/ppt/embeddings/Microsoft_Equation4.bin" ContentType="application/vnd.openxmlformats-officedocument.oleObject"/>
  <Override PartName="/ppt/embeddings/oleObject58.bin" ContentType="application/vnd.openxmlformats-officedocument.oleObject"/>
  <Override PartName="/ppt/embeddings/oleObject90.bin" ContentType="application/vnd.openxmlformats-officedocument.oleObject"/>
  <Override PartName="/ppt/embeddings/oleObject67.bin" ContentType="application/vnd.openxmlformats-officedocument.oleObject"/>
  <Override PartName="/ppt/embeddings/Microsoft_Equation11.bin" ContentType="application/vnd.openxmlformats-officedocument.oleObject"/>
  <Override PartName="/ppt/embeddings/oleObject77.bin" ContentType="application/vnd.openxmlformats-officedocument.oleObject"/>
  <Override PartName="/ppt/embeddings/Microsoft_Equation21.bin" ContentType="application/vnd.openxmlformats-officedocument.oleObject"/>
  <Override PartName="/ppt/embeddings/oleObject86.bin" ContentType="application/vnd.openxmlformats-officedocument.oleObject"/>
  <Override PartName="/ppt/embeddings/Microsoft_Equation30.bin" ContentType="application/vnd.openxmlformats-officedocument.oleObject"/>
  <Override PartName="/ppt/embeddings/oleObject96.bin" ContentType="application/vnd.openxmlformats-officedocument.oleObject"/>
  <Override PartName="/ppt/theme/theme2.xml" ContentType="application/vnd.openxmlformats-officedocument.theme+xml"/>
  <Override PartName="/ppt/notesSlides/notesSlide3.xml" ContentType="application/vnd.openxmlformats-officedocument.presentationml.notesSlide+xml"/>
  <Override PartName="/ppt/embeddings/Microsoft_Equation40.bin" ContentType="application/vnd.openxmlformats-officedocument.oleObject"/>
  <Override PartName="/ppt/embeddings/Microsoft_Equation17.bin" ContentType="application/vnd.openxmlformats-officedocument.oleObject"/>
  <Override PartName="/ppt/embeddings/oleObject2.bin" ContentType="application/vnd.openxmlformats-officedocument.oleObject"/>
  <Override PartName="/ppt/embeddings/oleObject14.bin" ContentType="application/vnd.openxmlformats-officedocument.oleObject"/>
  <Override PartName="/ppt/embeddings/Microsoft_Equation26.bin" ContentType="application/vnd.openxmlformats-officedocument.oleObject"/>
  <Override PartName="/ppt/embeddings/oleObject24.bin" ContentType="application/vnd.openxmlformats-officedocument.oleObject"/>
  <Override PartName="/ppt/embeddings/Microsoft_Equation36.bin" ContentType="application/vnd.openxmlformats-officedocument.oleObject"/>
  <Override PartName="/ppt/embeddings/oleObject34.bin" ContentType="application/vnd.openxmlformats-officedocument.oleObject"/>
  <Override PartName="/ppt/slides/slide14.xml" ContentType="application/vnd.openxmlformats-officedocument.presentationml.slide+xml"/>
  <Override PartName="/ppt/embeddings/oleObject43.bin" ContentType="application/vnd.openxmlformats-officedocument.oleObject"/>
  <Override PartName="/ppt/embeddings/oleObject8.bin" ContentType="application/vnd.openxmlformats-officedocument.oleObject"/>
  <Override PartName="/ppt/embeddings/oleObject53.bin" ContentType="application/vnd.openxmlformats-officedocument.oleObject"/>
  <Default Extension="bin" ContentType="application/vnd.openxmlformats-officedocument.presentationml.printerSettings"/>
  <Default Extension="xml" ContentType="application/xml"/>
  <Override PartName="/ppt/slides/slide5.xml" ContentType="application/vnd.openxmlformats-officedocument.presentationml.slide+xml"/>
  <Override PartName="/ppt/embeddings/oleObject62.bin" ContentType="application/vnd.openxmlformats-officedocument.oleObject"/>
  <Override PartName="/ppt/slideLayouts/slideLayout6.xml" ContentType="application/vnd.openxmlformats-officedocument.presentationml.slideLayout+xml"/>
  <Override PartName="/ppt/tableStyles.xml" ContentType="application/vnd.openxmlformats-officedocument.presentationml.tableStyles+xml"/>
  <Override PartName="/ppt/embeddings/oleObject39.bin" ContentType="application/vnd.openxmlformats-officedocument.oleObject"/>
  <Override PartName="/ppt/embeddings/oleObject72.bin" ContentType="application/vnd.openxmlformats-officedocument.oleObject"/>
  <Override PartName="/ppt/embeddings/oleObject81.bin" ContentType="application/vnd.openxmlformats-officedocument.oleObject"/>
  <Override PartName="/ppt/embeddings/oleObject49.bin" ContentType="application/vnd.openxmlformats-officedocument.oleObject"/>
  <Override PartName="/ppt/embeddings/Microsoft_Equation5.bin" ContentType="application/vnd.openxmlformats-officedocument.oleObject"/>
  <Override PartName="/ppt/slideLayouts/slideLayout11.xml" ContentType="application/vnd.openxmlformats-officedocument.presentationml.slideLayout+xml"/>
  <Override PartName="/ppt/embeddings/oleObject59.bin" ContentType="application/vnd.openxmlformats-officedocument.oleObject"/>
  <Override PartName="/ppt/embeddings/oleObject91.bin" ContentType="application/vnd.openxmlformats-officedocument.oleObject"/>
  <Override PartName="/docProps/app.xml" ContentType="application/vnd.openxmlformats-officedocument.extended-properties+xml"/>
  <Override PartName="/ppt/embeddings/oleObject68.bin" ContentType="application/vnd.openxmlformats-officedocument.oleObject"/>
  <Override PartName="/ppt/embeddings/Microsoft_Equation12.bin" ContentType="application/vnd.openxmlformats-officedocument.oleObject"/>
  <Override PartName="/ppt/embeddings/oleObject78.bin" ContentType="application/vnd.openxmlformats-officedocument.oleObject"/>
  <Override PartName="/ppt/embeddings/oleObject10.bin" ContentType="application/vnd.openxmlformats-officedocument.oleObject"/>
  <Override PartName="/ppt/embeddings/Microsoft_Equation22.bin" ContentType="application/vnd.openxmlformats-officedocument.oleObject"/>
  <Override PartName="/ppt/embeddings/oleObject87.bin" ContentType="application/vnd.openxmlformats-officedocument.oleObject"/>
  <Override PartName="/docProps/core.xml" ContentType="application/vnd.openxmlformats-package.core-properties+xml"/>
  <Override PartName="/ppt/embeddings/Microsoft_Equation31.bin" ContentType="application/vnd.openxmlformats-officedocument.oleObject"/>
  <Override PartName="/ppt/embeddings/oleObject97.bin" ContentType="application/vnd.openxmlformats-officedocument.oleObject"/>
  <Override PartName="/ppt/theme/theme3.xml" ContentType="application/vnd.openxmlformats-officedocument.theme+xml"/>
  <Override PartName="/ppt/notesSlides/notesSlide4.xml" ContentType="application/vnd.openxmlformats-officedocument.presentationml.notesSlide+xml"/>
  <Override PartName="/ppt/embeddings/Microsoft_Equation41.bin" ContentType="application/vnd.openxmlformats-officedocument.oleObject"/>
  <Override PartName="/ppt/embeddings/Microsoft_Equation18.bin" ContentType="application/vnd.openxmlformats-officedocument.oleObject"/>
  <Override PartName="/ppt/embeddings/oleObject3.bin" ContentType="application/vnd.openxmlformats-officedocument.oleObject"/>
  <Override PartName="/ppt/embeddings/oleObject15.bin" ContentType="application/vnd.openxmlformats-officedocument.oleObject"/>
  <Override PartName="/ppt/embeddings/Microsoft_Equation27.bin" ContentType="application/vnd.openxmlformats-officedocument.oleObject"/>
  <Override PartName="/ppt/embeddings/oleObject25.bin" ContentType="application/vnd.openxmlformats-officedocument.oleObject"/>
  <Override PartName="/ppt/embeddings/Microsoft_Equation37.bin" ContentType="application/vnd.openxmlformats-officedocument.oleObject"/>
  <Override PartName="/ppt/slideLayouts/slideLayout1.xml" ContentType="application/vnd.openxmlformats-officedocument.presentationml.slideLayout+xml"/>
  <Override PartName="/ppt/embeddings/oleObject35.bin" ContentType="application/vnd.openxmlformats-officedocument.oleObject"/>
  <Override PartName="/ppt/embeddings/oleObject100.bin" ContentType="application/vnd.openxmlformats-officedocument.oleObject"/>
  <Override PartName="/ppt/embeddings/oleObject44.bin" ContentType="application/vnd.openxmlformats-officedocument.oleObject"/>
  <Override PartName="/ppt/slides/slide15.xml" ContentType="application/vnd.openxmlformats-officedocument.presentationml.slide+xml"/>
  <Override PartName="/ppt/embeddings/oleObject9.bin" ContentType="application/vnd.openxmlformats-officedocument.oleObject"/>
  <Override PartName="/ppt/embeddings/oleObject54.bin" ContentType="application/vnd.openxmlformats-officedocument.oleObject"/>
  <Override PartName="/ppt/embeddings/oleObject63.bin" ContentType="application/vnd.openxmlformats-officedocument.oleObject"/>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embeddings/oleObject73.bin" ContentType="application/vnd.openxmlformats-officedocument.oleObject"/>
  <Override PartName="/ppt/embeddings/oleObject82.bin" ContentType="application/vnd.openxmlformats-officedocument.oleObject"/>
  <Override PartName="/ppt/embeddings/Microsoft_Equation6.bin" ContentType="application/vnd.openxmlformats-officedocument.oleObject"/>
  <Override PartName="/ppt/slideLayouts/slideLayout12.xml" ContentType="application/vnd.openxmlformats-officedocument.presentationml.slideLayout+xml"/>
  <Override PartName="/ppt/embeddings/oleObject92.bin" ContentType="application/vnd.openxmlformats-officedocument.oleObject"/>
  <Override PartName="/ppt/embeddings/oleObject69.bin" ContentType="application/vnd.openxmlformats-officedocument.oleObject"/>
  <Override PartName="/ppt/embeddings/Microsoft_Equation13.bin" ContentType="application/vnd.openxmlformats-officedocument.oleObject"/>
  <Override PartName="/ppt/embeddings/oleObject79.bin" ContentType="application/vnd.openxmlformats-officedocument.oleObject"/>
  <Override PartName="/ppt/embeddings/oleObject11.bin" ContentType="application/vnd.openxmlformats-officedocument.oleObject"/>
  <Override PartName="/ppt/embeddings/Microsoft_Equation23.bin" ContentType="application/vnd.openxmlformats-officedocument.oleObject"/>
  <Override PartName="/ppt/embeddings/oleObject88.bin" ContentType="application/vnd.openxmlformats-officedocument.oleObject"/>
  <Override PartName="/ppt/embeddings/oleObject20.bin" ContentType="application/vnd.openxmlformats-officedocument.oleObject"/>
  <Override PartName="/ppt/embeddings/Microsoft_Equation32.bin" ContentType="application/vnd.openxmlformats-officedocument.oleObject"/>
  <Override PartName="/ppt/embeddings/oleObject98.bin" ContentType="application/vnd.openxmlformats-officedocument.oleObject"/>
  <Override PartName="/ppt/embeddings/oleObject30.bin" ContentType="application/vnd.openxmlformats-officedocument.oleObject"/>
  <Override PartName="/ppt/notesSlides/notesSlide5.xml" ContentType="application/vnd.openxmlformats-officedocument.presentationml.notesSlide+xml"/>
  <Override PartName="/ppt/embeddings/Microsoft_Equation42.bin" ContentType="application/vnd.openxmlformats-officedocument.oleObject"/>
  <Override PartName="/ppt/slides/slide10.xml" ContentType="application/vnd.openxmlformats-officedocument.presentationml.slide+xml"/>
  <Override PartName="/ppt/embeddings/Microsoft_Equation19.bin" ContentType="application/vnd.openxmlformats-officedocument.oleObject"/>
  <Override PartName="/ppt/embeddings/oleObject4.bin" ContentType="application/vnd.openxmlformats-officedocument.oleObject"/>
  <Override PartName="/ppt/embeddings/oleObject16.bin" ContentType="application/vnd.openxmlformats-officedocument.oleObject"/>
  <Override PartName="/ppt/embeddings/Microsoft_Equation28.bin" ContentType="application/vnd.openxmlformats-officedocument.oleObject"/>
  <Override PartName="/ppt/embeddings/oleObject26.bin" ContentType="application/vnd.openxmlformats-officedocument.oleObject"/>
  <Override PartName="/ppt/slides/slide1.xml" ContentType="application/vnd.openxmlformats-officedocument.presentationml.slide+xml"/>
  <Override PartName="/ppt/slideLayouts/slideLayout2.xml" ContentType="application/vnd.openxmlformats-officedocument.presentationml.slideLayout+xml"/>
  <Override PartName="/ppt/embeddings/Microsoft_Equation38.bin" ContentType="application/vnd.openxmlformats-officedocument.oleObject"/>
  <Override PartName="/ppt/embeddings/oleObject36.bin" ContentType="application/vnd.openxmlformats-officedocument.oleObject"/>
  <Override PartName="/ppt/embeddings/oleObject101.bin" ContentType="application/vnd.openxmlformats-officedocument.oleObject"/>
  <Override PartName="/ppt/embeddings/oleObject45.bin" ContentType="application/vnd.openxmlformats-officedocument.oleObject"/>
  <Override PartName="/ppt/slides/slide16.xml" ContentType="application/vnd.openxmlformats-officedocument.presentationml.slide+xml"/>
  <Override PartName="/ppt/viewProps.xml" ContentType="application/vnd.openxmlformats-officedocument.presentationml.viewProps+xml"/>
  <Override PartName="/ppt/embeddings/Microsoft_Equation1.bin" ContentType="application/vnd.openxmlformats-officedocument.oleObject"/>
  <Default Extension="rels" ContentType="application/vnd.openxmlformats-package.relationships+xml"/>
  <Override PartName="/ppt/embeddings/oleObject55.bin" ContentType="application/vnd.openxmlformats-officedocument.oleObject"/>
  <Default Extension="pict" ContentType="image/pict"/>
  <Default Extension="wmf" ContentType="image/x-wmf"/>
  <Override PartName="/ppt/slides/slide7.xml" ContentType="application/vnd.openxmlformats-officedocument.presentationml.slide+xml"/>
  <Override PartName="/ppt/embeddings/oleObject64.bin" ContentType="application/vnd.openxmlformats-officedocument.oleObject"/>
  <Override PartName="/ppt/slideLayouts/slideLayout8.xml" ContentType="application/vnd.openxmlformats-officedocument.presentationml.slideLayout+xml"/>
  <Override PartName="/ppt/embeddings/oleObject74.bin" ContentType="application/vnd.openxmlformats-officedocument.oleObject"/>
  <Override PartName="/ppt/embeddings/oleObject83.bin" ContentType="application/vnd.openxmlformats-officedocument.oleObject"/>
  <Override PartName="/ppt/embeddings/Microsoft_Equation7.bin" ContentType="application/vnd.openxmlformats-officedocument.oleObject"/>
  <Override PartName="/ppt/slideLayouts/slideLayout13.xml" ContentType="application/vnd.openxmlformats-officedocument.presentationml.slideLayout+xml"/>
  <Override PartName="/ppt/presProps.xml" ContentType="application/vnd.openxmlformats-officedocument.presentationml.presProps+xml"/>
  <Override PartName="/ppt/embeddings/oleObject93.bin" ContentType="application/vnd.openxmlformats-officedocument.oleObject"/>
  <Override PartName="/ppt/presentation.xml" ContentType="application/vnd.openxmlformats-officedocument.presentationml.presentation.main+xml"/>
  <Override PartName="/ppt/embeddings/Microsoft_Equation14.bin" ContentType="application/vnd.openxmlformats-officedocument.oleObject"/>
  <Override PartName="/ppt/embeddings/oleObject12.bin" ContentType="application/vnd.openxmlformats-officedocument.oleObject"/>
  <Override PartName="/ppt/embeddings/Microsoft_Equation24.bin" ContentType="application/vnd.openxmlformats-officedocument.oleObject"/>
  <Override PartName="/ppt/embeddings/oleObject89.bin" ContentType="application/vnd.openxmlformats-officedocument.oleObject"/>
  <Override PartName="/ppt/embeddings/oleObject21.bin" ContentType="application/vnd.openxmlformats-officedocument.oleObject"/>
  <Override PartName="/ppt/embeddings/Microsoft_Equation33.bin" ContentType="application/vnd.openxmlformats-officedocument.oleObject"/>
  <Override PartName="/ppt/embeddings/oleObject99.bin" ContentType="application/vnd.openxmlformats-officedocument.oleObject"/>
  <Override PartName="/ppt/embeddings/oleObject31.bin" ContentType="application/vnd.openxmlformats-officedocument.oleObject"/>
  <Override PartName="/ppt/embeddings/oleObject40.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embeddings/oleObject17.bin" ContentType="application/vnd.openxmlformats-officedocument.oleObject"/>
  <Override PartName="/ppt/embeddings/oleObject50.bin" ContentType="application/vnd.openxmlformats-officedocument.oleObject"/>
  <Override PartName="/ppt/embeddings/Microsoft_Equation29.bin" ContentType="application/vnd.openxmlformats-officedocument.oleObject"/>
  <Override PartName="/ppt/embeddings/oleObject27.bin" ContentType="application/vnd.openxmlformats-officedocument.oleObject"/>
  <Override PartName="/ppt/slides/slide2.xml" ContentType="application/vnd.openxmlformats-officedocument.presentationml.slide+xml"/>
  <Override PartName="/ppt/handoutMasters/handoutMaster1.xml" ContentType="application/vnd.openxmlformats-officedocument.presentationml.handoutMaster+xml"/>
  <Override PartName="/ppt/slideLayouts/slideLayout3.xml" ContentType="application/vnd.openxmlformats-officedocument.presentationml.slideLayout+xml"/>
  <Override PartName="/ppt/embeddings/Microsoft_Equation39.bin" ContentType="application/vnd.openxmlformats-officedocument.oleObject"/>
  <Override PartName="/ppt/embeddings/oleObject37.bin" ContentType="application/vnd.openxmlformats-officedocument.oleObject"/>
  <Override PartName="/ppt/embeddings/oleObject46.bin" ContentType="application/vnd.openxmlformats-officedocument.oleObject"/>
  <Override PartName="/ppt/slides/slide17.xml" ContentType="application/vnd.openxmlformats-officedocument.presentationml.slide+xml"/>
  <Override PartName="/ppt/embeddings/Microsoft_Equation2.bin" ContentType="application/vnd.openxmlformats-officedocument.oleObject"/>
  <Override PartName="/ppt/embeddings/oleObject56.bin" ContentType="application/vnd.openxmlformats-officedocument.oleObject"/>
  <Override PartName="/ppt/embeddings/oleObject65.bin" ContentType="application/vnd.openxmlformats-officedocument.oleObject"/>
  <Override PartName="/ppt/slides/slide8.xml" ContentType="application/vnd.openxmlformats-officedocument.presentationml.slide+xml"/>
  <Override PartName="/ppt/slideLayouts/slideLayout9.xml" ContentType="application/vnd.openxmlformats-officedocument.presentationml.slideLayout+xml"/>
  <Override PartName="/ppt/embeddings/oleObject75.bin" ContentType="application/vnd.openxmlformats-officedocument.oleObject"/>
  <Override PartName="/ppt/embeddings/oleObject84.bin" ContentType="application/vnd.openxmlformats-officedocument.oleObject"/>
  <Override PartName="/ppt/slideLayouts/slideLayout14.xml" ContentType="application/vnd.openxmlformats-officedocument.presentationml.slideLayout+xml"/>
  <Override PartName="/ppt/embeddings/Microsoft_Equation8.bin" ContentType="application/vnd.openxmlformats-officedocument.oleObject"/>
  <Override PartName="/ppt/embeddings/oleObject94.bin" ContentType="application/vnd.openxmlformats-officedocument.oleObject"/>
  <Override PartName="/ppt/notesSlides/notesSlide1.xml" ContentType="application/vnd.openxmlformats-officedocument.presentationml.notesSlide+xml"/>
  <Override PartName="/ppt/embeddings/Microsoft_Equation15.bin" ContentType="application/vnd.openxmlformats-officedocument.oleObject"/>
  <Override PartName="/ppt/embeddings/Microsoft_Equation25.bin" ContentType="application/vnd.openxmlformats-officedocument.oleObject"/>
  <Override PartName="/ppt/embeddings/oleObject22.bin" ContentType="application/vnd.openxmlformats-officedocument.oleObject"/>
  <Override PartName="/ppt/embeddings/Microsoft_Equation34.bin" ContentType="application/vnd.openxmlformats-officedocument.oleObject"/>
  <Override PartName="/ppt/embeddings/oleObject32.bin" ContentType="application/vnd.openxmlformats-officedocument.oleObject"/>
  <Override PartName="/ppt/embeddings/oleObject41.bin" ContentType="application/vnd.openxmlformats-officedocument.oleObject"/>
  <Override PartName="/ppt/slides/slide12.xml" ContentType="application/vnd.openxmlformats-officedocument.presentationml.slide+xml"/>
  <Override PartName="/ppt/embeddings/oleObject6.bin" ContentType="application/vnd.openxmlformats-officedocument.oleObject"/>
  <Override PartName="/ppt/embeddings/oleObject18.bin" ContentType="application/vnd.openxmlformats-officedocument.oleObject"/>
  <Override PartName="/ppt/embeddings/oleObject51.bin" ContentType="application/vnd.openxmlformats-officedocument.oleObject"/>
  <Override PartName="/ppt/embeddings/oleObject60.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1"/>
  </p:notesMasterIdLst>
  <p:handoutMasterIdLst>
    <p:handoutMasterId r:id="rId22"/>
  </p:handoutMasterIdLst>
  <p:sldIdLst>
    <p:sldId id="256" r:id="rId2"/>
    <p:sldId id="368" r:id="rId3"/>
    <p:sldId id="542" r:id="rId4"/>
    <p:sldId id="543" r:id="rId5"/>
    <p:sldId id="577" r:id="rId6"/>
    <p:sldId id="578" r:id="rId7"/>
    <p:sldId id="524" r:id="rId8"/>
    <p:sldId id="525" r:id="rId9"/>
    <p:sldId id="526" r:id="rId10"/>
    <p:sldId id="527" r:id="rId11"/>
    <p:sldId id="528" r:id="rId12"/>
    <p:sldId id="529" r:id="rId13"/>
    <p:sldId id="530" r:id="rId14"/>
    <p:sldId id="531" r:id="rId15"/>
    <p:sldId id="532" r:id="rId16"/>
    <p:sldId id="533" r:id="rId17"/>
    <p:sldId id="534" r:id="rId18"/>
    <p:sldId id="535" r:id="rId19"/>
    <p:sldId id="536" r:id="rId20"/>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horzBarState="maximized">
    <p:restoredLeft sz="15598" autoAdjust="0"/>
    <p:restoredTop sz="94728" autoAdjust="0"/>
  </p:normalViewPr>
  <p:slideViewPr>
    <p:cSldViewPr>
      <p:cViewPr varScale="1">
        <p:scale>
          <a:sx n="111" d="100"/>
          <a:sy n="111" d="100"/>
        </p:scale>
        <p:origin x="-112" y="-9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pict"/><Relationship Id="rId4" Type="http://schemas.openxmlformats.org/officeDocument/2006/relationships/image" Target="../media/image5.wmf"/><Relationship Id="rId5" Type="http://schemas.openxmlformats.org/officeDocument/2006/relationships/image" Target="../media/image6.pict"/><Relationship Id="rId6" Type="http://schemas.openxmlformats.org/officeDocument/2006/relationships/image" Target="../media/image7.pict"/><Relationship Id="rId7" Type="http://schemas.openxmlformats.org/officeDocument/2006/relationships/image" Target="../media/image8.pict"/><Relationship Id="rId8" Type="http://schemas.openxmlformats.org/officeDocument/2006/relationships/image" Target="../media/image9.pict"/><Relationship Id="rId9" Type="http://schemas.openxmlformats.org/officeDocument/2006/relationships/image" Target="../media/image10.pict"/><Relationship Id="rId1" Type="http://schemas.openxmlformats.org/officeDocument/2006/relationships/image" Target="../media/image2.pict"/><Relationship Id="rId2"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97.wmf"/><Relationship Id="rId4" Type="http://schemas.openxmlformats.org/officeDocument/2006/relationships/image" Target="../media/image98.wmf"/><Relationship Id="rId5" Type="http://schemas.openxmlformats.org/officeDocument/2006/relationships/image" Target="../media/image99.wmf"/><Relationship Id="rId6" Type="http://schemas.openxmlformats.org/officeDocument/2006/relationships/image" Target="../media/image100.wmf"/><Relationship Id="rId1" Type="http://schemas.openxmlformats.org/officeDocument/2006/relationships/image" Target="../media/image95.wmf"/><Relationship Id="rId2" Type="http://schemas.openxmlformats.org/officeDocument/2006/relationships/image" Target="../media/image96.wmf"/></Relationships>
</file>

<file path=ppt/drawings/_rels/vmlDrawing11.vml.rels><?xml version="1.0" encoding="UTF-8" standalone="yes"?>
<Relationships xmlns="http://schemas.openxmlformats.org/package/2006/relationships"><Relationship Id="rId11" Type="http://schemas.openxmlformats.org/officeDocument/2006/relationships/image" Target="../media/image112.wmf"/><Relationship Id="rId12" Type="http://schemas.openxmlformats.org/officeDocument/2006/relationships/image" Target="../media/image113.wmf"/><Relationship Id="rId13" Type="http://schemas.openxmlformats.org/officeDocument/2006/relationships/image" Target="../media/image114.wmf"/><Relationship Id="rId14" Type="http://schemas.openxmlformats.org/officeDocument/2006/relationships/image" Target="../media/image115.wmf"/><Relationship Id="rId1" Type="http://schemas.openxmlformats.org/officeDocument/2006/relationships/image" Target="../media/image102.wmf"/><Relationship Id="rId2" Type="http://schemas.openxmlformats.org/officeDocument/2006/relationships/image" Target="../media/image103.wmf"/><Relationship Id="rId3" Type="http://schemas.openxmlformats.org/officeDocument/2006/relationships/image" Target="../media/image104.wmf"/><Relationship Id="rId4" Type="http://schemas.openxmlformats.org/officeDocument/2006/relationships/image" Target="../media/image105.wmf"/><Relationship Id="rId5" Type="http://schemas.openxmlformats.org/officeDocument/2006/relationships/image" Target="../media/image106.wmf"/><Relationship Id="rId6" Type="http://schemas.openxmlformats.org/officeDocument/2006/relationships/image" Target="../media/image107.wmf"/><Relationship Id="rId7" Type="http://schemas.openxmlformats.org/officeDocument/2006/relationships/image" Target="../media/image108.wmf"/><Relationship Id="rId8" Type="http://schemas.openxmlformats.org/officeDocument/2006/relationships/image" Target="../media/image109.wmf"/><Relationship Id="rId9" Type="http://schemas.openxmlformats.org/officeDocument/2006/relationships/image" Target="../media/image110.wmf"/><Relationship Id="rId10" Type="http://schemas.openxmlformats.org/officeDocument/2006/relationships/image" Target="../media/image111.wmf"/></Relationships>
</file>

<file path=ppt/drawings/_rels/vmlDrawing12.vml.rels><?xml version="1.0" encoding="UTF-8" standalone="yes"?>
<Relationships xmlns="http://schemas.openxmlformats.org/package/2006/relationships"><Relationship Id="rId11" Type="http://schemas.openxmlformats.org/officeDocument/2006/relationships/image" Target="../media/image32.wmf"/><Relationship Id="rId12" Type="http://schemas.openxmlformats.org/officeDocument/2006/relationships/image" Target="../media/image127.wmf"/><Relationship Id="rId13" Type="http://schemas.openxmlformats.org/officeDocument/2006/relationships/image" Target="../media/image128.wmf"/><Relationship Id="rId14" Type="http://schemas.openxmlformats.org/officeDocument/2006/relationships/image" Target="../media/image129.wmf"/><Relationship Id="rId15" Type="http://schemas.openxmlformats.org/officeDocument/2006/relationships/image" Target="../media/image130.wmf"/><Relationship Id="rId16" Type="http://schemas.openxmlformats.org/officeDocument/2006/relationships/image" Target="../media/image131.wmf"/><Relationship Id="rId17" Type="http://schemas.openxmlformats.org/officeDocument/2006/relationships/image" Target="../media/image132.wmf"/><Relationship Id="rId18" Type="http://schemas.openxmlformats.org/officeDocument/2006/relationships/image" Target="../media/image133.wmf"/><Relationship Id="rId1" Type="http://schemas.openxmlformats.org/officeDocument/2006/relationships/image" Target="../media/image117.wmf"/><Relationship Id="rId2" Type="http://schemas.openxmlformats.org/officeDocument/2006/relationships/image" Target="../media/image118.wmf"/><Relationship Id="rId3" Type="http://schemas.openxmlformats.org/officeDocument/2006/relationships/image" Target="../media/image119.wmf"/><Relationship Id="rId4" Type="http://schemas.openxmlformats.org/officeDocument/2006/relationships/image" Target="../media/image120.wmf"/><Relationship Id="rId5" Type="http://schemas.openxmlformats.org/officeDocument/2006/relationships/image" Target="../media/image121.wmf"/><Relationship Id="rId6" Type="http://schemas.openxmlformats.org/officeDocument/2006/relationships/image" Target="../media/image122.wmf"/><Relationship Id="rId7" Type="http://schemas.openxmlformats.org/officeDocument/2006/relationships/image" Target="../media/image123.wmf"/><Relationship Id="rId8" Type="http://schemas.openxmlformats.org/officeDocument/2006/relationships/image" Target="../media/image124.wmf"/><Relationship Id="rId9" Type="http://schemas.openxmlformats.org/officeDocument/2006/relationships/image" Target="../media/image125.wmf"/><Relationship Id="rId10" Type="http://schemas.openxmlformats.org/officeDocument/2006/relationships/image" Target="../media/image126.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137.pict"/><Relationship Id="rId4" Type="http://schemas.openxmlformats.org/officeDocument/2006/relationships/image" Target="../media/image138.wmf"/><Relationship Id="rId5" Type="http://schemas.openxmlformats.org/officeDocument/2006/relationships/image" Target="../media/image139.wmf"/><Relationship Id="rId1" Type="http://schemas.openxmlformats.org/officeDocument/2006/relationships/image" Target="../media/image135.wmf"/><Relationship Id="rId2" Type="http://schemas.openxmlformats.org/officeDocument/2006/relationships/image" Target="../media/image136.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142.wmf"/><Relationship Id="rId4" Type="http://schemas.openxmlformats.org/officeDocument/2006/relationships/image" Target="../media/image143.wmf"/><Relationship Id="rId5" Type="http://schemas.openxmlformats.org/officeDocument/2006/relationships/image" Target="../media/image144.wmf"/><Relationship Id="rId6" Type="http://schemas.openxmlformats.org/officeDocument/2006/relationships/image" Target="../media/image145.wmf"/><Relationship Id="rId7" Type="http://schemas.openxmlformats.org/officeDocument/2006/relationships/image" Target="../media/image146.wmf"/><Relationship Id="rId8" Type="http://schemas.openxmlformats.org/officeDocument/2006/relationships/image" Target="../media/image147.wmf"/><Relationship Id="rId9" Type="http://schemas.openxmlformats.org/officeDocument/2006/relationships/image" Target="../media/image148.wmf"/><Relationship Id="rId1" Type="http://schemas.openxmlformats.org/officeDocument/2006/relationships/image" Target="../media/image140.wmf"/><Relationship Id="rId2" Type="http://schemas.openxmlformats.org/officeDocument/2006/relationships/image" Target="../media/image14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wmf"/><Relationship Id="rId4" Type="http://schemas.openxmlformats.org/officeDocument/2006/relationships/image" Target="../media/image14.pict"/><Relationship Id="rId5" Type="http://schemas.openxmlformats.org/officeDocument/2006/relationships/image" Target="../media/image10.pict"/><Relationship Id="rId6" Type="http://schemas.openxmlformats.org/officeDocument/2006/relationships/image" Target="../media/image15.wmf"/><Relationship Id="rId7" Type="http://schemas.openxmlformats.org/officeDocument/2006/relationships/image" Target="../media/image16.wmf"/><Relationship Id="rId8" Type="http://schemas.openxmlformats.org/officeDocument/2006/relationships/image" Target="../media/image17.wmf"/><Relationship Id="rId9" Type="http://schemas.openxmlformats.org/officeDocument/2006/relationships/image" Target="../media/image18.wmf"/><Relationship Id="rId10" Type="http://schemas.openxmlformats.org/officeDocument/2006/relationships/image" Target="../media/image19.wmf"/><Relationship Id="rId1" Type="http://schemas.openxmlformats.org/officeDocument/2006/relationships/image" Target="../media/image11.pict"/><Relationship Id="rId2" Type="http://schemas.openxmlformats.org/officeDocument/2006/relationships/image" Target="../media/image12.pict"/></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0.pict"/><Relationship Id="rId2" Type="http://schemas.openxmlformats.org/officeDocument/2006/relationships/image" Target="../media/image21.pict"/></Relationships>
</file>

<file path=ppt/drawings/_rels/vmlDrawing4.vml.rels><?xml version="1.0" encoding="UTF-8" standalone="yes"?>
<Relationships xmlns="http://schemas.openxmlformats.org/package/2006/relationships"><Relationship Id="rId11" Type="http://schemas.openxmlformats.org/officeDocument/2006/relationships/image" Target="../media/image32.wmf"/><Relationship Id="rId12" Type="http://schemas.openxmlformats.org/officeDocument/2006/relationships/image" Target="../media/image33.pict"/><Relationship Id="rId13" Type="http://schemas.openxmlformats.org/officeDocument/2006/relationships/image" Target="../media/image34.pict"/><Relationship Id="rId14" Type="http://schemas.openxmlformats.org/officeDocument/2006/relationships/image" Target="../media/image35.pict"/><Relationship Id="rId15" Type="http://schemas.openxmlformats.org/officeDocument/2006/relationships/image" Target="../media/image36.pict"/><Relationship Id="rId16" Type="http://schemas.openxmlformats.org/officeDocument/2006/relationships/image" Target="../media/image37.pict"/><Relationship Id="rId1" Type="http://schemas.openxmlformats.org/officeDocument/2006/relationships/image" Target="../media/image22.wmf"/><Relationship Id="rId2" Type="http://schemas.openxmlformats.org/officeDocument/2006/relationships/image" Target="../media/image23.wmf"/><Relationship Id="rId3" Type="http://schemas.openxmlformats.org/officeDocument/2006/relationships/image" Target="../media/image24.wmf"/><Relationship Id="rId4" Type="http://schemas.openxmlformats.org/officeDocument/2006/relationships/image" Target="../media/image25.pict"/><Relationship Id="rId5" Type="http://schemas.openxmlformats.org/officeDocument/2006/relationships/image" Target="../media/image26.wmf"/><Relationship Id="rId6" Type="http://schemas.openxmlformats.org/officeDocument/2006/relationships/image" Target="../media/image27.wmf"/><Relationship Id="rId7" Type="http://schemas.openxmlformats.org/officeDocument/2006/relationships/image" Target="../media/image28.pict"/><Relationship Id="rId8" Type="http://schemas.openxmlformats.org/officeDocument/2006/relationships/image" Target="../media/image29.pict"/><Relationship Id="rId9" Type="http://schemas.openxmlformats.org/officeDocument/2006/relationships/image" Target="../media/image30.pict"/><Relationship Id="rId10" Type="http://schemas.openxmlformats.org/officeDocument/2006/relationships/image" Target="../media/image31.wmf"/></Relationships>
</file>

<file path=ppt/drawings/_rels/vmlDrawing5.vml.rels><?xml version="1.0" encoding="UTF-8" standalone="yes"?>
<Relationships xmlns="http://schemas.openxmlformats.org/package/2006/relationships"><Relationship Id="rId9" Type="http://schemas.openxmlformats.org/officeDocument/2006/relationships/image" Target="../media/image47.pict"/><Relationship Id="rId20" Type="http://schemas.openxmlformats.org/officeDocument/2006/relationships/image" Target="../media/image57.wmf"/><Relationship Id="rId21" Type="http://schemas.openxmlformats.org/officeDocument/2006/relationships/image" Target="../media/image58.wmf"/><Relationship Id="rId22" Type="http://schemas.openxmlformats.org/officeDocument/2006/relationships/image" Target="../media/image59.wmf"/><Relationship Id="rId10" Type="http://schemas.openxmlformats.org/officeDocument/2006/relationships/image" Target="../media/image48.pict"/><Relationship Id="rId11" Type="http://schemas.openxmlformats.org/officeDocument/2006/relationships/image" Target="../media/image49.wmf"/><Relationship Id="rId12" Type="http://schemas.openxmlformats.org/officeDocument/2006/relationships/image" Target="../media/image50.pict"/><Relationship Id="rId13" Type="http://schemas.openxmlformats.org/officeDocument/2006/relationships/image" Target="../media/image51.wmf"/><Relationship Id="rId14" Type="http://schemas.openxmlformats.org/officeDocument/2006/relationships/image" Target="../media/image52.wmf"/><Relationship Id="rId15" Type="http://schemas.openxmlformats.org/officeDocument/2006/relationships/image" Target="../media/image53.wmf"/><Relationship Id="rId16" Type="http://schemas.openxmlformats.org/officeDocument/2006/relationships/image" Target="../media/image54.wmf"/><Relationship Id="rId17" Type="http://schemas.openxmlformats.org/officeDocument/2006/relationships/image" Target="../media/image32.wmf"/><Relationship Id="rId18" Type="http://schemas.openxmlformats.org/officeDocument/2006/relationships/image" Target="../media/image55.wmf"/><Relationship Id="rId19" Type="http://schemas.openxmlformats.org/officeDocument/2006/relationships/image" Target="../media/image56.wmf"/><Relationship Id="rId1" Type="http://schemas.openxmlformats.org/officeDocument/2006/relationships/image" Target="../media/image39.pict"/><Relationship Id="rId2" Type="http://schemas.openxmlformats.org/officeDocument/2006/relationships/image" Target="../media/image40.wmf"/><Relationship Id="rId3" Type="http://schemas.openxmlformats.org/officeDocument/2006/relationships/image" Target="../media/image41.wmf"/><Relationship Id="rId4" Type="http://schemas.openxmlformats.org/officeDocument/2006/relationships/image" Target="../media/image42.pict"/><Relationship Id="rId5" Type="http://schemas.openxmlformats.org/officeDocument/2006/relationships/image" Target="../media/image43.pict"/><Relationship Id="rId6" Type="http://schemas.openxmlformats.org/officeDocument/2006/relationships/image" Target="../media/image44.wmf"/><Relationship Id="rId7" Type="http://schemas.openxmlformats.org/officeDocument/2006/relationships/image" Target="../media/image45.pict"/><Relationship Id="rId8" Type="http://schemas.openxmlformats.org/officeDocument/2006/relationships/image" Target="../media/image46.pict"/></Relationships>
</file>

<file path=ppt/drawings/_rels/vmlDrawing6.vml.rels><?xml version="1.0" encoding="UTF-8" standalone="yes"?>
<Relationships xmlns="http://schemas.openxmlformats.org/package/2006/relationships"><Relationship Id="rId3" Type="http://schemas.openxmlformats.org/officeDocument/2006/relationships/image" Target="../media/image63.pict"/><Relationship Id="rId4" Type="http://schemas.openxmlformats.org/officeDocument/2006/relationships/image" Target="../media/image64.pict"/><Relationship Id="rId5" Type="http://schemas.openxmlformats.org/officeDocument/2006/relationships/image" Target="../media/image65.pict"/><Relationship Id="rId6" Type="http://schemas.openxmlformats.org/officeDocument/2006/relationships/image" Target="../media/image66.wmf"/><Relationship Id="rId1" Type="http://schemas.openxmlformats.org/officeDocument/2006/relationships/image" Target="../media/image61.wmf"/><Relationship Id="rId2" Type="http://schemas.openxmlformats.org/officeDocument/2006/relationships/image" Target="../media/image6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69.wmf"/><Relationship Id="rId4" Type="http://schemas.openxmlformats.org/officeDocument/2006/relationships/image" Target="../media/image70.pict"/><Relationship Id="rId5" Type="http://schemas.openxmlformats.org/officeDocument/2006/relationships/image" Target="../media/image71.pict"/><Relationship Id="rId6" Type="http://schemas.openxmlformats.org/officeDocument/2006/relationships/image" Target="../media/image72.pict"/><Relationship Id="rId7" Type="http://schemas.openxmlformats.org/officeDocument/2006/relationships/image" Target="../media/image73.pict"/><Relationship Id="rId8" Type="http://schemas.openxmlformats.org/officeDocument/2006/relationships/image" Target="../media/image74.pict"/><Relationship Id="rId9" Type="http://schemas.openxmlformats.org/officeDocument/2006/relationships/image" Target="../media/image75.pict"/><Relationship Id="rId1" Type="http://schemas.openxmlformats.org/officeDocument/2006/relationships/image" Target="../media/image67.pict"/><Relationship Id="rId2" Type="http://schemas.openxmlformats.org/officeDocument/2006/relationships/image" Target="../media/image68.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78.wmf"/><Relationship Id="rId4" Type="http://schemas.openxmlformats.org/officeDocument/2006/relationships/image" Target="../media/image79.wmf"/><Relationship Id="rId5" Type="http://schemas.openxmlformats.org/officeDocument/2006/relationships/image" Target="../media/image80.wmf"/><Relationship Id="rId6" Type="http://schemas.openxmlformats.org/officeDocument/2006/relationships/image" Target="../media/image81.wmf"/><Relationship Id="rId7" Type="http://schemas.openxmlformats.org/officeDocument/2006/relationships/image" Target="../media/image82.wmf"/><Relationship Id="rId8" Type="http://schemas.openxmlformats.org/officeDocument/2006/relationships/image" Target="../media/image83.wmf"/><Relationship Id="rId1" Type="http://schemas.openxmlformats.org/officeDocument/2006/relationships/image" Target="../media/image76.wmf"/><Relationship Id="rId2" Type="http://schemas.openxmlformats.org/officeDocument/2006/relationships/image" Target="../media/image7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87.wmf"/><Relationship Id="rId4" Type="http://schemas.openxmlformats.org/officeDocument/2006/relationships/image" Target="../media/image88.pict"/><Relationship Id="rId5" Type="http://schemas.openxmlformats.org/officeDocument/2006/relationships/image" Target="../media/image89.wmf"/><Relationship Id="rId6" Type="http://schemas.openxmlformats.org/officeDocument/2006/relationships/image" Target="../media/image90.wmf"/><Relationship Id="rId7" Type="http://schemas.openxmlformats.org/officeDocument/2006/relationships/image" Target="../media/image91.wmf"/><Relationship Id="rId8" Type="http://schemas.openxmlformats.org/officeDocument/2006/relationships/image" Target="../media/image92.wmf"/><Relationship Id="rId9" Type="http://schemas.openxmlformats.org/officeDocument/2006/relationships/image" Target="../media/image93.pict"/><Relationship Id="rId1" Type="http://schemas.openxmlformats.org/officeDocument/2006/relationships/image" Target="../media/image85.pict"/><Relationship Id="rId2" Type="http://schemas.openxmlformats.org/officeDocument/2006/relationships/image" Target="../media/image8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1B2CB970-09B3-634F-9B73-22B1BE4ABCB4}"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D78BA90B-ED3F-924F-8F58-5B36847D3569}"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1030541B-86BE-A149-8E5D-6AEF2847849F}" type="slidenum">
              <a:rPr lang="en-US"/>
              <a:pPr/>
              <a:t>10</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B588CAFB-3AD4-F148-AA95-8F68C686C8F0}" type="slidenum">
              <a:rPr lang="en-US"/>
              <a:pPr/>
              <a:t>11</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1FA84855-E470-9548-9ADB-94C6F270CB3F}" type="slidenum">
              <a:rPr lang="en-US"/>
              <a:pPr/>
              <a:t>12</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CE086277-E3D5-7046-BEBA-4EC8FC5E1D58}" type="slidenum">
              <a:rPr lang="en-US"/>
              <a:pPr/>
              <a:t>13</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767A2B77-21C1-9E40-B5C9-E6AE2D277C98}" type="slidenum">
              <a:rPr lang="en-US"/>
              <a:pPr/>
              <a:t>14</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Wednesday, June 15,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1443-001, Spring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48FEECCF-B50A-EB48-AB33-2E5645B114AC}"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June 15,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D6EE390D-FED7-E44D-8A99-89D80ED1FF7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June 15,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A7830452-10CF-344F-8189-D95CC4A3A02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Wednesday, June 15,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CCF8CA47-F877-5340-83BD-06638206CAD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Wednesday, June 15,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2B7AEC53-E8DC-784B-9F93-89DA1BFBC18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Wednesday, June 15,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1443-001, Spring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FA5BD5B5-F054-E84C-9161-B4B6D12781A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2133600" cy="457200"/>
          </a:xfrm>
        </p:spPr>
        <p:txBody>
          <a:bodyPr/>
          <a:lstStyle>
            <a:lvl1pPr>
              <a:defRPr smtClean="0"/>
            </a:lvl1pPr>
          </a:lstStyle>
          <a:p>
            <a:pPr>
              <a:defRPr/>
            </a:pPr>
            <a:r>
              <a:rPr lang="en-US" smtClean="0"/>
              <a:t>Wednesday, June 15, 2011</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a:lvl1pPr>
          </a:lstStyle>
          <a:p>
            <a:pPr>
              <a:defRPr/>
            </a:pPr>
            <a:fld id="{C223EEDE-6DEF-6B43-B37A-4783C312633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June 15,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4988E3F-76BC-5D49-9282-EEB4A17A3DB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Wednesday, June 15,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36ACF21B-1675-4743-A8E5-88460E9BA6F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Wednesday, June 15,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6FCD8365-8EEF-E049-92F3-866130E9CA8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Wednesday, June 15,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2D00DA67-367F-384B-921F-0DECAF0CD4E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Wednesday, June 15,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85E27D6F-0BF6-0E49-BA7E-511BCB481ED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Wednesday, June 15,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E8E24A89-8747-DB49-A1CE-66B598834D9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Wednesday, June 15,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A2FAFE4A-600B-FC4A-B473-0BAACA84FA0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Wednesday, June 15,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Spring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7DDB532F-30C1-3549-834B-E36B3DF3571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Wednesday, June 15,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1443-001, Spring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60FCF2FF-1218-5C43-A81D-AC61EB2749A7}" type="slidenum">
              <a:rPr lang="en-US"/>
              <a:pPr/>
              <a:t>‹#›</a:t>
            </a:fld>
            <a:endParaRPr lang="en-US"/>
          </a:p>
        </p:txBody>
      </p:sp>
      <p:pic>
        <p:nvPicPr>
          <p:cNvPr id="1031" name="Picture 7" descr="UTA_color_seal"/>
          <p:cNvPicPr>
            <a:picLocks noChangeAspect="1" noChangeArrowheads="1"/>
          </p:cNvPicPr>
          <p:nvPr/>
        </p:nvPicPr>
        <p:blipFill>
          <a:blip r:embed="rId17"/>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image" Target="../media/image60.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image" Target="../media/image60.jpeg"/><Relationship Id="rId5" Type="http://schemas.openxmlformats.org/officeDocument/2006/relationships/oleObject" Target="../embeddings/oleObject40.bin"/><Relationship Id="rId6" Type="http://schemas.openxmlformats.org/officeDocument/2006/relationships/oleObject" Target="../embeddings/oleObject41.bin"/><Relationship Id="rId7" Type="http://schemas.openxmlformats.org/officeDocument/2006/relationships/oleObject" Target="../embeddings/oleObject42.bin"/><Relationship Id="rId8" Type="http://schemas.openxmlformats.org/officeDocument/2006/relationships/oleObject" Target="../embeddings/oleObject43.bin"/><Relationship Id="rId9" Type="http://schemas.openxmlformats.org/officeDocument/2006/relationships/oleObject" Target="../embeddings/oleObject44.bin"/><Relationship Id="rId10" Type="http://schemas.openxmlformats.org/officeDocument/2006/relationships/oleObject" Target="../embeddings/oleObject45.bin"/><Relationship Id="rId1" Type="http://schemas.openxmlformats.org/officeDocument/2006/relationships/vmlDrawing" Target="../drawings/vmlDrawing6.vml"/><Relationship Id="rId2"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1" Type="http://schemas.openxmlformats.org/officeDocument/2006/relationships/oleObject" Target="../embeddings/oleObject53.bin"/><Relationship Id="rId12" Type="http://schemas.openxmlformats.org/officeDocument/2006/relationships/oleObject" Target="../embeddings/oleObject54.bin"/><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notesSlide" Target="../notesSlides/notesSlide3.xml"/><Relationship Id="rId4" Type="http://schemas.openxmlformats.org/officeDocument/2006/relationships/oleObject" Target="../embeddings/oleObject46.bin"/><Relationship Id="rId5" Type="http://schemas.openxmlformats.org/officeDocument/2006/relationships/oleObject" Target="../embeddings/oleObject47.bin"/><Relationship Id="rId6" Type="http://schemas.openxmlformats.org/officeDocument/2006/relationships/oleObject" Target="../embeddings/oleObject48.bin"/><Relationship Id="rId7" Type="http://schemas.openxmlformats.org/officeDocument/2006/relationships/oleObject" Target="../embeddings/oleObject49.bin"/><Relationship Id="rId8" Type="http://schemas.openxmlformats.org/officeDocument/2006/relationships/oleObject" Target="../embeddings/oleObject50.bin"/><Relationship Id="rId9" Type="http://schemas.openxmlformats.org/officeDocument/2006/relationships/oleObject" Target="../embeddings/oleObject51.bin"/><Relationship Id="rId10" Type="http://schemas.openxmlformats.org/officeDocument/2006/relationships/oleObject" Target="../embeddings/oleObject52.bin"/></Relationships>
</file>

<file path=ppt/slides/_rels/slide13.xml.rels><?xml version="1.0" encoding="UTF-8" standalone="yes"?>
<Relationships xmlns="http://schemas.openxmlformats.org/package/2006/relationships"><Relationship Id="rId11" Type="http://schemas.openxmlformats.org/officeDocument/2006/relationships/oleObject" Target="../embeddings/oleObject61.bin"/><Relationship Id="rId12" Type="http://schemas.openxmlformats.org/officeDocument/2006/relationships/oleObject" Target="../embeddings/oleObject62.bin"/><Relationship Id="rId1" Type="http://schemas.openxmlformats.org/officeDocument/2006/relationships/vmlDrawing" Target="../drawings/vmlDrawing8.vml"/><Relationship Id="rId2" Type="http://schemas.openxmlformats.org/officeDocument/2006/relationships/slideLayout" Target="../slideLayouts/slideLayout13.xml"/><Relationship Id="rId3" Type="http://schemas.openxmlformats.org/officeDocument/2006/relationships/notesSlide" Target="../notesSlides/notesSlide4.xml"/><Relationship Id="rId4" Type="http://schemas.openxmlformats.org/officeDocument/2006/relationships/image" Target="../media/image84.jpeg"/><Relationship Id="rId5" Type="http://schemas.openxmlformats.org/officeDocument/2006/relationships/oleObject" Target="../embeddings/oleObject55.bin"/><Relationship Id="rId6" Type="http://schemas.openxmlformats.org/officeDocument/2006/relationships/oleObject" Target="../embeddings/oleObject56.bin"/><Relationship Id="rId7" Type="http://schemas.openxmlformats.org/officeDocument/2006/relationships/oleObject" Target="../embeddings/oleObject57.bin"/><Relationship Id="rId8" Type="http://schemas.openxmlformats.org/officeDocument/2006/relationships/oleObject" Target="../embeddings/oleObject58.bin"/><Relationship Id="rId9" Type="http://schemas.openxmlformats.org/officeDocument/2006/relationships/oleObject" Target="../embeddings/oleObject59.bin"/><Relationship Id="rId10" Type="http://schemas.openxmlformats.org/officeDocument/2006/relationships/oleObject" Target="../embeddings/oleObject60.bin"/></Relationships>
</file>

<file path=ppt/slides/_rels/slide14.xml.rels><?xml version="1.0" encoding="UTF-8" standalone="yes"?>
<Relationships xmlns="http://schemas.openxmlformats.org/package/2006/relationships"><Relationship Id="rId11" Type="http://schemas.openxmlformats.org/officeDocument/2006/relationships/image" Target="../media/image84.jpeg"/><Relationship Id="rId12" Type="http://schemas.openxmlformats.org/officeDocument/2006/relationships/oleObject" Target="../embeddings/oleObject69.bin"/><Relationship Id="rId13" Type="http://schemas.openxmlformats.org/officeDocument/2006/relationships/oleObject" Target="../embeddings/oleObject70.bin"/><Relationship Id="rId14" Type="http://schemas.openxmlformats.org/officeDocument/2006/relationships/oleObject" Target="../embeddings/oleObject71.bin"/><Relationship Id="rId1" Type="http://schemas.openxmlformats.org/officeDocument/2006/relationships/vmlDrawing" Target="../drawings/vmlDrawing9.vml"/><Relationship Id="rId2" Type="http://schemas.openxmlformats.org/officeDocument/2006/relationships/slideLayout" Target="../slideLayouts/slideLayout13.xml"/><Relationship Id="rId3" Type="http://schemas.openxmlformats.org/officeDocument/2006/relationships/notesSlide" Target="../notesSlides/notesSlide5.xml"/><Relationship Id="rId4" Type="http://schemas.openxmlformats.org/officeDocument/2006/relationships/image" Target="../media/image94.jpeg"/><Relationship Id="rId5" Type="http://schemas.openxmlformats.org/officeDocument/2006/relationships/oleObject" Target="../embeddings/oleObject63.bin"/><Relationship Id="rId6" Type="http://schemas.openxmlformats.org/officeDocument/2006/relationships/oleObject" Target="../embeddings/oleObject64.bin"/><Relationship Id="rId7" Type="http://schemas.openxmlformats.org/officeDocument/2006/relationships/oleObject" Target="../embeddings/oleObject65.bin"/><Relationship Id="rId8" Type="http://schemas.openxmlformats.org/officeDocument/2006/relationships/oleObject" Target="../embeddings/oleObject66.bin"/><Relationship Id="rId9" Type="http://schemas.openxmlformats.org/officeDocument/2006/relationships/oleObject" Target="../embeddings/oleObject67.bin"/><Relationship Id="rId10" Type="http://schemas.openxmlformats.org/officeDocument/2006/relationships/oleObject" Target="../embeddings/oleObject68.bin"/></Relationships>
</file>

<file path=ppt/slides/_rels/slide15.xml.rels><?xml version="1.0" encoding="UTF-8" standalone="yes"?>
<Relationships xmlns="http://schemas.openxmlformats.org/package/2006/relationships"><Relationship Id="rId3" Type="http://schemas.openxmlformats.org/officeDocument/2006/relationships/image" Target="../media/image101.jpeg"/><Relationship Id="rId4" Type="http://schemas.openxmlformats.org/officeDocument/2006/relationships/oleObject" Target="../embeddings/oleObject72.bin"/><Relationship Id="rId5" Type="http://schemas.openxmlformats.org/officeDocument/2006/relationships/oleObject" Target="../embeddings/Microsoft_Equation21.bin"/><Relationship Id="rId6" Type="http://schemas.openxmlformats.org/officeDocument/2006/relationships/oleObject" Target="../embeddings/Microsoft_Equation22.bin"/><Relationship Id="rId7" Type="http://schemas.openxmlformats.org/officeDocument/2006/relationships/oleObject" Target="../embeddings/Microsoft_Equation23.bin"/><Relationship Id="rId8" Type="http://schemas.openxmlformats.org/officeDocument/2006/relationships/oleObject" Target="../embeddings/oleObject73.bin"/><Relationship Id="rId9" Type="http://schemas.openxmlformats.org/officeDocument/2006/relationships/oleObject" Target="../embeddings/oleObject74.bin"/><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1" Type="http://schemas.openxmlformats.org/officeDocument/2006/relationships/image" Target="../media/image116.jpeg"/><Relationship Id="rId12" Type="http://schemas.openxmlformats.org/officeDocument/2006/relationships/oleObject" Target="../embeddings/oleObject79.bin"/><Relationship Id="rId13" Type="http://schemas.openxmlformats.org/officeDocument/2006/relationships/oleObject" Target="../embeddings/oleObject80.bin"/><Relationship Id="rId14" Type="http://schemas.openxmlformats.org/officeDocument/2006/relationships/oleObject" Target="../embeddings/oleObject81.bin"/><Relationship Id="rId15" Type="http://schemas.openxmlformats.org/officeDocument/2006/relationships/oleObject" Target="../embeddings/oleObject82.bin"/><Relationship Id="rId16" Type="http://schemas.openxmlformats.org/officeDocument/2006/relationships/oleObject" Target="../embeddings/oleObject83.bin"/><Relationship Id="rId17" Type="http://schemas.openxmlformats.org/officeDocument/2006/relationships/oleObject" Target="../embeddings/oleObject84.bin"/><Relationship Id="rId1" Type="http://schemas.openxmlformats.org/officeDocument/2006/relationships/vmlDrawing" Target="../drawings/vmlDrawing11.vml"/><Relationship Id="rId2" Type="http://schemas.openxmlformats.org/officeDocument/2006/relationships/slideLayout" Target="../slideLayouts/slideLayout2.xml"/><Relationship Id="rId3" Type="http://schemas.openxmlformats.org/officeDocument/2006/relationships/oleObject" Target="../embeddings/oleObject75.bin"/><Relationship Id="rId4" Type="http://schemas.openxmlformats.org/officeDocument/2006/relationships/oleObject" Target="../embeddings/Microsoft_Equation24.bin"/><Relationship Id="rId5" Type="http://schemas.openxmlformats.org/officeDocument/2006/relationships/oleObject" Target="../embeddings/oleObject76.bin"/><Relationship Id="rId6" Type="http://schemas.openxmlformats.org/officeDocument/2006/relationships/oleObject" Target="../embeddings/oleObject77.bin"/><Relationship Id="rId7" Type="http://schemas.openxmlformats.org/officeDocument/2006/relationships/oleObject" Target="../embeddings/oleObject78.bin"/><Relationship Id="rId8" Type="http://schemas.openxmlformats.org/officeDocument/2006/relationships/oleObject" Target="../embeddings/Microsoft_Equation25.bin"/><Relationship Id="rId9" Type="http://schemas.openxmlformats.org/officeDocument/2006/relationships/oleObject" Target="../embeddings/Microsoft_Equation26.bin"/><Relationship Id="rId10" Type="http://schemas.openxmlformats.org/officeDocument/2006/relationships/oleObject" Target="../embeddings/Microsoft_Equation27.bin"/></Relationships>
</file>

<file path=ppt/slides/_rels/slide17.xml.rels><?xml version="1.0" encoding="UTF-8" standalone="yes"?>
<Relationships xmlns="http://schemas.openxmlformats.org/package/2006/relationships"><Relationship Id="rId9" Type="http://schemas.openxmlformats.org/officeDocument/2006/relationships/oleObject" Target="../embeddings/oleObject87.bin"/><Relationship Id="rId20" Type="http://schemas.openxmlformats.org/officeDocument/2006/relationships/oleObject" Target="../embeddings/oleObject94.bin"/><Relationship Id="rId21" Type="http://schemas.openxmlformats.org/officeDocument/2006/relationships/oleObject" Target="../embeddings/oleObject95.bin"/><Relationship Id="rId10" Type="http://schemas.openxmlformats.org/officeDocument/2006/relationships/oleObject" Target="../embeddings/oleObject88.bin"/><Relationship Id="rId11" Type="http://schemas.openxmlformats.org/officeDocument/2006/relationships/oleObject" Target="../embeddings/oleObject89.bin"/><Relationship Id="rId12" Type="http://schemas.openxmlformats.org/officeDocument/2006/relationships/oleObject" Target="../embeddings/Microsoft_Equation31.bin"/><Relationship Id="rId13" Type="http://schemas.openxmlformats.org/officeDocument/2006/relationships/oleObject" Target="../embeddings/Microsoft_Equation32.bin"/><Relationship Id="rId14" Type="http://schemas.openxmlformats.org/officeDocument/2006/relationships/oleObject" Target="../embeddings/Microsoft_Equation33.bin"/><Relationship Id="rId15" Type="http://schemas.openxmlformats.org/officeDocument/2006/relationships/oleObject" Target="../embeddings/oleObject90.bin"/><Relationship Id="rId16" Type="http://schemas.openxmlformats.org/officeDocument/2006/relationships/oleObject" Target="../embeddings/Microsoft_Equation34.bin"/><Relationship Id="rId17" Type="http://schemas.openxmlformats.org/officeDocument/2006/relationships/oleObject" Target="../embeddings/oleObject91.bin"/><Relationship Id="rId18" Type="http://schemas.openxmlformats.org/officeDocument/2006/relationships/oleObject" Target="../embeddings/oleObject92.bin"/><Relationship Id="rId19" Type="http://schemas.openxmlformats.org/officeDocument/2006/relationships/oleObject" Target="../embeddings/oleObject93.bin"/><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image" Target="../media/image134.jpeg"/><Relationship Id="rId4" Type="http://schemas.openxmlformats.org/officeDocument/2006/relationships/oleObject" Target="../embeddings/oleObject85.bin"/><Relationship Id="rId5" Type="http://schemas.openxmlformats.org/officeDocument/2006/relationships/oleObject" Target="../embeddings/Microsoft_Equation28.bin"/><Relationship Id="rId6" Type="http://schemas.openxmlformats.org/officeDocument/2006/relationships/oleObject" Target="../embeddings/Microsoft_Equation29.bin"/><Relationship Id="rId7" Type="http://schemas.openxmlformats.org/officeDocument/2006/relationships/oleObject" Target="../embeddings/Microsoft_Equation30.bin"/><Relationship Id="rId8" Type="http://schemas.openxmlformats.org/officeDocument/2006/relationships/oleObject" Target="../embeddings/oleObject86.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96.bin"/><Relationship Id="rId4" Type="http://schemas.openxmlformats.org/officeDocument/2006/relationships/oleObject" Target="../embeddings/oleObject97.bin"/><Relationship Id="rId5" Type="http://schemas.openxmlformats.org/officeDocument/2006/relationships/oleObject" Target="../embeddings/oleObject98.bin"/><Relationship Id="rId6" Type="http://schemas.openxmlformats.org/officeDocument/2006/relationships/oleObject" Target="../embeddings/oleObject99.bin"/><Relationship Id="rId7" Type="http://schemas.openxmlformats.org/officeDocument/2006/relationships/oleObject" Target="../embeddings/oleObject100.bin"/><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1" Type="http://schemas.openxmlformats.org/officeDocument/2006/relationships/oleObject" Target="../embeddings/Microsoft_Equation42.bin"/><Relationship Id="rId12" Type="http://schemas.openxmlformats.org/officeDocument/2006/relationships/oleObject" Target="../embeddings/oleObject101.bin"/><Relationship Id="rId1" Type="http://schemas.openxmlformats.org/officeDocument/2006/relationships/vmlDrawing" Target="../drawings/vmlDrawing14.vml"/><Relationship Id="rId2" Type="http://schemas.openxmlformats.org/officeDocument/2006/relationships/slideLayout" Target="../slideLayouts/slideLayout2.xml"/><Relationship Id="rId3" Type="http://schemas.openxmlformats.org/officeDocument/2006/relationships/image" Target="../media/image149.jpeg"/><Relationship Id="rId4" Type="http://schemas.openxmlformats.org/officeDocument/2006/relationships/oleObject" Target="../embeddings/Microsoft_Equation35.bin"/><Relationship Id="rId5" Type="http://schemas.openxmlformats.org/officeDocument/2006/relationships/oleObject" Target="../embeddings/Microsoft_Equation36.bin"/><Relationship Id="rId6" Type="http://schemas.openxmlformats.org/officeDocument/2006/relationships/oleObject" Target="../embeddings/Microsoft_Equation37.bin"/><Relationship Id="rId7" Type="http://schemas.openxmlformats.org/officeDocument/2006/relationships/oleObject" Target="../embeddings/Microsoft_Equation38.bin"/><Relationship Id="rId8" Type="http://schemas.openxmlformats.org/officeDocument/2006/relationships/oleObject" Target="../embeddings/Microsoft_Equation39.bin"/><Relationship Id="rId9" Type="http://schemas.openxmlformats.org/officeDocument/2006/relationships/oleObject" Target="../embeddings/Microsoft_Equation40.bin"/><Relationship Id="rId10" Type="http://schemas.openxmlformats.org/officeDocument/2006/relationships/oleObject" Target="../embeddings/Microsoft_Equation4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oleObject2.bin"/><Relationship Id="rId5" Type="http://schemas.openxmlformats.org/officeDocument/2006/relationships/oleObject" Target="../embeddings/oleObject3.bin"/><Relationship Id="rId6" Type="http://schemas.openxmlformats.org/officeDocument/2006/relationships/oleObject" Target="../embeddings/oleObject4.bin"/><Relationship Id="rId7" Type="http://schemas.openxmlformats.org/officeDocument/2006/relationships/oleObject" Target="../embeddings/oleObject5.bin"/><Relationship Id="rId8" Type="http://schemas.openxmlformats.org/officeDocument/2006/relationships/oleObject" Target="../embeddings/oleObject6.bin"/><Relationship Id="rId9" Type="http://schemas.openxmlformats.org/officeDocument/2006/relationships/oleObject" Target="../embeddings/oleObject7.bin"/><Relationship Id="rId10" Type="http://schemas.openxmlformats.org/officeDocument/2006/relationships/oleObject" Target="../embeddings/oleObject8.bin"/><Relationship Id="rId11" Type="http://schemas.openxmlformats.org/officeDocument/2006/relationships/oleObject" Target="../embeddings/oleObject9.bin"/><Relationship Id="rId1" Type="http://schemas.openxmlformats.org/officeDocument/2006/relationships/vmlDrawing" Target="../drawings/vmlDrawing1.vml"/><Relationship Id="rId2"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1" Type="http://schemas.openxmlformats.org/officeDocument/2006/relationships/oleObject" Target="../embeddings/oleObject18.bin"/><Relationship Id="rId12" Type="http://schemas.openxmlformats.org/officeDocument/2006/relationships/oleObject" Target="../embeddings/oleObject19.bin"/><Relationship Id="rId1" Type="http://schemas.openxmlformats.org/officeDocument/2006/relationships/vmlDrawing" Target="../drawings/vmlDrawing2.vml"/><Relationship Id="rId2" Type="http://schemas.openxmlformats.org/officeDocument/2006/relationships/slideLayout" Target="../slideLayouts/slideLayout15.xml"/><Relationship Id="rId3" Type="http://schemas.openxmlformats.org/officeDocument/2006/relationships/oleObject" Target="../embeddings/oleObject10.bin"/><Relationship Id="rId4" Type="http://schemas.openxmlformats.org/officeDocument/2006/relationships/oleObject" Target="../embeddings/oleObject11.bin"/><Relationship Id="rId5" Type="http://schemas.openxmlformats.org/officeDocument/2006/relationships/oleObject" Target="../embeddings/oleObject12.bin"/><Relationship Id="rId6" Type="http://schemas.openxmlformats.org/officeDocument/2006/relationships/oleObject" Target="../embeddings/oleObject13.bin"/><Relationship Id="rId7" Type="http://schemas.openxmlformats.org/officeDocument/2006/relationships/oleObject" Target="../embeddings/oleObject14.bin"/><Relationship Id="rId8" Type="http://schemas.openxmlformats.org/officeDocument/2006/relationships/oleObject" Target="../embeddings/oleObject15.bin"/><Relationship Id="rId9" Type="http://schemas.openxmlformats.org/officeDocument/2006/relationships/oleObject" Target="../embeddings/oleObject16.bin"/><Relationship Id="rId10" Type="http://schemas.openxmlformats.org/officeDocument/2006/relationships/oleObject" Target="../embeddings/oleObject17.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0.bin"/><Relationship Id="rId4" Type="http://schemas.openxmlformats.org/officeDocument/2006/relationships/oleObject" Target="../embeddings/oleObject21.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1" Type="http://schemas.openxmlformats.org/officeDocument/2006/relationships/oleObject" Target="../embeddings/oleObject24.bin"/><Relationship Id="rId12" Type="http://schemas.openxmlformats.org/officeDocument/2006/relationships/oleObject" Target="../embeddings/oleObject25.bin"/><Relationship Id="rId13" Type="http://schemas.openxmlformats.org/officeDocument/2006/relationships/oleObject" Target="../embeddings/Microsoft_Equation6.bin"/><Relationship Id="rId14" Type="http://schemas.openxmlformats.org/officeDocument/2006/relationships/oleObject" Target="../embeddings/Microsoft_Equation7.bin"/><Relationship Id="rId15" Type="http://schemas.openxmlformats.org/officeDocument/2006/relationships/oleObject" Target="../embeddings/oleObject26.bin"/><Relationship Id="rId16" Type="http://schemas.openxmlformats.org/officeDocument/2006/relationships/oleObject" Target="../embeddings/oleObject27.bin"/><Relationship Id="rId17" Type="http://schemas.openxmlformats.org/officeDocument/2006/relationships/oleObject" Target="../embeddings/oleObject28.bin"/><Relationship Id="rId18" Type="http://schemas.openxmlformats.org/officeDocument/2006/relationships/oleObject" Target="../embeddings/oleObject29.bin"/><Relationship Id="rId19" Type="http://schemas.openxmlformats.org/officeDocument/2006/relationships/oleObject" Target="../embeddings/oleObject30.bin"/><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image" Target="../media/image38.wmf"/><Relationship Id="rId4" Type="http://schemas.openxmlformats.org/officeDocument/2006/relationships/oleObject" Target="../embeddings/Microsoft_Equation1.bin"/><Relationship Id="rId5" Type="http://schemas.openxmlformats.org/officeDocument/2006/relationships/oleObject" Target="../embeddings/Microsoft_Equation2.bin"/><Relationship Id="rId6" Type="http://schemas.openxmlformats.org/officeDocument/2006/relationships/oleObject" Target="../embeddings/Microsoft_Equation3.bin"/><Relationship Id="rId7" Type="http://schemas.openxmlformats.org/officeDocument/2006/relationships/oleObject" Target="../embeddings/oleObject22.bin"/><Relationship Id="rId8" Type="http://schemas.openxmlformats.org/officeDocument/2006/relationships/oleObject" Target="../embeddings/Microsoft_Equation4.bin"/><Relationship Id="rId9" Type="http://schemas.openxmlformats.org/officeDocument/2006/relationships/oleObject" Target="../embeddings/Microsoft_Equation5.bin"/><Relationship Id="rId10" Type="http://schemas.openxmlformats.org/officeDocument/2006/relationships/oleObject" Target="../embeddings/oleObject23.bin"/></Relationships>
</file>

<file path=ppt/slides/_rels/slide9.xml.rels><?xml version="1.0" encoding="UTF-8" standalone="yes"?>
<Relationships xmlns="http://schemas.openxmlformats.org/package/2006/relationships"><Relationship Id="rId9" Type="http://schemas.openxmlformats.org/officeDocument/2006/relationships/oleObject" Target="../embeddings/oleObject34.bin"/><Relationship Id="rId20" Type="http://schemas.openxmlformats.org/officeDocument/2006/relationships/oleObject" Target="../embeddings/Microsoft_Equation17.bin"/><Relationship Id="rId21" Type="http://schemas.openxmlformats.org/officeDocument/2006/relationships/oleObject" Target="../embeddings/Microsoft_Equation18.bin"/><Relationship Id="rId22" Type="http://schemas.openxmlformats.org/officeDocument/2006/relationships/oleObject" Target="../embeddings/Microsoft_Equation19.bin"/><Relationship Id="rId23" Type="http://schemas.openxmlformats.org/officeDocument/2006/relationships/oleObject" Target="../embeddings/Microsoft_Equation20.bin"/><Relationship Id="rId24" Type="http://schemas.openxmlformats.org/officeDocument/2006/relationships/oleObject" Target="../embeddings/oleObject39.bin"/><Relationship Id="rId10" Type="http://schemas.openxmlformats.org/officeDocument/2006/relationships/oleObject" Target="../embeddings/oleObject35.bin"/><Relationship Id="rId11" Type="http://schemas.openxmlformats.org/officeDocument/2006/relationships/oleObject" Target="../embeddings/oleObject36.bin"/><Relationship Id="rId12" Type="http://schemas.openxmlformats.org/officeDocument/2006/relationships/oleObject" Target="../embeddings/oleObject37.bin"/><Relationship Id="rId13" Type="http://schemas.openxmlformats.org/officeDocument/2006/relationships/oleObject" Target="../embeddings/Microsoft_Equation11.bin"/><Relationship Id="rId14" Type="http://schemas.openxmlformats.org/officeDocument/2006/relationships/oleObject" Target="../embeddings/oleObject38.bin"/><Relationship Id="rId15" Type="http://schemas.openxmlformats.org/officeDocument/2006/relationships/oleObject" Target="../embeddings/Microsoft_Equation12.bin"/><Relationship Id="rId16" Type="http://schemas.openxmlformats.org/officeDocument/2006/relationships/oleObject" Target="../embeddings/Microsoft_Equation13.bin"/><Relationship Id="rId17" Type="http://schemas.openxmlformats.org/officeDocument/2006/relationships/oleObject" Target="../embeddings/Microsoft_Equation14.bin"/><Relationship Id="rId18" Type="http://schemas.openxmlformats.org/officeDocument/2006/relationships/oleObject" Target="../embeddings/Microsoft_Equation15.bin"/><Relationship Id="rId19" Type="http://schemas.openxmlformats.org/officeDocument/2006/relationships/oleObject" Target="../embeddings/Microsoft_Equation16.bin"/><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embeddings/oleObject31.bin"/><Relationship Id="rId4" Type="http://schemas.openxmlformats.org/officeDocument/2006/relationships/oleObject" Target="../embeddings/Microsoft_Equation8.bin"/><Relationship Id="rId5" Type="http://schemas.openxmlformats.org/officeDocument/2006/relationships/oleObject" Target="../embeddings/Microsoft_Equation9.bin"/><Relationship Id="rId6" Type="http://schemas.openxmlformats.org/officeDocument/2006/relationships/oleObject" Target="../embeddings/oleObject32.bin"/><Relationship Id="rId7" Type="http://schemas.openxmlformats.org/officeDocument/2006/relationships/oleObject" Target="../embeddings/oleObject33.bin"/><Relationship Id="rId8" Type="http://schemas.openxmlformats.org/officeDocument/2006/relationships/oleObject" Target="../embeddings/Microsoft_Equation10.bin"/></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Rectangle 4"/>
          <p:cNvSpPr>
            <a:spLocks noGrp="1" noChangeArrowheads="1"/>
          </p:cNvSpPr>
          <p:nvPr>
            <p:ph type="dt" sz="half" idx="2"/>
          </p:nvPr>
        </p:nvSpPr>
        <p:spPr/>
        <p:txBody>
          <a:bodyPr/>
          <a:lstStyle/>
          <a:p>
            <a:r>
              <a:rPr lang="en-US" smtClean="0"/>
              <a:t>Wednesday, June 15, 2011</a:t>
            </a:r>
            <a:endParaRPr lang="en-US"/>
          </a:p>
        </p:txBody>
      </p:sp>
      <p:sp>
        <p:nvSpPr>
          <p:cNvPr id="6" name="Rectangle 5"/>
          <p:cNvSpPr>
            <a:spLocks noGrp="1" noChangeArrowheads="1"/>
          </p:cNvSpPr>
          <p:nvPr>
            <p:ph type="ftr" sz="quarter" idx="3"/>
          </p:nvPr>
        </p:nvSpPr>
        <p:spPr/>
        <p:txBody>
          <a:bodyPr/>
          <a:lstStyle/>
          <a:p>
            <a:r>
              <a:rPr lang="en-US" smtClean="0"/>
              <a:t>PHYS 1443-001, Spring 2011 Dr. Jaehoon Yu</a:t>
            </a:r>
            <a:endParaRPr lang="en-US"/>
          </a:p>
        </p:txBody>
      </p:sp>
      <p:sp>
        <p:nvSpPr>
          <p:cNvPr id="7" name="Rectangle 6"/>
          <p:cNvSpPr>
            <a:spLocks noGrp="1" noChangeArrowheads="1"/>
          </p:cNvSpPr>
          <p:nvPr>
            <p:ph type="sldNum" sz="quarter" idx="4"/>
          </p:nvPr>
        </p:nvSpPr>
        <p:spPr/>
        <p:txBody>
          <a:bodyPr/>
          <a:lstStyle/>
          <a:p>
            <a:fld id="{836B3EF7-D8FB-0B47-8A28-1039DE64DA84}" type="slidenum">
              <a:rPr lang="en-US"/>
              <a:pPr/>
              <a:t>1</a:t>
            </a:fld>
            <a:endParaRPr lang="en-US"/>
          </a:p>
        </p:txBody>
      </p:sp>
      <p:sp>
        <p:nvSpPr>
          <p:cNvPr id="2050" name="Rectangle 2"/>
          <p:cNvSpPr>
            <a:spLocks noGrp="1" noChangeArrowheads="1"/>
          </p:cNvSpPr>
          <p:nvPr>
            <p:ph type="ctrTitle"/>
          </p:nvPr>
        </p:nvSpPr>
        <p:spPr>
          <a:xfrm>
            <a:off x="685800" y="304800"/>
            <a:ext cx="7772400" cy="990600"/>
          </a:xfrm>
        </p:spPr>
        <p:txBody>
          <a:bodyPr/>
          <a:lstStyle/>
          <a:p>
            <a:r>
              <a:rPr lang="en-US" dirty="0"/>
              <a:t>PHYS 1443 – Section 001</a:t>
            </a:r>
            <a:br>
              <a:rPr lang="en-US" dirty="0"/>
            </a:br>
            <a:r>
              <a:rPr lang="en-US" dirty="0"/>
              <a:t>Lecture </a:t>
            </a:r>
            <a:r>
              <a:rPr lang="en-US" dirty="0" smtClean="0"/>
              <a:t>#7</a:t>
            </a:r>
            <a:endParaRPr lang="en-US" dirty="0"/>
          </a:p>
        </p:txBody>
      </p:sp>
      <p:sp>
        <p:nvSpPr>
          <p:cNvPr id="2052" name="Text Box 4"/>
          <p:cNvSpPr txBox="1">
            <a:spLocks noChangeArrowheads="1"/>
          </p:cNvSpPr>
          <p:nvPr/>
        </p:nvSpPr>
        <p:spPr bwMode="auto">
          <a:xfrm>
            <a:off x="2830582" y="1371600"/>
            <a:ext cx="3176455"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Wednesday</a:t>
            </a:r>
            <a:r>
              <a:rPr lang="en-US" dirty="0">
                <a:solidFill>
                  <a:schemeClr val="accent2"/>
                </a:solidFill>
                <a:latin typeface="Monotype Corsiva" charset="0"/>
              </a:rPr>
              <a:t>,</a:t>
            </a:r>
            <a:r>
              <a:rPr lang="en-US" dirty="0" smtClean="0">
                <a:solidFill>
                  <a:schemeClr val="accent2"/>
                </a:solidFill>
                <a:latin typeface="Monotype Corsiva" charset="0"/>
              </a:rPr>
              <a:t> June 15, 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371600" y="2362200"/>
            <a:ext cx="7086600" cy="3810000"/>
          </a:xfrm>
          <a:prstGeom prst="rect">
            <a:avLst/>
          </a:prstGeom>
          <a:noFill/>
          <a:ln w="9525">
            <a:noFill/>
            <a:miter lim="800000"/>
            <a:headEnd/>
            <a:tailEnd/>
          </a:ln>
          <a:effectLst/>
        </p:spPr>
        <p:txBody>
          <a:bodyPr>
            <a:prstTxWarp prst="textNoShape">
              <a:avLst/>
            </a:prstTxWarp>
          </a:bodyPr>
          <a:lstStyle/>
          <a:p>
            <a:pPr marL="533400" indent="-533400">
              <a:spcBef>
                <a:spcPct val="20000"/>
              </a:spcBef>
              <a:buFont typeface="Arial"/>
              <a:buChar char="•"/>
            </a:pPr>
            <a:r>
              <a:rPr lang="en-US" sz="2800" dirty="0" smtClean="0">
                <a:solidFill>
                  <a:schemeClr val="accent2"/>
                </a:solidFill>
                <a:latin typeface="Arial Narrow" charset="0"/>
              </a:rPr>
              <a:t>Force of friction</a:t>
            </a:r>
          </a:p>
          <a:p>
            <a:pPr marL="609600" indent="-609600" eaLnBrk="0" hangingPunct="0">
              <a:spcBef>
                <a:spcPct val="20000"/>
              </a:spcBef>
              <a:buFont typeface="Arial" charset="0"/>
              <a:buChar char="•"/>
            </a:pPr>
            <a:r>
              <a:rPr lang="en-US" sz="2800" dirty="0" smtClean="0">
                <a:solidFill>
                  <a:srgbClr val="3333CC"/>
                </a:solidFill>
                <a:latin typeface="Arial Narrow" charset="0"/>
              </a:rPr>
              <a:t>Uniform Circular Motion</a:t>
            </a:r>
          </a:p>
          <a:p>
            <a:pPr marL="609600" indent="-609600" eaLnBrk="0" hangingPunct="0">
              <a:spcBef>
                <a:spcPct val="20000"/>
              </a:spcBef>
              <a:buFontTx/>
              <a:buChar char="•"/>
            </a:pPr>
            <a:r>
              <a:rPr lang="en-US" sz="2800" dirty="0" smtClean="0">
                <a:solidFill>
                  <a:schemeClr val="accent2"/>
                </a:solidFill>
                <a:latin typeface="Arial Narrow" charset="0"/>
              </a:rPr>
              <a:t>Motion Under Resistive </a:t>
            </a:r>
            <a:r>
              <a:rPr lang="en-US" sz="2800" dirty="0" smtClean="0">
                <a:solidFill>
                  <a:schemeClr val="accent2"/>
                </a:solidFill>
                <a:latin typeface="Arial Narrow" charset="0"/>
              </a:rPr>
              <a:t>Forces</a:t>
            </a:r>
            <a:endParaRPr lang="en-US" sz="2800" dirty="0" smtClean="0">
              <a:solidFill>
                <a:schemeClr val="accent2"/>
              </a:solidFill>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1" nodeType="with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left)">
                                      <p:cBhvr>
                                        <p:cTn id="7" dur="500"/>
                                        <p:tgtEl>
                                          <p:spTgt spid="2058">
                                            <p:txEl>
                                              <p:pRg st="0" end="0"/>
                                            </p:txEl>
                                          </p:spTgt>
                                        </p:tgtEl>
                                      </p:cBhvr>
                                    </p:animEffect>
                                  </p:childTnLst>
                                </p:cTn>
                              </p:par>
                              <p:par>
                                <p:cTn id="8" presetID="22" presetClass="entr" presetSubtype="8" fill="hold" grpId="1" nodeType="withEffect">
                                  <p:stCondLst>
                                    <p:cond delay="0"/>
                                  </p:stCondLst>
                                  <p:childTnLst>
                                    <p:set>
                                      <p:cBhvr>
                                        <p:cTn id="9" dur="1" fill="hold">
                                          <p:stCondLst>
                                            <p:cond delay="0"/>
                                          </p:stCondLst>
                                        </p:cTn>
                                        <p:tgtEl>
                                          <p:spTgt spid="2058">
                                            <p:txEl>
                                              <p:pRg st="1" end="1"/>
                                            </p:txEl>
                                          </p:spTgt>
                                        </p:tgtEl>
                                        <p:attrNameLst>
                                          <p:attrName>style.visibility</p:attrName>
                                        </p:attrNameLst>
                                      </p:cBhvr>
                                      <p:to>
                                        <p:strVal val="visible"/>
                                      </p:to>
                                    </p:set>
                                    <p:animEffect transition="in" filter="wipe(left)">
                                      <p:cBhvr>
                                        <p:cTn id="10" dur="500"/>
                                        <p:tgtEl>
                                          <p:spTgt spid="2058">
                                            <p:txEl>
                                              <p:pRg st="1" end="1"/>
                                            </p:txEl>
                                          </p:spTgt>
                                        </p:tgtEl>
                                      </p:cBhvr>
                                    </p:animEffect>
                                  </p:childTnLst>
                                </p:cTn>
                              </p:par>
                              <p:par>
                                <p:cTn id="11" presetID="22" presetClass="entr" presetSubtype="8" fill="hold" grpId="1" nodeType="withEffect">
                                  <p:stCondLst>
                                    <p:cond delay="0"/>
                                  </p:stCondLst>
                                  <p:childTnLst>
                                    <p:set>
                                      <p:cBhvr>
                                        <p:cTn id="12" dur="1" fill="hold">
                                          <p:stCondLst>
                                            <p:cond delay="0"/>
                                          </p:stCondLst>
                                        </p:cTn>
                                        <p:tgtEl>
                                          <p:spTgt spid="2058">
                                            <p:txEl>
                                              <p:pRg st="2" end="2"/>
                                            </p:txEl>
                                          </p:spTgt>
                                        </p:tgtEl>
                                        <p:attrNameLst>
                                          <p:attrName>style.visibility</p:attrName>
                                        </p:attrNameLst>
                                      </p:cBhvr>
                                      <p:to>
                                        <p:strVal val="visible"/>
                                      </p:to>
                                    </p:set>
                                    <p:animEffect transition="in" filter="wipe(left)">
                                      <p:cBhvr>
                                        <p:cTn id="13" dur="500"/>
                                        <p:tgtEl>
                                          <p:spTgt spid="20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1" build="allAtOnce"/>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Date Placeholder 2"/>
          <p:cNvSpPr>
            <a:spLocks noGrp="1"/>
          </p:cNvSpPr>
          <p:nvPr>
            <p:ph type="dt" sz="quarter" idx="10"/>
          </p:nvPr>
        </p:nvSpPr>
        <p:spPr>
          <a:noFill/>
        </p:spPr>
        <p:txBody>
          <a:bodyPr/>
          <a:lstStyle/>
          <a:p>
            <a:r>
              <a:rPr lang="en-US" smtClean="0"/>
              <a:t>Wednesday, June 15, 2011</a:t>
            </a:r>
          </a:p>
        </p:txBody>
      </p:sp>
      <p:sp>
        <p:nvSpPr>
          <p:cNvPr id="23555" name="Footer Placeholder 3"/>
          <p:cNvSpPr>
            <a:spLocks noGrp="1"/>
          </p:cNvSpPr>
          <p:nvPr>
            <p:ph type="ftr" sz="quarter" idx="11"/>
          </p:nvPr>
        </p:nvSpPr>
        <p:spPr>
          <a:noFill/>
        </p:spPr>
        <p:txBody>
          <a:bodyPr/>
          <a:lstStyle/>
          <a:p>
            <a:r>
              <a:rPr lang="en-US" smtClean="0"/>
              <a:t>PHYS 1443-001, Spring 2011 Dr. Jaehoon Yu</a:t>
            </a:r>
          </a:p>
        </p:txBody>
      </p:sp>
      <p:pic>
        <p:nvPicPr>
          <p:cNvPr id="518147" name="Picture 3" descr="F05.01"/>
          <p:cNvPicPr>
            <a:picLocks noChangeAspect="1" noChangeArrowheads="1"/>
          </p:cNvPicPr>
          <p:nvPr/>
        </p:nvPicPr>
        <p:blipFill>
          <a:blip r:embed="rId3"/>
          <a:srcRect/>
          <a:stretch>
            <a:fillRect/>
          </a:stretch>
        </p:blipFill>
        <p:spPr bwMode="auto">
          <a:xfrm>
            <a:off x="1304925" y="2057400"/>
            <a:ext cx="6534150" cy="4313238"/>
          </a:xfrm>
          <a:prstGeom prst="rect">
            <a:avLst/>
          </a:prstGeom>
          <a:noFill/>
          <a:ln w="9525">
            <a:noFill/>
            <a:miter lim="800000"/>
            <a:headEnd/>
            <a:tailEnd/>
          </a:ln>
        </p:spPr>
      </p:pic>
      <p:sp>
        <p:nvSpPr>
          <p:cNvPr id="518148" name="Text Box 4"/>
          <p:cNvSpPr txBox="1">
            <a:spLocks noChangeArrowheads="1"/>
          </p:cNvSpPr>
          <p:nvPr/>
        </p:nvSpPr>
        <p:spPr bwMode="auto">
          <a:xfrm>
            <a:off x="838200" y="914400"/>
            <a:ext cx="7696200" cy="1066800"/>
          </a:xfrm>
          <a:prstGeom prst="rect">
            <a:avLst/>
          </a:prstGeom>
          <a:noFill/>
          <a:ln w="9525">
            <a:noFill/>
            <a:miter lim="800000"/>
            <a:headEnd/>
            <a:tailEnd/>
          </a:ln>
        </p:spPr>
        <p:txBody>
          <a:bodyPr>
            <a:prstTxWarp prst="textNoShape">
              <a:avLst/>
            </a:prstTxWarp>
            <a:spAutoFit/>
          </a:bodyPr>
          <a:lstStyle/>
          <a:p>
            <a:r>
              <a:rPr lang="en-US" sz="3200">
                <a:solidFill>
                  <a:srgbClr val="333399"/>
                </a:solidFill>
                <a:latin typeface="Arial Narrow" charset="0"/>
              </a:rPr>
              <a:t>Uniform circular motion is the motion of an object traveling at a constant speed on a circular path.</a:t>
            </a:r>
          </a:p>
        </p:txBody>
      </p:sp>
      <p:sp>
        <p:nvSpPr>
          <p:cNvPr id="23558" name="Rectangle 5"/>
          <p:cNvSpPr>
            <a:spLocks noGrp="1" noChangeArrowheads="1"/>
          </p:cNvSpPr>
          <p:nvPr>
            <p:ph type="title"/>
          </p:nvPr>
        </p:nvSpPr>
        <p:spPr>
          <a:xfrm>
            <a:off x="304800" y="76200"/>
            <a:ext cx="8763000" cy="914400"/>
          </a:xfrm>
        </p:spPr>
        <p:txBody>
          <a:bodyPr/>
          <a:lstStyle/>
          <a:p>
            <a:r>
              <a:rPr lang="en-US"/>
              <a:t>Definition of the Uniform Circular Motion</a:t>
            </a:r>
          </a:p>
        </p:txBody>
      </p:sp>
      <p:sp>
        <p:nvSpPr>
          <p:cNvPr id="23559" name="Slide Number Placeholder 6"/>
          <p:cNvSpPr>
            <a:spLocks noGrp="1"/>
          </p:cNvSpPr>
          <p:nvPr>
            <p:ph type="sldNum" sz="quarter" idx="12"/>
          </p:nvPr>
        </p:nvSpPr>
        <p:spPr>
          <a:noFill/>
        </p:spPr>
        <p:txBody>
          <a:bodyPr/>
          <a:lstStyle/>
          <a:p>
            <a:fld id="{029D338B-5CC6-BD4D-B1AE-05C2EF1213C4}" type="slidenum">
              <a:rPr lang="en-US" smtClean="0"/>
              <a:pPr/>
              <a:t>10</a:t>
            </a:fld>
            <a:endParaRPr lang="en-US" smtClean="0"/>
          </a:p>
        </p:txBody>
      </p:sp>
      <p:sp>
        <p:nvSpPr>
          <p:cNvPr id="8" name="TextBox 7"/>
          <p:cNvSpPr txBox="1"/>
          <p:nvPr/>
        </p:nvSpPr>
        <p:spPr>
          <a:xfrm>
            <a:off x="5410200" y="3733800"/>
            <a:ext cx="3048000" cy="830997"/>
          </a:xfrm>
          <a:prstGeom prst="rect">
            <a:avLst/>
          </a:prstGeom>
          <a:noFill/>
        </p:spPr>
        <p:txBody>
          <a:bodyPr wrap="square" rtlCol="0">
            <a:spAutoFit/>
          </a:bodyPr>
          <a:lstStyle/>
          <a:p>
            <a:r>
              <a:rPr lang="en-US" dirty="0" smtClean="0">
                <a:solidFill>
                  <a:srgbClr val="A50021"/>
                </a:solidFill>
              </a:rPr>
              <a:t>Is there an acceleration in this motion?</a:t>
            </a:r>
            <a:endParaRPr lang="en-US" dirty="0">
              <a:solidFill>
                <a:srgbClr val="A50021"/>
              </a:solidFill>
            </a:endParaRPr>
          </a:p>
        </p:txBody>
      </p:sp>
      <p:sp>
        <p:nvSpPr>
          <p:cNvPr id="9" name="TextBox 8"/>
          <p:cNvSpPr txBox="1"/>
          <p:nvPr/>
        </p:nvSpPr>
        <p:spPr>
          <a:xfrm>
            <a:off x="5334000" y="4503003"/>
            <a:ext cx="3810000" cy="461665"/>
          </a:xfrm>
          <a:prstGeom prst="rect">
            <a:avLst/>
          </a:prstGeom>
          <a:noFill/>
        </p:spPr>
        <p:txBody>
          <a:bodyPr wrap="square" rtlCol="0">
            <a:spAutoFit/>
          </a:bodyPr>
          <a:lstStyle/>
          <a:p>
            <a:r>
              <a:rPr lang="en-US" dirty="0" smtClean="0">
                <a:solidFill>
                  <a:srgbClr val="A50021"/>
                </a:solidFill>
              </a:rPr>
              <a:t>Yes, you are absolutely right!  </a:t>
            </a:r>
            <a:endParaRPr lang="en-US" dirty="0">
              <a:solidFill>
                <a:srgbClr val="A50021"/>
              </a:solidFill>
            </a:endParaRPr>
          </a:p>
        </p:txBody>
      </p:sp>
      <p:sp>
        <p:nvSpPr>
          <p:cNvPr id="10" name="TextBox 9"/>
          <p:cNvSpPr txBox="1"/>
          <p:nvPr/>
        </p:nvSpPr>
        <p:spPr>
          <a:xfrm>
            <a:off x="5334000" y="4953000"/>
            <a:ext cx="3429000" cy="461665"/>
          </a:xfrm>
          <a:prstGeom prst="rect">
            <a:avLst/>
          </a:prstGeom>
          <a:noFill/>
        </p:spPr>
        <p:txBody>
          <a:bodyPr wrap="square" rtlCol="0">
            <a:spAutoFit/>
          </a:bodyPr>
          <a:lstStyle/>
          <a:p>
            <a:r>
              <a:rPr lang="en-US" dirty="0" smtClean="0">
                <a:solidFill>
                  <a:srgbClr val="A50021"/>
                </a:solidFill>
              </a:rPr>
              <a:t>There is an acceleration!!</a:t>
            </a:r>
            <a:endParaRPr lang="en-US" dirty="0">
              <a:solidFill>
                <a:srgbClr val="A5002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518148"/>
                                        </p:tgtEl>
                                        <p:attrNameLst>
                                          <p:attrName>style.visibility</p:attrName>
                                        </p:attrNameLst>
                                      </p:cBhvr>
                                      <p:to>
                                        <p:strVal val="visible"/>
                                      </p:to>
                                    </p:set>
                                    <p:animEffect transition="in" filter="wipe(left)">
                                      <p:cBhvr>
                                        <p:cTn id="7" dur="500"/>
                                        <p:tgtEl>
                                          <p:spTgt spid="518148"/>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518147"/>
                                        </p:tgtEl>
                                        <p:attrNameLst>
                                          <p:attrName>style.visibility</p:attrName>
                                        </p:attrNameLst>
                                      </p:cBhvr>
                                      <p:to>
                                        <p:strVal val="visible"/>
                                      </p:to>
                                    </p:set>
                                    <p:anim calcmode="lin" valueType="num">
                                      <p:cBhvr>
                                        <p:cTn id="12" dur="500" fill="hold"/>
                                        <p:tgtEl>
                                          <p:spTgt spid="518147"/>
                                        </p:tgtEl>
                                        <p:attrNameLst>
                                          <p:attrName>ppt_w</p:attrName>
                                        </p:attrNameLst>
                                      </p:cBhvr>
                                      <p:tavLst>
                                        <p:tav tm="0">
                                          <p:val>
                                            <p:fltVal val="0"/>
                                          </p:val>
                                        </p:tav>
                                        <p:tav tm="100000">
                                          <p:val>
                                            <p:strVal val="#ppt_w"/>
                                          </p:val>
                                        </p:tav>
                                      </p:tavLst>
                                    </p:anim>
                                    <p:anim calcmode="lin" valueType="num">
                                      <p:cBhvr>
                                        <p:cTn id="13" dur="500" fill="hold"/>
                                        <p:tgtEl>
                                          <p:spTgt spid="518147"/>
                                        </p:tgtEl>
                                        <p:attrNameLst>
                                          <p:attrName>ppt_h</p:attrName>
                                        </p:attrNameLst>
                                      </p:cBhvr>
                                      <p:tavLst>
                                        <p:tav tm="0">
                                          <p:val>
                                            <p:fltVal val="0"/>
                                          </p:val>
                                        </p:tav>
                                        <p:tav tm="100000">
                                          <p:val>
                                            <p:strVal val="#ppt_h"/>
                                          </p:val>
                                        </p:tav>
                                      </p:tavLst>
                                    </p:anim>
                                    <p:animEffect transition="in" filter="fade">
                                      <p:cBhvr>
                                        <p:cTn id="14" dur="500"/>
                                        <p:tgtEl>
                                          <p:spTgt spid="518147"/>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9"/>
                                        </p:tgtEl>
                                        <p:attrNameLst>
                                          <p:attrName>style.visibility</p:attrName>
                                        </p:attrNameLst>
                                      </p:cBhvr>
                                      <p:to>
                                        <p:strVal val="visible"/>
                                      </p:to>
                                    </p:set>
                                    <p:animEffect transition="in" filter="wipe(left)">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10"/>
                                        </p:tgtEl>
                                        <p:attrNameLst>
                                          <p:attrName>style.visibility</p:attrName>
                                        </p:attrNameLst>
                                      </p:cBhvr>
                                      <p:to>
                                        <p:strVal val="visible"/>
                                      </p:to>
                                    </p:set>
                                    <p:animEffect transition="in" filter="wipe(left)">
                                      <p:cBhvr>
                                        <p:cTn id="2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8148" grpId="0"/>
      <p:bldP spid="8" grpId="0"/>
      <p:bldP spid="9" grpId="0"/>
      <p:bldP spid="10" grpId="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8" name="Date Placeholder 5"/>
          <p:cNvSpPr>
            <a:spLocks noGrp="1"/>
          </p:cNvSpPr>
          <p:nvPr>
            <p:ph type="dt" sz="quarter" idx="10"/>
          </p:nvPr>
        </p:nvSpPr>
        <p:spPr>
          <a:noFill/>
        </p:spPr>
        <p:txBody>
          <a:bodyPr/>
          <a:lstStyle/>
          <a:p>
            <a:r>
              <a:rPr lang="en-US" smtClean="0"/>
              <a:t>Wednesday, June 15, 2011</a:t>
            </a:r>
          </a:p>
        </p:txBody>
      </p:sp>
      <p:sp>
        <p:nvSpPr>
          <p:cNvPr id="25609" name="Footer Placeholder 6"/>
          <p:cNvSpPr>
            <a:spLocks noGrp="1"/>
          </p:cNvSpPr>
          <p:nvPr>
            <p:ph type="ftr" sz="quarter" idx="11"/>
          </p:nvPr>
        </p:nvSpPr>
        <p:spPr>
          <a:noFill/>
        </p:spPr>
        <p:txBody>
          <a:bodyPr/>
          <a:lstStyle/>
          <a:p>
            <a:r>
              <a:rPr lang="en-US" smtClean="0"/>
              <a:t>PHYS 1443-001, Spring 2011 Dr. Jaehoon Yu</a:t>
            </a:r>
          </a:p>
        </p:txBody>
      </p:sp>
      <p:pic>
        <p:nvPicPr>
          <p:cNvPr id="520195" name="Picture 3" descr="F05.01"/>
          <p:cNvPicPr>
            <a:picLocks noChangeAspect="1" noChangeArrowheads="1"/>
          </p:cNvPicPr>
          <p:nvPr/>
        </p:nvPicPr>
        <p:blipFill>
          <a:blip r:embed="rId4"/>
          <a:srcRect/>
          <a:stretch>
            <a:fillRect/>
          </a:stretch>
        </p:blipFill>
        <p:spPr bwMode="auto">
          <a:xfrm>
            <a:off x="381000" y="2073275"/>
            <a:ext cx="6096000" cy="4022725"/>
          </a:xfrm>
          <a:prstGeom prst="rect">
            <a:avLst/>
          </a:prstGeom>
          <a:noFill/>
          <a:ln w="9525">
            <a:noFill/>
            <a:miter lim="800000"/>
            <a:headEnd/>
            <a:tailEnd/>
          </a:ln>
        </p:spPr>
      </p:pic>
      <p:sp>
        <p:nvSpPr>
          <p:cNvPr id="520196" name="Text Box 4"/>
          <p:cNvSpPr txBox="1">
            <a:spLocks noChangeArrowheads="1"/>
          </p:cNvSpPr>
          <p:nvPr/>
        </p:nvSpPr>
        <p:spPr bwMode="auto">
          <a:xfrm>
            <a:off x="381000" y="914400"/>
            <a:ext cx="8458200" cy="946150"/>
          </a:xfrm>
          <a:prstGeom prst="rect">
            <a:avLst/>
          </a:prstGeom>
          <a:noFill/>
          <a:ln w="9525">
            <a:noFill/>
            <a:miter lim="800000"/>
            <a:headEnd/>
            <a:tailEnd/>
          </a:ln>
        </p:spPr>
        <p:txBody>
          <a:bodyPr>
            <a:prstTxWarp prst="textNoShape">
              <a:avLst/>
            </a:prstTxWarp>
            <a:spAutoFit/>
          </a:bodyPr>
          <a:lstStyle/>
          <a:p>
            <a:r>
              <a:rPr lang="en-US" sz="2800">
                <a:solidFill>
                  <a:srgbClr val="333399"/>
                </a:solidFill>
                <a:latin typeface="Arial Narrow" charset="0"/>
              </a:rPr>
              <a:t>Let </a:t>
            </a:r>
            <a:r>
              <a:rPr lang="en-US" sz="2800" i="1">
                <a:solidFill>
                  <a:srgbClr val="333399"/>
                </a:solidFill>
                <a:latin typeface="Arial Narrow" charset="0"/>
              </a:rPr>
              <a:t>T</a:t>
            </a:r>
            <a:r>
              <a:rPr lang="en-US" sz="2800">
                <a:solidFill>
                  <a:srgbClr val="333399"/>
                </a:solidFill>
                <a:latin typeface="Arial Narrow" charset="0"/>
              </a:rPr>
              <a:t> be the period of this motion, the time it takes for the object to travel once around the complete circle whose radius is r is</a:t>
            </a:r>
          </a:p>
        </p:txBody>
      </p:sp>
      <p:graphicFrame>
        <p:nvGraphicFramePr>
          <p:cNvPr id="520197" name="Object 2"/>
          <p:cNvGraphicFramePr>
            <a:graphicFrameLocks noChangeAspect="1"/>
          </p:cNvGraphicFramePr>
          <p:nvPr>
            <p:ph sz="quarter" idx="3"/>
          </p:nvPr>
        </p:nvGraphicFramePr>
        <p:xfrm>
          <a:off x="6324600" y="2819400"/>
          <a:ext cx="928688" cy="536575"/>
        </p:xfrm>
        <a:graphic>
          <a:graphicData uri="http://schemas.openxmlformats.org/presentationml/2006/ole">
            <p:oleObj spid="_x0000_s406530" name="Equation" r:id="rId5" imgW="241200" imgH="139680" progId="Equation.DSMT4">
              <p:embed/>
            </p:oleObj>
          </a:graphicData>
        </a:graphic>
      </p:graphicFrame>
      <p:graphicFrame>
        <p:nvGraphicFramePr>
          <p:cNvPr id="520198" name="Object 3"/>
          <p:cNvGraphicFramePr>
            <a:graphicFrameLocks noChangeAspect="1"/>
          </p:cNvGraphicFramePr>
          <p:nvPr>
            <p:ph sz="quarter" idx="2"/>
          </p:nvPr>
        </p:nvGraphicFramePr>
        <p:xfrm>
          <a:off x="3886200" y="2971800"/>
          <a:ext cx="465138" cy="496888"/>
        </p:xfrm>
        <a:graphic>
          <a:graphicData uri="http://schemas.openxmlformats.org/presentationml/2006/ole">
            <p:oleObj spid="_x0000_s406531" name="Equation" r:id="rId6" imgW="114120" imgH="126720" progId="Equation.DSMT4">
              <p:embed/>
            </p:oleObj>
          </a:graphicData>
        </a:graphic>
      </p:graphicFrame>
      <p:sp>
        <p:nvSpPr>
          <p:cNvPr id="25612" name="Rectangle 7"/>
          <p:cNvSpPr>
            <a:spLocks noGrp="1" noChangeArrowheads="1"/>
          </p:cNvSpPr>
          <p:nvPr>
            <p:ph type="title"/>
          </p:nvPr>
        </p:nvSpPr>
        <p:spPr>
          <a:xfrm>
            <a:off x="685800" y="76200"/>
            <a:ext cx="7772400" cy="990600"/>
          </a:xfrm>
        </p:spPr>
        <p:txBody>
          <a:bodyPr/>
          <a:lstStyle/>
          <a:p>
            <a:r>
              <a:rPr lang="en-US"/>
              <a:t>Speed of a uniform circular motion?</a:t>
            </a:r>
          </a:p>
        </p:txBody>
      </p:sp>
      <p:graphicFrame>
        <p:nvGraphicFramePr>
          <p:cNvPr id="520200" name="Object 4"/>
          <p:cNvGraphicFramePr>
            <a:graphicFrameLocks noChangeAspect="1"/>
          </p:cNvGraphicFramePr>
          <p:nvPr/>
        </p:nvGraphicFramePr>
        <p:xfrm>
          <a:off x="7472363" y="3752850"/>
          <a:ext cx="965200" cy="601663"/>
        </p:xfrm>
        <a:graphic>
          <a:graphicData uri="http://schemas.openxmlformats.org/presentationml/2006/ole">
            <p:oleObj spid="_x0000_s406532" name="Equation" r:id="rId7" imgW="304800" imgH="190500" progId="Equation.DSMT4">
              <p:embed/>
            </p:oleObj>
          </a:graphicData>
        </a:graphic>
      </p:graphicFrame>
      <p:graphicFrame>
        <p:nvGraphicFramePr>
          <p:cNvPr id="520201" name="Object 5"/>
          <p:cNvGraphicFramePr>
            <a:graphicFrameLocks noChangeAspect="1"/>
          </p:cNvGraphicFramePr>
          <p:nvPr/>
        </p:nvGraphicFramePr>
        <p:xfrm>
          <a:off x="7373938" y="3629025"/>
          <a:ext cx="1084262" cy="1323975"/>
        </p:xfrm>
        <a:graphic>
          <a:graphicData uri="http://schemas.openxmlformats.org/presentationml/2006/ole">
            <p:oleObj spid="_x0000_s406533" name="Equation" r:id="rId8" imgW="342900" imgH="419100" progId="Equation.DSMT4">
              <p:embed/>
            </p:oleObj>
          </a:graphicData>
        </a:graphic>
      </p:graphicFrame>
      <p:graphicFrame>
        <p:nvGraphicFramePr>
          <p:cNvPr id="520202" name="Object 6"/>
          <p:cNvGraphicFramePr>
            <a:graphicFrameLocks noChangeAspect="1"/>
          </p:cNvGraphicFramePr>
          <p:nvPr/>
        </p:nvGraphicFramePr>
        <p:xfrm>
          <a:off x="7204075" y="2398713"/>
          <a:ext cx="1766888" cy="1325562"/>
        </p:xfrm>
        <a:graphic>
          <a:graphicData uri="http://schemas.openxmlformats.org/presentationml/2006/ole">
            <p:oleObj spid="_x0000_s406534" name="Equation" r:id="rId9" imgW="558800" imgH="419100" progId="Equation.DSMT4">
              <p:embed/>
            </p:oleObj>
          </a:graphicData>
        </a:graphic>
      </p:graphicFrame>
      <p:graphicFrame>
        <p:nvGraphicFramePr>
          <p:cNvPr id="520203" name="Object 7"/>
          <p:cNvGraphicFramePr>
            <a:graphicFrameLocks noChangeAspect="1"/>
          </p:cNvGraphicFramePr>
          <p:nvPr/>
        </p:nvGraphicFramePr>
        <p:xfrm>
          <a:off x="7086600" y="4191000"/>
          <a:ext cx="401638" cy="361950"/>
        </p:xfrm>
        <a:graphic>
          <a:graphicData uri="http://schemas.openxmlformats.org/presentationml/2006/ole">
            <p:oleObj spid="_x0000_s406535" name="Equation" r:id="rId10" imgW="126720" imgH="114120" progId="Equation.DSMT4">
              <p:embed/>
            </p:oleObj>
          </a:graphicData>
        </a:graphic>
      </p:graphicFrame>
      <p:sp>
        <p:nvSpPr>
          <p:cNvPr id="25613" name="Slide Number Placeholder 12"/>
          <p:cNvSpPr>
            <a:spLocks noGrp="1"/>
          </p:cNvSpPr>
          <p:nvPr>
            <p:ph type="sldNum" sz="quarter" idx="12"/>
          </p:nvPr>
        </p:nvSpPr>
        <p:spPr>
          <a:noFill/>
        </p:spPr>
        <p:txBody>
          <a:bodyPr/>
          <a:lstStyle/>
          <a:p>
            <a:fld id="{3F2BFB2C-6CA2-DC4B-957C-4959B4A533A9}" type="slidenum">
              <a:rPr lang="en-US" smtClean="0"/>
              <a:pPr/>
              <a:t>11</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520196"/>
                                        </p:tgtEl>
                                        <p:attrNameLst>
                                          <p:attrName>style.visibility</p:attrName>
                                        </p:attrNameLst>
                                      </p:cBhvr>
                                      <p:to>
                                        <p:strVal val="visible"/>
                                      </p:to>
                                    </p:set>
                                    <p:animEffect transition="in" filter="wipe(left)">
                                      <p:cBhvr>
                                        <p:cTn id="7" dur="500"/>
                                        <p:tgtEl>
                                          <p:spTgt spid="52019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520195"/>
                                        </p:tgtEl>
                                        <p:attrNameLst>
                                          <p:attrName>style.visibility</p:attrName>
                                        </p:attrNameLst>
                                      </p:cBhvr>
                                      <p:to>
                                        <p:strVal val="visible"/>
                                      </p:to>
                                    </p:set>
                                    <p:anim calcmode="lin" valueType="num">
                                      <p:cBhvr>
                                        <p:cTn id="12" dur="500" fill="hold"/>
                                        <p:tgtEl>
                                          <p:spTgt spid="520195"/>
                                        </p:tgtEl>
                                        <p:attrNameLst>
                                          <p:attrName>ppt_w</p:attrName>
                                        </p:attrNameLst>
                                      </p:cBhvr>
                                      <p:tavLst>
                                        <p:tav tm="0">
                                          <p:val>
                                            <p:fltVal val="0"/>
                                          </p:val>
                                        </p:tav>
                                        <p:tav tm="100000">
                                          <p:val>
                                            <p:strVal val="#ppt_w"/>
                                          </p:val>
                                        </p:tav>
                                      </p:tavLst>
                                    </p:anim>
                                    <p:anim calcmode="lin" valueType="num">
                                      <p:cBhvr>
                                        <p:cTn id="13" dur="500" fill="hold"/>
                                        <p:tgtEl>
                                          <p:spTgt spid="520195"/>
                                        </p:tgtEl>
                                        <p:attrNameLst>
                                          <p:attrName>ppt_h</p:attrName>
                                        </p:attrNameLst>
                                      </p:cBhvr>
                                      <p:tavLst>
                                        <p:tav tm="0">
                                          <p:val>
                                            <p:fltVal val="0"/>
                                          </p:val>
                                        </p:tav>
                                        <p:tav tm="100000">
                                          <p:val>
                                            <p:strVal val="#ppt_h"/>
                                          </p:val>
                                        </p:tav>
                                      </p:tavLst>
                                    </p:anim>
                                    <p:animEffect transition="in" filter="fade">
                                      <p:cBhvr>
                                        <p:cTn id="14" dur="500"/>
                                        <p:tgtEl>
                                          <p:spTgt spid="52019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520198"/>
                                        </p:tgtEl>
                                        <p:attrNameLst>
                                          <p:attrName>style.visibility</p:attrName>
                                        </p:attrNameLst>
                                      </p:cBhvr>
                                      <p:to>
                                        <p:strVal val="visible"/>
                                      </p:to>
                                    </p:set>
                                    <p:anim calcmode="lin" valueType="num">
                                      <p:cBhvr>
                                        <p:cTn id="19" dur="500" fill="hold"/>
                                        <p:tgtEl>
                                          <p:spTgt spid="520198"/>
                                        </p:tgtEl>
                                        <p:attrNameLst>
                                          <p:attrName>ppt_w</p:attrName>
                                        </p:attrNameLst>
                                      </p:cBhvr>
                                      <p:tavLst>
                                        <p:tav tm="0">
                                          <p:val>
                                            <p:fltVal val="0"/>
                                          </p:val>
                                        </p:tav>
                                        <p:tav tm="100000">
                                          <p:val>
                                            <p:strVal val="#ppt_w"/>
                                          </p:val>
                                        </p:tav>
                                      </p:tavLst>
                                    </p:anim>
                                    <p:anim calcmode="lin" valueType="num">
                                      <p:cBhvr>
                                        <p:cTn id="20" dur="500" fill="hold"/>
                                        <p:tgtEl>
                                          <p:spTgt spid="520198"/>
                                        </p:tgtEl>
                                        <p:attrNameLst>
                                          <p:attrName>ppt_h</p:attrName>
                                        </p:attrNameLst>
                                      </p:cBhvr>
                                      <p:tavLst>
                                        <p:tav tm="0">
                                          <p:val>
                                            <p:fltVal val="0"/>
                                          </p:val>
                                        </p:tav>
                                        <p:tav tm="100000">
                                          <p:val>
                                            <p:strVal val="#ppt_h"/>
                                          </p:val>
                                        </p:tav>
                                      </p:tavLst>
                                    </p:anim>
                                    <p:animEffect transition="in" filter="fade">
                                      <p:cBhvr>
                                        <p:cTn id="21" dur="500"/>
                                        <p:tgtEl>
                                          <p:spTgt spid="52019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520197"/>
                                        </p:tgtEl>
                                        <p:attrNameLst>
                                          <p:attrName>style.visibility</p:attrName>
                                        </p:attrNameLst>
                                      </p:cBhvr>
                                      <p:to>
                                        <p:strVal val="visible"/>
                                      </p:to>
                                    </p:set>
                                    <p:animEffect transition="in" filter="wipe(left)">
                                      <p:cBhvr>
                                        <p:cTn id="26" dur="500"/>
                                        <p:tgtEl>
                                          <p:spTgt spid="52019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520202"/>
                                        </p:tgtEl>
                                        <p:attrNameLst>
                                          <p:attrName>style.visibility</p:attrName>
                                        </p:attrNameLst>
                                      </p:cBhvr>
                                      <p:to>
                                        <p:strVal val="visible"/>
                                      </p:to>
                                    </p:set>
                                    <p:animEffect transition="in" filter="wipe(left)">
                                      <p:cBhvr>
                                        <p:cTn id="31" dur="500"/>
                                        <p:tgtEl>
                                          <p:spTgt spid="520202"/>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520203"/>
                                        </p:tgtEl>
                                        <p:attrNameLst>
                                          <p:attrName>style.visibility</p:attrName>
                                        </p:attrNameLst>
                                      </p:cBhvr>
                                      <p:to>
                                        <p:strVal val="visible"/>
                                      </p:to>
                                    </p:set>
                                    <p:animEffect transition="in" filter="wipe(left)">
                                      <p:cBhvr>
                                        <p:cTn id="36" dur="500"/>
                                        <p:tgtEl>
                                          <p:spTgt spid="520203"/>
                                        </p:tgtEl>
                                      </p:cBhvr>
                                    </p:animEffect>
                                  </p:childTnLst>
                                </p:cTn>
                              </p:par>
                            </p:childTnLst>
                          </p:cTn>
                        </p:par>
                        <p:par>
                          <p:cTn id="37" fill="hold">
                            <p:stCondLst>
                              <p:cond delay="500"/>
                            </p:stCondLst>
                            <p:childTnLst>
                              <p:par>
                                <p:cTn id="38" presetID="22" presetClass="entr" presetSubtype="8" fill="hold" nodeType="afterEffect">
                                  <p:stCondLst>
                                    <p:cond delay="0"/>
                                  </p:stCondLst>
                                  <p:childTnLst>
                                    <p:set>
                                      <p:cBhvr>
                                        <p:cTn id="39" dur="1" fill="hold">
                                          <p:stCondLst>
                                            <p:cond delay="0"/>
                                          </p:stCondLst>
                                        </p:cTn>
                                        <p:tgtEl>
                                          <p:spTgt spid="520200"/>
                                        </p:tgtEl>
                                        <p:attrNameLst>
                                          <p:attrName>style.visibility</p:attrName>
                                        </p:attrNameLst>
                                      </p:cBhvr>
                                      <p:to>
                                        <p:strVal val="visible"/>
                                      </p:to>
                                    </p:set>
                                    <p:animEffect transition="in" filter="wipe(left)">
                                      <p:cBhvr>
                                        <p:cTn id="40" dur="500"/>
                                        <p:tgtEl>
                                          <p:spTgt spid="52020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520201"/>
                                        </p:tgtEl>
                                        <p:attrNameLst>
                                          <p:attrName>style.visibility</p:attrName>
                                        </p:attrNameLst>
                                      </p:cBhvr>
                                      <p:to>
                                        <p:strVal val="visible"/>
                                      </p:to>
                                    </p:set>
                                    <p:animEffect transition="in" filter="wipe(left)">
                                      <p:cBhvr>
                                        <p:cTn id="45" dur="500"/>
                                        <p:tgtEl>
                                          <p:spTgt spid="520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0196" grpId="0"/>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9" name="Date Placeholder 3"/>
          <p:cNvSpPr>
            <a:spLocks noGrp="1"/>
          </p:cNvSpPr>
          <p:nvPr>
            <p:ph type="dt" sz="quarter" idx="10"/>
          </p:nvPr>
        </p:nvSpPr>
        <p:spPr>
          <a:noFill/>
        </p:spPr>
        <p:txBody>
          <a:bodyPr/>
          <a:lstStyle/>
          <a:p>
            <a:r>
              <a:rPr lang="en-US" smtClean="0"/>
              <a:t>Wednesday, June 15, 2011</a:t>
            </a:r>
          </a:p>
        </p:txBody>
      </p:sp>
      <p:sp>
        <p:nvSpPr>
          <p:cNvPr id="27660" name="Footer Placeholder 4"/>
          <p:cNvSpPr>
            <a:spLocks noGrp="1"/>
          </p:cNvSpPr>
          <p:nvPr>
            <p:ph type="ftr" sz="quarter" idx="11"/>
          </p:nvPr>
        </p:nvSpPr>
        <p:spPr>
          <a:noFill/>
        </p:spPr>
        <p:txBody>
          <a:bodyPr/>
          <a:lstStyle/>
          <a:p>
            <a:r>
              <a:rPr lang="en-US" smtClean="0"/>
              <a:t>PHYS 1443-001, Spring 2011 Dr. Jaehoon Yu</a:t>
            </a:r>
          </a:p>
        </p:txBody>
      </p:sp>
      <p:sp>
        <p:nvSpPr>
          <p:cNvPr id="522243" name="Text Box 3"/>
          <p:cNvSpPr txBox="1">
            <a:spLocks noChangeArrowheads="1"/>
          </p:cNvSpPr>
          <p:nvPr/>
        </p:nvSpPr>
        <p:spPr bwMode="auto">
          <a:xfrm>
            <a:off x="282575" y="985838"/>
            <a:ext cx="8709025" cy="1800225"/>
          </a:xfrm>
          <a:prstGeom prst="rect">
            <a:avLst/>
          </a:prstGeom>
          <a:noFill/>
          <a:ln w="9525">
            <a:noFill/>
            <a:miter lim="800000"/>
            <a:headEnd/>
            <a:tailEnd/>
          </a:ln>
        </p:spPr>
        <p:txBody>
          <a:bodyPr>
            <a:prstTxWarp prst="textNoShape">
              <a:avLst/>
            </a:prstTxWarp>
            <a:spAutoFit/>
          </a:bodyPr>
          <a:lstStyle/>
          <a:p>
            <a:r>
              <a:rPr lang="en-US" sz="2800">
                <a:solidFill>
                  <a:srgbClr val="333399"/>
                </a:solidFill>
                <a:latin typeface="Arial Narrow" charset="0"/>
              </a:rPr>
              <a:t>The wheel of a car has a radius of 0.29m and is being rotated at 830 revolutions per minute on a tire-balancing machine. Determine the speed at which the outer edge of the wheel is moving.</a:t>
            </a:r>
          </a:p>
        </p:txBody>
      </p:sp>
      <p:graphicFrame>
        <p:nvGraphicFramePr>
          <p:cNvPr id="522244" name="Object 2"/>
          <p:cNvGraphicFramePr>
            <a:graphicFrameLocks noChangeAspect="1"/>
          </p:cNvGraphicFramePr>
          <p:nvPr/>
        </p:nvGraphicFramePr>
        <p:xfrm>
          <a:off x="963613" y="2803525"/>
          <a:ext cx="3455987" cy="1090613"/>
        </p:xfrm>
        <a:graphic>
          <a:graphicData uri="http://schemas.openxmlformats.org/presentationml/2006/ole">
            <p:oleObj spid="_x0000_s408578" name="Equation" r:id="rId4" imgW="1409700" imgH="444500" progId="Equation.DSMT4">
              <p:embed/>
            </p:oleObj>
          </a:graphicData>
        </a:graphic>
      </p:graphicFrame>
      <p:graphicFrame>
        <p:nvGraphicFramePr>
          <p:cNvPr id="522245" name="Object 3"/>
          <p:cNvGraphicFramePr>
            <a:graphicFrameLocks noChangeAspect="1"/>
          </p:cNvGraphicFramePr>
          <p:nvPr/>
        </p:nvGraphicFramePr>
        <p:xfrm>
          <a:off x="1981200" y="4160838"/>
          <a:ext cx="654050" cy="404812"/>
        </p:xfrm>
        <a:graphic>
          <a:graphicData uri="http://schemas.openxmlformats.org/presentationml/2006/ole">
            <p:oleObj spid="_x0000_s408579" name="Equation" r:id="rId5" imgW="266400" imgH="164880" progId="Equation.DSMT4">
              <p:embed/>
            </p:oleObj>
          </a:graphicData>
        </a:graphic>
      </p:graphicFrame>
      <p:graphicFrame>
        <p:nvGraphicFramePr>
          <p:cNvPr id="522246" name="Object 4"/>
          <p:cNvGraphicFramePr>
            <a:graphicFrameLocks noChangeAspect="1"/>
          </p:cNvGraphicFramePr>
          <p:nvPr/>
        </p:nvGraphicFramePr>
        <p:xfrm>
          <a:off x="1676400" y="5289550"/>
          <a:ext cx="592138" cy="342900"/>
        </p:xfrm>
        <a:graphic>
          <a:graphicData uri="http://schemas.openxmlformats.org/presentationml/2006/ole">
            <p:oleObj spid="_x0000_s408580" name="Equation" r:id="rId6" imgW="241200" imgH="139680" progId="Equation.DSMT4">
              <p:embed/>
            </p:oleObj>
          </a:graphicData>
        </a:graphic>
      </p:graphicFrame>
      <p:sp>
        <p:nvSpPr>
          <p:cNvPr id="27662" name="Rectangle 7"/>
          <p:cNvSpPr>
            <a:spLocks noGrp="1" noChangeArrowheads="1"/>
          </p:cNvSpPr>
          <p:nvPr>
            <p:ph type="title"/>
          </p:nvPr>
        </p:nvSpPr>
        <p:spPr>
          <a:xfrm>
            <a:off x="685800" y="0"/>
            <a:ext cx="7772400" cy="1143000"/>
          </a:xfrm>
        </p:spPr>
        <p:txBody>
          <a:bodyPr/>
          <a:lstStyle/>
          <a:p>
            <a:r>
              <a:rPr lang="en-US"/>
              <a:t>Ex. :  A Tire-Balancing Machine</a:t>
            </a:r>
          </a:p>
        </p:txBody>
      </p:sp>
      <p:graphicFrame>
        <p:nvGraphicFramePr>
          <p:cNvPr id="522248" name="Object 5"/>
          <p:cNvGraphicFramePr>
            <a:graphicFrameLocks noChangeAspect="1"/>
          </p:cNvGraphicFramePr>
          <p:nvPr/>
        </p:nvGraphicFramePr>
        <p:xfrm>
          <a:off x="4506913" y="3006725"/>
          <a:ext cx="3830637" cy="590550"/>
        </p:xfrm>
        <a:graphic>
          <a:graphicData uri="http://schemas.openxmlformats.org/presentationml/2006/ole">
            <p:oleObj spid="_x0000_s408581" name="Equation" r:id="rId7" imgW="1562100" imgH="241300" progId="Equation.DSMT4">
              <p:embed/>
            </p:oleObj>
          </a:graphicData>
        </a:graphic>
      </p:graphicFrame>
      <p:graphicFrame>
        <p:nvGraphicFramePr>
          <p:cNvPr id="522249" name="Object 6"/>
          <p:cNvGraphicFramePr>
            <a:graphicFrameLocks noChangeAspect="1"/>
          </p:cNvGraphicFramePr>
          <p:nvPr/>
        </p:nvGraphicFramePr>
        <p:xfrm>
          <a:off x="2636838" y="4098925"/>
          <a:ext cx="2495550" cy="530225"/>
        </p:xfrm>
        <a:graphic>
          <a:graphicData uri="http://schemas.openxmlformats.org/presentationml/2006/ole">
            <p:oleObj spid="_x0000_s408582" name="Equation" r:id="rId8" imgW="1016000" imgH="215900" progId="Equation.DSMT4">
              <p:embed/>
            </p:oleObj>
          </a:graphicData>
        </a:graphic>
      </p:graphicFrame>
      <p:graphicFrame>
        <p:nvGraphicFramePr>
          <p:cNvPr id="522250" name="Object 7"/>
          <p:cNvGraphicFramePr>
            <a:graphicFrameLocks noChangeAspect="1"/>
          </p:cNvGraphicFramePr>
          <p:nvPr/>
        </p:nvGraphicFramePr>
        <p:xfrm>
          <a:off x="5105400" y="4205288"/>
          <a:ext cx="1216025" cy="406400"/>
        </p:xfrm>
        <a:graphic>
          <a:graphicData uri="http://schemas.openxmlformats.org/presentationml/2006/ole">
            <p:oleObj spid="_x0000_s408583" name="Equation" r:id="rId9" imgW="495300" imgH="165100" progId="Equation.DSMT4">
              <p:embed/>
            </p:oleObj>
          </a:graphicData>
        </a:graphic>
      </p:graphicFrame>
      <p:graphicFrame>
        <p:nvGraphicFramePr>
          <p:cNvPr id="522251" name="Object 8"/>
          <p:cNvGraphicFramePr>
            <a:graphicFrameLocks noChangeAspect="1"/>
          </p:cNvGraphicFramePr>
          <p:nvPr/>
        </p:nvGraphicFramePr>
        <p:xfrm>
          <a:off x="2262188" y="4946650"/>
          <a:ext cx="1090612" cy="1028700"/>
        </p:xfrm>
        <a:graphic>
          <a:graphicData uri="http://schemas.openxmlformats.org/presentationml/2006/ole">
            <p:oleObj spid="_x0000_s408584" name="Equation" r:id="rId10" imgW="444500" imgH="419100" progId="Equation.DSMT4">
              <p:embed/>
            </p:oleObj>
          </a:graphicData>
        </a:graphic>
      </p:graphicFrame>
      <p:graphicFrame>
        <p:nvGraphicFramePr>
          <p:cNvPr id="522252" name="Object 9"/>
          <p:cNvGraphicFramePr>
            <a:graphicFrameLocks noChangeAspect="1"/>
          </p:cNvGraphicFramePr>
          <p:nvPr/>
        </p:nvGraphicFramePr>
        <p:xfrm>
          <a:off x="3290888" y="4906963"/>
          <a:ext cx="2212975" cy="1119187"/>
        </p:xfrm>
        <a:graphic>
          <a:graphicData uri="http://schemas.openxmlformats.org/presentationml/2006/ole">
            <p:oleObj spid="_x0000_s408585" name="Equation" r:id="rId11" imgW="901700" imgH="457200" progId="Equation.DSMT4">
              <p:embed/>
            </p:oleObj>
          </a:graphicData>
        </a:graphic>
      </p:graphicFrame>
      <p:graphicFrame>
        <p:nvGraphicFramePr>
          <p:cNvPr id="522253" name="Object 10"/>
          <p:cNvGraphicFramePr>
            <a:graphicFrameLocks noChangeAspect="1"/>
          </p:cNvGraphicFramePr>
          <p:nvPr/>
        </p:nvGraphicFramePr>
        <p:xfrm>
          <a:off x="5486400" y="5230813"/>
          <a:ext cx="1122363" cy="560387"/>
        </p:xfrm>
        <a:graphic>
          <a:graphicData uri="http://schemas.openxmlformats.org/presentationml/2006/ole">
            <p:oleObj spid="_x0000_s408586" name="Equation" r:id="rId12" imgW="457200" imgH="228600" progId="Equation.DSMT4">
              <p:embed/>
            </p:oleObj>
          </a:graphicData>
        </a:graphic>
      </p:graphicFrame>
      <p:sp>
        <p:nvSpPr>
          <p:cNvPr id="27663" name="Slide Number Placeholder 14"/>
          <p:cNvSpPr>
            <a:spLocks noGrp="1"/>
          </p:cNvSpPr>
          <p:nvPr>
            <p:ph type="sldNum" sz="quarter" idx="12"/>
          </p:nvPr>
        </p:nvSpPr>
        <p:spPr>
          <a:noFill/>
        </p:spPr>
        <p:txBody>
          <a:bodyPr/>
          <a:lstStyle/>
          <a:p>
            <a:fld id="{09F83204-7EBE-F44C-B893-D9F8ADC18BF4}" type="slidenum">
              <a:rPr lang="en-US" smtClean="0"/>
              <a:pPr/>
              <a:t>12</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522243"/>
                                        </p:tgtEl>
                                        <p:attrNameLst>
                                          <p:attrName>style.visibility</p:attrName>
                                        </p:attrNameLst>
                                      </p:cBhvr>
                                      <p:to>
                                        <p:strVal val="visible"/>
                                      </p:to>
                                    </p:set>
                                    <p:animEffect transition="in" filter="wipe(left)">
                                      <p:cBhvr>
                                        <p:cTn id="7" dur="500"/>
                                        <p:tgtEl>
                                          <p:spTgt spid="52224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22244"/>
                                        </p:tgtEl>
                                        <p:attrNameLst>
                                          <p:attrName>style.visibility</p:attrName>
                                        </p:attrNameLst>
                                      </p:cBhvr>
                                      <p:to>
                                        <p:strVal val="visible"/>
                                      </p:to>
                                    </p:set>
                                    <p:animEffect transition="in" filter="wipe(left)">
                                      <p:cBhvr>
                                        <p:cTn id="12" dur="500"/>
                                        <p:tgtEl>
                                          <p:spTgt spid="52224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22248"/>
                                        </p:tgtEl>
                                        <p:attrNameLst>
                                          <p:attrName>style.visibility</p:attrName>
                                        </p:attrNameLst>
                                      </p:cBhvr>
                                      <p:to>
                                        <p:strVal val="visible"/>
                                      </p:to>
                                    </p:set>
                                    <p:animEffect transition="in" filter="wipe(left)">
                                      <p:cBhvr>
                                        <p:cTn id="17" dur="500"/>
                                        <p:tgtEl>
                                          <p:spTgt spid="52224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22245"/>
                                        </p:tgtEl>
                                        <p:attrNameLst>
                                          <p:attrName>style.visibility</p:attrName>
                                        </p:attrNameLst>
                                      </p:cBhvr>
                                      <p:to>
                                        <p:strVal val="visible"/>
                                      </p:to>
                                    </p:set>
                                    <p:animEffect transition="in" filter="wipe(left)">
                                      <p:cBhvr>
                                        <p:cTn id="22" dur="500"/>
                                        <p:tgtEl>
                                          <p:spTgt spid="52224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22249"/>
                                        </p:tgtEl>
                                        <p:attrNameLst>
                                          <p:attrName>style.visibility</p:attrName>
                                        </p:attrNameLst>
                                      </p:cBhvr>
                                      <p:to>
                                        <p:strVal val="visible"/>
                                      </p:to>
                                    </p:set>
                                    <p:animEffect transition="in" filter="wipe(left)">
                                      <p:cBhvr>
                                        <p:cTn id="27" dur="500"/>
                                        <p:tgtEl>
                                          <p:spTgt spid="52224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522250"/>
                                        </p:tgtEl>
                                        <p:attrNameLst>
                                          <p:attrName>style.visibility</p:attrName>
                                        </p:attrNameLst>
                                      </p:cBhvr>
                                      <p:to>
                                        <p:strVal val="visible"/>
                                      </p:to>
                                    </p:set>
                                    <p:animEffect transition="in" filter="wipe(left)">
                                      <p:cBhvr>
                                        <p:cTn id="32" dur="500"/>
                                        <p:tgtEl>
                                          <p:spTgt spid="52225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522246"/>
                                        </p:tgtEl>
                                        <p:attrNameLst>
                                          <p:attrName>style.visibility</p:attrName>
                                        </p:attrNameLst>
                                      </p:cBhvr>
                                      <p:to>
                                        <p:strVal val="visible"/>
                                      </p:to>
                                    </p:set>
                                    <p:animEffect transition="in" filter="wipe(left)">
                                      <p:cBhvr>
                                        <p:cTn id="37" dur="500"/>
                                        <p:tgtEl>
                                          <p:spTgt spid="52224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522251"/>
                                        </p:tgtEl>
                                        <p:attrNameLst>
                                          <p:attrName>style.visibility</p:attrName>
                                        </p:attrNameLst>
                                      </p:cBhvr>
                                      <p:to>
                                        <p:strVal val="visible"/>
                                      </p:to>
                                    </p:set>
                                    <p:animEffect transition="in" filter="wipe(left)">
                                      <p:cBhvr>
                                        <p:cTn id="42" dur="500"/>
                                        <p:tgtEl>
                                          <p:spTgt spid="52225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522252"/>
                                        </p:tgtEl>
                                        <p:attrNameLst>
                                          <p:attrName>style.visibility</p:attrName>
                                        </p:attrNameLst>
                                      </p:cBhvr>
                                      <p:to>
                                        <p:strVal val="visible"/>
                                      </p:to>
                                    </p:set>
                                    <p:animEffect transition="in" filter="wipe(left)">
                                      <p:cBhvr>
                                        <p:cTn id="47" dur="500"/>
                                        <p:tgtEl>
                                          <p:spTgt spid="52225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522253"/>
                                        </p:tgtEl>
                                        <p:attrNameLst>
                                          <p:attrName>style.visibility</p:attrName>
                                        </p:attrNameLst>
                                      </p:cBhvr>
                                      <p:to>
                                        <p:strVal val="visible"/>
                                      </p:to>
                                    </p:set>
                                    <p:animEffect transition="in" filter="wipe(left)">
                                      <p:cBhvr>
                                        <p:cTn id="52" dur="500"/>
                                        <p:tgtEl>
                                          <p:spTgt spid="522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43" grpId="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706" name="Date Placeholder 5"/>
          <p:cNvSpPr>
            <a:spLocks noGrp="1"/>
          </p:cNvSpPr>
          <p:nvPr>
            <p:ph type="dt" sz="quarter" idx="10"/>
          </p:nvPr>
        </p:nvSpPr>
        <p:spPr>
          <a:noFill/>
        </p:spPr>
        <p:txBody>
          <a:bodyPr/>
          <a:lstStyle/>
          <a:p>
            <a:r>
              <a:rPr lang="en-US" smtClean="0"/>
              <a:t>Wednesday, June 15, 2011</a:t>
            </a:r>
          </a:p>
        </p:txBody>
      </p:sp>
      <p:sp>
        <p:nvSpPr>
          <p:cNvPr id="29707" name="Footer Placeholder 6"/>
          <p:cNvSpPr>
            <a:spLocks noGrp="1"/>
          </p:cNvSpPr>
          <p:nvPr>
            <p:ph type="ftr" sz="quarter" idx="11"/>
          </p:nvPr>
        </p:nvSpPr>
        <p:spPr>
          <a:noFill/>
        </p:spPr>
        <p:txBody>
          <a:bodyPr/>
          <a:lstStyle/>
          <a:p>
            <a:r>
              <a:rPr lang="en-US" smtClean="0"/>
              <a:t>PHYS 1443-001, Spring 2011 Dr. Jaehoon Yu</a:t>
            </a:r>
          </a:p>
        </p:txBody>
      </p:sp>
      <p:pic>
        <p:nvPicPr>
          <p:cNvPr id="524296" name="Picture 8" descr="afg002"/>
          <p:cNvPicPr>
            <a:picLocks noChangeAspect="1" noChangeArrowheads="1"/>
          </p:cNvPicPr>
          <p:nvPr/>
        </p:nvPicPr>
        <p:blipFill>
          <a:blip r:embed="rId4"/>
          <a:srcRect/>
          <a:stretch>
            <a:fillRect/>
          </a:stretch>
        </p:blipFill>
        <p:spPr bwMode="auto">
          <a:xfrm>
            <a:off x="304800" y="2354263"/>
            <a:ext cx="6553200" cy="3055937"/>
          </a:xfrm>
          <a:prstGeom prst="rect">
            <a:avLst/>
          </a:prstGeom>
          <a:noFill/>
          <a:ln w="9525">
            <a:noFill/>
            <a:miter lim="800000"/>
            <a:headEnd/>
            <a:tailEnd/>
          </a:ln>
        </p:spPr>
      </p:pic>
      <p:sp>
        <p:nvSpPr>
          <p:cNvPr id="524291" name="Text Box 3"/>
          <p:cNvSpPr txBox="1">
            <a:spLocks noChangeArrowheads="1"/>
          </p:cNvSpPr>
          <p:nvPr/>
        </p:nvSpPr>
        <p:spPr bwMode="auto">
          <a:xfrm>
            <a:off x="152400" y="877888"/>
            <a:ext cx="8763000" cy="946150"/>
          </a:xfrm>
          <a:prstGeom prst="rect">
            <a:avLst/>
          </a:prstGeom>
          <a:noFill/>
          <a:ln w="9525">
            <a:noFill/>
            <a:miter lim="800000"/>
            <a:headEnd/>
            <a:tailEnd/>
          </a:ln>
        </p:spPr>
        <p:txBody>
          <a:bodyPr>
            <a:prstTxWarp prst="textNoShape">
              <a:avLst/>
            </a:prstTxWarp>
            <a:spAutoFit/>
          </a:bodyPr>
          <a:lstStyle/>
          <a:p>
            <a:r>
              <a:rPr lang="en-US" sz="2800">
                <a:solidFill>
                  <a:srgbClr val="333399"/>
                </a:solidFill>
                <a:latin typeface="Arial Narrow" charset="0"/>
              </a:rPr>
              <a:t>In uniform circular motion, the speed is constant, but the direction of the velocity vector is </a:t>
            </a:r>
            <a:r>
              <a:rPr lang="en-US" sz="2800" i="1">
                <a:solidFill>
                  <a:srgbClr val="333399"/>
                </a:solidFill>
                <a:latin typeface="Arial Narrow" charset="0"/>
              </a:rPr>
              <a:t>not constant.</a:t>
            </a:r>
          </a:p>
        </p:txBody>
      </p:sp>
      <p:graphicFrame>
        <p:nvGraphicFramePr>
          <p:cNvPr id="524292" name="Object 2"/>
          <p:cNvGraphicFramePr>
            <a:graphicFrameLocks noChangeAspect="1"/>
          </p:cNvGraphicFramePr>
          <p:nvPr/>
        </p:nvGraphicFramePr>
        <p:xfrm>
          <a:off x="6934200" y="3235325"/>
          <a:ext cx="377825" cy="346075"/>
        </p:xfrm>
        <a:graphic>
          <a:graphicData uri="http://schemas.openxmlformats.org/presentationml/2006/ole">
            <p:oleObj spid="_x0000_s410626" name="Equation" r:id="rId5" imgW="152280" imgH="139680" progId="Equation.DSMT4">
              <p:embed/>
            </p:oleObj>
          </a:graphicData>
        </a:graphic>
      </p:graphicFrame>
      <p:graphicFrame>
        <p:nvGraphicFramePr>
          <p:cNvPr id="524293" name="Object 3"/>
          <p:cNvGraphicFramePr>
            <a:graphicFrameLocks noChangeAspect="1"/>
          </p:cNvGraphicFramePr>
          <p:nvPr/>
        </p:nvGraphicFramePr>
        <p:xfrm>
          <a:off x="7010400" y="3810000"/>
          <a:ext cx="388938" cy="357188"/>
        </p:xfrm>
        <a:graphic>
          <a:graphicData uri="http://schemas.openxmlformats.org/presentationml/2006/ole">
            <p:oleObj spid="_x0000_s410627" name="Equation" r:id="rId6" imgW="152280" imgH="139680" progId="Equation.DSMT4">
              <p:embed/>
            </p:oleObj>
          </a:graphicData>
        </a:graphic>
      </p:graphicFrame>
      <p:graphicFrame>
        <p:nvGraphicFramePr>
          <p:cNvPr id="524294" name="Object 4"/>
          <p:cNvGraphicFramePr>
            <a:graphicFrameLocks noChangeAspect="1"/>
          </p:cNvGraphicFramePr>
          <p:nvPr/>
        </p:nvGraphicFramePr>
        <p:xfrm>
          <a:off x="7239000" y="5334000"/>
          <a:ext cx="1066800" cy="550863"/>
        </p:xfrm>
        <a:graphic>
          <a:graphicData uri="http://schemas.openxmlformats.org/presentationml/2006/ole">
            <p:oleObj spid="_x0000_s410628" name="Equation" r:id="rId7" imgW="393480" imgH="203040" progId="Equation.DSMT4">
              <p:embed/>
            </p:oleObj>
          </a:graphicData>
        </a:graphic>
      </p:graphicFrame>
      <p:sp>
        <p:nvSpPr>
          <p:cNvPr id="524295" name="AutoShape 7"/>
          <p:cNvSpPr>
            <a:spLocks noChangeArrowheads="1"/>
          </p:cNvSpPr>
          <p:nvPr/>
        </p:nvSpPr>
        <p:spPr bwMode="auto">
          <a:xfrm>
            <a:off x="7315200" y="4876800"/>
            <a:ext cx="914400" cy="381000"/>
          </a:xfrm>
          <a:prstGeom prst="downArrow">
            <a:avLst>
              <a:gd name="adj1" fmla="val 50000"/>
              <a:gd name="adj2" fmla="val 25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29711" name="Rectangle 9"/>
          <p:cNvSpPr>
            <a:spLocks noGrp="1" noChangeArrowheads="1"/>
          </p:cNvSpPr>
          <p:nvPr>
            <p:ph type="title"/>
          </p:nvPr>
        </p:nvSpPr>
        <p:spPr>
          <a:xfrm>
            <a:off x="685800" y="0"/>
            <a:ext cx="7772400" cy="990600"/>
          </a:xfrm>
        </p:spPr>
        <p:txBody>
          <a:bodyPr/>
          <a:lstStyle/>
          <a:p>
            <a:r>
              <a:rPr lang="en-US"/>
              <a:t>Centripetal Acceleration</a:t>
            </a:r>
          </a:p>
        </p:txBody>
      </p:sp>
      <p:graphicFrame>
        <p:nvGraphicFramePr>
          <p:cNvPr id="524299" name="Object 5"/>
          <p:cNvGraphicFramePr>
            <a:graphicFrameLocks noChangeAspect="1"/>
          </p:cNvGraphicFramePr>
          <p:nvPr/>
        </p:nvGraphicFramePr>
        <p:xfrm>
          <a:off x="7239000" y="3124200"/>
          <a:ext cx="914400" cy="504825"/>
        </p:xfrm>
        <a:graphic>
          <a:graphicData uri="http://schemas.openxmlformats.org/presentationml/2006/ole">
            <p:oleObj spid="_x0000_s410629" name="Equation" r:id="rId8" imgW="368280" imgH="203040" progId="Equation.DSMT4">
              <p:embed/>
            </p:oleObj>
          </a:graphicData>
        </a:graphic>
      </p:graphicFrame>
      <p:graphicFrame>
        <p:nvGraphicFramePr>
          <p:cNvPr id="524300" name="Object 6"/>
          <p:cNvGraphicFramePr>
            <a:graphicFrameLocks noChangeAspect="1"/>
          </p:cNvGraphicFramePr>
          <p:nvPr/>
        </p:nvGraphicFramePr>
        <p:xfrm>
          <a:off x="8153400" y="3048000"/>
          <a:ext cx="568325" cy="503238"/>
        </p:xfrm>
        <a:graphic>
          <a:graphicData uri="http://schemas.openxmlformats.org/presentationml/2006/ole">
            <p:oleObj spid="_x0000_s410630" name="Equation" r:id="rId9" imgW="228600" imgH="203040" progId="Equation.DSMT4">
              <p:embed/>
            </p:oleObj>
          </a:graphicData>
        </a:graphic>
      </p:graphicFrame>
      <p:graphicFrame>
        <p:nvGraphicFramePr>
          <p:cNvPr id="524301" name="Object 7"/>
          <p:cNvGraphicFramePr>
            <a:graphicFrameLocks noChangeAspect="1"/>
          </p:cNvGraphicFramePr>
          <p:nvPr/>
        </p:nvGraphicFramePr>
        <p:xfrm>
          <a:off x="7315200" y="3733800"/>
          <a:ext cx="876300" cy="454025"/>
        </p:xfrm>
        <a:graphic>
          <a:graphicData uri="http://schemas.openxmlformats.org/presentationml/2006/ole">
            <p:oleObj spid="_x0000_s410631" name="Equation" r:id="rId10" imgW="342720" imgH="177480" progId="Equation.DSMT4">
              <p:embed/>
            </p:oleObj>
          </a:graphicData>
        </a:graphic>
      </p:graphicFrame>
      <p:graphicFrame>
        <p:nvGraphicFramePr>
          <p:cNvPr id="524302" name="Object 8"/>
          <p:cNvGraphicFramePr>
            <a:graphicFrameLocks noChangeAspect="1"/>
          </p:cNvGraphicFramePr>
          <p:nvPr/>
        </p:nvGraphicFramePr>
        <p:xfrm>
          <a:off x="8153400" y="3657600"/>
          <a:ext cx="582613" cy="519113"/>
        </p:xfrm>
        <a:graphic>
          <a:graphicData uri="http://schemas.openxmlformats.org/presentationml/2006/ole">
            <p:oleObj spid="_x0000_s410632" name="Equation" r:id="rId11" imgW="228600" imgH="203040" progId="Equation.DSMT4">
              <p:embed/>
            </p:oleObj>
          </a:graphicData>
        </a:graphic>
      </p:graphicFrame>
      <p:graphicFrame>
        <p:nvGraphicFramePr>
          <p:cNvPr id="524303" name="Object 9"/>
          <p:cNvGraphicFramePr>
            <a:graphicFrameLocks noChangeAspect="1"/>
          </p:cNvGraphicFramePr>
          <p:nvPr/>
        </p:nvGraphicFramePr>
        <p:xfrm>
          <a:off x="6964363" y="4267200"/>
          <a:ext cx="1616075" cy="550863"/>
        </p:xfrm>
        <a:graphic>
          <a:graphicData uri="http://schemas.openxmlformats.org/presentationml/2006/ole">
            <p:oleObj spid="_x0000_s410633" name="Equation" r:id="rId12" imgW="596880" imgH="203040" progId="Equation.DSMT4">
              <p:embed/>
            </p:oleObj>
          </a:graphicData>
        </a:graphic>
      </p:graphicFrame>
      <p:sp>
        <p:nvSpPr>
          <p:cNvPr id="29712" name="Slide Number Placeholder 16"/>
          <p:cNvSpPr>
            <a:spLocks noGrp="1"/>
          </p:cNvSpPr>
          <p:nvPr>
            <p:ph type="sldNum" sz="quarter" idx="12"/>
          </p:nvPr>
        </p:nvSpPr>
        <p:spPr>
          <a:noFill/>
        </p:spPr>
        <p:txBody>
          <a:bodyPr/>
          <a:lstStyle/>
          <a:p>
            <a:fld id="{105D4C49-B980-A04D-A47B-379202B3341E}" type="slidenum">
              <a:rPr lang="en-US" smtClean="0"/>
              <a:pPr/>
              <a:t>13</a:t>
            </a:fld>
            <a:endParaRPr lang="en-US" smtClean="0"/>
          </a:p>
        </p:txBody>
      </p:sp>
      <p:sp>
        <p:nvSpPr>
          <p:cNvPr id="17" name="Rectangle 16"/>
          <p:cNvSpPr>
            <a:spLocks noChangeArrowheads="1"/>
          </p:cNvSpPr>
          <p:nvPr/>
        </p:nvSpPr>
        <p:spPr bwMode="auto">
          <a:xfrm>
            <a:off x="3886200" y="2133600"/>
            <a:ext cx="3048000" cy="3429000"/>
          </a:xfrm>
          <a:prstGeom prst="rect">
            <a:avLst/>
          </a:prstGeom>
          <a:solidFill>
            <a:schemeClr val="bg1"/>
          </a:solidFill>
          <a:ln w="9525">
            <a:noFill/>
            <a:round/>
            <a:headEnd/>
            <a:tailEnd/>
          </a:ln>
        </p:spPr>
        <p:txBody>
          <a:bodyPr>
            <a:prstTxWarp prst="textNoShape">
              <a:avLst/>
            </a:prstTxWarp>
            <a:spAutoFit/>
          </a:bodyPr>
          <a:lstStyle/>
          <a:p>
            <a:endParaRPr lang="en-US"/>
          </a:p>
        </p:txBody>
      </p:sp>
      <p:sp>
        <p:nvSpPr>
          <p:cNvPr id="19" name="Rectangle 18"/>
          <p:cNvSpPr>
            <a:spLocks noChangeArrowheads="1"/>
          </p:cNvSpPr>
          <p:nvPr/>
        </p:nvSpPr>
        <p:spPr bwMode="auto">
          <a:xfrm>
            <a:off x="2667000" y="3505200"/>
            <a:ext cx="838200" cy="1143000"/>
          </a:xfrm>
          <a:prstGeom prst="rect">
            <a:avLst/>
          </a:prstGeom>
          <a:solidFill>
            <a:schemeClr val="bg1"/>
          </a:solidFill>
          <a:ln w="9525">
            <a:noFill/>
            <a:round/>
            <a:headEnd/>
            <a:tailEnd/>
          </a:ln>
        </p:spPr>
        <p:txBody>
          <a:bodyPr>
            <a:prstTxWarp prst="textNoShape">
              <a:avLst/>
            </a:prstTxWarp>
            <a:spAutoFit/>
          </a:bodyPr>
          <a:lstStyle/>
          <a:p>
            <a:endParaRPr lang="en-US"/>
          </a:p>
        </p:txBody>
      </p:sp>
      <p:sp>
        <p:nvSpPr>
          <p:cNvPr id="20" name="Rectangle 19"/>
          <p:cNvSpPr>
            <a:spLocks noChangeArrowheads="1"/>
          </p:cNvSpPr>
          <p:nvPr/>
        </p:nvSpPr>
        <p:spPr bwMode="auto">
          <a:xfrm>
            <a:off x="1676400" y="3429000"/>
            <a:ext cx="152400" cy="152400"/>
          </a:xfrm>
          <a:prstGeom prst="rect">
            <a:avLst/>
          </a:prstGeom>
          <a:solidFill>
            <a:schemeClr val="bg1"/>
          </a:solidFill>
          <a:ln w="9525">
            <a:noFill/>
            <a:round/>
            <a:headEnd/>
            <a:tailEnd/>
          </a:ln>
        </p:spPr>
        <p:txBody>
          <a:bodyPr>
            <a:prstTxWarp prst="textNoShape">
              <a:avLst/>
            </a:prstTxWarp>
            <a:spAutoFit/>
          </a:bodyPr>
          <a:lstStyle/>
          <a:p>
            <a:endParaRPr lang="en-US"/>
          </a:p>
        </p:txBody>
      </p:sp>
      <p:sp>
        <p:nvSpPr>
          <p:cNvPr id="21" name="Text Box 25"/>
          <p:cNvSpPr txBox="1">
            <a:spLocks noChangeArrowheads="1"/>
          </p:cNvSpPr>
          <p:nvPr/>
        </p:nvSpPr>
        <p:spPr bwMode="auto">
          <a:xfrm>
            <a:off x="3886200" y="5921375"/>
            <a:ext cx="5181600" cy="708025"/>
          </a:xfrm>
          <a:prstGeom prst="rect">
            <a:avLst/>
          </a:prstGeom>
          <a:solidFill>
            <a:srgbClr val="FFFFCC"/>
          </a:solidFill>
          <a:ln w="28575">
            <a:solidFill>
              <a:srgbClr val="A50021"/>
            </a:solidFill>
            <a:miter lim="800000"/>
            <a:headEnd/>
            <a:tailEnd/>
          </a:ln>
        </p:spPr>
        <p:txBody>
          <a:bodyPr>
            <a:prstTxWarp prst="textNoShape">
              <a:avLst/>
            </a:prstTxWarp>
            <a:spAutoFit/>
          </a:bodyPr>
          <a:lstStyle/>
          <a:p>
            <a:r>
              <a:rPr lang="en-US" sz="2000" b="1">
                <a:solidFill>
                  <a:srgbClr val="A50021"/>
                </a:solidFill>
                <a:latin typeface="Arial Narrow" charset="0"/>
              </a:rPr>
              <a:t>The change of direction of the velocity is the same as the change of the angle in the circular motion!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iterate type="wd">
                                    <p:tmPct val="10000"/>
                                  </p:iterate>
                                  <p:childTnLst>
                                    <p:set>
                                      <p:cBhvr>
                                        <p:cTn id="6" dur="1" fill="hold">
                                          <p:stCondLst>
                                            <p:cond delay="0"/>
                                          </p:stCondLst>
                                        </p:cTn>
                                        <p:tgtEl>
                                          <p:spTgt spid="524291"/>
                                        </p:tgtEl>
                                        <p:attrNameLst>
                                          <p:attrName>style.visibility</p:attrName>
                                        </p:attrNameLst>
                                      </p:cBhvr>
                                      <p:to>
                                        <p:strVal val="visible"/>
                                      </p:to>
                                    </p:set>
                                    <p:animEffect transition="in" filter="wipe(down)">
                                      <p:cBhvr>
                                        <p:cTn id="7" dur="500"/>
                                        <p:tgtEl>
                                          <p:spTgt spid="524291"/>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524296"/>
                                        </p:tgtEl>
                                        <p:attrNameLst>
                                          <p:attrName>style.visibility</p:attrName>
                                        </p:attrNameLst>
                                      </p:cBhvr>
                                      <p:to>
                                        <p:strVal val="visible"/>
                                      </p:to>
                                    </p:set>
                                    <p:anim calcmode="lin" valueType="num">
                                      <p:cBhvr>
                                        <p:cTn id="12" dur="500" fill="hold"/>
                                        <p:tgtEl>
                                          <p:spTgt spid="524296"/>
                                        </p:tgtEl>
                                        <p:attrNameLst>
                                          <p:attrName>ppt_w</p:attrName>
                                        </p:attrNameLst>
                                      </p:cBhvr>
                                      <p:tavLst>
                                        <p:tav tm="0">
                                          <p:val>
                                            <p:fltVal val="0"/>
                                          </p:val>
                                        </p:tav>
                                        <p:tav tm="100000">
                                          <p:val>
                                            <p:strVal val="#ppt_w"/>
                                          </p:val>
                                        </p:tav>
                                      </p:tavLst>
                                    </p:anim>
                                    <p:anim calcmode="lin" valueType="num">
                                      <p:cBhvr>
                                        <p:cTn id="13" dur="500" fill="hold"/>
                                        <p:tgtEl>
                                          <p:spTgt spid="524296"/>
                                        </p:tgtEl>
                                        <p:attrNameLst>
                                          <p:attrName>ppt_h</p:attrName>
                                        </p:attrNameLst>
                                      </p:cBhvr>
                                      <p:tavLst>
                                        <p:tav tm="0">
                                          <p:val>
                                            <p:fltVal val="0"/>
                                          </p:val>
                                        </p:tav>
                                        <p:tav tm="100000">
                                          <p:val>
                                            <p:strVal val="#ppt_h"/>
                                          </p:val>
                                        </p:tav>
                                      </p:tavLst>
                                    </p:anim>
                                    <p:animEffect transition="in" filter="fade">
                                      <p:cBhvr>
                                        <p:cTn id="14" dur="500"/>
                                        <p:tgtEl>
                                          <p:spTgt spid="524296"/>
                                        </p:tgtEl>
                                      </p:cBhvr>
                                    </p:animEffect>
                                  </p:childTnLst>
                                </p:cTn>
                              </p:par>
                            </p:childTnLst>
                          </p:cTn>
                        </p:par>
                      </p:childTnLst>
                    </p:cTn>
                  </p:par>
                  <p:par>
                    <p:cTn id="15" fill="hold">
                      <p:stCondLst>
                        <p:cond delay="indefinite"/>
                      </p:stCondLst>
                      <p:childTnLst>
                        <p:par>
                          <p:cTn id="16" fill="hold">
                            <p:stCondLst>
                              <p:cond delay="0"/>
                            </p:stCondLst>
                            <p:childTnLst>
                              <p:par>
                                <p:cTn id="17" presetID="23" presetClass="exit" presetSubtype="32" fill="hold" grpId="0" nodeType="clickEffect">
                                  <p:stCondLst>
                                    <p:cond delay="0"/>
                                  </p:stCondLst>
                                  <p:childTnLst>
                                    <p:anim calcmode="lin" valueType="num">
                                      <p:cBhvr>
                                        <p:cTn id="18" dur="500"/>
                                        <p:tgtEl>
                                          <p:spTgt spid="19"/>
                                        </p:tgtEl>
                                        <p:attrNameLst>
                                          <p:attrName>ppt_w</p:attrName>
                                        </p:attrNameLst>
                                      </p:cBhvr>
                                      <p:tavLst>
                                        <p:tav tm="0">
                                          <p:val>
                                            <p:strVal val="ppt_w"/>
                                          </p:val>
                                        </p:tav>
                                        <p:tav tm="100000">
                                          <p:val>
                                            <p:fltVal val="0"/>
                                          </p:val>
                                        </p:tav>
                                      </p:tavLst>
                                    </p:anim>
                                    <p:anim calcmode="lin" valueType="num">
                                      <p:cBhvr>
                                        <p:cTn id="19" dur="500"/>
                                        <p:tgtEl>
                                          <p:spTgt spid="19"/>
                                        </p:tgtEl>
                                        <p:attrNameLst>
                                          <p:attrName>ppt_h</p:attrName>
                                        </p:attrNameLst>
                                      </p:cBhvr>
                                      <p:tavLst>
                                        <p:tav tm="0">
                                          <p:val>
                                            <p:strVal val="ppt_h"/>
                                          </p:val>
                                        </p:tav>
                                        <p:tav tm="100000">
                                          <p:val>
                                            <p:fltVal val="0"/>
                                          </p:val>
                                        </p:tav>
                                      </p:tavLst>
                                    </p:anim>
                                    <p:set>
                                      <p:cBhvr>
                                        <p:cTn id="20" dur="1" fill="hold">
                                          <p:stCondLst>
                                            <p:cond delay="499"/>
                                          </p:stCondLst>
                                        </p:cTn>
                                        <p:tgtEl>
                                          <p:spTgt spid="19"/>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3" presetClass="exit" presetSubtype="32" fill="hold" grpId="0" nodeType="clickEffect">
                                  <p:stCondLst>
                                    <p:cond delay="0"/>
                                  </p:stCondLst>
                                  <p:childTnLst>
                                    <p:anim calcmode="lin" valueType="num">
                                      <p:cBhvr>
                                        <p:cTn id="24" dur="500"/>
                                        <p:tgtEl>
                                          <p:spTgt spid="20"/>
                                        </p:tgtEl>
                                        <p:attrNameLst>
                                          <p:attrName>ppt_w</p:attrName>
                                        </p:attrNameLst>
                                      </p:cBhvr>
                                      <p:tavLst>
                                        <p:tav tm="0">
                                          <p:val>
                                            <p:strVal val="ppt_w"/>
                                          </p:val>
                                        </p:tav>
                                        <p:tav tm="100000">
                                          <p:val>
                                            <p:fltVal val="0"/>
                                          </p:val>
                                        </p:tav>
                                      </p:tavLst>
                                    </p:anim>
                                    <p:anim calcmode="lin" valueType="num">
                                      <p:cBhvr>
                                        <p:cTn id="25" dur="500"/>
                                        <p:tgtEl>
                                          <p:spTgt spid="20"/>
                                        </p:tgtEl>
                                        <p:attrNameLst>
                                          <p:attrName>ppt_h</p:attrName>
                                        </p:attrNameLst>
                                      </p:cBhvr>
                                      <p:tavLst>
                                        <p:tav tm="0">
                                          <p:val>
                                            <p:strVal val="ppt_h"/>
                                          </p:val>
                                        </p:tav>
                                        <p:tav tm="100000">
                                          <p:val>
                                            <p:fltVal val="0"/>
                                          </p:val>
                                        </p:tav>
                                      </p:tavLst>
                                    </p:anim>
                                    <p:set>
                                      <p:cBhvr>
                                        <p:cTn id="26" dur="1" fill="hold">
                                          <p:stCondLst>
                                            <p:cond delay="499"/>
                                          </p:stCondLst>
                                        </p:cTn>
                                        <p:tgtEl>
                                          <p:spTgt spid="2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3" presetClass="exit" presetSubtype="32" fill="hold" grpId="0" nodeType="clickEffect">
                                  <p:stCondLst>
                                    <p:cond delay="0"/>
                                  </p:stCondLst>
                                  <p:childTnLst>
                                    <p:anim calcmode="lin" valueType="num">
                                      <p:cBhvr>
                                        <p:cTn id="30" dur="500"/>
                                        <p:tgtEl>
                                          <p:spTgt spid="17"/>
                                        </p:tgtEl>
                                        <p:attrNameLst>
                                          <p:attrName>ppt_w</p:attrName>
                                        </p:attrNameLst>
                                      </p:cBhvr>
                                      <p:tavLst>
                                        <p:tav tm="0">
                                          <p:val>
                                            <p:strVal val="ppt_w"/>
                                          </p:val>
                                        </p:tav>
                                        <p:tav tm="100000">
                                          <p:val>
                                            <p:fltVal val="0"/>
                                          </p:val>
                                        </p:tav>
                                      </p:tavLst>
                                    </p:anim>
                                    <p:anim calcmode="lin" valueType="num">
                                      <p:cBhvr>
                                        <p:cTn id="31" dur="500"/>
                                        <p:tgtEl>
                                          <p:spTgt spid="17"/>
                                        </p:tgtEl>
                                        <p:attrNameLst>
                                          <p:attrName>ppt_h</p:attrName>
                                        </p:attrNameLst>
                                      </p:cBhvr>
                                      <p:tavLst>
                                        <p:tav tm="0">
                                          <p:val>
                                            <p:strVal val="ppt_h"/>
                                          </p:val>
                                        </p:tav>
                                        <p:tav tm="100000">
                                          <p:val>
                                            <p:fltVal val="0"/>
                                          </p:val>
                                        </p:tav>
                                      </p:tavLst>
                                    </p:anim>
                                    <p:set>
                                      <p:cBhvr>
                                        <p:cTn id="32" dur="1" fill="hold">
                                          <p:stCondLst>
                                            <p:cond delay="499"/>
                                          </p:stCondLst>
                                        </p:cTn>
                                        <p:tgtEl>
                                          <p:spTgt spid="17"/>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524292"/>
                                        </p:tgtEl>
                                        <p:attrNameLst>
                                          <p:attrName>style.visibility</p:attrName>
                                        </p:attrNameLst>
                                      </p:cBhvr>
                                      <p:to>
                                        <p:strVal val="visible"/>
                                      </p:to>
                                    </p:set>
                                    <p:animEffect transition="in" filter="wipe(left)">
                                      <p:cBhvr>
                                        <p:cTn id="37" dur="500"/>
                                        <p:tgtEl>
                                          <p:spTgt spid="524292"/>
                                        </p:tgtEl>
                                      </p:cBhvr>
                                    </p:animEffect>
                                  </p:childTnLst>
                                </p:cTn>
                              </p:par>
                            </p:childTnLst>
                          </p:cTn>
                        </p:par>
                        <p:par>
                          <p:cTn id="38" fill="hold">
                            <p:stCondLst>
                              <p:cond delay="500"/>
                            </p:stCondLst>
                            <p:childTnLst>
                              <p:par>
                                <p:cTn id="39" presetID="22" presetClass="entr" presetSubtype="8" fill="hold" nodeType="afterEffect">
                                  <p:stCondLst>
                                    <p:cond delay="0"/>
                                  </p:stCondLst>
                                  <p:childTnLst>
                                    <p:set>
                                      <p:cBhvr>
                                        <p:cTn id="40" dur="1" fill="hold">
                                          <p:stCondLst>
                                            <p:cond delay="0"/>
                                          </p:stCondLst>
                                        </p:cTn>
                                        <p:tgtEl>
                                          <p:spTgt spid="524299"/>
                                        </p:tgtEl>
                                        <p:attrNameLst>
                                          <p:attrName>style.visibility</p:attrName>
                                        </p:attrNameLst>
                                      </p:cBhvr>
                                      <p:to>
                                        <p:strVal val="visible"/>
                                      </p:to>
                                    </p:set>
                                    <p:animEffect transition="in" filter="wipe(left)">
                                      <p:cBhvr>
                                        <p:cTn id="41" dur="500"/>
                                        <p:tgtEl>
                                          <p:spTgt spid="524299"/>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524300"/>
                                        </p:tgtEl>
                                        <p:attrNameLst>
                                          <p:attrName>style.visibility</p:attrName>
                                        </p:attrNameLst>
                                      </p:cBhvr>
                                      <p:to>
                                        <p:strVal val="visible"/>
                                      </p:to>
                                    </p:set>
                                    <p:animEffect transition="in" filter="wipe(left)">
                                      <p:cBhvr>
                                        <p:cTn id="46" dur="500"/>
                                        <p:tgtEl>
                                          <p:spTgt spid="524300"/>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524293"/>
                                        </p:tgtEl>
                                        <p:attrNameLst>
                                          <p:attrName>style.visibility</p:attrName>
                                        </p:attrNameLst>
                                      </p:cBhvr>
                                      <p:to>
                                        <p:strVal val="visible"/>
                                      </p:to>
                                    </p:set>
                                    <p:animEffect transition="in" filter="wipe(left)">
                                      <p:cBhvr>
                                        <p:cTn id="51" dur="500"/>
                                        <p:tgtEl>
                                          <p:spTgt spid="524293"/>
                                        </p:tgtEl>
                                      </p:cBhvr>
                                    </p:animEffect>
                                  </p:childTnLst>
                                </p:cTn>
                              </p:par>
                            </p:childTnLst>
                          </p:cTn>
                        </p:par>
                        <p:par>
                          <p:cTn id="52" fill="hold">
                            <p:stCondLst>
                              <p:cond delay="500"/>
                            </p:stCondLst>
                            <p:childTnLst>
                              <p:par>
                                <p:cTn id="53" presetID="22" presetClass="entr" presetSubtype="8" fill="hold" nodeType="afterEffect">
                                  <p:stCondLst>
                                    <p:cond delay="0"/>
                                  </p:stCondLst>
                                  <p:childTnLst>
                                    <p:set>
                                      <p:cBhvr>
                                        <p:cTn id="54" dur="1" fill="hold">
                                          <p:stCondLst>
                                            <p:cond delay="0"/>
                                          </p:stCondLst>
                                        </p:cTn>
                                        <p:tgtEl>
                                          <p:spTgt spid="524301"/>
                                        </p:tgtEl>
                                        <p:attrNameLst>
                                          <p:attrName>style.visibility</p:attrName>
                                        </p:attrNameLst>
                                      </p:cBhvr>
                                      <p:to>
                                        <p:strVal val="visible"/>
                                      </p:to>
                                    </p:set>
                                    <p:animEffect transition="in" filter="wipe(left)">
                                      <p:cBhvr>
                                        <p:cTn id="55" dur="500"/>
                                        <p:tgtEl>
                                          <p:spTgt spid="524301"/>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524302"/>
                                        </p:tgtEl>
                                        <p:attrNameLst>
                                          <p:attrName>style.visibility</p:attrName>
                                        </p:attrNameLst>
                                      </p:cBhvr>
                                      <p:to>
                                        <p:strVal val="visible"/>
                                      </p:to>
                                    </p:set>
                                    <p:animEffect transition="in" filter="wipe(left)">
                                      <p:cBhvr>
                                        <p:cTn id="60" dur="500"/>
                                        <p:tgtEl>
                                          <p:spTgt spid="524302"/>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524303"/>
                                        </p:tgtEl>
                                        <p:attrNameLst>
                                          <p:attrName>style.visibility</p:attrName>
                                        </p:attrNameLst>
                                      </p:cBhvr>
                                      <p:to>
                                        <p:strVal val="visible"/>
                                      </p:to>
                                    </p:set>
                                    <p:animEffect transition="in" filter="wipe(left)">
                                      <p:cBhvr>
                                        <p:cTn id="65" dur="500"/>
                                        <p:tgtEl>
                                          <p:spTgt spid="524303"/>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1" fill="hold" grpId="0" nodeType="clickEffect">
                                  <p:stCondLst>
                                    <p:cond delay="0"/>
                                  </p:stCondLst>
                                  <p:childTnLst>
                                    <p:set>
                                      <p:cBhvr>
                                        <p:cTn id="69" dur="1" fill="hold">
                                          <p:stCondLst>
                                            <p:cond delay="0"/>
                                          </p:stCondLst>
                                        </p:cTn>
                                        <p:tgtEl>
                                          <p:spTgt spid="524295"/>
                                        </p:tgtEl>
                                        <p:attrNameLst>
                                          <p:attrName>style.visibility</p:attrName>
                                        </p:attrNameLst>
                                      </p:cBhvr>
                                      <p:to>
                                        <p:strVal val="visible"/>
                                      </p:to>
                                    </p:set>
                                    <p:animEffect transition="in" filter="wipe(up)">
                                      <p:cBhvr>
                                        <p:cTn id="70" dur="500"/>
                                        <p:tgtEl>
                                          <p:spTgt spid="524295"/>
                                        </p:tgtEl>
                                      </p:cBhvr>
                                    </p:animEffect>
                                  </p:childTnLst>
                                </p:cTn>
                              </p:par>
                            </p:childTnLst>
                          </p:cTn>
                        </p:par>
                        <p:par>
                          <p:cTn id="71" fill="hold">
                            <p:stCondLst>
                              <p:cond delay="500"/>
                            </p:stCondLst>
                            <p:childTnLst>
                              <p:par>
                                <p:cTn id="72" presetID="22" presetClass="entr" presetSubtype="8" fill="hold" nodeType="afterEffect">
                                  <p:stCondLst>
                                    <p:cond delay="0"/>
                                  </p:stCondLst>
                                  <p:childTnLst>
                                    <p:set>
                                      <p:cBhvr>
                                        <p:cTn id="73" dur="1" fill="hold">
                                          <p:stCondLst>
                                            <p:cond delay="0"/>
                                          </p:stCondLst>
                                        </p:cTn>
                                        <p:tgtEl>
                                          <p:spTgt spid="524294"/>
                                        </p:tgtEl>
                                        <p:attrNameLst>
                                          <p:attrName>style.visibility</p:attrName>
                                        </p:attrNameLst>
                                      </p:cBhvr>
                                      <p:to>
                                        <p:strVal val="visible"/>
                                      </p:to>
                                    </p:set>
                                    <p:animEffect transition="in" filter="wipe(left)">
                                      <p:cBhvr>
                                        <p:cTn id="74" dur="500"/>
                                        <p:tgtEl>
                                          <p:spTgt spid="524294"/>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iterate type="wd">
                                    <p:tmPct val="10000"/>
                                  </p:iterate>
                                  <p:childTnLst>
                                    <p:set>
                                      <p:cBhvr>
                                        <p:cTn id="78" dur="1" fill="hold">
                                          <p:stCondLst>
                                            <p:cond delay="0"/>
                                          </p:stCondLst>
                                        </p:cTn>
                                        <p:tgtEl>
                                          <p:spTgt spid="21"/>
                                        </p:tgtEl>
                                        <p:attrNameLst>
                                          <p:attrName>style.visibility</p:attrName>
                                        </p:attrNameLst>
                                      </p:cBhvr>
                                      <p:to>
                                        <p:strVal val="visible"/>
                                      </p:to>
                                    </p:set>
                                    <p:animEffect transition="in" filter="wipe(left)">
                                      <p:cBhvr>
                                        <p:cTn id="7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4291" grpId="0"/>
      <p:bldP spid="524295" grpId="0" animBg="1"/>
      <p:bldP spid="17" grpId="0" animBg="1"/>
      <p:bldP spid="19" grpId="0" animBg="1"/>
      <p:bldP spid="20" grpId="0" animBg="1"/>
      <p:bldP spid="21" grpId="0" animBg="1"/>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26344" name="Picture 8" descr="afg003"/>
          <p:cNvPicPr>
            <a:picLocks noChangeAspect="1" noChangeArrowheads="1"/>
          </p:cNvPicPr>
          <p:nvPr/>
        </p:nvPicPr>
        <p:blipFill>
          <a:blip r:embed="rId4"/>
          <a:srcRect/>
          <a:stretch>
            <a:fillRect/>
          </a:stretch>
        </p:blipFill>
        <p:spPr bwMode="auto">
          <a:xfrm>
            <a:off x="304800" y="1068388"/>
            <a:ext cx="5638800" cy="4799012"/>
          </a:xfrm>
          <a:prstGeom prst="rect">
            <a:avLst/>
          </a:prstGeom>
          <a:noFill/>
          <a:ln w="9525">
            <a:noFill/>
            <a:miter lim="800000"/>
            <a:headEnd/>
            <a:tailEnd/>
          </a:ln>
        </p:spPr>
      </p:pic>
      <p:sp>
        <p:nvSpPr>
          <p:cNvPr id="31756" name="Date Placeholder 5"/>
          <p:cNvSpPr>
            <a:spLocks noGrp="1"/>
          </p:cNvSpPr>
          <p:nvPr>
            <p:ph type="dt" sz="quarter" idx="10"/>
          </p:nvPr>
        </p:nvSpPr>
        <p:spPr>
          <a:noFill/>
        </p:spPr>
        <p:txBody>
          <a:bodyPr/>
          <a:lstStyle/>
          <a:p>
            <a:r>
              <a:rPr lang="en-US" smtClean="0"/>
              <a:t>Wednesday, June 15, 2011</a:t>
            </a:r>
          </a:p>
        </p:txBody>
      </p:sp>
      <p:sp>
        <p:nvSpPr>
          <p:cNvPr id="31757" name="Footer Placeholder 6"/>
          <p:cNvSpPr>
            <a:spLocks noGrp="1"/>
          </p:cNvSpPr>
          <p:nvPr>
            <p:ph type="ftr" sz="quarter" idx="11"/>
          </p:nvPr>
        </p:nvSpPr>
        <p:spPr>
          <a:noFill/>
        </p:spPr>
        <p:txBody>
          <a:bodyPr/>
          <a:lstStyle/>
          <a:p>
            <a:r>
              <a:rPr lang="en-US" smtClean="0"/>
              <a:t>PHYS 1443-001, Spring 2011 Dr. Jaehoon Yu</a:t>
            </a:r>
          </a:p>
        </p:txBody>
      </p:sp>
      <p:sp>
        <p:nvSpPr>
          <p:cNvPr id="526355" name="Rectangle 19"/>
          <p:cNvSpPr>
            <a:spLocks noChangeArrowheads="1"/>
          </p:cNvSpPr>
          <p:nvPr/>
        </p:nvSpPr>
        <p:spPr bwMode="auto">
          <a:xfrm>
            <a:off x="7086600" y="4724400"/>
            <a:ext cx="1676400" cy="1219200"/>
          </a:xfrm>
          <a:prstGeom prst="rect">
            <a:avLst/>
          </a:prstGeom>
          <a:solidFill>
            <a:srgbClr val="FFFFCC"/>
          </a:solidFill>
          <a:ln w="38100">
            <a:solidFill>
              <a:srgbClr val="A50021"/>
            </a:solidFill>
            <a:miter lim="800000"/>
            <a:headEnd/>
            <a:tailEnd/>
          </a:ln>
        </p:spPr>
        <p:txBody>
          <a:bodyPr anchor="ctr">
            <a:prstTxWarp prst="textNoShape">
              <a:avLst/>
            </a:prstTxWarp>
            <a:spAutoFit/>
          </a:bodyPr>
          <a:lstStyle/>
          <a:p>
            <a:endParaRPr lang="en-US"/>
          </a:p>
        </p:txBody>
      </p:sp>
      <p:graphicFrame>
        <p:nvGraphicFramePr>
          <p:cNvPr id="526339" name="Object 2"/>
          <p:cNvGraphicFramePr>
            <a:graphicFrameLocks noChangeAspect="1"/>
          </p:cNvGraphicFramePr>
          <p:nvPr/>
        </p:nvGraphicFramePr>
        <p:xfrm>
          <a:off x="6032500" y="677863"/>
          <a:ext cx="1587500" cy="1344612"/>
        </p:xfrm>
        <a:graphic>
          <a:graphicData uri="http://schemas.openxmlformats.org/presentationml/2006/ole">
            <p:oleObj spid="_x0000_s412674" name="Equation" r:id="rId5" imgW="495300" imgH="419100" progId="Equation.DSMT4">
              <p:embed/>
            </p:oleObj>
          </a:graphicData>
        </a:graphic>
      </p:graphicFrame>
      <p:graphicFrame>
        <p:nvGraphicFramePr>
          <p:cNvPr id="526340" name="Object 3"/>
          <p:cNvGraphicFramePr>
            <a:graphicFrameLocks noChangeAspect="1"/>
          </p:cNvGraphicFramePr>
          <p:nvPr/>
        </p:nvGraphicFramePr>
        <p:xfrm>
          <a:off x="7162800" y="2624138"/>
          <a:ext cx="1138238" cy="1262062"/>
        </p:xfrm>
        <a:graphic>
          <a:graphicData uri="http://schemas.openxmlformats.org/presentationml/2006/ole">
            <p:oleObj spid="_x0000_s412675" name="Equation" r:id="rId6" imgW="355320" imgH="393480" progId="Equation.DSMT4">
              <p:embed/>
            </p:oleObj>
          </a:graphicData>
        </a:graphic>
      </p:graphicFrame>
      <p:graphicFrame>
        <p:nvGraphicFramePr>
          <p:cNvPr id="526341" name="Object 4"/>
          <p:cNvGraphicFramePr>
            <a:graphicFrameLocks noChangeAspect="1"/>
          </p:cNvGraphicFramePr>
          <p:nvPr/>
        </p:nvGraphicFramePr>
        <p:xfrm>
          <a:off x="7086600" y="5029200"/>
          <a:ext cx="976313" cy="733425"/>
        </p:xfrm>
        <a:graphic>
          <a:graphicData uri="http://schemas.openxmlformats.org/presentationml/2006/ole">
            <p:oleObj spid="_x0000_s412676" name="Equation" r:id="rId7" imgW="304560" imgH="228600" progId="Equation.DSMT4">
              <p:embed/>
            </p:oleObj>
          </a:graphicData>
        </a:graphic>
      </p:graphicFrame>
      <p:sp>
        <p:nvSpPr>
          <p:cNvPr id="526342" name="AutoShape 6"/>
          <p:cNvSpPr>
            <a:spLocks noChangeArrowheads="1"/>
          </p:cNvSpPr>
          <p:nvPr/>
        </p:nvSpPr>
        <p:spPr bwMode="auto">
          <a:xfrm>
            <a:off x="7486650" y="1981200"/>
            <a:ext cx="1066800" cy="609600"/>
          </a:xfrm>
          <a:prstGeom prst="downArrow">
            <a:avLst>
              <a:gd name="adj1" fmla="val 50000"/>
              <a:gd name="adj2" fmla="val 25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31760" name="Rectangle 9"/>
          <p:cNvSpPr>
            <a:spLocks noGrp="1" noChangeArrowheads="1"/>
          </p:cNvSpPr>
          <p:nvPr>
            <p:ph type="title"/>
          </p:nvPr>
        </p:nvSpPr>
        <p:spPr>
          <a:xfrm>
            <a:off x="685800" y="0"/>
            <a:ext cx="7772400" cy="914400"/>
          </a:xfrm>
        </p:spPr>
        <p:txBody>
          <a:bodyPr/>
          <a:lstStyle/>
          <a:p>
            <a:r>
              <a:rPr lang="en-US"/>
              <a:t>Centripetal Acceleration</a:t>
            </a:r>
          </a:p>
        </p:txBody>
      </p:sp>
      <p:sp>
        <p:nvSpPr>
          <p:cNvPr id="526347" name="AutoShape 11"/>
          <p:cNvSpPr>
            <a:spLocks noChangeArrowheads="1"/>
          </p:cNvSpPr>
          <p:nvPr/>
        </p:nvSpPr>
        <p:spPr bwMode="auto">
          <a:xfrm>
            <a:off x="7562850" y="3962400"/>
            <a:ext cx="1066800" cy="609600"/>
          </a:xfrm>
          <a:prstGeom prst="downArrow">
            <a:avLst>
              <a:gd name="adj1" fmla="val 50000"/>
              <a:gd name="adj2" fmla="val 25000"/>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graphicFrame>
        <p:nvGraphicFramePr>
          <p:cNvPr id="526348" name="Object 5"/>
          <p:cNvGraphicFramePr>
            <a:graphicFrameLocks noChangeAspect="1"/>
          </p:cNvGraphicFramePr>
          <p:nvPr/>
        </p:nvGraphicFramePr>
        <p:xfrm>
          <a:off x="7543800" y="677863"/>
          <a:ext cx="1343025" cy="1344612"/>
        </p:xfrm>
        <a:graphic>
          <a:graphicData uri="http://schemas.openxmlformats.org/presentationml/2006/ole">
            <p:oleObj spid="_x0000_s412677" name="Equation" r:id="rId8" imgW="419100" imgH="419100" progId="Equation.DSMT4">
              <p:embed/>
            </p:oleObj>
          </a:graphicData>
        </a:graphic>
      </p:graphicFrame>
      <p:graphicFrame>
        <p:nvGraphicFramePr>
          <p:cNvPr id="526349" name="Object 6"/>
          <p:cNvGraphicFramePr>
            <a:graphicFrameLocks noChangeAspect="1"/>
          </p:cNvGraphicFramePr>
          <p:nvPr/>
        </p:nvGraphicFramePr>
        <p:xfrm>
          <a:off x="8188325" y="2543175"/>
          <a:ext cx="650875" cy="1343025"/>
        </p:xfrm>
        <a:graphic>
          <a:graphicData uri="http://schemas.openxmlformats.org/presentationml/2006/ole">
            <p:oleObj spid="_x0000_s412678" name="Equation" r:id="rId9" imgW="203040" imgH="419040" progId="Equation.DSMT4">
              <p:embed/>
            </p:oleObj>
          </a:graphicData>
        </a:graphic>
      </p:graphicFrame>
      <p:graphicFrame>
        <p:nvGraphicFramePr>
          <p:cNvPr id="526350" name="Object 7"/>
          <p:cNvGraphicFramePr>
            <a:graphicFrameLocks noChangeAspect="1"/>
          </p:cNvGraphicFramePr>
          <p:nvPr/>
        </p:nvGraphicFramePr>
        <p:xfrm>
          <a:off x="8001000" y="4648200"/>
          <a:ext cx="650875" cy="1343025"/>
        </p:xfrm>
        <a:graphic>
          <a:graphicData uri="http://schemas.openxmlformats.org/presentationml/2006/ole">
            <p:oleObj spid="_x0000_s412679" name="Equation" r:id="rId10" imgW="203040" imgH="419040" progId="Equation.DSMT4">
              <p:embed/>
            </p:oleObj>
          </a:graphicData>
        </a:graphic>
      </p:graphicFrame>
      <p:sp>
        <p:nvSpPr>
          <p:cNvPr id="526351" name="Text Box 15"/>
          <p:cNvSpPr txBox="1">
            <a:spLocks noChangeArrowheads="1"/>
          </p:cNvSpPr>
          <p:nvPr/>
        </p:nvSpPr>
        <p:spPr bwMode="auto">
          <a:xfrm>
            <a:off x="4022725" y="942975"/>
            <a:ext cx="930275" cy="581025"/>
          </a:xfrm>
          <a:prstGeom prst="rect">
            <a:avLst/>
          </a:prstGeom>
          <a:noFill/>
          <a:ln w="9525">
            <a:noFill/>
            <a:miter lim="800000"/>
            <a:headEnd/>
            <a:tailEnd/>
          </a:ln>
        </p:spPr>
        <p:txBody>
          <a:bodyPr>
            <a:prstTxWarp prst="textNoShape">
              <a:avLst/>
            </a:prstTxWarp>
            <a:spAutoFit/>
          </a:bodyPr>
          <a:lstStyle/>
          <a:p>
            <a:r>
              <a:rPr lang="en-US" sz="1600">
                <a:solidFill>
                  <a:srgbClr val="333399"/>
                </a:solidFill>
                <a:latin typeface="Arial Narrow" charset="0"/>
              </a:rPr>
              <a:t>From the geometry</a:t>
            </a:r>
          </a:p>
        </p:txBody>
      </p:sp>
      <p:grpSp>
        <p:nvGrpSpPr>
          <p:cNvPr id="2" name="Group 18"/>
          <p:cNvGrpSpPr>
            <a:grpSpLocks/>
          </p:cNvGrpSpPr>
          <p:nvPr/>
        </p:nvGrpSpPr>
        <p:grpSpPr bwMode="auto">
          <a:xfrm>
            <a:off x="76200" y="5105400"/>
            <a:ext cx="4267200" cy="1827213"/>
            <a:chOff x="240" y="3024"/>
            <a:chExt cx="2208" cy="1007"/>
          </a:xfrm>
        </p:grpSpPr>
        <p:pic>
          <p:nvPicPr>
            <p:cNvPr id="31775" name="Picture 16" descr="afg002"/>
            <p:cNvPicPr>
              <a:picLocks noChangeAspect="1" noChangeArrowheads="1"/>
            </p:cNvPicPr>
            <p:nvPr/>
          </p:nvPicPr>
          <p:blipFill>
            <a:blip r:embed="rId11"/>
            <a:srcRect/>
            <a:stretch>
              <a:fillRect/>
            </a:stretch>
          </p:blipFill>
          <p:spPr bwMode="auto">
            <a:xfrm>
              <a:off x="240" y="3024"/>
              <a:ext cx="2160" cy="1007"/>
            </a:xfrm>
            <a:prstGeom prst="rect">
              <a:avLst/>
            </a:prstGeom>
            <a:noFill/>
            <a:ln w="9525">
              <a:noFill/>
              <a:miter lim="800000"/>
              <a:headEnd/>
              <a:tailEnd/>
            </a:ln>
          </p:spPr>
        </p:pic>
        <p:sp>
          <p:nvSpPr>
            <p:cNvPr id="31776" name="Rectangle 17"/>
            <p:cNvSpPr>
              <a:spLocks noChangeArrowheads="1"/>
            </p:cNvSpPr>
            <p:nvPr/>
          </p:nvSpPr>
          <p:spPr bwMode="auto">
            <a:xfrm>
              <a:off x="1488" y="3024"/>
              <a:ext cx="960" cy="816"/>
            </a:xfrm>
            <a:prstGeom prst="rect">
              <a:avLst/>
            </a:prstGeom>
            <a:solidFill>
              <a:schemeClr val="bg1"/>
            </a:solidFill>
            <a:ln w="9525">
              <a:noFill/>
              <a:miter lim="800000"/>
              <a:headEnd/>
              <a:tailEnd/>
            </a:ln>
          </p:spPr>
          <p:txBody>
            <a:bodyPr anchor="ctr">
              <a:prstTxWarp prst="textNoShape">
                <a:avLst/>
              </a:prstTxWarp>
              <a:spAutoFit/>
            </a:bodyPr>
            <a:lstStyle/>
            <a:p>
              <a:endParaRPr lang="en-US"/>
            </a:p>
          </p:txBody>
        </p:sp>
      </p:grpSp>
      <p:sp>
        <p:nvSpPr>
          <p:cNvPr id="526356" name="Text Box 20"/>
          <p:cNvSpPr txBox="1">
            <a:spLocks noChangeArrowheads="1"/>
          </p:cNvSpPr>
          <p:nvPr/>
        </p:nvSpPr>
        <p:spPr bwMode="auto">
          <a:xfrm>
            <a:off x="6308725" y="6019800"/>
            <a:ext cx="2606675" cy="425450"/>
          </a:xfrm>
          <a:prstGeom prst="rect">
            <a:avLst/>
          </a:prstGeom>
          <a:solidFill>
            <a:srgbClr val="FFFFCC"/>
          </a:solidFill>
          <a:ln w="28575">
            <a:solidFill>
              <a:srgbClr val="A50021"/>
            </a:solidFill>
            <a:miter lim="800000"/>
            <a:headEnd/>
            <a:tailEnd/>
          </a:ln>
        </p:spPr>
        <p:txBody>
          <a:bodyPr wrap="none">
            <a:prstTxWarp prst="textNoShape">
              <a:avLst/>
            </a:prstTxWarp>
            <a:spAutoFit/>
          </a:bodyPr>
          <a:lstStyle/>
          <a:p>
            <a:r>
              <a:rPr lang="en-US" sz="2000" b="1">
                <a:solidFill>
                  <a:srgbClr val="A50021"/>
                </a:solidFill>
                <a:latin typeface="Arial Narrow" charset="0"/>
              </a:rPr>
              <a:t>Centripetal Acceleration</a:t>
            </a:r>
          </a:p>
        </p:txBody>
      </p:sp>
      <p:sp>
        <p:nvSpPr>
          <p:cNvPr id="526357" name="Line 21"/>
          <p:cNvSpPr>
            <a:spLocks noChangeShapeType="1"/>
          </p:cNvSpPr>
          <p:nvPr/>
        </p:nvSpPr>
        <p:spPr bwMode="auto">
          <a:xfrm rot="20837719" flipH="1">
            <a:off x="6837363" y="788988"/>
            <a:ext cx="304800" cy="533400"/>
          </a:xfrm>
          <a:prstGeom prst="line">
            <a:avLst/>
          </a:prstGeom>
          <a:noFill/>
          <a:ln w="28575">
            <a:solidFill>
              <a:srgbClr val="A50021"/>
            </a:solidFill>
            <a:round/>
            <a:headEnd/>
            <a:tailEnd/>
          </a:ln>
        </p:spPr>
        <p:txBody>
          <a:bodyPr>
            <a:prstTxWarp prst="textNoShape">
              <a:avLst/>
            </a:prstTxWarp>
            <a:spAutoFit/>
          </a:bodyPr>
          <a:lstStyle/>
          <a:p>
            <a:endParaRPr lang="en-US"/>
          </a:p>
        </p:txBody>
      </p:sp>
      <p:sp>
        <p:nvSpPr>
          <p:cNvPr id="526358" name="Line 22"/>
          <p:cNvSpPr>
            <a:spLocks noChangeShapeType="1"/>
          </p:cNvSpPr>
          <p:nvPr/>
        </p:nvSpPr>
        <p:spPr bwMode="auto">
          <a:xfrm rot="20837719" flipH="1">
            <a:off x="8478838" y="788988"/>
            <a:ext cx="304800" cy="533400"/>
          </a:xfrm>
          <a:prstGeom prst="line">
            <a:avLst/>
          </a:prstGeom>
          <a:noFill/>
          <a:ln w="28575">
            <a:solidFill>
              <a:srgbClr val="A50021"/>
            </a:solidFill>
            <a:round/>
            <a:headEnd/>
            <a:tailEnd/>
          </a:ln>
        </p:spPr>
        <p:txBody>
          <a:bodyPr>
            <a:prstTxWarp prst="textNoShape">
              <a:avLst/>
            </a:prstTxWarp>
            <a:spAutoFit/>
          </a:bodyPr>
          <a:lstStyle/>
          <a:p>
            <a:endParaRPr lang="en-US"/>
          </a:p>
        </p:txBody>
      </p:sp>
      <p:sp>
        <p:nvSpPr>
          <p:cNvPr id="526359" name="Oval 23"/>
          <p:cNvSpPr>
            <a:spLocks noChangeArrowheads="1"/>
          </p:cNvSpPr>
          <p:nvPr/>
        </p:nvSpPr>
        <p:spPr bwMode="auto">
          <a:xfrm>
            <a:off x="7010400" y="2590800"/>
            <a:ext cx="990600" cy="1447800"/>
          </a:xfrm>
          <a:prstGeom prst="ellipse">
            <a:avLst/>
          </a:prstGeom>
          <a:noFill/>
          <a:ln w="38100">
            <a:solidFill>
              <a:srgbClr val="A50021"/>
            </a:solidFill>
            <a:round/>
            <a:headEnd/>
            <a:tailEnd/>
          </a:ln>
        </p:spPr>
        <p:txBody>
          <a:bodyPr wrap="none" anchor="ctr">
            <a:prstTxWarp prst="textNoShape">
              <a:avLst/>
            </a:prstTxWarp>
            <a:spAutoFit/>
          </a:bodyPr>
          <a:lstStyle/>
          <a:p>
            <a:endParaRPr lang="en-US"/>
          </a:p>
        </p:txBody>
      </p:sp>
      <p:sp>
        <p:nvSpPr>
          <p:cNvPr id="526360" name="Text Box 24"/>
          <p:cNvSpPr txBox="1">
            <a:spLocks noChangeArrowheads="1"/>
          </p:cNvSpPr>
          <p:nvPr/>
        </p:nvSpPr>
        <p:spPr bwMode="auto">
          <a:xfrm>
            <a:off x="2828925" y="5486400"/>
            <a:ext cx="2886075" cy="425450"/>
          </a:xfrm>
          <a:prstGeom prst="rect">
            <a:avLst/>
          </a:prstGeom>
          <a:solidFill>
            <a:srgbClr val="FFFFCC"/>
          </a:solidFill>
          <a:ln w="28575">
            <a:solidFill>
              <a:srgbClr val="A50021"/>
            </a:solidFill>
            <a:miter lim="800000"/>
            <a:headEnd/>
            <a:tailEnd/>
          </a:ln>
        </p:spPr>
        <p:txBody>
          <a:bodyPr wrap="none">
            <a:prstTxWarp prst="textNoShape">
              <a:avLst/>
            </a:prstTxWarp>
            <a:spAutoFit/>
          </a:bodyPr>
          <a:lstStyle/>
          <a:p>
            <a:r>
              <a:rPr lang="en-US" sz="2000" b="1">
                <a:solidFill>
                  <a:srgbClr val="A50021"/>
                </a:solidFill>
                <a:latin typeface="Arial Narrow" charset="0"/>
              </a:rPr>
              <a:t>What is the direction of a</a:t>
            </a:r>
            <a:r>
              <a:rPr lang="en-US" sz="2000" b="1" baseline="-25000">
                <a:solidFill>
                  <a:srgbClr val="A50021"/>
                </a:solidFill>
                <a:latin typeface="Arial Narrow" charset="0"/>
              </a:rPr>
              <a:t>c</a:t>
            </a:r>
            <a:r>
              <a:rPr lang="en-US" sz="2000" b="1">
                <a:solidFill>
                  <a:srgbClr val="A50021"/>
                </a:solidFill>
                <a:latin typeface="Arial Narrow" charset="0"/>
              </a:rPr>
              <a:t>?</a:t>
            </a:r>
          </a:p>
        </p:txBody>
      </p:sp>
      <p:sp>
        <p:nvSpPr>
          <p:cNvPr id="526361" name="Text Box 25"/>
          <p:cNvSpPr txBox="1">
            <a:spLocks noChangeArrowheads="1"/>
          </p:cNvSpPr>
          <p:nvPr/>
        </p:nvSpPr>
        <p:spPr bwMode="auto">
          <a:xfrm>
            <a:off x="2449513" y="6019800"/>
            <a:ext cx="3646487" cy="425450"/>
          </a:xfrm>
          <a:prstGeom prst="rect">
            <a:avLst/>
          </a:prstGeom>
          <a:solidFill>
            <a:srgbClr val="FFFFCC"/>
          </a:solidFill>
          <a:ln w="28575">
            <a:solidFill>
              <a:srgbClr val="A50021"/>
            </a:solidFill>
            <a:miter lim="800000"/>
            <a:headEnd/>
            <a:tailEnd/>
          </a:ln>
        </p:spPr>
        <p:txBody>
          <a:bodyPr wrap="none">
            <a:prstTxWarp prst="textNoShape">
              <a:avLst/>
            </a:prstTxWarp>
            <a:spAutoFit/>
          </a:bodyPr>
          <a:lstStyle/>
          <a:p>
            <a:r>
              <a:rPr lang="en-US" sz="2000" b="1">
                <a:solidFill>
                  <a:srgbClr val="A50021"/>
                </a:solidFill>
                <a:latin typeface="Arial Narrow" charset="0"/>
              </a:rPr>
              <a:t>Always toward the center of circle!</a:t>
            </a:r>
          </a:p>
        </p:txBody>
      </p:sp>
      <p:sp>
        <p:nvSpPr>
          <p:cNvPr id="526363" name="Line 27"/>
          <p:cNvSpPr>
            <a:spLocks noChangeShapeType="1"/>
          </p:cNvSpPr>
          <p:nvPr/>
        </p:nvSpPr>
        <p:spPr bwMode="auto">
          <a:xfrm flipV="1">
            <a:off x="3352800" y="3581400"/>
            <a:ext cx="0" cy="914400"/>
          </a:xfrm>
          <a:prstGeom prst="line">
            <a:avLst/>
          </a:prstGeom>
          <a:noFill/>
          <a:ln w="38100">
            <a:solidFill>
              <a:srgbClr val="A50021"/>
            </a:solidFill>
            <a:round/>
            <a:headEnd/>
            <a:tailEnd type="triangle" w="med" len="med"/>
          </a:ln>
        </p:spPr>
        <p:txBody>
          <a:bodyPr wrap="none">
            <a:prstTxWarp prst="textNoShape">
              <a:avLst/>
            </a:prstTxWarp>
            <a:spAutoFit/>
          </a:bodyPr>
          <a:lstStyle/>
          <a:p>
            <a:endParaRPr lang="en-US"/>
          </a:p>
        </p:txBody>
      </p:sp>
      <p:graphicFrame>
        <p:nvGraphicFramePr>
          <p:cNvPr id="526365" name="Object 8"/>
          <p:cNvGraphicFramePr>
            <a:graphicFrameLocks noChangeAspect="1"/>
          </p:cNvGraphicFramePr>
          <p:nvPr/>
        </p:nvGraphicFramePr>
        <p:xfrm>
          <a:off x="3444875" y="3886200"/>
          <a:ext cx="365125" cy="503238"/>
        </p:xfrm>
        <a:graphic>
          <a:graphicData uri="http://schemas.openxmlformats.org/presentationml/2006/ole">
            <p:oleObj spid="_x0000_s412680" name="Equation" r:id="rId12" imgW="164880" imgH="228600" progId="Equation.DSMT4">
              <p:embed/>
            </p:oleObj>
          </a:graphicData>
        </a:graphic>
      </p:graphicFrame>
      <p:sp>
        <p:nvSpPr>
          <p:cNvPr id="526366" name="Line 30"/>
          <p:cNvSpPr>
            <a:spLocks noChangeShapeType="1"/>
          </p:cNvSpPr>
          <p:nvPr/>
        </p:nvSpPr>
        <p:spPr bwMode="auto">
          <a:xfrm rot="19036440" flipV="1">
            <a:off x="5257800" y="2849563"/>
            <a:ext cx="1588" cy="914400"/>
          </a:xfrm>
          <a:prstGeom prst="line">
            <a:avLst/>
          </a:prstGeom>
          <a:noFill/>
          <a:ln w="38100">
            <a:solidFill>
              <a:srgbClr val="A50021"/>
            </a:solidFill>
            <a:round/>
            <a:headEnd/>
            <a:tailEnd type="triangle" w="med" len="med"/>
          </a:ln>
        </p:spPr>
        <p:txBody>
          <a:bodyPr wrap="none">
            <a:prstTxWarp prst="textNoShape">
              <a:avLst/>
            </a:prstTxWarp>
            <a:spAutoFit/>
          </a:bodyPr>
          <a:lstStyle/>
          <a:p>
            <a:endParaRPr lang="en-US"/>
          </a:p>
        </p:txBody>
      </p:sp>
      <p:graphicFrame>
        <p:nvGraphicFramePr>
          <p:cNvPr id="526367" name="Object 9"/>
          <p:cNvGraphicFramePr>
            <a:graphicFrameLocks noChangeAspect="1"/>
          </p:cNvGraphicFramePr>
          <p:nvPr/>
        </p:nvGraphicFramePr>
        <p:xfrm>
          <a:off x="5426075" y="2971800"/>
          <a:ext cx="365125" cy="503238"/>
        </p:xfrm>
        <a:graphic>
          <a:graphicData uri="http://schemas.openxmlformats.org/presentationml/2006/ole">
            <p:oleObj spid="_x0000_s412681" name="Equation" r:id="rId13" imgW="164880" imgH="228600" progId="Equation.DSMT4">
              <p:embed/>
            </p:oleObj>
          </a:graphicData>
        </a:graphic>
      </p:graphicFrame>
      <p:cxnSp>
        <p:nvCxnSpPr>
          <p:cNvPr id="31" name="Straight Connector 30"/>
          <p:cNvCxnSpPr>
            <a:cxnSpLocks noChangeShapeType="1"/>
          </p:cNvCxnSpPr>
          <p:nvPr/>
        </p:nvCxnSpPr>
        <p:spPr bwMode="auto">
          <a:xfrm rot="16200000" flipH="1">
            <a:off x="609600" y="1905000"/>
            <a:ext cx="1447800" cy="685800"/>
          </a:xfrm>
          <a:prstGeom prst="line">
            <a:avLst/>
          </a:prstGeom>
          <a:noFill/>
          <a:ln w="38100">
            <a:solidFill>
              <a:schemeClr val="tx1"/>
            </a:solidFill>
            <a:prstDash val="sysDash"/>
            <a:round/>
            <a:headEnd/>
            <a:tailEnd/>
          </a:ln>
        </p:spPr>
      </p:cxnSp>
      <p:cxnSp>
        <p:nvCxnSpPr>
          <p:cNvPr id="32" name="Straight Connector 31"/>
          <p:cNvCxnSpPr>
            <a:cxnSpLocks noChangeShapeType="1"/>
          </p:cNvCxnSpPr>
          <p:nvPr/>
        </p:nvCxnSpPr>
        <p:spPr bwMode="auto">
          <a:xfrm rot="16200000" flipH="1">
            <a:off x="2476500" y="2247900"/>
            <a:ext cx="2971800" cy="1219200"/>
          </a:xfrm>
          <a:prstGeom prst="line">
            <a:avLst/>
          </a:prstGeom>
          <a:noFill/>
          <a:ln w="38100">
            <a:solidFill>
              <a:schemeClr val="tx1"/>
            </a:solidFill>
            <a:prstDash val="sysDash"/>
            <a:round/>
            <a:headEnd/>
            <a:tailEnd/>
          </a:ln>
        </p:spPr>
      </p:cxnSp>
      <p:graphicFrame>
        <p:nvGraphicFramePr>
          <p:cNvPr id="3" name="Object 10"/>
          <p:cNvGraphicFramePr>
            <a:graphicFrameLocks noChangeAspect="1"/>
          </p:cNvGraphicFramePr>
          <p:nvPr/>
        </p:nvGraphicFramePr>
        <p:xfrm>
          <a:off x="4897438" y="1144588"/>
          <a:ext cx="1198562" cy="468312"/>
        </p:xfrm>
        <a:graphic>
          <a:graphicData uri="http://schemas.openxmlformats.org/presentationml/2006/ole">
            <p:oleObj spid="_x0000_s412682" name="Equation" r:id="rId14" imgW="584200" imgH="228600" progId="Equation.DSMT4">
              <p:embed/>
            </p:oleObj>
          </a:graphicData>
        </a:graphic>
      </p:graphicFrame>
      <p:sp>
        <p:nvSpPr>
          <p:cNvPr id="31774" name="Slide Number Placeholder 32"/>
          <p:cNvSpPr>
            <a:spLocks noGrp="1"/>
          </p:cNvSpPr>
          <p:nvPr>
            <p:ph type="sldNum" sz="quarter" idx="12"/>
          </p:nvPr>
        </p:nvSpPr>
        <p:spPr>
          <a:noFill/>
        </p:spPr>
        <p:txBody>
          <a:bodyPr/>
          <a:lstStyle/>
          <a:p>
            <a:fld id="{A28DE0C2-BBBE-5340-97A0-FBD69623DA63}" type="slidenum">
              <a:rPr lang="en-US" smtClean="0"/>
              <a:pPr/>
              <a:t>14</a:t>
            </a:fld>
            <a:endParaRPr lang="en-US" smtClean="0"/>
          </a:p>
        </p:txBody>
      </p:sp>
      <p:sp>
        <p:nvSpPr>
          <p:cNvPr id="33" name="Rectangle 32"/>
          <p:cNvSpPr>
            <a:spLocks noChangeArrowheads="1"/>
          </p:cNvSpPr>
          <p:nvPr/>
        </p:nvSpPr>
        <p:spPr bwMode="auto">
          <a:xfrm>
            <a:off x="2819400" y="1143000"/>
            <a:ext cx="3429000" cy="4038600"/>
          </a:xfrm>
          <a:prstGeom prst="rect">
            <a:avLst/>
          </a:prstGeom>
          <a:solidFill>
            <a:schemeClr val="bg1"/>
          </a:solidFill>
          <a:ln w="9525">
            <a:noFill/>
            <a:round/>
            <a:headEnd/>
            <a:tailEnd/>
          </a:ln>
        </p:spPr>
        <p:txBody>
          <a:bodyPr wrap="square">
            <a:prstTxWarp prst="textNoShape">
              <a:avLst/>
            </a:prstTxWarp>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526344"/>
                                        </p:tgtEl>
                                        <p:attrNameLst>
                                          <p:attrName>style.visibility</p:attrName>
                                        </p:attrNameLst>
                                      </p:cBhvr>
                                      <p:to>
                                        <p:strVal val="visible"/>
                                      </p:to>
                                    </p:set>
                                    <p:anim calcmode="lin" valueType="num">
                                      <p:cBhvr>
                                        <p:cTn id="14" dur="500" fill="hold"/>
                                        <p:tgtEl>
                                          <p:spTgt spid="526344"/>
                                        </p:tgtEl>
                                        <p:attrNameLst>
                                          <p:attrName>ppt_w</p:attrName>
                                        </p:attrNameLst>
                                      </p:cBhvr>
                                      <p:tavLst>
                                        <p:tav tm="0">
                                          <p:val>
                                            <p:fltVal val="0"/>
                                          </p:val>
                                        </p:tav>
                                        <p:tav tm="100000">
                                          <p:val>
                                            <p:strVal val="#ppt_w"/>
                                          </p:val>
                                        </p:tav>
                                      </p:tavLst>
                                    </p:anim>
                                    <p:anim calcmode="lin" valueType="num">
                                      <p:cBhvr>
                                        <p:cTn id="15" dur="500" fill="hold"/>
                                        <p:tgtEl>
                                          <p:spTgt spid="526344"/>
                                        </p:tgtEl>
                                        <p:attrNameLst>
                                          <p:attrName>ppt_h</p:attrName>
                                        </p:attrNameLst>
                                      </p:cBhvr>
                                      <p:tavLst>
                                        <p:tav tm="0">
                                          <p:val>
                                            <p:fltVal val="0"/>
                                          </p:val>
                                        </p:tav>
                                        <p:tav tm="100000">
                                          <p:val>
                                            <p:strVal val="#ppt_h"/>
                                          </p:val>
                                        </p:tav>
                                      </p:tavLst>
                                    </p:anim>
                                    <p:animEffect transition="in" filter="fade">
                                      <p:cBhvr>
                                        <p:cTn id="16" dur="500"/>
                                        <p:tgtEl>
                                          <p:spTgt spid="526344"/>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xit" presetSubtype="32" fill="hold" grpId="0" nodeType="clickEffect">
                                  <p:stCondLst>
                                    <p:cond delay="0"/>
                                  </p:stCondLst>
                                  <p:childTnLst>
                                    <p:anim calcmode="lin" valueType="num">
                                      <p:cBhvr>
                                        <p:cTn id="20" dur="500"/>
                                        <p:tgtEl>
                                          <p:spTgt spid="33"/>
                                        </p:tgtEl>
                                        <p:attrNameLst>
                                          <p:attrName>ppt_w</p:attrName>
                                        </p:attrNameLst>
                                      </p:cBhvr>
                                      <p:tavLst>
                                        <p:tav tm="0">
                                          <p:val>
                                            <p:strVal val="ppt_w"/>
                                          </p:val>
                                        </p:tav>
                                        <p:tav tm="100000">
                                          <p:val>
                                            <p:fltVal val="0"/>
                                          </p:val>
                                        </p:tav>
                                      </p:tavLst>
                                    </p:anim>
                                    <p:anim calcmode="lin" valueType="num">
                                      <p:cBhvr>
                                        <p:cTn id="21" dur="500"/>
                                        <p:tgtEl>
                                          <p:spTgt spid="33"/>
                                        </p:tgtEl>
                                        <p:attrNameLst>
                                          <p:attrName>ppt_h</p:attrName>
                                        </p:attrNameLst>
                                      </p:cBhvr>
                                      <p:tavLst>
                                        <p:tav tm="0">
                                          <p:val>
                                            <p:strVal val="ppt_h"/>
                                          </p:val>
                                        </p:tav>
                                        <p:tav tm="100000">
                                          <p:val>
                                            <p:fltVal val="0"/>
                                          </p:val>
                                        </p:tav>
                                      </p:tavLst>
                                    </p:anim>
                                    <p:set>
                                      <p:cBhvr>
                                        <p:cTn id="22" dur="1" fill="hold">
                                          <p:stCondLst>
                                            <p:cond delay="499"/>
                                          </p:stCondLst>
                                        </p:cTn>
                                        <p:tgtEl>
                                          <p:spTgt spid="3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526351"/>
                                        </p:tgtEl>
                                        <p:attrNameLst>
                                          <p:attrName>style.visibility</p:attrName>
                                        </p:attrNameLst>
                                      </p:cBhvr>
                                      <p:to>
                                        <p:strVal val="visible"/>
                                      </p:to>
                                    </p:set>
                                    <p:animEffect transition="in" filter="wipe(left)">
                                      <p:cBhvr>
                                        <p:cTn id="27" dur="500"/>
                                        <p:tgtEl>
                                          <p:spTgt spid="52635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wipe(left)">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31"/>
                                        </p:tgtEl>
                                        <p:attrNameLst>
                                          <p:attrName>style.visibility</p:attrName>
                                        </p:attrNameLst>
                                      </p:cBhvr>
                                      <p:to>
                                        <p:strVal val="visible"/>
                                      </p:to>
                                    </p:set>
                                    <p:animEffect transition="in" filter="wipe(up)">
                                      <p:cBhvr>
                                        <p:cTn id="37" dur="500"/>
                                        <p:tgtEl>
                                          <p:spTgt spid="3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wipe(up)">
                                      <p:cBhvr>
                                        <p:cTn id="42" dur="500"/>
                                        <p:tgtEl>
                                          <p:spTgt spid="3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526339"/>
                                        </p:tgtEl>
                                        <p:attrNameLst>
                                          <p:attrName>style.visibility</p:attrName>
                                        </p:attrNameLst>
                                      </p:cBhvr>
                                      <p:to>
                                        <p:strVal val="visible"/>
                                      </p:to>
                                    </p:set>
                                    <p:animEffect transition="in" filter="wipe(left)">
                                      <p:cBhvr>
                                        <p:cTn id="47" dur="500"/>
                                        <p:tgtEl>
                                          <p:spTgt spid="52633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526348"/>
                                        </p:tgtEl>
                                        <p:attrNameLst>
                                          <p:attrName>style.visibility</p:attrName>
                                        </p:attrNameLst>
                                      </p:cBhvr>
                                      <p:to>
                                        <p:strVal val="visible"/>
                                      </p:to>
                                    </p:set>
                                    <p:animEffect transition="in" filter="wipe(left)">
                                      <p:cBhvr>
                                        <p:cTn id="52" dur="500"/>
                                        <p:tgtEl>
                                          <p:spTgt spid="526348"/>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526357"/>
                                        </p:tgtEl>
                                        <p:attrNameLst>
                                          <p:attrName>style.visibility</p:attrName>
                                        </p:attrNameLst>
                                      </p:cBhvr>
                                      <p:to>
                                        <p:strVal val="visible"/>
                                      </p:to>
                                    </p:set>
                                    <p:animEffect transition="in" filter="wipe(up)">
                                      <p:cBhvr>
                                        <p:cTn id="57" dur="500"/>
                                        <p:tgtEl>
                                          <p:spTgt spid="526357"/>
                                        </p:tgtEl>
                                      </p:cBhvr>
                                    </p:animEffect>
                                  </p:childTnLst>
                                </p:cTn>
                              </p:par>
                            </p:childTnLst>
                          </p:cTn>
                        </p:par>
                        <p:par>
                          <p:cTn id="58" fill="hold">
                            <p:stCondLst>
                              <p:cond delay="500"/>
                            </p:stCondLst>
                            <p:childTnLst>
                              <p:par>
                                <p:cTn id="59" presetID="22" presetClass="entr" presetSubtype="1" fill="hold" grpId="0" nodeType="afterEffect">
                                  <p:stCondLst>
                                    <p:cond delay="0"/>
                                  </p:stCondLst>
                                  <p:childTnLst>
                                    <p:set>
                                      <p:cBhvr>
                                        <p:cTn id="60" dur="1" fill="hold">
                                          <p:stCondLst>
                                            <p:cond delay="0"/>
                                          </p:stCondLst>
                                        </p:cTn>
                                        <p:tgtEl>
                                          <p:spTgt spid="526358"/>
                                        </p:tgtEl>
                                        <p:attrNameLst>
                                          <p:attrName>style.visibility</p:attrName>
                                        </p:attrNameLst>
                                      </p:cBhvr>
                                      <p:to>
                                        <p:strVal val="visible"/>
                                      </p:to>
                                    </p:set>
                                    <p:animEffect transition="in" filter="wipe(up)">
                                      <p:cBhvr>
                                        <p:cTn id="61" dur="500"/>
                                        <p:tgtEl>
                                          <p:spTgt spid="526358"/>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1" fill="hold" grpId="0" nodeType="clickEffect">
                                  <p:stCondLst>
                                    <p:cond delay="0"/>
                                  </p:stCondLst>
                                  <p:childTnLst>
                                    <p:set>
                                      <p:cBhvr>
                                        <p:cTn id="65" dur="1" fill="hold">
                                          <p:stCondLst>
                                            <p:cond delay="0"/>
                                          </p:stCondLst>
                                        </p:cTn>
                                        <p:tgtEl>
                                          <p:spTgt spid="526342"/>
                                        </p:tgtEl>
                                        <p:attrNameLst>
                                          <p:attrName>style.visibility</p:attrName>
                                        </p:attrNameLst>
                                      </p:cBhvr>
                                      <p:to>
                                        <p:strVal val="visible"/>
                                      </p:to>
                                    </p:set>
                                    <p:animEffect transition="in" filter="wipe(up)">
                                      <p:cBhvr>
                                        <p:cTn id="66" dur="500"/>
                                        <p:tgtEl>
                                          <p:spTgt spid="526342"/>
                                        </p:tgtEl>
                                      </p:cBhvr>
                                    </p:animEffect>
                                  </p:childTnLst>
                                </p:cTn>
                              </p:par>
                            </p:childTnLst>
                          </p:cTn>
                        </p:par>
                        <p:par>
                          <p:cTn id="67" fill="hold">
                            <p:stCondLst>
                              <p:cond delay="500"/>
                            </p:stCondLst>
                            <p:childTnLst>
                              <p:par>
                                <p:cTn id="68" presetID="22" presetClass="entr" presetSubtype="8" fill="hold" nodeType="afterEffect">
                                  <p:stCondLst>
                                    <p:cond delay="0"/>
                                  </p:stCondLst>
                                  <p:childTnLst>
                                    <p:set>
                                      <p:cBhvr>
                                        <p:cTn id="69" dur="1" fill="hold">
                                          <p:stCondLst>
                                            <p:cond delay="0"/>
                                          </p:stCondLst>
                                        </p:cTn>
                                        <p:tgtEl>
                                          <p:spTgt spid="526340"/>
                                        </p:tgtEl>
                                        <p:attrNameLst>
                                          <p:attrName>style.visibility</p:attrName>
                                        </p:attrNameLst>
                                      </p:cBhvr>
                                      <p:to>
                                        <p:strVal val="visible"/>
                                      </p:to>
                                    </p:set>
                                    <p:animEffect transition="in" filter="wipe(left)">
                                      <p:cBhvr>
                                        <p:cTn id="70" dur="500"/>
                                        <p:tgtEl>
                                          <p:spTgt spid="526340"/>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526349"/>
                                        </p:tgtEl>
                                        <p:attrNameLst>
                                          <p:attrName>style.visibility</p:attrName>
                                        </p:attrNameLst>
                                      </p:cBhvr>
                                      <p:to>
                                        <p:strVal val="visible"/>
                                      </p:to>
                                    </p:set>
                                    <p:animEffect transition="in" filter="wipe(left)">
                                      <p:cBhvr>
                                        <p:cTn id="75" dur="500"/>
                                        <p:tgtEl>
                                          <p:spTgt spid="526349"/>
                                        </p:tgtEl>
                                      </p:cBhvr>
                                    </p:animEffect>
                                  </p:childTnLst>
                                </p:cTn>
                              </p:par>
                            </p:childTnLst>
                          </p:cTn>
                        </p:par>
                      </p:childTnLst>
                    </p:cTn>
                  </p:par>
                  <p:par>
                    <p:cTn id="76" fill="hold">
                      <p:stCondLst>
                        <p:cond delay="indefinite"/>
                      </p:stCondLst>
                      <p:childTnLst>
                        <p:par>
                          <p:cTn id="77" fill="hold">
                            <p:stCondLst>
                              <p:cond delay="0"/>
                            </p:stCondLst>
                            <p:childTnLst>
                              <p:par>
                                <p:cTn id="78" presetID="53" presetClass="entr" presetSubtype="0" fill="hold" grpId="0" nodeType="clickEffect">
                                  <p:stCondLst>
                                    <p:cond delay="0"/>
                                  </p:stCondLst>
                                  <p:childTnLst>
                                    <p:set>
                                      <p:cBhvr>
                                        <p:cTn id="79" dur="1" fill="hold">
                                          <p:stCondLst>
                                            <p:cond delay="0"/>
                                          </p:stCondLst>
                                        </p:cTn>
                                        <p:tgtEl>
                                          <p:spTgt spid="526359"/>
                                        </p:tgtEl>
                                        <p:attrNameLst>
                                          <p:attrName>style.visibility</p:attrName>
                                        </p:attrNameLst>
                                      </p:cBhvr>
                                      <p:to>
                                        <p:strVal val="visible"/>
                                      </p:to>
                                    </p:set>
                                    <p:anim calcmode="lin" valueType="num">
                                      <p:cBhvr>
                                        <p:cTn id="80" dur="500" fill="hold"/>
                                        <p:tgtEl>
                                          <p:spTgt spid="526359"/>
                                        </p:tgtEl>
                                        <p:attrNameLst>
                                          <p:attrName>ppt_w</p:attrName>
                                        </p:attrNameLst>
                                      </p:cBhvr>
                                      <p:tavLst>
                                        <p:tav tm="0">
                                          <p:val>
                                            <p:fltVal val="0"/>
                                          </p:val>
                                        </p:tav>
                                        <p:tav tm="100000">
                                          <p:val>
                                            <p:strVal val="#ppt_w"/>
                                          </p:val>
                                        </p:tav>
                                      </p:tavLst>
                                    </p:anim>
                                    <p:anim calcmode="lin" valueType="num">
                                      <p:cBhvr>
                                        <p:cTn id="81" dur="500" fill="hold"/>
                                        <p:tgtEl>
                                          <p:spTgt spid="526359"/>
                                        </p:tgtEl>
                                        <p:attrNameLst>
                                          <p:attrName>ppt_h</p:attrName>
                                        </p:attrNameLst>
                                      </p:cBhvr>
                                      <p:tavLst>
                                        <p:tav tm="0">
                                          <p:val>
                                            <p:fltVal val="0"/>
                                          </p:val>
                                        </p:tav>
                                        <p:tav tm="100000">
                                          <p:val>
                                            <p:strVal val="#ppt_h"/>
                                          </p:val>
                                        </p:tav>
                                      </p:tavLst>
                                    </p:anim>
                                    <p:animEffect transition="in" filter="fade">
                                      <p:cBhvr>
                                        <p:cTn id="82" dur="500"/>
                                        <p:tgtEl>
                                          <p:spTgt spid="526359"/>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1" fill="hold" grpId="0" nodeType="clickEffect">
                                  <p:stCondLst>
                                    <p:cond delay="0"/>
                                  </p:stCondLst>
                                  <p:childTnLst>
                                    <p:set>
                                      <p:cBhvr>
                                        <p:cTn id="86" dur="1" fill="hold">
                                          <p:stCondLst>
                                            <p:cond delay="0"/>
                                          </p:stCondLst>
                                        </p:cTn>
                                        <p:tgtEl>
                                          <p:spTgt spid="526347"/>
                                        </p:tgtEl>
                                        <p:attrNameLst>
                                          <p:attrName>style.visibility</p:attrName>
                                        </p:attrNameLst>
                                      </p:cBhvr>
                                      <p:to>
                                        <p:strVal val="visible"/>
                                      </p:to>
                                    </p:set>
                                    <p:animEffect transition="in" filter="wipe(up)">
                                      <p:cBhvr>
                                        <p:cTn id="87" dur="500"/>
                                        <p:tgtEl>
                                          <p:spTgt spid="526347"/>
                                        </p:tgtEl>
                                      </p:cBhvr>
                                    </p:animEffect>
                                  </p:childTnLst>
                                </p:cTn>
                              </p:par>
                            </p:childTnLst>
                          </p:cTn>
                        </p:par>
                        <p:par>
                          <p:cTn id="88" fill="hold">
                            <p:stCondLst>
                              <p:cond delay="500"/>
                            </p:stCondLst>
                            <p:childTnLst>
                              <p:par>
                                <p:cTn id="89" presetID="22" presetClass="entr" presetSubtype="8" fill="hold" nodeType="afterEffect">
                                  <p:stCondLst>
                                    <p:cond delay="0"/>
                                  </p:stCondLst>
                                  <p:childTnLst>
                                    <p:set>
                                      <p:cBhvr>
                                        <p:cTn id="90" dur="1" fill="hold">
                                          <p:stCondLst>
                                            <p:cond delay="0"/>
                                          </p:stCondLst>
                                        </p:cTn>
                                        <p:tgtEl>
                                          <p:spTgt spid="526341"/>
                                        </p:tgtEl>
                                        <p:attrNameLst>
                                          <p:attrName>style.visibility</p:attrName>
                                        </p:attrNameLst>
                                      </p:cBhvr>
                                      <p:to>
                                        <p:strVal val="visible"/>
                                      </p:to>
                                    </p:set>
                                    <p:animEffect transition="in" filter="wipe(left)">
                                      <p:cBhvr>
                                        <p:cTn id="91" dur="500"/>
                                        <p:tgtEl>
                                          <p:spTgt spid="526341"/>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8" fill="hold" nodeType="clickEffect">
                                  <p:stCondLst>
                                    <p:cond delay="0"/>
                                  </p:stCondLst>
                                  <p:childTnLst>
                                    <p:set>
                                      <p:cBhvr>
                                        <p:cTn id="95" dur="1" fill="hold">
                                          <p:stCondLst>
                                            <p:cond delay="0"/>
                                          </p:stCondLst>
                                        </p:cTn>
                                        <p:tgtEl>
                                          <p:spTgt spid="526350"/>
                                        </p:tgtEl>
                                        <p:attrNameLst>
                                          <p:attrName>style.visibility</p:attrName>
                                        </p:attrNameLst>
                                      </p:cBhvr>
                                      <p:to>
                                        <p:strVal val="visible"/>
                                      </p:to>
                                    </p:set>
                                    <p:animEffect transition="in" filter="wipe(left)">
                                      <p:cBhvr>
                                        <p:cTn id="96" dur="500"/>
                                        <p:tgtEl>
                                          <p:spTgt spid="526350"/>
                                        </p:tgtEl>
                                      </p:cBhvr>
                                    </p:animEffect>
                                  </p:childTnLst>
                                </p:cTn>
                              </p:par>
                            </p:childTnLst>
                          </p:cTn>
                        </p:par>
                        <p:par>
                          <p:cTn id="97" fill="hold">
                            <p:stCondLst>
                              <p:cond delay="500"/>
                            </p:stCondLst>
                            <p:childTnLst>
                              <p:par>
                                <p:cTn id="98" presetID="53" presetClass="entr" presetSubtype="0" fill="hold" grpId="0" nodeType="afterEffect">
                                  <p:stCondLst>
                                    <p:cond delay="0"/>
                                  </p:stCondLst>
                                  <p:childTnLst>
                                    <p:set>
                                      <p:cBhvr>
                                        <p:cTn id="99" dur="1" fill="hold">
                                          <p:stCondLst>
                                            <p:cond delay="0"/>
                                          </p:stCondLst>
                                        </p:cTn>
                                        <p:tgtEl>
                                          <p:spTgt spid="526355"/>
                                        </p:tgtEl>
                                        <p:attrNameLst>
                                          <p:attrName>style.visibility</p:attrName>
                                        </p:attrNameLst>
                                      </p:cBhvr>
                                      <p:to>
                                        <p:strVal val="visible"/>
                                      </p:to>
                                    </p:set>
                                    <p:anim calcmode="lin" valueType="num">
                                      <p:cBhvr>
                                        <p:cTn id="100" dur="500" fill="hold"/>
                                        <p:tgtEl>
                                          <p:spTgt spid="526355"/>
                                        </p:tgtEl>
                                        <p:attrNameLst>
                                          <p:attrName>ppt_w</p:attrName>
                                        </p:attrNameLst>
                                      </p:cBhvr>
                                      <p:tavLst>
                                        <p:tav tm="0">
                                          <p:val>
                                            <p:fltVal val="0"/>
                                          </p:val>
                                        </p:tav>
                                        <p:tav tm="100000">
                                          <p:val>
                                            <p:strVal val="#ppt_w"/>
                                          </p:val>
                                        </p:tav>
                                      </p:tavLst>
                                    </p:anim>
                                    <p:anim calcmode="lin" valueType="num">
                                      <p:cBhvr>
                                        <p:cTn id="101" dur="500" fill="hold"/>
                                        <p:tgtEl>
                                          <p:spTgt spid="526355"/>
                                        </p:tgtEl>
                                        <p:attrNameLst>
                                          <p:attrName>ppt_h</p:attrName>
                                        </p:attrNameLst>
                                      </p:cBhvr>
                                      <p:tavLst>
                                        <p:tav tm="0">
                                          <p:val>
                                            <p:fltVal val="0"/>
                                          </p:val>
                                        </p:tav>
                                        <p:tav tm="100000">
                                          <p:val>
                                            <p:strVal val="#ppt_h"/>
                                          </p:val>
                                        </p:tav>
                                      </p:tavLst>
                                    </p:anim>
                                    <p:animEffect transition="in" filter="fade">
                                      <p:cBhvr>
                                        <p:cTn id="102" dur="500"/>
                                        <p:tgtEl>
                                          <p:spTgt spid="526355"/>
                                        </p:tgtEl>
                                      </p:cBhvr>
                                    </p:animEffect>
                                  </p:childTnLst>
                                </p:cTn>
                              </p:par>
                            </p:childTnLst>
                          </p:cTn>
                        </p:par>
                        <p:par>
                          <p:cTn id="103" fill="hold">
                            <p:stCondLst>
                              <p:cond delay="1000"/>
                            </p:stCondLst>
                            <p:childTnLst>
                              <p:par>
                                <p:cTn id="104" presetID="22" presetClass="entr" presetSubtype="8" fill="hold" grpId="0" nodeType="afterEffect">
                                  <p:stCondLst>
                                    <p:cond delay="0"/>
                                  </p:stCondLst>
                                  <p:iterate type="wd">
                                    <p:tmPct val="10000"/>
                                  </p:iterate>
                                  <p:childTnLst>
                                    <p:set>
                                      <p:cBhvr>
                                        <p:cTn id="105" dur="1" fill="hold">
                                          <p:stCondLst>
                                            <p:cond delay="0"/>
                                          </p:stCondLst>
                                        </p:cTn>
                                        <p:tgtEl>
                                          <p:spTgt spid="526356"/>
                                        </p:tgtEl>
                                        <p:attrNameLst>
                                          <p:attrName>style.visibility</p:attrName>
                                        </p:attrNameLst>
                                      </p:cBhvr>
                                      <p:to>
                                        <p:strVal val="visible"/>
                                      </p:to>
                                    </p:set>
                                    <p:animEffect transition="in" filter="wipe(left)">
                                      <p:cBhvr>
                                        <p:cTn id="106" dur="500"/>
                                        <p:tgtEl>
                                          <p:spTgt spid="526356"/>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8" fill="hold" grpId="0" nodeType="clickEffect">
                                  <p:stCondLst>
                                    <p:cond delay="0"/>
                                  </p:stCondLst>
                                  <p:iterate type="wd">
                                    <p:tmPct val="10000"/>
                                  </p:iterate>
                                  <p:childTnLst>
                                    <p:set>
                                      <p:cBhvr>
                                        <p:cTn id="110" dur="1" fill="hold">
                                          <p:stCondLst>
                                            <p:cond delay="0"/>
                                          </p:stCondLst>
                                        </p:cTn>
                                        <p:tgtEl>
                                          <p:spTgt spid="526360"/>
                                        </p:tgtEl>
                                        <p:attrNameLst>
                                          <p:attrName>style.visibility</p:attrName>
                                        </p:attrNameLst>
                                      </p:cBhvr>
                                      <p:to>
                                        <p:strVal val="visible"/>
                                      </p:to>
                                    </p:set>
                                    <p:animEffect transition="in" filter="wipe(left)">
                                      <p:cBhvr>
                                        <p:cTn id="111" dur="500"/>
                                        <p:tgtEl>
                                          <p:spTgt spid="526360"/>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grpId="0" nodeType="clickEffect">
                                  <p:stCondLst>
                                    <p:cond delay="0"/>
                                  </p:stCondLst>
                                  <p:iterate type="wd">
                                    <p:tmPct val="10000"/>
                                  </p:iterate>
                                  <p:childTnLst>
                                    <p:set>
                                      <p:cBhvr>
                                        <p:cTn id="115" dur="1" fill="hold">
                                          <p:stCondLst>
                                            <p:cond delay="0"/>
                                          </p:stCondLst>
                                        </p:cTn>
                                        <p:tgtEl>
                                          <p:spTgt spid="526361"/>
                                        </p:tgtEl>
                                        <p:attrNameLst>
                                          <p:attrName>style.visibility</p:attrName>
                                        </p:attrNameLst>
                                      </p:cBhvr>
                                      <p:to>
                                        <p:strVal val="visible"/>
                                      </p:to>
                                    </p:set>
                                    <p:animEffect transition="in" filter="wipe(left)">
                                      <p:cBhvr>
                                        <p:cTn id="116" dur="500"/>
                                        <p:tgtEl>
                                          <p:spTgt spid="526361"/>
                                        </p:tgtEl>
                                      </p:cBhvr>
                                    </p:animEffect>
                                  </p:childTnLst>
                                </p:cTn>
                              </p:par>
                            </p:childTnLst>
                          </p:cTn>
                        </p:par>
                        <p:par>
                          <p:cTn id="117" fill="hold">
                            <p:stCondLst>
                              <p:cond delay="800"/>
                            </p:stCondLst>
                            <p:childTnLst>
                              <p:par>
                                <p:cTn id="118" presetID="22" presetClass="entr" presetSubtype="4" fill="hold" grpId="0" nodeType="afterEffect">
                                  <p:stCondLst>
                                    <p:cond delay="0"/>
                                  </p:stCondLst>
                                  <p:childTnLst>
                                    <p:set>
                                      <p:cBhvr>
                                        <p:cTn id="119" dur="1" fill="hold">
                                          <p:stCondLst>
                                            <p:cond delay="0"/>
                                          </p:stCondLst>
                                        </p:cTn>
                                        <p:tgtEl>
                                          <p:spTgt spid="526366"/>
                                        </p:tgtEl>
                                        <p:attrNameLst>
                                          <p:attrName>style.visibility</p:attrName>
                                        </p:attrNameLst>
                                      </p:cBhvr>
                                      <p:to>
                                        <p:strVal val="visible"/>
                                      </p:to>
                                    </p:set>
                                    <p:animEffect transition="in" filter="wipe(down)">
                                      <p:cBhvr>
                                        <p:cTn id="120" dur="500"/>
                                        <p:tgtEl>
                                          <p:spTgt spid="526366"/>
                                        </p:tgtEl>
                                      </p:cBhvr>
                                    </p:animEffect>
                                  </p:childTnLst>
                                </p:cTn>
                              </p:par>
                              <p:par>
                                <p:cTn id="121" presetID="22" presetClass="entr" presetSubtype="8" fill="hold" nodeType="withEffect">
                                  <p:stCondLst>
                                    <p:cond delay="0"/>
                                  </p:stCondLst>
                                  <p:childTnLst>
                                    <p:set>
                                      <p:cBhvr>
                                        <p:cTn id="122" dur="1" fill="hold">
                                          <p:stCondLst>
                                            <p:cond delay="0"/>
                                          </p:stCondLst>
                                        </p:cTn>
                                        <p:tgtEl>
                                          <p:spTgt spid="526367"/>
                                        </p:tgtEl>
                                        <p:attrNameLst>
                                          <p:attrName>style.visibility</p:attrName>
                                        </p:attrNameLst>
                                      </p:cBhvr>
                                      <p:to>
                                        <p:strVal val="visible"/>
                                      </p:to>
                                    </p:set>
                                    <p:animEffect transition="in" filter="wipe(left)">
                                      <p:cBhvr>
                                        <p:cTn id="123" dur="500"/>
                                        <p:tgtEl>
                                          <p:spTgt spid="526367"/>
                                        </p:tgtEl>
                                      </p:cBhvr>
                                    </p:animEffect>
                                  </p:childTnLst>
                                </p:cTn>
                              </p:par>
                            </p:childTnLst>
                          </p:cTn>
                        </p:par>
                        <p:par>
                          <p:cTn id="124" fill="hold">
                            <p:stCondLst>
                              <p:cond delay="1300"/>
                            </p:stCondLst>
                            <p:childTnLst>
                              <p:par>
                                <p:cTn id="125" presetID="22" presetClass="entr" presetSubtype="4" fill="hold" grpId="0" nodeType="afterEffect">
                                  <p:stCondLst>
                                    <p:cond delay="0"/>
                                  </p:stCondLst>
                                  <p:childTnLst>
                                    <p:set>
                                      <p:cBhvr>
                                        <p:cTn id="126" dur="1" fill="hold">
                                          <p:stCondLst>
                                            <p:cond delay="0"/>
                                          </p:stCondLst>
                                        </p:cTn>
                                        <p:tgtEl>
                                          <p:spTgt spid="526363"/>
                                        </p:tgtEl>
                                        <p:attrNameLst>
                                          <p:attrName>style.visibility</p:attrName>
                                        </p:attrNameLst>
                                      </p:cBhvr>
                                      <p:to>
                                        <p:strVal val="visible"/>
                                      </p:to>
                                    </p:set>
                                    <p:animEffect transition="in" filter="wipe(down)">
                                      <p:cBhvr>
                                        <p:cTn id="127" dur="500"/>
                                        <p:tgtEl>
                                          <p:spTgt spid="526363"/>
                                        </p:tgtEl>
                                      </p:cBhvr>
                                    </p:animEffect>
                                  </p:childTnLst>
                                </p:cTn>
                              </p:par>
                              <p:par>
                                <p:cTn id="128" presetID="22" presetClass="entr" presetSubtype="8" fill="hold" nodeType="withEffect">
                                  <p:stCondLst>
                                    <p:cond delay="0"/>
                                  </p:stCondLst>
                                  <p:childTnLst>
                                    <p:set>
                                      <p:cBhvr>
                                        <p:cTn id="129" dur="1" fill="hold">
                                          <p:stCondLst>
                                            <p:cond delay="0"/>
                                          </p:stCondLst>
                                        </p:cTn>
                                        <p:tgtEl>
                                          <p:spTgt spid="526365"/>
                                        </p:tgtEl>
                                        <p:attrNameLst>
                                          <p:attrName>style.visibility</p:attrName>
                                        </p:attrNameLst>
                                      </p:cBhvr>
                                      <p:to>
                                        <p:strVal val="visible"/>
                                      </p:to>
                                    </p:set>
                                    <p:animEffect transition="in" filter="wipe(left)">
                                      <p:cBhvr>
                                        <p:cTn id="130" dur="500"/>
                                        <p:tgtEl>
                                          <p:spTgt spid="526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6355" grpId="0" animBg="1"/>
      <p:bldP spid="526342" grpId="0" animBg="1"/>
      <p:bldP spid="526347" grpId="0" animBg="1"/>
      <p:bldP spid="526351" grpId="0"/>
      <p:bldP spid="526356" grpId="0" animBg="1"/>
      <p:bldP spid="526357" grpId="0" animBg="1"/>
      <p:bldP spid="526358" grpId="0" animBg="1"/>
      <p:bldP spid="526359" grpId="0" animBg="1"/>
      <p:bldP spid="526360" grpId="0" animBg="1"/>
      <p:bldP spid="526361" grpId="0" animBg="1"/>
      <p:bldP spid="526363" grpId="0" animBg="1"/>
      <p:bldP spid="526366" grpId="0" animBg="1"/>
      <p:bldP spid="33" grpId="0" animBg="1"/>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3800" name="Rectangle 4"/>
          <p:cNvSpPr>
            <a:spLocks noGrp="1" noChangeArrowheads="1"/>
          </p:cNvSpPr>
          <p:nvPr>
            <p:ph type="dt" sz="quarter" idx="10"/>
          </p:nvPr>
        </p:nvSpPr>
        <p:spPr>
          <a:noFill/>
        </p:spPr>
        <p:txBody>
          <a:bodyPr/>
          <a:lstStyle/>
          <a:p>
            <a:r>
              <a:rPr lang="en-US" smtClean="0"/>
              <a:t>Wednesday, June 15, 2011</a:t>
            </a:r>
          </a:p>
        </p:txBody>
      </p:sp>
      <p:sp>
        <p:nvSpPr>
          <p:cNvPr id="33801" name="Rectangle 6"/>
          <p:cNvSpPr>
            <a:spLocks noGrp="1" noChangeArrowheads="1"/>
          </p:cNvSpPr>
          <p:nvPr>
            <p:ph type="sldNum" sz="quarter" idx="12"/>
          </p:nvPr>
        </p:nvSpPr>
        <p:spPr>
          <a:noFill/>
        </p:spPr>
        <p:txBody>
          <a:bodyPr/>
          <a:lstStyle/>
          <a:p>
            <a:fld id="{79C77634-4DD1-AA43-8D8E-538987982C94}" type="slidenum">
              <a:rPr lang="en-US"/>
              <a:pPr/>
              <a:t>15</a:t>
            </a:fld>
            <a:endParaRPr lang="en-US"/>
          </a:p>
        </p:txBody>
      </p:sp>
      <p:sp>
        <p:nvSpPr>
          <p:cNvPr id="68610" name="Rectangle 2"/>
          <p:cNvSpPr>
            <a:spLocks noChangeArrowheads="1"/>
          </p:cNvSpPr>
          <p:nvPr/>
        </p:nvSpPr>
        <p:spPr bwMode="auto">
          <a:xfrm>
            <a:off x="3581400" y="4038600"/>
            <a:ext cx="1828800" cy="381000"/>
          </a:xfrm>
          <a:prstGeom prst="rect">
            <a:avLst/>
          </a:prstGeom>
          <a:solidFill>
            <a:srgbClr val="99FFCC"/>
          </a:solidFill>
          <a:ln w="9525">
            <a:noFill/>
            <a:miter lim="800000"/>
            <a:headEnd/>
            <a:tailEnd/>
          </a:ln>
        </p:spPr>
        <p:txBody>
          <a:bodyPr anchor="ctr">
            <a:prstTxWarp prst="textNoShape">
              <a:avLst/>
            </a:prstTxWarp>
            <a:spAutoFit/>
          </a:bodyPr>
          <a:lstStyle/>
          <a:p>
            <a:endParaRPr lang="en-US"/>
          </a:p>
        </p:txBody>
      </p:sp>
      <p:sp>
        <p:nvSpPr>
          <p:cNvPr id="68611" name="Rectangle 3"/>
          <p:cNvSpPr>
            <a:spLocks noChangeArrowheads="1"/>
          </p:cNvSpPr>
          <p:nvPr/>
        </p:nvSpPr>
        <p:spPr bwMode="auto">
          <a:xfrm>
            <a:off x="5334000" y="1676400"/>
            <a:ext cx="1600200" cy="838200"/>
          </a:xfrm>
          <a:prstGeom prst="rect">
            <a:avLst/>
          </a:prstGeom>
          <a:solidFill>
            <a:srgbClr val="FFFFCC"/>
          </a:solidFill>
          <a:ln w="38100">
            <a:solidFill>
              <a:srgbClr val="A50021"/>
            </a:solidFill>
            <a:miter lim="800000"/>
            <a:headEnd/>
            <a:tailEnd/>
          </a:ln>
        </p:spPr>
        <p:txBody>
          <a:bodyPr anchor="ctr">
            <a:prstTxWarp prst="textNoShape">
              <a:avLst/>
            </a:prstTxWarp>
            <a:spAutoFit/>
          </a:bodyPr>
          <a:lstStyle/>
          <a:p>
            <a:endParaRPr lang="en-US"/>
          </a:p>
        </p:txBody>
      </p:sp>
      <p:pic>
        <p:nvPicPr>
          <p:cNvPr id="68612" name="Picture 4" descr="FG05_010"/>
          <p:cNvPicPr>
            <a:picLocks noChangeAspect="1" noChangeArrowheads="1"/>
          </p:cNvPicPr>
          <p:nvPr/>
        </p:nvPicPr>
        <p:blipFill>
          <a:blip r:embed="rId3"/>
          <a:srcRect/>
          <a:stretch>
            <a:fillRect/>
          </a:stretch>
        </p:blipFill>
        <p:spPr bwMode="auto">
          <a:xfrm>
            <a:off x="-76200" y="646113"/>
            <a:ext cx="3429000" cy="2401887"/>
          </a:xfrm>
          <a:prstGeom prst="rect">
            <a:avLst/>
          </a:prstGeom>
          <a:noFill/>
          <a:ln w="9525">
            <a:noFill/>
            <a:miter lim="800000"/>
            <a:headEnd/>
            <a:tailEnd/>
          </a:ln>
        </p:spPr>
      </p:pic>
      <p:sp>
        <p:nvSpPr>
          <p:cNvPr id="33805" name="Rectangle 5"/>
          <p:cNvSpPr>
            <a:spLocks noGrp="1" noChangeArrowheads="1"/>
          </p:cNvSpPr>
          <p:nvPr>
            <p:ph type="title"/>
          </p:nvPr>
        </p:nvSpPr>
        <p:spPr>
          <a:xfrm>
            <a:off x="381000" y="76200"/>
            <a:ext cx="8382000" cy="457200"/>
          </a:xfrm>
        </p:spPr>
        <p:txBody>
          <a:bodyPr/>
          <a:lstStyle/>
          <a:p>
            <a:r>
              <a:rPr lang="en-US" sz="3600"/>
              <a:t>Newton’s Second Law &amp; Uniform Circular Motion</a:t>
            </a:r>
          </a:p>
        </p:txBody>
      </p:sp>
      <p:graphicFrame>
        <p:nvGraphicFramePr>
          <p:cNvPr id="68614" name="Object 2"/>
          <p:cNvGraphicFramePr>
            <a:graphicFrameLocks noChangeAspect="1"/>
          </p:cNvGraphicFramePr>
          <p:nvPr/>
        </p:nvGraphicFramePr>
        <p:xfrm>
          <a:off x="5334000" y="1752600"/>
          <a:ext cx="863600" cy="609600"/>
        </p:xfrm>
        <a:graphic>
          <a:graphicData uri="http://schemas.openxmlformats.org/presentationml/2006/ole">
            <p:oleObj spid="_x0000_s414722" name="Equation" r:id="rId4" imgW="291960" imgH="228600" progId="Equation.DSMT4">
              <p:embed/>
            </p:oleObj>
          </a:graphicData>
        </a:graphic>
      </p:graphicFrame>
      <p:sp>
        <p:nvSpPr>
          <p:cNvPr id="68615" name="Text Box 7"/>
          <p:cNvSpPr txBox="1">
            <a:spLocks noChangeArrowheads="1"/>
          </p:cNvSpPr>
          <p:nvPr/>
        </p:nvSpPr>
        <p:spPr bwMode="auto">
          <a:xfrm>
            <a:off x="3352800" y="609600"/>
            <a:ext cx="5562600" cy="1006475"/>
          </a:xfrm>
          <a:prstGeom prst="rect">
            <a:avLst/>
          </a:prstGeom>
          <a:noFill/>
          <a:ln w="9525">
            <a:noFill/>
            <a:miter lim="800000"/>
            <a:headEnd/>
            <a:tailEnd/>
          </a:ln>
        </p:spPr>
        <p:txBody>
          <a:bodyPr>
            <a:prstTxWarp prst="textNoShape">
              <a:avLst/>
            </a:prstTxWarp>
            <a:spAutoFit/>
          </a:bodyPr>
          <a:lstStyle/>
          <a:p>
            <a:pPr>
              <a:spcBef>
                <a:spcPct val="20000"/>
              </a:spcBef>
            </a:pPr>
            <a:r>
              <a:rPr lang="en-US" sz="2000">
                <a:solidFill>
                  <a:schemeClr val="accent2"/>
                </a:solidFill>
                <a:latin typeface="Monotype Corsiva" charset="0"/>
              </a:rPr>
              <a:t>The </a:t>
            </a:r>
            <a:r>
              <a:rPr lang="en-US" sz="2000" b="1" u="sng">
                <a:solidFill>
                  <a:srgbClr val="A50021"/>
                </a:solidFill>
                <a:latin typeface="Monotype Corsiva" charset="0"/>
              </a:rPr>
              <a:t>centripetal *</a:t>
            </a:r>
            <a:r>
              <a:rPr lang="en-US" sz="2000">
                <a:solidFill>
                  <a:schemeClr val="accent2"/>
                </a:solidFill>
                <a:latin typeface="Monotype Corsiva" charset="0"/>
              </a:rPr>
              <a:t> acceleration is always perpendicular to the velocity vector, </a:t>
            </a:r>
            <a:r>
              <a:rPr lang="en-US" sz="2000" b="1">
                <a:solidFill>
                  <a:schemeClr val="accent2"/>
                </a:solidFill>
                <a:latin typeface="Monotype Corsiva" charset="0"/>
              </a:rPr>
              <a:t>v</a:t>
            </a:r>
            <a:r>
              <a:rPr lang="en-US" sz="2000">
                <a:solidFill>
                  <a:schemeClr val="accent2"/>
                </a:solidFill>
                <a:latin typeface="Monotype Corsiva" charset="0"/>
              </a:rPr>
              <a:t>, and points to the center of the axis (radial direction) in a uniform circular motion. </a:t>
            </a:r>
          </a:p>
        </p:txBody>
      </p:sp>
      <p:sp>
        <p:nvSpPr>
          <p:cNvPr id="68616" name="Text Box 8"/>
          <p:cNvSpPr txBox="1">
            <a:spLocks noChangeArrowheads="1"/>
          </p:cNvSpPr>
          <p:nvPr/>
        </p:nvSpPr>
        <p:spPr bwMode="auto">
          <a:xfrm>
            <a:off x="304800" y="2971800"/>
            <a:ext cx="5257800" cy="1431925"/>
          </a:xfrm>
          <a:prstGeom prst="rect">
            <a:avLst/>
          </a:prstGeom>
          <a:noFill/>
          <a:ln w="9525">
            <a:noFill/>
            <a:miter lim="800000"/>
            <a:headEnd/>
            <a:tailEnd/>
          </a:ln>
        </p:spPr>
        <p:txBody>
          <a:bodyPr>
            <a:prstTxWarp prst="textNoShape">
              <a:avLst/>
            </a:prstTxWarp>
            <a:spAutoFit/>
          </a:bodyPr>
          <a:lstStyle/>
          <a:p>
            <a:pPr>
              <a:spcBef>
                <a:spcPct val="20000"/>
              </a:spcBef>
            </a:pPr>
            <a:r>
              <a:rPr lang="en-US" sz="2200">
                <a:solidFill>
                  <a:schemeClr val="accent2"/>
                </a:solidFill>
                <a:latin typeface="Arial Narrow" charset="0"/>
              </a:rPr>
              <a:t>The force that causes the centripetal  acceleration acts toward the center of the circular path and causes the change in the direction of the velocity vector.   This force is called the </a:t>
            </a:r>
            <a:r>
              <a:rPr lang="en-US" sz="2200" b="1">
                <a:solidFill>
                  <a:schemeClr val="accent2"/>
                </a:solidFill>
                <a:latin typeface="Arial Narrow" charset="0"/>
              </a:rPr>
              <a:t>centripetal force.</a:t>
            </a:r>
          </a:p>
        </p:txBody>
      </p:sp>
      <p:sp>
        <p:nvSpPr>
          <p:cNvPr id="68617" name="Text Box 9"/>
          <p:cNvSpPr txBox="1">
            <a:spLocks noChangeArrowheads="1"/>
          </p:cNvSpPr>
          <p:nvPr/>
        </p:nvSpPr>
        <p:spPr bwMode="auto">
          <a:xfrm>
            <a:off x="2971800" y="2514600"/>
            <a:ext cx="6172200" cy="457200"/>
          </a:xfrm>
          <a:prstGeom prst="rect">
            <a:avLst/>
          </a:prstGeom>
          <a:noFill/>
          <a:ln w="9525">
            <a:noFill/>
            <a:miter lim="800000"/>
            <a:headEnd/>
            <a:tailEnd/>
          </a:ln>
        </p:spPr>
        <p:txBody>
          <a:bodyPr>
            <a:prstTxWarp prst="textNoShape">
              <a:avLst/>
            </a:prstTxWarp>
            <a:spAutoFit/>
          </a:bodyPr>
          <a:lstStyle/>
          <a:p>
            <a:pPr>
              <a:spcBef>
                <a:spcPct val="20000"/>
              </a:spcBef>
            </a:pPr>
            <a:r>
              <a:rPr lang="en-US">
                <a:solidFill>
                  <a:srgbClr val="FF3399"/>
                </a:solidFill>
                <a:latin typeface="Monotype Corsiva" charset="0"/>
              </a:rPr>
              <a:t>Are there forces in this motion?  If so, what do they do?</a:t>
            </a:r>
          </a:p>
        </p:txBody>
      </p:sp>
      <p:graphicFrame>
        <p:nvGraphicFramePr>
          <p:cNvPr id="68618" name="Object 3"/>
          <p:cNvGraphicFramePr>
            <a:graphicFrameLocks noChangeAspect="1"/>
          </p:cNvGraphicFramePr>
          <p:nvPr/>
        </p:nvGraphicFramePr>
        <p:xfrm>
          <a:off x="5638800" y="3403600"/>
          <a:ext cx="1322388" cy="711200"/>
        </p:xfrm>
        <a:graphic>
          <a:graphicData uri="http://schemas.openxmlformats.org/presentationml/2006/ole">
            <p:oleObj spid="_x0000_s414723" name="Equation" r:id="rId5" imgW="495000" imgH="253800" progId="Equation.3">
              <p:embed/>
            </p:oleObj>
          </a:graphicData>
        </a:graphic>
      </p:graphicFrame>
      <p:sp>
        <p:nvSpPr>
          <p:cNvPr id="68619" name="Text Box 11"/>
          <p:cNvSpPr txBox="1">
            <a:spLocks noChangeArrowheads="1"/>
          </p:cNvSpPr>
          <p:nvPr/>
        </p:nvSpPr>
        <p:spPr bwMode="auto">
          <a:xfrm>
            <a:off x="381000" y="4419600"/>
            <a:ext cx="8229600" cy="427038"/>
          </a:xfrm>
          <a:prstGeom prst="rect">
            <a:avLst/>
          </a:prstGeom>
          <a:noFill/>
          <a:ln w="9525">
            <a:noFill/>
            <a:miter lim="800000"/>
            <a:headEnd/>
            <a:tailEnd/>
          </a:ln>
        </p:spPr>
        <p:txBody>
          <a:bodyPr>
            <a:prstTxWarp prst="textNoShape">
              <a:avLst/>
            </a:prstTxWarp>
            <a:spAutoFit/>
          </a:bodyPr>
          <a:lstStyle/>
          <a:p>
            <a:pPr>
              <a:spcBef>
                <a:spcPct val="20000"/>
              </a:spcBef>
            </a:pPr>
            <a:r>
              <a:rPr lang="en-US" sz="2200">
                <a:solidFill>
                  <a:srgbClr val="FF3399"/>
                </a:solidFill>
                <a:latin typeface="Arial Narrow" charset="0"/>
              </a:rPr>
              <a:t>What do you think will happen to the ball if the string that holds the ball breaks? </a:t>
            </a:r>
          </a:p>
        </p:txBody>
      </p:sp>
      <p:sp>
        <p:nvSpPr>
          <p:cNvPr id="68620" name="Text Box 12"/>
          <p:cNvSpPr txBox="1">
            <a:spLocks noChangeArrowheads="1"/>
          </p:cNvSpPr>
          <p:nvPr/>
        </p:nvSpPr>
        <p:spPr bwMode="auto">
          <a:xfrm>
            <a:off x="381000" y="4800600"/>
            <a:ext cx="8305800" cy="1187450"/>
          </a:xfrm>
          <a:prstGeom prst="rect">
            <a:avLst/>
          </a:prstGeom>
          <a:noFill/>
          <a:ln w="9525">
            <a:noFill/>
            <a:miter lim="800000"/>
            <a:headEnd/>
            <a:tailEnd/>
          </a:ln>
        </p:spPr>
        <p:txBody>
          <a:bodyPr>
            <a:prstTxWarp prst="textNoShape">
              <a:avLst/>
            </a:prstTxWarp>
            <a:spAutoFit/>
          </a:bodyPr>
          <a:lstStyle/>
          <a:p>
            <a:pPr>
              <a:spcBef>
                <a:spcPct val="20000"/>
              </a:spcBef>
            </a:pPr>
            <a:r>
              <a:rPr lang="en-US">
                <a:solidFill>
                  <a:srgbClr val="990000"/>
                </a:solidFill>
                <a:latin typeface="Arial Narrow" charset="0"/>
              </a:rPr>
              <a:t>The external force no longer exist. Therefore, based on Newton’s 1st law,</a:t>
            </a:r>
            <a:r>
              <a:rPr lang="en-US"/>
              <a:t> </a:t>
            </a:r>
            <a:r>
              <a:rPr lang="en-US">
                <a:solidFill>
                  <a:srgbClr val="990000"/>
                </a:solidFill>
                <a:latin typeface="Arial Narrow" charset="0"/>
              </a:rPr>
              <a:t>the ball will continue its motion without changing its velocity and will fly away along the tangential direction to the circle.</a:t>
            </a:r>
          </a:p>
        </p:txBody>
      </p:sp>
      <p:graphicFrame>
        <p:nvGraphicFramePr>
          <p:cNvPr id="68621" name="Object 4"/>
          <p:cNvGraphicFramePr>
            <a:graphicFrameLocks noChangeAspect="1"/>
          </p:cNvGraphicFramePr>
          <p:nvPr/>
        </p:nvGraphicFramePr>
        <p:xfrm>
          <a:off x="7010400" y="3455988"/>
          <a:ext cx="1084263" cy="604837"/>
        </p:xfrm>
        <a:graphic>
          <a:graphicData uri="http://schemas.openxmlformats.org/presentationml/2006/ole">
            <p:oleObj spid="_x0000_s414724" name="Equation" r:id="rId6" imgW="406080" imgH="215640" progId="Equation.3">
              <p:embed/>
            </p:oleObj>
          </a:graphicData>
        </a:graphic>
      </p:graphicFrame>
      <p:graphicFrame>
        <p:nvGraphicFramePr>
          <p:cNvPr id="68622" name="Object 5"/>
          <p:cNvGraphicFramePr>
            <a:graphicFrameLocks noChangeAspect="1"/>
          </p:cNvGraphicFramePr>
          <p:nvPr/>
        </p:nvGraphicFramePr>
        <p:xfrm>
          <a:off x="8077200" y="3124200"/>
          <a:ext cx="914400" cy="1173163"/>
        </p:xfrm>
        <a:graphic>
          <a:graphicData uri="http://schemas.openxmlformats.org/presentationml/2006/ole">
            <p:oleObj spid="_x0000_s414725" name="Equation" r:id="rId7" imgW="342720" imgH="419040" progId="Equation.3">
              <p:embed/>
            </p:oleObj>
          </a:graphicData>
        </a:graphic>
      </p:graphicFrame>
      <p:graphicFrame>
        <p:nvGraphicFramePr>
          <p:cNvPr id="68623" name="Object 6"/>
          <p:cNvGraphicFramePr>
            <a:graphicFrameLocks noChangeAspect="1"/>
          </p:cNvGraphicFramePr>
          <p:nvPr/>
        </p:nvGraphicFramePr>
        <p:xfrm>
          <a:off x="6311900" y="2098675"/>
          <a:ext cx="338138" cy="339725"/>
        </p:xfrm>
        <a:graphic>
          <a:graphicData uri="http://schemas.openxmlformats.org/presentationml/2006/ole">
            <p:oleObj spid="_x0000_s414726" name="Equation" r:id="rId8" imgW="114120" imgH="126720" progId="Equation.DSMT4">
              <p:embed/>
            </p:oleObj>
          </a:graphicData>
        </a:graphic>
      </p:graphicFrame>
      <p:graphicFrame>
        <p:nvGraphicFramePr>
          <p:cNvPr id="68624" name="Object 7"/>
          <p:cNvGraphicFramePr>
            <a:graphicFrameLocks noChangeAspect="1"/>
          </p:cNvGraphicFramePr>
          <p:nvPr/>
        </p:nvGraphicFramePr>
        <p:xfrm>
          <a:off x="6248400" y="1676400"/>
          <a:ext cx="479425" cy="890588"/>
        </p:xfrm>
        <a:graphic>
          <a:graphicData uri="http://schemas.openxmlformats.org/presentationml/2006/ole">
            <p:oleObj spid="_x0000_s414727" name="Equation" r:id="rId9" imgW="203040" imgH="419040" progId="Equation.DSMT4">
              <p:embed/>
            </p:oleObj>
          </a:graphicData>
        </a:graphic>
      </p:graphicFrame>
      <p:sp>
        <p:nvSpPr>
          <p:cNvPr id="68625" name="Rectangle 17"/>
          <p:cNvSpPr>
            <a:spLocks noChangeArrowheads="1"/>
          </p:cNvSpPr>
          <p:nvPr/>
        </p:nvSpPr>
        <p:spPr bwMode="auto">
          <a:xfrm>
            <a:off x="2667000" y="5943600"/>
            <a:ext cx="5799138" cy="307975"/>
          </a:xfrm>
          <a:prstGeom prst="rect">
            <a:avLst/>
          </a:prstGeom>
          <a:solidFill>
            <a:srgbClr val="FFFFCC"/>
          </a:solidFill>
          <a:ln w="9525">
            <a:noFill/>
            <a:miter lim="800000"/>
            <a:headEnd/>
            <a:tailEnd/>
          </a:ln>
        </p:spPr>
        <p:txBody>
          <a:bodyPr wrap="none" anchor="ctr">
            <a:prstTxWarp prst="textNoShape">
              <a:avLst/>
            </a:prstTxWarp>
            <a:spAutoFit/>
          </a:bodyPr>
          <a:lstStyle/>
          <a:p>
            <a:r>
              <a:rPr lang="en-US" sz="1400" b="1">
                <a:solidFill>
                  <a:srgbClr val="FF0066"/>
                </a:solidFill>
                <a:latin typeface="Arial Narrow" charset="0"/>
              </a:rPr>
              <a:t>*Mirriam Webster: Proceeding or acting in the direction toward the center or axis </a:t>
            </a:r>
          </a:p>
        </p:txBody>
      </p:sp>
      <p:sp>
        <p:nvSpPr>
          <p:cNvPr id="33812" name="Footer Placeholder 19"/>
          <p:cNvSpPr>
            <a:spLocks noGrp="1"/>
          </p:cNvSpPr>
          <p:nvPr>
            <p:ph type="ftr" sz="quarter" idx="11"/>
          </p:nvPr>
        </p:nvSpPr>
        <p:spPr>
          <a:noFill/>
        </p:spPr>
        <p:txBody>
          <a:bodyPr/>
          <a:lstStyle/>
          <a:p>
            <a:r>
              <a:rPr lang="en-US" smtClean="0"/>
              <a:t>PHYS 1443-001, Spring 2011 Dr. Jaehoon Yu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iterate type="wd">
                                    <p:tmPct val="10000"/>
                                  </p:iterate>
                                  <p:childTnLst>
                                    <p:set>
                                      <p:cBhvr>
                                        <p:cTn id="6" dur="1" fill="hold">
                                          <p:stCondLst>
                                            <p:cond delay="0"/>
                                          </p:stCondLst>
                                        </p:cTn>
                                        <p:tgtEl>
                                          <p:spTgt spid="68612"/>
                                        </p:tgtEl>
                                        <p:attrNameLst>
                                          <p:attrName>style.visibility</p:attrName>
                                        </p:attrNameLst>
                                      </p:cBhvr>
                                      <p:to>
                                        <p:strVal val="visible"/>
                                      </p:to>
                                    </p:set>
                                    <p:anim calcmode="lin" valueType="num">
                                      <p:cBhvr>
                                        <p:cTn id="7" dur="500" fill="hold"/>
                                        <p:tgtEl>
                                          <p:spTgt spid="68612"/>
                                        </p:tgtEl>
                                        <p:attrNameLst>
                                          <p:attrName>ppt_w</p:attrName>
                                        </p:attrNameLst>
                                      </p:cBhvr>
                                      <p:tavLst>
                                        <p:tav tm="0">
                                          <p:val>
                                            <p:fltVal val="0"/>
                                          </p:val>
                                        </p:tav>
                                        <p:tav tm="100000">
                                          <p:val>
                                            <p:strVal val="#ppt_w"/>
                                          </p:val>
                                        </p:tav>
                                      </p:tavLst>
                                    </p:anim>
                                    <p:anim calcmode="lin" valueType="num">
                                      <p:cBhvr>
                                        <p:cTn id="8" dur="500" fill="hold"/>
                                        <p:tgtEl>
                                          <p:spTgt spid="68612"/>
                                        </p:tgtEl>
                                        <p:attrNameLst>
                                          <p:attrName>ppt_h</p:attrName>
                                        </p:attrNameLst>
                                      </p:cBhvr>
                                      <p:tavLst>
                                        <p:tav tm="0">
                                          <p:val>
                                            <p:fltVal val="0"/>
                                          </p:val>
                                        </p:tav>
                                        <p:tav tm="100000">
                                          <p:val>
                                            <p:strVal val="#ppt_h"/>
                                          </p:val>
                                        </p:tav>
                                      </p:tavLst>
                                    </p:anim>
                                    <p:animEffect transition="in" filter="fade">
                                      <p:cBhvr>
                                        <p:cTn id="9" dur="500"/>
                                        <p:tgtEl>
                                          <p:spTgt spid="6861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iterate type="wd">
                                    <p:tmPct val="10000"/>
                                  </p:iterate>
                                  <p:childTnLst>
                                    <p:set>
                                      <p:cBhvr>
                                        <p:cTn id="13" dur="1" fill="hold">
                                          <p:stCondLst>
                                            <p:cond delay="0"/>
                                          </p:stCondLst>
                                        </p:cTn>
                                        <p:tgtEl>
                                          <p:spTgt spid="68615"/>
                                        </p:tgtEl>
                                        <p:attrNameLst>
                                          <p:attrName>style.visibility</p:attrName>
                                        </p:attrNameLst>
                                      </p:cBhvr>
                                      <p:to>
                                        <p:strVal val="visible"/>
                                      </p:to>
                                    </p:set>
                                    <p:animEffect transition="in" filter="wipe(left)">
                                      <p:cBhvr>
                                        <p:cTn id="14" dur="500"/>
                                        <p:tgtEl>
                                          <p:spTgt spid="68615"/>
                                        </p:tgtEl>
                                      </p:cBhvr>
                                    </p:animEffect>
                                  </p:childTnLst>
                                </p:cTn>
                              </p:par>
                            </p:childTnLst>
                          </p:cTn>
                        </p:par>
                        <p:par>
                          <p:cTn id="15" fill="hold">
                            <p:stCondLst>
                              <p:cond delay="2050"/>
                            </p:stCondLst>
                            <p:childTnLst>
                              <p:par>
                                <p:cTn id="16" presetID="22" presetClass="entr" presetSubtype="8" fill="hold" grpId="0" nodeType="afterEffect">
                                  <p:stCondLst>
                                    <p:cond delay="0"/>
                                  </p:stCondLst>
                                  <p:iterate type="wd">
                                    <p:tmPct val="10000"/>
                                  </p:iterate>
                                  <p:childTnLst>
                                    <p:set>
                                      <p:cBhvr>
                                        <p:cTn id="17" dur="1" fill="hold">
                                          <p:stCondLst>
                                            <p:cond delay="0"/>
                                          </p:stCondLst>
                                        </p:cTn>
                                        <p:tgtEl>
                                          <p:spTgt spid="68625"/>
                                        </p:tgtEl>
                                        <p:attrNameLst>
                                          <p:attrName>style.visibility</p:attrName>
                                        </p:attrNameLst>
                                      </p:cBhvr>
                                      <p:to>
                                        <p:strVal val="visible"/>
                                      </p:to>
                                    </p:set>
                                    <p:animEffect transition="in" filter="wipe(left)">
                                      <p:cBhvr>
                                        <p:cTn id="18" dur="500"/>
                                        <p:tgtEl>
                                          <p:spTgt spid="6862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iterate type="wd">
                                    <p:tmPct val="10000"/>
                                  </p:iterate>
                                  <p:childTnLst>
                                    <p:set>
                                      <p:cBhvr>
                                        <p:cTn id="22" dur="1" fill="hold">
                                          <p:stCondLst>
                                            <p:cond delay="0"/>
                                          </p:stCondLst>
                                        </p:cTn>
                                        <p:tgtEl>
                                          <p:spTgt spid="68614"/>
                                        </p:tgtEl>
                                        <p:attrNameLst>
                                          <p:attrName>style.visibility</p:attrName>
                                        </p:attrNameLst>
                                      </p:cBhvr>
                                      <p:to>
                                        <p:strVal val="visible"/>
                                      </p:to>
                                    </p:set>
                                    <p:animEffect transition="in" filter="wipe(left)">
                                      <p:cBhvr>
                                        <p:cTn id="23" dur="500"/>
                                        <p:tgtEl>
                                          <p:spTgt spid="6861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iterate type="wd">
                                    <p:tmPct val="10000"/>
                                  </p:iterate>
                                  <p:childTnLst>
                                    <p:set>
                                      <p:cBhvr>
                                        <p:cTn id="27" dur="1" fill="hold">
                                          <p:stCondLst>
                                            <p:cond delay="0"/>
                                          </p:stCondLst>
                                        </p:cTn>
                                        <p:tgtEl>
                                          <p:spTgt spid="68624"/>
                                        </p:tgtEl>
                                        <p:attrNameLst>
                                          <p:attrName>style.visibility</p:attrName>
                                        </p:attrNameLst>
                                      </p:cBhvr>
                                      <p:to>
                                        <p:strVal val="visible"/>
                                      </p:to>
                                    </p:set>
                                    <p:animEffect transition="in" filter="wipe(left)">
                                      <p:cBhvr>
                                        <p:cTn id="28" dur="500"/>
                                        <p:tgtEl>
                                          <p:spTgt spid="6862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iterate type="wd">
                                    <p:tmPct val="10000"/>
                                  </p:iterate>
                                  <p:childTnLst>
                                    <p:set>
                                      <p:cBhvr>
                                        <p:cTn id="32" dur="1" fill="hold">
                                          <p:stCondLst>
                                            <p:cond delay="0"/>
                                          </p:stCondLst>
                                        </p:cTn>
                                        <p:tgtEl>
                                          <p:spTgt spid="68623"/>
                                        </p:tgtEl>
                                        <p:attrNameLst>
                                          <p:attrName>style.visibility</p:attrName>
                                        </p:attrNameLst>
                                      </p:cBhvr>
                                      <p:to>
                                        <p:strVal val="visible"/>
                                      </p:to>
                                    </p:set>
                                    <p:animEffect transition="in" filter="wipe(left)">
                                      <p:cBhvr>
                                        <p:cTn id="33" dur="500"/>
                                        <p:tgtEl>
                                          <p:spTgt spid="68623"/>
                                        </p:tgtEl>
                                      </p:cBhvr>
                                    </p:animEffect>
                                  </p:childTnLst>
                                </p:cTn>
                              </p:par>
                            </p:childTnLst>
                          </p:cTn>
                        </p:par>
                        <p:par>
                          <p:cTn id="34" fill="hold">
                            <p:stCondLst>
                              <p:cond delay="500"/>
                            </p:stCondLst>
                            <p:childTnLst>
                              <p:par>
                                <p:cTn id="35" presetID="53" presetClass="entr" presetSubtype="0" fill="hold" grpId="0" nodeType="afterEffect">
                                  <p:stCondLst>
                                    <p:cond delay="0"/>
                                  </p:stCondLst>
                                  <p:iterate type="wd">
                                    <p:tmPct val="10000"/>
                                  </p:iterate>
                                  <p:childTnLst>
                                    <p:set>
                                      <p:cBhvr>
                                        <p:cTn id="36" dur="1" fill="hold">
                                          <p:stCondLst>
                                            <p:cond delay="0"/>
                                          </p:stCondLst>
                                        </p:cTn>
                                        <p:tgtEl>
                                          <p:spTgt spid="68611"/>
                                        </p:tgtEl>
                                        <p:attrNameLst>
                                          <p:attrName>style.visibility</p:attrName>
                                        </p:attrNameLst>
                                      </p:cBhvr>
                                      <p:to>
                                        <p:strVal val="visible"/>
                                      </p:to>
                                    </p:set>
                                    <p:anim calcmode="lin" valueType="num">
                                      <p:cBhvr>
                                        <p:cTn id="37" dur="500" fill="hold"/>
                                        <p:tgtEl>
                                          <p:spTgt spid="68611"/>
                                        </p:tgtEl>
                                        <p:attrNameLst>
                                          <p:attrName>ppt_w</p:attrName>
                                        </p:attrNameLst>
                                      </p:cBhvr>
                                      <p:tavLst>
                                        <p:tav tm="0">
                                          <p:val>
                                            <p:fltVal val="0"/>
                                          </p:val>
                                        </p:tav>
                                        <p:tav tm="100000">
                                          <p:val>
                                            <p:strVal val="#ppt_w"/>
                                          </p:val>
                                        </p:tav>
                                      </p:tavLst>
                                    </p:anim>
                                    <p:anim calcmode="lin" valueType="num">
                                      <p:cBhvr>
                                        <p:cTn id="38" dur="500" fill="hold"/>
                                        <p:tgtEl>
                                          <p:spTgt spid="68611"/>
                                        </p:tgtEl>
                                        <p:attrNameLst>
                                          <p:attrName>ppt_h</p:attrName>
                                        </p:attrNameLst>
                                      </p:cBhvr>
                                      <p:tavLst>
                                        <p:tav tm="0">
                                          <p:val>
                                            <p:fltVal val="0"/>
                                          </p:val>
                                        </p:tav>
                                        <p:tav tm="100000">
                                          <p:val>
                                            <p:strVal val="#ppt_h"/>
                                          </p:val>
                                        </p:tav>
                                      </p:tavLst>
                                    </p:anim>
                                    <p:animEffect transition="in" filter="fade">
                                      <p:cBhvr>
                                        <p:cTn id="39" dur="500"/>
                                        <p:tgtEl>
                                          <p:spTgt spid="68611"/>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68617"/>
                                        </p:tgtEl>
                                        <p:attrNameLst>
                                          <p:attrName>style.visibility</p:attrName>
                                        </p:attrNameLst>
                                      </p:cBhvr>
                                      <p:to>
                                        <p:strVal val="visible"/>
                                      </p:to>
                                    </p:set>
                                    <p:animEffect transition="in" filter="wipe(left)">
                                      <p:cBhvr>
                                        <p:cTn id="44" dur="500"/>
                                        <p:tgtEl>
                                          <p:spTgt spid="68617"/>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68616"/>
                                        </p:tgtEl>
                                        <p:attrNameLst>
                                          <p:attrName>style.visibility</p:attrName>
                                        </p:attrNameLst>
                                      </p:cBhvr>
                                      <p:to>
                                        <p:strVal val="visible"/>
                                      </p:to>
                                    </p:set>
                                    <p:animEffect transition="in" filter="wipe(left)">
                                      <p:cBhvr>
                                        <p:cTn id="49" dur="500"/>
                                        <p:tgtEl>
                                          <p:spTgt spid="68616"/>
                                        </p:tgtEl>
                                      </p:cBhvr>
                                    </p:animEffect>
                                  </p:childTnLst>
                                </p:cTn>
                              </p:par>
                            </p:childTnLst>
                          </p:cTn>
                        </p:par>
                        <p:par>
                          <p:cTn id="50" fill="hold">
                            <p:stCondLst>
                              <p:cond delay="2200"/>
                            </p:stCondLst>
                            <p:childTnLst>
                              <p:par>
                                <p:cTn id="51" presetID="53" presetClass="entr" presetSubtype="0" fill="hold" grpId="0" nodeType="afterEffect">
                                  <p:stCondLst>
                                    <p:cond delay="0"/>
                                  </p:stCondLst>
                                  <p:iterate type="wd">
                                    <p:tmPct val="10000"/>
                                  </p:iterate>
                                  <p:childTnLst>
                                    <p:set>
                                      <p:cBhvr>
                                        <p:cTn id="52" dur="1" fill="hold">
                                          <p:stCondLst>
                                            <p:cond delay="0"/>
                                          </p:stCondLst>
                                        </p:cTn>
                                        <p:tgtEl>
                                          <p:spTgt spid="68610"/>
                                        </p:tgtEl>
                                        <p:attrNameLst>
                                          <p:attrName>style.visibility</p:attrName>
                                        </p:attrNameLst>
                                      </p:cBhvr>
                                      <p:to>
                                        <p:strVal val="visible"/>
                                      </p:to>
                                    </p:set>
                                    <p:anim calcmode="lin" valueType="num">
                                      <p:cBhvr>
                                        <p:cTn id="53" dur="500" fill="hold"/>
                                        <p:tgtEl>
                                          <p:spTgt spid="68610"/>
                                        </p:tgtEl>
                                        <p:attrNameLst>
                                          <p:attrName>ppt_w</p:attrName>
                                        </p:attrNameLst>
                                      </p:cBhvr>
                                      <p:tavLst>
                                        <p:tav tm="0">
                                          <p:val>
                                            <p:fltVal val="0"/>
                                          </p:val>
                                        </p:tav>
                                        <p:tav tm="100000">
                                          <p:val>
                                            <p:strVal val="#ppt_w"/>
                                          </p:val>
                                        </p:tav>
                                      </p:tavLst>
                                    </p:anim>
                                    <p:anim calcmode="lin" valueType="num">
                                      <p:cBhvr>
                                        <p:cTn id="54" dur="500" fill="hold"/>
                                        <p:tgtEl>
                                          <p:spTgt spid="68610"/>
                                        </p:tgtEl>
                                        <p:attrNameLst>
                                          <p:attrName>ppt_h</p:attrName>
                                        </p:attrNameLst>
                                      </p:cBhvr>
                                      <p:tavLst>
                                        <p:tav tm="0">
                                          <p:val>
                                            <p:fltVal val="0"/>
                                          </p:val>
                                        </p:tav>
                                        <p:tav tm="100000">
                                          <p:val>
                                            <p:strVal val="#ppt_h"/>
                                          </p:val>
                                        </p:tav>
                                      </p:tavLst>
                                    </p:anim>
                                    <p:animEffect transition="in" filter="fade">
                                      <p:cBhvr>
                                        <p:cTn id="55" dur="500"/>
                                        <p:tgtEl>
                                          <p:spTgt spid="68610"/>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iterate type="wd">
                                    <p:tmPct val="10000"/>
                                  </p:iterate>
                                  <p:childTnLst>
                                    <p:set>
                                      <p:cBhvr>
                                        <p:cTn id="59" dur="1" fill="hold">
                                          <p:stCondLst>
                                            <p:cond delay="0"/>
                                          </p:stCondLst>
                                        </p:cTn>
                                        <p:tgtEl>
                                          <p:spTgt spid="68618"/>
                                        </p:tgtEl>
                                        <p:attrNameLst>
                                          <p:attrName>style.visibility</p:attrName>
                                        </p:attrNameLst>
                                      </p:cBhvr>
                                      <p:to>
                                        <p:strVal val="visible"/>
                                      </p:to>
                                    </p:set>
                                    <p:animEffect transition="in" filter="wipe(left)">
                                      <p:cBhvr>
                                        <p:cTn id="60" dur="500"/>
                                        <p:tgtEl>
                                          <p:spTgt spid="68618"/>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iterate type="wd">
                                    <p:tmPct val="10000"/>
                                  </p:iterate>
                                  <p:childTnLst>
                                    <p:set>
                                      <p:cBhvr>
                                        <p:cTn id="64" dur="1" fill="hold">
                                          <p:stCondLst>
                                            <p:cond delay="0"/>
                                          </p:stCondLst>
                                        </p:cTn>
                                        <p:tgtEl>
                                          <p:spTgt spid="68621"/>
                                        </p:tgtEl>
                                        <p:attrNameLst>
                                          <p:attrName>style.visibility</p:attrName>
                                        </p:attrNameLst>
                                      </p:cBhvr>
                                      <p:to>
                                        <p:strVal val="visible"/>
                                      </p:to>
                                    </p:set>
                                    <p:animEffect transition="in" filter="wipe(left)">
                                      <p:cBhvr>
                                        <p:cTn id="65" dur="500"/>
                                        <p:tgtEl>
                                          <p:spTgt spid="68621"/>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iterate type="wd">
                                    <p:tmPct val="10000"/>
                                  </p:iterate>
                                  <p:childTnLst>
                                    <p:set>
                                      <p:cBhvr>
                                        <p:cTn id="69" dur="1" fill="hold">
                                          <p:stCondLst>
                                            <p:cond delay="0"/>
                                          </p:stCondLst>
                                        </p:cTn>
                                        <p:tgtEl>
                                          <p:spTgt spid="68622"/>
                                        </p:tgtEl>
                                        <p:attrNameLst>
                                          <p:attrName>style.visibility</p:attrName>
                                        </p:attrNameLst>
                                      </p:cBhvr>
                                      <p:to>
                                        <p:strVal val="visible"/>
                                      </p:to>
                                    </p:set>
                                    <p:animEffect transition="in" filter="wipe(left)">
                                      <p:cBhvr>
                                        <p:cTn id="70" dur="500"/>
                                        <p:tgtEl>
                                          <p:spTgt spid="68622"/>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0" nodeType="clickEffect">
                                  <p:stCondLst>
                                    <p:cond delay="0"/>
                                  </p:stCondLst>
                                  <p:iterate type="wd">
                                    <p:tmPct val="10000"/>
                                  </p:iterate>
                                  <p:childTnLst>
                                    <p:set>
                                      <p:cBhvr>
                                        <p:cTn id="74" dur="1" fill="hold">
                                          <p:stCondLst>
                                            <p:cond delay="0"/>
                                          </p:stCondLst>
                                        </p:cTn>
                                        <p:tgtEl>
                                          <p:spTgt spid="68619"/>
                                        </p:tgtEl>
                                        <p:attrNameLst>
                                          <p:attrName>style.visibility</p:attrName>
                                        </p:attrNameLst>
                                      </p:cBhvr>
                                      <p:to>
                                        <p:strVal val="visible"/>
                                      </p:to>
                                    </p:set>
                                    <p:animEffect transition="in" filter="wipe(left)">
                                      <p:cBhvr>
                                        <p:cTn id="75" dur="500"/>
                                        <p:tgtEl>
                                          <p:spTgt spid="68619"/>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grpId="0" nodeType="clickEffect">
                                  <p:stCondLst>
                                    <p:cond delay="0"/>
                                  </p:stCondLst>
                                  <p:iterate type="wd">
                                    <p:tmPct val="10000"/>
                                  </p:iterate>
                                  <p:childTnLst>
                                    <p:set>
                                      <p:cBhvr>
                                        <p:cTn id="79" dur="1" fill="hold">
                                          <p:stCondLst>
                                            <p:cond delay="0"/>
                                          </p:stCondLst>
                                        </p:cTn>
                                        <p:tgtEl>
                                          <p:spTgt spid="68620"/>
                                        </p:tgtEl>
                                        <p:attrNameLst>
                                          <p:attrName>style.visibility</p:attrName>
                                        </p:attrNameLst>
                                      </p:cBhvr>
                                      <p:to>
                                        <p:strVal val="visible"/>
                                      </p:to>
                                    </p:set>
                                    <p:animEffect transition="in" filter="wipe(left)">
                                      <p:cBhvr>
                                        <p:cTn id="80" dur="500"/>
                                        <p:tgtEl>
                                          <p:spTgt spid="686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animBg="1"/>
      <p:bldP spid="68611" grpId="0" animBg="1"/>
      <p:bldP spid="68615" grpId="0"/>
      <p:bldP spid="68616" grpId="0"/>
      <p:bldP spid="68617" grpId="0"/>
      <p:bldP spid="68619" grpId="0"/>
      <p:bldP spid="68620" grpId="0"/>
      <p:bldP spid="68625" grpId="0" animBg="1"/>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4832" name="Rectangle 4"/>
          <p:cNvSpPr>
            <a:spLocks noGrp="1" noChangeArrowheads="1"/>
          </p:cNvSpPr>
          <p:nvPr>
            <p:ph type="dt" sz="quarter" idx="10"/>
          </p:nvPr>
        </p:nvSpPr>
        <p:spPr>
          <a:noFill/>
        </p:spPr>
        <p:txBody>
          <a:bodyPr/>
          <a:lstStyle/>
          <a:p>
            <a:r>
              <a:rPr lang="en-US" smtClean="0"/>
              <a:t>Wednesday, June 15, 2011</a:t>
            </a:r>
          </a:p>
        </p:txBody>
      </p:sp>
      <p:sp>
        <p:nvSpPr>
          <p:cNvPr id="34833" name="Rectangle 6"/>
          <p:cNvSpPr>
            <a:spLocks noGrp="1" noChangeArrowheads="1"/>
          </p:cNvSpPr>
          <p:nvPr>
            <p:ph type="sldNum" sz="quarter" idx="12"/>
          </p:nvPr>
        </p:nvSpPr>
        <p:spPr>
          <a:noFill/>
        </p:spPr>
        <p:txBody>
          <a:bodyPr/>
          <a:lstStyle/>
          <a:p>
            <a:fld id="{29470AC5-F9E7-CE4E-940F-451CB60DEC8C}" type="slidenum">
              <a:rPr lang="en-US"/>
              <a:pPr/>
              <a:t>16</a:t>
            </a:fld>
            <a:endParaRPr lang="en-US"/>
          </a:p>
        </p:txBody>
      </p:sp>
      <p:sp>
        <p:nvSpPr>
          <p:cNvPr id="34834" name="Rectangle 2"/>
          <p:cNvSpPr>
            <a:spLocks noGrp="1" noChangeArrowheads="1"/>
          </p:cNvSpPr>
          <p:nvPr>
            <p:ph type="title"/>
          </p:nvPr>
        </p:nvSpPr>
        <p:spPr>
          <a:xfrm>
            <a:off x="685800" y="76200"/>
            <a:ext cx="7772400" cy="609600"/>
          </a:xfrm>
        </p:spPr>
        <p:txBody>
          <a:bodyPr/>
          <a:lstStyle/>
          <a:p>
            <a:r>
              <a:rPr lang="en-US" smtClean="0"/>
              <a:t>Ex. 5.11 of Uniform Circular Motion</a:t>
            </a:r>
          </a:p>
        </p:txBody>
      </p:sp>
      <p:sp>
        <p:nvSpPr>
          <p:cNvPr id="69635" name="Text Box 3"/>
          <p:cNvSpPr txBox="1">
            <a:spLocks noChangeArrowheads="1"/>
          </p:cNvSpPr>
          <p:nvPr/>
        </p:nvSpPr>
        <p:spPr bwMode="auto">
          <a:xfrm>
            <a:off x="457200" y="762000"/>
            <a:ext cx="8229600" cy="1035050"/>
          </a:xfrm>
          <a:prstGeom prst="rect">
            <a:avLst/>
          </a:prstGeom>
          <a:solidFill>
            <a:srgbClr val="CCFFFF"/>
          </a:solidFill>
          <a:ln w="28575">
            <a:solidFill>
              <a:srgbClr val="800000"/>
            </a:solid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A ball of mass 0.500kg is attached to the end of a 1.50m long cord.  The ball is moving in a horizontal circle.   If the string can withstand the maximum tension of 50.0 N, what is the maximum speed the ball can attain before the cord breaks? </a:t>
            </a:r>
          </a:p>
        </p:txBody>
      </p:sp>
      <p:graphicFrame>
        <p:nvGraphicFramePr>
          <p:cNvPr id="69636" name="Object 2"/>
          <p:cNvGraphicFramePr>
            <a:graphicFrameLocks noChangeAspect="1"/>
          </p:cNvGraphicFramePr>
          <p:nvPr/>
        </p:nvGraphicFramePr>
        <p:xfrm>
          <a:off x="4876800" y="2043113"/>
          <a:ext cx="808038" cy="547687"/>
        </p:xfrm>
        <a:graphic>
          <a:graphicData uri="http://schemas.openxmlformats.org/presentationml/2006/ole">
            <p:oleObj spid="_x0000_s415746" name="Equation" r:id="rId3" imgW="304560" imgH="228600" progId="Equation.DSMT4">
              <p:embed/>
            </p:oleObj>
          </a:graphicData>
        </a:graphic>
      </p:graphicFrame>
      <p:sp>
        <p:nvSpPr>
          <p:cNvPr id="69637" name="Text Box 5"/>
          <p:cNvSpPr txBox="1">
            <a:spLocks noChangeArrowheads="1"/>
          </p:cNvSpPr>
          <p:nvPr/>
        </p:nvSpPr>
        <p:spPr bwMode="auto">
          <a:xfrm>
            <a:off x="3200400" y="1981200"/>
            <a:ext cx="1371600" cy="701675"/>
          </a:xfrm>
          <a:prstGeom prst="rect">
            <a:avLst/>
          </a:prstGeom>
          <a:solidFill>
            <a:srgbClr val="FFFF99"/>
          </a:solidFill>
          <a:ln w="9525">
            <a:noFill/>
            <a:miter lim="800000"/>
            <a:headEnd/>
            <a:tailEnd/>
          </a:ln>
        </p:spPr>
        <p:txBody>
          <a:bodyPr>
            <a:prstTxWarp prst="textNoShape">
              <a:avLst/>
            </a:prstTxWarp>
            <a:spAutoFit/>
          </a:bodyPr>
          <a:lstStyle/>
          <a:p>
            <a:pPr>
              <a:spcBef>
                <a:spcPct val="20000"/>
              </a:spcBef>
            </a:pPr>
            <a:r>
              <a:rPr lang="en-US" sz="2000">
                <a:solidFill>
                  <a:srgbClr val="990000"/>
                </a:solidFill>
                <a:latin typeface="Monotype Corsiva" charset="0"/>
              </a:rPr>
              <a:t>Centripetal  acceleration:</a:t>
            </a:r>
            <a:endParaRPr lang="en-US" sz="2000" b="1">
              <a:solidFill>
                <a:srgbClr val="990000"/>
              </a:solidFill>
              <a:latin typeface="Monotype Corsiva" charset="0"/>
            </a:endParaRPr>
          </a:p>
        </p:txBody>
      </p:sp>
      <p:graphicFrame>
        <p:nvGraphicFramePr>
          <p:cNvPr id="69638" name="Object 3"/>
          <p:cNvGraphicFramePr>
            <a:graphicFrameLocks noChangeAspect="1"/>
          </p:cNvGraphicFramePr>
          <p:nvPr/>
        </p:nvGraphicFramePr>
        <p:xfrm>
          <a:off x="4614863" y="3000375"/>
          <a:ext cx="1163637" cy="554038"/>
        </p:xfrm>
        <a:graphic>
          <a:graphicData uri="http://schemas.openxmlformats.org/presentationml/2006/ole">
            <p:oleObj spid="_x0000_s415747" name="Equation" r:id="rId4" imgW="495000" imgH="253800" progId="Equation.3">
              <p:embed/>
            </p:oleObj>
          </a:graphicData>
        </a:graphic>
      </p:graphicFrame>
      <p:sp>
        <p:nvSpPr>
          <p:cNvPr id="69639" name="Text Box 7"/>
          <p:cNvSpPr txBox="1">
            <a:spLocks noChangeArrowheads="1"/>
          </p:cNvSpPr>
          <p:nvPr/>
        </p:nvSpPr>
        <p:spPr bwMode="auto">
          <a:xfrm>
            <a:off x="2819400" y="2879725"/>
            <a:ext cx="1752600" cy="701675"/>
          </a:xfrm>
          <a:prstGeom prst="rect">
            <a:avLst/>
          </a:prstGeom>
          <a:solidFill>
            <a:srgbClr val="FFFF99"/>
          </a:solidFill>
          <a:ln w="9525">
            <a:noFill/>
            <a:miter lim="800000"/>
            <a:headEnd/>
            <a:tailEnd/>
          </a:ln>
        </p:spPr>
        <p:txBody>
          <a:bodyPr>
            <a:prstTxWarp prst="textNoShape">
              <a:avLst/>
            </a:prstTxWarp>
            <a:spAutoFit/>
          </a:bodyPr>
          <a:lstStyle/>
          <a:p>
            <a:pPr>
              <a:spcBef>
                <a:spcPct val="20000"/>
              </a:spcBef>
            </a:pPr>
            <a:r>
              <a:rPr lang="en-US" sz="2000">
                <a:solidFill>
                  <a:srgbClr val="990000"/>
                </a:solidFill>
                <a:latin typeface="Monotype Corsiva" charset="0"/>
              </a:rPr>
              <a:t>When does the string break?</a:t>
            </a:r>
            <a:endParaRPr lang="en-US" sz="2000" b="1">
              <a:solidFill>
                <a:srgbClr val="990000"/>
              </a:solidFill>
              <a:latin typeface="Monotype Corsiva" charset="0"/>
            </a:endParaRPr>
          </a:p>
        </p:txBody>
      </p:sp>
      <p:sp>
        <p:nvSpPr>
          <p:cNvPr id="69640" name="Text Box 8"/>
          <p:cNvSpPr txBox="1">
            <a:spLocks noChangeArrowheads="1"/>
          </p:cNvSpPr>
          <p:nvPr/>
        </p:nvSpPr>
        <p:spPr bwMode="auto">
          <a:xfrm>
            <a:off x="1981200" y="3810000"/>
            <a:ext cx="6781800" cy="396875"/>
          </a:xfrm>
          <a:prstGeom prst="rect">
            <a:avLst/>
          </a:prstGeom>
          <a:solidFill>
            <a:srgbClr val="FFFF99"/>
          </a:solidFill>
          <a:ln w="9525">
            <a:noFill/>
            <a:miter lim="800000"/>
            <a:headEnd/>
            <a:tailEnd/>
          </a:ln>
        </p:spPr>
        <p:txBody>
          <a:bodyPr>
            <a:prstTxWarp prst="textNoShape">
              <a:avLst/>
            </a:prstTxWarp>
            <a:spAutoFit/>
          </a:bodyPr>
          <a:lstStyle/>
          <a:p>
            <a:pPr>
              <a:spcBef>
                <a:spcPct val="20000"/>
              </a:spcBef>
            </a:pPr>
            <a:r>
              <a:rPr lang="en-US" sz="2000">
                <a:solidFill>
                  <a:srgbClr val="990000"/>
                </a:solidFill>
                <a:latin typeface="Monotype Corsiva" charset="0"/>
              </a:rPr>
              <a:t>when the required centripetal force is greater than the sustainable tension.</a:t>
            </a:r>
            <a:endParaRPr lang="en-US" sz="2000" b="1">
              <a:solidFill>
                <a:srgbClr val="990000"/>
              </a:solidFill>
              <a:latin typeface="Monotype Corsiva" charset="0"/>
            </a:endParaRPr>
          </a:p>
        </p:txBody>
      </p:sp>
      <p:graphicFrame>
        <p:nvGraphicFramePr>
          <p:cNvPr id="69641" name="Object 4"/>
          <p:cNvGraphicFramePr>
            <a:graphicFrameLocks noChangeAspect="1"/>
          </p:cNvGraphicFramePr>
          <p:nvPr/>
        </p:nvGraphicFramePr>
        <p:xfrm>
          <a:off x="2049463" y="4343400"/>
          <a:ext cx="1074737" cy="685800"/>
        </p:xfrm>
        <a:graphic>
          <a:graphicData uri="http://schemas.openxmlformats.org/presentationml/2006/ole">
            <p:oleObj spid="_x0000_s415748" name="Equation" r:id="rId5" imgW="457200" imgH="419040" progId="Equation.DSMT4">
              <p:embed/>
            </p:oleObj>
          </a:graphicData>
        </a:graphic>
      </p:graphicFrame>
      <p:sp>
        <p:nvSpPr>
          <p:cNvPr id="69642" name="Text Box 10"/>
          <p:cNvSpPr txBox="1">
            <a:spLocks noChangeArrowheads="1"/>
          </p:cNvSpPr>
          <p:nvPr/>
        </p:nvSpPr>
        <p:spPr bwMode="auto">
          <a:xfrm>
            <a:off x="838200" y="5181600"/>
            <a:ext cx="3429000" cy="730250"/>
          </a:xfrm>
          <a:prstGeom prst="rect">
            <a:avLst/>
          </a:prstGeom>
          <a:solidFill>
            <a:srgbClr val="CCFFFF"/>
          </a:solidFill>
          <a:ln w="28575">
            <a:solidFill>
              <a:srgbClr val="800000"/>
            </a:solid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Calculate the tension of the cord when speed of the ball is 5.00m/s.</a:t>
            </a:r>
            <a:endParaRPr lang="en-US" sz="2000"/>
          </a:p>
        </p:txBody>
      </p:sp>
      <p:graphicFrame>
        <p:nvGraphicFramePr>
          <p:cNvPr id="69643" name="Object 5"/>
          <p:cNvGraphicFramePr>
            <a:graphicFrameLocks noChangeAspect="1"/>
          </p:cNvGraphicFramePr>
          <p:nvPr/>
        </p:nvGraphicFramePr>
        <p:xfrm>
          <a:off x="4495800" y="5392738"/>
          <a:ext cx="485775" cy="261937"/>
        </p:xfrm>
        <a:graphic>
          <a:graphicData uri="http://schemas.openxmlformats.org/presentationml/2006/ole">
            <p:oleObj spid="_x0000_s415749" name="Equation" r:id="rId6" imgW="266400" imgH="164880" progId="Equation.DSMT4">
              <p:embed/>
            </p:oleObj>
          </a:graphicData>
        </a:graphic>
      </p:graphicFrame>
      <p:graphicFrame>
        <p:nvGraphicFramePr>
          <p:cNvPr id="69644" name="Object 6"/>
          <p:cNvGraphicFramePr>
            <a:graphicFrameLocks noChangeAspect="1"/>
          </p:cNvGraphicFramePr>
          <p:nvPr/>
        </p:nvGraphicFramePr>
        <p:xfrm>
          <a:off x="3733800" y="4584700"/>
          <a:ext cx="447675" cy="215900"/>
        </p:xfrm>
        <a:graphic>
          <a:graphicData uri="http://schemas.openxmlformats.org/presentationml/2006/ole">
            <p:oleObj spid="_x0000_s415750" name="Equation" r:id="rId7" imgW="241200" imgH="139680" progId="Equation.DSMT4">
              <p:embed/>
            </p:oleObj>
          </a:graphicData>
        </a:graphic>
      </p:graphicFrame>
      <p:graphicFrame>
        <p:nvGraphicFramePr>
          <p:cNvPr id="69645" name="Object 7"/>
          <p:cNvGraphicFramePr>
            <a:graphicFrameLocks noChangeAspect="1"/>
          </p:cNvGraphicFramePr>
          <p:nvPr/>
        </p:nvGraphicFramePr>
        <p:xfrm>
          <a:off x="5826125" y="3040063"/>
          <a:ext cx="955675" cy="471487"/>
        </p:xfrm>
        <a:graphic>
          <a:graphicData uri="http://schemas.openxmlformats.org/presentationml/2006/ole">
            <p:oleObj spid="_x0000_s415751" name="Equation" r:id="rId8" imgW="406080" imgH="215640" progId="Equation.3">
              <p:embed/>
            </p:oleObj>
          </a:graphicData>
        </a:graphic>
      </p:graphicFrame>
      <p:graphicFrame>
        <p:nvGraphicFramePr>
          <p:cNvPr id="69646" name="Object 8"/>
          <p:cNvGraphicFramePr>
            <a:graphicFrameLocks noChangeAspect="1"/>
          </p:cNvGraphicFramePr>
          <p:nvPr/>
        </p:nvGraphicFramePr>
        <p:xfrm>
          <a:off x="6781800" y="2819400"/>
          <a:ext cx="804863" cy="914400"/>
        </p:xfrm>
        <a:graphic>
          <a:graphicData uri="http://schemas.openxmlformats.org/presentationml/2006/ole">
            <p:oleObj spid="_x0000_s415752" name="Equation" r:id="rId9" imgW="342720" imgH="419040" progId="Equation.3">
              <p:embed/>
            </p:oleObj>
          </a:graphicData>
        </a:graphic>
      </p:graphicFrame>
      <p:graphicFrame>
        <p:nvGraphicFramePr>
          <p:cNvPr id="69647" name="Object 9"/>
          <p:cNvGraphicFramePr>
            <a:graphicFrameLocks noChangeAspect="1"/>
          </p:cNvGraphicFramePr>
          <p:nvPr/>
        </p:nvGraphicFramePr>
        <p:xfrm>
          <a:off x="7543800" y="3095625"/>
          <a:ext cx="625475" cy="360363"/>
        </p:xfrm>
        <a:graphic>
          <a:graphicData uri="http://schemas.openxmlformats.org/presentationml/2006/ole">
            <p:oleObj spid="_x0000_s415753" name="Equation" r:id="rId10" imgW="266400" imgH="164880" progId="Equation.3">
              <p:embed/>
            </p:oleObj>
          </a:graphicData>
        </a:graphic>
      </p:graphicFrame>
      <p:pic>
        <p:nvPicPr>
          <p:cNvPr id="69648" name="Picture 16" descr="FG05_013"/>
          <p:cNvPicPr>
            <a:picLocks noChangeAspect="1" noChangeArrowheads="1"/>
          </p:cNvPicPr>
          <p:nvPr/>
        </p:nvPicPr>
        <p:blipFill>
          <a:blip r:embed="rId11"/>
          <a:srcRect/>
          <a:stretch>
            <a:fillRect/>
          </a:stretch>
        </p:blipFill>
        <p:spPr bwMode="auto">
          <a:xfrm>
            <a:off x="152400" y="1905000"/>
            <a:ext cx="2514600" cy="1885950"/>
          </a:xfrm>
          <a:prstGeom prst="rect">
            <a:avLst/>
          </a:prstGeom>
          <a:noFill/>
          <a:ln w="9525">
            <a:noFill/>
            <a:miter lim="800000"/>
            <a:headEnd/>
            <a:tailEnd/>
          </a:ln>
        </p:spPr>
      </p:pic>
      <p:graphicFrame>
        <p:nvGraphicFramePr>
          <p:cNvPr id="69649" name="Object 10"/>
          <p:cNvGraphicFramePr>
            <a:graphicFrameLocks noChangeAspect="1"/>
          </p:cNvGraphicFramePr>
          <p:nvPr/>
        </p:nvGraphicFramePr>
        <p:xfrm>
          <a:off x="3176588" y="4572000"/>
          <a:ext cx="328612" cy="269875"/>
        </p:xfrm>
        <a:graphic>
          <a:graphicData uri="http://schemas.openxmlformats.org/presentationml/2006/ole">
            <p:oleObj spid="_x0000_s415754" name="Equation" r:id="rId12" imgW="139680" imgH="164880" progId="Equation.DSMT4">
              <p:embed/>
            </p:oleObj>
          </a:graphicData>
        </a:graphic>
      </p:graphicFrame>
      <p:graphicFrame>
        <p:nvGraphicFramePr>
          <p:cNvPr id="69650" name="Object 11"/>
          <p:cNvGraphicFramePr>
            <a:graphicFrameLocks noChangeAspect="1"/>
          </p:cNvGraphicFramePr>
          <p:nvPr/>
        </p:nvGraphicFramePr>
        <p:xfrm>
          <a:off x="4114800" y="4343400"/>
          <a:ext cx="847725" cy="685800"/>
        </p:xfrm>
        <a:graphic>
          <a:graphicData uri="http://schemas.openxmlformats.org/presentationml/2006/ole">
            <p:oleObj spid="_x0000_s415755" name="Equation" r:id="rId13" imgW="457200" imgH="444240" progId="Equation.DSMT4">
              <p:embed/>
            </p:oleObj>
          </a:graphicData>
        </a:graphic>
      </p:graphicFrame>
      <p:graphicFrame>
        <p:nvGraphicFramePr>
          <p:cNvPr id="69651" name="Object 12"/>
          <p:cNvGraphicFramePr>
            <a:graphicFrameLocks noChangeAspect="1"/>
          </p:cNvGraphicFramePr>
          <p:nvPr/>
        </p:nvGraphicFramePr>
        <p:xfrm>
          <a:off x="4897438" y="4343400"/>
          <a:ext cx="2874962" cy="685800"/>
        </p:xfrm>
        <a:graphic>
          <a:graphicData uri="http://schemas.openxmlformats.org/presentationml/2006/ole">
            <p:oleObj spid="_x0000_s415756" name="Equation" r:id="rId14" imgW="1549080" imgH="444240" progId="Equation.DSMT4">
              <p:embed/>
            </p:oleObj>
          </a:graphicData>
        </a:graphic>
      </p:graphicFrame>
      <p:graphicFrame>
        <p:nvGraphicFramePr>
          <p:cNvPr id="69652" name="Object 13"/>
          <p:cNvGraphicFramePr>
            <a:graphicFrameLocks noChangeAspect="1"/>
          </p:cNvGraphicFramePr>
          <p:nvPr/>
        </p:nvGraphicFramePr>
        <p:xfrm>
          <a:off x="4876800" y="5181600"/>
          <a:ext cx="833438" cy="665163"/>
        </p:xfrm>
        <a:graphic>
          <a:graphicData uri="http://schemas.openxmlformats.org/presentationml/2006/ole">
            <p:oleObj spid="_x0000_s415757" name="Equation" r:id="rId15" imgW="457200" imgH="419040" progId="Equation.DSMT4">
              <p:embed/>
            </p:oleObj>
          </a:graphicData>
        </a:graphic>
      </p:graphicFrame>
      <p:graphicFrame>
        <p:nvGraphicFramePr>
          <p:cNvPr id="69653" name="Object 14"/>
          <p:cNvGraphicFramePr>
            <a:graphicFrameLocks noChangeAspect="1"/>
          </p:cNvGraphicFramePr>
          <p:nvPr/>
        </p:nvGraphicFramePr>
        <p:xfrm>
          <a:off x="5638800" y="5140325"/>
          <a:ext cx="2982913" cy="727075"/>
        </p:xfrm>
        <a:graphic>
          <a:graphicData uri="http://schemas.openxmlformats.org/presentationml/2006/ole">
            <p:oleObj spid="_x0000_s415758" name="Equation" r:id="rId16" imgW="1638000" imgH="457200" progId="Equation.DSMT4">
              <p:embed/>
            </p:oleObj>
          </a:graphicData>
        </a:graphic>
      </p:graphicFrame>
      <p:graphicFrame>
        <p:nvGraphicFramePr>
          <p:cNvPr id="69654" name="Object 15"/>
          <p:cNvGraphicFramePr>
            <a:graphicFrameLocks noChangeAspect="1"/>
          </p:cNvGraphicFramePr>
          <p:nvPr/>
        </p:nvGraphicFramePr>
        <p:xfrm>
          <a:off x="5634038" y="1752600"/>
          <a:ext cx="538162" cy="1003300"/>
        </p:xfrm>
        <a:graphic>
          <a:graphicData uri="http://schemas.openxmlformats.org/presentationml/2006/ole">
            <p:oleObj spid="_x0000_s415759" name="Equation" r:id="rId17" imgW="203040" imgH="419040" progId="Equation.DSMT4">
              <p:embed/>
            </p:oleObj>
          </a:graphicData>
        </a:graphic>
      </p:graphicFrame>
      <p:sp>
        <p:nvSpPr>
          <p:cNvPr id="34841" name="Footer Placeholder 24"/>
          <p:cNvSpPr>
            <a:spLocks noGrp="1"/>
          </p:cNvSpPr>
          <p:nvPr>
            <p:ph type="ftr" sz="quarter" idx="11"/>
          </p:nvPr>
        </p:nvSpPr>
        <p:spPr>
          <a:noFill/>
        </p:spPr>
        <p:txBody>
          <a:bodyPr/>
          <a:lstStyle/>
          <a:p>
            <a:r>
              <a:rPr lang="en-US" smtClean="0"/>
              <a:t>PHYS 1443-001, Spring 2011 Dr. Jaehoon Yu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69635"/>
                                        </p:tgtEl>
                                        <p:attrNameLst>
                                          <p:attrName>style.visibility</p:attrName>
                                        </p:attrNameLst>
                                      </p:cBhvr>
                                      <p:to>
                                        <p:strVal val="visible"/>
                                      </p:to>
                                    </p:set>
                                    <p:animEffect transition="in" filter="wipe(left)">
                                      <p:cBhvr>
                                        <p:cTn id="7" dur="500"/>
                                        <p:tgtEl>
                                          <p:spTgt spid="6963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iterate type="wd">
                                    <p:tmPct val="10000"/>
                                  </p:iterate>
                                  <p:childTnLst>
                                    <p:set>
                                      <p:cBhvr>
                                        <p:cTn id="11" dur="1" fill="hold">
                                          <p:stCondLst>
                                            <p:cond delay="0"/>
                                          </p:stCondLst>
                                        </p:cTn>
                                        <p:tgtEl>
                                          <p:spTgt spid="69648"/>
                                        </p:tgtEl>
                                        <p:attrNameLst>
                                          <p:attrName>style.visibility</p:attrName>
                                        </p:attrNameLst>
                                      </p:cBhvr>
                                      <p:to>
                                        <p:strVal val="visible"/>
                                      </p:to>
                                    </p:set>
                                    <p:anim calcmode="lin" valueType="num">
                                      <p:cBhvr>
                                        <p:cTn id="12" dur="500" fill="hold"/>
                                        <p:tgtEl>
                                          <p:spTgt spid="69648"/>
                                        </p:tgtEl>
                                        <p:attrNameLst>
                                          <p:attrName>ppt_w</p:attrName>
                                        </p:attrNameLst>
                                      </p:cBhvr>
                                      <p:tavLst>
                                        <p:tav tm="0">
                                          <p:val>
                                            <p:fltVal val="0"/>
                                          </p:val>
                                        </p:tav>
                                        <p:tav tm="100000">
                                          <p:val>
                                            <p:strVal val="#ppt_w"/>
                                          </p:val>
                                        </p:tav>
                                      </p:tavLst>
                                    </p:anim>
                                    <p:anim calcmode="lin" valueType="num">
                                      <p:cBhvr>
                                        <p:cTn id="13" dur="500" fill="hold"/>
                                        <p:tgtEl>
                                          <p:spTgt spid="69648"/>
                                        </p:tgtEl>
                                        <p:attrNameLst>
                                          <p:attrName>ppt_h</p:attrName>
                                        </p:attrNameLst>
                                      </p:cBhvr>
                                      <p:tavLst>
                                        <p:tav tm="0">
                                          <p:val>
                                            <p:fltVal val="0"/>
                                          </p:val>
                                        </p:tav>
                                        <p:tav tm="100000">
                                          <p:val>
                                            <p:strVal val="#ppt_h"/>
                                          </p:val>
                                        </p:tav>
                                      </p:tavLst>
                                    </p:anim>
                                    <p:animEffect transition="in" filter="fade">
                                      <p:cBhvr>
                                        <p:cTn id="14" dur="500"/>
                                        <p:tgtEl>
                                          <p:spTgt spid="69648"/>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69637"/>
                                        </p:tgtEl>
                                        <p:attrNameLst>
                                          <p:attrName>style.visibility</p:attrName>
                                        </p:attrNameLst>
                                      </p:cBhvr>
                                      <p:to>
                                        <p:strVal val="visible"/>
                                      </p:to>
                                    </p:set>
                                    <p:animEffect transition="in" filter="wipe(left)">
                                      <p:cBhvr>
                                        <p:cTn id="19" dur="500"/>
                                        <p:tgtEl>
                                          <p:spTgt spid="69637"/>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iterate type="wd">
                                    <p:tmPct val="10000"/>
                                  </p:iterate>
                                  <p:childTnLst>
                                    <p:set>
                                      <p:cBhvr>
                                        <p:cTn id="23" dur="1" fill="hold">
                                          <p:stCondLst>
                                            <p:cond delay="0"/>
                                          </p:stCondLst>
                                        </p:cTn>
                                        <p:tgtEl>
                                          <p:spTgt spid="69636"/>
                                        </p:tgtEl>
                                        <p:attrNameLst>
                                          <p:attrName>style.visibility</p:attrName>
                                        </p:attrNameLst>
                                      </p:cBhvr>
                                      <p:to>
                                        <p:strVal val="visible"/>
                                      </p:to>
                                    </p:set>
                                    <p:animEffect transition="in" filter="wipe(left)">
                                      <p:cBhvr>
                                        <p:cTn id="24" dur="500"/>
                                        <p:tgtEl>
                                          <p:spTgt spid="69636"/>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iterate type="wd">
                                    <p:tmPct val="10000"/>
                                  </p:iterate>
                                  <p:childTnLst>
                                    <p:set>
                                      <p:cBhvr>
                                        <p:cTn id="28" dur="1" fill="hold">
                                          <p:stCondLst>
                                            <p:cond delay="0"/>
                                          </p:stCondLst>
                                        </p:cTn>
                                        <p:tgtEl>
                                          <p:spTgt spid="69654"/>
                                        </p:tgtEl>
                                        <p:attrNameLst>
                                          <p:attrName>style.visibility</p:attrName>
                                        </p:attrNameLst>
                                      </p:cBhvr>
                                      <p:to>
                                        <p:strVal val="visible"/>
                                      </p:to>
                                    </p:set>
                                    <p:animEffect transition="in" filter="wipe(left)">
                                      <p:cBhvr>
                                        <p:cTn id="29" dur="500"/>
                                        <p:tgtEl>
                                          <p:spTgt spid="6965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69639"/>
                                        </p:tgtEl>
                                        <p:attrNameLst>
                                          <p:attrName>style.visibility</p:attrName>
                                        </p:attrNameLst>
                                      </p:cBhvr>
                                      <p:to>
                                        <p:strVal val="visible"/>
                                      </p:to>
                                    </p:set>
                                    <p:animEffect transition="in" filter="wipe(left)">
                                      <p:cBhvr>
                                        <p:cTn id="34" dur="500"/>
                                        <p:tgtEl>
                                          <p:spTgt spid="6963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69640"/>
                                        </p:tgtEl>
                                        <p:attrNameLst>
                                          <p:attrName>style.visibility</p:attrName>
                                        </p:attrNameLst>
                                      </p:cBhvr>
                                      <p:to>
                                        <p:strVal val="visible"/>
                                      </p:to>
                                    </p:set>
                                    <p:animEffect transition="in" filter="wipe(left)">
                                      <p:cBhvr>
                                        <p:cTn id="39" dur="500"/>
                                        <p:tgtEl>
                                          <p:spTgt spid="69640"/>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iterate type="wd">
                                    <p:tmPct val="10000"/>
                                  </p:iterate>
                                  <p:childTnLst>
                                    <p:set>
                                      <p:cBhvr>
                                        <p:cTn id="43" dur="1" fill="hold">
                                          <p:stCondLst>
                                            <p:cond delay="0"/>
                                          </p:stCondLst>
                                        </p:cTn>
                                        <p:tgtEl>
                                          <p:spTgt spid="69638"/>
                                        </p:tgtEl>
                                        <p:attrNameLst>
                                          <p:attrName>style.visibility</p:attrName>
                                        </p:attrNameLst>
                                      </p:cBhvr>
                                      <p:to>
                                        <p:strVal val="visible"/>
                                      </p:to>
                                    </p:set>
                                    <p:animEffect transition="in" filter="wipe(left)">
                                      <p:cBhvr>
                                        <p:cTn id="44" dur="500"/>
                                        <p:tgtEl>
                                          <p:spTgt spid="69638"/>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69645"/>
                                        </p:tgtEl>
                                        <p:attrNameLst>
                                          <p:attrName>style.visibility</p:attrName>
                                        </p:attrNameLst>
                                      </p:cBhvr>
                                      <p:to>
                                        <p:strVal val="visible"/>
                                      </p:to>
                                    </p:set>
                                    <p:animEffect transition="in" filter="wipe(left)">
                                      <p:cBhvr>
                                        <p:cTn id="49" dur="500"/>
                                        <p:tgtEl>
                                          <p:spTgt spid="69645"/>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69646"/>
                                        </p:tgtEl>
                                        <p:attrNameLst>
                                          <p:attrName>style.visibility</p:attrName>
                                        </p:attrNameLst>
                                      </p:cBhvr>
                                      <p:to>
                                        <p:strVal val="visible"/>
                                      </p:to>
                                    </p:set>
                                    <p:animEffect transition="in" filter="wipe(left)">
                                      <p:cBhvr>
                                        <p:cTn id="54" dur="500"/>
                                        <p:tgtEl>
                                          <p:spTgt spid="69646"/>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iterate type="wd">
                                    <p:tmPct val="10000"/>
                                  </p:iterate>
                                  <p:childTnLst>
                                    <p:set>
                                      <p:cBhvr>
                                        <p:cTn id="58" dur="1" fill="hold">
                                          <p:stCondLst>
                                            <p:cond delay="0"/>
                                          </p:stCondLst>
                                        </p:cTn>
                                        <p:tgtEl>
                                          <p:spTgt spid="69647"/>
                                        </p:tgtEl>
                                        <p:attrNameLst>
                                          <p:attrName>style.visibility</p:attrName>
                                        </p:attrNameLst>
                                      </p:cBhvr>
                                      <p:to>
                                        <p:strVal val="visible"/>
                                      </p:to>
                                    </p:set>
                                    <p:animEffect transition="in" filter="wipe(left)">
                                      <p:cBhvr>
                                        <p:cTn id="59" dur="500"/>
                                        <p:tgtEl>
                                          <p:spTgt spid="69647"/>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iterate type="wd">
                                    <p:tmPct val="10000"/>
                                  </p:iterate>
                                  <p:childTnLst>
                                    <p:set>
                                      <p:cBhvr>
                                        <p:cTn id="63" dur="1" fill="hold">
                                          <p:stCondLst>
                                            <p:cond delay="0"/>
                                          </p:stCondLst>
                                        </p:cTn>
                                        <p:tgtEl>
                                          <p:spTgt spid="69641"/>
                                        </p:tgtEl>
                                        <p:attrNameLst>
                                          <p:attrName>style.visibility</p:attrName>
                                        </p:attrNameLst>
                                      </p:cBhvr>
                                      <p:to>
                                        <p:strVal val="visible"/>
                                      </p:to>
                                    </p:set>
                                    <p:animEffect transition="in" filter="wipe(left)">
                                      <p:cBhvr>
                                        <p:cTn id="64" dur="500"/>
                                        <p:tgtEl>
                                          <p:spTgt spid="69641"/>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iterate type="wd">
                                    <p:tmPct val="10000"/>
                                  </p:iterate>
                                  <p:childTnLst>
                                    <p:set>
                                      <p:cBhvr>
                                        <p:cTn id="68" dur="1" fill="hold">
                                          <p:stCondLst>
                                            <p:cond delay="0"/>
                                          </p:stCondLst>
                                        </p:cTn>
                                        <p:tgtEl>
                                          <p:spTgt spid="69649"/>
                                        </p:tgtEl>
                                        <p:attrNameLst>
                                          <p:attrName>style.visibility</p:attrName>
                                        </p:attrNameLst>
                                      </p:cBhvr>
                                      <p:to>
                                        <p:strVal val="visible"/>
                                      </p:to>
                                    </p:set>
                                    <p:animEffect transition="in" filter="wipe(left)">
                                      <p:cBhvr>
                                        <p:cTn id="69" dur="500"/>
                                        <p:tgtEl>
                                          <p:spTgt spid="69649"/>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iterate type="wd">
                                    <p:tmPct val="10000"/>
                                  </p:iterate>
                                  <p:childTnLst>
                                    <p:set>
                                      <p:cBhvr>
                                        <p:cTn id="73" dur="1" fill="hold">
                                          <p:stCondLst>
                                            <p:cond delay="0"/>
                                          </p:stCondLst>
                                        </p:cTn>
                                        <p:tgtEl>
                                          <p:spTgt spid="69644"/>
                                        </p:tgtEl>
                                        <p:attrNameLst>
                                          <p:attrName>style.visibility</p:attrName>
                                        </p:attrNameLst>
                                      </p:cBhvr>
                                      <p:to>
                                        <p:strVal val="visible"/>
                                      </p:to>
                                    </p:set>
                                    <p:animEffect transition="in" filter="wipe(left)">
                                      <p:cBhvr>
                                        <p:cTn id="74" dur="500"/>
                                        <p:tgtEl>
                                          <p:spTgt spid="69644"/>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iterate type="wd">
                                    <p:tmPct val="10000"/>
                                  </p:iterate>
                                  <p:childTnLst>
                                    <p:set>
                                      <p:cBhvr>
                                        <p:cTn id="78" dur="1" fill="hold">
                                          <p:stCondLst>
                                            <p:cond delay="0"/>
                                          </p:stCondLst>
                                        </p:cTn>
                                        <p:tgtEl>
                                          <p:spTgt spid="69650"/>
                                        </p:tgtEl>
                                        <p:attrNameLst>
                                          <p:attrName>style.visibility</p:attrName>
                                        </p:attrNameLst>
                                      </p:cBhvr>
                                      <p:to>
                                        <p:strVal val="visible"/>
                                      </p:to>
                                    </p:set>
                                    <p:animEffect transition="in" filter="wipe(left)">
                                      <p:cBhvr>
                                        <p:cTn id="79" dur="500"/>
                                        <p:tgtEl>
                                          <p:spTgt spid="69650"/>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iterate type="wd">
                                    <p:tmPct val="10000"/>
                                  </p:iterate>
                                  <p:childTnLst>
                                    <p:set>
                                      <p:cBhvr>
                                        <p:cTn id="83" dur="1" fill="hold">
                                          <p:stCondLst>
                                            <p:cond delay="0"/>
                                          </p:stCondLst>
                                        </p:cTn>
                                        <p:tgtEl>
                                          <p:spTgt spid="69651"/>
                                        </p:tgtEl>
                                        <p:attrNameLst>
                                          <p:attrName>style.visibility</p:attrName>
                                        </p:attrNameLst>
                                      </p:cBhvr>
                                      <p:to>
                                        <p:strVal val="visible"/>
                                      </p:to>
                                    </p:set>
                                    <p:animEffect transition="in" filter="wipe(left)">
                                      <p:cBhvr>
                                        <p:cTn id="84" dur="500"/>
                                        <p:tgtEl>
                                          <p:spTgt spid="69651"/>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iterate type="wd">
                                    <p:tmPct val="10000"/>
                                  </p:iterate>
                                  <p:childTnLst>
                                    <p:set>
                                      <p:cBhvr>
                                        <p:cTn id="88" dur="1" fill="hold">
                                          <p:stCondLst>
                                            <p:cond delay="0"/>
                                          </p:stCondLst>
                                        </p:cTn>
                                        <p:tgtEl>
                                          <p:spTgt spid="69642"/>
                                        </p:tgtEl>
                                        <p:attrNameLst>
                                          <p:attrName>style.visibility</p:attrName>
                                        </p:attrNameLst>
                                      </p:cBhvr>
                                      <p:to>
                                        <p:strVal val="visible"/>
                                      </p:to>
                                    </p:set>
                                    <p:animEffect transition="in" filter="wipe(left)">
                                      <p:cBhvr>
                                        <p:cTn id="89" dur="500"/>
                                        <p:tgtEl>
                                          <p:spTgt spid="69642"/>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iterate type="wd">
                                    <p:tmPct val="10000"/>
                                  </p:iterate>
                                  <p:childTnLst>
                                    <p:set>
                                      <p:cBhvr>
                                        <p:cTn id="93" dur="1" fill="hold">
                                          <p:stCondLst>
                                            <p:cond delay="0"/>
                                          </p:stCondLst>
                                        </p:cTn>
                                        <p:tgtEl>
                                          <p:spTgt spid="69643"/>
                                        </p:tgtEl>
                                        <p:attrNameLst>
                                          <p:attrName>style.visibility</p:attrName>
                                        </p:attrNameLst>
                                      </p:cBhvr>
                                      <p:to>
                                        <p:strVal val="visible"/>
                                      </p:to>
                                    </p:set>
                                    <p:animEffect transition="in" filter="wipe(left)">
                                      <p:cBhvr>
                                        <p:cTn id="94" dur="500"/>
                                        <p:tgtEl>
                                          <p:spTgt spid="69643"/>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iterate type="wd">
                                    <p:tmPct val="10000"/>
                                  </p:iterate>
                                  <p:childTnLst>
                                    <p:set>
                                      <p:cBhvr>
                                        <p:cTn id="98" dur="1" fill="hold">
                                          <p:stCondLst>
                                            <p:cond delay="0"/>
                                          </p:stCondLst>
                                        </p:cTn>
                                        <p:tgtEl>
                                          <p:spTgt spid="69652"/>
                                        </p:tgtEl>
                                        <p:attrNameLst>
                                          <p:attrName>style.visibility</p:attrName>
                                        </p:attrNameLst>
                                      </p:cBhvr>
                                      <p:to>
                                        <p:strVal val="visible"/>
                                      </p:to>
                                    </p:set>
                                    <p:animEffect transition="in" filter="wipe(left)">
                                      <p:cBhvr>
                                        <p:cTn id="99" dur="500"/>
                                        <p:tgtEl>
                                          <p:spTgt spid="69652"/>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nodeType="clickEffect">
                                  <p:stCondLst>
                                    <p:cond delay="0"/>
                                  </p:stCondLst>
                                  <p:iterate type="wd">
                                    <p:tmPct val="10000"/>
                                  </p:iterate>
                                  <p:childTnLst>
                                    <p:set>
                                      <p:cBhvr>
                                        <p:cTn id="103" dur="1" fill="hold">
                                          <p:stCondLst>
                                            <p:cond delay="0"/>
                                          </p:stCondLst>
                                        </p:cTn>
                                        <p:tgtEl>
                                          <p:spTgt spid="69653"/>
                                        </p:tgtEl>
                                        <p:attrNameLst>
                                          <p:attrName>style.visibility</p:attrName>
                                        </p:attrNameLst>
                                      </p:cBhvr>
                                      <p:to>
                                        <p:strVal val="visible"/>
                                      </p:to>
                                    </p:set>
                                    <p:animEffect transition="in" filter="wipe(left)">
                                      <p:cBhvr>
                                        <p:cTn id="104" dur="500"/>
                                        <p:tgtEl>
                                          <p:spTgt spid="696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animBg="1" autoUpdateAnimBg="0"/>
      <p:bldP spid="69637" grpId="0" animBg="1" autoUpdateAnimBg="0"/>
      <p:bldP spid="69639" grpId="0" animBg="1" autoUpdateAnimBg="0"/>
      <p:bldP spid="69640" grpId="0" animBg="1" autoUpdateAnimBg="0"/>
      <p:bldP spid="69642" grpId="0" animBg="1" autoUpdateAnimBg="0"/>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5860" name="Rectangle 4"/>
          <p:cNvSpPr>
            <a:spLocks noGrp="1" noChangeArrowheads="1"/>
          </p:cNvSpPr>
          <p:nvPr>
            <p:ph type="dt" sz="quarter" idx="10"/>
          </p:nvPr>
        </p:nvSpPr>
        <p:spPr>
          <a:noFill/>
        </p:spPr>
        <p:txBody>
          <a:bodyPr/>
          <a:lstStyle/>
          <a:p>
            <a:r>
              <a:rPr lang="en-US" smtClean="0"/>
              <a:t>Wednesday, June 15, 2011</a:t>
            </a:r>
          </a:p>
        </p:txBody>
      </p:sp>
      <p:sp>
        <p:nvSpPr>
          <p:cNvPr id="35861" name="Rectangle 6"/>
          <p:cNvSpPr>
            <a:spLocks noGrp="1" noChangeArrowheads="1"/>
          </p:cNvSpPr>
          <p:nvPr>
            <p:ph type="sldNum" sz="quarter" idx="12"/>
          </p:nvPr>
        </p:nvSpPr>
        <p:spPr>
          <a:noFill/>
        </p:spPr>
        <p:txBody>
          <a:bodyPr/>
          <a:lstStyle/>
          <a:p>
            <a:fld id="{F8298F9E-97A3-B94B-8451-4306768F5BE4}" type="slidenum">
              <a:rPr lang="en-US"/>
              <a:pPr/>
              <a:t>17</a:t>
            </a:fld>
            <a:endParaRPr lang="en-US"/>
          </a:p>
        </p:txBody>
      </p:sp>
      <p:pic>
        <p:nvPicPr>
          <p:cNvPr id="70658" name="Picture 2" descr="FG05_019"/>
          <p:cNvPicPr>
            <a:picLocks noChangeAspect="1" noChangeArrowheads="1"/>
          </p:cNvPicPr>
          <p:nvPr/>
        </p:nvPicPr>
        <p:blipFill>
          <a:blip r:embed="rId3"/>
          <a:srcRect/>
          <a:stretch>
            <a:fillRect/>
          </a:stretch>
        </p:blipFill>
        <p:spPr bwMode="auto">
          <a:xfrm>
            <a:off x="-152400" y="1981200"/>
            <a:ext cx="3124200" cy="2343150"/>
          </a:xfrm>
          <a:prstGeom prst="rect">
            <a:avLst/>
          </a:prstGeom>
          <a:noFill/>
          <a:ln w="9525">
            <a:noFill/>
            <a:miter lim="800000"/>
            <a:headEnd/>
            <a:tailEnd/>
          </a:ln>
        </p:spPr>
      </p:pic>
      <p:sp>
        <p:nvSpPr>
          <p:cNvPr id="35863" name="Rectangle 3"/>
          <p:cNvSpPr>
            <a:spLocks noGrp="1" noChangeArrowheads="1"/>
          </p:cNvSpPr>
          <p:nvPr>
            <p:ph type="title"/>
          </p:nvPr>
        </p:nvSpPr>
        <p:spPr>
          <a:xfrm>
            <a:off x="685800" y="76200"/>
            <a:ext cx="7772400" cy="762000"/>
          </a:xfrm>
        </p:spPr>
        <p:txBody>
          <a:bodyPr/>
          <a:lstStyle/>
          <a:p>
            <a:r>
              <a:rPr lang="en-US" smtClean="0"/>
              <a:t>Example 5.15: Banked Highway</a:t>
            </a:r>
          </a:p>
        </p:txBody>
      </p:sp>
      <p:sp>
        <p:nvSpPr>
          <p:cNvPr id="70660" name="Text Box 4"/>
          <p:cNvSpPr txBox="1">
            <a:spLocks noChangeArrowheads="1"/>
          </p:cNvSpPr>
          <p:nvPr/>
        </p:nvSpPr>
        <p:spPr bwMode="auto">
          <a:xfrm>
            <a:off x="609600" y="838200"/>
            <a:ext cx="8001000" cy="1035050"/>
          </a:xfrm>
          <a:prstGeom prst="rect">
            <a:avLst/>
          </a:prstGeom>
          <a:solidFill>
            <a:srgbClr val="CCFFFF"/>
          </a:solidFill>
          <a:ln w="28575">
            <a:solidFill>
              <a:srgbClr val="800000"/>
            </a:solid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(a) For a car traveling with speed </a:t>
            </a:r>
            <a:r>
              <a:rPr lang="en-US" sz="2000">
                <a:solidFill>
                  <a:schemeClr val="accent2"/>
                </a:solidFill>
                <a:latin typeface="Monotype Corsiva" charset="0"/>
              </a:rPr>
              <a:t>v</a:t>
            </a:r>
            <a:r>
              <a:rPr lang="en-US" sz="2000">
                <a:solidFill>
                  <a:schemeClr val="accent2"/>
                </a:solidFill>
                <a:latin typeface="Arial Narrow" charset="0"/>
              </a:rPr>
              <a:t> around a curve of radius </a:t>
            </a:r>
            <a:r>
              <a:rPr lang="en-US" sz="2000">
                <a:solidFill>
                  <a:schemeClr val="accent2"/>
                </a:solidFill>
                <a:latin typeface="Monotype Corsiva" charset="0"/>
              </a:rPr>
              <a:t>r</a:t>
            </a:r>
            <a:r>
              <a:rPr lang="en-US" sz="2000">
                <a:solidFill>
                  <a:schemeClr val="accent2"/>
                </a:solidFill>
                <a:latin typeface="Arial Narrow" charset="0"/>
              </a:rPr>
              <a:t>, determine the formula for the angle at which the road should be banked so that no friction is required to keep the car from skidding.  </a:t>
            </a:r>
            <a:endParaRPr lang="en-US" sz="2000"/>
          </a:p>
        </p:txBody>
      </p:sp>
      <p:graphicFrame>
        <p:nvGraphicFramePr>
          <p:cNvPr id="70661" name="Object 2"/>
          <p:cNvGraphicFramePr>
            <a:graphicFrameLocks noChangeAspect="1"/>
          </p:cNvGraphicFramePr>
          <p:nvPr/>
        </p:nvGraphicFramePr>
        <p:xfrm>
          <a:off x="4832350" y="2362200"/>
          <a:ext cx="1720850" cy="717550"/>
        </p:xfrm>
        <a:graphic>
          <a:graphicData uri="http://schemas.openxmlformats.org/presentationml/2006/ole">
            <p:oleObj spid="_x0000_s416770" name="Equation" r:id="rId4" imgW="952200" imgH="419040" progId="Equation.DSMT4">
              <p:embed/>
            </p:oleObj>
          </a:graphicData>
        </a:graphic>
      </p:graphicFrame>
      <p:graphicFrame>
        <p:nvGraphicFramePr>
          <p:cNvPr id="70662" name="Object 3"/>
          <p:cNvGraphicFramePr>
            <a:graphicFrameLocks noChangeAspect="1"/>
          </p:cNvGraphicFramePr>
          <p:nvPr/>
        </p:nvGraphicFramePr>
        <p:xfrm>
          <a:off x="4110038" y="3055938"/>
          <a:ext cx="766762" cy="434975"/>
        </p:xfrm>
        <a:graphic>
          <a:graphicData uri="http://schemas.openxmlformats.org/presentationml/2006/ole">
            <p:oleObj spid="_x0000_s416771" name="Equation" r:id="rId5" imgW="507960" imgH="253800" progId="Equation.3">
              <p:embed/>
            </p:oleObj>
          </a:graphicData>
        </a:graphic>
      </p:graphicFrame>
      <p:graphicFrame>
        <p:nvGraphicFramePr>
          <p:cNvPr id="70663" name="Object 4"/>
          <p:cNvGraphicFramePr>
            <a:graphicFrameLocks noChangeAspect="1"/>
          </p:cNvGraphicFramePr>
          <p:nvPr/>
        </p:nvGraphicFramePr>
        <p:xfrm>
          <a:off x="4030663" y="2044700"/>
          <a:ext cx="896937" cy="438150"/>
        </p:xfrm>
        <a:graphic>
          <a:graphicData uri="http://schemas.openxmlformats.org/presentationml/2006/ole">
            <p:oleObj spid="_x0000_s416772" name="Equation" r:id="rId6" imgW="495000" imgH="253800" progId="Equation.3">
              <p:embed/>
            </p:oleObj>
          </a:graphicData>
        </a:graphic>
      </p:graphicFrame>
      <p:graphicFrame>
        <p:nvGraphicFramePr>
          <p:cNvPr id="70664" name="Object 5"/>
          <p:cNvGraphicFramePr>
            <a:graphicFrameLocks noChangeAspect="1"/>
          </p:cNvGraphicFramePr>
          <p:nvPr/>
        </p:nvGraphicFramePr>
        <p:xfrm>
          <a:off x="457200" y="5486400"/>
          <a:ext cx="2528888" cy="304800"/>
        </p:xfrm>
        <a:graphic>
          <a:graphicData uri="http://schemas.openxmlformats.org/presentationml/2006/ole">
            <p:oleObj spid="_x0000_s416773" name="Equation" r:id="rId7" imgW="1396800" imgH="177480" progId="Equation.3">
              <p:embed/>
            </p:oleObj>
          </a:graphicData>
        </a:graphic>
      </p:graphicFrame>
      <p:sp>
        <p:nvSpPr>
          <p:cNvPr id="70665" name="Text Box 9"/>
          <p:cNvSpPr txBox="1">
            <a:spLocks noChangeArrowheads="1"/>
          </p:cNvSpPr>
          <p:nvPr/>
        </p:nvSpPr>
        <p:spPr bwMode="auto">
          <a:xfrm>
            <a:off x="3124200" y="2057400"/>
            <a:ext cx="869950" cy="395288"/>
          </a:xfrm>
          <a:prstGeom prst="rect">
            <a:avLst/>
          </a:prstGeom>
          <a:solidFill>
            <a:srgbClr val="FFFFCC"/>
          </a:solidFill>
          <a:ln w="28575">
            <a:solidFill>
              <a:srgbClr val="A50021"/>
            </a:solidFill>
            <a:miter lim="800000"/>
            <a:headEnd/>
            <a:tailEnd/>
          </a:ln>
        </p:spPr>
        <p:txBody>
          <a:bodyPr wrap="none">
            <a:prstTxWarp prst="textNoShape">
              <a:avLst/>
            </a:prstTxWarp>
            <a:spAutoFit/>
          </a:bodyPr>
          <a:lstStyle/>
          <a:p>
            <a:r>
              <a:rPr lang="en-US" sz="1800">
                <a:solidFill>
                  <a:srgbClr val="A50021"/>
                </a:solidFill>
                <a:latin typeface="Arial Narrow" charset="0"/>
              </a:rPr>
              <a:t>x comp.</a:t>
            </a:r>
          </a:p>
        </p:txBody>
      </p:sp>
      <p:sp>
        <p:nvSpPr>
          <p:cNvPr id="70666" name="Text Box 10"/>
          <p:cNvSpPr txBox="1">
            <a:spLocks noChangeArrowheads="1"/>
          </p:cNvSpPr>
          <p:nvPr/>
        </p:nvSpPr>
        <p:spPr bwMode="auto">
          <a:xfrm>
            <a:off x="3124200" y="3109913"/>
            <a:ext cx="869950" cy="395287"/>
          </a:xfrm>
          <a:prstGeom prst="rect">
            <a:avLst/>
          </a:prstGeom>
          <a:solidFill>
            <a:srgbClr val="FFFFCC"/>
          </a:solidFill>
          <a:ln w="28575">
            <a:solidFill>
              <a:srgbClr val="A50021"/>
            </a:solidFill>
            <a:miter lim="800000"/>
            <a:headEnd/>
            <a:tailEnd/>
          </a:ln>
        </p:spPr>
        <p:txBody>
          <a:bodyPr wrap="none">
            <a:prstTxWarp prst="textNoShape">
              <a:avLst/>
            </a:prstTxWarp>
            <a:spAutoFit/>
          </a:bodyPr>
          <a:lstStyle/>
          <a:p>
            <a:r>
              <a:rPr lang="en-US" sz="1800">
                <a:solidFill>
                  <a:srgbClr val="A50021"/>
                </a:solidFill>
                <a:latin typeface="Arial Narrow" charset="0"/>
              </a:rPr>
              <a:t>y comp.</a:t>
            </a:r>
          </a:p>
        </p:txBody>
      </p:sp>
      <p:grpSp>
        <p:nvGrpSpPr>
          <p:cNvPr id="2" name="Group 11"/>
          <p:cNvGrpSpPr>
            <a:grpSpLocks/>
          </p:cNvGrpSpPr>
          <p:nvPr/>
        </p:nvGrpSpPr>
        <p:grpSpPr bwMode="auto">
          <a:xfrm>
            <a:off x="473075" y="2133600"/>
            <a:ext cx="1889125" cy="1371600"/>
            <a:chOff x="3312" y="1200"/>
            <a:chExt cx="1190" cy="864"/>
          </a:xfrm>
        </p:grpSpPr>
        <p:grpSp>
          <p:nvGrpSpPr>
            <p:cNvPr id="3" name="Group 12"/>
            <p:cNvGrpSpPr>
              <a:grpSpLocks/>
            </p:cNvGrpSpPr>
            <p:nvPr/>
          </p:nvGrpSpPr>
          <p:grpSpPr bwMode="auto">
            <a:xfrm>
              <a:off x="3312" y="1344"/>
              <a:ext cx="1190" cy="720"/>
              <a:chOff x="2506" y="1344"/>
              <a:chExt cx="1190" cy="720"/>
            </a:xfrm>
          </p:grpSpPr>
          <p:sp>
            <p:nvSpPr>
              <p:cNvPr id="35873" name="Line 13"/>
              <p:cNvSpPr>
                <a:spLocks noChangeShapeType="1"/>
              </p:cNvSpPr>
              <p:nvPr/>
            </p:nvSpPr>
            <p:spPr bwMode="auto">
              <a:xfrm>
                <a:off x="2506" y="1920"/>
                <a:ext cx="1008" cy="0"/>
              </a:xfrm>
              <a:prstGeom prst="line">
                <a:avLst/>
              </a:prstGeom>
              <a:noFill/>
              <a:ln w="28575">
                <a:solidFill>
                  <a:srgbClr val="800000"/>
                </a:solidFill>
                <a:round/>
                <a:headEnd/>
                <a:tailEnd/>
              </a:ln>
            </p:spPr>
            <p:txBody>
              <a:bodyPr>
                <a:prstTxWarp prst="textNoShape">
                  <a:avLst/>
                </a:prstTxWarp>
              </a:bodyPr>
              <a:lstStyle/>
              <a:p>
                <a:endParaRPr lang="en-US"/>
              </a:p>
            </p:txBody>
          </p:sp>
          <p:sp>
            <p:nvSpPr>
              <p:cNvPr id="35874" name="Line 14"/>
              <p:cNvSpPr>
                <a:spLocks noChangeShapeType="1"/>
              </p:cNvSpPr>
              <p:nvPr/>
            </p:nvSpPr>
            <p:spPr bwMode="auto">
              <a:xfrm rot="5400000">
                <a:off x="2674" y="1704"/>
                <a:ext cx="720" cy="0"/>
              </a:xfrm>
              <a:prstGeom prst="line">
                <a:avLst/>
              </a:prstGeom>
              <a:noFill/>
              <a:ln w="28575">
                <a:solidFill>
                  <a:srgbClr val="800000"/>
                </a:solidFill>
                <a:round/>
                <a:headEnd/>
                <a:tailEnd/>
              </a:ln>
            </p:spPr>
            <p:txBody>
              <a:bodyPr>
                <a:prstTxWarp prst="textNoShape">
                  <a:avLst/>
                </a:prstTxWarp>
              </a:bodyPr>
              <a:lstStyle/>
              <a:p>
                <a:endParaRPr lang="en-US"/>
              </a:p>
            </p:txBody>
          </p:sp>
          <p:sp>
            <p:nvSpPr>
              <p:cNvPr id="35875" name="Text Box 15"/>
              <p:cNvSpPr txBox="1">
                <a:spLocks noChangeArrowheads="1"/>
              </p:cNvSpPr>
              <p:nvPr/>
            </p:nvSpPr>
            <p:spPr bwMode="auto">
              <a:xfrm>
                <a:off x="3514" y="1783"/>
                <a:ext cx="182" cy="250"/>
              </a:xfrm>
              <a:prstGeom prst="rect">
                <a:avLst/>
              </a:prstGeom>
              <a:noFill/>
              <a:ln w="9525">
                <a:noFill/>
                <a:miter lim="800000"/>
                <a:headEnd/>
                <a:tailEnd/>
              </a:ln>
            </p:spPr>
            <p:txBody>
              <a:bodyPr wrap="none">
                <a:prstTxWarp prst="textNoShape">
                  <a:avLst/>
                </a:prstTxWarp>
                <a:spAutoFit/>
              </a:bodyPr>
              <a:lstStyle/>
              <a:p>
                <a:r>
                  <a:rPr lang="en-US" sz="2000">
                    <a:solidFill>
                      <a:srgbClr val="333399"/>
                    </a:solidFill>
                    <a:latin typeface="Arial Narrow" charset="0"/>
                  </a:rPr>
                  <a:t>x</a:t>
                </a:r>
              </a:p>
            </p:txBody>
          </p:sp>
        </p:grpSp>
        <p:sp>
          <p:nvSpPr>
            <p:cNvPr id="35872" name="Text Box 16"/>
            <p:cNvSpPr txBox="1">
              <a:spLocks noChangeArrowheads="1"/>
            </p:cNvSpPr>
            <p:nvPr/>
          </p:nvSpPr>
          <p:spPr bwMode="auto">
            <a:xfrm>
              <a:off x="3840" y="1200"/>
              <a:ext cx="182" cy="250"/>
            </a:xfrm>
            <a:prstGeom prst="rect">
              <a:avLst/>
            </a:prstGeom>
            <a:noFill/>
            <a:ln w="9525">
              <a:noFill/>
              <a:miter lim="800000"/>
              <a:headEnd/>
              <a:tailEnd/>
            </a:ln>
          </p:spPr>
          <p:txBody>
            <a:bodyPr wrap="none">
              <a:prstTxWarp prst="textNoShape">
                <a:avLst/>
              </a:prstTxWarp>
              <a:spAutoFit/>
            </a:bodyPr>
            <a:lstStyle/>
            <a:p>
              <a:r>
                <a:rPr lang="en-US" sz="2000">
                  <a:solidFill>
                    <a:srgbClr val="333399"/>
                  </a:solidFill>
                  <a:latin typeface="Arial Narrow" charset="0"/>
                </a:rPr>
                <a:t>y</a:t>
              </a:r>
            </a:p>
          </p:txBody>
        </p:sp>
      </p:grpSp>
      <p:graphicFrame>
        <p:nvGraphicFramePr>
          <p:cNvPr id="70673" name="Object 6"/>
          <p:cNvGraphicFramePr>
            <a:graphicFrameLocks noChangeAspect="1"/>
          </p:cNvGraphicFramePr>
          <p:nvPr/>
        </p:nvGraphicFramePr>
        <p:xfrm>
          <a:off x="4953000" y="2066925"/>
          <a:ext cx="1169988" cy="392113"/>
        </p:xfrm>
        <a:graphic>
          <a:graphicData uri="http://schemas.openxmlformats.org/presentationml/2006/ole">
            <p:oleObj spid="_x0000_s416774" name="Equation" r:id="rId8" imgW="647640" imgH="228600" progId="Equation.DSMT4">
              <p:embed/>
            </p:oleObj>
          </a:graphicData>
        </a:graphic>
      </p:graphicFrame>
      <p:graphicFrame>
        <p:nvGraphicFramePr>
          <p:cNvPr id="70674" name="Object 7"/>
          <p:cNvGraphicFramePr>
            <a:graphicFrameLocks noChangeAspect="1"/>
          </p:cNvGraphicFramePr>
          <p:nvPr/>
        </p:nvGraphicFramePr>
        <p:xfrm>
          <a:off x="2209800" y="3567113"/>
          <a:ext cx="1284288" cy="674687"/>
        </p:xfrm>
        <a:graphic>
          <a:graphicData uri="http://schemas.openxmlformats.org/presentationml/2006/ole">
            <p:oleObj spid="_x0000_s416775" name="Equation" r:id="rId9" imgW="711000" imgH="393480" progId="Equation.DSMT4">
              <p:embed/>
            </p:oleObj>
          </a:graphicData>
        </a:graphic>
      </p:graphicFrame>
      <p:graphicFrame>
        <p:nvGraphicFramePr>
          <p:cNvPr id="70676" name="Object 8"/>
          <p:cNvGraphicFramePr>
            <a:graphicFrameLocks noChangeAspect="1"/>
          </p:cNvGraphicFramePr>
          <p:nvPr/>
        </p:nvGraphicFramePr>
        <p:xfrm>
          <a:off x="4962525" y="3114675"/>
          <a:ext cx="1514475" cy="390525"/>
        </p:xfrm>
        <a:graphic>
          <a:graphicData uri="http://schemas.openxmlformats.org/presentationml/2006/ole">
            <p:oleObj spid="_x0000_s416776" name="Equation" r:id="rId10" imgW="1002960" imgH="228600" progId="Equation.DSMT4">
              <p:embed/>
            </p:oleObj>
          </a:graphicData>
        </a:graphic>
      </p:graphicFrame>
      <p:graphicFrame>
        <p:nvGraphicFramePr>
          <p:cNvPr id="70677" name="Object 9"/>
          <p:cNvGraphicFramePr>
            <a:graphicFrameLocks noChangeAspect="1"/>
          </p:cNvGraphicFramePr>
          <p:nvPr/>
        </p:nvGraphicFramePr>
        <p:xfrm>
          <a:off x="3810000" y="3706813"/>
          <a:ext cx="977900" cy="393700"/>
        </p:xfrm>
        <a:graphic>
          <a:graphicData uri="http://schemas.openxmlformats.org/presentationml/2006/ole">
            <p:oleObj spid="_x0000_s416777" name="Equation" r:id="rId11" imgW="647640" imgH="228600" progId="Equation.DSMT4">
              <p:embed/>
            </p:oleObj>
          </a:graphicData>
        </a:graphic>
      </p:graphicFrame>
      <p:graphicFrame>
        <p:nvGraphicFramePr>
          <p:cNvPr id="70678" name="Object 10"/>
          <p:cNvGraphicFramePr>
            <a:graphicFrameLocks noChangeAspect="1"/>
          </p:cNvGraphicFramePr>
          <p:nvPr/>
        </p:nvGraphicFramePr>
        <p:xfrm>
          <a:off x="7620000" y="3521075"/>
          <a:ext cx="1143000" cy="763588"/>
        </p:xfrm>
        <a:graphic>
          <a:graphicData uri="http://schemas.openxmlformats.org/presentationml/2006/ole">
            <p:oleObj spid="_x0000_s416778" name="Equation" r:id="rId12" imgW="672840" imgH="444240" progId="Equation.3">
              <p:embed/>
            </p:oleObj>
          </a:graphicData>
        </a:graphic>
      </p:graphicFrame>
      <p:graphicFrame>
        <p:nvGraphicFramePr>
          <p:cNvPr id="70679" name="Object 11"/>
          <p:cNvGraphicFramePr>
            <a:graphicFrameLocks noChangeAspect="1"/>
          </p:cNvGraphicFramePr>
          <p:nvPr/>
        </p:nvGraphicFramePr>
        <p:xfrm>
          <a:off x="3352800" y="5280025"/>
          <a:ext cx="2389188" cy="739775"/>
        </p:xfrm>
        <a:graphic>
          <a:graphicData uri="http://schemas.openxmlformats.org/presentationml/2006/ole">
            <p:oleObj spid="_x0000_s416779" name="Equation" r:id="rId13" imgW="1320480" imgH="431640" progId="Equation.3">
              <p:embed/>
            </p:oleObj>
          </a:graphicData>
        </a:graphic>
      </p:graphicFrame>
      <p:graphicFrame>
        <p:nvGraphicFramePr>
          <p:cNvPr id="70681" name="Object 12"/>
          <p:cNvGraphicFramePr>
            <a:graphicFrameLocks noChangeAspect="1"/>
          </p:cNvGraphicFramePr>
          <p:nvPr/>
        </p:nvGraphicFramePr>
        <p:xfrm>
          <a:off x="6551613" y="3189288"/>
          <a:ext cx="230187" cy="306387"/>
        </p:xfrm>
        <a:graphic>
          <a:graphicData uri="http://schemas.openxmlformats.org/presentationml/2006/ole">
            <p:oleObj spid="_x0000_s416780" name="Equation" r:id="rId14" imgW="126720" imgH="177480" progId="Equation.3">
              <p:embed/>
            </p:oleObj>
          </a:graphicData>
        </a:graphic>
      </p:graphicFrame>
      <p:graphicFrame>
        <p:nvGraphicFramePr>
          <p:cNvPr id="70682" name="Object 13"/>
          <p:cNvGraphicFramePr>
            <a:graphicFrameLocks noChangeAspect="1"/>
          </p:cNvGraphicFramePr>
          <p:nvPr/>
        </p:nvGraphicFramePr>
        <p:xfrm>
          <a:off x="7073900" y="3114675"/>
          <a:ext cx="1628775" cy="390525"/>
        </p:xfrm>
        <a:graphic>
          <a:graphicData uri="http://schemas.openxmlformats.org/presentationml/2006/ole">
            <p:oleObj spid="_x0000_s416781" name="Equation" r:id="rId15" imgW="901440" imgH="228600" progId="Equation.DSMT4">
              <p:embed/>
            </p:oleObj>
          </a:graphicData>
        </a:graphic>
      </p:graphicFrame>
      <p:sp>
        <p:nvSpPr>
          <p:cNvPr id="70683" name="Text Box 27"/>
          <p:cNvSpPr txBox="1">
            <a:spLocks noChangeArrowheads="1"/>
          </p:cNvSpPr>
          <p:nvPr/>
        </p:nvSpPr>
        <p:spPr bwMode="auto">
          <a:xfrm>
            <a:off x="685800" y="4451350"/>
            <a:ext cx="7848600" cy="730250"/>
          </a:xfrm>
          <a:prstGeom prst="rect">
            <a:avLst/>
          </a:prstGeom>
          <a:solidFill>
            <a:srgbClr val="CCFFFF"/>
          </a:solidFill>
          <a:ln w="28575">
            <a:solidFill>
              <a:srgbClr val="800000"/>
            </a:solid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(b) What is this angle for an expressway off-ramp curve of radius 50m at a design speed of 50km/h? </a:t>
            </a:r>
            <a:endParaRPr lang="en-US" sz="2000"/>
          </a:p>
        </p:txBody>
      </p:sp>
      <p:graphicFrame>
        <p:nvGraphicFramePr>
          <p:cNvPr id="70684" name="Object 14"/>
          <p:cNvGraphicFramePr>
            <a:graphicFrameLocks noChangeAspect="1"/>
          </p:cNvGraphicFramePr>
          <p:nvPr/>
        </p:nvGraphicFramePr>
        <p:xfrm>
          <a:off x="6383338" y="5486400"/>
          <a:ext cx="2227262" cy="392113"/>
        </p:xfrm>
        <a:graphic>
          <a:graphicData uri="http://schemas.openxmlformats.org/presentationml/2006/ole">
            <p:oleObj spid="_x0000_s416782" name="Equation" r:id="rId16" imgW="1231560" imgH="228600" progId="Equation.3">
              <p:embed/>
            </p:oleObj>
          </a:graphicData>
        </a:graphic>
      </p:graphicFrame>
      <p:graphicFrame>
        <p:nvGraphicFramePr>
          <p:cNvPr id="70685" name="Object 15"/>
          <p:cNvGraphicFramePr>
            <a:graphicFrameLocks noChangeAspect="1"/>
          </p:cNvGraphicFramePr>
          <p:nvPr/>
        </p:nvGraphicFramePr>
        <p:xfrm>
          <a:off x="4813300" y="3590925"/>
          <a:ext cx="1054100" cy="676275"/>
        </p:xfrm>
        <a:graphic>
          <a:graphicData uri="http://schemas.openxmlformats.org/presentationml/2006/ole">
            <p:oleObj spid="_x0000_s416783" name="Equation" r:id="rId17" imgW="698400" imgH="393480" progId="Equation.DSMT4">
              <p:embed/>
            </p:oleObj>
          </a:graphicData>
        </a:graphic>
      </p:graphicFrame>
      <p:graphicFrame>
        <p:nvGraphicFramePr>
          <p:cNvPr id="70686" name="Object 16"/>
          <p:cNvGraphicFramePr>
            <a:graphicFrameLocks noChangeAspect="1"/>
          </p:cNvGraphicFramePr>
          <p:nvPr/>
        </p:nvGraphicFramePr>
        <p:xfrm>
          <a:off x="5899150" y="3765550"/>
          <a:ext cx="1035050" cy="349250"/>
        </p:xfrm>
        <a:graphic>
          <a:graphicData uri="http://schemas.openxmlformats.org/presentationml/2006/ole">
            <p:oleObj spid="_x0000_s416784" name="Equation" r:id="rId18" imgW="685800" imgH="203040" progId="Equation.DSMT4">
              <p:embed/>
            </p:oleObj>
          </a:graphicData>
        </a:graphic>
      </p:graphicFrame>
      <p:graphicFrame>
        <p:nvGraphicFramePr>
          <p:cNvPr id="70687" name="Object 17"/>
          <p:cNvGraphicFramePr>
            <a:graphicFrameLocks noChangeAspect="1"/>
          </p:cNvGraphicFramePr>
          <p:nvPr/>
        </p:nvGraphicFramePr>
        <p:xfrm>
          <a:off x="6911975" y="3546475"/>
          <a:ext cx="479425" cy="720725"/>
        </p:xfrm>
        <a:graphic>
          <a:graphicData uri="http://schemas.openxmlformats.org/presentationml/2006/ole">
            <p:oleObj spid="_x0000_s416785" name="Equation" r:id="rId19" imgW="317160" imgH="419040" progId="Equation.DSMT4">
              <p:embed/>
            </p:oleObj>
          </a:graphicData>
        </a:graphic>
      </p:graphicFrame>
      <p:sp>
        <p:nvSpPr>
          <p:cNvPr id="70688" name="AutoShape 32"/>
          <p:cNvSpPr>
            <a:spLocks noChangeArrowheads="1"/>
          </p:cNvSpPr>
          <p:nvPr/>
        </p:nvSpPr>
        <p:spPr bwMode="auto">
          <a:xfrm>
            <a:off x="3568700" y="3657600"/>
            <a:ext cx="241300" cy="555625"/>
          </a:xfrm>
          <a:prstGeom prst="rightArrow">
            <a:avLst>
              <a:gd name="adj1" fmla="val 50000"/>
              <a:gd name="adj2" fmla="val 25000"/>
            </a:avLst>
          </a:prstGeom>
          <a:solidFill>
            <a:srgbClr val="FFFFCC"/>
          </a:solidFill>
          <a:ln w="38100">
            <a:solidFill>
              <a:srgbClr val="A50021"/>
            </a:solidFill>
            <a:miter lim="800000"/>
            <a:headEnd/>
            <a:tailEnd/>
          </a:ln>
        </p:spPr>
        <p:txBody>
          <a:bodyPr anchor="ctr">
            <a:prstTxWarp prst="textNoShape">
              <a:avLst/>
            </a:prstTxWarp>
            <a:spAutoFit/>
          </a:bodyPr>
          <a:lstStyle/>
          <a:p>
            <a:pPr algn="ctr"/>
            <a:endParaRPr lang="en-US" sz="1400">
              <a:solidFill>
                <a:srgbClr val="FF0066"/>
              </a:solidFill>
            </a:endParaRPr>
          </a:p>
        </p:txBody>
      </p:sp>
      <p:graphicFrame>
        <p:nvGraphicFramePr>
          <p:cNvPr id="70689" name="Object 18"/>
          <p:cNvGraphicFramePr>
            <a:graphicFrameLocks noChangeAspect="1"/>
          </p:cNvGraphicFramePr>
          <p:nvPr/>
        </p:nvGraphicFramePr>
        <p:xfrm>
          <a:off x="6172200" y="2057400"/>
          <a:ext cx="504825" cy="392113"/>
        </p:xfrm>
        <a:graphic>
          <a:graphicData uri="http://schemas.openxmlformats.org/presentationml/2006/ole">
            <p:oleObj spid="_x0000_s416786" name="Equation" r:id="rId20" imgW="279360" imgH="228600" progId="Equation.DSMT4">
              <p:embed/>
            </p:oleObj>
          </a:graphicData>
        </a:graphic>
      </p:graphicFrame>
      <p:graphicFrame>
        <p:nvGraphicFramePr>
          <p:cNvPr id="70690" name="Object 19"/>
          <p:cNvGraphicFramePr>
            <a:graphicFrameLocks noChangeAspect="1"/>
          </p:cNvGraphicFramePr>
          <p:nvPr/>
        </p:nvGraphicFramePr>
        <p:xfrm>
          <a:off x="6686550" y="1905000"/>
          <a:ext cx="781050" cy="717550"/>
        </p:xfrm>
        <a:graphic>
          <a:graphicData uri="http://schemas.openxmlformats.org/presentationml/2006/ole">
            <p:oleObj spid="_x0000_s416787" name="Equation" r:id="rId21" imgW="431640" imgH="419040" progId="Equation.DSMT4">
              <p:embed/>
            </p:oleObj>
          </a:graphicData>
        </a:graphic>
      </p:graphicFrame>
      <p:sp>
        <p:nvSpPr>
          <p:cNvPr id="35870" name="Footer Placeholder 34"/>
          <p:cNvSpPr>
            <a:spLocks noGrp="1"/>
          </p:cNvSpPr>
          <p:nvPr>
            <p:ph type="ftr" sz="quarter" idx="11"/>
          </p:nvPr>
        </p:nvSpPr>
        <p:spPr>
          <a:noFill/>
        </p:spPr>
        <p:txBody>
          <a:bodyPr/>
          <a:lstStyle/>
          <a:p>
            <a:r>
              <a:rPr lang="en-US" smtClean="0"/>
              <a:t>PHYS 1443-001, Spring 2011 Dr. Jaehoon Yu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0660"/>
                                        </p:tgtEl>
                                        <p:attrNameLst>
                                          <p:attrName>style.visibility</p:attrName>
                                        </p:attrNameLst>
                                      </p:cBhvr>
                                      <p:to>
                                        <p:strVal val="visible"/>
                                      </p:to>
                                    </p:set>
                                    <p:animEffect transition="in" filter="wipe(left)">
                                      <p:cBhvr>
                                        <p:cTn id="7" dur="500"/>
                                        <p:tgtEl>
                                          <p:spTgt spid="7066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iterate type="wd">
                                    <p:tmPct val="10000"/>
                                  </p:iterate>
                                  <p:childTnLst>
                                    <p:set>
                                      <p:cBhvr>
                                        <p:cTn id="11" dur="1" fill="hold">
                                          <p:stCondLst>
                                            <p:cond delay="0"/>
                                          </p:stCondLst>
                                        </p:cTn>
                                        <p:tgtEl>
                                          <p:spTgt spid="70658"/>
                                        </p:tgtEl>
                                        <p:attrNameLst>
                                          <p:attrName>style.visibility</p:attrName>
                                        </p:attrNameLst>
                                      </p:cBhvr>
                                      <p:to>
                                        <p:strVal val="visible"/>
                                      </p:to>
                                    </p:set>
                                    <p:anim calcmode="lin" valueType="num">
                                      <p:cBhvr>
                                        <p:cTn id="12" dur="500" fill="hold"/>
                                        <p:tgtEl>
                                          <p:spTgt spid="70658"/>
                                        </p:tgtEl>
                                        <p:attrNameLst>
                                          <p:attrName>ppt_w</p:attrName>
                                        </p:attrNameLst>
                                      </p:cBhvr>
                                      <p:tavLst>
                                        <p:tav tm="0">
                                          <p:val>
                                            <p:fltVal val="0"/>
                                          </p:val>
                                        </p:tav>
                                        <p:tav tm="100000">
                                          <p:val>
                                            <p:strVal val="#ppt_w"/>
                                          </p:val>
                                        </p:tav>
                                      </p:tavLst>
                                    </p:anim>
                                    <p:anim calcmode="lin" valueType="num">
                                      <p:cBhvr>
                                        <p:cTn id="13" dur="500" fill="hold"/>
                                        <p:tgtEl>
                                          <p:spTgt spid="70658"/>
                                        </p:tgtEl>
                                        <p:attrNameLst>
                                          <p:attrName>ppt_h</p:attrName>
                                        </p:attrNameLst>
                                      </p:cBhvr>
                                      <p:tavLst>
                                        <p:tav tm="0">
                                          <p:val>
                                            <p:fltVal val="0"/>
                                          </p:val>
                                        </p:tav>
                                        <p:tav tm="100000">
                                          <p:val>
                                            <p:strVal val="#ppt_h"/>
                                          </p:val>
                                        </p:tav>
                                      </p:tavLst>
                                    </p:anim>
                                    <p:animEffect transition="in" filter="fade">
                                      <p:cBhvr>
                                        <p:cTn id="14" dur="500"/>
                                        <p:tgtEl>
                                          <p:spTgt spid="70658"/>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iterate type="wd">
                                    <p:tmPct val="10000"/>
                                  </p:iterate>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ppt_w</p:attrName>
                                        </p:attrNameLst>
                                      </p:cBhvr>
                                      <p:tavLst>
                                        <p:tav tm="0">
                                          <p:val>
                                            <p:fltVal val="0"/>
                                          </p:val>
                                        </p:tav>
                                        <p:tav tm="100000">
                                          <p:val>
                                            <p:strVal val="#ppt_w"/>
                                          </p:val>
                                        </p:tav>
                                      </p:tavLst>
                                    </p:anim>
                                    <p:anim calcmode="lin" valueType="num">
                                      <p:cBhvr>
                                        <p:cTn id="20" dur="500" fill="hold"/>
                                        <p:tgtEl>
                                          <p:spTgt spid="2"/>
                                        </p:tgtEl>
                                        <p:attrNameLst>
                                          <p:attrName>ppt_h</p:attrName>
                                        </p:attrNameLst>
                                      </p:cBhvr>
                                      <p:tavLst>
                                        <p:tav tm="0">
                                          <p:val>
                                            <p:fltVal val="0"/>
                                          </p:val>
                                        </p:tav>
                                        <p:tav tm="100000">
                                          <p:val>
                                            <p:strVal val="#ppt_h"/>
                                          </p:val>
                                        </p:tav>
                                      </p:tavLst>
                                    </p:anim>
                                    <p:animEffect transition="in" filter="fade">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iterate type="wd">
                                    <p:tmPct val="10000"/>
                                  </p:iterate>
                                  <p:childTnLst>
                                    <p:set>
                                      <p:cBhvr>
                                        <p:cTn id="25" dur="1" fill="hold">
                                          <p:stCondLst>
                                            <p:cond delay="0"/>
                                          </p:stCondLst>
                                        </p:cTn>
                                        <p:tgtEl>
                                          <p:spTgt spid="70665"/>
                                        </p:tgtEl>
                                        <p:attrNameLst>
                                          <p:attrName>style.visibility</p:attrName>
                                        </p:attrNameLst>
                                      </p:cBhvr>
                                      <p:to>
                                        <p:strVal val="visible"/>
                                      </p:to>
                                    </p:set>
                                    <p:animEffect transition="in" filter="wipe(left)">
                                      <p:cBhvr>
                                        <p:cTn id="26" dur="500"/>
                                        <p:tgtEl>
                                          <p:spTgt spid="7066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iterate type="wd">
                                    <p:tmPct val="10000"/>
                                  </p:iterate>
                                  <p:childTnLst>
                                    <p:set>
                                      <p:cBhvr>
                                        <p:cTn id="30" dur="1" fill="hold">
                                          <p:stCondLst>
                                            <p:cond delay="0"/>
                                          </p:stCondLst>
                                        </p:cTn>
                                        <p:tgtEl>
                                          <p:spTgt spid="70663"/>
                                        </p:tgtEl>
                                        <p:attrNameLst>
                                          <p:attrName>style.visibility</p:attrName>
                                        </p:attrNameLst>
                                      </p:cBhvr>
                                      <p:to>
                                        <p:strVal val="visible"/>
                                      </p:to>
                                    </p:set>
                                    <p:animEffect transition="in" filter="wipe(left)">
                                      <p:cBhvr>
                                        <p:cTn id="31" dur="500"/>
                                        <p:tgtEl>
                                          <p:spTgt spid="7066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iterate type="wd">
                                    <p:tmPct val="10000"/>
                                  </p:iterate>
                                  <p:childTnLst>
                                    <p:set>
                                      <p:cBhvr>
                                        <p:cTn id="35" dur="1" fill="hold">
                                          <p:stCondLst>
                                            <p:cond delay="0"/>
                                          </p:stCondLst>
                                        </p:cTn>
                                        <p:tgtEl>
                                          <p:spTgt spid="70673"/>
                                        </p:tgtEl>
                                        <p:attrNameLst>
                                          <p:attrName>style.visibility</p:attrName>
                                        </p:attrNameLst>
                                      </p:cBhvr>
                                      <p:to>
                                        <p:strVal val="visible"/>
                                      </p:to>
                                    </p:set>
                                    <p:animEffect transition="in" filter="wipe(left)">
                                      <p:cBhvr>
                                        <p:cTn id="36" dur="500"/>
                                        <p:tgtEl>
                                          <p:spTgt spid="70673"/>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iterate type="wd">
                                    <p:tmPct val="10000"/>
                                  </p:iterate>
                                  <p:childTnLst>
                                    <p:set>
                                      <p:cBhvr>
                                        <p:cTn id="40" dur="1" fill="hold">
                                          <p:stCondLst>
                                            <p:cond delay="0"/>
                                          </p:stCondLst>
                                        </p:cTn>
                                        <p:tgtEl>
                                          <p:spTgt spid="70689"/>
                                        </p:tgtEl>
                                        <p:attrNameLst>
                                          <p:attrName>style.visibility</p:attrName>
                                        </p:attrNameLst>
                                      </p:cBhvr>
                                      <p:to>
                                        <p:strVal val="visible"/>
                                      </p:to>
                                    </p:set>
                                    <p:animEffect transition="in" filter="wipe(left)">
                                      <p:cBhvr>
                                        <p:cTn id="41" dur="500"/>
                                        <p:tgtEl>
                                          <p:spTgt spid="70689"/>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iterate type="wd">
                                    <p:tmPct val="10000"/>
                                  </p:iterate>
                                  <p:childTnLst>
                                    <p:set>
                                      <p:cBhvr>
                                        <p:cTn id="45" dur="1" fill="hold">
                                          <p:stCondLst>
                                            <p:cond delay="0"/>
                                          </p:stCondLst>
                                        </p:cTn>
                                        <p:tgtEl>
                                          <p:spTgt spid="70690"/>
                                        </p:tgtEl>
                                        <p:attrNameLst>
                                          <p:attrName>style.visibility</p:attrName>
                                        </p:attrNameLst>
                                      </p:cBhvr>
                                      <p:to>
                                        <p:strVal val="visible"/>
                                      </p:to>
                                    </p:set>
                                    <p:animEffect transition="in" filter="wipe(left)">
                                      <p:cBhvr>
                                        <p:cTn id="46" dur="500"/>
                                        <p:tgtEl>
                                          <p:spTgt spid="70690"/>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iterate type="wd">
                                    <p:tmPct val="10000"/>
                                  </p:iterate>
                                  <p:childTnLst>
                                    <p:set>
                                      <p:cBhvr>
                                        <p:cTn id="50" dur="1" fill="hold">
                                          <p:stCondLst>
                                            <p:cond delay="0"/>
                                          </p:stCondLst>
                                        </p:cTn>
                                        <p:tgtEl>
                                          <p:spTgt spid="70661"/>
                                        </p:tgtEl>
                                        <p:attrNameLst>
                                          <p:attrName>style.visibility</p:attrName>
                                        </p:attrNameLst>
                                      </p:cBhvr>
                                      <p:to>
                                        <p:strVal val="visible"/>
                                      </p:to>
                                    </p:set>
                                    <p:animEffect transition="in" filter="wipe(left)">
                                      <p:cBhvr>
                                        <p:cTn id="51" dur="500"/>
                                        <p:tgtEl>
                                          <p:spTgt spid="70661"/>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iterate type="wd">
                                    <p:tmPct val="10000"/>
                                  </p:iterate>
                                  <p:childTnLst>
                                    <p:set>
                                      <p:cBhvr>
                                        <p:cTn id="55" dur="1" fill="hold">
                                          <p:stCondLst>
                                            <p:cond delay="0"/>
                                          </p:stCondLst>
                                        </p:cTn>
                                        <p:tgtEl>
                                          <p:spTgt spid="70666"/>
                                        </p:tgtEl>
                                        <p:attrNameLst>
                                          <p:attrName>style.visibility</p:attrName>
                                        </p:attrNameLst>
                                      </p:cBhvr>
                                      <p:to>
                                        <p:strVal val="visible"/>
                                      </p:to>
                                    </p:set>
                                    <p:animEffect transition="in" filter="wipe(left)">
                                      <p:cBhvr>
                                        <p:cTn id="56" dur="500"/>
                                        <p:tgtEl>
                                          <p:spTgt spid="70666"/>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iterate type="wd">
                                    <p:tmPct val="10000"/>
                                  </p:iterate>
                                  <p:childTnLst>
                                    <p:set>
                                      <p:cBhvr>
                                        <p:cTn id="60" dur="1" fill="hold">
                                          <p:stCondLst>
                                            <p:cond delay="0"/>
                                          </p:stCondLst>
                                        </p:cTn>
                                        <p:tgtEl>
                                          <p:spTgt spid="70662"/>
                                        </p:tgtEl>
                                        <p:attrNameLst>
                                          <p:attrName>style.visibility</p:attrName>
                                        </p:attrNameLst>
                                      </p:cBhvr>
                                      <p:to>
                                        <p:strVal val="visible"/>
                                      </p:to>
                                    </p:set>
                                    <p:animEffect transition="in" filter="wipe(left)">
                                      <p:cBhvr>
                                        <p:cTn id="61" dur="500"/>
                                        <p:tgtEl>
                                          <p:spTgt spid="70662"/>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iterate type="wd">
                                    <p:tmPct val="10000"/>
                                  </p:iterate>
                                  <p:childTnLst>
                                    <p:set>
                                      <p:cBhvr>
                                        <p:cTn id="65" dur="1" fill="hold">
                                          <p:stCondLst>
                                            <p:cond delay="0"/>
                                          </p:stCondLst>
                                        </p:cTn>
                                        <p:tgtEl>
                                          <p:spTgt spid="70676"/>
                                        </p:tgtEl>
                                        <p:attrNameLst>
                                          <p:attrName>style.visibility</p:attrName>
                                        </p:attrNameLst>
                                      </p:cBhvr>
                                      <p:to>
                                        <p:strVal val="visible"/>
                                      </p:to>
                                    </p:set>
                                    <p:animEffect transition="in" filter="wipe(left)">
                                      <p:cBhvr>
                                        <p:cTn id="66" dur="500"/>
                                        <p:tgtEl>
                                          <p:spTgt spid="70676"/>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iterate type="wd">
                                    <p:tmPct val="10000"/>
                                  </p:iterate>
                                  <p:childTnLst>
                                    <p:set>
                                      <p:cBhvr>
                                        <p:cTn id="70" dur="1" fill="hold">
                                          <p:stCondLst>
                                            <p:cond delay="0"/>
                                          </p:stCondLst>
                                        </p:cTn>
                                        <p:tgtEl>
                                          <p:spTgt spid="70681"/>
                                        </p:tgtEl>
                                        <p:attrNameLst>
                                          <p:attrName>style.visibility</p:attrName>
                                        </p:attrNameLst>
                                      </p:cBhvr>
                                      <p:to>
                                        <p:strVal val="visible"/>
                                      </p:to>
                                    </p:set>
                                    <p:animEffect transition="in" filter="wipe(left)">
                                      <p:cBhvr>
                                        <p:cTn id="71" dur="500"/>
                                        <p:tgtEl>
                                          <p:spTgt spid="70681"/>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nodeType="clickEffect">
                                  <p:stCondLst>
                                    <p:cond delay="0"/>
                                  </p:stCondLst>
                                  <p:iterate type="wd">
                                    <p:tmPct val="10000"/>
                                  </p:iterate>
                                  <p:childTnLst>
                                    <p:set>
                                      <p:cBhvr>
                                        <p:cTn id="75" dur="1" fill="hold">
                                          <p:stCondLst>
                                            <p:cond delay="0"/>
                                          </p:stCondLst>
                                        </p:cTn>
                                        <p:tgtEl>
                                          <p:spTgt spid="70682"/>
                                        </p:tgtEl>
                                        <p:attrNameLst>
                                          <p:attrName>style.visibility</p:attrName>
                                        </p:attrNameLst>
                                      </p:cBhvr>
                                      <p:to>
                                        <p:strVal val="visible"/>
                                      </p:to>
                                    </p:set>
                                    <p:animEffect transition="in" filter="wipe(left)">
                                      <p:cBhvr>
                                        <p:cTn id="76" dur="500"/>
                                        <p:tgtEl>
                                          <p:spTgt spid="70682"/>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nodeType="clickEffect">
                                  <p:stCondLst>
                                    <p:cond delay="0"/>
                                  </p:stCondLst>
                                  <p:iterate type="wd">
                                    <p:tmPct val="10000"/>
                                  </p:iterate>
                                  <p:childTnLst>
                                    <p:set>
                                      <p:cBhvr>
                                        <p:cTn id="80" dur="1" fill="hold">
                                          <p:stCondLst>
                                            <p:cond delay="0"/>
                                          </p:stCondLst>
                                        </p:cTn>
                                        <p:tgtEl>
                                          <p:spTgt spid="70674"/>
                                        </p:tgtEl>
                                        <p:attrNameLst>
                                          <p:attrName>style.visibility</p:attrName>
                                        </p:attrNameLst>
                                      </p:cBhvr>
                                      <p:to>
                                        <p:strVal val="visible"/>
                                      </p:to>
                                    </p:set>
                                    <p:animEffect transition="in" filter="wipe(left)">
                                      <p:cBhvr>
                                        <p:cTn id="81" dur="500"/>
                                        <p:tgtEl>
                                          <p:spTgt spid="70674"/>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grpId="0" nodeType="clickEffect">
                                  <p:stCondLst>
                                    <p:cond delay="0"/>
                                  </p:stCondLst>
                                  <p:childTnLst>
                                    <p:set>
                                      <p:cBhvr>
                                        <p:cTn id="85" dur="1" fill="hold">
                                          <p:stCondLst>
                                            <p:cond delay="0"/>
                                          </p:stCondLst>
                                        </p:cTn>
                                        <p:tgtEl>
                                          <p:spTgt spid="70688"/>
                                        </p:tgtEl>
                                        <p:attrNameLst>
                                          <p:attrName>style.visibility</p:attrName>
                                        </p:attrNameLst>
                                      </p:cBhvr>
                                      <p:to>
                                        <p:strVal val="visible"/>
                                      </p:to>
                                    </p:set>
                                    <p:animEffect transition="in" filter="wipe(left)">
                                      <p:cBhvr>
                                        <p:cTn id="86" dur="500"/>
                                        <p:tgtEl>
                                          <p:spTgt spid="70688"/>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nodeType="clickEffect">
                                  <p:stCondLst>
                                    <p:cond delay="0"/>
                                  </p:stCondLst>
                                  <p:iterate type="wd">
                                    <p:tmPct val="10000"/>
                                  </p:iterate>
                                  <p:childTnLst>
                                    <p:set>
                                      <p:cBhvr>
                                        <p:cTn id="90" dur="1" fill="hold">
                                          <p:stCondLst>
                                            <p:cond delay="0"/>
                                          </p:stCondLst>
                                        </p:cTn>
                                        <p:tgtEl>
                                          <p:spTgt spid="70677"/>
                                        </p:tgtEl>
                                        <p:attrNameLst>
                                          <p:attrName>style.visibility</p:attrName>
                                        </p:attrNameLst>
                                      </p:cBhvr>
                                      <p:to>
                                        <p:strVal val="visible"/>
                                      </p:to>
                                    </p:set>
                                    <p:animEffect transition="in" filter="wipe(left)">
                                      <p:cBhvr>
                                        <p:cTn id="91" dur="500"/>
                                        <p:tgtEl>
                                          <p:spTgt spid="70677"/>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8" fill="hold" nodeType="clickEffect">
                                  <p:stCondLst>
                                    <p:cond delay="0"/>
                                  </p:stCondLst>
                                  <p:iterate type="wd">
                                    <p:tmPct val="10000"/>
                                  </p:iterate>
                                  <p:childTnLst>
                                    <p:set>
                                      <p:cBhvr>
                                        <p:cTn id="95" dur="1" fill="hold">
                                          <p:stCondLst>
                                            <p:cond delay="0"/>
                                          </p:stCondLst>
                                        </p:cTn>
                                        <p:tgtEl>
                                          <p:spTgt spid="70685"/>
                                        </p:tgtEl>
                                        <p:attrNameLst>
                                          <p:attrName>style.visibility</p:attrName>
                                        </p:attrNameLst>
                                      </p:cBhvr>
                                      <p:to>
                                        <p:strVal val="visible"/>
                                      </p:to>
                                    </p:set>
                                    <p:animEffect transition="in" filter="wipe(left)">
                                      <p:cBhvr>
                                        <p:cTn id="96" dur="500"/>
                                        <p:tgtEl>
                                          <p:spTgt spid="70685"/>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8" fill="hold" nodeType="clickEffect">
                                  <p:stCondLst>
                                    <p:cond delay="0"/>
                                  </p:stCondLst>
                                  <p:iterate type="wd">
                                    <p:tmPct val="10000"/>
                                  </p:iterate>
                                  <p:childTnLst>
                                    <p:set>
                                      <p:cBhvr>
                                        <p:cTn id="100" dur="1" fill="hold">
                                          <p:stCondLst>
                                            <p:cond delay="0"/>
                                          </p:stCondLst>
                                        </p:cTn>
                                        <p:tgtEl>
                                          <p:spTgt spid="70686"/>
                                        </p:tgtEl>
                                        <p:attrNameLst>
                                          <p:attrName>style.visibility</p:attrName>
                                        </p:attrNameLst>
                                      </p:cBhvr>
                                      <p:to>
                                        <p:strVal val="visible"/>
                                      </p:to>
                                    </p:set>
                                    <p:animEffect transition="in" filter="wipe(left)">
                                      <p:cBhvr>
                                        <p:cTn id="101" dur="500"/>
                                        <p:tgtEl>
                                          <p:spTgt spid="70686"/>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8" fill="hold" nodeType="clickEffect">
                                  <p:stCondLst>
                                    <p:cond delay="0"/>
                                  </p:stCondLst>
                                  <p:iterate type="wd">
                                    <p:tmPct val="10000"/>
                                  </p:iterate>
                                  <p:childTnLst>
                                    <p:set>
                                      <p:cBhvr>
                                        <p:cTn id="105" dur="1" fill="hold">
                                          <p:stCondLst>
                                            <p:cond delay="0"/>
                                          </p:stCondLst>
                                        </p:cTn>
                                        <p:tgtEl>
                                          <p:spTgt spid="70687"/>
                                        </p:tgtEl>
                                        <p:attrNameLst>
                                          <p:attrName>style.visibility</p:attrName>
                                        </p:attrNameLst>
                                      </p:cBhvr>
                                      <p:to>
                                        <p:strVal val="visible"/>
                                      </p:to>
                                    </p:set>
                                    <p:animEffect transition="in" filter="wipe(left)">
                                      <p:cBhvr>
                                        <p:cTn id="106" dur="500"/>
                                        <p:tgtEl>
                                          <p:spTgt spid="70687"/>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8" fill="hold" nodeType="clickEffect">
                                  <p:stCondLst>
                                    <p:cond delay="0"/>
                                  </p:stCondLst>
                                  <p:iterate type="wd">
                                    <p:tmPct val="10000"/>
                                  </p:iterate>
                                  <p:childTnLst>
                                    <p:set>
                                      <p:cBhvr>
                                        <p:cTn id="110" dur="1" fill="hold">
                                          <p:stCondLst>
                                            <p:cond delay="0"/>
                                          </p:stCondLst>
                                        </p:cTn>
                                        <p:tgtEl>
                                          <p:spTgt spid="70678"/>
                                        </p:tgtEl>
                                        <p:attrNameLst>
                                          <p:attrName>style.visibility</p:attrName>
                                        </p:attrNameLst>
                                      </p:cBhvr>
                                      <p:to>
                                        <p:strVal val="visible"/>
                                      </p:to>
                                    </p:set>
                                    <p:animEffect transition="in" filter="wipe(left)">
                                      <p:cBhvr>
                                        <p:cTn id="111" dur="500"/>
                                        <p:tgtEl>
                                          <p:spTgt spid="70678"/>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grpId="0" nodeType="clickEffect">
                                  <p:stCondLst>
                                    <p:cond delay="0"/>
                                  </p:stCondLst>
                                  <p:iterate type="wd">
                                    <p:tmPct val="10000"/>
                                  </p:iterate>
                                  <p:childTnLst>
                                    <p:set>
                                      <p:cBhvr>
                                        <p:cTn id="115" dur="1" fill="hold">
                                          <p:stCondLst>
                                            <p:cond delay="0"/>
                                          </p:stCondLst>
                                        </p:cTn>
                                        <p:tgtEl>
                                          <p:spTgt spid="70683"/>
                                        </p:tgtEl>
                                        <p:attrNameLst>
                                          <p:attrName>style.visibility</p:attrName>
                                        </p:attrNameLst>
                                      </p:cBhvr>
                                      <p:to>
                                        <p:strVal val="visible"/>
                                      </p:to>
                                    </p:set>
                                    <p:animEffect transition="in" filter="wipe(left)">
                                      <p:cBhvr>
                                        <p:cTn id="116" dur="500"/>
                                        <p:tgtEl>
                                          <p:spTgt spid="70683"/>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8" fill="hold" nodeType="clickEffect">
                                  <p:stCondLst>
                                    <p:cond delay="0"/>
                                  </p:stCondLst>
                                  <p:iterate type="wd">
                                    <p:tmPct val="10000"/>
                                  </p:iterate>
                                  <p:childTnLst>
                                    <p:set>
                                      <p:cBhvr>
                                        <p:cTn id="120" dur="1" fill="hold">
                                          <p:stCondLst>
                                            <p:cond delay="0"/>
                                          </p:stCondLst>
                                        </p:cTn>
                                        <p:tgtEl>
                                          <p:spTgt spid="70664"/>
                                        </p:tgtEl>
                                        <p:attrNameLst>
                                          <p:attrName>style.visibility</p:attrName>
                                        </p:attrNameLst>
                                      </p:cBhvr>
                                      <p:to>
                                        <p:strVal val="visible"/>
                                      </p:to>
                                    </p:set>
                                    <p:animEffect transition="in" filter="wipe(left)">
                                      <p:cBhvr>
                                        <p:cTn id="121" dur="500"/>
                                        <p:tgtEl>
                                          <p:spTgt spid="70664"/>
                                        </p:tgtEl>
                                      </p:cBhvr>
                                    </p:animEffect>
                                  </p:childTnLst>
                                </p:cTn>
                              </p:par>
                            </p:childTnLst>
                          </p:cTn>
                        </p:par>
                      </p:childTnLst>
                    </p:cTn>
                  </p:par>
                  <p:par>
                    <p:cTn id="122" fill="hold">
                      <p:stCondLst>
                        <p:cond delay="indefinite"/>
                      </p:stCondLst>
                      <p:childTnLst>
                        <p:par>
                          <p:cTn id="123" fill="hold">
                            <p:stCondLst>
                              <p:cond delay="0"/>
                            </p:stCondLst>
                            <p:childTnLst>
                              <p:par>
                                <p:cTn id="124" presetID="22" presetClass="entr" presetSubtype="8" fill="hold" nodeType="clickEffect">
                                  <p:stCondLst>
                                    <p:cond delay="0"/>
                                  </p:stCondLst>
                                  <p:iterate type="wd">
                                    <p:tmPct val="10000"/>
                                  </p:iterate>
                                  <p:childTnLst>
                                    <p:set>
                                      <p:cBhvr>
                                        <p:cTn id="125" dur="1" fill="hold">
                                          <p:stCondLst>
                                            <p:cond delay="0"/>
                                          </p:stCondLst>
                                        </p:cTn>
                                        <p:tgtEl>
                                          <p:spTgt spid="70679"/>
                                        </p:tgtEl>
                                        <p:attrNameLst>
                                          <p:attrName>style.visibility</p:attrName>
                                        </p:attrNameLst>
                                      </p:cBhvr>
                                      <p:to>
                                        <p:strVal val="visible"/>
                                      </p:to>
                                    </p:set>
                                    <p:animEffect transition="in" filter="wipe(left)">
                                      <p:cBhvr>
                                        <p:cTn id="126" dur="500"/>
                                        <p:tgtEl>
                                          <p:spTgt spid="70679"/>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8" fill="hold" nodeType="clickEffect">
                                  <p:stCondLst>
                                    <p:cond delay="0"/>
                                  </p:stCondLst>
                                  <p:iterate type="wd">
                                    <p:tmPct val="10000"/>
                                  </p:iterate>
                                  <p:childTnLst>
                                    <p:set>
                                      <p:cBhvr>
                                        <p:cTn id="130" dur="1" fill="hold">
                                          <p:stCondLst>
                                            <p:cond delay="0"/>
                                          </p:stCondLst>
                                        </p:cTn>
                                        <p:tgtEl>
                                          <p:spTgt spid="70684"/>
                                        </p:tgtEl>
                                        <p:attrNameLst>
                                          <p:attrName>style.visibility</p:attrName>
                                        </p:attrNameLst>
                                      </p:cBhvr>
                                      <p:to>
                                        <p:strVal val="visible"/>
                                      </p:to>
                                    </p:set>
                                    <p:animEffect transition="in" filter="wipe(left)">
                                      <p:cBhvr>
                                        <p:cTn id="131" dur="500"/>
                                        <p:tgtEl>
                                          <p:spTgt spid="706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0" grpId="0" animBg="1" autoUpdateAnimBg="0"/>
      <p:bldP spid="70665" grpId="0" animBg="1" autoUpdateAnimBg="0"/>
      <p:bldP spid="70666" grpId="0" animBg="1" autoUpdateAnimBg="0"/>
      <p:bldP spid="70683" grpId="0" animBg="1" autoUpdateAnimBg="0"/>
      <p:bldP spid="70688" grpId="0" animBg="1"/>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6871" name="Rectangle 4"/>
          <p:cNvSpPr>
            <a:spLocks noGrp="1" noChangeArrowheads="1"/>
          </p:cNvSpPr>
          <p:nvPr>
            <p:ph type="dt" sz="quarter" idx="10"/>
          </p:nvPr>
        </p:nvSpPr>
        <p:spPr>
          <a:noFill/>
        </p:spPr>
        <p:txBody>
          <a:bodyPr/>
          <a:lstStyle/>
          <a:p>
            <a:r>
              <a:rPr lang="en-US" smtClean="0"/>
              <a:t>Wednesday, June 15, 2011</a:t>
            </a:r>
          </a:p>
        </p:txBody>
      </p:sp>
      <p:sp>
        <p:nvSpPr>
          <p:cNvPr id="36872" name="Rectangle 6"/>
          <p:cNvSpPr>
            <a:spLocks noGrp="1" noChangeArrowheads="1"/>
          </p:cNvSpPr>
          <p:nvPr>
            <p:ph type="sldNum" sz="quarter" idx="12"/>
          </p:nvPr>
        </p:nvSpPr>
        <p:spPr>
          <a:noFill/>
        </p:spPr>
        <p:txBody>
          <a:bodyPr/>
          <a:lstStyle/>
          <a:p>
            <a:fld id="{30FE7CE8-EE13-F54D-9F38-93072D5E8160}" type="slidenum">
              <a:rPr lang="en-US"/>
              <a:pPr/>
              <a:t>18</a:t>
            </a:fld>
            <a:endParaRPr lang="en-US"/>
          </a:p>
        </p:txBody>
      </p:sp>
      <p:sp>
        <p:nvSpPr>
          <p:cNvPr id="36873" name="Rectangle 2"/>
          <p:cNvSpPr>
            <a:spLocks noGrp="1" noChangeArrowheads="1"/>
          </p:cNvSpPr>
          <p:nvPr>
            <p:ph type="title"/>
          </p:nvPr>
        </p:nvSpPr>
        <p:spPr>
          <a:xfrm>
            <a:off x="685800" y="152400"/>
            <a:ext cx="7772400" cy="609600"/>
          </a:xfrm>
        </p:spPr>
        <p:txBody>
          <a:bodyPr/>
          <a:lstStyle/>
          <a:p>
            <a:r>
              <a:rPr lang="en-US" sz="4000"/>
              <a:t>Forces in Non-uniform Circular Motion</a:t>
            </a:r>
          </a:p>
        </p:txBody>
      </p:sp>
      <p:sp>
        <p:nvSpPr>
          <p:cNvPr id="71683" name="Oval 3"/>
          <p:cNvSpPr>
            <a:spLocks noChangeArrowheads="1"/>
          </p:cNvSpPr>
          <p:nvPr/>
        </p:nvSpPr>
        <p:spPr bwMode="auto">
          <a:xfrm>
            <a:off x="457200" y="1219200"/>
            <a:ext cx="2286000" cy="2209800"/>
          </a:xfrm>
          <a:prstGeom prst="ellipse">
            <a:avLst/>
          </a:prstGeom>
          <a:noFill/>
          <a:ln w="28575">
            <a:solidFill>
              <a:srgbClr val="800000"/>
            </a:solidFill>
            <a:round/>
            <a:headEnd/>
            <a:tailEnd/>
          </a:ln>
        </p:spPr>
        <p:txBody>
          <a:bodyPr wrap="none" anchor="ctr">
            <a:prstTxWarp prst="textNoShape">
              <a:avLst/>
            </a:prstTxWarp>
          </a:bodyPr>
          <a:lstStyle/>
          <a:p>
            <a:endParaRPr lang="en-US"/>
          </a:p>
        </p:txBody>
      </p:sp>
      <p:sp>
        <p:nvSpPr>
          <p:cNvPr id="71684" name="Text Box 4"/>
          <p:cNvSpPr txBox="1">
            <a:spLocks noChangeArrowheads="1"/>
          </p:cNvSpPr>
          <p:nvPr/>
        </p:nvSpPr>
        <p:spPr bwMode="auto">
          <a:xfrm>
            <a:off x="2667000" y="990600"/>
            <a:ext cx="6416675" cy="457200"/>
          </a:xfrm>
          <a:prstGeom prst="rect">
            <a:avLst/>
          </a:prstGeom>
          <a:noFill/>
          <a:ln w="9525">
            <a:noFill/>
            <a:miter lim="800000"/>
            <a:headEnd/>
            <a:tailEnd/>
          </a:ln>
        </p:spPr>
        <p:txBody>
          <a:bodyPr>
            <a:prstTxWarp prst="textNoShape">
              <a:avLst/>
            </a:prstTxWarp>
            <a:spAutoFit/>
          </a:bodyPr>
          <a:lstStyle/>
          <a:p>
            <a:pPr>
              <a:spcBef>
                <a:spcPct val="20000"/>
              </a:spcBef>
            </a:pPr>
            <a:r>
              <a:rPr lang="en-US" dirty="0" smtClean="0">
                <a:solidFill>
                  <a:schemeClr val="accent2"/>
                </a:solidFill>
                <a:latin typeface="Arial Narrow" charset="0"/>
              </a:rPr>
              <a:t>An </a:t>
            </a:r>
            <a:r>
              <a:rPr lang="en-US" dirty="0">
                <a:solidFill>
                  <a:schemeClr val="accent2"/>
                </a:solidFill>
                <a:latin typeface="Arial Narrow" charset="0"/>
              </a:rPr>
              <a:t>object has both tangential and radial accelerations.</a:t>
            </a:r>
            <a:endParaRPr lang="en-US" b="1" dirty="0">
              <a:solidFill>
                <a:schemeClr val="accent2"/>
              </a:solidFill>
              <a:latin typeface="Arial Narrow" charset="0"/>
            </a:endParaRPr>
          </a:p>
        </p:txBody>
      </p:sp>
      <p:sp>
        <p:nvSpPr>
          <p:cNvPr id="71685" name="Text Box 5"/>
          <p:cNvSpPr txBox="1">
            <a:spLocks noChangeArrowheads="1"/>
          </p:cNvSpPr>
          <p:nvPr/>
        </p:nvSpPr>
        <p:spPr bwMode="auto">
          <a:xfrm>
            <a:off x="3733800" y="1676400"/>
            <a:ext cx="3962400" cy="457200"/>
          </a:xfrm>
          <a:prstGeom prst="rect">
            <a:avLst/>
          </a:prstGeom>
          <a:noFill/>
          <a:ln w="9525">
            <a:noFill/>
            <a:miter lim="800000"/>
            <a:headEnd/>
            <a:tailEnd/>
          </a:ln>
        </p:spPr>
        <p:txBody>
          <a:bodyPr>
            <a:prstTxWarp prst="textNoShape">
              <a:avLst/>
            </a:prstTxWarp>
            <a:spAutoFit/>
          </a:bodyPr>
          <a:lstStyle/>
          <a:p>
            <a:pPr>
              <a:spcBef>
                <a:spcPct val="20000"/>
              </a:spcBef>
            </a:pPr>
            <a:r>
              <a:rPr lang="en-US">
                <a:solidFill>
                  <a:srgbClr val="990000"/>
                </a:solidFill>
                <a:latin typeface="Arial Narrow" charset="0"/>
              </a:rPr>
              <a:t>What does this statement mean?</a:t>
            </a:r>
            <a:endParaRPr lang="en-US" b="1">
              <a:solidFill>
                <a:srgbClr val="990000"/>
              </a:solidFill>
              <a:latin typeface="Arial Narrow" charset="0"/>
            </a:endParaRPr>
          </a:p>
        </p:txBody>
      </p:sp>
      <p:sp>
        <p:nvSpPr>
          <p:cNvPr id="71686" name="Text Box 6"/>
          <p:cNvSpPr txBox="1">
            <a:spLocks noChangeArrowheads="1"/>
          </p:cNvSpPr>
          <p:nvPr/>
        </p:nvSpPr>
        <p:spPr bwMode="auto">
          <a:xfrm>
            <a:off x="3048000" y="2362200"/>
            <a:ext cx="5637213" cy="822325"/>
          </a:xfrm>
          <a:prstGeom prst="rect">
            <a:avLst/>
          </a:prstGeom>
          <a:noFill/>
          <a:ln w="952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The object is moving under both tangential and radial forces.</a:t>
            </a:r>
            <a:endParaRPr lang="en-US" b="1">
              <a:solidFill>
                <a:schemeClr val="accent2"/>
              </a:solidFill>
              <a:latin typeface="Arial Narrow" charset="0"/>
            </a:endParaRPr>
          </a:p>
        </p:txBody>
      </p:sp>
      <p:sp>
        <p:nvSpPr>
          <p:cNvPr id="71687" name="Oval 7"/>
          <p:cNvSpPr>
            <a:spLocks noChangeArrowheads="1"/>
          </p:cNvSpPr>
          <p:nvPr/>
        </p:nvSpPr>
        <p:spPr bwMode="auto">
          <a:xfrm>
            <a:off x="1371600" y="3276600"/>
            <a:ext cx="304800" cy="304800"/>
          </a:xfrm>
          <a:prstGeom prst="ellipse">
            <a:avLst/>
          </a:prstGeom>
          <a:gradFill rotWithShape="0">
            <a:gsLst>
              <a:gs pos="0">
                <a:srgbClr val="761847"/>
              </a:gs>
              <a:gs pos="50000">
                <a:srgbClr val="FF3399"/>
              </a:gs>
              <a:gs pos="100000">
                <a:srgbClr val="761847"/>
              </a:gs>
            </a:gsLst>
            <a:lin ang="5400000" scaled="1"/>
          </a:gradFill>
          <a:ln w="9525">
            <a:noFill/>
            <a:round/>
            <a:headEnd/>
            <a:tailEnd/>
          </a:ln>
        </p:spPr>
        <p:txBody>
          <a:bodyPr wrap="none" anchor="ctr">
            <a:prstTxWarp prst="textNoShape">
              <a:avLst/>
            </a:prstTxWarp>
          </a:bodyPr>
          <a:lstStyle/>
          <a:p>
            <a:endParaRPr lang="en-US"/>
          </a:p>
        </p:txBody>
      </p:sp>
      <p:sp>
        <p:nvSpPr>
          <p:cNvPr id="71688" name="Line 8"/>
          <p:cNvSpPr>
            <a:spLocks noChangeShapeType="1"/>
          </p:cNvSpPr>
          <p:nvPr/>
        </p:nvSpPr>
        <p:spPr bwMode="auto">
          <a:xfrm>
            <a:off x="1524000" y="2743200"/>
            <a:ext cx="609600" cy="0"/>
          </a:xfrm>
          <a:prstGeom prst="line">
            <a:avLst/>
          </a:prstGeom>
          <a:noFill/>
          <a:ln w="28575">
            <a:solidFill>
              <a:schemeClr val="accent2"/>
            </a:solidFill>
            <a:prstDash val="sysDot"/>
            <a:round/>
            <a:headEnd/>
            <a:tailEnd/>
          </a:ln>
        </p:spPr>
        <p:txBody>
          <a:bodyPr>
            <a:prstTxWarp prst="textNoShape">
              <a:avLst/>
            </a:prstTxWarp>
          </a:bodyPr>
          <a:lstStyle/>
          <a:p>
            <a:endParaRPr lang="en-US"/>
          </a:p>
        </p:txBody>
      </p:sp>
      <p:sp>
        <p:nvSpPr>
          <p:cNvPr id="71689" name="Line 9"/>
          <p:cNvSpPr>
            <a:spLocks noChangeShapeType="1"/>
          </p:cNvSpPr>
          <p:nvPr/>
        </p:nvSpPr>
        <p:spPr bwMode="auto">
          <a:xfrm flipV="1">
            <a:off x="2133600" y="2743200"/>
            <a:ext cx="0" cy="685800"/>
          </a:xfrm>
          <a:prstGeom prst="line">
            <a:avLst/>
          </a:prstGeom>
          <a:noFill/>
          <a:ln w="28575">
            <a:solidFill>
              <a:schemeClr val="accent2"/>
            </a:solidFill>
            <a:prstDash val="sysDot"/>
            <a:round/>
            <a:headEnd/>
            <a:tailEnd/>
          </a:ln>
        </p:spPr>
        <p:txBody>
          <a:bodyPr>
            <a:prstTxWarp prst="textNoShape">
              <a:avLst/>
            </a:prstTxWarp>
          </a:bodyPr>
          <a:lstStyle/>
          <a:p>
            <a:endParaRPr lang="en-US"/>
          </a:p>
        </p:txBody>
      </p:sp>
      <p:grpSp>
        <p:nvGrpSpPr>
          <p:cNvPr id="2" name="Group 10"/>
          <p:cNvGrpSpPr>
            <a:grpSpLocks/>
          </p:cNvGrpSpPr>
          <p:nvPr/>
        </p:nvGrpSpPr>
        <p:grpSpPr bwMode="auto">
          <a:xfrm>
            <a:off x="1127125" y="2743200"/>
            <a:ext cx="396875" cy="685800"/>
            <a:chOff x="1190" y="1632"/>
            <a:chExt cx="250" cy="432"/>
          </a:xfrm>
        </p:grpSpPr>
        <p:sp>
          <p:nvSpPr>
            <p:cNvPr id="36891" name="Line 11"/>
            <p:cNvSpPr>
              <a:spLocks noChangeShapeType="1"/>
            </p:cNvSpPr>
            <p:nvPr/>
          </p:nvSpPr>
          <p:spPr bwMode="auto">
            <a:xfrm flipV="1">
              <a:off x="1440" y="1632"/>
              <a:ext cx="0" cy="432"/>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6892" name="Text Box 12"/>
            <p:cNvSpPr txBox="1">
              <a:spLocks noChangeArrowheads="1"/>
            </p:cNvSpPr>
            <p:nvPr/>
          </p:nvSpPr>
          <p:spPr bwMode="auto">
            <a:xfrm>
              <a:off x="1190" y="1651"/>
              <a:ext cx="240"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r</a:t>
              </a:r>
              <a:endParaRPr lang="en-US">
                <a:solidFill>
                  <a:schemeClr val="accent2"/>
                </a:solidFill>
              </a:endParaRPr>
            </a:p>
          </p:txBody>
        </p:sp>
      </p:grpSp>
      <p:grpSp>
        <p:nvGrpSpPr>
          <p:cNvPr id="3" name="Group 13"/>
          <p:cNvGrpSpPr>
            <a:grpSpLocks/>
          </p:cNvGrpSpPr>
          <p:nvPr/>
        </p:nvGrpSpPr>
        <p:grpSpPr bwMode="auto">
          <a:xfrm>
            <a:off x="1524000" y="3382963"/>
            <a:ext cx="609600" cy="396875"/>
            <a:chOff x="1440" y="2035"/>
            <a:chExt cx="384" cy="250"/>
          </a:xfrm>
        </p:grpSpPr>
        <p:sp>
          <p:nvSpPr>
            <p:cNvPr id="36889" name="Line 14"/>
            <p:cNvSpPr>
              <a:spLocks noChangeShapeType="1"/>
            </p:cNvSpPr>
            <p:nvPr/>
          </p:nvSpPr>
          <p:spPr bwMode="auto">
            <a:xfrm>
              <a:off x="1440" y="2064"/>
              <a:ext cx="384"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6890" name="Text Box 15"/>
            <p:cNvSpPr txBox="1">
              <a:spLocks noChangeArrowheads="1"/>
            </p:cNvSpPr>
            <p:nvPr/>
          </p:nvSpPr>
          <p:spPr bwMode="auto">
            <a:xfrm>
              <a:off x="1478" y="2035"/>
              <a:ext cx="242"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t</a:t>
              </a:r>
              <a:endParaRPr lang="en-US"/>
            </a:p>
          </p:txBody>
        </p:sp>
      </p:grpSp>
      <p:grpSp>
        <p:nvGrpSpPr>
          <p:cNvPr id="4" name="Group 16"/>
          <p:cNvGrpSpPr>
            <a:grpSpLocks/>
          </p:cNvGrpSpPr>
          <p:nvPr/>
        </p:nvGrpSpPr>
        <p:grpSpPr bwMode="auto">
          <a:xfrm>
            <a:off x="1524000" y="2743200"/>
            <a:ext cx="609600" cy="685800"/>
            <a:chOff x="1440" y="1008"/>
            <a:chExt cx="384" cy="432"/>
          </a:xfrm>
        </p:grpSpPr>
        <p:sp>
          <p:nvSpPr>
            <p:cNvPr id="36887" name="Line 17"/>
            <p:cNvSpPr>
              <a:spLocks noChangeShapeType="1"/>
            </p:cNvSpPr>
            <p:nvPr/>
          </p:nvSpPr>
          <p:spPr bwMode="auto">
            <a:xfrm flipV="1">
              <a:off x="1440" y="1008"/>
              <a:ext cx="384" cy="432"/>
            </a:xfrm>
            <a:prstGeom prst="line">
              <a:avLst/>
            </a:prstGeom>
            <a:noFill/>
            <a:ln w="28575">
              <a:solidFill>
                <a:srgbClr val="FF3399"/>
              </a:solidFill>
              <a:round/>
              <a:headEnd/>
              <a:tailEnd type="triangle" w="med" len="med"/>
            </a:ln>
          </p:spPr>
          <p:txBody>
            <a:bodyPr>
              <a:prstTxWarp prst="textNoShape">
                <a:avLst/>
              </a:prstTxWarp>
            </a:bodyPr>
            <a:lstStyle/>
            <a:p>
              <a:endParaRPr lang="en-US"/>
            </a:p>
          </p:txBody>
        </p:sp>
        <p:sp>
          <p:nvSpPr>
            <p:cNvPr id="36888" name="Text Box 18"/>
            <p:cNvSpPr txBox="1">
              <a:spLocks noChangeArrowheads="1"/>
            </p:cNvSpPr>
            <p:nvPr/>
          </p:nvSpPr>
          <p:spPr bwMode="auto">
            <a:xfrm>
              <a:off x="1478" y="1008"/>
              <a:ext cx="209" cy="250"/>
            </a:xfrm>
            <a:prstGeom prst="rect">
              <a:avLst/>
            </a:prstGeom>
            <a:noFill/>
            <a:ln w="9525">
              <a:noFill/>
              <a:miter lim="800000"/>
              <a:headEnd/>
              <a:tailEnd/>
            </a:ln>
          </p:spPr>
          <p:txBody>
            <a:bodyPr wrap="none">
              <a:prstTxWarp prst="textNoShape">
                <a:avLst/>
              </a:prstTxWarp>
              <a:spAutoFit/>
            </a:bodyPr>
            <a:lstStyle/>
            <a:p>
              <a:r>
                <a:rPr lang="en-US" sz="2000" b="1">
                  <a:solidFill>
                    <a:srgbClr val="FF3399"/>
                  </a:solidFill>
                  <a:latin typeface="Monotype Corsiva" charset="0"/>
                </a:rPr>
                <a:t>F</a:t>
              </a:r>
            </a:p>
          </p:txBody>
        </p:sp>
      </p:grpSp>
      <p:graphicFrame>
        <p:nvGraphicFramePr>
          <p:cNvPr id="71699" name="Object 2"/>
          <p:cNvGraphicFramePr>
            <a:graphicFrameLocks noChangeAspect="1"/>
          </p:cNvGraphicFramePr>
          <p:nvPr/>
        </p:nvGraphicFramePr>
        <p:xfrm>
          <a:off x="4191000" y="3330575"/>
          <a:ext cx="1200150" cy="860425"/>
        </p:xfrm>
        <a:graphic>
          <a:graphicData uri="http://schemas.openxmlformats.org/presentationml/2006/ole">
            <p:oleObj spid="_x0000_s417794" name="Equation" r:id="rId3" imgW="279360" imgH="215640" progId="Equation.DSMT4">
              <p:embed/>
            </p:oleObj>
          </a:graphicData>
        </a:graphic>
      </p:graphicFrame>
      <p:sp>
        <p:nvSpPr>
          <p:cNvPr id="71700" name="Text Box 20"/>
          <p:cNvSpPr txBox="1">
            <a:spLocks noChangeArrowheads="1"/>
          </p:cNvSpPr>
          <p:nvPr/>
        </p:nvSpPr>
        <p:spPr bwMode="auto">
          <a:xfrm>
            <a:off x="609600" y="4343400"/>
            <a:ext cx="8077200" cy="1187450"/>
          </a:xfrm>
          <a:prstGeom prst="rect">
            <a:avLst/>
          </a:prstGeom>
          <a:noFill/>
          <a:ln w="952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These forces cause not only the velocity but also the speed of the ball to change.  The object undergoes a curved motion in the absence of constraints, such as a string. </a:t>
            </a:r>
            <a:endParaRPr lang="en-US" b="1">
              <a:solidFill>
                <a:schemeClr val="accent2"/>
              </a:solidFill>
              <a:latin typeface="Arial Narrow" charset="0"/>
            </a:endParaRPr>
          </a:p>
        </p:txBody>
      </p:sp>
      <p:graphicFrame>
        <p:nvGraphicFramePr>
          <p:cNvPr id="71701" name="Object 3"/>
          <p:cNvGraphicFramePr>
            <a:graphicFrameLocks noChangeAspect="1"/>
          </p:cNvGraphicFramePr>
          <p:nvPr/>
        </p:nvGraphicFramePr>
        <p:xfrm>
          <a:off x="6019800" y="5756275"/>
          <a:ext cx="661988" cy="355600"/>
        </p:xfrm>
        <a:graphic>
          <a:graphicData uri="http://schemas.openxmlformats.org/presentationml/2006/ole">
            <p:oleObj spid="_x0000_s417795" name="Equation" r:id="rId4" imgW="241200" imgH="139680" progId="Equation.DSMT4">
              <p:embed/>
            </p:oleObj>
          </a:graphicData>
        </a:graphic>
      </p:graphicFrame>
      <p:sp>
        <p:nvSpPr>
          <p:cNvPr id="71702" name="Text Box 22"/>
          <p:cNvSpPr txBox="1">
            <a:spLocks noChangeArrowheads="1"/>
          </p:cNvSpPr>
          <p:nvPr/>
        </p:nvSpPr>
        <p:spPr bwMode="auto">
          <a:xfrm>
            <a:off x="381000" y="5715000"/>
            <a:ext cx="5410200" cy="457200"/>
          </a:xfrm>
          <a:prstGeom prst="rect">
            <a:avLst/>
          </a:prstGeom>
          <a:solidFill>
            <a:srgbClr val="FFFF99"/>
          </a:solidFill>
          <a:ln w="9525">
            <a:noFill/>
            <a:miter lim="800000"/>
            <a:headEnd/>
            <a:tailEnd/>
          </a:ln>
        </p:spPr>
        <p:txBody>
          <a:bodyPr>
            <a:prstTxWarp prst="textNoShape">
              <a:avLst/>
            </a:prstTxWarp>
            <a:spAutoFit/>
          </a:bodyPr>
          <a:lstStyle/>
          <a:p>
            <a:pPr>
              <a:spcBef>
                <a:spcPct val="20000"/>
              </a:spcBef>
            </a:pPr>
            <a:r>
              <a:rPr lang="en-US">
                <a:solidFill>
                  <a:srgbClr val="990000"/>
                </a:solidFill>
                <a:latin typeface="Arial Narrow" charset="0"/>
              </a:rPr>
              <a:t>What is the magnitude of the net acceleration?</a:t>
            </a:r>
            <a:endParaRPr lang="en-US" b="1">
              <a:solidFill>
                <a:srgbClr val="990000"/>
              </a:solidFill>
              <a:latin typeface="Arial Narrow" charset="0"/>
            </a:endParaRPr>
          </a:p>
        </p:txBody>
      </p:sp>
      <p:graphicFrame>
        <p:nvGraphicFramePr>
          <p:cNvPr id="71703" name="Object 4"/>
          <p:cNvGraphicFramePr>
            <a:graphicFrameLocks noChangeAspect="1"/>
          </p:cNvGraphicFramePr>
          <p:nvPr/>
        </p:nvGraphicFramePr>
        <p:xfrm>
          <a:off x="5335588" y="3302000"/>
          <a:ext cx="1473200" cy="1014413"/>
        </p:xfrm>
        <a:graphic>
          <a:graphicData uri="http://schemas.openxmlformats.org/presentationml/2006/ole">
            <p:oleObj spid="_x0000_s417796" name="Equation" r:id="rId5" imgW="342900" imgH="254000" progId="Equation.DSMT4">
              <p:embed/>
            </p:oleObj>
          </a:graphicData>
        </a:graphic>
      </p:graphicFrame>
      <p:graphicFrame>
        <p:nvGraphicFramePr>
          <p:cNvPr id="71704" name="Object 5"/>
          <p:cNvGraphicFramePr>
            <a:graphicFrameLocks noChangeAspect="1"/>
          </p:cNvGraphicFramePr>
          <p:nvPr/>
        </p:nvGraphicFramePr>
        <p:xfrm>
          <a:off x="6724650" y="3352800"/>
          <a:ext cx="819150" cy="912813"/>
        </p:xfrm>
        <a:graphic>
          <a:graphicData uri="http://schemas.openxmlformats.org/presentationml/2006/ole">
            <p:oleObj spid="_x0000_s417797" name="Equation" r:id="rId6" imgW="190440" imgH="228600" progId="Equation.DSMT4">
              <p:embed/>
            </p:oleObj>
          </a:graphicData>
        </a:graphic>
      </p:graphicFrame>
      <p:graphicFrame>
        <p:nvGraphicFramePr>
          <p:cNvPr id="71705" name="Object 6"/>
          <p:cNvGraphicFramePr>
            <a:graphicFrameLocks noChangeAspect="1"/>
          </p:cNvGraphicFramePr>
          <p:nvPr/>
        </p:nvGraphicFramePr>
        <p:xfrm>
          <a:off x="6589713" y="5562600"/>
          <a:ext cx="1639887" cy="744538"/>
        </p:xfrm>
        <a:graphic>
          <a:graphicData uri="http://schemas.openxmlformats.org/presentationml/2006/ole">
            <p:oleObj spid="_x0000_s417798" name="Equation" r:id="rId7" imgW="596880" imgH="291960" progId="Equation.DSMT4">
              <p:embed/>
            </p:oleObj>
          </a:graphicData>
        </a:graphic>
      </p:graphicFrame>
      <p:sp>
        <p:nvSpPr>
          <p:cNvPr id="36886" name="Footer Placeholder 27"/>
          <p:cNvSpPr>
            <a:spLocks noGrp="1"/>
          </p:cNvSpPr>
          <p:nvPr>
            <p:ph type="ftr" sz="quarter" idx="11"/>
          </p:nvPr>
        </p:nvSpPr>
        <p:spPr>
          <a:noFill/>
        </p:spPr>
        <p:txBody>
          <a:bodyPr/>
          <a:lstStyle/>
          <a:p>
            <a:r>
              <a:rPr lang="en-US" smtClean="0"/>
              <a:t>PHYS 1443-001, Spring 2011 Dr. Jaehoon Yu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684"/>
                                        </p:tgtEl>
                                        <p:attrNameLst>
                                          <p:attrName>style.visibility</p:attrName>
                                        </p:attrNameLst>
                                      </p:cBhvr>
                                      <p:to>
                                        <p:strVal val="visible"/>
                                      </p:to>
                                    </p:set>
                                    <p:animEffect transition="in" filter="wipe(left)">
                                      <p:cBhvr>
                                        <p:cTn id="7" dur="500"/>
                                        <p:tgtEl>
                                          <p:spTgt spid="71684"/>
                                        </p:tgtEl>
                                      </p:cBhvr>
                                    </p:animEffect>
                                  </p:childTnLst>
                                </p:cTn>
                              </p:par>
                            </p:childTnLst>
                          </p:cTn>
                        </p:par>
                        <p:par>
                          <p:cTn id="8" fill="hold">
                            <p:stCondLst>
                              <p:cond delay="500"/>
                            </p:stCondLst>
                            <p:childTnLst>
                              <p:par>
                                <p:cTn id="9" presetID="23" presetClass="entr" presetSubtype="16" fill="hold" grpId="0" nodeType="afterEffect">
                                  <p:stCondLst>
                                    <p:cond delay="0"/>
                                  </p:stCondLst>
                                  <p:childTnLst>
                                    <p:set>
                                      <p:cBhvr>
                                        <p:cTn id="10" dur="1" fill="hold">
                                          <p:stCondLst>
                                            <p:cond delay="0"/>
                                          </p:stCondLst>
                                        </p:cTn>
                                        <p:tgtEl>
                                          <p:spTgt spid="71683"/>
                                        </p:tgtEl>
                                        <p:attrNameLst>
                                          <p:attrName>style.visibility</p:attrName>
                                        </p:attrNameLst>
                                      </p:cBhvr>
                                      <p:to>
                                        <p:strVal val="visible"/>
                                      </p:to>
                                    </p:set>
                                    <p:anim calcmode="lin" valueType="num">
                                      <p:cBhvr>
                                        <p:cTn id="11" dur="500" fill="hold"/>
                                        <p:tgtEl>
                                          <p:spTgt spid="71683"/>
                                        </p:tgtEl>
                                        <p:attrNameLst>
                                          <p:attrName>ppt_w</p:attrName>
                                        </p:attrNameLst>
                                      </p:cBhvr>
                                      <p:tavLst>
                                        <p:tav tm="0">
                                          <p:val>
                                            <p:fltVal val="0"/>
                                          </p:val>
                                        </p:tav>
                                        <p:tav tm="100000">
                                          <p:val>
                                            <p:strVal val="#ppt_w"/>
                                          </p:val>
                                        </p:tav>
                                      </p:tavLst>
                                    </p:anim>
                                    <p:anim calcmode="lin" valueType="num">
                                      <p:cBhvr>
                                        <p:cTn id="12" dur="500" fill="hold"/>
                                        <p:tgtEl>
                                          <p:spTgt spid="71683"/>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3" presetClass="entr" presetSubtype="16" fill="hold" grpId="0" nodeType="afterEffect">
                                  <p:stCondLst>
                                    <p:cond delay="0"/>
                                  </p:stCondLst>
                                  <p:childTnLst>
                                    <p:set>
                                      <p:cBhvr>
                                        <p:cTn id="15" dur="1" fill="hold">
                                          <p:stCondLst>
                                            <p:cond delay="0"/>
                                          </p:stCondLst>
                                        </p:cTn>
                                        <p:tgtEl>
                                          <p:spTgt spid="71687"/>
                                        </p:tgtEl>
                                        <p:attrNameLst>
                                          <p:attrName>style.visibility</p:attrName>
                                        </p:attrNameLst>
                                      </p:cBhvr>
                                      <p:to>
                                        <p:strVal val="visible"/>
                                      </p:to>
                                    </p:set>
                                    <p:anim calcmode="lin" valueType="num">
                                      <p:cBhvr>
                                        <p:cTn id="16" dur="500" fill="hold"/>
                                        <p:tgtEl>
                                          <p:spTgt spid="71687"/>
                                        </p:tgtEl>
                                        <p:attrNameLst>
                                          <p:attrName>ppt_w</p:attrName>
                                        </p:attrNameLst>
                                      </p:cBhvr>
                                      <p:tavLst>
                                        <p:tav tm="0">
                                          <p:val>
                                            <p:fltVal val="0"/>
                                          </p:val>
                                        </p:tav>
                                        <p:tav tm="100000">
                                          <p:val>
                                            <p:strVal val="#ppt_w"/>
                                          </p:val>
                                        </p:tav>
                                      </p:tavLst>
                                    </p:anim>
                                    <p:anim calcmode="lin" valueType="num">
                                      <p:cBhvr>
                                        <p:cTn id="17" dur="500" fill="hold"/>
                                        <p:tgtEl>
                                          <p:spTgt spid="71687"/>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1685"/>
                                        </p:tgtEl>
                                        <p:attrNameLst>
                                          <p:attrName>style.visibility</p:attrName>
                                        </p:attrNameLst>
                                      </p:cBhvr>
                                      <p:to>
                                        <p:strVal val="visible"/>
                                      </p:to>
                                    </p:set>
                                    <p:animEffect transition="in" filter="wipe(left)">
                                      <p:cBhvr>
                                        <p:cTn id="22" dur="500"/>
                                        <p:tgtEl>
                                          <p:spTgt spid="7168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1686"/>
                                        </p:tgtEl>
                                        <p:attrNameLst>
                                          <p:attrName>style.visibility</p:attrName>
                                        </p:attrNameLst>
                                      </p:cBhvr>
                                      <p:to>
                                        <p:strVal val="visible"/>
                                      </p:to>
                                    </p:set>
                                    <p:animEffect transition="in" filter="wipe(left)">
                                      <p:cBhvr>
                                        <p:cTn id="27" dur="500"/>
                                        <p:tgtEl>
                                          <p:spTgt spid="71686"/>
                                        </p:tgtEl>
                                      </p:cBhvr>
                                    </p:animEffect>
                                  </p:childTnLst>
                                </p:cTn>
                              </p:par>
                            </p:childTnLst>
                          </p:cTn>
                        </p:par>
                        <p:par>
                          <p:cTn id="28" fill="hold">
                            <p:stCondLst>
                              <p:cond delay="500"/>
                            </p:stCondLst>
                            <p:childTnLst>
                              <p:par>
                                <p:cTn id="29" presetID="22" presetClass="entr" presetSubtype="8"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wipe(left)">
                                      <p:cBhvr>
                                        <p:cTn id="31" dur="500"/>
                                        <p:tgtEl>
                                          <p:spTgt spid="2"/>
                                        </p:tgtEl>
                                      </p:cBhvr>
                                    </p:animEffect>
                                  </p:childTnLst>
                                </p:cTn>
                              </p:par>
                            </p:childTnLst>
                          </p:cTn>
                        </p:par>
                        <p:par>
                          <p:cTn id="32" fill="hold">
                            <p:stCondLst>
                              <p:cond delay="1000"/>
                            </p:stCondLst>
                            <p:childTnLst>
                              <p:par>
                                <p:cTn id="33" presetID="22" presetClass="entr" presetSubtype="8" fill="hold" nodeType="after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wipe(left)">
                                      <p:cBhvr>
                                        <p:cTn id="35" dur="500"/>
                                        <p:tgtEl>
                                          <p:spTgt spid="3"/>
                                        </p:tgtEl>
                                      </p:cBhvr>
                                    </p:animEffect>
                                  </p:childTnLst>
                                </p:cTn>
                              </p:par>
                            </p:childTnLst>
                          </p:cTn>
                        </p:par>
                        <p:par>
                          <p:cTn id="36" fill="hold">
                            <p:stCondLst>
                              <p:cond delay="1500"/>
                            </p:stCondLst>
                            <p:childTnLst>
                              <p:par>
                                <p:cTn id="37" presetID="22" presetClass="entr" presetSubtype="8" fill="hold" grpId="0" nodeType="afterEffect">
                                  <p:stCondLst>
                                    <p:cond delay="0"/>
                                  </p:stCondLst>
                                  <p:childTnLst>
                                    <p:set>
                                      <p:cBhvr>
                                        <p:cTn id="38" dur="1" fill="hold">
                                          <p:stCondLst>
                                            <p:cond delay="0"/>
                                          </p:stCondLst>
                                        </p:cTn>
                                        <p:tgtEl>
                                          <p:spTgt spid="71688"/>
                                        </p:tgtEl>
                                        <p:attrNameLst>
                                          <p:attrName>style.visibility</p:attrName>
                                        </p:attrNameLst>
                                      </p:cBhvr>
                                      <p:to>
                                        <p:strVal val="visible"/>
                                      </p:to>
                                    </p:set>
                                    <p:animEffect transition="in" filter="wipe(left)">
                                      <p:cBhvr>
                                        <p:cTn id="39" dur="500"/>
                                        <p:tgtEl>
                                          <p:spTgt spid="71688"/>
                                        </p:tgtEl>
                                      </p:cBhvr>
                                    </p:animEffect>
                                  </p:childTnLst>
                                </p:cTn>
                              </p:par>
                            </p:childTnLst>
                          </p:cTn>
                        </p:par>
                        <p:par>
                          <p:cTn id="40" fill="hold">
                            <p:stCondLst>
                              <p:cond delay="2000"/>
                            </p:stCondLst>
                            <p:childTnLst>
                              <p:par>
                                <p:cTn id="41" presetID="22" presetClass="entr" presetSubtype="8" fill="hold" grpId="0" nodeType="afterEffect">
                                  <p:stCondLst>
                                    <p:cond delay="0"/>
                                  </p:stCondLst>
                                  <p:childTnLst>
                                    <p:set>
                                      <p:cBhvr>
                                        <p:cTn id="42" dur="1" fill="hold">
                                          <p:stCondLst>
                                            <p:cond delay="0"/>
                                          </p:stCondLst>
                                        </p:cTn>
                                        <p:tgtEl>
                                          <p:spTgt spid="71689"/>
                                        </p:tgtEl>
                                        <p:attrNameLst>
                                          <p:attrName>style.visibility</p:attrName>
                                        </p:attrNameLst>
                                      </p:cBhvr>
                                      <p:to>
                                        <p:strVal val="visible"/>
                                      </p:to>
                                    </p:set>
                                    <p:animEffect transition="in" filter="wipe(left)">
                                      <p:cBhvr>
                                        <p:cTn id="43" dur="500"/>
                                        <p:tgtEl>
                                          <p:spTgt spid="71689"/>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wipe(left)">
                                      <p:cBhvr>
                                        <p:cTn id="48" dur="500"/>
                                        <p:tgtEl>
                                          <p:spTgt spid="4"/>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71699"/>
                                        </p:tgtEl>
                                        <p:attrNameLst>
                                          <p:attrName>style.visibility</p:attrName>
                                        </p:attrNameLst>
                                      </p:cBhvr>
                                      <p:to>
                                        <p:strVal val="visible"/>
                                      </p:to>
                                    </p:set>
                                    <p:animEffect transition="in" filter="wipe(left)">
                                      <p:cBhvr>
                                        <p:cTn id="53" dur="500"/>
                                        <p:tgtEl>
                                          <p:spTgt spid="71699"/>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71703"/>
                                        </p:tgtEl>
                                        <p:attrNameLst>
                                          <p:attrName>style.visibility</p:attrName>
                                        </p:attrNameLst>
                                      </p:cBhvr>
                                      <p:to>
                                        <p:strVal val="visible"/>
                                      </p:to>
                                    </p:set>
                                    <p:animEffect transition="in" filter="wipe(left)">
                                      <p:cBhvr>
                                        <p:cTn id="58" dur="500"/>
                                        <p:tgtEl>
                                          <p:spTgt spid="71703"/>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71704"/>
                                        </p:tgtEl>
                                        <p:attrNameLst>
                                          <p:attrName>style.visibility</p:attrName>
                                        </p:attrNameLst>
                                      </p:cBhvr>
                                      <p:to>
                                        <p:strVal val="visible"/>
                                      </p:to>
                                    </p:set>
                                    <p:animEffect transition="in" filter="wipe(left)">
                                      <p:cBhvr>
                                        <p:cTn id="63" dur="500"/>
                                        <p:tgtEl>
                                          <p:spTgt spid="71704"/>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iterate type="wd">
                                    <p:tmPct val="10000"/>
                                  </p:iterate>
                                  <p:childTnLst>
                                    <p:set>
                                      <p:cBhvr>
                                        <p:cTn id="67" dur="1" fill="hold">
                                          <p:stCondLst>
                                            <p:cond delay="0"/>
                                          </p:stCondLst>
                                        </p:cTn>
                                        <p:tgtEl>
                                          <p:spTgt spid="71700"/>
                                        </p:tgtEl>
                                        <p:attrNameLst>
                                          <p:attrName>style.visibility</p:attrName>
                                        </p:attrNameLst>
                                      </p:cBhvr>
                                      <p:to>
                                        <p:strVal val="visible"/>
                                      </p:to>
                                    </p:set>
                                    <p:animEffect transition="in" filter="wipe(left)">
                                      <p:cBhvr>
                                        <p:cTn id="68" dur="500"/>
                                        <p:tgtEl>
                                          <p:spTgt spid="7170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iterate type="wd">
                                    <p:tmPct val="10000"/>
                                  </p:iterate>
                                  <p:childTnLst>
                                    <p:set>
                                      <p:cBhvr>
                                        <p:cTn id="72" dur="1" fill="hold">
                                          <p:stCondLst>
                                            <p:cond delay="0"/>
                                          </p:stCondLst>
                                        </p:cTn>
                                        <p:tgtEl>
                                          <p:spTgt spid="71702"/>
                                        </p:tgtEl>
                                        <p:attrNameLst>
                                          <p:attrName>style.visibility</p:attrName>
                                        </p:attrNameLst>
                                      </p:cBhvr>
                                      <p:to>
                                        <p:strVal val="visible"/>
                                      </p:to>
                                    </p:set>
                                    <p:animEffect transition="in" filter="wipe(left)">
                                      <p:cBhvr>
                                        <p:cTn id="73" dur="500"/>
                                        <p:tgtEl>
                                          <p:spTgt spid="71702"/>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71701"/>
                                        </p:tgtEl>
                                        <p:attrNameLst>
                                          <p:attrName>style.visibility</p:attrName>
                                        </p:attrNameLst>
                                      </p:cBhvr>
                                      <p:to>
                                        <p:strVal val="visible"/>
                                      </p:to>
                                    </p:set>
                                    <p:animEffect transition="in" filter="wipe(left)">
                                      <p:cBhvr>
                                        <p:cTn id="78" dur="500"/>
                                        <p:tgtEl>
                                          <p:spTgt spid="71701"/>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childTnLst>
                                    <p:set>
                                      <p:cBhvr>
                                        <p:cTn id="82" dur="1" fill="hold">
                                          <p:stCondLst>
                                            <p:cond delay="0"/>
                                          </p:stCondLst>
                                        </p:cTn>
                                        <p:tgtEl>
                                          <p:spTgt spid="71705"/>
                                        </p:tgtEl>
                                        <p:attrNameLst>
                                          <p:attrName>style.visibility</p:attrName>
                                        </p:attrNameLst>
                                      </p:cBhvr>
                                      <p:to>
                                        <p:strVal val="visible"/>
                                      </p:to>
                                    </p:set>
                                    <p:animEffect transition="in" filter="wipe(left)">
                                      <p:cBhvr>
                                        <p:cTn id="83" dur="500"/>
                                        <p:tgtEl>
                                          <p:spTgt spid="717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animBg="1"/>
      <p:bldP spid="71684" grpId="0"/>
      <p:bldP spid="71685" grpId="0"/>
      <p:bldP spid="71686" grpId="0"/>
      <p:bldP spid="71687" grpId="0" animBg="1"/>
      <p:bldP spid="71688" grpId="0" animBg="1"/>
      <p:bldP spid="71689" grpId="0" animBg="1"/>
      <p:bldP spid="71700" grpId="0"/>
      <p:bldP spid="71702" grpId="0" animBg="1"/>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7899" name="Rectangle 4"/>
          <p:cNvSpPr>
            <a:spLocks noGrp="1" noChangeArrowheads="1"/>
          </p:cNvSpPr>
          <p:nvPr>
            <p:ph type="dt" sz="quarter" idx="10"/>
          </p:nvPr>
        </p:nvSpPr>
        <p:spPr>
          <a:noFill/>
        </p:spPr>
        <p:txBody>
          <a:bodyPr/>
          <a:lstStyle/>
          <a:p>
            <a:r>
              <a:rPr lang="en-US" smtClean="0"/>
              <a:t>Wednesday, June 15, 2011</a:t>
            </a:r>
          </a:p>
        </p:txBody>
      </p:sp>
      <p:sp>
        <p:nvSpPr>
          <p:cNvPr id="37900" name="Rectangle 6"/>
          <p:cNvSpPr>
            <a:spLocks noGrp="1" noChangeArrowheads="1"/>
          </p:cNvSpPr>
          <p:nvPr>
            <p:ph type="sldNum" sz="quarter" idx="12"/>
          </p:nvPr>
        </p:nvSpPr>
        <p:spPr>
          <a:noFill/>
        </p:spPr>
        <p:txBody>
          <a:bodyPr/>
          <a:lstStyle/>
          <a:p>
            <a:fld id="{82CE3163-55D0-8347-87DC-E6B324D1FFEF}" type="slidenum">
              <a:rPr lang="en-US"/>
              <a:pPr/>
              <a:t>19</a:t>
            </a:fld>
            <a:endParaRPr lang="en-US"/>
          </a:p>
        </p:txBody>
      </p:sp>
      <p:pic>
        <p:nvPicPr>
          <p:cNvPr id="72706" name="Picture 2" descr="FG05_015"/>
          <p:cNvPicPr>
            <a:picLocks noChangeAspect="1" noChangeArrowheads="1"/>
          </p:cNvPicPr>
          <p:nvPr/>
        </p:nvPicPr>
        <p:blipFill>
          <a:blip r:embed="rId3"/>
          <a:srcRect/>
          <a:stretch>
            <a:fillRect/>
          </a:stretch>
        </p:blipFill>
        <p:spPr bwMode="auto">
          <a:xfrm>
            <a:off x="5334000" y="4914900"/>
            <a:ext cx="2362200" cy="1790700"/>
          </a:xfrm>
          <a:prstGeom prst="rect">
            <a:avLst/>
          </a:prstGeom>
          <a:noFill/>
          <a:ln w="9525">
            <a:noFill/>
            <a:miter lim="800000"/>
            <a:headEnd/>
            <a:tailEnd/>
          </a:ln>
        </p:spPr>
      </p:pic>
      <p:sp>
        <p:nvSpPr>
          <p:cNvPr id="72707" name="Line 3"/>
          <p:cNvSpPr>
            <a:spLocks noChangeShapeType="1"/>
          </p:cNvSpPr>
          <p:nvPr/>
        </p:nvSpPr>
        <p:spPr bwMode="auto">
          <a:xfrm>
            <a:off x="1271588" y="2057400"/>
            <a:ext cx="0" cy="2133600"/>
          </a:xfrm>
          <a:prstGeom prst="line">
            <a:avLst/>
          </a:prstGeom>
          <a:noFill/>
          <a:ln w="19050">
            <a:solidFill>
              <a:schemeClr val="accent2"/>
            </a:solidFill>
            <a:round/>
            <a:headEnd/>
            <a:tailEnd/>
          </a:ln>
        </p:spPr>
        <p:txBody>
          <a:bodyPr>
            <a:prstTxWarp prst="textNoShape">
              <a:avLst/>
            </a:prstTxWarp>
          </a:bodyPr>
          <a:lstStyle/>
          <a:p>
            <a:endParaRPr lang="en-US"/>
          </a:p>
        </p:txBody>
      </p:sp>
      <p:sp>
        <p:nvSpPr>
          <p:cNvPr id="37903" name="Rectangle 4"/>
          <p:cNvSpPr>
            <a:spLocks noGrp="1" noChangeArrowheads="1"/>
          </p:cNvSpPr>
          <p:nvPr>
            <p:ph type="title"/>
          </p:nvPr>
        </p:nvSpPr>
        <p:spPr>
          <a:xfrm>
            <a:off x="152400" y="76200"/>
            <a:ext cx="8839200" cy="609600"/>
          </a:xfrm>
        </p:spPr>
        <p:txBody>
          <a:bodyPr/>
          <a:lstStyle/>
          <a:p>
            <a:r>
              <a:rPr lang="en-US" smtClean="0"/>
              <a:t>Ex. 5.12 for Non-Uniform Circular Motion</a:t>
            </a:r>
          </a:p>
        </p:txBody>
      </p:sp>
      <p:sp>
        <p:nvSpPr>
          <p:cNvPr id="72709" name="Text Box 5"/>
          <p:cNvSpPr txBox="1">
            <a:spLocks noChangeArrowheads="1"/>
          </p:cNvSpPr>
          <p:nvPr/>
        </p:nvSpPr>
        <p:spPr bwMode="auto">
          <a:xfrm>
            <a:off x="685800" y="762000"/>
            <a:ext cx="8001000" cy="1035050"/>
          </a:xfrm>
          <a:prstGeom prst="rect">
            <a:avLst/>
          </a:prstGeom>
          <a:solidFill>
            <a:srgbClr val="CCFFFF"/>
          </a:solidFill>
          <a:ln w="28575">
            <a:solidFill>
              <a:srgbClr val="800000"/>
            </a:solid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A ball of mass m is attached to the end of a cord of length R.  The ball is moving in a vertical circle.   Determine the tension of the cord at any instance in which the speed of the ball is </a:t>
            </a:r>
            <a:r>
              <a:rPr lang="en-US" sz="2000">
                <a:solidFill>
                  <a:schemeClr val="accent2"/>
                </a:solidFill>
                <a:latin typeface="Monotype Corsiva" charset="0"/>
              </a:rPr>
              <a:t>v </a:t>
            </a:r>
            <a:r>
              <a:rPr lang="en-US" sz="2000">
                <a:solidFill>
                  <a:schemeClr val="accent2"/>
                </a:solidFill>
                <a:latin typeface="Arial Narrow" charset="0"/>
              </a:rPr>
              <a:t>and the cord makes an angle θ</a:t>
            </a:r>
            <a:r>
              <a:rPr lang="en-US" sz="2000">
                <a:solidFill>
                  <a:schemeClr val="accent2"/>
                </a:solidFill>
                <a:latin typeface="Symbol" charset="2"/>
              </a:rPr>
              <a:t> </a:t>
            </a:r>
            <a:r>
              <a:rPr lang="en-US" sz="2000">
                <a:solidFill>
                  <a:schemeClr val="accent2"/>
                </a:solidFill>
                <a:latin typeface="Arial Narrow" charset="0"/>
              </a:rPr>
              <a:t>with vertical. </a:t>
            </a:r>
            <a:endParaRPr lang="en-US" sz="2000"/>
          </a:p>
        </p:txBody>
      </p:sp>
      <p:sp>
        <p:nvSpPr>
          <p:cNvPr id="72710" name="Line 6"/>
          <p:cNvSpPr>
            <a:spLocks noChangeShapeType="1"/>
          </p:cNvSpPr>
          <p:nvPr/>
        </p:nvSpPr>
        <p:spPr bwMode="auto">
          <a:xfrm flipV="1">
            <a:off x="1271588" y="2514600"/>
            <a:ext cx="709612" cy="533400"/>
          </a:xfrm>
          <a:prstGeom prst="line">
            <a:avLst/>
          </a:prstGeom>
          <a:noFill/>
          <a:ln w="28575">
            <a:solidFill>
              <a:srgbClr val="FF3399"/>
            </a:solidFill>
            <a:round/>
            <a:headEnd type="oval" w="med" len="med"/>
            <a:tailEnd type="oval" w="med" len="med"/>
          </a:ln>
        </p:spPr>
        <p:txBody>
          <a:bodyPr>
            <a:prstTxWarp prst="textNoShape">
              <a:avLst/>
            </a:prstTxWarp>
          </a:bodyPr>
          <a:lstStyle/>
          <a:p>
            <a:endParaRPr lang="en-US"/>
          </a:p>
        </p:txBody>
      </p:sp>
      <p:sp>
        <p:nvSpPr>
          <p:cNvPr id="72711" name="Oval 7"/>
          <p:cNvSpPr>
            <a:spLocks noChangeArrowheads="1"/>
          </p:cNvSpPr>
          <p:nvPr/>
        </p:nvSpPr>
        <p:spPr bwMode="auto">
          <a:xfrm>
            <a:off x="381000" y="2209800"/>
            <a:ext cx="1828800" cy="1676400"/>
          </a:xfrm>
          <a:prstGeom prst="ellipse">
            <a:avLst/>
          </a:prstGeom>
          <a:noFill/>
          <a:ln w="28575">
            <a:solidFill>
              <a:srgbClr val="800000"/>
            </a:solidFill>
            <a:round/>
            <a:headEnd/>
            <a:tailEnd/>
          </a:ln>
        </p:spPr>
        <p:txBody>
          <a:bodyPr wrap="none" anchor="ctr">
            <a:prstTxWarp prst="textNoShape">
              <a:avLst/>
            </a:prstTxWarp>
          </a:bodyPr>
          <a:lstStyle/>
          <a:p>
            <a:pPr algn="ctr"/>
            <a:endParaRPr lang="en-US">
              <a:solidFill>
                <a:srgbClr val="800000"/>
              </a:solidFill>
            </a:endParaRPr>
          </a:p>
        </p:txBody>
      </p:sp>
      <p:sp>
        <p:nvSpPr>
          <p:cNvPr id="72712" name="Oval 8"/>
          <p:cNvSpPr>
            <a:spLocks noChangeArrowheads="1"/>
          </p:cNvSpPr>
          <p:nvPr/>
        </p:nvSpPr>
        <p:spPr bwMode="auto">
          <a:xfrm>
            <a:off x="1828800" y="2362200"/>
            <a:ext cx="304800" cy="304800"/>
          </a:xfrm>
          <a:prstGeom prst="ellipse">
            <a:avLst/>
          </a:prstGeom>
          <a:gradFill rotWithShape="0">
            <a:gsLst>
              <a:gs pos="0">
                <a:srgbClr val="761847"/>
              </a:gs>
              <a:gs pos="50000">
                <a:srgbClr val="FF3399"/>
              </a:gs>
              <a:gs pos="100000">
                <a:srgbClr val="761847"/>
              </a:gs>
            </a:gsLst>
            <a:lin ang="5400000" scaled="1"/>
          </a:gradFill>
          <a:ln w="9525">
            <a:noFill/>
            <a:round/>
            <a:headEnd/>
            <a:tailEnd/>
          </a:ln>
        </p:spPr>
        <p:txBody>
          <a:bodyPr wrap="none" anchor="ctr">
            <a:prstTxWarp prst="textNoShape">
              <a:avLst/>
            </a:prstTxWarp>
          </a:bodyPr>
          <a:lstStyle/>
          <a:p>
            <a:endParaRPr lang="en-US"/>
          </a:p>
        </p:txBody>
      </p:sp>
      <p:grpSp>
        <p:nvGrpSpPr>
          <p:cNvPr id="2" name="Group 9"/>
          <p:cNvGrpSpPr>
            <a:grpSpLocks/>
          </p:cNvGrpSpPr>
          <p:nvPr/>
        </p:nvGrpSpPr>
        <p:grpSpPr bwMode="auto">
          <a:xfrm>
            <a:off x="1355725" y="2400300"/>
            <a:ext cx="549275" cy="419100"/>
            <a:chOff x="1190" y="648"/>
            <a:chExt cx="346" cy="264"/>
          </a:xfrm>
        </p:grpSpPr>
        <p:sp>
          <p:nvSpPr>
            <p:cNvPr id="37923" name="Line 10"/>
            <p:cNvSpPr>
              <a:spLocks noChangeShapeType="1"/>
            </p:cNvSpPr>
            <p:nvPr/>
          </p:nvSpPr>
          <p:spPr bwMode="auto">
            <a:xfrm flipH="1">
              <a:off x="1344" y="768"/>
              <a:ext cx="192" cy="144"/>
            </a:xfrm>
            <a:prstGeom prst="line">
              <a:avLst/>
            </a:prstGeom>
            <a:noFill/>
            <a:ln w="28575">
              <a:solidFill>
                <a:srgbClr val="333399"/>
              </a:solidFill>
              <a:round/>
              <a:headEnd/>
              <a:tailEnd type="triangle" w="med" len="med"/>
            </a:ln>
          </p:spPr>
          <p:txBody>
            <a:bodyPr>
              <a:prstTxWarp prst="textNoShape">
                <a:avLst/>
              </a:prstTxWarp>
            </a:bodyPr>
            <a:lstStyle/>
            <a:p>
              <a:endParaRPr lang="en-US"/>
            </a:p>
          </p:txBody>
        </p:sp>
        <p:sp>
          <p:nvSpPr>
            <p:cNvPr id="37924" name="Text Box 11"/>
            <p:cNvSpPr txBox="1">
              <a:spLocks noChangeArrowheads="1"/>
            </p:cNvSpPr>
            <p:nvPr/>
          </p:nvSpPr>
          <p:spPr bwMode="auto">
            <a:xfrm>
              <a:off x="1190" y="648"/>
              <a:ext cx="196" cy="250"/>
            </a:xfrm>
            <a:prstGeom prst="rect">
              <a:avLst/>
            </a:prstGeom>
            <a:noFill/>
            <a:ln w="9525">
              <a:noFill/>
              <a:miter lim="800000"/>
              <a:headEnd/>
              <a:tailEnd/>
            </a:ln>
          </p:spPr>
          <p:txBody>
            <a:bodyPr wrap="none">
              <a:prstTxWarp prst="textNoShape">
                <a:avLst/>
              </a:prstTxWarp>
              <a:spAutoFit/>
            </a:bodyPr>
            <a:lstStyle/>
            <a:p>
              <a:r>
                <a:rPr lang="en-US" sz="2000" b="1">
                  <a:latin typeface="Monotype Corsiva" charset="0"/>
                </a:rPr>
                <a:t>T</a:t>
              </a:r>
              <a:endParaRPr lang="en-US" sz="2000" b="1" baseline="-25000">
                <a:latin typeface="Monotype Corsiva" charset="0"/>
              </a:endParaRPr>
            </a:p>
          </p:txBody>
        </p:sp>
      </p:grpSp>
      <p:sp>
        <p:nvSpPr>
          <p:cNvPr id="72716" name="Text Box 12"/>
          <p:cNvSpPr txBox="1">
            <a:spLocks noChangeArrowheads="1"/>
          </p:cNvSpPr>
          <p:nvPr/>
        </p:nvSpPr>
        <p:spPr bwMode="auto">
          <a:xfrm>
            <a:off x="2133600" y="2133600"/>
            <a:ext cx="357188" cy="396875"/>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m</a:t>
            </a:r>
          </a:p>
        </p:txBody>
      </p:sp>
      <p:sp>
        <p:nvSpPr>
          <p:cNvPr id="72717" name="Text Box 13"/>
          <p:cNvSpPr txBox="1">
            <a:spLocks noChangeArrowheads="1"/>
          </p:cNvSpPr>
          <p:nvPr/>
        </p:nvSpPr>
        <p:spPr bwMode="auto">
          <a:xfrm>
            <a:off x="3505200" y="1905000"/>
            <a:ext cx="4648200" cy="396875"/>
          </a:xfrm>
          <a:prstGeom prst="rect">
            <a:avLst/>
          </a:prstGeom>
          <a:noFill/>
          <a:ln w="9525">
            <a:noFill/>
            <a:miter lim="800000"/>
            <a:headEnd/>
            <a:tailEnd/>
          </a:ln>
        </p:spPr>
        <p:txBody>
          <a:bodyPr>
            <a:prstTxWarp prst="textNoShape">
              <a:avLst/>
            </a:prstTxWarp>
            <a:spAutoFit/>
          </a:bodyPr>
          <a:lstStyle/>
          <a:p>
            <a:pPr>
              <a:spcBef>
                <a:spcPct val="20000"/>
              </a:spcBef>
            </a:pPr>
            <a:r>
              <a:rPr lang="en-US" sz="2000" b="1">
                <a:solidFill>
                  <a:srgbClr val="990000"/>
                </a:solidFill>
                <a:latin typeface="Arial Narrow" charset="0"/>
              </a:rPr>
              <a:t>What are the forces involved in this motion?</a:t>
            </a:r>
          </a:p>
        </p:txBody>
      </p:sp>
      <p:graphicFrame>
        <p:nvGraphicFramePr>
          <p:cNvPr id="72718" name="Object 2"/>
          <p:cNvGraphicFramePr>
            <a:graphicFrameLocks noChangeAspect="1"/>
          </p:cNvGraphicFramePr>
          <p:nvPr/>
        </p:nvGraphicFramePr>
        <p:xfrm>
          <a:off x="4000500" y="3429000"/>
          <a:ext cx="952500" cy="457200"/>
        </p:xfrm>
        <a:graphic>
          <a:graphicData uri="http://schemas.openxmlformats.org/presentationml/2006/ole">
            <p:oleObj spid="_x0000_s418818" name="Equation" r:id="rId4" imgW="482400" imgH="253800" progId="Equation.3">
              <p:embed/>
            </p:oleObj>
          </a:graphicData>
        </a:graphic>
      </p:graphicFrame>
      <p:sp>
        <p:nvSpPr>
          <p:cNvPr id="72719" name="Text Box 15"/>
          <p:cNvSpPr txBox="1">
            <a:spLocks noChangeArrowheads="1"/>
          </p:cNvSpPr>
          <p:nvPr/>
        </p:nvSpPr>
        <p:spPr bwMode="auto">
          <a:xfrm>
            <a:off x="3810000" y="2362200"/>
            <a:ext cx="4191000" cy="762000"/>
          </a:xfrm>
          <a:prstGeom prst="rect">
            <a:avLst/>
          </a:prstGeom>
          <a:noFill/>
          <a:ln w="9525">
            <a:noFill/>
            <a:miter lim="800000"/>
            <a:headEnd/>
            <a:tailEnd/>
          </a:ln>
        </p:spPr>
        <p:txBody>
          <a:bodyPr>
            <a:prstTxWarp prst="textNoShape">
              <a:avLst/>
            </a:prstTxWarp>
            <a:spAutoFit/>
          </a:bodyPr>
          <a:lstStyle/>
          <a:p>
            <a:pPr>
              <a:spcBef>
                <a:spcPct val="20000"/>
              </a:spcBef>
              <a:buFontTx/>
              <a:buChar char="•"/>
            </a:pPr>
            <a:r>
              <a:rPr lang="en-US" sz="2000">
                <a:solidFill>
                  <a:srgbClr val="990000"/>
                </a:solidFill>
                <a:latin typeface="Arial Narrow" charset="0"/>
              </a:rPr>
              <a:t>The gravitational force </a:t>
            </a:r>
            <a:r>
              <a:rPr lang="en-US" sz="2000" b="1">
                <a:solidFill>
                  <a:srgbClr val="990000"/>
                </a:solidFill>
                <a:latin typeface="Arial Narrow" charset="0"/>
              </a:rPr>
              <a:t>F</a:t>
            </a:r>
            <a:r>
              <a:rPr lang="en-US" sz="2000" b="1" baseline="-25000">
                <a:solidFill>
                  <a:srgbClr val="990000"/>
                </a:solidFill>
                <a:latin typeface="Arial Narrow" charset="0"/>
              </a:rPr>
              <a:t>g </a:t>
            </a:r>
            <a:endParaRPr lang="en-US" sz="2000">
              <a:solidFill>
                <a:srgbClr val="990000"/>
              </a:solidFill>
              <a:latin typeface="Arial Narrow" charset="0"/>
            </a:endParaRPr>
          </a:p>
          <a:p>
            <a:pPr>
              <a:spcBef>
                <a:spcPct val="20000"/>
              </a:spcBef>
              <a:buFontTx/>
              <a:buChar char="•"/>
            </a:pPr>
            <a:r>
              <a:rPr lang="en-US" sz="2000">
                <a:solidFill>
                  <a:srgbClr val="990000"/>
                </a:solidFill>
                <a:latin typeface="Arial Narrow" charset="0"/>
              </a:rPr>
              <a:t>The radial force, </a:t>
            </a:r>
            <a:r>
              <a:rPr lang="en-US" sz="2000" b="1">
                <a:solidFill>
                  <a:srgbClr val="990000"/>
                </a:solidFill>
                <a:latin typeface="Arial Narrow" charset="0"/>
              </a:rPr>
              <a:t>T</a:t>
            </a:r>
            <a:r>
              <a:rPr lang="en-US" sz="2000">
                <a:solidFill>
                  <a:srgbClr val="990000"/>
                </a:solidFill>
                <a:latin typeface="Arial Narrow" charset="0"/>
              </a:rPr>
              <a:t>, providing the tension. </a:t>
            </a:r>
          </a:p>
        </p:txBody>
      </p:sp>
      <p:sp>
        <p:nvSpPr>
          <p:cNvPr id="72720" name="Text Box 16"/>
          <p:cNvSpPr txBox="1">
            <a:spLocks noChangeArrowheads="1"/>
          </p:cNvSpPr>
          <p:nvPr/>
        </p:nvSpPr>
        <p:spPr bwMode="auto">
          <a:xfrm>
            <a:off x="1195388" y="2598738"/>
            <a:ext cx="317500" cy="4000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Symbol" charset="2"/>
              </a:rPr>
              <a:t>θ</a:t>
            </a:r>
          </a:p>
        </p:txBody>
      </p:sp>
      <p:sp>
        <p:nvSpPr>
          <p:cNvPr id="72721" name="Text Box 17"/>
          <p:cNvSpPr txBox="1">
            <a:spLocks noChangeArrowheads="1"/>
          </p:cNvSpPr>
          <p:nvPr/>
        </p:nvSpPr>
        <p:spPr bwMode="auto">
          <a:xfrm>
            <a:off x="1412875" y="2833688"/>
            <a:ext cx="336550" cy="396875"/>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R</a:t>
            </a:r>
          </a:p>
        </p:txBody>
      </p:sp>
      <p:grpSp>
        <p:nvGrpSpPr>
          <p:cNvPr id="3" name="Group 18"/>
          <p:cNvGrpSpPr>
            <a:grpSpLocks/>
          </p:cNvGrpSpPr>
          <p:nvPr/>
        </p:nvGrpSpPr>
        <p:grpSpPr bwMode="auto">
          <a:xfrm>
            <a:off x="2033588" y="2514600"/>
            <a:ext cx="849312" cy="762000"/>
            <a:chOff x="1440" y="1728"/>
            <a:chExt cx="535" cy="480"/>
          </a:xfrm>
        </p:grpSpPr>
        <p:sp>
          <p:nvSpPr>
            <p:cNvPr id="37921" name="Line 19"/>
            <p:cNvSpPr>
              <a:spLocks noChangeShapeType="1"/>
            </p:cNvSpPr>
            <p:nvPr/>
          </p:nvSpPr>
          <p:spPr bwMode="auto">
            <a:xfrm>
              <a:off x="1440" y="1728"/>
              <a:ext cx="0" cy="48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7922" name="Text Box 20"/>
            <p:cNvSpPr txBox="1">
              <a:spLocks noChangeArrowheads="1"/>
            </p:cNvSpPr>
            <p:nvPr/>
          </p:nvSpPr>
          <p:spPr bwMode="auto">
            <a:xfrm>
              <a:off x="1478" y="1896"/>
              <a:ext cx="497"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g</a:t>
              </a:r>
              <a:r>
                <a:rPr lang="en-US" sz="2000" b="1">
                  <a:solidFill>
                    <a:schemeClr val="accent2"/>
                  </a:solidFill>
                  <a:latin typeface="Monotype Corsiva" charset="0"/>
                </a:rPr>
                <a:t>=</a:t>
              </a:r>
              <a:r>
                <a:rPr lang="en-US" sz="2000">
                  <a:solidFill>
                    <a:schemeClr val="accent2"/>
                  </a:solidFill>
                  <a:latin typeface="Monotype Corsiva" charset="0"/>
                </a:rPr>
                <a:t>m</a:t>
              </a:r>
              <a:r>
                <a:rPr lang="en-US" sz="2000" b="1">
                  <a:solidFill>
                    <a:schemeClr val="accent2"/>
                  </a:solidFill>
                  <a:latin typeface="Monotype Corsiva" charset="0"/>
                </a:rPr>
                <a:t>g</a:t>
              </a:r>
            </a:p>
          </p:txBody>
        </p:sp>
      </p:grpSp>
      <p:sp>
        <p:nvSpPr>
          <p:cNvPr id="72725" name="Text Box 21"/>
          <p:cNvSpPr txBox="1">
            <a:spLocks noChangeArrowheads="1"/>
          </p:cNvSpPr>
          <p:nvPr/>
        </p:nvSpPr>
        <p:spPr bwMode="auto">
          <a:xfrm>
            <a:off x="228600" y="5137150"/>
            <a:ext cx="5105400" cy="730250"/>
          </a:xfrm>
          <a:prstGeom prst="rect">
            <a:avLst/>
          </a:prstGeom>
          <a:solidFill>
            <a:srgbClr val="CCFFFF"/>
          </a:solidFill>
          <a:ln w="28575">
            <a:solidFill>
              <a:srgbClr val="800000"/>
            </a:solid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At what angles the tension becomes the maximum and the minimum.  What are the tensions?</a:t>
            </a:r>
            <a:endParaRPr lang="en-US" sz="2000"/>
          </a:p>
        </p:txBody>
      </p:sp>
      <p:graphicFrame>
        <p:nvGraphicFramePr>
          <p:cNvPr id="72726" name="Object 3"/>
          <p:cNvGraphicFramePr>
            <a:graphicFrameLocks noChangeAspect="1"/>
          </p:cNvGraphicFramePr>
          <p:nvPr/>
        </p:nvGraphicFramePr>
        <p:xfrm>
          <a:off x="7086600" y="3429000"/>
          <a:ext cx="1447800" cy="457200"/>
        </p:xfrm>
        <a:graphic>
          <a:graphicData uri="http://schemas.openxmlformats.org/presentationml/2006/ole">
            <p:oleObj spid="_x0000_s418819" name="Equation" r:id="rId5" imgW="723600" imgH="228600" progId="Equation.3">
              <p:embed/>
            </p:oleObj>
          </a:graphicData>
        </a:graphic>
      </p:graphicFrame>
      <p:graphicFrame>
        <p:nvGraphicFramePr>
          <p:cNvPr id="72727" name="Object 4"/>
          <p:cNvGraphicFramePr>
            <a:graphicFrameLocks noChangeAspect="1"/>
          </p:cNvGraphicFramePr>
          <p:nvPr/>
        </p:nvGraphicFramePr>
        <p:xfrm>
          <a:off x="3200400" y="4213225"/>
          <a:ext cx="693738" cy="385763"/>
        </p:xfrm>
        <a:graphic>
          <a:graphicData uri="http://schemas.openxmlformats.org/presentationml/2006/ole">
            <p:oleObj spid="_x0000_s418820" name="Equation" r:id="rId6" imgW="495000" imgH="253800" progId="Equation.3">
              <p:embed/>
            </p:oleObj>
          </a:graphicData>
        </a:graphic>
      </p:graphicFrame>
      <p:graphicFrame>
        <p:nvGraphicFramePr>
          <p:cNvPr id="72728" name="Object 5"/>
          <p:cNvGraphicFramePr>
            <a:graphicFrameLocks noChangeAspect="1"/>
          </p:cNvGraphicFramePr>
          <p:nvPr/>
        </p:nvGraphicFramePr>
        <p:xfrm>
          <a:off x="6324600" y="4038600"/>
          <a:ext cx="2057400" cy="735013"/>
        </p:xfrm>
        <a:graphic>
          <a:graphicData uri="http://schemas.openxmlformats.org/presentationml/2006/ole">
            <p:oleObj spid="_x0000_s418821" name="Equation" r:id="rId7" imgW="1269720" imgH="482400" progId="Equation.3">
              <p:embed/>
            </p:oleObj>
          </a:graphicData>
        </a:graphic>
      </p:graphicFrame>
      <p:sp>
        <p:nvSpPr>
          <p:cNvPr id="72729" name="Text Box 25"/>
          <p:cNvSpPr txBox="1">
            <a:spLocks noChangeArrowheads="1"/>
          </p:cNvSpPr>
          <p:nvPr/>
        </p:nvSpPr>
        <p:spPr bwMode="auto">
          <a:xfrm>
            <a:off x="2895600" y="3429000"/>
            <a:ext cx="914400" cy="546100"/>
          </a:xfrm>
          <a:prstGeom prst="rect">
            <a:avLst/>
          </a:prstGeom>
          <a:solidFill>
            <a:srgbClr val="FFFFCC"/>
          </a:solidFill>
          <a:ln w="28575">
            <a:solidFill>
              <a:srgbClr val="A50021"/>
            </a:solidFill>
            <a:miter lim="800000"/>
            <a:headEnd/>
            <a:tailEnd/>
          </a:ln>
        </p:spPr>
        <p:txBody>
          <a:bodyPr>
            <a:prstTxWarp prst="textNoShape">
              <a:avLst/>
            </a:prstTxWarp>
            <a:spAutoFit/>
          </a:bodyPr>
          <a:lstStyle/>
          <a:p>
            <a:r>
              <a:rPr lang="en-US" sz="1400">
                <a:solidFill>
                  <a:srgbClr val="A50021"/>
                </a:solidFill>
                <a:latin typeface="Arial Narrow" charset="0"/>
              </a:rPr>
              <a:t>tangential comp.</a:t>
            </a:r>
          </a:p>
        </p:txBody>
      </p:sp>
      <p:sp>
        <p:nvSpPr>
          <p:cNvPr id="72730" name="Text Box 26"/>
          <p:cNvSpPr txBox="1">
            <a:spLocks noChangeArrowheads="1"/>
          </p:cNvSpPr>
          <p:nvPr/>
        </p:nvSpPr>
        <p:spPr bwMode="auto">
          <a:xfrm>
            <a:off x="2286000" y="4133850"/>
            <a:ext cx="762000" cy="546100"/>
          </a:xfrm>
          <a:prstGeom prst="rect">
            <a:avLst/>
          </a:prstGeom>
          <a:solidFill>
            <a:srgbClr val="FFFFCC"/>
          </a:solidFill>
          <a:ln w="28575">
            <a:solidFill>
              <a:srgbClr val="A50021"/>
            </a:solidFill>
            <a:miter lim="800000"/>
            <a:headEnd/>
            <a:tailEnd/>
          </a:ln>
        </p:spPr>
        <p:txBody>
          <a:bodyPr>
            <a:prstTxWarp prst="textNoShape">
              <a:avLst/>
            </a:prstTxWarp>
            <a:spAutoFit/>
          </a:bodyPr>
          <a:lstStyle/>
          <a:p>
            <a:r>
              <a:rPr lang="en-US" sz="1400">
                <a:solidFill>
                  <a:srgbClr val="A50021"/>
                </a:solidFill>
                <a:latin typeface="Arial Narrow" charset="0"/>
              </a:rPr>
              <a:t>Radial comp.</a:t>
            </a:r>
          </a:p>
        </p:txBody>
      </p:sp>
      <p:graphicFrame>
        <p:nvGraphicFramePr>
          <p:cNvPr id="72731" name="Object 6"/>
          <p:cNvGraphicFramePr>
            <a:graphicFrameLocks noChangeAspect="1"/>
          </p:cNvGraphicFramePr>
          <p:nvPr/>
        </p:nvGraphicFramePr>
        <p:xfrm>
          <a:off x="4876800" y="3444875"/>
          <a:ext cx="1328738" cy="365125"/>
        </p:xfrm>
        <a:graphic>
          <a:graphicData uri="http://schemas.openxmlformats.org/presentationml/2006/ole">
            <p:oleObj spid="_x0000_s418822" name="Equation" r:id="rId8" imgW="672840" imgH="203040" progId="Equation.3">
              <p:embed/>
            </p:oleObj>
          </a:graphicData>
        </a:graphic>
      </p:graphicFrame>
      <p:graphicFrame>
        <p:nvGraphicFramePr>
          <p:cNvPr id="72732" name="Object 7"/>
          <p:cNvGraphicFramePr>
            <a:graphicFrameLocks noChangeAspect="1"/>
          </p:cNvGraphicFramePr>
          <p:nvPr/>
        </p:nvGraphicFramePr>
        <p:xfrm>
          <a:off x="6180138" y="3429000"/>
          <a:ext cx="525462" cy="411163"/>
        </p:xfrm>
        <a:graphic>
          <a:graphicData uri="http://schemas.openxmlformats.org/presentationml/2006/ole">
            <p:oleObj spid="_x0000_s418823" name="Equation" r:id="rId9" imgW="266400" imgH="228600" progId="Equation.3">
              <p:embed/>
            </p:oleObj>
          </a:graphicData>
        </a:graphic>
      </p:graphicFrame>
      <p:graphicFrame>
        <p:nvGraphicFramePr>
          <p:cNvPr id="72733" name="Object 8"/>
          <p:cNvGraphicFramePr>
            <a:graphicFrameLocks noChangeAspect="1"/>
          </p:cNvGraphicFramePr>
          <p:nvPr/>
        </p:nvGraphicFramePr>
        <p:xfrm>
          <a:off x="3878263" y="4251325"/>
          <a:ext cx="1298575" cy="309563"/>
        </p:xfrm>
        <a:graphic>
          <a:graphicData uri="http://schemas.openxmlformats.org/presentationml/2006/ole">
            <p:oleObj spid="_x0000_s418824" name="Equation" r:id="rId10" imgW="927000" imgH="203040" progId="Equation.3">
              <p:embed/>
            </p:oleObj>
          </a:graphicData>
        </a:graphic>
      </p:graphicFrame>
      <p:graphicFrame>
        <p:nvGraphicFramePr>
          <p:cNvPr id="72734" name="Object 9"/>
          <p:cNvGraphicFramePr>
            <a:graphicFrameLocks noChangeAspect="1"/>
          </p:cNvGraphicFramePr>
          <p:nvPr/>
        </p:nvGraphicFramePr>
        <p:xfrm>
          <a:off x="5145088" y="4241800"/>
          <a:ext cx="569912" cy="330200"/>
        </p:xfrm>
        <a:graphic>
          <a:graphicData uri="http://schemas.openxmlformats.org/presentationml/2006/ole">
            <p:oleObj spid="_x0000_s418825" name="Equation" r:id="rId11" imgW="406080" imgH="215640" progId="Equation.3">
              <p:embed/>
            </p:oleObj>
          </a:graphicData>
        </a:graphic>
      </p:graphicFrame>
      <p:graphicFrame>
        <p:nvGraphicFramePr>
          <p:cNvPr id="72735" name="Object 10"/>
          <p:cNvGraphicFramePr>
            <a:graphicFrameLocks noChangeAspect="1"/>
          </p:cNvGraphicFramePr>
          <p:nvPr/>
        </p:nvGraphicFramePr>
        <p:xfrm>
          <a:off x="5692775" y="4086225"/>
          <a:ext cx="479425" cy="638175"/>
        </p:xfrm>
        <a:graphic>
          <a:graphicData uri="http://schemas.openxmlformats.org/presentationml/2006/ole">
            <p:oleObj spid="_x0000_s418826" name="Equation" r:id="rId12" imgW="342720" imgH="419040" progId="Equation.DSMT4">
              <p:embed/>
            </p:oleObj>
          </a:graphicData>
        </a:graphic>
      </p:graphicFrame>
      <p:sp>
        <p:nvSpPr>
          <p:cNvPr id="72736" name="Line 32"/>
          <p:cNvSpPr>
            <a:spLocks noChangeShapeType="1"/>
          </p:cNvSpPr>
          <p:nvPr/>
        </p:nvSpPr>
        <p:spPr bwMode="auto">
          <a:xfrm flipH="1" flipV="1">
            <a:off x="1676400" y="2133600"/>
            <a:ext cx="304800" cy="304800"/>
          </a:xfrm>
          <a:prstGeom prst="line">
            <a:avLst/>
          </a:prstGeom>
          <a:noFill/>
          <a:ln w="38100">
            <a:solidFill>
              <a:schemeClr val="accent2"/>
            </a:solidFill>
            <a:round/>
            <a:headEnd/>
            <a:tailEnd type="triangle" w="med" len="med"/>
          </a:ln>
        </p:spPr>
        <p:txBody>
          <a:bodyPr wrap="none">
            <a:prstTxWarp prst="textNoShape">
              <a:avLst/>
            </a:prstTxWarp>
            <a:spAutoFit/>
          </a:bodyPr>
          <a:lstStyle/>
          <a:p>
            <a:endParaRPr lang="en-US"/>
          </a:p>
        </p:txBody>
      </p:sp>
      <p:sp>
        <p:nvSpPr>
          <p:cNvPr id="72737" name="Text Box 33"/>
          <p:cNvSpPr txBox="1">
            <a:spLocks noChangeArrowheads="1"/>
          </p:cNvSpPr>
          <p:nvPr/>
        </p:nvSpPr>
        <p:spPr bwMode="auto">
          <a:xfrm>
            <a:off x="1787525" y="1965325"/>
            <a:ext cx="346075" cy="396875"/>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V</a:t>
            </a:r>
          </a:p>
        </p:txBody>
      </p:sp>
      <p:sp>
        <p:nvSpPr>
          <p:cNvPr id="37920" name="Footer Placeholder 35"/>
          <p:cNvSpPr>
            <a:spLocks noGrp="1"/>
          </p:cNvSpPr>
          <p:nvPr>
            <p:ph type="ftr" sz="quarter" idx="11"/>
          </p:nvPr>
        </p:nvSpPr>
        <p:spPr>
          <a:noFill/>
        </p:spPr>
        <p:txBody>
          <a:bodyPr/>
          <a:lstStyle/>
          <a:p>
            <a:r>
              <a:rPr lang="en-US" smtClean="0"/>
              <a:t>PHYS 1443-001, Spring 2011 Dr. Jaehoon Yu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2709"/>
                                        </p:tgtEl>
                                        <p:attrNameLst>
                                          <p:attrName>style.visibility</p:attrName>
                                        </p:attrNameLst>
                                      </p:cBhvr>
                                      <p:to>
                                        <p:strVal val="visible"/>
                                      </p:to>
                                    </p:set>
                                    <p:animEffect transition="in" filter="wipe(left)">
                                      <p:cBhvr>
                                        <p:cTn id="7" dur="500"/>
                                        <p:tgtEl>
                                          <p:spTgt spid="72709"/>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iterate type="wd">
                                    <p:tmPct val="10000"/>
                                  </p:iterate>
                                  <p:childTnLst>
                                    <p:set>
                                      <p:cBhvr>
                                        <p:cTn id="11" dur="1" fill="hold">
                                          <p:stCondLst>
                                            <p:cond delay="0"/>
                                          </p:stCondLst>
                                        </p:cTn>
                                        <p:tgtEl>
                                          <p:spTgt spid="72712"/>
                                        </p:tgtEl>
                                        <p:attrNameLst>
                                          <p:attrName>style.visibility</p:attrName>
                                        </p:attrNameLst>
                                      </p:cBhvr>
                                      <p:to>
                                        <p:strVal val="visible"/>
                                      </p:to>
                                    </p:set>
                                    <p:anim calcmode="lin" valueType="num">
                                      <p:cBhvr>
                                        <p:cTn id="12" dur="500" fill="hold"/>
                                        <p:tgtEl>
                                          <p:spTgt spid="72712"/>
                                        </p:tgtEl>
                                        <p:attrNameLst>
                                          <p:attrName>ppt_w</p:attrName>
                                        </p:attrNameLst>
                                      </p:cBhvr>
                                      <p:tavLst>
                                        <p:tav tm="0">
                                          <p:val>
                                            <p:fltVal val="0"/>
                                          </p:val>
                                        </p:tav>
                                        <p:tav tm="100000">
                                          <p:val>
                                            <p:strVal val="#ppt_w"/>
                                          </p:val>
                                        </p:tav>
                                      </p:tavLst>
                                    </p:anim>
                                    <p:anim calcmode="lin" valueType="num">
                                      <p:cBhvr>
                                        <p:cTn id="13" dur="500" fill="hold"/>
                                        <p:tgtEl>
                                          <p:spTgt spid="72712"/>
                                        </p:tgtEl>
                                        <p:attrNameLst>
                                          <p:attrName>ppt_h</p:attrName>
                                        </p:attrNameLst>
                                      </p:cBhvr>
                                      <p:tavLst>
                                        <p:tav tm="0">
                                          <p:val>
                                            <p:fltVal val="0"/>
                                          </p:val>
                                        </p:tav>
                                        <p:tav tm="100000">
                                          <p:val>
                                            <p:strVal val="#ppt_h"/>
                                          </p:val>
                                        </p:tav>
                                      </p:tavLst>
                                    </p:anim>
                                    <p:animEffect transition="in" filter="fade">
                                      <p:cBhvr>
                                        <p:cTn id="14" dur="500"/>
                                        <p:tgtEl>
                                          <p:spTgt spid="72712"/>
                                        </p:tgtEl>
                                      </p:cBhvr>
                                    </p:animEffect>
                                  </p:childTnLst>
                                </p:cTn>
                              </p:par>
                            </p:childTnLst>
                          </p:cTn>
                        </p:par>
                        <p:par>
                          <p:cTn id="15" fill="hold">
                            <p:stCondLst>
                              <p:cond delay="500"/>
                            </p:stCondLst>
                            <p:childTnLst>
                              <p:par>
                                <p:cTn id="16" presetID="53" presetClass="entr" presetSubtype="0" fill="hold" grpId="0" nodeType="afterEffect">
                                  <p:stCondLst>
                                    <p:cond delay="0"/>
                                  </p:stCondLst>
                                  <p:iterate type="wd">
                                    <p:tmPct val="10000"/>
                                  </p:iterate>
                                  <p:childTnLst>
                                    <p:set>
                                      <p:cBhvr>
                                        <p:cTn id="17" dur="1" fill="hold">
                                          <p:stCondLst>
                                            <p:cond delay="0"/>
                                          </p:stCondLst>
                                        </p:cTn>
                                        <p:tgtEl>
                                          <p:spTgt spid="72716"/>
                                        </p:tgtEl>
                                        <p:attrNameLst>
                                          <p:attrName>style.visibility</p:attrName>
                                        </p:attrNameLst>
                                      </p:cBhvr>
                                      <p:to>
                                        <p:strVal val="visible"/>
                                      </p:to>
                                    </p:set>
                                    <p:anim calcmode="lin" valueType="num">
                                      <p:cBhvr>
                                        <p:cTn id="18" dur="500" fill="hold"/>
                                        <p:tgtEl>
                                          <p:spTgt spid="72716"/>
                                        </p:tgtEl>
                                        <p:attrNameLst>
                                          <p:attrName>ppt_w</p:attrName>
                                        </p:attrNameLst>
                                      </p:cBhvr>
                                      <p:tavLst>
                                        <p:tav tm="0">
                                          <p:val>
                                            <p:fltVal val="0"/>
                                          </p:val>
                                        </p:tav>
                                        <p:tav tm="100000">
                                          <p:val>
                                            <p:strVal val="#ppt_w"/>
                                          </p:val>
                                        </p:tav>
                                      </p:tavLst>
                                    </p:anim>
                                    <p:anim calcmode="lin" valueType="num">
                                      <p:cBhvr>
                                        <p:cTn id="19" dur="500" fill="hold"/>
                                        <p:tgtEl>
                                          <p:spTgt spid="72716"/>
                                        </p:tgtEl>
                                        <p:attrNameLst>
                                          <p:attrName>ppt_h</p:attrName>
                                        </p:attrNameLst>
                                      </p:cBhvr>
                                      <p:tavLst>
                                        <p:tav tm="0">
                                          <p:val>
                                            <p:fltVal val="0"/>
                                          </p:val>
                                        </p:tav>
                                        <p:tav tm="100000">
                                          <p:val>
                                            <p:strVal val="#ppt_h"/>
                                          </p:val>
                                        </p:tav>
                                      </p:tavLst>
                                    </p:anim>
                                    <p:animEffect transition="in" filter="fade">
                                      <p:cBhvr>
                                        <p:cTn id="20" dur="500"/>
                                        <p:tgtEl>
                                          <p:spTgt spid="72716"/>
                                        </p:tgtEl>
                                      </p:cBhvr>
                                    </p:animEffect>
                                  </p:childTnLst>
                                </p:cTn>
                              </p:par>
                            </p:childTnLst>
                          </p:cTn>
                        </p:par>
                        <p:par>
                          <p:cTn id="21" fill="hold">
                            <p:stCondLst>
                              <p:cond delay="1000"/>
                            </p:stCondLst>
                            <p:childTnLst>
                              <p:par>
                                <p:cTn id="22" presetID="53" presetClass="entr" presetSubtype="0" fill="hold" grpId="0" nodeType="afterEffect">
                                  <p:stCondLst>
                                    <p:cond delay="0"/>
                                  </p:stCondLst>
                                  <p:iterate type="wd">
                                    <p:tmPct val="10000"/>
                                  </p:iterate>
                                  <p:childTnLst>
                                    <p:set>
                                      <p:cBhvr>
                                        <p:cTn id="23" dur="1" fill="hold">
                                          <p:stCondLst>
                                            <p:cond delay="0"/>
                                          </p:stCondLst>
                                        </p:cTn>
                                        <p:tgtEl>
                                          <p:spTgt spid="72711"/>
                                        </p:tgtEl>
                                        <p:attrNameLst>
                                          <p:attrName>style.visibility</p:attrName>
                                        </p:attrNameLst>
                                      </p:cBhvr>
                                      <p:to>
                                        <p:strVal val="visible"/>
                                      </p:to>
                                    </p:set>
                                    <p:anim calcmode="lin" valueType="num">
                                      <p:cBhvr>
                                        <p:cTn id="24" dur="500" fill="hold"/>
                                        <p:tgtEl>
                                          <p:spTgt spid="72711"/>
                                        </p:tgtEl>
                                        <p:attrNameLst>
                                          <p:attrName>ppt_w</p:attrName>
                                        </p:attrNameLst>
                                      </p:cBhvr>
                                      <p:tavLst>
                                        <p:tav tm="0">
                                          <p:val>
                                            <p:fltVal val="0"/>
                                          </p:val>
                                        </p:tav>
                                        <p:tav tm="100000">
                                          <p:val>
                                            <p:strVal val="#ppt_w"/>
                                          </p:val>
                                        </p:tav>
                                      </p:tavLst>
                                    </p:anim>
                                    <p:anim calcmode="lin" valueType="num">
                                      <p:cBhvr>
                                        <p:cTn id="25" dur="500" fill="hold"/>
                                        <p:tgtEl>
                                          <p:spTgt spid="72711"/>
                                        </p:tgtEl>
                                        <p:attrNameLst>
                                          <p:attrName>ppt_h</p:attrName>
                                        </p:attrNameLst>
                                      </p:cBhvr>
                                      <p:tavLst>
                                        <p:tav tm="0">
                                          <p:val>
                                            <p:fltVal val="0"/>
                                          </p:val>
                                        </p:tav>
                                        <p:tav tm="100000">
                                          <p:val>
                                            <p:strVal val="#ppt_h"/>
                                          </p:val>
                                        </p:tav>
                                      </p:tavLst>
                                    </p:anim>
                                    <p:animEffect transition="in" filter="fade">
                                      <p:cBhvr>
                                        <p:cTn id="26" dur="500"/>
                                        <p:tgtEl>
                                          <p:spTgt spid="72711"/>
                                        </p:tgtEl>
                                      </p:cBhvr>
                                    </p:animEffect>
                                  </p:childTnLst>
                                </p:cTn>
                              </p:par>
                            </p:childTnLst>
                          </p:cTn>
                        </p:par>
                        <p:par>
                          <p:cTn id="27" fill="hold">
                            <p:stCondLst>
                              <p:cond delay="1500"/>
                            </p:stCondLst>
                            <p:childTnLst>
                              <p:par>
                                <p:cTn id="28" presetID="22" presetClass="entr" presetSubtype="2" fill="hold" grpId="0" nodeType="afterEffect">
                                  <p:stCondLst>
                                    <p:cond delay="0"/>
                                  </p:stCondLst>
                                  <p:iterate type="wd">
                                    <p:tmPct val="10000"/>
                                  </p:iterate>
                                  <p:childTnLst>
                                    <p:set>
                                      <p:cBhvr>
                                        <p:cTn id="29" dur="1" fill="hold">
                                          <p:stCondLst>
                                            <p:cond delay="0"/>
                                          </p:stCondLst>
                                        </p:cTn>
                                        <p:tgtEl>
                                          <p:spTgt spid="72710"/>
                                        </p:tgtEl>
                                        <p:attrNameLst>
                                          <p:attrName>style.visibility</p:attrName>
                                        </p:attrNameLst>
                                      </p:cBhvr>
                                      <p:to>
                                        <p:strVal val="visible"/>
                                      </p:to>
                                    </p:set>
                                    <p:animEffect transition="in" filter="wipe(right)">
                                      <p:cBhvr>
                                        <p:cTn id="30" dur="500"/>
                                        <p:tgtEl>
                                          <p:spTgt spid="72710"/>
                                        </p:tgtEl>
                                      </p:cBhvr>
                                    </p:animEffect>
                                  </p:childTnLst>
                                </p:cTn>
                              </p:par>
                            </p:childTnLst>
                          </p:cTn>
                        </p:par>
                        <p:par>
                          <p:cTn id="31" fill="hold">
                            <p:stCondLst>
                              <p:cond delay="2000"/>
                            </p:stCondLst>
                            <p:childTnLst>
                              <p:par>
                                <p:cTn id="32" presetID="53" presetClass="entr" presetSubtype="0" fill="hold" grpId="0" nodeType="afterEffect">
                                  <p:stCondLst>
                                    <p:cond delay="0"/>
                                  </p:stCondLst>
                                  <p:iterate type="wd">
                                    <p:tmPct val="10000"/>
                                  </p:iterate>
                                  <p:childTnLst>
                                    <p:set>
                                      <p:cBhvr>
                                        <p:cTn id="33" dur="1" fill="hold">
                                          <p:stCondLst>
                                            <p:cond delay="0"/>
                                          </p:stCondLst>
                                        </p:cTn>
                                        <p:tgtEl>
                                          <p:spTgt spid="72721"/>
                                        </p:tgtEl>
                                        <p:attrNameLst>
                                          <p:attrName>style.visibility</p:attrName>
                                        </p:attrNameLst>
                                      </p:cBhvr>
                                      <p:to>
                                        <p:strVal val="visible"/>
                                      </p:to>
                                    </p:set>
                                    <p:anim calcmode="lin" valueType="num">
                                      <p:cBhvr>
                                        <p:cTn id="34" dur="500" fill="hold"/>
                                        <p:tgtEl>
                                          <p:spTgt spid="72721"/>
                                        </p:tgtEl>
                                        <p:attrNameLst>
                                          <p:attrName>ppt_w</p:attrName>
                                        </p:attrNameLst>
                                      </p:cBhvr>
                                      <p:tavLst>
                                        <p:tav tm="0">
                                          <p:val>
                                            <p:fltVal val="0"/>
                                          </p:val>
                                        </p:tav>
                                        <p:tav tm="100000">
                                          <p:val>
                                            <p:strVal val="#ppt_w"/>
                                          </p:val>
                                        </p:tav>
                                      </p:tavLst>
                                    </p:anim>
                                    <p:anim calcmode="lin" valueType="num">
                                      <p:cBhvr>
                                        <p:cTn id="35" dur="500" fill="hold"/>
                                        <p:tgtEl>
                                          <p:spTgt spid="72721"/>
                                        </p:tgtEl>
                                        <p:attrNameLst>
                                          <p:attrName>ppt_h</p:attrName>
                                        </p:attrNameLst>
                                      </p:cBhvr>
                                      <p:tavLst>
                                        <p:tav tm="0">
                                          <p:val>
                                            <p:fltVal val="0"/>
                                          </p:val>
                                        </p:tav>
                                        <p:tav tm="100000">
                                          <p:val>
                                            <p:strVal val="#ppt_h"/>
                                          </p:val>
                                        </p:tav>
                                      </p:tavLst>
                                    </p:anim>
                                    <p:animEffect transition="in" filter="fade">
                                      <p:cBhvr>
                                        <p:cTn id="36" dur="500"/>
                                        <p:tgtEl>
                                          <p:spTgt spid="72721"/>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72736"/>
                                        </p:tgtEl>
                                        <p:attrNameLst>
                                          <p:attrName>style.visibility</p:attrName>
                                        </p:attrNameLst>
                                      </p:cBhvr>
                                      <p:to>
                                        <p:strVal val="visible"/>
                                      </p:to>
                                    </p:set>
                                    <p:animEffect transition="in" filter="wipe(down)">
                                      <p:cBhvr>
                                        <p:cTn id="41" dur="500"/>
                                        <p:tgtEl>
                                          <p:spTgt spid="72736"/>
                                        </p:tgtEl>
                                      </p:cBhvr>
                                    </p:animEffect>
                                  </p:childTnLst>
                                </p:cTn>
                              </p:par>
                            </p:childTnLst>
                          </p:cTn>
                        </p:par>
                        <p:par>
                          <p:cTn id="42" fill="hold">
                            <p:stCondLst>
                              <p:cond delay="500"/>
                            </p:stCondLst>
                            <p:childTnLst>
                              <p:par>
                                <p:cTn id="43" presetID="53" presetClass="entr" presetSubtype="0" fill="hold" grpId="0" nodeType="afterEffect">
                                  <p:stCondLst>
                                    <p:cond delay="0"/>
                                  </p:stCondLst>
                                  <p:iterate type="wd">
                                    <p:tmPct val="10000"/>
                                  </p:iterate>
                                  <p:childTnLst>
                                    <p:set>
                                      <p:cBhvr>
                                        <p:cTn id="44" dur="1" fill="hold">
                                          <p:stCondLst>
                                            <p:cond delay="0"/>
                                          </p:stCondLst>
                                        </p:cTn>
                                        <p:tgtEl>
                                          <p:spTgt spid="72737"/>
                                        </p:tgtEl>
                                        <p:attrNameLst>
                                          <p:attrName>style.visibility</p:attrName>
                                        </p:attrNameLst>
                                      </p:cBhvr>
                                      <p:to>
                                        <p:strVal val="visible"/>
                                      </p:to>
                                    </p:set>
                                    <p:anim calcmode="lin" valueType="num">
                                      <p:cBhvr>
                                        <p:cTn id="45" dur="500" fill="hold"/>
                                        <p:tgtEl>
                                          <p:spTgt spid="72737"/>
                                        </p:tgtEl>
                                        <p:attrNameLst>
                                          <p:attrName>ppt_w</p:attrName>
                                        </p:attrNameLst>
                                      </p:cBhvr>
                                      <p:tavLst>
                                        <p:tav tm="0">
                                          <p:val>
                                            <p:fltVal val="0"/>
                                          </p:val>
                                        </p:tav>
                                        <p:tav tm="100000">
                                          <p:val>
                                            <p:strVal val="#ppt_w"/>
                                          </p:val>
                                        </p:tav>
                                      </p:tavLst>
                                    </p:anim>
                                    <p:anim calcmode="lin" valueType="num">
                                      <p:cBhvr>
                                        <p:cTn id="46" dur="500" fill="hold"/>
                                        <p:tgtEl>
                                          <p:spTgt spid="72737"/>
                                        </p:tgtEl>
                                        <p:attrNameLst>
                                          <p:attrName>ppt_h</p:attrName>
                                        </p:attrNameLst>
                                      </p:cBhvr>
                                      <p:tavLst>
                                        <p:tav tm="0">
                                          <p:val>
                                            <p:fltVal val="0"/>
                                          </p:val>
                                        </p:tav>
                                        <p:tav tm="100000">
                                          <p:val>
                                            <p:strVal val="#ppt_h"/>
                                          </p:val>
                                        </p:tav>
                                      </p:tavLst>
                                    </p:anim>
                                    <p:animEffect transition="in" filter="fade">
                                      <p:cBhvr>
                                        <p:cTn id="47" dur="500"/>
                                        <p:tgtEl>
                                          <p:spTgt spid="7273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iterate type="wd">
                                    <p:tmPct val="10000"/>
                                  </p:iterate>
                                  <p:childTnLst>
                                    <p:set>
                                      <p:cBhvr>
                                        <p:cTn id="51" dur="1" fill="hold">
                                          <p:stCondLst>
                                            <p:cond delay="0"/>
                                          </p:stCondLst>
                                        </p:cTn>
                                        <p:tgtEl>
                                          <p:spTgt spid="72707"/>
                                        </p:tgtEl>
                                        <p:attrNameLst>
                                          <p:attrName>style.visibility</p:attrName>
                                        </p:attrNameLst>
                                      </p:cBhvr>
                                      <p:to>
                                        <p:strVal val="visible"/>
                                      </p:to>
                                    </p:set>
                                    <p:animEffect transition="in" filter="wipe(up)">
                                      <p:cBhvr>
                                        <p:cTn id="52" dur="500"/>
                                        <p:tgtEl>
                                          <p:spTgt spid="72707"/>
                                        </p:tgtEl>
                                      </p:cBhvr>
                                    </p:animEffect>
                                  </p:childTnLst>
                                </p:cTn>
                              </p:par>
                            </p:childTnLst>
                          </p:cTn>
                        </p:par>
                        <p:par>
                          <p:cTn id="53" fill="hold">
                            <p:stCondLst>
                              <p:cond delay="500"/>
                            </p:stCondLst>
                            <p:childTnLst>
                              <p:par>
                                <p:cTn id="54" presetID="53" presetClass="entr" presetSubtype="0" fill="hold" grpId="0" nodeType="afterEffect">
                                  <p:stCondLst>
                                    <p:cond delay="0"/>
                                  </p:stCondLst>
                                  <p:iterate type="wd">
                                    <p:tmPct val="10000"/>
                                  </p:iterate>
                                  <p:childTnLst>
                                    <p:set>
                                      <p:cBhvr>
                                        <p:cTn id="55" dur="1" fill="hold">
                                          <p:stCondLst>
                                            <p:cond delay="0"/>
                                          </p:stCondLst>
                                        </p:cTn>
                                        <p:tgtEl>
                                          <p:spTgt spid="72720"/>
                                        </p:tgtEl>
                                        <p:attrNameLst>
                                          <p:attrName>style.visibility</p:attrName>
                                        </p:attrNameLst>
                                      </p:cBhvr>
                                      <p:to>
                                        <p:strVal val="visible"/>
                                      </p:to>
                                    </p:set>
                                    <p:anim calcmode="lin" valueType="num">
                                      <p:cBhvr>
                                        <p:cTn id="56" dur="500" fill="hold"/>
                                        <p:tgtEl>
                                          <p:spTgt spid="72720"/>
                                        </p:tgtEl>
                                        <p:attrNameLst>
                                          <p:attrName>ppt_w</p:attrName>
                                        </p:attrNameLst>
                                      </p:cBhvr>
                                      <p:tavLst>
                                        <p:tav tm="0">
                                          <p:val>
                                            <p:fltVal val="0"/>
                                          </p:val>
                                        </p:tav>
                                        <p:tav tm="100000">
                                          <p:val>
                                            <p:strVal val="#ppt_w"/>
                                          </p:val>
                                        </p:tav>
                                      </p:tavLst>
                                    </p:anim>
                                    <p:anim calcmode="lin" valueType="num">
                                      <p:cBhvr>
                                        <p:cTn id="57" dur="500" fill="hold"/>
                                        <p:tgtEl>
                                          <p:spTgt spid="72720"/>
                                        </p:tgtEl>
                                        <p:attrNameLst>
                                          <p:attrName>ppt_h</p:attrName>
                                        </p:attrNameLst>
                                      </p:cBhvr>
                                      <p:tavLst>
                                        <p:tav tm="0">
                                          <p:val>
                                            <p:fltVal val="0"/>
                                          </p:val>
                                        </p:tav>
                                        <p:tav tm="100000">
                                          <p:val>
                                            <p:strVal val="#ppt_h"/>
                                          </p:val>
                                        </p:tav>
                                      </p:tavLst>
                                    </p:anim>
                                    <p:animEffect transition="in" filter="fade">
                                      <p:cBhvr>
                                        <p:cTn id="58" dur="500"/>
                                        <p:tgtEl>
                                          <p:spTgt spid="72720"/>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iterate type="wd">
                                    <p:tmPct val="10000"/>
                                  </p:iterate>
                                  <p:childTnLst>
                                    <p:set>
                                      <p:cBhvr>
                                        <p:cTn id="62" dur="1" fill="hold">
                                          <p:stCondLst>
                                            <p:cond delay="0"/>
                                          </p:stCondLst>
                                        </p:cTn>
                                        <p:tgtEl>
                                          <p:spTgt spid="72717"/>
                                        </p:tgtEl>
                                        <p:attrNameLst>
                                          <p:attrName>style.visibility</p:attrName>
                                        </p:attrNameLst>
                                      </p:cBhvr>
                                      <p:to>
                                        <p:strVal val="visible"/>
                                      </p:to>
                                    </p:set>
                                    <p:animEffect transition="in" filter="wipe(left)">
                                      <p:cBhvr>
                                        <p:cTn id="63" dur="500"/>
                                        <p:tgtEl>
                                          <p:spTgt spid="72717"/>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iterate type="wd">
                                    <p:tmPct val="10000"/>
                                  </p:iterate>
                                  <p:childTnLst>
                                    <p:set>
                                      <p:cBhvr>
                                        <p:cTn id="67" dur="1" fill="hold">
                                          <p:stCondLst>
                                            <p:cond delay="0"/>
                                          </p:stCondLst>
                                        </p:cTn>
                                        <p:tgtEl>
                                          <p:spTgt spid="72719"/>
                                        </p:tgtEl>
                                        <p:attrNameLst>
                                          <p:attrName>style.visibility</p:attrName>
                                        </p:attrNameLst>
                                      </p:cBhvr>
                                      <p:to>
                                        <p:strVal val="visible"/>
                                      </p:to>
                                    </p:set>
                                    <p:animEffect transition="in" filter="wipe(left)">
                                      <p:cBhvr>
                                        <p:cTn id="68" dur="500"/>
                                        <p:tgtEl>
                                          <p:spTgt spid="72719"/>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1" fill="hold" nodeType="clickEffect">
                                  <p:stCondLst>
                                    <p:cond delay="0"/>
                                  </p:stCondLst>
                                  <p:iterate type="wd">
                                    <p:tmPct val="10000"/>
                                  </p:iterate>
                                  <p:childTnLst>
                                    <p:set>
                                      <p:cBhvr>
                                        <p:cTn id="72" dur="1" fill="hold">
                                          <p:stCondLst>
                                            <p:cond delay="0"/>
                                          </p:stCondLst>
                                        </p:cTn>
                                        <p:tgtEl>
                                          <p:spTgt spid="3"/>
                                        </p:tgtEl>
                                        <p:attrNameLst>
                                          <p:attrName>style.visibility</p:attrName>
                                        </p:attrNameLst>
                                      </p:cBhvr>
                                      <p:to>
                                        <p:strVal val="visible"/>
                                      </p:to>
                                    </p:set>
                                    <p:animEffect transition="in" filter="wipe(up)">
                                      <p:cBhvr>
                                        <p:cTn id="73" dur="500"/>
                                        <p:tgtEl>
                                          <p:spTgt spid="3"/>
                                        </p:tgtEl>
                                      </p:cBhvr>
                                    </p:animEffect>
                                  </p:childTnLst>
                                </p:cTn>
                              </p:par>
                            </p:childTnLst>
                          </p:cTn>
                        </p:par>
                        <p:par>
                          <p:cTn id="74" fill="hold">
                            <p:stCondLst>
                              <p:cond delay="500"/>
                            </p:stCondLst>
                            <p:childTnLst>
                              <p:par>
                                <p:cTn id="75" presetID="22" presetClass="entr" presetSubtype="2" fill="hold" nodeType="afterEffect">
                                  <p:stCondLst>
                                    <p:cond delay="0"/>
                                  </p:stCondLst>
                                  <p:iterate type="wd">
                                    <p:tmPct val="10000"/>
                                  </p:iterate>
                                  <p:childTnLst>
                                    <p:set>
                                      <p:cBhvr>
                                        <p:cTn id="76" dur="1" fill="hold">
                                          <p:stCondLst>
                                            <p:cond delay="0"/>
                                          </p:stCondLst>
                                        </p:cTn>
                                        <p:tgtEl>
                                          <p:spTgt spid="2"/>
                                        </p:tgtEl>
                                        <p:attrNameLst>
                                          <p:attrName>style.visibility</p:attrName>
                                        </p:attrNameLst>
                                      </p:cBhvr>
                                      <p:to>
                                        <p:strVal val="visible"/>
                                      </p:to>
                                    </p:set>
                                    <p:animEffect transition="in" filter="wipe(right)">
                                      <p:cBhvr>
                                        <p:cTn id="77" dur="500"/>
                                        <p:tgtEl>
                                          <p:spTgt spid="2"/>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72729"/>
                                        </p:tgtEl>
                                        <p:attrNameLst>
                                          <p:attrName>style.visibility</p:attrName>
                                        </p:attrNameLst>
                                      </p:cBhvr>
                                      <p:to>
                                        <p:strVal val="visible"/>
                                      </p:to>
                                    </p:set>
                                    <p:animEffect transition="in" filter="wipe(left)">
                                      <p:cBhvr>
                                        <p:cTn id="82" dur="500"/>
                                        <p:tgtEl>
                                          <p:spTgt spid="72729"/>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72718"/>
                                        </p:tgtEl>
                                        <p:attrNameLst>
                                          <p:attrName>style.visibility</p:attrName>
                                        </p:attrNameLst>
                                      </p:cBhvr>
                                      <p:to>
                                        <p:strVal val="visible"/>
                                      </p:to>
                                    </p:set>
                                    <p:animEffect transition="in" filter="wipe(left)">
                                      <p:cBhvr>
                                        <p:cTn id="87" dur="500"/>
                                        <p:tgtEl>
                                          <p:spTgt spid="7271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72731"/>
                                        </p:tgtEl>
                                        <p:attrNameLst>
                                          <p:attrName>style.visibility</p:attrName>
                                        </p:attrNameLst>
                                      </p:cBhvr>
                                      <p:to>
                                        <p:strVal val="visible"/>
                                      </p:to>
                                    </p:set>
                                    <p:animEffect transition="in" filter="wipe(left)">
                                      <p:cBhvr>
                                        <p:cTn id="92" dur="500"/>
                                        <p:tgtEl>
                                          <p:spTgt spid="72731"/>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72732"/>
                                        </p:tgtEl>
                                        <p:attrNameLst>
                                          <p:attrName>style.visibility</p:attrName>
                                        </p:attrNameLst>
                                      </p:cBhvr>
                                      <p:to>
                                        <p:strVal val="visible"/>
                                      </p:to>
                                    </p:set>
                                    <p:animEffect transition="in" filter="wipe(left)">
                                      <p:cBhvr>
                                        <p:cTn id="97" dur="500"/>
                                        <p:tgtEl>
                                          <p:spTgt spid="72732"/>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72726"/>
                                        </p:tgtEl>
                                        <p:attrNameLst>
                                          <p:attrName>style.visibility</p:attrName>
                                        </p:attrNameLst>
                                      </p:cBhvr>
                                      <p:to>
                                        <p:strVal val="visible"/>
                                      </p:to>
                                    </p:set>
                                    <p:animEffect transition="in" filter="wipe(left)">
                                      <p:cBhvr>
                                        <p:cTn id="102" dur="500"/>
                                        <p:tgtEl>
                                          <p:spTgt spid="72726"/>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grpId="0" nodeType="clickEffect">
                                  <p:stCondLst>
                                    <p:cond delay="0"/>
                                  </p:stCondLst>
                                  <p:iterate type="wd">
                                    <p:tmPct val="10000"/>
                                  </p:iterate>
                                  <p:childTnLst>
                                    <p:set>
                                      <p:cBhvr>
                                        <p:cTn id="106" dur="1" fill="hold">
                                          <p:stCondLst>
                                            <p:cond delay="0"/>
                                          </p:stCondLst>
                                        </p:cTn>
                                        <p:tgtEl>
                                          <p:spTgt spid="72730"/>
                                        </p:tgtEl>
                                        <p:attrNameLst>
                                          <p:attrName>style.visibility</p:attrName>
                                        </p:attrNameLst>
                                      </p:cBhvr>
                                      <p:to>
                                        <p:strVal val="visible"/>
                                      </p:to>
                                    </p:set>
                                    <p:animEffect transition="in" filter="wipe(left)">
                                      <p:cBhvr>
                                        <p:cTn id="107" dur="500"/>
                                        <p:tgtEl>
                                          <p:spTgt spid="72730"/>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nodeType="clickEffect">
                                  <p:stCondLst>
                                    <p:cond delay="0"/>
                                  </p:stCondLst>
                                  <p:iterate type="wd">
                                    <p:tmPct val="10000"/>
                                  </p:iterate>
                                  <p:childTnLst>
                                    <p:set>
                                      <p:cBhvr>
                                        <p:cTn id="111" dur="1" fill="hold">
                                          <p:stCondLst>
                                            <p:cond delay="0"/>
                                          </p:stCondLst>
                                        </p:cTn>
                                        <p:tgtEl>
                                          <p:spTgt spid="72727"/>
                                        </p:tgtEl>
                                        <p:attrNameLst>
                                          <p:attrName>style.visibility</p:attrName>
                                        </p:attrNameLst>
                                      </p:cBhvr>
                                      <p:to>
                                        <p:strVal val="visible"/>
                                      </p:to>
                                    </p:set>
                                    <p:animEffect transition="in" filter="wipe(left)">
                                      <p:cBhvr>
                                        <p:cTn id="112" dur="500"/>
                                        <p:tgtEl>
                                          <p:spTgt spid="72727"/>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nodeType="clickEffect">
                                  <p:stCondLst>
                                    <p:cond delay="0"/>
                                  </p:stCondLst>
                                  <p:iterate type="wd">
                                    <p:tmPct val="10000"/>
                                  </p:iterate>
                                  <p:childTnLst>
                                    <p:set>
                                      <p:cBhvr>
                                        <p:cTn id="116" dur="1" fill="hold">
                                          <p:stCondLst>
                                            <p:cond delay="0"/>
                                          </p:stCondLst>
                                        </p:cTn>
                                        <p:tgtEl>
                                          <p:spTgt spid="72733"/>
                                        </p:tgtEl>
                                        <p:attrNameLst>
                                          <p:attrName>style.visibility</p:attrName>
                                        </p:attrNameLst>
                                      </p:cBhvr>
                                      <p:to>
                                        <p:strVal val="visible"/>
                                      </p:to>
                                    </p:set>
                                    <p:animEffect transition="in" filter="wipe(left)">
                                      <p:cBhvr>
                                        <p:cTn id="117" dur="500"/>
                                        <p:tgtEl>
                                          <p:spTgt spid="72733"/>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8" fill="hold" nodeType="clickEffect">
                                  <p:stCondLst>
                                    <p:cond delay="0"/>
                                  </p:stCondLst>
                                  <p:iterate type="wd">
                                    <p:tmPct val="10000"/>
                                  </p:iterate>
                                  <p:childTnLst>
                                    <p:set>
                                      <p:cBhvr>
                                        <p:cTn id="121" dur="1" fill="hold">
                                          <p:stCondLst>
                                            <p:cond delay="0"/>
                                          </p:stCondLst>
                                        </p:cTn>
                                        <p:tgtEl>
                                          <p:spTgt spid="72734"/>
                                        </p:tgtEl>
                                        <p:attrNameLst>
                                          <p:attrName>style.visibility</p:attrName>
                                        </p:attrNameLst>
                                      </p:cBhvr>
                                      <p:to>
                                        <p:strVal val="visible"/>
                                      </p:to>
                                    </p:set>
                                    <p:animEffect transition="in" filter="wipe(left)">
                                      <p:cBhvr>
                                        <p:cTn id="122" dur="500"/>
                                        <p:tgtEl>
                                          <p:spTgt spid="72734"/>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nodeType="clickEffect">
                                  <p:stCondLst>
                                    <p:cond delay="0"/>
                                  </p:stCondLst>
                                  <p:iterate type="wd">
                                    <p:tmPct val="10000"/>
                                  </p:iterate>
                                  <p:childTnLst>
                                    <p:set>
                                      <p:cBhvr>
                                        <p:cTn id="126" dur="1" fill="hold">
                                          <p:stCondLst>
                                            <p:cond delay="0"/>
                                          </p:stCondLst>
                                        </p:cTn>
                                        <p:tgtEl>
                                          <p:spTgt spid="72735"/>
                                        </p:tgtEl>
                                        <p:attrNameLst>
                                          <p:attrName>style.visibility</p:attrName>
                                        </p:attrNameLst>
                                      </p:cBhvr>
                                      <p:to>
                                        <p:strVal val="visible"/>
                                      </p:to>
                                    </p:set>
                                    <p:animEffect transition="in" filter="wipe(left)">
                                      <p:cBhvr>
                                        <p:cTn id="127" dur="500"/>
                                        <p:tgtEl>
                                          <p:spTgt spid="72735"/>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nodeType="clickEffect">
                                  <p:stCondLst>
                                    <p:cond delay="0"/>
                                  </p:stCondLst>
                                  <p:iterate type="wd">
                                    <p:tmPct val="10000"/>
                                  </p:iterate>
                                  <p:childTnLst>
                                    <p:set>
                                      <p:cBhvr>
                                        <p:cTn id="131" dur="1" fill="hold">
                                          <p:stCondLst>
                                            <p:cond delay="0"/>
                                          </p:stCondLst>
                                        </p:cTn>
                                        <p:tgtEl>
                                          <p:spTgt spid="72728"/>
                                        </p:tgtEl>
                                        <p:attrNameLst>
                                          <p:attrName>style.visibility</p:attrName>
                                        </p:attrNameLst>
                                      </p:cBhvr>
                                      <p:to>
                                        <p:strVal val="visible"/>
                                      </p:to>
                                    </p:set>
                                    <p:animEffect transition="in" filter="wipe(left)">
                                      <p:cBhvr>
                                        <p:cTn id="132" dur="500"/>
                                        <p:tgtEl>
                                          <p:spTgt spid="72728"/>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8" fill="hold" grpId="0" nodeType="clickEffect">
                                  <p:stCondLst>
                                    <p:cond delay="0"/>
                                  </p:stCondLst>
                                  <p:iterate type="wd">
                                    <p:tmPct val="10000"/>
                                  </p:iterate>
                                  <p:childTnLst>
                                    <p:set>
                                      <p:cBhvr>
                                        <p:cTn id="136" dur="1" fill="hold">
                                          <p:stCondLst>
                                            <p:cond delay="0"/>
                                          </p:stCondLst>
                                        </p:cTn>
                                        <p:tgtEl>
                                          <p:spTgt spid="72725"/>
                                        </p:tgtEl>
                                        <p:attrNameLst>
                                          <p:attrName>style.visibility</p:attrName>
                                        </p:attrNameLst>
                                      </p:cBhvr>
                                      <p:to>
                                        <p:strVal val="visible"/>
                                      </p:to>
                                    </p:set>
                                    <p:animEffect transition="in" filter="wipe(left)">
                                      <p:cBhvr>
                                        <p:cTn id="137" dur="500"/>
                                        <p:tgtEl>
                                          <p:spTgt spid="72725"/>
                                        </p:tgtEl>
                                      </p:cBhvr>
                                    </p:animEffect>
                                  </p:childTnLst>
                                </p:cTn>
                              </p:par>
                            </p:childTnLst>
                          </p:cTn>
                        </p:par>
                      </p:childTnLst>
                    </p:cTn>
                  </p:par>
                  <p:par>
                    <p:cTn id="138" fill="hold">
                      <p:stCondLst>
                        <p:cond delay="indefinite"/>
                      </p:stCondLst>
                      <p:childTnLst>
                        <p:par>
                          <p:cTn id="139" fill="hold">
                            <p:stCondLst>
                              <p:cond delay="0"/>
                            </p:stCondLst>
                            <p:childTnLst>
                              <p:par>
                                <p:cTn id="140" presetID="53" presetClass="entr" presetSubtype="0" fill="hold" nodeType="clickEffect">
                                  <p:stCondLst>
                                    <p:cond delay="0"/>
                                  </p:stCondLst>
                                  <p:iterate type="wd">
                                    <p:tmPct val="10000"/>
                                  </p:iterate>
                                  <p:childTnLst>
                                    <p:set>
                                      <p:cBhvr>
                                        <p:cTn id="141" dur="1" fill="hold">
                                          <p:stCondLst>
                                            <p:cond delay="0"/>
                                          </p:stCondLst>
                                        </p:cTn>
                                        <p:tgtEl>
                                          <p:spTgt spid="72706"/>
                                        </p:tgtEl>
                                        <p:attrNameLst>
                                          <p:attrName>style.visibility</p:attrName>
                                        </p:attrNameLst>
                                      </p:cBhvr>
                                      <p:to>
                                        <p:strVal val="visible"/>
                                      </p:to>
                                    </p:set>
                                    <p:anim calcmode="lin" valueType="num">
                                      <p:cBhvr>
                                        <p:cTn id="142" dur="500" fill="hold"/>
                                        <p:tgtEl>
                                          <p:spTgt spid="72706"/>
                                        </p:tgtEl>
                                        <p:attrNameLst>
                                          <p:attrName>ppt_w</p:attrName>
                                        </p:attrNameLst>
                                      </p:cBhvr>
                                      <p:tavLst>
                                        <p:tav tm="0">
                                          <p:val>
                                            <p:fltVal val="0"/>
                                          </p:val>
                                        </p:tav>
                                        <p:tav tm="100000">
                                          <p:val>
                                            <p:strVal val="#ppt_w"/>
                                          </p:val>
                                        </p:tav>
                                      </p:tavLst>
                                    </p:anim>
                                    <p:anim calcmode="lin" valueType="num">
                                      <p:cBhvr>
                                        <p:cTn id="143" dur="500" fill="hold"/>
                                        <p:tgtEl>
                                          <p:spTgt spid="72706"/>
                                        </p:tgtEl>
                                        <p:attrNameLst>
                                          <p:attrName>ppt_h</p:attrName>
                                        </p:attrNameLst>
                                      </p:cBhvr>
                                      <p:tavLst>
                                        <p:tav tm="0">
                                          <p:val>
                                            <p:fltVal val="0"/>
                                          </p:val>
                                        </p:tav>
                                        <p:tav tm="100000">
                                          <p:val>
                                            <p:strVal val="#ppt_h"/>
                                          </p:val>
                                        </p:tav>
                                      </p:tavLst>
                                    </p:anim>
                                    <p:animEffect transition="in" filter="fade">
                                      <p:cBhvr>
                                        <p:cTn id="144" dur="500"/>
                                        <p:tgtEl>
                                          <p:spTgt spid="727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animBg="1"/>
      <p:bldP spid="72709" grpId="0" animBg="1"/>
      <p:bldP spid="72710" grpId="0" animBg="1"/>
      <p:bldP spid="72711" grpId="0" animBg="1"/>
      <p:bldP spid="72712" grpId="0" animBg="1"/>
      <p:bldP spid="72716" grpId="0"/>
      <p:bldP spid="72717" grpId="0"/>
      <p:bldP spid="72719" grpId="0"/>
      <p:bldP spid="72720" grpId="0"/>
      <p:bldP spid="72721" grpId="0"/>
      <p:bldP spid="72725" grpId="0" animBg="1"/>
      <p:bldP spid="72729" grpId="0" animBg="1" autoUpdateAnimBg="0"/>
      <p:bldP spid="72730" grpId="0" animBg="1" autoUpdateAnimBg="0"/>
      <p:bldP spid="72736" grpId="0" animBg="1"/>
      <p:bldP spid="72737" grpId="0"/>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dirty="0" smtClean="0"/>
              <a:t>Wednesday, June 15, 2011</a:t>
            </a:r>
            <a:endParaRPr lang="en-US" dirty="0"/>
          </a:p>
        </p:txBody>
      </p:sp>
      <p:sp>
        <p:nvSpPr>
          <p:cNvPr id="5" name="Footer Placeholder 4"/>
          <p:cNvSpPr>
            <a:spLocks noGrp="1"/>
          </p:cNvSpPr>
          <p:nvPr>
            <p:ph type="ftr" sz="quarter" idx="11"/>
          </p:nvPr>
        </p:nvSpPr>
        <p:spPr/>
        <p:txBody>
          <a:bodyPr/>
          <a:lstStyle/>
          <a:p>
            <a:pPr>
              <a:defRPr/>
            </a:pPr>
            <a:r>
              <a:rPr lang="en-US" smtClean="0"/>
              <a:t>PHYS 1443-001, Spring 2011 Dr. Jaehoon Yu</a:t>
            </a:r>
            <a:endParaRPr lang="en-US"/>
          </a:p>
        </p:txBody>
      </p:sp>
      <p:sp>
        <p:nvSpPr>
          <p:cNvPr id="17412" name="Slide Number Placeholder 5"/>
          <p:cNvSpPr>
            <a:spLocks noGrp="1"/>
          </p:cNvSpPr>
          <p:nvPr>
            <p:ph type="sldNum" sz="quarter" idx="12"/>
          </p:nvPr>
        </p:nvSpPr>
        <p:spPr>
          <a:noFill/>
        </p:spPr>
        <p:txBody>
          <a:bodyPr/>
          <a:lstStyle/>
          <a:p>
            <a:fld id="{B87C9EB8-B678-E544-9A4F-B2C1CE5C7CE9}" type="slidenum">
              <a:rPr lang="en-US"/>
              <a:pPr/>
              <a:t>2</a:t>
            </a:fld>
            <a:endParaRPr lang="en-US"/>
          </a:p>
        </p:txBody>
      </p:sp>
      <p:sp>
        <p:nvSpPr>
          <p:cNvPr id="17413" name="Rectangle 2"/>
          <p:cNvSpPr>
            <a:spLocks noGrp="1" noChangeArrowheads="1"/>
          </p:cNvSpPr>
          <p:nvPr>
            <p:ph type="title"/>
          </p:nvPr>
        </p:nvSpPr>
        <p:spPr>
          <a:xfrm>
            <a:off x="762000" y="0"/>
            <a:ext cx="7772400" cy="1143000"/>
          </a:xfrm>
        </p:spPr>
        <p:txBody>
          <a:bodyPr/>
          <a:lstStyle/>
          <a:p>
            <a:pPr eaLnBrk="1" hangingPunct="1"/>
            <a:r>
              <a:rPr lang="en-US"/>
              <a:t>Announcements</a:t>
            </a:r>
          </a:p>
        </p:txBody>
      </p:sp>
      <p:sp>
        <p:nvSpPr>
          <p:cNvPr id="111619" name="Rectangle 3"/>
          <p:cNvSpPr>
            <a:spLocks noGrp="1" noChangeArrowheads="1"/>
          </p:cNvSpPr>
          <p:nvPr>
            <p:ph type="body" idx="1"/>
          </p:nvPr>
        </p:nvSpPr>
        <p:spPr>
          <a:xfrm>
            <a:off x="457200" y="914400"/>
            <a:ext cx="8153400" cy="4648200"/>
          </a:xfrm>
        </p:spPr>
        <p:txBody>
          <a:bodyPr/>
          <a:lstStyle/>
          <a:p>
            <a:r>
              <a:rPr lang="en-US" dirty="0" smtClean="0"/>
              <a:t>Mid-term exam</a:t>
            </a:r>
          </a:p>
          <a:p>
            <a:pPr lvl="1"/>
            <a:r>
              <a:rPr lang="en-US" dirty="0" smtClean="0"/>
              <a:t>In the class on Tuesday, June 21, 2011</a:t>
            </a:r>
          </a:p>
          <a:p>
            <a:pPr lvl="1"/>
            <a:r>
              <a:rPr lang="en-US" dirty="0" smtClean="0"/>
              <a:t>Covers: CH 1.1 – what we finish Monday, June 20 plus Appendices A and B</a:t>
            </a:r>
          </a:p>
          <a:p>
            <a:pPr lvl="1"/>
            <a:r>
              <a:rPr lang="en-US" dirty="0" smtClean="0"/>
              <a:t>Mixture of free response problems and multiple choice problems</a:t>
            </a:r>
          </a:p>
          <a:p>
            <a:r>
              <a:rPr lang="en-US" dirty="0" smtClean="0"/>
              <a:t>Reading assignments</a:t>
            </a:r>
          </a:p>
          <a:p>
            <a:pPr lvl="1"/>
            <a:r>
              <a:rPr lang="en-US" dirty="0" smtClean="0"/>
              <a:t>CH5.5 and 5.6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left)">
                                      <p:cBhvr>
                                        <p:cTn id="27" dur="500"/>
                                        <p:tgtEl>
                                          <p:spTgt spid="111619">
                                            <p:txEl>
                                              <p:pRg st="4" end="4"/>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111619">
                                            <p:txEl>
                                              <p:pRg st="5" end="5"/>
                                            </p:txEl>
                                          </p:spTgt>
                                        </p:tgtEl>
                                        <p:attrNameLst>
                                          <p:attrName>style.visibility</p:attrName>
                                        </p:attrNameLst>
                                      </p:cBhvr>
                                      <p:to>
                                        <p:strVal val="visible"/>
                                      </p:to>
                                    </p:set>
                                    <p:animEffect transition="in" filter="wipe(left)">
                                      <p:cBhvr>
                                        <p:cTn id="30" dur="500"/>
                                        <p:tgtEl>
                                          <p:spTgt spid="1116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p>
            <a:r>
              <a:rPr lang="en-US" smtClean="0"/>
              <a:t>Wednesday, June 15, 2011</a:t>
            </a:r>
          </a:p>
        </p:txBody>
      </p:sp>
      <p:sp>
        <p:nvSpPr>
          <p:cNvPr id="24579" name="Footer Placeholder 4"/>
          <p:cNvSpPr>
            <a:spLocks noGrp="1"/>
          </p:cNvSpPr>
          <p:nvPr>
            <p:ph type="ftr" sz="quarter" idx="11"/>
          </p:nvPr>
        </p:nvSpPr>
        <p:spPr>
          <a:noFill/>
        </p:spPr>
        <p:txBody>
          <a:bodyPr/>
          <a:lstStyle/>
          <a:p>
            <a:r>
              <a:rPr lang="en-US" smtClean="0"/>
              <a:t>PHYS 1443-001, Spring 2011 Dr. Jaehoon Yu</a:t>
            </a:r>
          </a:p>
        </p:txBody>
      </p:sp>
      <p:sp>
        <p:nvSpPr>
          <p:cNvPr id="24580" name="Slide Number Placeholder 5"/>
          <p:cNvSpPr>
            <a:spLocks noGrp="1"/>
          </p:cNvSpPr>
          <p:nvPr>
            <p:ph type="sldNum" sz="quarter" idx="12"/>
          </p:nvPr>
        </p:nvSpPr>
        <p:spPr>
          <a:noFill/>
        </p:spPr>
        <p:txBody>
          <a:bodyPr/>
          <a:lstStyle/>
          <a:p>
            <a:fld id="{FA20E09B-5EA8-AC45-AE13-695BE7191D62}" type="slidenum">
              <a:rPr lang="en-US"/>
              <a:pPr/>
              <a:t>3</a:t>
            </a:fld>
            <a:endParaRPr lang="en-US"/>
          </a:p>
        </p:txBody>
      </p:sp>
      <p:sp>
        <p:nvSpPr>
          <p:cNvPr id="24581" name="Rectangle 2"/>
          <p:cNvSpPr>
            <a:spLocks noGrp="1" noChangeArrowheads="1"/>
          </p:cNvSpPr>
          <p:nvPr>
            <p:ph type="title"/>
          </p:nvPr>
        </p:nvSpPr>
        <p:spPr>
          <a:xfrm>
            <a:off x="762000" y="76200"/>
            <a:ext cx="7772400" cy="685800"/>
          </a:xfrm>
        </p:spPr>
        <p:txBody>
          <a:bodyPr/>
          <a:lstStyle/>
          <a:p>
            <a:r>
              <a:rPr lang="en-US" sz="3600" dirty="0" smtClean="0"/>
              <a:t>Reminder: Special </a:t>
            </a:r>
            <a:r>
              <a:rPr lang="en-US" sz="3600" dirty="0"/>
              <a:t>Project for Extra Credit</a:t>
            </a:r>
          </a:p>
        </p:txBody>
      </p:sp>
      <p:sp>
        <p:nvSpPr>
          <p:cNvPr id="7" name="Text Box 3"/>
          <p:cNvSpPr txBox="1">
            <a:spLocks noChangeArrowheads="1"/>
          </p:cNvSpPr>
          <p:nvPr/>
        </p:nvSpPr>
        <p:spPr bwMode="auto">
          <a:xfrm>
            <a:off x="685800" y="762000"/>
            <a:ext cx="8001000" cy="12001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A large man and a small boy stand facing each other on </a:t>
            </a:r>
            <a:r>
              <a:rPr lang="en-US" sz="1800" b="1">
                <a:solidFill>
                  <a:srgbClr val="FF0000"/>
                </a:solidFill>
                <a:latin typeface="Arial Narrow" charset="0"/>
              </a:rPr>
              <a:t>frictionless ice</a:t>
            </a:r>
            <a:r>
              <a:rPr lang="en-US" sz="1800">
                <a:solidFill>
                  <a:schemeClr val="accent2"/>
                </a:solidFill>
                <a:latin typeface="Arial Narrow" charset="0"/>
              </a:rPr>
              <a:t>.   They put their hands together and push against each other so that they move apart.  </a:t>
            </a:r>
            <a:r>
              <a:rPr lang="en-US" sz="1800">
                <a:solidFill>
                  <a:srgbClr val="800000"/>
                </a:solidFill>
                <a:latin typeface="Arial Narrow" charset="0"/>
              </a:rPr>
              <a:t>a) Who moves away with the higher speed, by how much and why? b) Who moves farther in the same elapsed time, by how much and why?</a:t>
            </a:r>
            <a:endParaRPr lang="en-US" sz="1800" baseline="30000">
              <a:solidFill>
                <a:srgbClr val="800000"/>
              </a:solidFill>
              <a:latin typeface="Arial Narrow" charset="0"/>
            </a:endParaRPr>
          </a:p>
        </p:txBody>
      </p:sp>
      <p:sp>
        <p:nvSpPr>
          <p:cNvPr id="24583" name="Content Placeholder 7"/>
          <p:cNvSpPr>
            <a:spLocks noGrp="1"/>
          </p:cNvSpPr>
          <p:nvPr>
            <p:ph idx="1"/>
          </p:nvPr>
        </p:nvSpPr>
        <p:spPr/>
        <p:txBody>
          <a:bodyPr/>
          <a:lstStyle/>
          <a:p>
            <a:r>
              <a:rPr lang="en-US" dirty="0"/>
              <a:t>Derive the formulae for the two problems above in much more detail and explain your logic in a greater detail than what is in this lecture note.</a:t>
            </a:r>
          </a:p>
          <a:p>
            <a:r>
              <a:rPr lang="en-US" dirty="0"/>
              <a:t>Be sure to clearly define each variables used in your derivation.</a:t>
            </a:r>
          </a:p>
          <a:p>
            <a:r>
              <a:rPr lang="en-US" dirty="0"/>
              <a:t>Each problem is 10 points.</a:t>
            </a:r>
          </a:p>
          <a:p>
            <a:r>
              <a:rPr lang="en-US" dirty="0"/>
              <a:t>Due is</a:t>
            </a:r>
            <a:r>
              <a:rPr lang="en-US" dirty="0" smtClean="0"/>
              <a:t> Monday</a:t>
            </a:r>
            <a:r>
              <a:rPr lang="en-US" dirty="0"/>
              <a:t>,</a:t>
            </a:r>
            <a:r>
              <a:rPr lang="en-US" dirty="0" smtClean="0"/>
              <a:t> June 20.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p>
            <a:r>
              <a:rPr lang="en-US" smtClean="0"/>
              <a:t>Wednesday, June 15, 2011</a:t>
            </a:r>
          </a:p>
        </p:txBody>
      </p:sp>
      <p:sp>
        <p:nvSpPr>
          <p:cNvPr id="24579" name="Footer Placeholder 4"/>
          <p:cNvSpPr>
            <a:spLocks noGrp="1"/>
          </p:cNvSpPr>
          <p:nvPr>
            <p:ph type="ftr" sz="quarter" idx="11"/>
          </p:nvPr>
        </p:nvSpPr>
        <p:spPr>
          <a:noFill/>
        </p:spPr>
        <p:txBody>
          <a:bodyPr/>
          <a:lstStyle/>
          <a:p>
            <a:r>
              <a:rPr lang="en-US" smtClean="0"/>
              <a:t>PHYS 1443-001, Spring 2011 Dr. Jaehoon Yu</a:t>
            </a:r>
          </a:p>
        </p:txBody>
      </p:sp>
      <p:sp>
        <p:nvSpPr>
          <p:cNvPr id="24580" name="Slide Number Placeholder 5"/>
          <p:cNvSpPr>
            <a:spLocks noGrp="1"/>
          </p:cNvSpPr>
          <p:nvPr>
            <p:ph type="sldNum" sz="quarter" idx="12"/>
          </p:nvPr>
        </p:nvSpPr>
        <p:spPr>
          <a:noFill/>
        </p:spPr>
        <p:txBody>
          <a:bodyPr/>
          <a:lstStyle/>
          <a:p>
            <a:fld id="{FA20E09B-5EA8-AC45-AE13-695BE7191D62}" type="slidenum">
              <a:rPr lang="en-US"/>
              <a:pPr/>
              <a:t>4</a:t>
            </a:fld>
            <a:endParaRPr lang="en-US"/>
          </a:p>
        </p:txBody>
      </p:sp>
      <p:sp>
        <p:nvSpPr>
          <p:cNvPr id="24581" name="Rectangle 2"/>
          <p:cNvSpPr>
            <a:spLocks noGrp="1" noChangeArrowheads="1"/>
          </p:cNvSpPr>
          <p:nvPr>
            <p:ph type="title"/>
          </p:nvPr>
        </p:nvSpPr>
        <p:spPr>
          <a:xfrm>
            <a:off x="762000" y="76200"/>
            <a:ext cx="7772400" cy="685800"/>
          </a:xfrm>
        </p:spPr>
        <p:txBody>
          <a:bodyPr/>
          <a:lstStyle/>
          <a:p>
            <a:r>
              <a:rPr lang="en-US" sz="4000"/>
              <a:t>Special Project for Extra Credit</a:t>
            </a:r>
          </a:p>
        </p:txBody>
      </p:sp>
      <p:sp>
        <p:nvSpPr>
          <p:cNvPr id="7" name="Text Box 3"/>
          <p:cNvSpPr txBox="1">
            <a:spLocks noChangeArrowheads="1"/>
          </p:cNvSpPr>
          <p:nvPr/>
        </p:nvSpPr>
        <p:spPr bwMode="auto">
          <a:xfrm>
            <a:off x="685800" y="762000"/>
            <a:ext cx="8001000" cy="1631216"/>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dirty="0" smtClean="0">
                <a:solidFill>
                  <a:schemeClr val="accent2"/>
                </a:solidFill>
                <a:latin typeface="Arial Narrow" charset="0"/>
              </a:rPr>
              <a:t>A 92kg astronaut tied to an 11000kg space craft  with a 100m bungee cord pushes the space craft with a force P=36N in space.   Assuming there is no loss of energy at the end of the cord, and the cord does not stretch beyond its original length, the astronaut and the space craft get pulled back to each other by the cord toward a head-on collision.    Answer the following questions.</a:t>
            </a:r>
            <a:endParaRPr lang="en-US" sz="2000" baseline="30000" dirty="0">
              <a:solidFill>
                <a:srgbClr val="800000"/>
              </a:solidFill>
              <a:latin typeface="Arial Narrow" charset="0"/>
            </a:endParaRPr>
          </a:p>
        </p:txBody>
      </p:sp>
      <p:sp>
        <p:nvSpPr>
          <p:cNvPr id="24583" name="Content Placeholder 7"/>
          <p:cNvSpPr>
            <a:spLocks noGrp="1"/>
          </p:cNvSpPr>
          <p:nvPr>
            <p:ph idx="1"/>
          </p:nvPr>
        </p:nvSpPr>
        <p:spPr>
          <a:xfrm>
            <a:off x="685800" y="2514600"/>
            <a:ext cx="7772400" cy="3581400"/>
          </a:xfrm>
        </p:spPr>
        <p:txBody>
          <a:bodyPr/>
          <a:lstStyle/>
          <a:p>
            <a:r>
              <a:rPr lang="en-US" sz="2400" dirty="0" smtClean="0"/>
              <a:t>What are the speeds of the astronaut and the space craft just before they collide? (10 points)</a:t>
            </a:r>
          </a:p>
          <a:p>
            <a:r>
              <a:rPr lang="en-US" sz="2400" dirty="0" smtClean="0"/>
              <a:t>What are the magnitudes of the accelerations of the astronaut and the space craft if they come to a full stop in 0.5m from the point of initial contact? (10 points)</a:t>
            </a:r>
          </a:p>
          <a:p>
            <a:r>
              <a:rPr lang="en-US" sz="2400" dirty="0" smtClean="0"/>
              <a:t>What are the magnitudes of the forces exerting on the astronaut and the space craft when they come to a full stop? 6 points)</a:t>
            </a:r>
          </a:p>
          <a:p>
            <a:r>
              <a:rPr lang="en-US" sz="2400" dirty="0" smtClean="0"/>
              <a:t>Due </a:t>
            </a:r>
            <a:r>
              <a:rPr lang="en-US" sz="2400" dirty="0"/>
              <a:t>is</a:t>
            </a:r>
            <a:r>
              <a:rPr lang="en-US" sz="2400" dirty="0" smtClean="0"/>
              <a:t> Wednesday</a:t>
            </a:r>
            <a:r>
              <a:rPr lang="en-US" sz="2400" dirty="0"/>
              <a:t>,</a:t>
            </a:r>
            <a:r>
              <a:rPr lang="en-US" sz="2400" dirty="0" smtClean="0"/>
              <a:t> June 22.</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4583">
                                            <p:txEl>
                                              <p:pRg st="0" end="0"/>
                                            </p:txEl>
                                          </p:spTgt>
                                        </p:tgtEl>
                                        <p:attrNameLst>
                                          <p:attrName>style.visibility</p:attrName>
                                        </p:attrNameLst>
                                      </p:cBhvr>
                                      <p:to>
                                        <p:strVal val="visible"/>
                                      </p:to>
                                    </p:set>
                                    <p:animEffect transition="in" filter="wipe(left)">
                                      <p:cBhvr>
                                        <p:cTn id="12" dur="500"/>
                                        <p:tgtEl>
                                          <p:spTgt spid="245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4583">
                                            <p:txEl>
                                              <p:pRg st="1" end="1"/>
                                            </p:txEl>
                                          </p:spTgt>
                                        </p:tgtEl>
                                        <p:attrNameLst>
                                          <p:attrName>style.visibility</p:attrName>
                                        </p:attrNameLst>
                                      </p:cBhvr>
                                      <p:to>
                                        <p:strVal val="visible"/>
                                      </p:to>
                                    </p:set>
                                    <p:animEffect transition="in" filter="wipe(left)">
                                      <p:cBhvr>
                                        <p:cTn id="17" dur="500"/>
                                        <p:tgtEl>
                                          <p:spTgt spid="245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4583">
                                            <p:txEl>
                                              <p:pRg st="2" end="2"/>
                                            </p:txEl>
                                          </p:spTgt>
                                        </p:tgtEl>
                                        <p:attrNameLst>
                                          <p:attrName>style.visibility</p:attrName>
                                        </p:attrNameLst>
                                      </p:cBhvr>
                                      <p:to>
                                        <p:strVal val="visible"/>
                                      </p:to>
                                    </p:set>
                                    <p:animEffect transition="in" filter="wipe(left)">
                                      <p:cBhvr>
                                        <p:cTn id="22" dur="500"/>
                                        <p:tgtEl>
                                          <p:spTgt spid="2458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4583">
                                            <p:txEl>
                                              <p:pRg st="3" end="3"/>
                                            </p:txEl>
                                          </p:spTgt>
                                        </p:tgtEl>
                                        <p:attrNameLst>
                                          <p:attrName>style.visibility</p:attrName>
                                        </p:attrNameLst>
                                      </p:cBhvr>
                                      <p:to>
                                        <p:strVal val="visible"/>
                                      </p:to>
                                    </p:set>
                                    <p:animEffect transition="in" filter="wipe(left)">
                                      <p:cBhvr>
                                        <p:cTn id="27" dur="500"/>
                                        <p:tgtEl>
                                          <p:spTgt spid="245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autoUpdateAnimBg="0"/>
      <p:bldP spid="24583"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7899" name="Date Placeholder 5"/>
          <p:cNvSpPr>
            <a:spLocks noGrp="1"/>
          </p:cNvSpPr>
          <p:nvPr>
            <p:ph type="dt" sz="quarter" idx="10"/>
          </p:nvPr>
        </p:nvSpPr>
        <p:spPr>
          <a:noFill/>
        </p:spPr>
        <p:txBody>
          <a:bodyPr/>
          <a:lstStyle/>
          <a:p>
            <a:r>
              <a:rPr lang="en-US" smtClean="0"/>
              <a:t>Wednesday, June 8, 2011</a:t>
            </a:r>
            <a:endParaRPr lang="en-US"/>
          </a:p>
        </p:txBody>
      </p:sp>
      <p:sp>
        <p:nvSpPr>
          <p:cNvPr id="37900" name="Footer Placeholder 6"/>
          <p:cNvSpPr>
            <a:spLocks noGrp="1"/>
          </p:cNvSpPr>
          <p:nvPr>
            <p:ph type="ftr" sz="quarter" idx="11"/>
          </p:nvPr>
        </p:nvSpPr>
        <p:spPr>
          <a:noFill/>
        </p:spPr>
        <p:txBody>
          <a:bodyPr/>
          <a:lstStyle/>
          <a:p>
            <a:r>
              <a:rPr lang="en-US" smtClean="0"/>
              <a:t>PHYS 1443-001, Spring 2011 Dr. Jaehoon Yu</a:t>
            </a:r>
            <a:endParaRPr lang="en-US"/>
          </a:p>
        </p:txBody>
      </p:sp>
      <p:sp>
        <p:nvSpPr>
          <p:cNvPr id="37901" name="Slide Number Placeholder 7"/>
          <p:cNvSpPr>
            <a:spLocks noGrp="1"/>
          </p:cNvSpPr>
          <p:nvPr>
            <p:ph type="sldNum" sz="quarter" idx="12"/>
          </p:nvPr>
        </p:nvSpPr>
        <p:spPr>
          <a:noFill/>
        </p:spPr>
        <p:txBody>
          <a:bodyPr/>
          <a:lstStyle/>
          <a:p>
            <a:fld id="{F17EF78E-AA54-854F-A044-B513C7F2427F}" type="slidenum">
              <a:rPr lang="en-US"/>
              <a:pPr/>
              <a:t>5</a:t>
            </a:fld>
            <a:endParaRPr lang="en-US"/>
          </a:p>
        </p:txBody>
      </p:sp>
      <p:sp>
        <p:nvSpPr>
          <p:cNvPr id="200706" name="Rectangle 2"/>
          <p:cNvSpPr>
            <a:spLocks noChangeArrowheads="1"/>
          </p:cNvSpPr>
          <p:nvPr/>
        </p:nvSpPr>
        <p:spPr bwMode="auto">
          <a:xfrm>
            <a:off x="5445125" y="2482850"/>
            <a:ext cx="1717675" cy="565150"/>
          </a:xfrm>
          <a:prstGeom prst="rect">
            <a:avLst/>
          </a:prstGeom>
          <a:solidFill>
            <a:srgbClr val="FFFFCC"/>
          </a:solidFill>
          <a:ln w="28575">
            <a:solidFill>
              <a:srgbClr val="A50021"/>
            </a:solidFill>
            <a:miter lim="800000"/>
            <a:headEnd/>
            <a:tailEnd/>
          </a:ln>
        </p:spPr>
        <p:txBody>
          <a:bodyPr anchor="ctr">
            <a:prstTxWarp prst="textNoShape">
              <a:avLst/>
            </a:prstTxWarp>
            <a:spAutoFit/>
          </a:bodyPr>
          <a:lstStyle/>
          <a:p>
            <a:endParaRPr lang="en-US"/>
          </a:p>
        </p:txBody>
      </p:sp>
      <p:sp>
        <p:nvSpPr>
          <p:cNvPr id="200707" name="Rectangle 3"/>
          <p:cNvSpPr>
            <a:spLocks noChangeArrowheads="1"/>
          </p:cNvSpPr>
          <p:nvPr/>
        </p:nvSpPr>
        <p:spPr bwMode="auto">
          <a:xfrm>
            <a:off x="5445125" y="1828800"/>
            <a:ext cx="1717675" cy="577850"/>
          </a:xfrm>
          <a:prstGeom prst="rect">
            <a:avLst/>
          </a:prstGeom>
          <a:solidFill>
            <a:srgbClr val="FFFFCC"/>
          </a:solidFill>
          <a:ln w="28575">
            <a:solidFill>
              <a:srgbClr val="A50021"/>
            </a:solidFill>
            <a:miter lim="800000"/>
            <a:headEnd/>
            <a:tailEnd/>
          </a:ln>
        </p:spPr>
        <p:txBody>
          <a:bodyPr anchor="ctr">
            <a:prstTxWarp prst="textNoShape">
              <a:avLst/>
            </a:prstTxWarp>
            <a:spAutoFit/>
          </a:bodyPr>
          <a:lstStyle/>
          <a:p>
            <a:endParaRPr lang="en-US"/>
          </a:p>
        </p:txBody>
      </p:sp>
      <p:sp>
        <p:nvSpPr>
          <p:cNvPr id="37904" name="Rectangle 4"/>
          <p:cNvSpPr>
            <a:spLocks noGrp="1" noChangeArrowheads="1"/>
          </p:cNvSpPr>
          <p:nvPr>
            <p:ph type="title"/>
          </p:nvPr>
        </p:nvSpPr>
        <p:spPr>
          <a:xfrm>
            <a:off x="685800" y="0"/>
            <a:ext cx="7772400" cy="762000"/>
          </a:xfrm>
        </p:spPr>
        <p:txBody>
          <a:bodyPr/>
          <a:lstStyle/>
          <a:p>
            <a:r>
              <a:rPr lang="en-US"/>
              <a:t>Components and Unit Vectors</a:t>
            </a:r>
          </a:p>
        </p:txBody>
      </p:sp>
      <p:sp>
        <p:nvSpPr>
          <p:cNvPr id="200709" name="Rectangle 5"/>
          <p:cNvSpPr>
            <a:spLocks noGrp="1" noChangeArrowheads="1"/>
          </p:cNvSpPr>
          <p:nvPr>
            <p:ph type="body" sz="half" idx="1"/>
          </p:nvPr>
        </p:nvSpPr>
        <p:spPr>
          <a:xfrm>
            <a:off x="457200" y="762000"/>
            <a:ext cx="8382000" cy="533400"/>
          </a:xfrm>
        </p:spPr>
        <p:txBody>
          <a:bodyPr/>
          <a:lstStyle/>
          <a:p>
            <a:pPr>
              <a:buFontTx/>
              <a:buNone/>
            </a:pPr>
            <a:r>
              <a:rPr lang="en-US" sz="2400"/>
              <a:t>Coordinate systems are useful in expressing vectors in their components</a:t>
            </a:r>
          </a:p>
        </p:txBody>
      </p:sp>
      <p:graphicFrame>
        <p:nvGraphicFramePr>
          <p:cNvPr id="200710" name="Object 2"/>
          <p:cNvGraphicFramePr>
            <a:graphicFrameLocks noChangeAspect="1"/>
          </p:cNvGraphicFramePr>
          <p:nvPr>
            <p:ph sz="quarter" idx="2"/>
          </p:nvPr>
        </p:nvGraphicFramePr>
        <p:xfrm>
          <a:off x="5486400" y="3440113"/>
          <a:ext cx="1828800" cy="585787"/>
        </p:xfrm>
        <a:graphic>
          <a:graphicData uri="http://schemas.openxmlformats.org/presentationml/2006/ole">
            <p:oleObj spid="_x0000_s476162" name="Equation" r:id="rId3" imgW="952500" imgH="304800" progId="Equation.DSMT4">
              <p:embed/>
            </p:oleObj>
          </a:graphicData>
        </a:graphic>
      </p:graphicFrame>
      <p:sp>
        <p:nvSpPr>
          <p:cNvPr id="200711" name="Text Box 7"/>
          <p:cNvSpPr txBox="1">
            <a:spLocks noChangeArrowheads="1"/>
          </p:cNvSpPr>
          <p:nvPr/>
        </p:nvSpPr>
        <p:spPr bwMode="auto">
          <a:xfrm>
            <a:off x="3921125" y="1828800"/>
            <a:ext cx="920750" cy="457200"/>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Arial Narrow" charset="0"/>
              </a:rPr>
              <a:t>(A</a:t>
            </a:r>
            <a:r>
              <a:rPr lang="en-US" baseline="-25000">
                <a:solidFill>
                  <a:srgbClr val="333399"/>
                </a:solidFill>
                <a:latin typeface="Arial Narrow" charset="0"/>
              </a:rPr>
              <a:t>x</a:t>
            </a:r>
            <a:r>
              <a:rPr lang="en-US">
                <a:solidFill>
                  <a:srgbClr val="333399"/>
                </a:solidFill>
                <a:latin typeface="Arial Narrow" charset="0"/>
              </a:rPr>
              <a:t>,A</a:t>
            </a:r>
            <a:r>
              <a:rPr lang="en-US" baseline="-25000">
                <a:solidFill>
                  <a:srgbClr val="333399"/>
                </a:solidFill>
                <a:latin typeface="Arial Narrow" charset="0"/>
              </a:rPr>
              <a:t>y</a:t>
            </a:r>
            <a:r>
              <a:rPr lang="en-US">
                <a:solidFill>
                  <a:srgbClr val="333399"/>
                </a:solidFill>
                <a:latin typeface="Arial Narrow" charset="0"/>
              </a:rPr>
              <a:t>)</a:t>
            </a:r>
          </a:p>
        </p:txBody>
      </p:sp>
      <p:grpSp>
        <p:nvGrpSpPr>
          <p:cNvPr id="2" name="Group 8"/>
          <p:cNvGrpSpPr>
            <a:grpSpLocks/>
          </p:cNvGrpSpPr>
          <p:nvPr/>
        </p:nvGrpSpPr>
        <p:grpSpPr bwMode="auto">
          <a:xfrm>
            <a:off x="2605088" y="2057400"/>
            <a:ext cx="1295400" cy="1447800"/>
            <a:chOff x="1737" y="1440"/>
            <a:chExt cx="816" cy="912"/>
          </a:xfrm>
        </p:grpSpPr>
        <p:sp>
          <p:nvSpPr>
            <p:cNvPr id="37929" name="Line 9"/>
            <p:cNvSpPr>
              <a:spLocks noChangeShapeType="1"/>
            </p:cNvSpPr>
            <p:nvPr/>
          </p:nvSpPr>
          <p:spPr bwMode="auto">
            <a:xfrm flipV="1">
              <a:off x="1737" y="1440"/>
              <a:ext cx="816" cy="912"/>
            </a:xfrm>
            <a:prstGeom prst="line">
              <a:avLst/>
            </a:prstGeom>
            <a:noFill/>
            <a:ln w="38100">
              <a:solidFill>
                <a:srgbClr val="003300"/>
              </a:solidFill>
              <a:round/>
              <a:headEnd/>
              <a:tailEnd type="triangle" w="med" len="med"/>
            </a:ln>
          </p:spPr>
          <p:txBody>
            <a:bodyPr>
              <a:prstTxWarp prst="textNoShape">
                <a:avLst/>
              </a:prstTxWarp>
            </a:bodyPr>
            <a:lstStyle/>
            <a:p>
              <a:endParaRPr lang="en-US"/>
            </a:p>
          </p:txBody>
        </p:sp>
        <p:sp>
          <p:nvSpPr>
            <p:cNvPr id="200714" name="Text Box 10"/>
            <p:cNvSpPr txBox="1">
              <a:spLocks noChangeArrowheads="1"/>
            </p:cNvSpPr>
            <p:nvPr/>
          </p:nvSpPr>
          <p:spPr bwMode="auto">
            <a:xfrm>
              <a:off x="2049" y="1536"/>
              <a:ext cx="230" cy="288"/>
            </a:xfrm>
            <a:prstGeom prst="rect">
              <a:avLst/>
            </a:prstGeom>
            <a:noFill/>
            <a:ln w="9525">
              <a:noFill/>
              <a:miter lim="800000"/>
              <a:headEnd/>
              <a:tailEnd/>
            </a:ln>
            <a:effectLst/>
          </p:spPr>
          <p:txBody>
            <a:bodyPr wrap="none">
              <a:prstTxWarp prst="textNoShape">
                <a:avLst/>
              </a:prstTxWarp>
              <a:spAutoFit/>
            </a:bodyPr>
            <a:lstStyle/>
            <a:p>
              <a:pPr>
                <a:defRPr/>
              </a:pPr>
              <a:r>
                <a:rPr lang="en-US" b="1">
                  <a:solidFill>
                    <a:srgbClr val="333399"/>
                  </a:solidFill>
                  <a:effectLst>
                    <a:outerShdw blurRad="38100" dist="38100" dir="2700000" algn="tl">
                      <a:srgbClr val="DDDDDD"/>
                    </a:outerShdw>
                  </a:effectLst>
                  <a:latin typeface="Arial Narrow" charset="0"/>
                </a:rPr>
                <a:t>A</a:t>
              </a:r>
            </a:p>
          </p:txBody>
        </p:sp>
      </p:grpSp>
      <p:grpSp>
        <p:nvGrpSpPr>
          <p:cNvPr id="3" name="Group 11"/>
          <p:cNvGrpSpPr>
            <a:grpSpLocks/>
          </p:cNvGrpSpPr>
          <p:nvPr/>
        </p:nvGrpSpPr>
        <p:grpSpPr bwMode="auto">
          <a:xfrm>
            <a:off x="2986088" y="2971800"/>
            <a:ext cx="496887" cy="534988"/>
            <a:chOff x="1977" y="2015"/>
            <a:chExt cx="313" cy="337"/>
          </a:xfrm>
        </p:grpSpPr>
        <p:sp>
          <p:nvSpPr>
            <p:cNvPr id="37927" name="Text Box 12"/>
            <p:cNvSpPr txBox="1">
              <a:spLocks noChangeArrowheads="1"/>
            </p:cNvSpPr>
            <p:nvPr/>
          </p:nvSpPr>
          <p:spPr bwMode="auto">
            <a:xfrm>
              <a:off x="2073" y="2015"/>
              <a:ext cx="217" cy="291"/>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Symbol" charset="2"/>
                </a:rPr>
                <a:t>θ</a:t>
              </a:r>
            </a:p>
          </p:txBody>
        </p:sp>
        <p:sp>
          <p:nvSpPr>
            <p:cNvPr id="37928" name="AutoShape 13"/>
            <p:cNvSpPr>
              <a:spLocks noChangeArrowheads="1"/>
            </p:cNvSpPr>
            <p:nvPr/>
          </p:nvSpPr>
          <p:spPr bwMode="auto">
            <a:xfrm rot="-5681994">
              <a:off x="1857" y="2136"/>
              <a:ext cx="336" cy="96"/>
            </a:xfrm>
            <a:prstGeom prst="curvedUpArrow">
              <a:avLst>
                <a:gd name="adj1" fmla="val 70000"/>
                <a:gd name="adj2" fmla="val 140000"/>
                <a:gd name="adj3" fmla="val 33333"/>
              </a:avLst>
            </a:prstGeom>
            <a:solidFill>
              <a:srgbClr val="808000"/>
            </a:solidFill>
            <a:ln w="9525">
              <a:noFill/>
              <a:miter lim="800000"/>
              <a:headEnd/>
              <a:tailEnd/>
            </a:ln>
          </p:spPr>
          <p:txBody>
            <a:bodyPr wrap="none" anchor="ctr">
              <a:prstTxWarp prst="textNoShape">
                <a:avLst/>
              </a:prstTxWarp>
            </a:bodyPr>
            <a:lstStyle/>
            <a:p>
              <a:endParaRPr lang="en-US"/>
            </a:p>
          </p:txBody>
        </p:sp>
      </p:grpSp>
      <p:grpSp>
        <p:nvGrpSpPr>
          <p:cNvPr id="4" name="Group 14"/>
          <p:cNvGrpSpPr>
            <a:grpSpLocks/>
          </p:cNvGrpSpPr>
          <p:nvPr/>
        </p:nvGrpSpPr>
        <p:grpSpPr bwMode="auto">
          <a:xfrm>
            <a:off x="2209800" y="1752600"/>
            <a:ext cx="1690688" cy="457200"/>
            <a:chOff x="1488" y="1248"/>
            <a:chExt cx="1065" cy="288"/>
          </a:xfrm>
        </p:grpSpPr>
        <p:sp>
          <p:nvSpPr>
            <p:cNvPr id="37925" name="Line 15"/>
            <p:cNvSpPr>
              <a:spLocks noChangeShapeType="1"/>
            </p:cNvSpPr>
            <p:nvPr/>
          </p:nvSpPr>
          <p:spPr bwMode="auto">
            <a:xfrm rot="-5400000">
              <a:off x="2145" y="1032"/>
              <a:ext cx="0" cy="816"/>
            </a:xfrm>
            <a:prstGeom prst="line">
              <a:avLst/>
            </a:prstGeom>
            <a:noFill/>
            <a:ln w="28575">
              <a:solidFill>
                <a:srgbClr val="333399"/>
              </a:solidFill>
              <a:prstDash val="sysDot"/>
              <a:round/>
              <a:headEnd/>
              <a:tailEnd/>
            </a:ln>
          </p:spPr>
          <p:txBody>
            <a:bodyPr>
              <a:prstTxWarp prst="textNoShape">
                <a:avLst/>
              </a:prstTxWarp>
            </a:bodyPr>
            <a:lstStyle/>
            <a:p>
              <a:endParaRPr lang="en-US"/>
            </a:p>
          </p:txBody>
        </p:sp>
        <p:sp>
          <p:nvSpPr>
            <p:cNvPr id="37926" name="Text Box 16"/>
            <p:cNvSpPr txBox="1">
              <a:spLocks noChangeArrowheads="1"/>
            </p:cNvSpPr>
            <p:nvPr/>
          </p:nvSpPr>
          <p:spPr bwMode="auto">
            <a:xfrm>
              <a:off x="1488" y="1248"/>
              <a:ext cx="274" cy="288"/>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Arial Narrow" charset="0"/>
                </a:rPr>
                <a:t>A</a:t>
              </a:r>
              <a:r>
                <a:rPr lang="en-US" baseline="-25000">
                  <a:solidFill>
                    <a:srgbClr val="333399"/>
                  </a:solidFill>
                  <a:latin typeface="Arial Narrow" charset="0"/>
                </a:rPr>
                <a:t>y</a:t>
              </a:r>
            </a:p>
          </p:txBody>
        </p:sp>
      </p:grpSp>
      <p:grpSp>
        <p:nvGrpSpPr>
          <p:cNvPr id="5" name="Group 17"/>
          <p:cNvGrpSpPr>
            <a:grpSpLocks/>
          </p:cNvGrpSpPr>
          <p:nvPr/>
        </p:nvGrpSpPr>
        <p:grpSpPr bwMode="auto">
          <a:xfrm>
            <a:off x="3733800" y="2082800"/>
            <a:ext cx="434975" cy="1930400"/>
            <a:chOff x="2457" y="1440"/>
            <a:chExt cx="251" cy="1258"/>
          </a:xfrm>
        </p:grpSpPr>
        <p:sp>
          <p:nvSpPr>
            <p:cNvPr id="37923" name="Line 18"/>
            <p:cNvSpPr>
              <a:spLocks noChangeShapeType="1"/>
            </p:cNvSpPr>
            <p:nvPr/>
          </p:nvSpPr>
          <p:spPr bwMode="auto">
            <a:xfrm>
              <a:off x="2553" y="1440"/>
              <a:ext cx="0" cy="912"/>
            </a:xfrm>
            <a:prstGeom prst="line">
              <a:avLst/>
            </a:prstGeom>
            <a:noFill/>
            <a:ln w="28575">
              <a:solidFill>
                <a:srgbClr val="333399"/>
              </a:solidFill>
              <a:prstDash val="sysDot"/>
              <a:round/>
              <a:headEnd/>
              <a:tailEnd/>
            </a:ln>
          </p:spPr>
          <p:txBody>
            <a:bodyPr>
              <a:prstTxWarp prst="textNoShape">
                <a:avLst/>
              </a:prstTxWarp>
            </a:bodyPr>
            <a:lstStyle/>
            <a:p>
              <a:endParaRPr lang="en-US"/>
            </a:p>
          </p:txBody>
        </p:sp>
        <p:sp>
          <p:nvSpPr>
            <p:cNvPr id="37924" name="Text Box 19"/>
            <p:cNvSpPr txBox="1">
              <a:spLocks noChangeArrowheads="1"/>
            </p:cNvSpPr>
            <p:nvPr/>
          </p:nvSpPr>
          <p:spPr bwMode="auto">
            <a:xfrm>
              <a:off x="2457" y="2400"/>
              <a:ext cx="251" cy="298"/>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Arial Narrow" charset="0"/>
                </a:rPr>
                <a:t>A</a:t>
              </a:r>
              <a:r>
                <a:rPr lang="en-US" baseline="-25000">
                  <a:solidFill>
                    <a:srgbClr val="333399"/>
                  </a:solidFill>
                  <a:latin typeface="Arial Narrow" charset="0"/>
                </a:rPr>
                <a:t>x</a:t>
              </a:r>
            </a:p>
          </p:txBody>
        </p:sp>
      </p:grpSp>
      <p:grpSp>
        <p:nvGrpSpPr>
          <p:cNvPr id="6" name="Group 20"/>
          <p:cNvGrpSpPr>
            <a:grpSpLocks/>
          </p:cNvGrpSpPr>
          <p:nvPr/>
        </p:nvGrpSpPr>
        <p:grpSpPr bwMode="auto">
          <a:xfrm>
            <a:off x="1219200" y="3276600"/>
            <a:ext cx="3673475" cy="457200"/>
            <a:chOff x="1593" y="2208"/>
            <a:chExt cx="1611" cy="288"/>
          </a:xfrm>
        </p:grpSpPr>
        <p:sp>
          <p:nvSpPr>
            <p:cNvPr id="37921" name="Line 21"/>
            <p:cNvSpPr>
              <a:spLocks noChangeShapeType="1"/>
            </p:cNvSpPr>
            <p:nvPr/>
          </p:nvSpPr>
          <p:spPr bwMode="auto">
            <a:xfrm>
              <a:off x="1593" y="2352"/>
              <a:ext cx="1440" cy="0"/>
            </a:xfrm>
            <a:prstGeom prst="line">
              <a:avLst/>
            </a:prstGeom>
            <a:noFill/>
            <a:ln w="28575">
              <a:solidFill>
                <a:srgbClr val="990000"/>
              </a:solidFill>
              <a:round/>
              <a:headEnd/>
              <a:tailEnd type="triangle" w="med" len="med"/>
            </a:ln>
          </p:spPr>
          <p:txBody>
            <a:bodyPr>
              <a:prstTxWarp prst="textNoShape">
                <a:avLst/>
              </a:prstTxWarp>
            </a:bodyPr>
            <a:lstStyle/>
            <a:p>
              <a:endParaRPr lang="en-US"/>
            </a:p>
          </p:txBody>
        </p:sp>
        <p:sp>
          <p:nvSpPr>
            <p:cNvPr id="37922" name="Text Box 22"/>
            <p:cNvSpPr txBox="1">
              <a:spLocks noChangeArrowheads="1"/>
            </p:cNvSpPr>
            <p:nvPr/>
          </p:nvSpPr>
          <p:spPr bwMode="auto">
            <a:xfrm>
              <a:off x="3068" y="2208"/>
              <a:ext cx="136" cy="288"/>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Arial Narrow" charset="0"/>
                </a:rPr>
                <a:t>x</a:t>
              </a:r>
              <a:endParaRPr lang="en-US" baseline="-25000">
                <a:solidFill>
                  <a:srgbClr val="333399"/>
                </a:solidFill>
                <a:latin typeface="Arial Narrow" charset="0"/>
              </a:endParaRPr>
            </a:p>
          </p:txBody>
        </p:sp>
      </p:grpSp>
      <p:grpSp>
        <p:nvGrpSpPr>
          <p:cNvPr id="7" name="Group 23"/>
          <p:cNvGrpSpPr>
            <a:grpSpLocks/>
          </p:cNvGrpSpPr>
          <p:nvPr/>
        </p:nvGrpSpPr>
        <p:grpSpPr bwMode="auto">
          <a:xfrm>
            <a:off x="2590800" y="1295400"/>
            <a:ext cx="452438" cy="2819400"/>
            <a:chOff x="1737" y="960"/>
            <a:chExt cx="276" cy="1536"/>
          </a:xfrm>
        </p:grpSpPr>
        <p:sp>
          <p:nvSpPr>
            <p:cNvPr id="37919" name="Line 24"/>
            <p:cNvSpPr>
              <a:spLocks noChangeShapeType="1"/>
            </p:cNvSpPr>
            <p:nvPr/>
          </p:nvSpPr>
          <p:spPr bwMode="auto">
            <a:xfrm rot="-5400000">
              <a:off x="1017" y="1776"/>
              <a:ext cx="1440" cy="0"/>
            </a:xfrm>
            <a:prstGeom prst="line">
              <a:avLst/>
            </a:prstGeom>
            <a:noFill/>
            <a:ln w="28575">
              <a:solidFill>
                <a:srgbClr val="990000"/>
              </a:solidFill>
              <a:round/>
              <a:headEnd/>
              <a:tailEnd type="triangle" w="med" len="med"/>
            </a:ln>
          </p:spPr>
          <p:txBody>
            <a:bodyPr>
              <a:prstTxWarp prst="textNoShape">
                <a:avLst/>
              </a:prstTxWarp>
            </a:bodyPr>
            <a:lstStyle/>
            <a:p>
              <a:endParaRPr lang="en-US"/>
            </a:p>
          </p:txBody>
        </p:sp>
        <p:sp>
          <p:nvSpPr>
            <p:cNvPr id="37920" name="Text Box 25"/>
            <p:cNvSpPr txBox="1">
              <a:spLocks noChangeArrowheads="1"/>
            </p:cNvSpPr>
            <p:nvPr/>
          </p:nvSpPr>
          <p:spPr bwMode="auto">
            <a:xfrm>
              <a:off x="1824" y="960"/>
              <a:ext cx="189" cy="249"/>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Arial Narrow" charset="0"/>
                </a:rPr>
                <a:t>y</a:t>
              </a:r>
              <a:endParaRPr lang="en-US" baseline="-25000">
                <a:solidFill>
                  <a:srgbClr val="333399"/>
                </a:solidFill>
                <a:latin typeface="Arial Narrow" charset="0"/>
              </a:endParaRPr>
            </a:p>
          </p:txBody>
        </p:sp>
      </p:grpSp>
      <p:graphicFrame>
        <p:nvGraphicFramePr>
          <p:cNvPr id="200730" name="Object 3"/>
          <p:cNvGraphicFramePr>
            <a:graphicFrameLocks noChangeAspect="1"/>
          </p:cNvGraphicFramePr>
          <p:nvPr/>
        </p:nvGraphicFramePr>
        <p:xfrm>
          <a:off x="5430838" y="1873250"/>
          <a:ext cx="665162" cy="488950"/>
        </p:xfrm>
        <a:graphic>
          <a:graphicData uri="http://schemas.openxmlformats.org/presentationml/2006/ole">
            <p:oleObj spid="_x0000_s476163" name="Equation" r:id="rId4" imgW="317160" imgH="228600" progId="Equation.DSMT4">
              <p:embed/>
            </p:oleObj>
          </a:graphicData>
        </a:graphic>
      </p:graphicFrame>
      <p:graphicFrame>
        <p:nvGraphicFramePr>
          <p:cNvPr id="200731" name="Object 4"/>
          <p:cNvGraphicFramePr>
            <a:graphicFrameLocks noChangeAspect="1"/>
          </p:cNvGraphicFramePr>
          <p:nvPr/>
        </p:nvGraphicFramePr>
        <p:xfrm>
          <a:off x="1371600" y="4445000"/>
          <a:ext cx="869950" cy="685800"/>
        </p:xfrm>
        <a:graphic>
          <a:graphicData uri="http://schemas.openxmlformats.org/presentationml/2006/ole">
            <p:oleObj spid="_x0000_s476164" name="Equation" r:id="rId5" imgW="317500" imgH="368300" progId="Equation.DSMT4">
              <p:embed/>
            </p:oleObj>
          </a:graphicData>
        </a:graphic>
      </p:graphicFrame>
      <p:sp>
        <p:nvSpPr>
          <p:cNvPr id="200732" name="Text Box 28"/>
          <p:cNvSpPr txBox="1">
            <a:spLocks noChangeArrowheads="1"/>
          </p:cNvSpPr>
          <p:nvPr/>
        </p:nvSpPr>
        <p:spPr bwMode="auto">
          <a:xfrm>
            <a:off x="7243763" y="1797050"/>
            <a:ext cx="1595437" cy="1098550"/>
          </a:xfrm>
          <a:prstGeom prst="rect">
            <a:avLst/>
          </a:prstGeom>
          <a:noFill/>
          <a:ln w="9525">
            <a:noFill/>
            <a:miter lim="800000"/>
            <a:headEnd/>
            <a:tailEnd/>
          </a:ln>
        </p:spPr>
        <p:txBody>
          <a:bodyPr wrap="none">
            <a:prstTxWarp prst="textNoShape">
              <a:avLst/>
            </a:prstTxWarp>
            <a:spAutoFit/>
          </a:bodyPr>
          <a:lstStyle/>
          <a:p>
            <a:r>
              <a:rPr lang="en-US" sz="6600">
                <a:solidFill>
                  <a:schemeClr val="accent2"/>
                </a:solidFill>
                <a:latin typeface="Arial Narrow" charset="0"/>
              </a:rPr>
              <a:t>}</a:t>
            </a:r>
            <a:r>
              <a:rPr lang="en-US" sz="2000">
                <a:solidFill>
                  <a:schemeClr val="accent2"/>
                </a:solidFill>
                <a:latin typeface="Arial Narrow" charset="0"/>
              </a:rPr>
              <a:t>Components</a:t>
            </a:r>
            <a:endParaRPr lang="en-US" sz="6600">
              <a:solidFill>
                <a:schemeClr val="accent2"/>
              </a:solidFill>
              <a:latin typeface="Arial Narrow" charset="0"/>
            </a:endParaRPr>
          </a:p>
        </p:txBody>
      </p:sp>
      <p:sp>
        <p:nvSpPr>
          <p:cNvPr id="200733" name="Text Box 29"/>
          <p:cNvSpPr txBox="1">
            <a:spLocks noChangeArrowheads="1"/>
          </p:cNvSpPr>
          <p:nvPr/>
        </p:nvSpPr>
        <p:spPr bwMode="auto">
          <a:xfrm>
            <a:off x="3200400" y="1524000"/>
            <a:ext cx="711200" cy="457200"/>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Arial Narrow" charset="0"/>
              </a:rPr>
              <a:t>(+,+)</a:t>
            </a:r>
          </a:p>
        </p:txBody>
      </p:sp>
      <p:sp>
        <p:nvSpPr>
          <p:cNvPr id="200734" name="Text Box 30"/>
          <p:cNvSpPr txBox="1">
            <a:spLocks noChangeArrowheads="1"/>
          </p:cNvSpPr>
          <p:nvPr/>
        </p:nvSpPr>
        <p:spPr bwMode="auto">
          <a:xfrm>
            <a:off x="1676400" y="2514600"/>
            <a:ext cx="647700" cy="457200"/>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Arial Narrow" charset="0"/>
              </a:rPr>
              <a:t>(-,+)</a:t>
            </a:r>
          </a:p>
        </p:txBody>
      </p:sp>
      <p:sp>
        <p:nvSpPr>
          <p:cNvPr id="200735" name="Text Box 31"/>
          <p:cNvSpPr txBox="1">
            <a:spLocks noChangeArrowheads="1"/>
          </p:cNvSpPr>
          <p:nvPr/>
        </p:nvSpPr>
        <p:spPr bwMode="auto">
          <a:xfrm>
            <a:off x="1638300" y="3505200"/>
            <a:ext cx="584200" cy="457200"/>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Arial Narrow" charset="0"/>
              </a:rPr>
              <a:t>(-,-)</a:t>
            </a:r>
          </a:p>
        </p:txBody>
      </p:sp>
      <p:sp>
        <p:nvSpPr>
          <p:cNvPr id="200736" name="Text Box 32"/>
          <p:cNvSpPr txBox="1">
            <a:spLocks noChangeArrowheads="1"/>
          </p:cNvSpPr>
          <p:nvPr/>
        </p:nvSpPr>
        <p:spPr bwMode="auto">
          <a:xfrm>
            <a:off x="2768600" y="3505200"/>
            <a:ext cx="647700" cy="457200"/>
          </a:xfrm>
          <a:prstGeom prst="rect">
            <a:avLst/>
          </a:prstGeom>
          <a:noFill/>
          <a:ln w="9525">
            <a:noFill/>
            <a:miter lim="800000"/>
            <a:headEnd/>
            <a:tailEnd/>
          </a:ln>
        </p:spPr>
        <p:txBody>
          <a:bodyPr wrap="none">
            <a:prstTxWarp prst="textNoShape">
              <a:avLst/>
            </a:prstTxWarp>
            <a:spAutoFit/>
          </a:bodyPr>
          <a:lstStyle/>
          <a:p>
            <a:r>
              <a:rPr lang="en-US">
                <a:solidFill>
                  <a:srgbClr val="333399"/>
                </a:solidFill>
                <a:latin typeface="Arial Narrow" charset="0"/>
              </a:rPr>
              <a:t>(+,-)</a:t>
            </a:r>
          </a:p>
        </p:txBody>
      </p:sp>
      <p:graphicFrame>
        <p:nvGraphicFramePr>
          <p:cNvPr id="200737" name="Object 5"/>
          <p:cNvGraphicFramePr>
            <a:graphicFrameLocks noChangeAspect="1"/>
          </p:cNvGraphicFramePr>
          <p:nvPr>
            <p:ph sz="quarter" idx="3"/>
          </p:nvPr>
        </p:nvGraphicFramePr>
        <p:xfrm>
          <a:off x="5410200" y="2490788"/>
          <a:ext cx="762000" cy="557212"/>
        </p:xfrm>
        <a:graphic>
          <a:graphicData uri="http://schemas.openxmlformats.org/presentationml/2006/ole">
            <p:oleObj spid="_x0000_s476165" name="Equation" r:id="rId6" imgW="330120" imgH="241200" progId="Equation.DSMT4">
              <p:embed/>
            </p:oleObj>
          </a:graphicData>
        </a:graphic>
      </p:graphicFrame>
      <p:sp>
        <p:nvSpPr>
          <p:cNvPr id="200738" name="Text Box 34"/>
          <p:cNvSpPr txBox="1">
            <a:spLocks noChangeArrowheads="1"/>
          </p:cNvSpPr>
          <p:nvPr/>
        </p:nvSpPr>
        <p:spPr bwMode="auto">
          <a:xfrm>
            <a:off x="7391400" y="3352800"/>
            <a:ext cx="1751013" cy="641350"/>
          </a:xfrm>
          <a:prstGeom prst="rect">
            <a:avLst/>
          </a:prstGeom>
          <a:noFill/>
          <a:ln w="9525">
            <a:noFill/>
            <a:miter lim="800000"/>
            <a:headEnd/>
            <a:tailEnd/>
          </a:ln>
        </p:spPr>
        <p:txBody>
          <a:bodyPr wrap="none">
            <a:prstTxWarp prst="textNoShape">
              <a:avLst/>
            </a:prstTxWarp>
            <a:spAutoFit/>
          </a:bodyPr>
          <a:lstStyle/>
          <a:p>
            <a:r>
              <a:rPr lang="en-US" sz="3600">
                <a:solidFill>
                  <a:schemeClr val="accent2"/>
                </a:solidFill>
                <a:latin typeface="Arial Narrow" charset="0"/>
              </a:rPr>
              <a:t>}</a:t>
            </a:r>
            <a:r>
              <a:rPr lang="en-US" sz="2800">
                <a:solidFill>
                  <a:schemeClr val="accent2"/>
                </a:solidFill>
                <a:latin typeface="Arial Narrow" charset="0"/>
              </a:rPr>
              <a:t> Magnitude</a:t>
            </a:r>
          </a:p>
        </p:txBody>
      </p:sp>
      <p:graphicFrame>
        <p:nvGraphicFramePr>
          <p:cNvPr id="200739" name="Object 6"/>
          <p:cNvGraphicFramePr>
            <a:graphicFrameLocks noChangeAspect="1"/>
          </p:cNvGraphicFramePr>
          <p:nvPr/>
        </p:nvGraphicFramePr>
        <p:xfrm>
          <a:off x="2066925" y="4373563"/>
          <a:ext cx="4213225" cy="898525"/>
        </p:xfrm>
        <a:graphic>
          <a:graphicData uri="http://schemas.openxmlformats.org/presentationml/2006/ole">
            <p:oleObj spid="_x0000_s476166" name="Equation" r:id="rId7" imgW="1536700" imgH="482600" progId="Equation.DSMT4">
              <p:embed/>
            </p:oleObj>
          </a:graphicData>
        </a:graphic>
      </p:graphicFrame>
      <p:graphicFrame>
        <p:nvGraphicFramePr>
          <p:cNvPr id="200740" name="Object 7"/>
          <p:cNvGraphicFramePr>
            <a:graphicFrameLocks noChangeAspect="1"/>
          </p:cNvGraphicFramePr>
          <p:nvPr/>
        </p:nvGraphicFramePr>
        <p:xfrm>
          <a:off x="1812925" y="5302250"/>
          <a:ext cx="4002088" cy="830263"/>
        </p:xfrm>
        <a:graphic>
          <a:graphicData uri="http://schemas.openxmlformats.org/presentationml/2006/ole">
            <p:oleObj spid="_x0000_s476167" name="Equation" r:id="rId8" imgW="1460500" imgH="444500" progId="Equation.DSMT4">
              <p:embed/>
            </p:oleObj>
          </a:graphicData>
        </a:graphic>
      </p:graphicFrame>
      <p:graphicFrame>
        <p:nvGraphicFramePr>
          <p:cNvPr id="200741" name="Object 8"/>
          <p:cNvGraphicFramePr>
            <a:graphicFrameLocks noChangeAspect="1"/>
          </p:cNvGraphicFramePr>
          <p:nvPr/>
        </p:nvGraphicFramePr>
        <p:xfrm>
          <a:off x="6064250" y="5405438"/>
          <a:ext cx="869950" cy="687387"/>
        </p:xfrm>
        <a:graphic>
          <a:graphicData uri="http://schemas.openxmlformats.org/presentationml/2006/ole">
            <p:oleObj spid="_x0000_s476168" name="Equation" r:id="rId9" imgW="317500" imgH="368300" progId="Equation.DSMT4">
              <p:embed/>
            </p:oleObj>
          </a:graphicData>
        </a:graphic>
      </p:graphicFrame>
      <p:graphicFrame>
        <p:nvGraphicFramePr>
          <p:cNvPr id="200742" name="Object 9"/>
          <p:cNvGraphicFramePr>
            <a:graphicFrameLocks noChangeAspect="1"/>
          </p:cNvGraphicFramePr>
          <p:nvPr/>
        </p:nvGraphicFramePr>
        <p:xfrm>
          <a:off x="6073775" y="1849438"/>
          <a:ext cx="1089025" cy="560387"/>
        </p:xfrm>
        <a:graphic>
          <a:graphicData uri="http://schemas.openxmlformats.org/presentationml/2006/ole">
            <p:oleObj spid="_x0000_s476169" name="Equation" r:id="rId10" imgW="520700" imgH="368300" progId="Equation.DSMT4">
              <p:embed/>
            </p:oleObj>
          </a:graphicData>
        </a:graphic>
      </p:graphicFrame>
      <p:graphicFrame>
        <p:nvGraphicFramePr>
          <p:cNvPr id="200743" name="Object 10"/>
          <p:cNvGraphicFramePr>
            <a:graphicFrameLocks noChangeAspect="1"/>
          </p:cNvGraphicFramePr>
          <p:nvPr/>
        </p:nvGraphicFramePr>
        <p:xfrm>
          <a:off x="6186488" y="2481263"/>
          <a:ext cx="1052512" cy="620712"/>
        </p:xfrm>
        <a:graphic>
          <a:graphicData uri="http://schemas.openxmlformats.org/presentationml/2006/ole">
            <p:oleObj spid="_x0000_s476170" name="Equation" r:id="rId11" imgW="495300" imgH="3683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0709">
                                            <p:txEl>
                                              <p:pRg st="0" end="0"/>
                                            </p:txEl>
                                          </p:spTgt>
                                        </p:tgtEl>
                                        <p:attrNameLst>
                                          <p:attrName>style.visibility</p:attrName>
                                        </p:attrNameLst>
                                      </p:cBhvr>
                                      <p:to>
                                        <p:strVal val="visible"/>
                                      </p:to>
                                    </p:set>
                                    <p:animEffect transition="in" filter="wipe(left)">
                                      <p:cBhvr>
                                        <p:cTn id="7" dur="500"/>
                                        <p:tgtEl>
                                          <p:spTgt spid="2007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left)">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left)">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left)">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ipe(left)">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wipe(left)">
                                      <p:cBhvr>
                                        <p:cTn id="36" dur="500"/>
                                        <p:tgtEl>
                                          <p:spTgt spid="4"/>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200711">
                                            <p:txEl>
                                              <p:pRg st="0" end="0"/>
                                            </p:txEl>
                                          </p:spTgt>
                                        </p:tgtEl>
                                        <p:attrNameLst>
                                          <p:attrName>style.visibility</p:attrName>
                                        </p:attrNameLst>
                                      </p:cBhvr>
                                      <p:to>
                                        <p:strVal val="visible"/>
                                      </p:to>
                                    </p:set>
                                    <p:animEffect transition="in" filter="wipe(left)">
                                      <p:cBhvr>
                                        <p:cTn id="41" dur="500"/>
                                        <p:tgtEl>
                                          <p:spTgt spid="200711">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200730"/>
                                        </p:tgtEl>
                                        <p:attrNameLst>
                                          <p:attrName>style.visibility</p:attrName>
                                        </p:attrNameLst>
                                      </p:cBhvr>
                                      <p:to>
                                        <p:strVal val="visible"/>
                                      </p:to>
                                    </p:set>
                                    <p:animEffect transition="in" filter="wipe(left)">
                                      <p:cBhvr>
                                        <p:cTn id="46" dur="500"/>
                                        <p:tgtEl>
                                          <p:spTgt spid="200730"/>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200742"/>
                                        </p:tgtEl>
                                        <p:attrNameLst>
                                          <p:attrName>style.visibility</p:attrName>
                                        </p:attrNameLst>
                                      </p:cBhvr>
                                      <p:to>
                                        <p:strVal val="visible"/>
                                      </p:to>
                                    </p:set>
                                    <p:animEffect transition="in" filter="wipe(left)">
                                      <p:cBhvr>
                                        <p:cTn id="51" dur="500"/>
                                        <p:tgtEl>
                                          <p:spTgt spid="20074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200737"/>
                                        </p:tgtEl>
                                        <p:attrNameLst>
                                          <p:attrName>style.visibility</p:attrName>
                                        </p:attrNameLst>
                                      </p:cBhvr>
                                      <p:to>
                                        <p:strVal val="visible"/>
                                      </p:to>
                                    </p:set>
                                    <p:animEffect transition="in" filter="wipe(left)">
                                      <p:cBhvr>
                                        <p:cTn id="56" dur="500"/>
                                        <p:tgtEl>
                                          <p:spTgt spid="200737"/>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200743"/>
                                        </p:tgtEl>
                                        <p:attrNameLst>
                                          <p:attrName>style.visibility</p:attrName>
                                        </p:attrNameLst>
                                      </p:cBhvr>
                                      <p:to>
                                        <p:strVal val="visible"/>
                                      </p:to>
                                    </p:set>
                                    <p:animEffect transition="in" filter="wipe(left)">
                                      <p:cBhvr>
                                        <p:cTn id="61" dur="500"/>
                                        <p:tgtEl>
                                          <p:spTgt spid="200743"/>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200732">
                                            <p:txEl>
                                              <p:pRg st="0" end="0"/>
                                            </p:txEl>
                                          </p:spTgt>
                                        </p:tgtEl>
                                        <p:attrNameLst>
                                          <p:attrName>style.visibility</p:attrName>
                                        </p:attrNameLst>
                                      </p:cBhvr>
                                      <p:to>
                                        <p:strVal val="visible"/>
                                      </p:to>
                                    </p:set>
                                    <p:animEffect transition="in" filter="wipe(left)">
                                      <p:cBhvr>
                                        <p:cTn id="66" dur="500"/>
                                        <p:tgtEl>
                                          <p:spTgt spid="200732">
                                            <p:txEl>
                                              <p:pRg st="0" end="0"/>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53" presetClass="entr" presetSubtype="0" fill="hold" grpId="0" nodeType="clickEffect">
                                  <p:stCondLst>
                                    <p:cond delay="0"/>
                                  </p:stCondLst>
                                  <p:childTnLst>
                                    <p:set>
                                      <p:cBhvr>
                                        <p:cTn id="70" dur="1" fill="hold">
                                          <p:stCondLst>
                                            <p:cond delay="0"/>
                                          </p:stCondLst>
                                        </p:cTn>
                                        <p:tgtEl>
                                          <p:spTgt spid="200707"/>
                                        </p:tgtEl>
                                        <p:attrNameLst>
                                          <p:attrName>style.visibility</p:attrName>
                                        </p:attrNameLst>
                                      </p:cBhvr>
                                      <p:to>
                                        <p:strVal val="visible"/>
                                      </p:to>
                                    </p:set>
                                    <p:anim calcmode="lin" valueType="num">
                                      <p:cBhvr>
                                        <p:cTn id="71" dur="500" fill="hold"/>
                                        <p:tgtEl>
                                          <p:spTgt spid="200707"/>
                                        </p:tgtEl>
                                        <p:attrNameLst>
                                          <p:attrName>ppt_w</p:attrName>
                                        </p:attrNameLst>
                                      </p:cBhvr>
                                      <p:tavLst>
                                        <p:tav tm="0">
                                          <p:val>
                                            <p:fltVal val="0"/>
                                          </p:val>
                                        </p:tav>
                                        <p:tav tm="100000">
                                          <p:val>
                                            <p:strVal val="#ppt_w"/>
                                          </p:val>
                                        </p:tav>
                                      </p:tavLst>
                                    </p:anim>
                                    <p:anim calcmode="lin" valueType="num">
                                      <p:cBhvr>
                                        <p:cTn id="72" dur="500" fill="hold"/>
                                        <p:tgtEl>
                                          <p:spTgt spid="200707"/>
                                        </p:tgtEl>
                                        <p:attrNameLst>
                                          <p:attrName>ppt_h</p:attrName>
                                        </p:attrNameLst>
                                      </p:cBhvr>
                                      <p:tavLst>
                                        <p:tav tm="0">
                                          <p:val>
                                            <p:fltVal val="0"/>
                                          </p:val>
                                        </p:tav>
                                        <p:tav tm="100000">
                                          <p:val>
                                            <p:strVal val="#ppt_h"/>
                                          </p:val>
                                        </p:tav>
                                      </p:tavLst>
                                    </p:anim>
                                    <p:animEffect transition="in" filter="fade">
                                      <p:cBhvr>
                                        <p:cTn id="73" dur="500"/>
                                        <p:tgtEl>
                                          <p:spTgt spid="200707"/>
                                        </p:tgtEl>
                                      </p:cBhvr>
                                    </p:animEffect>
                                  </p:childTnLst>
                                </p:cTn>
                              </p:par>
                            </p:childTnLst>
                          </p:cTn>
                        </p:par>
                      </p:childTnLst>
                    </p:cTn>
                  </p:par>
                  <p:par>
                    <p:cTn id="74" fill="hold">
                      <p:stCondLst>
                        <p:cond delay="indefinite"/>
                      </p:stCondLst>
                      <p:childTnLst>
                        <p:par>
                          <p:cTn id="75" fill="hold">
                            <p:stCondLst>
                              <p:cond delay="0"/>
                            </p:stCondLst>
                            <p:childTnLst>
                              <p:par>
                                <p:cTn id="76" presetID="53" presetClass="entr" presetSubtype="0" fill="hold" grpId="0" nodeType="clickEffect">
                                  <p:stCondLst>
                                    <p:cond delay="0"/>
                                  </p:stCondLst>
                                  <p:childTnLst>
                                    <p:set>
                                      <p:cBhvr>
                                        <p:cTn id="77" dur="1" fill="hold">
                                          <p:stCondLst>
                                            <p:cond delay="0"/>
                                          </p:stCondLst>
                                        </p:cTn>
                                        <p:tgtEl>
                                          <p:spTgt spid="200706"/>
                                        </p:tgtEl>
                                        <p:attrNameLst>
                                          <p:attrName>style.visibility</p:attrName>
                                        </p:attrNameLst>
                                      </p:cBhvr>
                                      <p:to>
                                        <p:strVal val="visible"/>
                                      </p:to>
                                    </p:set>
                                    <p:anim calcmode="lin" valueType="num">
                                      <p:cBhvr>
                                        <p:cTn id="78" dur="500" fill="hold"/>
                                        <p:tgtEl>
                                          <p:spTgt spid="200706"/>
                                        </p:tgtEl>
                                        <p:attrNameLst>
                                          <p:attrName>ppt_w</p:attrName>
                                        </p:attrNameLst>
                                      </p:cBhvr>
                                      <p:tavLst>
                                        <p:tav tm="0">
                                          <p:val>
                                            <p:fltVal val="0"/>
                                          </p:val>
                                        </p:tav>
                                        <p:tav tm="100000">
                                          <p:val>
                                            <p:strVal val="#ppt_w"/>
                                          </p:val>
                                        </p:tav>
                                      </p:tavLst>
                                    </p:anim>
                                    <p:anim calcmode="lin" valueType="num">
                                      <p:cBhvr>
                                        <p:cTn id="79" dur="500" fill="hold"/>
                                        <p:tgtEl>
                                          <p:spTgt spid="200706"/>
                                        </p:tgtEl>
                                        <p:attrNameLst>
                                          <p:attrName>ppt_h</p:attrName>
                                        </p:attrNameLst>
                                      </p:cBhvr>
                                      <p:tavLst>
                                        <p:tav tm="0">
                                          <p:val>
                                            <p:fltVal val="0"/>
                                          </p:val>
                                        </p:tav>
                                        <p:tav tm="100000">
                                          <p:val>
                                            <p:strVal val="#ppt_h"/>
                                          </p:val>
                                        </p:tav>
                                      </p:tavLst>
                                    </p:anim>
                                    <p:animEffect transition="in" filter="fade">
                                      <p:cBhvr>
                                        <p:cTn id="80" dur="500"/>
                                        <p:tgtEl>
                                          <p:spTgt spid="200706"/>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grpId="0" nodeType="clickEffect">
                                  <p:stCondLst>
                                    <p:cond delay="0"/>
                                  </p:stCondLst>
                                  <p:childTnLst>
                                    <p:set>
                                      <p:cBhvr>
                                        <p:cTn id="84" dur="1" fill="hold">
                                          <p:stCondLst>
                                            <p:cond delay="0"/>
                                          </p:stCondLst>
                                        </p:cTn>
                                        <p:tgtEl>
                                          <p:spTgt spid="200733">
                                            <p:txEl>
                                              <p:pRg st="0" end="0"/>
                                            </p:txEl>
                                          </p:spTgt>
                                        </p:tgtEl>
                                        <p:attrNameLst>
                                          <p:attrName>style.visibility</p:attrName>
                                        </p:attrNameLst>
                                      </p:cBhvr>
                                      <p:to>
                                        <p:strVal val="visible"/>
                                      </p:to>
                                    </p:set>
                                    <p:animEffect transition="in" filter="wipe(left)">
                                      <p:cBhvr>
                                        <p:cTn id="85" dur="500"/>
                                        <p:tgtEl>
                                          <p:spTgt spid="200733">
                                            <p:txEl>
                                              <p:pRg st="0" end="0"/>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childTnLst>
                                    <p:set>
                                      <p:cBhvr>
                                        <p:cTn id="89" dur="1" fill="hold">
                                          <p:stCondLst>
                                            <p:cond delay="0"/>
                                          </p:stCondLst>
                                        </p:cTn>
                                        <p:tgtEl>
                                          <p:spTgt spid="200734">
                                            <p:txEl>
                                              <p:pRg st="0" end="0"/>
                                            </p:txEl>
                                          </p:spTgt>
                                        </p:tgtEl>
                                        <p:attrNameLst>
                                          <p:attrName>style.visibility</p:attrName>
                                        </p:attrNameLst>
                                      </p:cBhvr>
                                      <p:to>
                                        <p:strVal val="visible"/>
                                      </p:to>
                                    </p:set>
                                    <p:animEffect transition="in" filter="wipe(left)">
                                      <p:cBhvr>
                                        <p:cTn id="90" dur="500"/>
                                        <p:tgtEl>
                                          <p:spTgt spid="200734">
                                            <p:txEl>
                                              <p:pRg st="0" end="0"/>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grpId="0" nodeType="clickEffect">
                                  <p:stCondLst>
                                    <p:cond delay="0"/>
                                  </p:stCondLst>
                                  <p:childTnLst>
                                    <p:set>
                                      <p:cBhvr>
                                        <p:cTn id="94" dur="1" fill="hold">
                                          <p:stCondLst>
                                            <p:cond delay="0"/>
                                          </p:stCondLst>
                                        </p:cTn>
                                        <p:tgtEl>
                                          <p:spTgt spid="200735">
                                            <p:txEl>
                                              <p:pRg st="0" end="0"/>
                                            </p:txEl>
                                          </p:spTgt>
                                        </p:tgtEl>
                                        <p:attrNameLst>
                                          <p:attrName>style.visibility</p:attrName>
                                        </p:attrNameLst>
                                      </p:cBhvr>
                                      <p:to>
                                        <p:strVal val="visible"/>
                                      </p:to>
                                    </p:set>
                                    <p:animEffect transition="in" filter="wipe(left)">
                                      <p:cBhvr>
                                        <p:cTn id="95" dur="500"/>
                                        <p:tgtEl>
                                          <p:spTgt spid="200735">
                                            <p:txEl>
                                              <p:pRg st="0" end="0"/>
                                            </p:txEl>
                                          </p:spTgt>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grpId="0" nodeType="clickEffect">
                                  <p:stCondLst>
                                    <p:cond delay="0"/>
                                  </p:stCondLst>
                                  <p:childTnLst>
                                    <p:set>
                                      <p:cBhvr>
                                        <p:cTn id="99" dur="1" fill="hold">
                                          <p:stCondLst>
                                            <p:cond delay="0"/>
                                          </p:stCondLst>
                                        </p:cTn>
                                        <p:tgtEl>
                                          <p:spTgt spid="200736">
                                            <p:txEl>
                                              <p:pRg st="0" end="0"/>
                                            </p:txEl>
                                          </p:spTgt>
                                        </p:tgtEl>
                                        <p:attrNameLst>
                                          <p:attrName>style.visibility</p:attrName>
                                        </p:attrNameLst>
                                      </p:cBhvr>
                                      <p:to>
                                        <p:strVal val="visible"/>
                                      </p:to>
                                    </p:set>
                                    <p:animEffect transition="in" filter="wipe(left)">
                                      <p:cBhvr>
                                        <p:cTn id="100" dur="500"/>
                                        <p:tgtEl>
                                          <p:spTgt spid="200736">
                                            <p:txEl>
                                              <p:pRg st="0" end="0"/>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nodeType="clickEffect">
                                  <p:stCondLst>
                                    <p:cond delay="0"/>
                                  </p:stCondLst>
                                  <p:childTnLst>
                                    <p:set>
                                      <p:cBhvr>
                                        <p:cTn id="104" dur="1" fill="hold">
                                          <p:stCondLst>
                                            <p:cond delay="0"/>
                                          </p:stCondLst>
                                        </p:cTn>
                                        <p:tgtEl>
                                          <p:spTgt spid="200710"/>
                                        </p:tgtEl>
                                        <p:attrNameLst>
                                          <p:attrName>style.visibility</p:attrName>
                                        </p:attrNameLst>
                                      </p:cBhvr>
                                      <p:to>
                                        <p:strVal val="visible"/>
                                      </p:to>
                                    </p:set>
                                    <p:animEffect transition="in" filter="wipe(left)">
                                      <p:cBhvr>
                                        <p:cTn id="105" dur="500"/>
                                        <p:tgtEl>
                                          <p:spTgt spid="200710"/>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8" fill="hold" grpId="0" nodeType="clickEffect">
                                  <p:stCondLst>
                                    <p:cond delay="0"/>
                                  </p:stCondLst>
                                  <p:childTnLst>
                                    <p:set>
                                      <p:cBhvr>
                                        <p:cTn id="109" dur="1" fill="hold">
                                          <p:stCondLst>
                                            <p:cond delay="0"/>
                                          </p:stCondLst>
                                        </p:cTn>
                                        <p:tgtEl>
                                          <p:spTgt spid="200738">
                                            <p:txEl>
                                              <p:pRg st="0" end="0"/>
                                            </p:txEl>
                                          </p:spTgt>
                                        </p:tgtEl>
                                        <p:attrNameLst>
                                          <p:attrName>style.visibility</p:attrName>
                                        </p:attrNameLst>
                                      </p:cBhvr>
                                      <p:to>
                                        <p:strVal val="visible"/>
                                      </p:to>
                                    </p:set>
                                    <p:animEffect transition="in" filter="wipe(left)">
                                      <p:cBhvr>
                                        <p:cTn id="110" dur="500"/>
                                        <p:tgtEl>
                                          <p:spTgt spid="200738">
                                            <p:txEl>
                                              <p:pRg st="0" end="0"/>
                                            </p:txEl>
                                          </p:spTgt>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8" fill="hold" nodeType="clickEffect">
                                  <p:stCondLst>
                                    <p:cond delay="0"/>
                                  </p:stCondLst>
                                  <p:childTnLst>
                                    <p:set>
                                      <p:cBhvr>
                                        <p:cTn id="114" dur="1" fill="hold">
                                          <p:stCondLst>
                                            <p:cond delay="0"/>
                                          </p:stCondLst>
                                        </p:cTn>
                                        <p:tgtEl>
                                          <p:spTgt spid="200731"/>
                                        </p:tgtEl>
                                        <p:attrNameLst>
                                          <p:attrName>style.visibility</p:attrName>
                                        </p:attrNameLst>
                                      </p:cBhvr>
                                      <p:to>
                                        <p:strVal val="visible"/>
                                      </p:to>
                                    </p:set>
                                    <p:animEffect transition="in" filter="wipe(left)">
                                      <p:cBhvr>
                                        <p:cTn id="115" dur="500"/>
                                        <p:tgtEl>
                                          <p:spTgt spid="200731"/>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ntr" presetSubtype="8" fill="hold" nodeType="clickEffect">
                                  <p:stCondLst>
                                    <p:cond delay="0"/>
                                  </p:stCondLst>
                                  <p:childTnLst>
                                    <p:set>
                                      <p:cBhvr>
                                        <p:cTn id="119" dur="1" fill="hold">
                                          <p:stCondLst>
                                            <p:cond delay="0"/>
                                          </p:stCondLst>
                                        </p:cTn>
                                        <p:tgtEl>
                                          <p:spTgt spid="200739"/>
                                        </p:tgtEl>
                                        <p:attrNameLst>
                                          <p:attrName>style.visibility</p:attrName>
                                        </p:attrNameLst>
                                      </p:cBhvr>
                                      <p:to>
                                        <p:strVal val="visible"/>
                                      </p:to>
                                    </p:set>
                                    <p:animEffect transition="in" filter="wipe(left)">
                                      <p:cBhvr>
                                        <p:cTn id="120" dur="500"/>
                                        <p:tgtEl>
                                          <p:spTgt spid="200739"/>
                                        </p:tgtEl>
                                      </p:cBhvr>
                                    </p:animEffect>
                                  </p:childTnLst>
                                </p:cTn>
                              </p:par>
                            </p:childTnLst>
                          </p:cTn>
                        </p:par>
                      </p:childTnLst>
                    </p:cTn>
                  </p:par>
                  <p:par>
                    <p:cTn id="121" fill="hold">
                      <p:stCondLst>
                        <p:cond delay="indefinite"/>
                      </p:stCondLst>
                      <p:childTnLst>
                        <p:par>
                          <p:cTn id="122" fill="hold">
                            <p:stCondLst>
                              <p:cond delay="0"/>
                            </p:stCondLst>
                            <p:childTnLst>
                              <p:par>
                                <p:cTn id="123" presetID="22" presetClass="entr" presetSubtype="8" fill="hold" nodeType="clickEffect">
                                  <p:stCondLst>
                                    <p:cond delay="0"/>
                                  </p:stCondLst>
                                  <p:childTnLst>
                                    <p:set>
                                      <p:cBhvr>
                                        <p:cTn id="124" dur="1" fill="hold">
                                          <p:stCondLst>
                                            <p:cond delay="0"/>
                                          </p:stCondLst>
                                        </p:cTn>
                                        <p:tgtEl>
                                          <p:spTgt spid="200740"/>
                                        </p:tgtEl>
                                        <p:attrNameLst>
                                          <p:attrName>style.visibility</p:attrName>
                                        </p:attrNameLst>
                                      </p:cBhvr>
                                      <p:to>
                                        <p:strVal val="visible"/>
                                      </p:to>
                                    </p:set>
                                    <p:animEffect transition="in" filter="wipe(left)">
                                      <p:cBhvr>
                                        <p:cTn id="125" dur="500"/>
                                        <p:tgtEl>
                                          <p:spTgt spid="200740"/>
                                        </p:tgtEl>
                                      </p:cBhvr>
                                    </p:animEffect>
                                  </p:childTnLst>
                                </p:cTn>
                              </p:par>
                            </p:childTnLst>
                          </p:cTn>
                        </p:par>
                      </p:childTnLst>
                    </p:cTn>
                  </p:par>
                  <p:par>
                    <p:cTn id="126" fill="hold">
                      <p:stCondLst>
                        <p:cond delay="indefinite"/>
                      </p:stCondLst>
                      <p:childTnLst>
                        <p:par>
                          <p:cTn id="127" fill="hold">
                            <p:stCondLst>
                              <p:cond delay="0"/>
                            </p:stCondLst>
                            <p:childTnLst>
                              <p:par>
                                <p:cTn id="128" presetID="22" presetClass="entr" presetSubtype="8" fill="hold" nodeType="clickEffect">
                                  <p:stCondLst>
                                    <p:cond delay="0"/>
                                  </p:stCondLst>
                                  <p:childTnLst>
                                    <p:set>
                                      <p:cBhvr>
                                        <p:cTn id="129" dur="1" fill="hold">
                                          <p:stCondLst>
                                            <p:cond delay="0"/>
                                          </p:stCondLst>
                                        </p:cTn>
                                        <p:tgtEl>
                                          <p:spTgt spid="200741"/>
                                        </p:tgtEl>
                                        <p:attrNameLst>
                                          <p:attrName>style.visibility</p:attrName>
                                        </p:attrNameLst>
                                      </p:cBhvr>
                                      <p:to>
                                        <p:strVal val="visible"/>
                                      </p:to>
                                    </p:set>
                                    <p:animEffect transition="in" filter="wipe(left)">
                                      <p:cBhvr>
                                        <p:cTn id="130" dur="500"/>
                                        <p:tgtEl>
                                          <p:spTgt spid="2007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6" grpId="0" animBg="1"/>
      <p:bldP spid="200707" grpId="0" animBg="1"/>
      <p:bldP spid="200709" grpId="0" build="p" autoUpdateAnimBg="0"/>
      <p:bldP spid="200711" grpId="0" build="p" autoUpdateAnimBg="0"/>
      <p:bldP spid="200732" grpId="0" build="p" autoUpdateAnimBg="0"/>
      <p:bldP spid="200733" grpId="0" build="p" autoUpdateAnimBg="0"/>
      <p:bldP spid="200734" grpId="0" build="p" autoUpdateAnimBg="0"/>
      <p:bldP spid="200735" grpId="0" build="p" autoUpdateAnimBg="0"/>
      <p:bldP spid="200736" grpId="0" build="p" autoUpdateAnimBg="0"/>
      <p:bldP spid="200738" grpId="0" build="p" autoUpdateAnimBg="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24" name="Date Placeholder 4"/>
          <p:cNvSpPr>
            <a:spLocks noGrp="1"/>
          </p:cNvSpPr>
          <p:nvPr>
            <p:ph type="dt" sz="quarter" idx="10"/>
          </p:nvPr>
        </p:nvSpPr>
        <p:spPr>
          <a:noFill/>
        </p:spPr>
        <p:txBody>
          <a:bodyPr/>
          <a:lstStyle/>
          <a:p>
            <a:r>
              <a:rPr lang="en-US" smtClean="0"/>
              <a:t>Wednesday, June 8, 2011</a:t>
            </a:r>
            <a:endParaRPr lang="en-US"/>
          </a:p>
        </p:txBody>
      </p:sp>
      <p:sp>
        <p:nvSpPr>
          <p:cNvPr id="38925" name="Footer Placeholder 5"/>
          <p:cNvSpPr>
            <a:spLocks noGrp="1"/>
          </p:cNvSpPr>
          <p:nvPr>
            <p:ph type="ftr" sz="quarter" idx="11"/>
          </p:nvPr>
        </p:nvSpPr>
        <p:spPr>
          <a:noFill/>
        </p:spPr>
        <p:txBody>
          <a:bodyPr/>
          <a:lstStyle/>
          <a:p>
            <a:r>
              <a:rPr lang="en-US" smtClean="0"/>
              <a:t>PHYS 1443-001, Spring 2011 Dr. Jaehoon Yu</a:t>
            </a:r>
            <a:endParaRPr lang="en-US"/>
          </a:p>
        </p:txBody>
      </p:sp>
      <p:sp>
        <p:nvSpPr>
          <p:cNvPr id="38926" name="Slide Number Placeholder 6"/>
          <p:cNvSpPr>
            <a:spLocks noGrp="1"/>
          </p:cNvSpPr>
          <p:nvPr>
            <p:ph type="sldNum" sz="quarter" idx="12"/>
          </p:nvPr>
        </p:nvSpPr>
        <p:spPr>
          <a:noFill/>
        </p:spPr>
        <p:txBody>
          <a:bodyPr/>
          <a:lstStyle/>
          <a:p>
            <a:fld id="{D3D94DFC-B015-0349-B54B-30455C18604F}" type="slidenum">
              <a:rPr lang="en-US"/>
              <a:pPr/>
              <a:t>6</a:t>
            </a:fld>
            <a:endParaRPr lang="en-US"/>
          </a:p>
        </p:txBody>
      </p:sp>
      <p:sp>
        <p:nvSpPr>
          <p:cNvPr id="201730" name="Rectangle 2"/>
          <p:cNvSpPr>
            <a:spLocks noChangeArrowheads="1"/>
          </p:cNvSpPr>
          <p:nvPr/>
        </p:nvSpPr>
        <p:spPr bwMode="auto">
          <a:xfrm>
            <a:off x="3505200" y="4876800"/>
            <a:ext cx="5334000" cy="685800"/>
          </a:xfrm>
          <a:prstGeom prst="rect">
            <a:avLst/>
          </a:prstGeom>
          <a:solidFill>
            <a:srgbClr val="FFFFCC"/>
          </a:solidFill>
          <a:ln w="38100">
            <a:solidFill>
              <a:srgbClr val="A50021"/>
            </a:solidFill>
            <a:miter lim="800000"/>
            <a:headEnd/>
            <a:tailEnd/>
          </a:ln>
        </p:spPr>
        <p:txBody>
          <a:bodyPr anchor="ctr">
            <a:prstTxWarp prst="textNoShape">
              <a:avLst/>
            </a:prstTxWarp>
            <a:spAutoFit/>
          </a:bodyPr>
          <a:lstStyle/>
          <a:p>
            <a:endParaRPr lang="en-US"/>
          </a:p>
        </p:txBody>
      </p:sp>
      <p:sp>
        <p:nvSpPr>
          <p:cNvPr id="38928" name="Rectangle 3"/>
          <p:cNvSpPr>
            <a:spLocks noGrp="1" noChangeArrowheads="1"/>
          </p:cNvSpPr>
          <p:nvPr>
            <p:ph type="title"/>
          </p:nvPr>
        </p:nvSpPr>
        <p:spPr>
          <a:xfrm>
            <a:off x="685800" y="0"/>
            <a:ext cx="7772400" cy="609600"/>
          </a:xfrm>
        </p:spPr>
        <p:txBody>
          <a:bodyPr/>
          <a:lstStyle/>
          <a:p>
            <a:r>
              <a:rPr lang="en-US" b="1"/>
              <a:t>Unit Vectors</a:t>
            </a:r>
          </a:p>
        </p:txBody>
      </p:sp>
      <p:sp>
        <p:nvSpPr>
          <p:cNvPr id="201732" name="Rectangle 4"/>
          <p:cNvSpPr>
            <a:spLocks noGrp="1" noChangeArrowheads="1"/>
          </p:cNvSpPr>
          <p:nvPr>
            <p:ph type="body" sz="half" idx="1"/>
          </p:nvPr>
        </p:nvSpPr>
        <p:spPr>
          <a:xfrm>
            <a:off x="457200" y="685800"/>
            <a:ext cx="8458200" cy="4114800"/>
          </a:xfrm>
        </p:spPr>
        <p:txBody>
          <a:bodyPr/>
          <a:lstStyle/>
          <a:p>
            <a:r>
              <a:rPr lang="en-US" sz="3600"/>
              <a:t>Unit vectors are the ones that tells us the directions of the components</a:t>
            </a:r>
          </a:p>
          <a:p>
            <a:r>
              <a:rPr lang="en-US" sz="3600" b="1" u="sng">
                <a:solidFill>
                  <a:srgbClr val="990000"/>
                </a:solidFill>
              </a:rPr>
              <a:t>Dimensionless</a:t>
            </a:r>
            <a:r>
              <a:rPr lang="en-US" sz="3600"/>
              <a:t> </a:t>
            </a:r>
          </a:p>
          <a:p>
            <a:r>
              <a:rPr lang="en-US" sz="3600" b="1" u="sng">
                <a:solidFill>
                  <a:srgbClr val="990000"/>
                </a:solidFill>
              </a:rPr>
              <a:t>Magnitudes these vectors are exactly 1</a:t>
            </a:r>
          </a:p>
          <a:p>
            <a:r>
              <a:rPr lang="en-US" sz="3600">
                <a:solidFill>
                  <a:srgbClr val="003300"/>
                </a:solidFill>
              </a:rPr>
              <a:t>Unit vectors are usually expressed in </a:t>
            </a:r>
            <a:r>
              <a:rPr lang="en-US" sz="3600" b="1">
                <a:solidFill>
                  <a:srgbClr val="003300"/>
                </a:solidFill>
              </a:rPr>
              <a:t>i, j, k </a:t>
            </a:r>
            <a:r>
              <a:rPr lang="en-US" sz="3600">
                <a:solidFill>
                  <a:srgbClr val="003300"/>
                </a:solidFill>
              </a:rPr>
              <a:t>or</a:t>
            </a:r>
          </a:p>
        </p:txBody>
      </p:sp>
      <p:graphicFrame>
        <p:nvGraphicFramePr>
          <p:cNvPr id="201733" name="Object 2"/>
          <p:cNvGraphicFramePr>
            <a:graphicFrameLocks noChangeAspect="1"/>
          </p:cNvGraphicFramePr>
          <p:nvPr>
            <p:ph sz="half" idx="2"/>
          </p:nvPr>
        </p:nvGraphicFramePr>
        <p:xfrm>
          <a:off x="985838" y="3933825"/>
          <a:ext cx="922337" cy="614363"/>
        </p:xfrm>
        <a:graphic>
          <a:graphicData uri="http://schemas.openxmlformats.org/presentationml/2006/ole">
            <p:oleObj spid="_x0000_s477186" name="Equation" r:id="rId3" imgW="419100" imgH="279400" progId="Equation.DSMT4">
              <p:embed/>
            </p:oleObj>
          </a:graphicData>
        </a:graphic>
      </p:graphicFrame>
      <p:graphicFrame>
        <p:nvGraphicFramePr>
          <p:cNvPr id="201734" name="Object 3"/>
          <p:cNvGraphicFramePr>
            <a:graphicFrameLocks noChangeAspect="1"/>
          </p:cNvGraphicFramePr>
          <p:nvPr/>
        </p:nvGraphicFramePr>
        <p:xfrm>
          <a:off x="3554413" y="4876800"/>
          <a:ext cx="652462" cy="504825"/>
        </p:xfrm>
        <a:graphic>
          <a:graphicData uri="http://schemas.openxmlformats.org/presentationml/2006/ole">
            <p:oleObj spid="_x0000_s477187" name="Equation" r:id="rId4" imgW="279400" imgH="241300" progId="Equation.DSMT4">
              <p:embed/>
            </p:oleObj>
          </a:graphicData>
        </a:graphic>
      </p:graphicFrame>
      <p:sp>
        <p:nvSpPr>
          <p:cNvPr id="201735" name="Text Box 7"/>
          <p:cNvSpPr txBox="1">
            <a:spLocks noChangeArrowheads="1"/>
          </p:cNvSpPr>
          <p:nvPr/>
        </p:nvSpPr>
        <p:spPr bwMode="auto">
          <a:xfrm>
            <a:off x="609600" y="4800600"/>
            <a:ext cx="2667000" cy="850900"/>
          </a:xfrm>
          <a:prstGeom prst="rect">
            <a:avLst/>
          </a:prstGeom>
          <a:solidFill>
            <a:srgbClr val="FFFF99"/>
          </a:solidFill>
          <a:ln w="28575">
            <a:solidFill>
              <a:srgbClr val="990000"/>
            </a:solidFill>
            <a:miter lim="800000"/>
            <a:headEnd/>
            <a:tailEnd/>
          </a:ln>
          <a:effectLst/>
        </p:spPr>
        <p:txBody>
          <a:bodyPr>
            <a:prstTxWarp prst="textNoShape">
              <a:avLst/>
            </a:prstTxWarp>
            <a:spAutoFit/>
          </a:bodyPr>
          <a:lstStyle/>
          <a:p>
            <a:pPr>
              <a:defRPr/>
            </a:pPr>
            <a:r>
              <a:rPr lang="en-US">
                <a:solidFill>
                  <a:schemeClr val="accent2"/>
                </a:solidFill>
                <a:latin typeface="Arial Narrow" charset="0"/>
              </a:rPr>
              <a:t>So a vector </a:t>
            </a:r>
            <a:r>
              <a:rPr lang="en-US" b="1">
                <a:solidFill>
                  <a:srgbClr val="990000"/>
                </a:solidFill>
                <a:effectLst>
                  <a:outerShdw blurRad="38100" dist="38100" dir="2700000" algn="tl">
                    <a:srgbClr val="000000"/>
                  </a:outerShdw>
                </a:effectLst>
                <a:latin typeface="Arial Narrow" charset="0"/>
              </a:rPr>
              <a:t>A</a:t>
            </a:r>
            <a:r>
              <a:rPr lang="en-US" b="1">
                <a:solidFill>
                  <a:schemeClr val="accent2"/>
                </a:solidFill>
                <a:effectLst>
                  <a:outerShdw blurRad="38100" dist="38100" dir="2700000" algn="tl">
                    <a:srgbClr val="000000"/>
                  </a:outerShdw>
                </a:effectLst>
                <a:latin typeface="Arial Narrow" charset="0"/>
              </a:rPr>
              <a:t> </a:t>
            </a:r>
            <a:r>
              <a:rPr lang="en-US">
                <a:solidFill>
                  <a:schemeClr val="accent2"/>
                </a:solidFill>
                <a:latin typeface="Arial Narrow" charset="0"/>
              </a:rPr>
              <a:t>can be expressed as</a:t>
            </a:r>
          </a:p>
        </p:txBody>
      </p:sp>
      <p:graphicFrame>
        <p:nvGraphicFramePr>
          <p:cNvPr id="201736" name="Object 4"/>
          <p:cNvGraphicFramePr>
            <a:graphicFrameLocks noChangeAspect="1"/>
          </p:cNvGraphicFramePr>
          <p:nvPr/>
        </p:nvGraphicFramePr>
        <p:xfrm>
          <a:off x="4876800" y="4997450"/>
          <a:ext cx="681038" cy="503238"/>
        </p:xfrm>
        <a:graphic>
          <a:graphicData uri="http://schemas.openxmlformats.org/presentationml/2006/ole">
            <p:oleObj spid="_x0000_s477188" name="Equation" r:id="rId5" imgW="291960" imgH="241200" progId="Equation.DSMT4">
              <p:embed/>
            </p:oleObj>
          </a:graphicData>
        </a:graphic>
      </p:graphicFrame>
      <p:graphicFrame>
        <p:nvGraphicFramePr>
          <p:cNvPr id="201737" name="Object 5"/>
          <p:cNvGraphicFramePr>
            <a:graphicFrameLocks noChangeAspect="1"/>
          </p:cNvGraphicFramePr>
          <p:nvPr/>
        </p:nvGraphicFramePr>
        <p:xfrm>
          <a:off x="5530850" y="4865688"/>
          <a:ext cx="1984375" cy="768350"/>
        </p:xfrm>
        <a:graphic>
          <a:graphicData uri="http://schemas.openxmlformats.org/presentationml/2006/ole">
            <p:oleObj spid="_x0000_s477189" name="Equation" r:id="rId6" imgW="850900" imgH="368300" progId="Equation.DSMT4">
              <p:embed/>
            </p:oleObj>
          </a:graphicData>
        </a:graphic>
      </p:graphicFrame>
      <p:graphicFrame>
        <p:nvGraphicFramePr>
          <p:cNvPr id="201738" name="Object 6"/>
          <p:cNvGraphicFramePr>
            <a:graphicFrameLocks noChangeAspect="1"/>
          </p:cNvGraphicFramePr>
          <p:nvPr/>
        </p:nvGraphicFramePr>
        <p:xfrm>
          <a:off x="7467600" y="4867275"/>
          <a:ext cx="1154113" cy="768350"/>
        </p:xfrm>
        <a:graphic>
          <a:graphicData uri="http://schemas.openxmlformats.org/presentationml/2006/ole">
            <p:oleObj spid="_x0000_s477190" name="Equation" r:id="rId7" imgW="495300" imgH="368300" progId="Equation.DSMT4">
              <p:embed/>
            </p:oleObj>
          </a:graphicData>
        </a:graphic>
      </p:graphicFrame>
      <p:graphicFrame>
        <p:nvGraphicFramePr>
          <p:cNvPr id="201739" name="Object 7"/>
          <p:cNvGraphicFramePr>
            <a:graphicFrameLocks noChangeAspect="1"/>
          </p:cNvGraphicFramePr>
          <p:nvPr/>
        </p:nvGraphicFramePr>
        <p:xfrm>
          <a:off x="4114800" y="5011738"/>
          <a:ext cx="917575" cy="476250"/>
        </p:xfrm>
        <a:graphic>
          <a:graphicData uri="http://schemas.openxmlformats.org/presentationml/2006/ole">
            <p:oleObj spid="_x0000_s477191" name="Equation" r:id="rId8" imgW="393480" imgH="228600" progId="Equation.DSMT4">
              <p:embed/>
            </p:oleObj>
          </a:graphicData>
        </a:graphic>
      </p:graphicFrame>
      <p:graphicFrame>
        <p:nvGraphicFramePr>
          <p:cNvPr id="201740" name="Object 8"/>
          <p:cNvGraphicFramePr>
            <a:graphicFrameLocks noChangeAspect="1"/>
          </p:cNvGraphicFramePr>
          <p:nvPr/>
        </p:nvGraphicFramePr>
        <p:xfrm>
          <a:off x="6929438" y="4960938"/>
          <a:ext cx="296862" cy="476250"/>
        </p:xfrm>
        <a:graphic>
          <a:graphicData uri="http://schemas.openxmlformats.org/presentationml/2006/ole">
            <p:oleObj spid="_x0000_s477192" name="Equation" r:id="rId9" imgW="126720" imgH="228600" progId="Equation.DSMT4">
              <p:embed/>
            </p:oleObj>
          </a:graphicData>
        </a:graphic>
      </p:graphicFrame>
      <p:graphicFrame>
        <p:nvGraphicFramePr>
          <p:cNvPr id="201741" name="Object 9"/>
          <p:cNvGraphicFramePr>
            <a:graphicFrameLocks noChangeAspect="1"/>
          </p:cNvGraphicFramePr>
          <p:nvPr/>
        </p:nvGraphicFramePr>
        <p:xfrm>
          <a:off x="4481513" y="5011738"/>
          <a:ext cx="295275" cy="476250"/>
        </p:xfrm>
        <a:graphic>
          <a:graphicData uri="http://schemas.openxmlformats.org/presentationml/2006/ole">
            <p:oleObj spid="_x0000_s477193" name="Equation" r:id="rId10" imgW="126720" imgH="228600" progId="Equation.DSMT4">
              <p:embed/>
            </p:oleObj>
          </a:graphicData>
        </a:graphic>
      </p:graphicFrame>
      <p:graphicFrame>
        <p:nvGraphicFramePr>
          <p:cNvPr id="201742" name="Object 10"/>
          <p:cNvGraphicFramePr>
            <a:graphicFrameLocks noChangeAspect="1"/>
          </p:cNvGraphicFramePr>
          <p:nvPr/>
        </p:nvGraphicFramePr>
        <p:xfrm>
          <a:off x="5195888" y="4984750"/>
          <a:ext cx="296862" cy="530225"/>
        </p:xfrm>
        <a:graphic>
          <a:graphicData uri="http://schemas.openxmlformats.org/presentationml/2006/ole">
            <p:oleObj spid="_x0000_s477194" name="Equation" r:id="rId11" imgW="126720" imgH="253800" progId="Equation.DSMT4">
              <p:embed/>
            </p:oleObj>
          </a:graphicData>
        </a:graphic>
      </p:graphicFrame>
      <p:graphicFrame>
        <p:nvGraphicFramePr>
          <p:cNvPr id="201743" name="Object 11"/>
          <p:cNvGraphicFramePr>
            <a:graphicFrameLocks noChangeAspect="1"/>
          </p:cNvGraphicFramePr>
          <p:nvPr/>
        </p:nvGraphicFramePr>
        <p:xfrm>
          <a:off x="8472488" y="4927600"/>
          <a:ext cx="295275" cy="530225"/>
        </p:xfrm>
        <a:graphic>
          <a:graphicData uri="http://schemas.openxmlformats.org/presentationml/2006/ole">
            <p:oleObj spid="_x0000_s477195" name="Equation" r:id="rId12" imgW="126720" imgH="2538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1732">
                                            <p:txEl>
                                              <p:pRg st="0" end="0"/>
                                            </p:txEl>
                                          </p:spTgt>
                                        </p:tgtEl>
                                        <p:attrNameLst>
                                          <p:attrName>style.visibility</p:attrName>
                                        </p:attrNameLst>
                                      </p:cBhvr>
                                      <p:to>
                                        <p:strVal val="visible"/>
                                      </p:to>
                                    </p:set>
                                    <p:animEffect transition="in" filter="wipe(left)">
                                      <p:cBhvr>
                                        <p:cTn id="7" dur="500"/>
                                        <p:tgtEl>
                                          <p:spTgt spid="20173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1732">
                                            <p:txEl>
                                              <p:pRg st="1" end="1"/>
                                            </p:txEl>
                                          </p:spTgt>
                                        </p:tgtEl>
                                        <p:attrNameLst>
                                          <p:attrName>style.visibility</p:attrName>
                                        </p:attrNameLst>
                                      </p:cBhvr>
                                      <p:to>
                                        <p:strVal val="visible"/>
                                      </p:to>
                                    </p:set>
                                    <p:animEffect transition="in" filter="wipe(left)">
                                      <p:cBhvr>
                                        <p:cTn id="12" dur="500"/>
                                        <p:tgtEl>
                                          <p:spTgt spid="20173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1732">
                                            <p:txEl>
                                              <p:pRg st="2" end="2"/>
                                            </p:txEl>
                                          </p:spTgt>
                                        </p:tgtEl>
                                        <p:attrNameLst>
                                          <p:attrName>style.visibility</p:attrName>
                                        </p:attrNameLst>
                                      </p:cBhvr>
                                      <p:to>
                                        <p:strVal val="visible"/>
                                      </p:to>
                                    </p:set>
                                    <p:animEffect transition="in" filter="wipe(left)">
                                      <p:cBhvr>
                                        <p:cTn id="17" dur="500"/>
                                        <p:tgtEl>
                                          <p:spTgt spid="20173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1732">
                                            <p:txEl>
                                              <p:pRg st="3" end="3"/>
                                            </p:txEl>
                                          </p:spTgt>
                                        </p:tgtEl>
                                        <p:attrNameLst>
                                          <p:attrName>style.visibility</p:attrName>
                                        </p:attrNameLst>
                                      </p:cBhvr>
                                      <p:to>
                                        <p:strVal val="visible"/>
                                      </p:to>
                                    </p:set>
                                    <p:animEffect transition="in" filter="wipe(left)">
                                      <p:cBhvr>
                                        <p:cTn id="22" dur="500"/>
                                        <p:tgtEl>
                                          <p:spTgt spid="201732">
                                            <p:txEl>
                                              <p:pRg st="3" end="3"/>
                                            </p:txEl>
                                          </p:spTgt>
                                        </p:tgtEl>
                                      </p:cBhvr>
                                    </p:animEffect>
                                  </p:childTnLst>
                                </p:cTn>
                              </p:par>
                            </p:childTnLst>
                          </p:cTn>
                        </p:par>
                        <p:par>
                          <p:cTn id="23" fill="hold">
                            <p:stCondLst>
                              <p:cond delay="1050"/>
                            </p:stCondLst>
                            <p:childTnLst>
                              <p:par>
                                <p:cTn id="24" presetID="22" presetClass="entr" presetSubtype="8" fill="hold" nodeType="afterEffect">
                                  <p:stCondLst>
                                    <p:cond delay="0"/>
                                  </p:stCondLst>
                                  <p:childTnLst>
                                    <p:set>
                                      <p:cBhvr>
                                        <p:cTn id="25" dur="1" fill="hold">
                                          <p:stCondLst>
                                            <p:cond delay="0"/>
                                          </p:stCondLst>
                                        </p:cTn>
                                        <p:tgtEl>
                                          <p:spTgt spid="201733"/>
                                        </p:tgtEl>
                                        <p:attrNameLst>
                                          <p:attrName>style.visibility</p:attrName>
                                        </p:attrNameLst>
                                      </p:cBhvr>
                                      <p:to>
                                        <p:strVal val="visible"/>
                                      </p:to>
                                    </p:set>
                                    <p:animEffect transition="in" filter="wipe(left)">
                                      <p:cBhvr>
                                        <p:cTn id="26" dur="500"/>
                                        <p:tgtEl>
                                          <p:spTgt spid="20173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01735"/>
                                        </p:tgtEl>
                                        <p:attrNameLst>
                                          <p:attrName>style.visibility</p:attrName>
                                        </p:attrNameLst>
                                      </p:cBhvr>
                                      <p:to>
                                        <p:strVal val="visible"/>
                                      </p:to>
                                    </p:set>
                                    <p:animEffect transition="in" filter="wipe(left)">
                                      <p:cBhvr>
                                        <p:cTn id="31" dur="500"/>
                                        <p:tgtEl>
                                          <p:spTgt spid="201735"/>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201734"/>
                                        </p:tgtEl>
                                        <p:attrNameLst>
                                          <p:attrName>style.visibility</p:attrName>
                                        </p:attrNameLst>
                                      </p:cBhvr>
                                      <p:to>
                                        <p:strVal val="visible"/>
                                      </p:to>
                                    </p:set>
                                    <p:animEffect transition="in" filter="wipe(left)">
                                      <p:cBhvr>
                                        <p:cTn id="36" dur="500"/>
                                        <p:tgtEl>
                                          <p:spTgt spid="201734"/>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201739"/>
                                        </p:tgtEl>
                                        <p:attrNameLst>
                                          <p:attrName>style.visibility</p:attrName>
                                        </p:attrNameLst>
                                      </p:cBhvr>
                                      <p:to>
                                        <p:strVal val="visible"/>
                                      </p:to>
                                    </p:set>
                                    <p:animEffect transition="in" filter="wipe(left)">
                                      <p:cBhvr>
                                        <p:cTn id="41" dur="500"/>
                                        <p:tgtEl>
                                          <p:spTgt spid="201739"/>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201737"/>
                                        </p:tgtEl>
                                        <p:attrNameLst>
                                          <p:attrName>style.visibility</p:attrName>
                                        </p:attrNameLst>
                                      </p:cBhvr>
                                      <p:to>
                                        <p:strVal val="visible"/>
                                      </p:to>
                                    </p:set>
                                    <p:animEffect transition="in" filter="wipe(left)">
                                      <p:cBhvr>
                                        <p:cTn id="46" dur="500"/>
                                        <p:tgtEl>
                                          <p:spTgt spid="201737"/>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201741"/>
                                        </p:tgtEl>
                                        <p:attrNameLst>
                                          <p:attrName>style.visibility</p:attrName>
                                        </p:attrNameLst>
                                      </p:cBhvr>
                                      <p:to>
                                        <p:strVal val="visible"/>
                                      </p:to>
                                    </p:set>
                                    <p:animEffect transition="in" filter="wipe(left)">
                                      <p:cBhvr>
                                        <p:cTn id="51" dur="500"/>
                                        <p:tgtEl>
                                          <p:spTgt spid="201741"/>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201740"/>
                                        </p:tgtEl>
                                        <p:attrNameLst>
                                          <p:attrName>style.visibility</p:attrName>
                                        </p:attrNameLst>
                                      </p:cBhvr>
                                      <p:to>
                                        <p:strVal val="visible"/>
                                      </p:to>
                                    </p:set>
                                    <p:animEffect transition="in" filter="wipe(left)">
                                      <p:cBhvr>
                                        <p:cTn id="56" dur="500"/>
                                        <p:tgtEl>
                                          <p:spTgt spid="201740"/>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201736"/>
                                        </p:tgtEl>
                                        <p:attrNameLst>
                                          <p:attrName>style.visibility</p:attrName>
                                        </p:attrNameLst>
                                      </p:cBhvr>
                                      <p:to>
                                        <p:strVal val="visible"/>
                                      </p:to>
                                    </p:set>
                                    <p:animEffect transition="in" filter="wipe(left)">
                                      <p:cBhvr>
                                        <p:cTn id="61" dur="500"/>
                                        <p:tgtEl>
                                          <p:spTgt spid="201736"/>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201738"/>
                                        </p:tgtEl>
                                        <p:attrNameLst>
                                          <p:attrName>style.visibility</p:attrName>
                                        </p:attrNameLst>
                                      </p:cBhvr>
                                      <p:to>
                                        <p:strVal val="visible"/>
                                      </p:to>
                                    </p:set>
                                    <p:animEffect transition="in" filter="wipe(left)">
                                      <p:cBhvr>
                                        <p:cTn id="66" dur="500"/>
                                        <p:tgtEl>
                                          <p:spTgt spid="201738"/>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201742"/>
                                        </p:tgtEl>
                                        <p:attrNameLst>
                                          <p:attrName>style.visibility</p:attrName>
                                        </p:attrNameLst>
                                      </p:cBhvr>
                                      <p:to>
                                        <p:strVal val="visible"/>
                                      </p:to>
                                    </p:set>
                                    <p:animEffect transition="in" filter="wipe(left)">
                                      <p:cBhvr>
                                        <p:cTn id="71" dur="500"/>
                                        <p:tgtEl>
                                          <p:spTgt spid="201742"/>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nodeType="clickEffect">
                                  <p:stCondLst>
                                    <p:cond delay="0"/>
                                  </p:stCondLst>
                                  <p:childTnLst>
                                    <p:set>
                                      <p:cBhvr>
                                        <p:cTn id="75" dur="1" fill="hold">
                                          <p:stCondLst>
                                            <p:cond delay="0"/>
                                          </p:stCondLst>
                                        </p:cTn>
                                        <p:tgtEl>
                                          <p:spTgt spid="201743"/>
                                        </p:tgtEl>
                                        <p:attrNameLst>
                                          <p:attrName>style.visibility</p:attrName>
                                        </p:attrNameLst>
                                      </p:cBhvr>
                                      <p:to>
                                        <p:strVal val="visible"/>
                                      </p:to>
                                    </p:set>
                                    <p:animEffect transition="in" filter="wipe(left)">
                                      <p:cBhvr>
                                        <p:cTn id="76" dur="500"/>
                                        <p:tgtEl>
                                          <p:spTgt spid="201743"/>
                                        </p:tgtEl>
                                      </p:cBhvr>
                                    </p:animEffect>
                                  </p:childTnLst>
                                </p:cTn>
                              </p:par>
                            </p:childTnLst>
                          </p:cTn>
                        </p:par>
                        <p:par>
                          <p:cTn id="77" fill="hold">
                            <p:stCondLst>
                              <p:cond delay="500"/>
                            </p:stCondLst>
                            <p:childTnLst>
                              <p:par>
                                <p:cTn id="78" presetID="53" presetClass="entr" presetSubtype="0" fill="hold" grpId="0" nodeType="afterEffect">
                                  <p:stCondLst>
                                    <p:cond delay="0"/>
                                  </p:stCondLst>
                                  <p:childTnLst>
                                    <p:set>
                                      <p:cBhvr>
                                        <p:cTn id="79" dur="1" fill="hold">
                                          <p:stCondLst>
                                            <p:cond delay="0"/>
                                          </p:stCondLst>
                                        </p:cTn>
                                        <p:tgtEl>
                                          <p:spTgt spid="201730"/>
                                        </p:tgtEl>
                                        <p:attrNameLst>
                                          <p:attrName>style.visibility</p:attrName>
                                        </p:attrNameLst>
                                      </p:cBhvr>
                                      <p:to>
                                        <p:strVal val="visible"/>
                                      </p:to>
                                    </p:set>
                                    <p:anim calcmode="lin" valueType="num">
                                      <p:cBhvr>
                                        <p:cTn id="80" dur="500" fill="hold"/>
                                        <p:tgtEl>
                                          <p:spTgt spid="201730"/>
                                        </p:tgtEl>
                                        <p:attrNameLst>
                                          <p:attrName>ppt_w</p:attrName>
                                        </p:attrNameLst>
                                      </p:cBhvr>
                                      <p:tavLst>
                                        <p:tav tm="0">
                                          <p:val>
                                            <p:fltVal val="0"/>
                                          </p:val>
                                        </p:tav>
                                        <p:tav tm="100000">
                                          <p:val>
                                            <p:strVal val="#ppt_w"/>
                                          </p:val>
                                        </p:tav>
                                      </p:tavLst>
                                    </p:anim>
                                    <p:anim calcmode="lin" valueType="num">
                                      <p:cBhvr>
                                        <p:cTn id="81" dur="500" fill="hold"/>
                                        <p:tgtEl>
                                          <p:spTgt spid="201730"/>
                                        </p:tgtEl>
                                        <p:attrNameLst>
                                          <p:attrName>ppt_h</p:attrName>
                                        </p:attrNameLst>
                                      </p:cBhvr>
                                      <p:tavLst>
                                        <p:tav tm="0">
                                          <p:val>
                                            <p:fltVal val="0"/>
                                          </p:val>
                                        </p:tav>
                                        <p:tav tm="100000">
                                          <p:val>
                                            <p:strVal val="#ppt_h"/>
                                          </p:val>
                                        </p:tav>
                                      </p:tavLst>
                                    </p:anim>
                                    <p:animEffect transition="in" filter="fade">
                                      <p:cBhvr>
                                        <p:cTn id="82" dur="500"/>
                                        <p:tgtEl>
                                          <p:spTgt spid="2017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0" grpId="0" animBg="1"/>
      <p:bldP spid="201732" grpId="0" build="p"/>
      <p:bldP spid="201735" grpId="0" animBg="1" autoUpdateAnimBg="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5844" name="Rectangle 4"/>
          <p:cNvSpPr>
            <a:spLocks noGrp="1" noChangeArrowheads="1"/>
          </p:cNvSpPr>
          <p:nvPr>
            <p:ph type="dt" sz="quarter" idx="10"/>
          </p:nvPr>
        </p:nvSpPr>
        <p:spPr>
          <a:noFill/>
        </p:spPr>
        <p:txBody>
          <a:bodyPr/>
          <a:lstStyle/>
          <a:p>
            <a:r>
              <a:rPr lang="en-US" smtClean="0"/>
              <a:t>Wednesday, June 15, 2011</a:t>
            </a:r>
            <a:endParaRPr lang="en-US"/>
          </a:p>
        </p:txBody>
      </p:sp>
      <p:sp>
        <p:nvSpPr>
          <p:cNvPr id="35845" name="Rectangle 2"/>
          <p:cNvSpPr>
            <a:spLocks noGrp="1" noChangeArrowheads="1"/>
          </p:cNvSpPr>
          <p:nvPr>
            <p:ph type="title"/>
          </p:nvPr>
        </p:nvSpPr>
        <p:spPr>
          <a:xfrm>
            <a:off x="685800" y="228600"/>
            <a:ext cx="7772400" cy="457200"/>
          </a:xfrm>
        </p:spPr>
        <p:txBody>
          <a:bodyPr/>
          <a:lstStyle/>
          <a:p>
            <a:r>
              <a:rPr lang="en-US" sz="3600"/>
              <a:t>Forces of Friction Summary</a:t>
            </a:r>
          </a:p>
        </p:txBody>
      </p:sp>
      <p:graphicFrame>
        <p:nvGraphicFramePr>
          <p:cNvPr id="51203" name="Object 2"/>
          <p:cNvGraphicFramePr>
            <a:graphicFrameLocks noChangeAspect="1"/>
          </p:cNvGraphicFramePr>
          <p:nvPr/>
        </p:nvGraphicFramePr>
        <p:xfrm>
          <a:off x="1489075" y="3178175"/>
          <a:ext cx="1571625" cy="623888"/>
        </p:xfrm>
        <a:graphic>
          <a:graphicData uri="http://schemas.openxmlformats.org/presentationml/2006/ole">
            <p:oleObj spid="_x0000_s400386" name="Equation" r:id="rId3" imgW="850900" imgH="368300" progId="Equation.DSMT4">
              <p:embed/>
            </p:oleObj>
          </a:graphicData>
        </a:graphic>
      </p:graphicFrame>
      <p:sp>
        <p:nvSpPr>
          <p:cNvPr id="51204" name="Text Box 4"/>
          <p:cNvSpPr txBox="1">
            <a:spLocks noChangeArrowheads="1"/>
          </p:cNvSpPr>
          <p:nvPr/>
        </p:nvSpPr>
        <p:spPr bwMode="auto">
          <a:xfrm>
            <a:off x="533400" y="762000"/>
            <a:ext cx="8153400" cy="860425"/>
          </a:xfrm>
          <a:prstGeom prst="rect">
            <a:avLst/>
          </a:prstGeom>
          <a:solidFill>
            <a:srgbClr val="FFFFCC"/>
          </a:solidFill>
          <a:ln w="38100">
            <a:solidFill>
              <a:srgbClr val="333399"/>
            </a:solidFill>
            <a:miter lim="800000"/>
            <a:headEnd/>
            <a:tailEnd/>
          </a:ln>
        </p:spPr>
        <p:txBody>
          <a:bodyPr>
            <a:prstTxWarp prst="textNoShape">
              <a:avLst/>
            </a:prstTxWarp>
            <a:spAutoFit/>
          </a:bodyPr>
          <a:lstStyle/>
          <a:p>
            <a:r>
              <a:rPr lang="en-US">
                <a:solidFill>
                  <a:schemeClr val="accent2"/>
                </a:solidFill>
                <a:latin typeface="Monotype Corsiva" charset="0"/>
              </a:rPr>
              <a:t>Resistive force exerted on a moving object due to viscosity or other types frictional property of the medium in or surface on which the object moves.</a:t>
            </a:r>
          </a:p>
        </p:txBody>
      </p:sp>
      <p:sp>
        <p:nvSpPr>
          <p:cNvPr id="51205" name="Text Box 5"/>
          <p:cNvSpPr txBox="1">
            <a:spLocks noChangeArrowheads="1"/>
          </p:cNvSpPr>
          <p:nvPr/>
        </p:nvSpPr>
        <p:spPr bwMode="auto">
          <a:xfrm>
            <a:off x="457200" y="2286000"/>
            <a:ext cx="3048000" cy="457200"/>
          </a:xfrm>
          <a:prstGeom prst="rect">
            <a:avLst/>
          </a:prstGeom>
          <a:noFill/>
          <a:ln w="9525">
            <a:noFill/>
            <a:miter lim="800000"/>
            <a:headEnd/>
            <a:tailEnd/>
          </a:ln>
        </p:spPr>
        <p:txBody>
          <a:bodyPr>
            <a:prstTxWarp prst="textNoShape">
              <a:avLst/>
            </a:prstTxWarp>
            <a:spAutoFit/>
          </a:bodyPr>
          <a:lstStyle/>
          <a:p>
            <a:r>
              <a:rPr lang="en-US">
                <a:solidFill>
                  <a:schemeClr val="accent2"/>
                </a:solidFill>
                <a:latin typeface="Arial Narrow" charset="0"/>
              </a:rPr>
              <a:t>Force of static friction, </a:t>
            </a:r>
            <a:r>
              <a:rPr lang="en-US" b="1">
                <a:solidFill>
                  <a:schemeClr val="accent2"/>
                </a:solidFill>
                <a:latin typeface="Monotype Corsiva" charset="0"/>
              </a:rPr>
              <a:t>f</a:t>
            </a:r>
            <a:r>
              <a:rPr lang="en-US" b="1" baseline="-25000">
                <a:solidFill>
                  <a:schemeClr val="accent2"/>
                </a:solidFill>
                <a:latin typeface="Monotype Corsiva" charset="0"/>
              </a:rPr>
              <a:t>s</a:t>
            </a:r>
            <a:r>
              <a:rPr lang="en-US">
                <a:solidFill>
                  <a:schemeClr val="accent2"/>
                </a:solidFill>
                <a:latin typeface="Monotype Corsiva" charset="0"/>
              </a:rPr>
              <a:t>:</a:t>
            </a:r>
            <a:endParaRPr lang="en-US">
              <a:solidFill>
                <a:schemeClr val="accent2"/>
              </a:solidFill>
              <a:latin typeface="Arial Narrow" charset="0"/>
            </a:endParaRPr>
          </a:p>
        </p:txBody>
      </p:sp>
      <p:sp>
        <p:nvSpPr>
          <p:cNvPr id="51206" name="Text Box 6"/>
          <p:cNvSpPr txBox="1">
            <a:spLocks noChangeArrowheads="1"/>
          </p:cNvSpPr>
          <p:nvPr/>
        </p:nvSpPr>
        <p:spPr bwMode="auto">
          <a:xfrm>
            <a:off x="457200" y="4800600"/>
            <a:ext cx="301942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Force of kinetic friction, </a:t>
            </a:r>
            <a:r>
              <a:rPr lang="en-US" b="1">
                <a:solidFill>
                  <a:schemeClr val="accent2"/>
                </a:solidFill>
                <a:latin typeface="Monotype Corsiva" charset="0"/>
              </a:rPr>
              <a:t>f</a:t>
            </a:r>
            <a:r>
              <a:rPr lang="en-US" b="1" baseline="-25000">
                <a:solidFill>
                  <a:schemeClr val="accent2"/>
                </a:solidFill>
                <a:latin typeface="Monotype Corsiva" charset="0"/>
              </a:rPr>
              <a:t>k</a:t>
            </a:r>
            <a:endParaRPr lang="en-US">
              <a:solidFill>
                <a:schemeClr val="accent2"/>
              </a:solidFill>
              <a:latin typeface="Arial Narrow" charset="0"/>
            </a:endParaRPr>
          </a:p>
        </p:txBody>
      </p:sp>
      <p:sp>
        <p:nvSpPr>
          <p:cNvPr id="51207" name="Text Box 7"/>
          <p:cNvSpPr txBox="1">
            <a:spLocks noChangeArrowheads="1"/>
          </p:cNvSpPr>
          <p:nvPr/>
        </p:nvSpPr>
        <p:spPr bwMode="auto">
          <a:xfrm>
            <a:off x="3429000" y="2209800"/>
            <a:ext cx="5105400" cy="822325"/>
          </a:xfrm>
          <a:prstGeom prst="rect">
            <a:avLst/>
          </a:prstGeom>
          <a:solidFill>
            <a:srgbClr val="FFFFCC"/>
          </a:solidFill>
          <a:ln w="9525">
            <a:noFill/>
            <a:miter lim="800000"/>
            <a:headEnd/>
            <a:tailEnd/>
          </a:ln>
        </p:spPr>
        <p:txBody>
          <a:bodyPr>
            <a:prstTxWarp prst="textNoShape">
              <a:avLst/>
            </a:prstTxWarp>
            <a:spAutoFit/>
          </a:bodyPr>
          <a:lstStyle/>
          <a:p>
            <a:r>
              <a:rPr lang="en-US">
                <a:solidFill>
                  <a:srgbClr val="003300"/>
                </a:solidFill>
                <a:latin typeface="Monotype Corsiva" charset="0"/>
              </a:rPr>
              <a:t>The resistive force exerted on the object until just before the beginning of its movement</a:t>
            </a:r>
            <a:endParaRPr lang="en-US">
              <a:solidFill>
                <a:srgbClr val="003300"/>
              </a:solidFill>
            </a:endParaRPr>
          </a:p>
        </p:txBody>
      </p:sp>
      <p:sp>
        <p:nvSpPr>
          <p:cNvPr id="51208" name="Text Box 8"/>
          <p:cNvSpPr txBox="1">
            <a:spLocks noChangeArrowheads="1"/>
          </p:cNvSpPr>
          <p:nvPr/>
        </p:nvSpPr>
        <p:spPr bwMode="auto">
          <a:xfrm>
            <a:off x="3657600" y="4953000"/>
            <a:ext cx="5029200" cy="822325"/>
          </a:xfrm>
          <a:prstGeom prst="rect">
            <a:avLst/>
          </a:prstGeom>
          <a:solidFill>
            <a:srgbClr val="FFFFCC"/>
          </a:solidFill>
          <a:ln w="9525">
            <a:noFill/>
            <a:miter lim="800000"/>
            <a:headEnd/>
            <a:tailEnd/>
          </a:ln>
        </p:spPr>
        <p:txBody>
          <a:bodyPr>
            <a:prstTxWarp prst="textNoShape">
              <a:avLst/>
            </a:prstTxWarp>
            <a:spAutoFit/>
          </a:bodyPr>
          <a:lstStyle/>
          <a:p>
            <a:r>
              <a:rPr lang="en-US">
                <a:solidFill>
                  <a:srgbClr val="003300"/>
                </a:solidFill>
                <a:latin typeface="Monotype Corsiva" charset="0"/>
              </a:rPr>
              <a:t>The resistive force exerted on the object during its movement</a:t>
            </a:r>
            <a:endParaRPr lang="en-US">
              <a:solidFill>
                <a:srgbClr val="003300"/>
              </a:solidFill>
            </a:endParaRPr>
          </a:p>
        </p:txBody>
      </p:sp>
      <p:graphicFrame>
        <p:nvGraphicFramePr>
          <p:cNvPr id="51209" name="Object 3"/>
          <p:cNvGraphicFramePr>
            <a:graphicFrameLocks noChangeAspect="1"/>
          </p:cNvGraphicFramePr>
          <p:nvPr/>
        </p:nvGraphicFramePr>
        <p:xfrm>
          <a:off x="1009650" y="5353050"/>
          <a:ext cx="1617663" cy="623888"/>
        </p:xfrm>
        <a:graphic>
          <a:graphicData uri="http://schemas.openxmlformats.org/presentationml/2006/ole">
            <p:oleObj spid="_x0000_s400387" name="Equation" r:id="rId4" imgW="876300" imgH="368300" progId="Equation.DSMT4">
              <p:embed/>
            </p:oleObj>
          </a:graphicData>
        </a:graphic>
      </p:graphicFrame>
      <p:sp>
        <p:nvSpPr>
          <p:cNvPr id="51210" name="Text Box 10"/>
          <p:cNvSpPr txBox="1">
            <a:spLocks noChangeArrowheads="1"/>
          </p:cNvSpPr>
          <p:nvPr/>
        </p:nvSpPr>
        <p:spPr bwMode="auto">
          <a:xfrm>
            <a:off x="762000" y="1676400"/>
            <a:ext cx="7696200" cy="457200"/>
          </a:xfrm>
          <a:prstGeom prst="rect">
            <a:avLst/>
          </a:prstGeom>
          <a:noFill/>
          <a:ln w="9525">
            <a:noFill/>
            <a:miter lim="800000"/>
            <a:headEnd/>
            <a:tailEnd/>
          </a:ln>
        </p:spPr>
        <p:txBody>
          <a:bodyPr>
            <a:prstTxWarp prst="textNoShape">
              <a:avLst/>
            </a:prstTxWarp>
            <a:spAutoFit/>
          </a:bodyPr>
          <a:lstStyle/>
          <a:p>
            <a:r>
              <a:rPr lang="en-US">
                <a:solidFill>
                  <a:schemeClr val="accent2"/>
                </a:solidFill>
                <a:latin typeface="Monotype Corsiva" charset="0"/>
              </a:rPr>
              <a:t>These forces are either proportional to the velocity or the normal force.</a:t>
            </a:r>
          </a:p>
        </p:txBody>
      </p:sp>
      <p:sp>
        <p:nvSpPr>
          <p:cNvPr id="51211" name="Text Box 11"/>
          <p:cNvSpPr txBox="1">
            <a:spLocks noChangeArrowheads="1"/>
          </p:cNvSpPr>
          <p:nvPr/>
        </p:nvSpPr>
        <p:spPr bwMode="auto">
          <a:xfrm>
            <a:off x="304800" y="3124200"/>
            <a:ext cx="1082675" cy="730250"/>
          </a:xfrm>
          <a:prstGeom prst="rect">
            <a:avLst/>
          </a:prstGeom>
          <a:solidFill>
            <a:srgbClr val="FFFFCC"/>
          </a:solidFill>
          <a:ln w="28575">
            <a:solidFill>
              <a:srgbClr val="800000"/>
            </a:solidFill>
            <a:miter lim="800000"/>
            <a:headEnd/>
            <a:tailEnd/>
          </a:ln>
        </p:spPr>
        <p:txBody>
          <a:bodyPr>
            <a:prstTxWarp prst="textNoShape">
              <a:avLst/>
            </a:prstTxWarp>
            <a:spAutoFit/>
          </a:bodyPr>
          <a:lstStyle/>
          <a:p>
            <a:r>
              <a:rPr lang="en-US" sz="2000">
                <a:solidFill>
                  <a:srgbClr val="800000"/>
                </a:solidFill>
                <a:latin typeface="Arial Narrow" charset="0"/>
              </a:rPr>
              <a:t>Empirical Formula </a:t>
            </a:r>
          </a:p>
        </p:txBody>
      </p:sp>
      <p:sp>
        <p:nvSpPr>
          <p:cNvPr id="51212" name="Text Box 12"/>
          <p:cNvSpPr txBox="1">
            <a:spLocks noChangeArrowheads="1"/>
          </p:cNvSpPr>
          <p:nvPr/>
        </p:nvSpPr>
        <p:spPr bwMode="auto">
          <a:xfrm>
            <a:off x="3352800" y="3140075"/>
            <a:ext cx="1828800" cy="730250"/>
          </a:xfrm>
          <a:prstGeom prst="rect">
            <a:avLst/>
          </a:prstGeom>
          <a:solidFill>
            <a:srgbClr val="CCFFFF"/>
          </a:solidFill>
          <a:ln w="28575">
            <a:solidFill>
              <a:srgbClr val="800000"/>
            </a:solidFill>
            <a:miter lim="800000"/>
            <a:headEnd/>
            <a:tailEnd/>
          </a:ln>
        </p:spPr>
        <p:txBody>
          <a:bodyPr>
            <a:prstTxWarp prst="textNoShape">
              <a:avLst/>
            </a:prstTxWarp>
            <a:spAutoFit/>
          </a:bodyPr>
          <a:lstStyle/>
          <a:p>
            <a:r>
              <a:rPr lang="en-US" sz="2000">
                <a:solidFill>
                  <a:srgbClr val="800000"/>
                </a:solidFill>
                <a:latin typeface="Monotype Corsiva" charset="0"/>
              </a:rPr>
              <a:t>What does this formula tell you? </a:t>
            </a:r>
          </a:p>
        </p:txBody>
      </p:sp>
      <p:sp>
        <p:nvSpPr>
          <p:cNvPr id="51213" name="Text Box 13"/>
          <p:cNvSpPr txBox="1">
            <a:spLocks noChangeArrowheads="1"/>
          </p:cNvSpPr>
          <p:nvPr/>
        </p:nvSpPr>
        <p:spPr bwMode="auto">
          <a:xfrm>
            <a:off x="5318125" y="3140075"/>
            <a:ext cx="2987675" cy="730250"/>
          </a:xfrm>
          <a:prstGeom prst="rect">
            <a:avLst/>
          </a:prstGeom>
          <a:solidFill>
            <a:srgbClr val="FFFFCC"/>
          </a:solidFill>
          <a:ln w="28575">
            <a:solidFill>
              <a:srgbClr val="800000"/>
            </a:solidFill>
            <a:miter lim="800000"/>
            <a:headEnd/>
            <a:tailEnd/>
          </a:ln>
        </p:spPr>
        <p:txBody>
          <a:bodyPr>
            <a:prstTxWarp prst="textNoShape">
              <a:avLst/>
            </a:prstTxWarp>
            <a:spAutoFit/>
          </a:bodyPr>
          <a:lstStyle/>
          <a:p>
            <a:r>
              <a:rPr lang="en-US" sz="2000">
                <a:solidFill>
                  <a:srgbClr val="800000"/>
                </a:solidFill>
                <a:latin typeface="Arial Narrow" charset="0"/>
              </a:rPr>
              <a:t>Frictional force increases till it reaches the limit!!</a:t>
            </a:r>
          </a:p>
        </p:txBody>
      </p:sp>
      <p:sp>
        <p:nvSpPr>
          <p:cNvPr id="51214" name="Text Box 14"/>
          <p:cNvSpPr txBox="1">
            <a:spLocks noChangeArrowheads="1"/>
          </p:cNvSpPr>
          <p:nvPr/>
        </p:nvSpPr>
        <p:spPr bwMode="auto">
          <a:xfrm>
            <a:off x="1752600" y="3994150"/>
            <a:ext cx="6553200" cy="730250"/>
          </a:xfrm>
          <a:prstGeom prst="rect">
            <a:avLst/>
          </a:prstGeom>
          <a:solidFill>
            <a:srgbClr val="FFFFCC"/>
          </a:solidFill>
          <a:ln w="28575">
            <a:solidFill>
              <a:srgbClr val="800000"/>
            </a:solidFill>
            <a:miter lim="800000"/>
            <a:headEnd/>
            <a:tailEnd/>
          </a:ln>
        </p:spPr>
        <p:txBody>
          <a:bodyPr>
            <a:prstTxWarp prst="textNoShape">
              <a:avLst/>
            </a:prstTxWarp>
            <a:spAutoFit/>
          </a:bodyPr>
          <a:lstStyle/>
          <a:p>
            <a:r>
              <a:rPr lang="en-US" sz="2000">
                <a:solidFill>
                  <a:srgbClr val="800000"/>
                </a:solidFill>
                <a:latin typeface="Arial Narrow" charset="0"/>
              </a:rPr>
              <a:t>Beyond the limit, the object moves, and there is </a:t>
            </a:r>
            <a:r>
              <a:rPr lang="en-US" sz="2000" b="1" u="sng">
                <a:solidFill>
                  <a:srgbClr val="003300"/>
                </a:solidFill>
                <a:latin typeface="Arial Narrow" charset="0"/>
              </a:rPr>
              <a:t>NO MORE</a:t>
            </a:r>
            <a:r>
              <a:rPr lang="en-US" sz="2000">
                <a:solidFill>
                  <a:srgbClr val="800000"/>
                </a:solidFill>
                <a:latin typeface="Arial Narrow" charset="0"/>
              </a:rPr>
              <a:t> static friction but the kinetic friction takes it over.</a:t>
            </a:r>
          </a:p>
        </p:txBody>
      </p:sp>
      <p:sp>
        <p:nvSpPr>
          <p:cNvPr id="51215" name="Text Box 15"/>
          <p:cNvSpPr txBox="1">
            <a:spLocks noChangeArrowheads="1"/>
          </p:cNvSpPr>
          <p:nvPr/>
        </p:nvSpPr>
        <p:spPr bwMode="auto">
          <a:xfrm>
            <a:off x="2819400" y="5853113"/>
            <a:ext cx="3751263" cy="395287"/>
          </a:xfrm>
          <a:prstGeom prst="rect">
            <a:avLst/>
          </a:prstGeom>
          <a:solidFill>
            <a:srgbClr val="FFFF99"/>
          </a:solidFill>
          <a:ln w="28575">
            <a:solidFill>
              <a:srgbClr val="A50021"/>
            </a:solidFill>
            <a:miter lim="800000"/>
            <a:headEnd/>
            <a:tailEnd/>
          </a:ln>
        </p:spPr>
        <p:txBody>
          <a:bodyPr wrap="none">
            <a:prstTxWarp prst="textNoShape">
              <a:avLst/>
            </a:prstTxWarp>
            <a:spAutoFit/>
          </a:bodyPr>
          <a:lstStyle/>
          <a:p>
            <a:r>
              <a:rPr lang="en-US" sz="1800">
                <a:solidFill>
                  <a:srgbClr val="A50021"/>
                </a:solidFill>
                <a:latin typeface="Arial Narrow" charset="0"/>
              </a:rPr>
              <a:t>Which direction does kinetic friction apply?</a:t>
            </a:r>
          </a:p>
        </p:txBody>
      </p:sp>
      <p:sp>
        <p:nvSpPr>
          <p:cNvPr id="51216" name="Text Box 16"/>
          <p:cNvSpPr txBox="1">
            <a:spLocks noChangeArrowheads="1"/>
          </p:cNvSpPr>
          <p:nvPr/>
        </p:nvSpPr>
        <p:spPr bwMode="auto">
          <a:xfrm>
            <a:off x="6781800" y="5851525"/>
            <a:ext cx="2157413" cy="395288"/>
          </a:xfrm>
          <a:prstGeom prst="rect">
            <a:avLst/>
          </a:prstGeom>
          <a:solidFill>
            <a:srgbClr val="FFFF99"/>
          </a:solidFill>
          <a:ln w="28575">
            <a:solidFill>
              <a:srgbClr val="A50021"/>
            </a:solidFill>
            <a:miter lim="800000"/>
            <a:headEnd/>
            <a:tailEnd/>
          </a:ln>
        </p:spPr>
        <p:txBody>
          <a:bodyPr wrap="none">
            <a:prstTxWarp prst="textNoShape">
              <a:avLst/>
            </a:prstTxWarp>
            <a:spAutoFit/>
          </a:bodyPr>
          <a:lstStyle/>
          <a:p>
            <a:r>
              <a:rPr lang="en-US" sz="1800">
                <a:solidFill>
                  <a:srgbClr val="A50021"/>
                </a:solidFill>
                <a:latin typeface="Arial Narrow" charset="0"/>
              </a:rPr>
              <a:t>Opposite to the motion!</a:t>
            </a:r>
          </a:p>
        </p:txBody>
      </p:sp>
      <p:sp>
        <p:nvSpPr>
          <p:cNvPr id="35858" name="Footer Placeholder 18"/>
          <p:cNvSpPr>
            <a:spLocks noGrp="1"/>
          </p:cNvSpPr>
          <p:nvPr>
            <p:ph type="ftr" sz="quarter" idx="11"/>
          </p:nvPr>
        </p:nvSpPr>
        <p:spPr>
          <a:noFill/>
        </p:spPr>
        <p:txBody>
          <a:bodyPr/>
          <a:lstStyle/>
          <a:p>
            <a:r>
              <a:rPr lang="en-US" smtClean="0"/>
              <a:t>PHYS 1443-001, Spring 2011 Dr. Jaehoon Yu</a:t>
            </a:r>
            <a:endParaRPr lang="en-US"/>
          </a:p>
        </p:txBody>
      </p:sp>
      <p:sp>
        <p:nvSpPr>
          <p:cNvPr id="35859" name="Slide Number Placeholder 19"/>
          <p:cNvSpPr>
            <a:spLocks noGrp="1"/>
          </p:cNvSpPr>
          <p:nvPr>
            <p:ph type="sldNum" sz="quarter" idx="12"/>
          </p:nvPr>
        </p:nvSpPr>
        <p:spPr>
          <a:noFill/>
        </p:spPr>
        <p:txBody>
          <a:bodyPr/>
          <a:lstStyle/>
          <a:p>
            <a:fld id="{BFB9916F-9E9C-684D-B63F-5D7615E20240}" type="slidenum">
              <a:rPr lang="en-US" smtClean="0"/>
              <a:pPr/>
              <a:t>7</a:t>
            </a:fld>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51204"/>
                                        </p:tgtEl>
                                        <p:attrNameLst>
                                          <p:attrName>style.visibility</p:attrName>
                                        </p:attrNameLst>
                                      </p:cBhvr>
                                      <p:to>
                                        <p:strVal val="visible"/>
                                      </p:to>
                                    </p:set>
                                    <p:animEffect transition="in" filter="wipe(left)">
                                      <p:cBhvr>
                                        <p:cTn id="7" dur="500"/>
                                        <p:tgtEl>
                                          <p:spTgt spid="5120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51210">
                                            <p:txEl>
                                              <p:pRg st="0" end="0"/>
                                            </p:txEl>
                                          </p:spTgt>
                                        </p:tgtEl>
                                        <p:attrNameLst>
                                          <p:attrName>style.visibility</p:attrName>
                                        </p:attrNameLst>
                                      </p:cBhvr>
                                      <p:to>
                                        <p:strVal val="visible"/>
                                      </p:to>
                                    </p:set>
                                    <p:animEffect transition="in" filter="wipe(left)">
                                      <p:cBhvr>
                                        <p:cTn id="12" dur="500"/>
                                        <p:tgtEl>
                                          <p:spTgt spid="512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51205">
                                            <p:txEl>
                                              <p:pRg st="0" end="0"/>
                                            </p:txEl>
                                          </p:spTgt>
                                        </p:tgtEl>
                                        <p:attrNameLst>
                                          <p:attrName>style.visibility</p:attrName>
                                        </p:attrNameLst>
                                      </p:cBhvr>
                                      <p:to>
                                        <p:strVal val="visible"/>
                                      </p:to>
                                    </p:set>
                                    <p:animEffect transition="in" filter="wipe(left)">
                                      <p:cBhvr>
                                        <p:cTn id="17" dur="500"/>
                                        <p:tgtEl>
                                          <p:spTgt spid="5120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51207"/>
                                        </p:tgtEl>
                                        <p:attrNameLst>
                                          <p:attrName>style.visibility</p:attrName>
                                        </p:attrNameLst>
                                      </p:cBhvr>
                                      <p:to>
                                        <p:strVal val="visible"/>
                                      </p:to>
                                    </p:set>
                                    <p:animEffect transition="in" filter="wipe(left)">
                                      <p:cBhvr>
                                        <p:cTn id="22" dur="500"/>
                                        <p:tgtEl>
                                          <p:spTgt spid="5120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51211"/>
                                        </p:tgtEl>
                                        <p:attrNameLst>
                                          <p:attrName>style.visibility</p:attrName>
                                        </p:attrNameLst>
                                      </p:cBhvr>
                                      <p:to>
                                        <p:strVal val="visible"/>
                                      </p:to>
                                    </p:set>
                                    <p:animEffect transition="in" filter="wipe(left)">
                                      <p:cBhvr>
                                        <p:cTn id="27" dur="500"/>
                                        <p:tgtEl>
                                          <p:spTgt spid="512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51203"/>
                                        </p:tgtEl>
                                        <p:attrNameLst>
                                          <p:attrName>style.visibility</p:attrName>
                                        </p:attrNameLst>
                                      </p:cBhvr>
                                      <p:to>
                                        <p:strVal val="visible"/>
                                      </p:to>
                                    </p:set>
                                    <p:animEffect transition="in" filter="wipe(left)">
                                      <p:cBhvr>
                                        <p:cTn id="32" dur="500"/>
                                        <p:tgtEl>
                                          <p:spTgt spid="5120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51212"/>
                                        </p:tgtEl>
                                        <p:attrNameLst>
                                          <p:attrName>style.visibility</p:attrName>
                                        </p:attrNameLst>
                                      </p:cBhvr>
                                      <p:to>
                                        <p:strVal val="visible"/>
                                      </p:to>
                                    </p:set>
                                    <p:animEffect transition="in" filter="wipe(left)">
                                      <p:cBhvr>
                                        <p:cTn id="37" dur="500"/>
                                        <p:tgtEl>
                                          <p:spTgt spid="512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51213"/>
                                        </p:tgtEl>
                                        <p:attrNameLst>
                                          <p:attrName>style.visibility</p:attrName>
                                        </p:attrNameLst>
                                      </p:cBhvr>
                                      <p:to>
                                        <p:strVal val="visible"/>
                                      </p:to>
                                    </p:set>
                                    <p:animEffect transition="in" filter="wipe(left)">
                                      <p:cBhvr>
                                        <p:cTn id="42" dur="500"/>
                                        <p:tgtEl>
                                          <p:spTgt spid="5121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51214"/>
                                        </p:tgtEl>
                                        <p:attrNameLst>
                                          <p:attrName>style.visibility</p:attrName>
                                        </p:attrNameLst>
                                      </p:cBhvr>
                                      <p:to>
                                        <p:strVal val="visible"/>
                                      </p:to>
                                    </p:set>
                                    <p:animEffect transition="in" filter="wipe(left)">
                                      <p:cBhvr>
                                        <p:cTn id="47" dur="500"/>
                                        <p:tgtEl>
                                          <p:spTgt spid="5121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51206">
                                            <p:txEl>
                                              <p:pRg st="0" end="0"/>
                                            </p:txEl>
                                          </p:spTgt>
                                        </p:tgtEl>
                                        <p:attrNameLst>
                                          <p:attrName>style.visibility</p:attrName>
                                        </p:attrNameLst>
                                      </p:cBhvr>
                                      <p:to>
                                        <p:strVal val="visible"/>
                                      </p:to>
                                    </p:set>
                                    <p:animEffect transition="in" filter="wipe(left)">
                                      <p:cBhvr>
                                        <p:cTn id="52" dur="500"/>
                                        <p:tgtEl>
                                          <p:spTgt spid="51206">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51209"/>
                                        </p:tgtEl>
                                        <p:attrNameLst>
                                          <p:attrName>style.visibility</p:attrName>
                                        </p:attrNameLst>
                                      </p:cBhvr>
                                      <p:to>
                                        <p:strVal val="visible"/>
                                      </p:to>
                                    </p:set>
                                    <p:animEffect transition="in" filter="wipe(left)">
                                      <p:cBhvr>
                                        <p:cTn id="57" dur="500"/>
                                        <p:tgtEl>
                                          <p:spTgt spid="5120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51208"/>
                                        </p:tgtEl>
                                        <p:attrNameLst>
                                          <p:attrName>style.visibility</p:attrName>
                                        </p:attrNameLst>
                                      </p:cBhvr>
                                      <p:to>
                                        <p:strVal val="visible"/>
                                      </p:to>
                                    </p:set>
                                    <p:animEffect transition="in" filter="wipe(left)">
                                      <p:cBhvr>
                                        <p:cTn id="62" dur="500"/>
                                        <p:tgtEl>
                                          <p:spTgt spid="51208"/>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51215"/>
                                        </p:tgtEl>
                                        <p:attrNameLst>
                                          <p:attrName>style.visibility</p:attrName>
                                        </p:attrNameLst>
                                      </p:cBhvr>
                                      <p:to>
                                        <p:strVal val="visible"/>
                                      </p:to>
                                    </p:set>
                                    <p:animEffect transition="in" filter="wipe(left)">
                                      <p:cBhvr>
                                        <p:cTn id="67" dur="500"/>
                                        <p:tgtEl>
                                          <p:spTgt spid="5121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51216"/>
                                        </p:tgtEl>
                                        <p:attrNameLst>
                                          <p:attrName>style.visibility</p:attrName>
                                        </p:attrNameLst>
                                      </p:cBhvr>
                                      <p:to>
                                        <p:strVal val="visible"/>
                                      </p:to>
                                    </p:set>
                                    <p:animEffect transition="in" filter="wipe(left)">
                                      <p:cBhvr>
                                        <p:cTn id="72" dur="500"/>
                                        <p:tgtEl>
                                          <p:spTgt spid="512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 grpId="0" animBg="1" autoUpdateAnimBg="0"/>
      <p:bldP spid="51205" grpId="0" build="p" autoUpdateAnimBg="0"/>
      <p:bldP spid="51206" grpId="0" build="p" autoUpdateAnimBg="0"/>
      <p:bldP spid="51207" grpId="0" animBg="1" autoUpdateAnimBg="0"/>
      <p:bldP spid="51208" grpId="0" animBg="1" autoUpdateAnimBg="0"/>
      <p:bldP spid="51210" grpId="0" build="p" autoUpdateAnimBg="0"/>
      <p:bldP spid="51211" grpId="0" animBg="1" autoUpdateAnimBg="0"/>
      <p:bldP spid="51212" grpId="0" animBg="1" autoUpdateAnimBg="0"/>
      <p:bldP spid="51213" grpId="0" animBg="1" autoUpdateAnimBg="0"/>
      <p:bldP spid="51214" grpId="0" animBg="1" autoUpdateAnimBg="0"/>
      <p:bldP spid="51215" grpId="0" animBg="1"/>
      <p:bldP spid="51216" grpId="0" animBg="1"/>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82" name="Rectangle 4"/>
          <p:cNvSpPr>
            <a:spLocks noGrp="1" noChangeArrowheads="1"/>
          </p:cNvSpPr>
          <p:nvPr>
            <p:ph type="dt" sz="quarter" idx="10"/>
          </p:nvPr>
        </p:nvSpPr>
        <p:spPr>
          <a:noFill/>
        </p:spPr>
        <p:txBody>
          <a:bodyPr/>
          <a:lstStyle/>
          <a:p>
            <a:r>
              <a:rPr lang="en-US" smtClean="0"/>
              <a:t>Wednesday, June 15, 2011</a:t>
            </a:r>
            <a:endParaRPr lang="en-US"/>
          </a:p>
        </p:txBody>
      </p:sp>
      <p:sp>
        <p:nvSpPr>
          <p:cNvPr id="36883" name="Rectangle 6"/>
          <p:cNvSpPr>
            <a:spLocks noGrp="1" noChangeArrowheads="1"/>
          </p:cNvSpPr>
          <p:nvPr>
            <p:ph type="sldNum" sz="quarter" idx="12"/>
          </p:nvPr>
        </p:nvSpPr>
        <p:spPr>
          <a:noFill/>
        </p:spPr>
        <p:txBody>
          <a:bodyPr/>
          <a:lstStyle/>
          <a:p>
            <a:fld id="{CFB0C7B9-D80E-9C4A-AA92-E941D7A82B61}" type="slidenum">
              <a:rPr lang="en-US"/>
              <a:pPr/>
              <a:t>8</a:t>
            </a:fld>
            <a:endParaRPr lang="en-US"/>
          </a:p>
        </p:txBody>
      </p:sp>
      <p:sp>
        <p:nvSpPr>
          <p:cNvPr id="36884" name="Rectangle 2"/>
          <p:cNvSpPr>
            <a:spLocks noChangeArrowheads="1"/>
          </p:cNvSpPr>
          <p:nvPr/>
        </p:nvSpPr>
        <p:spPr bwMode="auto">
          <a:xfrm>
            <a:off x="762000" y="228600"/>
            <a:ext cx="7772400" cy="609600"/>
          </a:xfrm>
          <a:prstGeom prst="rect">
            <a:avLst/>
          </a:prstGeom>
          <a:noFill/>
          <a:ln w="9525">
            <a:noFill/>
            <a:miter lim="800000"/>
            <a:headEnd/>
            <a:tailEnd/>
          </a:ln>
        </p:spPr>
        <p:txBody>
          <a:bodyPr anchor="ctr">
            <a:prstTxWarp prst="textNoShape">
              <a:avLst/>
            </a:prstTxWarp>
          </a:bodyPr>
          <a:lstStyle/>
          <a:p>
            <a:pPr algn="ctr"/>
            <a:r>
              <a:rPr lang="en-US" sz="4400">
                <a:solidFill>
                  <a:srgbClr val="990000"/>
                </a:solidFill>
                <a:latin typeface="Arial Narrow" charset="0"/>
              </a:rPr>
              <a:t>Look at this problem again…</a:t>
            </a:r>
          </a:p>
        </p:txBody>
      </p:sp>
      <p:sp>
        <p:nvSpPr>
          <p:cNvPr id="48131" name="AutoShape 3"/>
          <p:cNvSpPr>
            <a:spLocks noChangeArrowheads="1"/>
          </p:cNvSpPr>
          <p:nvPr/>
        </p:nvSpPr>
        <p:spPr bwMode="auto">
          <a:xfrm>
            <a:off x="762000" y="1714500"/>
            <a:ext cx="990600" cy="914400"/>
          </a:xfrm>
          <a:prstGeom prst="cube">
            <a:avLst>
              <a:gd name="adj" fmla="val 25000"/>
            </a:avLst>
          </a:prstGeom>
          <a:solidFill>
            <a:srgbClr val="CC6600"/>
          </a:solidFill>
          <a:ln w="28575">
            <a:solidFill>
              <a:srgbClr val="663300"/>
            </a:solidFill>
            <a:miter lim="800000"/>
            <a:headEnd/>
            <a:tailEnd/>
          </a:ln>
        </p:spPr>
        <p:txBody>
          <a:bodyPr wrap="none" anchor="ctr">
            <a:prstTxWarp prst="textNoShape">
              <a:avLst/>
            </a:prstTxWarp>
          </a:bodyPr>
          <a:lstStyle/>
          <a:p>
            <a:pPr algn="ctr"/>
            <a:r>
              <a:rPr lang="en-US">
                <a:solidFill>
                  <a:srgbClr val="FFFF99"/>
                </a:solidFill>
                <a:latin typeface="Arial Narrow" charset="0"/>
              </a:rPr>
              <a:t>M</a:t>
            </a:r>
          </a:p>
        </p:txBody>
      </p:sp>
      <p:sp>
        <p:nvSpPr>
          <p:cNvPr id="48132" name="Text Box 4"/>
          <p:cNvSpPr txBox="1">
            <a:spLocks noChangeArrowheads="1"/>
          </p:cNvSpPr>
          <p:nvPr/>
        </p:nvSpPr>
        <p:spPr bwMode="auto">
          <a:xfrm>
            <a:off x="838200" y="914400"/>
            <a:ext cx="7270750" cy="461963"/>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Suppose you are pulling a box on a rough surfice, using a rope.</a:t>
            </a:r>
          </a:p>
        </p:txBody>
      </p:sp>
      <p:pic>
        <p:nvPicPr>
          <p:cNvPr id="48133" name="Picture 5" descr="bd05552_"/>
          <p:cNvPicPr>
            <a:picLocks noChangeAspect="1" noChangeArrowheads="1"/>
          </p:cNvPicPr>
          <p:nvPr/>
        </p:nvPicPr>
        <p:blipFill>
          <a:blip r:embed="rId3"/>
          <a:srcRect/>
          <a:stretch>
            <a:fillRect/>
          </a:stretch>
        </p:blipFill>
        <p:spPr bwMode="auto">
          <a:xfrm>
            <a:off x="2438400" y="1501775"/>
            <a:ext cx="1323975" cy="1089025"/>
          </a:xfrm>
          <a:prstGeom prst="rect">
            <a:avLst/>
          </a:prstGeom>
          <a:noFill/>
          <a:ln w="9525">
            <a:noFill/>
            <a:miter lim="800000"/>
            <a:headEnd/>
            <a:tailEnd/>
          </a:ln>
        </p:spPr>
      </p:pic>
      <p:cxnSp>
        <p:nvCxnSpPr>
          <p:cNvPr id="48134" name="AutoShape 6"/>
          <p:cNvCxnSpPr>
            <a:cxnSpLocks noChangeShapeType="1"/>
            <a:stCxn id="48131" idx="5"/>
          </p:cNvCxnSpPr>
          <p:nvPr/>
        </p:nvCxnSpPr>
        <p:spPr bwMode="auto">
          <a:xfrm flipV="1">
            <a:off x="1766888" y="2046288"/>
            <a:ext cx="671512" cy="11112"/>
          </a:xfrm>
          <a:prstGeom prst="straightConnector1">
            <a:avLst/>
          </a:prstGeom>
          <a:noFill/>
          <a:ln w="57150">
            <a:pattFill prst="dkUpDiag">
              <a:fgClr>
                <a:srgbClr val="CC6600"/>
              </a:fgClr>
              <a:bgClr>
                <a:srgbClr val="FFFFFF"/>
              </a:bgClr>
            </a:pattFill>
            <a:round/>
            <a:headEnd/>
            <a:tailEnd/>
          </a:ln>
        </p:spPr>
      </p:cxnSp>
      <p:grpSp>
        <p:nvGrpSpPr>
          <p:cNvPr id="2" name="Group 7"/>
          <p:cNvGrpSpPr>
            <a:grpSpLocks/>
          </p:cNvGrpSpPr>
          <p:nvPr/>
        </p:nvGrpSpPr>
        <p:grpSpPr bwMode="auto">
          <a:xfrm>
            <a:off x="1905000" y="2205038"/>
            <a:ext cx="457200" cy="457200"/>
            <a:chOff x="1200" y="1389"/>
            <a:chExt cx="288" cy="288"/>
          </a:xfrm>
        </p:grpSpPr>
        <p:sp>
          <p:nvSpPr>
            <p:cNvPr id="36924" name="Line 8"/>
            <p:cNvSpPr>
              <a:spLocks noChangeShapeType="1"/>
            </p:cNvSpPr>
            <p:nvPr/>
          </p:nvSpPr>
          <p:spPr bwMode="auto">
            <a:xfrm>
              <a:off x="1200" y="1392"/>
              <a:ext cx="288" cy="0"/>
            </a:xfrm>
            <a:prstGeom prst="line">
              <a:avLst/>
            </a:prstGeom>
            <a:noFill/>
            <a:ln w="28575">
              <a:solidFill>
                <a:srgbClr val="333399"/>
              </a:solidFill>
              <a:round/>
              <a:headEnd/>
              <a:tailEnd type="triangle" w="med" len="med"/>
            </a:ln>
          </p:spPr>
          <p:txBody>
            <a:bodyPr>
              <a:prstTxWarp prst="textNoShape">
                <a:avLst/>
              </a:prstTxWarp>
            </a:bodyPr>
            <a:lstStyle/>
            <a:p>
              <a:endParaRPr lang="en-US"/>
            </a:p>
          </p:txBody>
        </p:sp>
        <p:sp>
          <p:nvSpPr>
            <p:cNvPr id="36925" name="Text Box 9"/>
            <p:cNvSpPr txBox="1">
              <a:spLocks noChangeArrowheads="1"/>
            </p:cNvSpPr>
            <p:nvPr/>
          </p:nvSpPr>
          <p:spPr bwMode="auto">
            <a:xfrm>
              <a:off x="1238" y="1389"/>
              <a:ext cx="212" cy="288"/>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Monotype Corsiva" charset="0"/>
                </a:rPr>
                <a:t>T</a:t>
              </a:r>
            </a:p>
          </p:txBody>
        </p:sp>
      </p:grpSp>
      <p:sp>
        <p:nvSpPr>
          <p:cNvPr id="48138" name="Text Box 10"/>
          <p:cNvSpPr txBox="1">
            <a:spLocks noChangeArrowheads="1"/>
          </p:cNvSpPr>
          <p:nvPr/>
        </p:nvSpPr>
        <p:spPr bwMode="auto">
          <a:xfrm>
            <a:off x="4635500" y="1524000"/>
            <a:ext cx="3594100" cy="822325"/>
          </a:xfrm>
          <a:prstGeom prst="rect">
            <a:avLst/>
          </a:prstGeom>
          <a:solidFill>
            <a:srgbClr val="FFFFCC"/>
          </a:solidFill>
          <a:ln w="9525">
            <a:noFill/>
            <a:miter lim="800000"/>
            <a:headEnd/>
            <a:tailEnd/>
          </a:ln>
        </p:spPr>
        <p:txBody>
          <a:bodyPr>
            <a:prstTxWarp prst="textNoShape">
              <a:avLst/>
            </a:prstTxWarp>
            <a:spAutoFit/>
          </a:bodyPr>
          <a:lstStyle/>
          <a:p>
            <a:r>
              <a:rPr lang="en-US">
                <a:solidFill>
                  <a:schemeClr val="accent2"/>
                </a:solidFill>
                <a:latin typeface="Monotype Corsiva" charset="0"/>
              </a:rPr>
              <a:t>What are the forces being exerted on the box?</a:t>
            </a:r>
          </a:p>
        </p:txBody>
      </p:sp>
      <p:sp>
        <p:nvSpPr>
          <p:cNvPr id="48139" name="Text Box 11"/>
          <p:cNvSpPr txBox="1">
            <a:spLocks noChangeArrowheads="1"/>
          </p:cNvSpPr>
          <p:nvPr/>
        </p:nvSpPr>
        <p:spPr bwMode="auto">
          <a:xfrm>
            <a:off x="4635500" y="2362200"/>
            <a:ext cx="2743200" cy="457200"/>
          </a:xfrm>
          <a:prstGeom prst="rect">
            <a:avLst/>
          </a:prstGeom>
          <a:noFill/>
          <a:ln w="9525">
            <a:noFill/>
            <a:miter lim="800000"/>
            <a:headEnd/>
            <a:tailEnd/>
          </a:ln>
        </p:spPr>
        <p:txBody>
          <a:bodyPr>
            <a:prstTxWarp prst="textNoShape">
              <a:avLst/>
            </a:prstTxWarp>
            <a:spAutoFit/>
          </a:bodyPr>
          <a:lstStyle/>
          <a:p>
            <a:r>
              <a:rPr lang="en-US">
                <a:solidFill>
                  <a:srgbClr val="800000"/>
                </a:solidFill>
                <a:latin typeface="Monotype Corsiva" charset="0"/>
              </a:rPr>
              <a:t>Gravitational force: </a:t>
            </a:r>
            <a:r>
              <a:rPr lang="en-US" b="1">
                <a:solidFill>
                  <a:srgbClr val="800000"/>
                </a:solidFill>
                <a:latin typeface="Monotype Corsiva" charset="0"/>
              </a:rPr>
              <a:t>F</a:t>
            </a:r>
            <a:r>
              <a:rPr lang="en-US" b="1" baseline="-25000">
                <a:solidFill>
                  <a:srgbClr val="800000"/>
                </a:solidFill>
                <a:latin typeface="Monotype Corsiva" charset="0"/>
              </a:rPr>
              <a:t>g</a:t>
            </a:r>
          </a:p>
        </p:txBody>
      </p:sp>
      <p:sp>
        <p:nvSpPr>
          <p:cNvPr id="48140" name="Text Box 12"/>
          <p:cNvSpPr txBox="1">
            <a:spLocks noChangeArrowheads="1"/>
          </p:cNvSpPr>
          <p:nvPr/>
        </p:nvSpPr>
        <p:spPr bwMode="auto">
          <a:xfrm>
            <a:off x="4635500" y="2743200"/>
            <a:ext cx="1905000" cy="457200"/>
          </a:xfrm>
          <a:prstGeom prst="rect">
            <a:avLst/>
          </a:prstGeom>
          <a:noFill/>
          <a:ln w="9525">
            <a:noFill/>
            <a:miter lim="800000"/>
            <a:headEnd/>
            <a:tailEnd/>
          </a:ln>
        </p:spPr>
        <p:txBody>
          <a:bodyPr>
            <a:prstTxWarp prst="textNoShape">
              <a:avLst/>
            </a:prstTxWarp>
            <a:spAutoFit/>
          </a:bodyPr>
          <a:lstStyle/>
          <a:p>
            <a:r>
              <a:rPr lang="en-US">
                <a:solidFill>
                  <a:srgbClr val="800000"/>
                </a:solidFill>
                <a:latin typeface="Monotype Corsiva" charset="0"/>
              </a:rPr>
              <a:t>Normal force: </a:t>
            </a:r>
            <a:r>
              <a:rPr lang="en-US" b="1">
                <a:solidFill>
                  <a:srgbClr val="800000"/>
                </a:solidFill>
                <a:latin typeface="Monotype Corsiva" charset="0"/>
              </a:rPr>
              <a:t>n</a:t>
            </a:r>
            <a:endParaRPr lang="en-US" b="1" baseline="-25000">
              <a:solidFill>
                <a:srgbClr val="800000"/>
              </a:solidFill>
              <a:latin typeface="Monotype Corsiva" charset="0"/>
            </a:endParaRPr>
          </a:p>
        </p:txBody>
      </p:sp>
      <p:sp>
        <p:nvSpPr>
          <p:cNvPr id="48141" name="Text Box 13"/>
          <p:cNvSpPr txBox="1">
            <a:spLocks noChangeArrowheads="1"/>
          </p:cNvSpPr>
          <p:nvPr/>
        </p:nvSpPr>
        <p:spPr bwMode="auto">
          <a:xfrm>
            <a:off x="4635500" y="3124200"/>
            <a:ext cx="1905000" cy="457200"/>
          </a:xfrm>
          <a:prstGeom prst="rect">
            <a:avLst/>
          </a:prstGeom>
          <a:noFill/>
          <a:ln w="9525">
            <a:noFill/>
            <a:miter lim="800000"/>
            <a:headEnd/>
            <a:tailEnd/>
          </a:ln>
        </p:spPr>
        <p:txBody>
          <a:bodyPr>
            <a:prstTxWarp prst="textNoShape">
              <a:avLst/>
            </a:prstTxWarp>
            <a:spAutoFit/>
          </a:bodyPr>
          <a:lstStyle/>
          <a:p>
            <a:r>
              <a:rPr lang="en-US">
                <a:solidFill>
                  <a:srgbClr val="800000"/>
                </a:solidFill>
                <a:latin typeface="Monotype Corsiva" charset="0"/>
              </a:rPr>
              <a:t>Tension force: </a:t>
            </a:r>
            <a:r>
              <a:rPr lang="en-US" b="1">
                <a:solidFill>
                  <a:srgbClr val="800000"/>
                </a:solidFill>
                <a:latin typeface="Monotype Corsiva" charset="0"/>
              </a:rPr>
              <a:t>T</a:t>
            </a:r>
            <a:endParaRPr lang="en-US" b="1" baseline="-25000">
              <a:solidFill>
                <a:srgbClr val="800000"/>
              </a:solidFill>
              <a:latin typeface="Monotype Corsiva" charset="0"/>
            </a:endParaRPr>
          </a:p>
        </p:txBody>
      </p:sp>
      <p:sp>
        <p:nvSpPr>
          <p:cNvPr id="48142" name="AutoShape 14"/>
          <p:cNvSpPr>
            <a:spLocks noChangeArrowheads="1"/>
          </p:cNvSpPr>
          <p:nvPr/>
        </p:nvSpPr>
        <p:spPr bwMode="auto">
          <a:xfrm>
            <a:off x="2057400" y="3048000"/>
            <a:ext cx="990600" cy="914400"/>
          </a:xfrm>
          <a:prstGeom prst="cube">
            <a:avLst>
              <a:gd name="adj" fmla="val 25000"/>
            </a:avLst>
          </a:prstGeom>
          <a:solidFill>
            <a:srgbClr val="CC6600"/>
          </a:solidFill>
          <a:ln w="28575">
            <a:solidFill>
              <a:srgbClr val="663300"/>
            </a:solidFill>
            <a:miter lim="800000"/>
            <a:headEnd/>
            <a:tailEnd/>
          </a:ln>
        </p:spPr>
        <p:txBody>
          <a:bodyPr wrap="none" anchor="ctr">
            <a:prstTxWarp prst="textNoShape">
              <a:avLst/>
            </a:prstTxWarp>
          </a:bodyPr>
          <a:lstStyle/>
          <a:p>
            <a:endParaRPr lang="en-US"/>
          </a:p>
        </p:txBody>
      </p:sp>
      <p:grpSp>
        <p:nvGrpSpPr>
          <p:cNvPr id="3" name="Group 15"/>
          <p:cNvGrpSpPr>
            <a:grpSpLocks/>
          </p:cNvGrpSpPr>
          <p:nvPr/>
        </p:nvGrpSpPr>
        <p:grpSpPr bwMode="auto">
          <a:xfrm>
            <a:off x="2155825" y="2971800"/>
            <a:ext cx="892175" cy="990600"/>
            <a:chOff x="1358" y="1872"/>
            <a:chExt cx="562" cy="624"/>
          </a:xfrm>
        </p:grpSpPr>
        <p:sp>
          <p:nvSpPr>
            <p:cNvPr id="36922" name="Line 16"/>
            <p:cNvSpPr>
              <a:spLocks noChangeShapeType="1"/>
            </p:cNvSpPr>
            <p:nvPr/>
          </p:nvSpPr>
          <p:spPr bwMode="auto">
            <a:xfrm rot="10800000">
              <a:off x="1584" y="2016"/>
              <a:ext cx="0" cy="480"/>
            </a:xfrm>
            <a:prstGeom prst="line">
              <a:avLst/>
            </a:prstGeom>
            <a:noFill/>
            <a:ln w="38100">
              <a:solidFill>
                <a:srgbClr val="333399"/>
              </a:solidFill>
              <a:round/>
              <a:headEnd/>
              <a:tailEnd type="triangle" w="med" len="med"/>
            </a:ln>
          </p:spPr>
          <p:txBody>
            <a:bodyPr>
              <a:prstTxWarp prst="textNoShape">
                <a:avLst/>
              </a:prstTxWarp>
            </a:bodyPr>
            <a:lstStyle/>
            <a:p>
              <a:endParaRPr lang="en-US"/>
            </a:p>
          </p:txBody>
        </p:sp>
        <p:sp>
          <p:nvSpPr>
            <p:cNvPr id="36923" name="Text Box 17"/>
            <p:cNvSpPr txBox="1">
              <a:spLocks noChangeArrowheads="1"/>
            </p:cNvSpPr>
            <p:nvPr/>
          </p:nvSpPr>
          <p:spPr bwMode="auto">
            <a:xfrm>
              <a:off x="1358" y="1872"/>
              <a:ext cx="562" cy="288"/>
            </a:xfrm>
            <a:prstGeom prst="rect">
              <a:avLst/>
            </a:prstGeom>
            <a:noFill/>
            <a:ln w="9525">
              <a:noFill/>
              <a:miter lim="800000"/>
              <a:headEnd/>
              <a:tailEnd/>
            </a:ln>
          </p:spPr>
          <p:txBody>
            <a:bodyPr wrap="none">
              <a:prstTxWarp prst="textNoShape">
                <a:avLst/>
              </a:prstTxWarp>
              <a:spAutoFit/>
            </a:bodyPr>
            <a:lstStyle/>
            <a:p>
              <a:r>
                <a:rPr lang="en-US" b="1" dirty="0" err="1">
                  <a:solidFill>
                    <a:srgbClr val="FFFF99"/>
                  </a:solidFill>
                  <a:latin typeface="Monotype Corsiva" charset="0"/>
                </a:rPr>
                <a:t>n</a:t>
              </a:r>
              <a:r>
                <a:rPr lang="en-US" b="1" dirty="0">
                  <a:solidFill>
                    <a:srgbClr val="FFFF99"/>
                  </a:solidFill>
                  <a:latin typeface="Monotype Corsiva" charset="0"/>
                </a:rPr>
                <a:t>=</a:t>
              </a:r>
              <a:r>
                <a:rPr lang="en-US" b="1" dirty="0">
                  <a:solidFill>
                    <a:srgbClr val="800000"/>
                  </a:solidFill>
                  <a:latin typeface="Monotype Corsiva" charset="0"/>
                </a:rPr>
                <a:t> </a:t>
              </a:r>
              <a:r>
                <a:rPr lang="en-US" b="1" dirty="0">
                  <a:solidFill>
                    <a:srgbClr val="FFFF99"/>
                  </a:solidFill>
                  <a:latin typeface="Monotype Corsiva" charset="0"/>
                </a:rPr>
                <a:t>-</a:t>
              </a:r>
              <a:r>
                <a:rPr lang="en-US" b="1" dirty="0" err="1">
                  <a:solidFill>
                    <a:srgbClr val="FFFF99"/>
                  </a:solidFill>
                  <a:latin typeface="Monotype Corsiva" charset="0"/>
                </a:rPr>
                <a:t>F</a:t>
              </a:r>
              <a:r>
                <a:rPr lang="en-US" baseline="-25000" dirty="0" err="1">
                  <a:solidFill>
                    <a:srgbClr val="FFFF99"/>
                  </a:solidFill>
                  <a:latin typeface="Monotype Corsiva" charset="0"/>
                </a:rPr>
                <a:t>g</a:t>
              </a:r>
              <a:endParaRPr lang="en-US" b="1" dirty="0">
                <a:solidFill>
                  <a:srgbClr val="FFFF99"/>
                </a:solidFill>
                <a:latin typeface="Monotype Corsiva" charset="0"/>
              </a:endParaRPr>
            </a:p>
          </p:txBody>
        </p:sp>
      </p:grpSp>
      <p:grpSp>
        <p:nvGrpSpPr>
          <p:cNvPr id="4" name="Group 18"/>
          <p:cNvGrpSpPr>
            <a:grpSpLocks/>
          </p:cNvGrpSpPr>
          <p:nvPr/>
        </p:nvGrpSpPr>
        <p:grpSpPr bwMode="auto">
          <a:xfrm>
            <a:off x="2971800" y="3505200"/>
            <a:ext cx="457200" cy="457200"/>
            <a:chOff x="1200" y="1389"/>
            <a:chExt cx="288" cy="288"/>
          </a:xfrm>
        </p:grpSpPr>
        <p:sp>
          <p:nvSpPr>
            <p:cNvPr id="36920" name="Line 19"/>
            <p:cNvSpPr>
              <a:spLocks noChangeShapeType="1"/>
            </p:cNvSpPr>
            <p:nvPr/>
          </p:nvSpPr>
          <p:spPr bwMode="auto">
            <a:xfrm>
              <a:off x="1200" y="1392"/>
              <a:ext cx="288" cy="0"/>
            </a:xfrm>
            <a:prstGeom prst="line">
              <a:avLst/>
            </a:prstGeom>
            <a:noFill/>
            <a:ln w="28575">
              <a:solidFill>
                <a:srgbClr val="333399"/>
              </a:solidFill>
              <a:round/>
              <a:headEnd/>
              <a:tailEnd type="triangle" w="med" len="med"/>
            </a:ln>
          </p:spPr>
          <p:txBody>
            <a:bodyPr>
              <a:prstTxWarp prst="textNoShape">
                <a:avLst/>
              </a:prstTxWarp>
            </a:bodyPr>
            <a:lstStyle/>
            <a:p>
              <a:endParaRPr lang="en-US"/>
            </a:p>
          </p:txBody>
        </p:sp>
        <p:sp>
          <p:nvSpPr>
            <p:cNvPr id="36921" name="Text Box 20"/>
            <p:cNvSpPr txBox="1">
              <a:spLocks noChangeArrowheads="1"/>
            </p:cNvSpPr>
            <p:nvPr/>
          </p:nvSpPr>
          <p:spPr bwMode="auto">
            <a:xfrm>
              <a:off x="1238" y="1389"/>
              <a:ext cx="212" cy="288"/>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Monotype Corsiva" charset="0"/>
                </a:rPr>
                <a:t>T</a:t>
              </a:r>
            </a:p>
          </p:txBody>
        </p:sp>
      </p:grpSp>
      <p:sp>
        <p:nvSpPr>
          <p:cNvPr id="48149" name="Text Box 21"/>
          <p:cNvSpPr txBox="1">
            <a:spLocks noChangeArrowheads="1"/>
          </p:cNvSpPr>
          <p:nvPr/>
        </p:nvSpPr>
        <p:spPr bwMode="auto">
          <a:xfrm>
            <a:off x="381000" y="3352800"/>
            <a:ext cx="1066800" cy="679450"/>
          </a:xfrm>
          <a:prstGeom prst="rect">
            <a:avLst/>
          </a:prstGeom>
          <a:solidFill>
            <a:srgbClr val="FFFFCC"/>
          </a:solidFill>
          <a:ln w="38100">
            <a:solidFill>
              <a:srgbClr val="800000"/>
            </a:solidFill>
            <a:miter lim="800000"/>
            <a:headEnd/>
            <a:tailEnd/>
          </a:ln>
        </p:spPr>
        <p:txBody>
          <a:bodyPr>
            <a:prstTxWarp prst="textNoShape">
              <a:avLst/>
            </a:prstTxWarp>
            <a:spAutoFit/>
          </a:bodyPr>
          <a:lstStyle/>
          <a:p>
            <a:r>
              <a:rPr lang="en-US" sz="1800">
                <a:solidFill>
                  <a:srgbClr val="800000"/>
                </a:solidFill>
                <a:latin typeface="Monotype Corsiva" charset="0"/>
              </a:rPr>
              <a:t>Free-body diagram</a:t>
            </a:r>
            <a:endParaRPr lang="en-US" sz="1800" b="1" baseline="-25000">
              <a:solidFill>
                <a:srgbClr val="800000"/>
              </a:solidFill>
              <a:latin typeface="Monotype Corsiva" charset="0"/>
            </a:endParaRPr>
          </a:p>
        </p:txBody>
      </p:sp>
      <p:grpSp>
        <p:nvGrpSpPr>
          <p:cNvPr id="5" name="Group 22"/>
          <p:cNvGrpSpPr>
            <a:grpSpLocks/>
          </p:cNvGrpSpPr>
          <p:nvPr/>
        </p:nvGrpSpPr>
        <p:grpSpPr bwMode="auto">
          <a:xfrm>
            <a:off x="1993900" y="3581400"/>
            <a:ext cx="977900" cy="1214438"/>
            <a:chOff x="1064" y="2352"/>
            <a:chExt cx="616" cy="765"/>
          </a:xfrm>
        </p:grpSpPr>
        <p:sp>
          <p:nvSpPr>
            <p:cNvPr id="36918" name="Text Box 23"/>
            <p:cNvSpPr txBox="1">
              <a:spLocks noChangeArrowheads="1"/>
            </p:cNvSpPr>
            <p:nvPr/>
          </p:nvSpPr>
          <p:spPr bwMode="auto">
            <a:xfrm>
              <a:off x="1064" y="2829"/>
              <a:ext cx="616" cy="288"/>
            </a:xfrm>
            <a:prstGeom prst="rect">
              <a:avLst/>
            </a:prstGeom>
            <a:noFill/>
            <a:ln w="9525">
              <a:noFill/>
              <a:miter lim="800000"/>
              <a:headEnd/>
              <a:tailEnd/>
            </a:ln>
          </p:spPr>
          <p:txBody>
            <a:bodyPr wrap="none">
              <a:prstTxWarp prst="textNoShape">
                <a:avLst/>
              </a:prstTxWarp>
              <a:spAutoFit/>
            </a:bodyPr>
            <a:lstStyle/>
            <a:p>
              <a:r>
                <a:rPr lang="en-US" b="1">
                  <a:solidFill>
                    <a:srgbClr val="800000"/>
                  </a:solidFill>
                  <a:latin typeface="Monotype Corsiva" charset="0"/>
                </a:rPr>
                <a:t>F</a:t>
              </a:r>
              <a:r>
                <a:rPr lang="en-US" baseline="-25000">
                  <a:solidFill>
                    <a:srgbClr val="800000"/>
                  </a:solidFill>
                  <a:latin typeface="Monotype Corsiva" charset="0"/>
                </a:rPr>
                <a:t>g</a:t>
              </a:r>
              <a:r>
                <a:rPr lang="en-US">
                  <a:solidFill>
                    <a:srgbClr val="800000"/>
                  </a:solidFill>
                  <a:latin typeface="Monotype Corsiva" charset="0"/>
                </a:rPr>
                <a:t>=M</a:t>
              </a:r>
              <a:r>
                <a:rPr lang="en-US" b="1">
                  <a:solidFill>
                    <a:srgbClr val="800000"/>
                  </a:solidFill>
                  <a:latin typeface="Monotype Corsiva" charset="0"/>
                </a:rPr>
                <a:t>g</a:t>
              </a:r>
            </a:p>
          </p:txBody>
        </p:sp>
        <p:sp>
          <p:nvSpPr>
            <p:cNvPr id="36919" name="Line 24"/>
            <p:cNvSpPr>
              <a:spLocks noChangeShapeType="1"/>
            </p:cNvSpPr>
            <p:nvPr/>
          </p:nvSpPr>
          <p:spPr bwMode="auto">
            <a:xfrm>
              <a:off x="1344" y="2352"/>
              <a:ext cx="0" cy="480"/>
            </a:xfrm>
            <a:prstGeom prst="line">
              <a:avLst/>
            </a:prstGeom>
            <a:noFill/>
            <a:ln w="38100">
              <a:solidFill>
                <a:srgbClr val="333399"/>
              </a:solidFill>
              <a:round/>
              <a:headEnd/>
              <a:tailEnd type="triangle" w="med" len="med"/>
            </a:ln>
          </p:spPr>
          <p:txBody>
            <a:bodyPr>
              <a:prstTxWarp prst="textNoShape">
                <a:avLst/>
              </a:prstTxWarp>
            </a:bodyPr>
            <a:lstStyle/>
            <a:p>
              <a:endParaRPr lang="en-US"/>
            </a:p>
          </p:txBody>
        </p:sp>
      </p:grpSp>
      <p:sp>
        <p:nvSpPr>
          <p:cNvPr id="48153" name="Text Box 25"/>
          <p:cNvSpPr txBox="1">
            <a:spLocks noChangeArrowheads="1"/>
          </p:cNvSpPr>
          <p:nvPr/>
        </p:nvSpPr>
        <p:spPr bwMode="auto">
          <a:xfrm>
            <a:off x="3429000" y="4038600"/>
            <a:ext cx="2209800" cy="830263"/>
          </a:xfrm>
          <a:prstGeom prst="rect">
            <a:avLst/>
          </a:prstGeom>
          <a:solidFill>
            <a:srgbClr val="FFFFCC"/>
          </a:solidFill>
          <a:ln w="9525">
            <a:noFill/>
            <a:miter lim="800000"/>
            <a:headEnd/>
            <a:tailEnd/>
          </a:ln>
        </p:spPr>
        <p:txBody>
          <a:bodyPr>
            <a:prstTxWarp prst="textNoShape">
              <a:avLst/>
            </a:prstTxWarp>
            <a:spAutoFit/>
          </a:bodyPr>
          <a:lstStyle/>
          <a:p>
            <a:r>
              <a:rPr lang="en-US" dirty="0" smtClean="0">
                <a:solidFill>
                  <a:srgbClr val="800000"/>
                </a:solidFill>
                <a:latin typeface="Monotype Corsiva" charset="0"/>
              </a:rPr>
              <a:t>Net </a:t>
            </a:r>
            <a:r>
              <a:rPr lang="en-US" dirty="0">
                <a:solidFill>
                  <a:srgbClr val="800000"/>
                </a:solidFill>
                <a:latin typeface="Monotype Corsiva" charset="0"/>
              </a:rPr>
              <a:t>force: </a:t>
            </a:r>
          </a:p>
          <a:p>
            <a:r>
              <a:rPr lang="en-US" b="1" dirty="0">
                <a:solidFill>
                  <a:srgbClr val="800000"/>
                </a:solidFill>
                <a:latin typeface="Monotype Corsiva" charset="0"/>
              </a:rPr>
              <a:t>F=</a:t>
            </a:r>
            <a:r>
              <a:rPr lang="en-US" b="1" dirty="0" err="1">
                <a:solidFill>
                  <a:srgbClr val="800000"/>
                </a:solidFill>
                <a:latin typeface="Monotype Corsiva" charset="0"/>
              </a:rPr>
              <a:t>F</a:t>
            </a:r>
            <a:r>
              <a:rPr lang="en-US" b="1" baseline="-25000" dirty="0" err="1">
                <a:solidFill>
                  <a:srgbClr val="800000"/>
                </a:solidFill>
                <a:latin typeface="Monotype Corsiva" charset="0"/>
              </a:rPr>
              <a:t>g</a:t>
            </a:r>
            <a:r>
              <a:rPr lang="en-US" b="1" dirty="0" err="1">
                <a:solidFill>
                  <a:srgbClr val="800000"/>
                </a:solidFill>
                <a:latin typeface="Monotype Corsiva" charset="0"/>
              </a:rPr>
              <a:t>+n+T+F</a:t>
            </a:r>
            <a:r>
              <a:rPr lang="en-US" b="1" baseline="-25000" dirty="0" err="1">
                <a:solidFill>
                  <a:srgbClr val="800000"/>
                </a:solidFill>
                <a:latin typeface="Monotype Corsiva" charset="0"/>
              </a:rPr>
              <a:t>f</a:t>
            </a:r>
            <a:endParaRPr lang="en-US" b="1" baseline="-25000" dirty="0">
              <a:solidFill>
                <a:srgbClr val="800000"/>
              </a:solidFill>
              <a:latin typeface="Monotype Corsiva" charset="0"/>
            </a:endParaRPr>
          </a:p>
        </p:txBody>
      </p:sp>
      <p:graphicFrame>
        <p:nvGraphicFramePr>
          <p:cNvPr id="48154" name="Object 2"/>
          <p:cNvGraphicFramePr>
            <a:graphicFrameLocks noChangeAspect="1"/>
          </p:cNvGraphicFramePr>
          <p:nvPr/>
        </p:nvGraphicFramePr>
        <p:xfrm>
          <a:off x="5638800" y="4100513"/>
          <a:ext cx="749300" cy="319087"/>
        </p:xfrm>
        <a:graphic>
          <a:graphicData uri="http://schemas.openxmlformats.org/presentationml/2006/ole">
            <p:oleObj spid="_x0000_s401410" name="Equation" r:id="rId4" imgW="495000" imgH="253800" progId="Equation.3">
              <p:embed/>
            </p:oleObj>
          </a:graphicData>
        </a:graphic>
      </p:graphicFrame>
      <p:sp>
        <p:nvSpPr>
          <p:cNvPr id="48155" name="Text Box 27"/>
          <p:cNvSpPr txBox="1">
            <a:spLocks noChangeArrowheads="1"/>
          </p:cNvSpPr>
          <p:nvPr/>
        </p:nvSpPr>
        <p:spPr bwMode="auto">
          <a:xfrm>
            <a:off x="2211388" y="5181600"/>
            <a:ext cx="2362200" cy="822325"/>
          </a:xfrm>
          <a:prstGeom prst="rect">
            <a:avLst/>
          </a:prstGeom>
          <a:solidFill>
            <a:srgbClr val="FFFFCC"/>
          </a:solidFill>
          <a:ln w="9525">
            <a:noFill/>
            <a:miter lim="800000"/>
            <a:headEnd/>
            <a:tailEnd/>
          </a:ln>
        </p:spPr>
        <p:txBody>
          <a:bodyPr>
            <a:prstTxWarp prst="textNoShape">
              <a:avLst/>
            </a:prstTxWarp>
            <a:spAutoFit/>
          </a:bodyPr>
          <a:lstStyle/>
          <a:p>
            <a:r>
              <a:rPr lang="en-US">
                <a:solidFill>
                  <a:srgbClr val="800000"/>
                </a:solidFill>
                <a:latin typeface="Monotype Corsiva" charset="0"/>
              </a:rPr>
              <a:t>If </a:t>
            </a:r>
            <a:r>
              <a:rPr lang="en-US" b="1">
                <a:solidFill>
                  <a:srgbClr val="800000"/>
                </a:solidFill>
                <a:latin typeface="Monotype Corsiva" charset="0"/>
              </a:rPr>
              <a:t>T </a:t>
            </a:r>
            <a:r>
              <a:rPr lang="en-US">
                <a:solidFill>
                  <a:srgbClr val="800000"/>
                </a:solidFill>
                <a:latin typeface="Monotype Corsiva" charset="0"/>
              </a:rPr>
              <a:t>is a constant force, a</a:t>
            </a:r>
            <a:r>
              <a:rPr lang="en-US" baseline="-25000">
                <a:solidFill>
                  <a:srgbClr val="800000"/>
                </a:solidFill>
                <a:latin typeface="Monotype Corsiva" charset="0"/>
              </a:rPr>
              <a:t>x</a:t>
            </a:r>
            <a:r>
              <a:rPr lang="en-US">
                <a:solidFill>
                  <a:srgbClr val="800000"/>
                </a:solidFill>
                <a:latin typeface="Monotype Corsiva" charset="0"/>
              </a:rPr>
              <a:t>, is constant</a:t>
            </a:r>
            <a:endParaRPr lang="en-US" b="1" baseline="-25000">
              <a:solidFill>
                <a:srgbClr val="800000"/>
              </a:solidFill>
              <a:latin typeface="Monotype Corsiva" charset="0"/>
            </a:endParaRPr>
          </a:p>
        </p:txBody>
      </p:sp>
      <p:graphicFrame>
        <p:nvGraphicFramePr>
          <p:cNvPr id="48156" name="Object 3"/>
          <p:cNvGraphicFramePr>
            <a:graphicFrameLocks noChangeAspect="1"/>
          </p:cNvGraphicFramePr>
          <p:nvPr/>
        </p:nvGraphicFramePr>
        <p:xfrm>
          <a:off x="4854575" y="5100638"/>
          <a:ext cx="555625" cy="411162"/>
        </p:xfrm>
        <a:graphic>
          <a:graphicData uri="http://schemas.openxmlformats.org/presentationml/2006/ole">
            <p:oleObj spid="_x0000_s401411" name="Equation" r:id="rId5" imgW="342720" imgH="241200" progId="Equation.3">
              <p:embed/>
            </p:oleObj>
          </a:graphicData>
        </a:graphic>
      </p:graphicFrame>
      <p:graphicFrame>
        <p:nvGraphicFramePr>
          <p:cNvPr id="48157" name="Object 4"/>
          <p:cNvGraphicFramePr>
            <a:graphicFrameLocks noChangeAspect="1"/>
          </p:cNvGraphicFramePr>
          <p:nvPr/>
        </p:nvGraphicFramePr>
        <p:xfrm>
          <a:off x="5667375" y="4525963"/>
          <a:ext cx="657225" cy="320675"/>
        </p:xfrm>
        <a:graphic>
          <a:graphicData uri="http://schemas.openxmlformats.org/presentationml/2006/ole">
            <p:oleObj spid="_x0000_s401412" name="Equation" r:id="rId6" imgW="507960" imgH="253800" progId="Equation.3">
              <p:embed/>
            </p:oleObj>
          </a:graphicData>
        </a:graphic>
      </p:graphicFrame>
      <p:graphicFrame>
        <p:nvGraphicFramePr>
          <p:cNvPr id="48158" name="Object 5"/>
          <p:cNvGraphicFramePr>
            <a:graphicFrameLocks noChangeAspect="1"/>
          </p:cNvGraphicFramePr>
          <p:nvPr/>
        </p:nvGraphicFramePr>
        <p:xfrm>
          <a:off x="7762875" y="3946525"/>
          <a:ext cx="1152525" cy="525463"/>
        </p:xfrm>
        <a:graphic>
          <a:graphicData uri="http://schemas.openxmlformats.org/presentationml/2006/ole">
            <p:oleObj spid="_x0000_s401413" name="Equation" r:id="rId7" imgW="762000" imgH="419100" progId="Equation.DSMT4">
              <p:embed/>
            </p:oleObj>
          </a:graphicData>
        </a:graphic>
      </p:graphicFrame>
      <p:graphicFrame>
        <p:nvGraphicFramePr>
          <p:cNvPr id="48159" name="Object 6"/>
          <p:cNvGraphicFramePr>
            <a:graphicFrameLocks noChangeAspect="1"/>
          </p:cNvGraphicFramePr>
          <p:nvPr/>
        </p:nvGraphicFramePr>
        <p:xfrm>
          <a:off x="7772400" y="4572000"/>
          <a:ext cx="635000" cy="304800"/>
        </p:xfrm>
        <a:graphic>
          <a:graphicData uri="http://schemas.openxmlformats.org/presentationml/2006/ole">
            <p:oleObj spid="_x0000_s401414" name="Equation" r:id="rId8" imgW="419040" imgH="241200" progId="Equation.3">
              <p:embed/>
            </p:oleObj>
          </a:graphicData>
        </a:graphic>
      </p:graphicFrame>
      <p:graphicFrame>
        <p:nvGraphicFramePr>
          <p:cNvPr id="48160" name="Object 7"/>
          <p:cNvGraphicFramePr>
            <a:graphicFrameLocks noChangeAspect="1"/>
          </p:cNvGraphicFramePr>
          <p:nvPr/>
        </p:nvGraphicFramePr>
        <p:xfrm>
          <a:off x="4800600" y="5757863"/>
          <a:ext cx="519113" cy="315912"/>
        </p:xfrm>
        <a:graphic>
          <a:graphicData uri="http://schemas.openxmlformats.org/presentationml/2006/ole">
            <p:oleObj spid="_x0000_s401415" name="Equation" r:id="rId9" imgW="330120" imgH="177480" progId="Equation.3">
              <p:embed/>
            </p:oleObj>
          </a:graphicData>
        </a:graphic>
      </p:graphicFrame>
      <p:grpSp>
        <p:nvGrpSpPr>
          <p:cNvPr id="6" name="Group 33"/>
          <p:cNvGrpSpPr>
            <a:grpSpLocks/>
          </p:cNvGrpSpPr>
          <p:nvPr/>
        </p:nvGrpSpPr>
        <p:grpSpPr bwMode="auto">
          <a:xfrm>
            <a:off x="479425" y="4173538"/>
            <a:ext cx="892175" cy="785812"/>
            <a:chOff x="1358" y="1872"/>
            <a:chExt cx="562" cy="624"/>
          </a:xfrm>
        </p:grpSpPr>
        <p:sp>
          <p:nvSpPr>
            <p:cNvPr id="36916" name="Line 34"/>
            <p:cNvSpPr>
              <a:spLocks noChangeShapeType="1"/>
            </p:cNvSpPr>
            <p:nvPr/>
          </p:nvSpPr>
          <p:spPr bwMode="auto">
            <a:xfrm rot="10800000">
              <a:off x="1584" y="2016"/>
              <a:ext cx="0" cy="480"/>
            </a:xfrm>
            <a:prstGeom prst="line">
              <a:avLst/>
            </a:prstGeom>
            <a:noFill/>
            <a:ln w="38100">
              <a:solidFill>
                <a:srgbClr val="333399"/>
              </a:solidFill>
              <a:round/>
              <a:headEnd/>
              <a:tailEnd type="triangle" w="med" len="med"/>
            </a:ln>
          </p:spPr>
          <p:txBody>
            <a:bodyPr>
              <a:prstTxWarp prst="textNoShape">
                <a:avLst/>
              </a:prstTxWarp>
            </a:bodyPr>
            <a:lstStyle/>
            <a:p>
              <a:endParaRPr lang="en-US"/>
            </a:p>
          </p:txBody>
        </p:sp>
        <p:sp>
          <p:nvSpPr>
            <p:cNvPr id="36917" name="Text Box 35"/>
            <p:cNvSpPr txBox="1">
              <a:spLocks noChangeArrowheads="1"/>
            </p:cNvSpPr>
            <p:nvPr/>
          </p:nvSpPr>
          <p:spPr bwMode="auto">
            <a:xfrm>
              <a:off x="1358" y="1872"/>
              <a:ext cx="562" cy="363"/>
            </a:xfrm>
            <a:prstGeom prst="rect">
              <a:avLst/>
            </a:prstGeom>
            <a:noFill/>
            <a:ln w="9525">
              <a:noFill/>
              <a:miter lim="800000"/>
              <a:headEnd/>
              <a:tailEnd/>
            </a:ln>
          </p:spPr>
          <p:txBody>
            <a:bodyPr wrap="none">
              <a:prstTxWarp prst="textNoShape">
                <a:avLst/>
              </a:prstTxWarp>
              <a:spAutoFit/>
            </a:bodyPr>
            <a:lstStyle/>
            <a:p>
              <a:r>
                <a:rPr lang="en-US" b="1">
                  <a:solidFill>
                    <a:srgbClr val="A50021"/>
                  </a:solidFill>
                  <a:latin typeface="Monotype Corsiva" charset="0"/>
                </a:rPr>
                <a:t>n= -F</a:t>
              </a:r>
              <a:r>
                <a:rPr lang="en-US" baseline="-25000">
                  <a:solidFill>
                    <a:srgbClr val="A50021"/>
                  </a:solidFill>
                  <a:latin typeface="Monotype Corsiva" charset="0"/>
                </a:rPr>
                <a:t>g</a:t>
              </a:r>
              <a:endParaRPr lang="en-US" b="1">
                <a:solidFill>
                  <a:srgbClr val="A50021"/>
                </a:solidFill>
                <a:latin typeface="Monotype Corsiva" charset="0"/>
              </a:endParaRPr>
            </a:p>
          </p:txBody>
        </p:sp>
      </p:grpSp>
      <p:grpSp>
        <p:nvGrpSpPr>
          <p:cNvPr id="7" name="Group 36"/>
          <p:cNvGrpSpPr>
            <a:grpSpLocks/>
          </p:cNvGrpSpPr>
          <p:nvPr/>
        </p:nvGrpSpPr>
        <p:grpSpPr bwMode="auto">
          <a:xfrm>
            <a:off x="393700" y="4962525"/>
            <a:ext cx="977900" cy="1057275"/>
            <a:chOff x="1064" y="2352"/>
            <a:chExt cx="616" cy="839"/>
          </a:xfrm>
        </p:grpSpPr>
        <p:sp>
          <p:nvSpPr>
            <p:cNvPr id="36914" name="Text Box 37"/>
            <p:cNvSpPr txBox="1">
              <a:spLocks noChangeArrowheads="1"/>
            </p:cNvSpPr>
            <p:nvPr/>
          </p:nvSpPr>
          <p:spPr bwMode="auto">
            <a:xfrm>
              <a:off x="1064" y="2828"/>
              <a:ext cx="616" cy="363"/>
            </a:xfrm>
            <a:prstGeom prst="rect">
              <a:avLst/>
            </a:prstGeom>
            <a:noFill/>
            <a:ln w="9525">
              <a:noFill/>
              <a:miter lim="800000"/>
              <a:headEnd/>
              <a:tailEnd/>
            </a:ln>
          </p:spPr>
          <p:txBody>
            <a:bodyPr wrap="none">
              <a:prstTxWarp prst="textNoShape">
                <a:avLst/>
              </a:prstTxWarp>
              <a:spAutoFit/>
            </a:bodyPr>
            <a:lstStyle/>
            <a:p>
              <a:r>
                <a:rPr lang="en-US" b="1">
                  <a:solidFill>
                    <a:srgbClr val="800000"/>
                  </a:solidFill>
                  <a:latin typeface="Monotype Corsiva" charset="0"/>
                </a:rPr>
                <a:t>F</a:t>
              </a:r>
              <a:r>
                <a:rPr lang="en-US" baseline="-25000">
                  <a:solidFill>
                    <a:srgbClr val="800000"/>
                  </a:solidFill>
                  <a:latin typeface="Monotype Corsiva" charset="0"/>
                </a:rPr>
                <a:t>g</a:t>
              </a:r>
              <a:r>
                <a:rPr lang="en-US">
                  <a:solidFill>
                    <a:srgbClr val="800000"/>
                  </a:solidFill>
                  <a:latin typeface="Monotype Corsiva" charset="0"/>
                </a:rPr>
                <a:t>=M</a:t>
              </a:r>
              <a:r>
                <a:rPr lang="en-US" b="1">
                  <a:solidFill>
                    <a:srgbClr val="800000"/>
                  </a:solidFill>
                  <a:latin typeface="Monotype Corsiva" charset="0"/>
                </a:rPr>
                <a:t>g</a:t>
              </a:r>
            </a:p>
          </p:txBody>
        </p:sp>
        <p:sp>
          <p:nvSpPr>
            <p:cNvPr id="36915" name="Line 38"/>
            <p:cNvSpPr>
              <a:spLocks noChangeShapeType="1"/>
            </p:cNvSpPr>
            <p:nvPr/>
          </p:nvSpPr>
          <p:spPr bwMode="auto">
            <a:xfrm>
              <a:off x="1344" y="2352"/>
              <a:ext cx="0" cy="480"/>
            </a:xfrm>
            <a:prstGeom prst="line">
              <a:avLst/>
            </a:prstGeom>
            <a:noFill/>
            <a:ln w="38100">
              <a:solidFill>
                <a:srgbClr val="333399"/>
              </a:solidFill>
              <a:round/>
              <a:headEnd type="oval" w="med" len="med"/>
              <a:tailEnd type="triangle" w="med" len="med"/>
            </a:ln>
          </p:spPr>
          <p:txBody>
            <a:bodyPr>
              <a:prstTxWarp prst="textNoShape">
                <a:avLst/>
              </a:prstTxWarp>
            </a:bodyPr>
            <a:lstStyle/>
            <a:p>
              <a:endParaRPr lang="en-US"/>
            </a:p>
          </p:txBody>
        </p:sp>
      </p:grpSp>
      <p:grpSp>
        <p:nvGrpSpPr>
          <p:cNvPr id="8" name="Group 39"/>
          <p:cNvGrpSpPr>
            <a:grpSpLocks/>
          </p:cNvGrpSpPr>
          <p:nvPr/>
        </p:nvGrpSpPr>
        <p:grpSpPr bwMode="auto">
          <a:xfrm>
            <a:off x="914400" y="4959350"/>
            <a:ext cx="457200" cy="457200"/>
            <a:chOff x="1200" y="1389"/>
            <a:chExt cx="288" cy="363"/>
          </a:xfrm>
        </p:grpSpPr>
        <p:sp>
          <p:nvSpPr>
            <p:cNvPr id="36912" name="Line 40"/>
            <p:cNvSpPr>
              <a:spLocks noChangeShapeType="1"/>
            </p:cNvSpPr>
            <p:nvPr/>
          </p:nvSpPr>
          <p:spPr bwMode="auto">
            <a:xfrm>
              <a:off x="1200" y="1392"/>
              <a:ext cx="288" cy="0"/>
            </a:xfrm>
            <a:prstGeom prst="line">
              <a:avLst/>
            </a:prstGeom>
            <a:noFill/>
            <a:ln w="28575">
              <a:solidFill>
                <a:srgbClr val="333399"/>
              </a:solidFill>
              <a:round/>
              <a:headEnd/>
              <a:tailEnd type="triangle" w="med" len="med"/>
            </a:ln>
          </p:spPr>
          <p:txBody>
            <a:bodyPr>
              <a:prstTxWarp prst="textNoShape">
                <a:avLst/>
              </a:prstTxWarp>
            </a:bodyPr>
            <a:lstStyle/>
            <a:p>
              <a:endParaRPr lang="en-US"/>
            </a:p>
          </p:txBody>
        </p:sp>
        <p:sp>
          <p:nvSpPr>
            <p:cNvPr id="36913" name="Text Box 41"/>
            <p:cNvSpPr txBox="1">
              <a:spLocks noChangeArrowheads="1"/>
            </p:cNvSpPr>
            <p:nvPr/>
          </p:nvSpPr>
          <p:spPr bwMode="auto">
            <a:xfrm>
              <a:off x="1238" y="1389"/>
              <a:ext cx="212" cy="363"/>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Monotype Corsiva" charset="0"/>
                </a:rPr>
                <a:t>T</a:t>
              </a:r>
            </a:p>
          </p:txBody>
        </p:sp>
      </p:grpSp>
      <p:graphicFrame>
        <p:nvGraphicFramePr>
          <p:cNvPr id="48170" name="Object 8"/>
          <p:cNvGraphicFramePr>
            <a:graphicFrameLocks noChangeAspect="1"/>
          </p:cNvGraphicFramePr>
          <p:nvPr/>
        </p:nvGraphicFramePr>
        <p:xfrm>
          <a:off x="6373813" y="4116388"/>
          <a:ext cx="865187" cy="287337"/>
        </p:xfrm>
        <a:graphic>
          <a:graphicData uri="http://schemas.openxmlformats.org/presentationml/2006/ole">
            <p:oleObj spid="_x0000_s401416" name="Equation" r:id="rId10" imgW="571500" imgH="228600" progId="Equation.DSMT4">
              <p:embed/>
            </p:oleObj>
          </a:graphicData>
        </a:graphic>
      </p:graphicFrame>
      <p:graphicFrame>
        <p:nvGraphicFramePr>
          <p:cNvPr id="48171" name="Object 9"/>
          <p:cNvGraphicFramePr>
            <a:graphicFrameLocks noChangeAspect="1"/>
          </p:cNvGraphicFramePr>
          <p:nvPr/>
        </p:nvGraphicFramePr>
        <p:xfrm>
          <a:off x="7235825" y="4114800"/>
          <a:ext cx="460375" cy="255588"/>
        </p:xfrm>
        <a:graphic>
          <a:graphicData uri="http://schemas.openxmlformats.org/presentationml/2006/ole">
            <p:oleObj spid="_x0000_s401417" name="Equation" r:id="rId11" imgW="304800" imgH="203200" progId="Equation.DSMT4">
              <p:embed/>
            </p:oleObj>
          </a:graphicData>
        </a:graphic>
      </p:graphicFrame>
      <p:graphicFrame>
        <p:nvGraphicFramePr>
          <p:cNvPr id="48172" name="Object 10"/>
          <p:cNvGraphicFramePr>
            <a:graphicFrameLocks noChangeAspect="1"/>
          </p:cNvGraphicFramePr>
          <p:nvPr/>
        </p:nvGraphicFramePr>
        <p:xfrm>
          <a:off x="6289675" y="4541838"/>
          <a:ext cx="822325" cy="288925"/>
        </p:xfrm>
        <a:graphic>
          <a:graphicData uri="http://schemas.openxmlformats.org/presentationml/2006/ole">
            <p:oleObj spid="_x0000_s401418" name="Equation" r:id="rId12" imgW="635000" imgH="228600" progId="Equation.DSMT4">
              <p:embed/>
            </p:oleObj>
          </a:graphicData>
        </a:graphic>
      </p:graphicFrame>
      <p:graphicFrame>
        <p:nvGraphicFramePr>
          <p:cNvPr id="48173" name="Object 11"/>
          <p:cNvGraphicFramePr>
            <a:graphicFrameLocks noChangeAspect="1"/>
          </p:cNvGraphicFramePr>
          <p:nvPr/>
        </p:nvGraphicFramePr>
        <p:xfrm>
          <a:off x="7075488" y="4533900"/>
          <a:ext cx="576262" cy="304800"/>
        </p:xfrm>
        <a:graphic>
          <a:graphicData uri="http://schemas.openxmlformats.org/presentationml/2006/ole">
            <p:oleObj spid="_x0000_s401419" name="Equation" r:id="rId13" imgW="444240" imgH="241200" progId="Equation.3">
              <p:embed/>
            </p:oleObj>
          </a:graphicData>
        </a:graphic>
      </p:graphicFrame>
      <p:graphicFrame>
        <p:nvGraphicFramePr>
          <p:cNvPr id="48174" name="Object 12"/>
          <p:cNvGraphicFramePr>
            <a:graphicFrameLocks noChangeAspect="1"/>
          </p:cNvGraphicFramePr>
          <p:nvPr/>
        </p:nvGraphicFramePr>
        <p:xfrm>
          <a:off x="7607300" y="4575175"/>
          <a:ext cx="165100" cy="223838"/>
        </p:xfrm>
        <a:graphic>
          <a:graphicData uri="http://schemas.openxmlformats.org/presentationml/2006/ole">
            <p:oleObj spid="_x0000_s401420" name="Equation" r:id="rId14" imgW="126720" imgH="177480" progId="Equation.3">
              <p:embed/>
            </p:oleObj>
          </a:graphicData>
        </a:graphic>
      </p:graphicFrame>
      <p:graphicFrame>
        <p:nvGraphicFramePr>
          <p:cNvPr id="48175" name="Object 13"/>
          <p:cNvGraphicFramePr>
            <a:graphicFrameLocks noChangeAspect="1"/>
          </p:cNvGraphicFramePr>
          <p:nvPr/>
        </p:nvGraphicFramePr>
        <p:xfrm>
          <a:off x="5378450" y="5137150"/>
          <a:ext cx="1049338" cy="338138"/>
        </p:xfrm>
        <a:graphic>
          <a:graphicData uri="http://schemas.openxmlformats.org/presentationml/2006/ole">
            <p:oleObj spid="_x0000_s401421" name="Equation" r:id="rId15" imgW="647700" imgH="203200" progId="Equation.DSMT4">
              <p:embed/>
            </p:oleObj>
          </a:graphicData>
        </a:graphic>
      </p:graphicFrame>
      <p:graphicFrame>
        <p:nvGraphicFramePr>
          <p:cNvPr id="48176" name="Object 14"/>
          <p:cNvGraphicFramePr>
            <a:graphicFrameLocks noChangeAspect="1"/>
          </p:cNvGraphicFramePr>
          <p:nvPr/>
        </p:nvGraphicFramePr>
        <p:xfrm>
          <a:off x="6397625" y="5005388"/>
          <a:ext cx="1603375" cy="601662"/>
        </p:xfrm>
        <a:graphic>
          <a:graphicData uri="http://schemas.openxmlformats.org/presentationml/2006/ole">
            <p:oleObj spid="_x0000_s401422" name="Equation" r:id="rId16" imgW="990600" imgH="469900" progId="Equation.DSMT4">
              <p:embed/>
            </p:oleObj>
          </a:graphicData>
        </a:graphic>
      </p:graphicFrame>
      <p:graphicFrame>
        <p:nvGraphicFramePr>
          <p:cNvPr id="48177" name="Object 15"/>
          <p:cNvGraphicFramePr>
            <a:graphicFrameLocks noChangeAspect="1"/>
          </p:cNvGraphicFramePr>
          <p:nvPr/>
        </p:nvGraphicFramePr>
        <p:xfrm>
          <a:off x="5286375" y="5735638"/>
          <a:ext cx="920750" cy="361950"/>
        </p:xfrm>
        <a:graphic>
          <a:graphicData uri="http://schemas.openxmlformats.org/presentationml/2006/ole">
            <p:oleObj spid="_x0000_s401423" name="Equation" r:id="rId17" imgW="584200" imgH="228600" progId="Equation.DSMT4">
              <p:embed/>
            </p:oleObj>
          </a:graphicData>
        </a:graphic>
      </p:graphicFrame>
      <p:graphicFrame>
        <p:nvGraphicFramePr>
          <p:cNvPr id="48178" name="Object 16"/>
          <p:cNvGraphicFramePr>
            <a:graphicFrameLocks noChangeAspect="1"/>
          </p:cNvGraphicFramePr>
          <p:nvPr/>
        </p:nvGraphicFramePr>
        <p:xfrm>
          <a:off x="6251575" y="5643563"/>
          <a:ext cx="1901825" cy="604837"/>
        </p:xfrm>
        <a:graphic>
          <a:graphicData uri="http://schemas.openxmlformats.org/presentationml/2006/ole">
            <p:oleObj spid="_x0000_s401424" name="Equation" r:id="rId18" imgW="1206500" imgH="469900" progId="Equation.DSMT4">
              <p:embed/>
            </p:oleObj>
          </a:graphicData>
        </a:graphic>
      </p:graphicFrame>
      <p:sp>
        <p:nvSpPr>
          <p:cNvPr id="36904" name="Footer Placeholder 53"/>
          <p:cNvSpPr>
            <a:spLocks noGrp="1"/>
          </p:cNvSpPr>
          <p:nvPr>
            <p:ph type="ftr" sz="quarter" idx="11"/>
          </p:nvPr>
        </p:nvSpPr>
        <p:spPr>
          <a:noFill/>
        </p:spPr>
        <p:txBody>
          <a:bodyPr/>
          <a:lstStyle/>
          <a:p>
            <a:r>
              <a:rPr lang="en-US" smtClean="0"/>
              <a:t>PHYS 1443-001, Spring 2011 Dr. Jaehoon Yu</a:t>
            </a:r>
            <a:endParaRPr lang="en-US"/>
          </a:p>
        </p:txBody>
      </p:sp>
      <p:sp>
        <p:nvSpPr>
          <p:cNvPr id="55" name="Text Box 13"/>
          <p:cNvSpPr txBox="1">
            <a:spLocks noChangeArrowheads="1"/>
          </p:cNvSpPr>
          <p:nvPr/>
        </p:nvSpPr>
        <p:spPr bwMode="auto">
          <a:xfrm>
            <a:off x="4635500" y="3505200"/>
            <a:ext cx="2438400" cy="461963"/>
          </a:xfrm>
          <a:prstGeom prst="rect">
            <a:avLst/>
          </a:prstGeom>
          <a:noFill/>
          <a:ln w="9525">
            <a:noFill/>
            <a:miter lim="800000"/>
            <a:headEnd/>
            <a:tailEnd/>
          </a:ln>
        </p:spPr>
        <p:txBody>
          <a:bodyPr>
            <a:prstTxWarp prst="textNoShape">
              <a:avLst/>
            </a:prstTxWarp>
            <a:spAutoFit/>
          </a:bodyPr>
          <a:lstStyle/>
          <a:p>
            <a:r>
              <a:rPr lang="en-US">
                <a:solidFill>
                  <a:srgbClr val="800000"/>
                </a:solidFill>
                <a:latin typeface="Monotype Corsiva" charset="0"/>
              </a:rPr>
              <a:t>Friction force: </a:t>
            </a:r>
            <a:r>
              <a:rPr lang="en-US" b="1">
                <a:solidFill>
                  <a:srgbClr val="800000"/>
                </a:solidFill>
                <a:latin typeface="Monotype Corsiva" charset="0"/>
              </a:rPr>
              <a:t>F</a:t>
            </a:r>
            <a:r>
              <a:rPr lang="en-US" sz="2000" b="1" baseline="-25000">
                <a:solidFill>
                  <a:srgbClr val="800000"/>
                </a:solidFill>
                <a:latin typeface="Monotype Corsiva" charset="0"/>
              </a:rPr>
              <a:t>f</a:t>
            </a:r>
            <a:endParaRPr lang="en-US" b="1" baseline="-25000">
              <a:solidFill>
                <a:srgbClr val="800000"/>
              </a:solidFill>
              <a:latin typeface="Monotype Corsiva" charset="0"/>
            </a:endParaRPr>
          </a:p>
        </p:txBody>
      </p:sp>
      <p:grpSp>
        <p:nvGrpSpPr>
          <p:cNvPr id="10" name="Group 64"/>
          <p:cNvGrpSpPr>
            <a:grpSpLocks/>
          </p:cNvGrpSpPr>
          <p:nvPr/>
        </p:nvGrpSpPr>
        <p:grpSpPr bwMode="auto">
          <a:xfrm>
            <a:off x="1695450" y="3581400"/>
            <a:ext cx="514350" cy="461963"/>
            <a:chOff x="1694738" y="3581400"/>
            <a:chExt cx="515062" cy="461665"/>
          </a:xfrm>
        </p:grpSpPr>
        <p:cxnSp>
          <p:nvCxnSpPr>
            <p:cNvPr id="36910" name="Straight Arrow Connector 56"/>
            <p:cNvCxnSpPr>
              <a:cxnSpLocks noChangeShapeType="1"/>
            </p:cNvCxnSpPr>
            <p:nvPr/>
          </p:nvCxnSpPr>
          <p:spPr bwMode="auto">
            <a:xfrm rot="10800000">
              <a:off x="1752600" y="3581400"/>
              <a:ext cx="457200" cy="1588"/>
            </a:xfrm>
            <a:prstGeom prst="straightConnector1">
              <a:avLst/>
            </a:prstGeom>
            <a:noFill/>
            <a:ln w="28575">
              <a:solidFill>
                <a:schemeClr val="accent2"/>
              </a:solidFill>
              <a:round/>
              <a:headEnd/>
              <a:tailEnd type="arrow" w="med" len="med"/>
            </a:ln>
          </p:spPr>
        </p:cxnSp>
        <p:sp>
          <p:nvSpPr>
            <p:cNvPr id="36911" name="TextBox 63"/>
            <p:cNvSpPr txBox="1">
              <a:spLocks noChangeArrowheads="1"/>
            </p:cNvSpPr>
            <p:nvPr/>
          </p:nvSpPr>
          <p:spPr bwMode="auto">
            <a:xfrm>
              <a:off x="1694738" y="3581400"/>
              <a:ext cx="515062" cy="461665"/>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Monotype Corsiva" charset="0"/>
                  <a:ea typeface="Monotype Corsiva" charset="0"/>
                  <a:cs typeface="Monotype Corsiva" charset="0"/>
                </a:rPr>
                <a:t>F</a:t>
              </a:r>
              <a:r>
                <a:rPr lang="en-US" baseline="-25000">
                  <a:solidFill>
                    <a:schemeClr val="accent2"/>
                  </a:solidFill>
                  <a:latin typeface="Monotype Corsiva" charset="0"/>
                  <a:ea typeface="Monotype Corsiva" charset="0"/>
                  <a:cs typeface="Monotype Corsiva" charset="0"/>
                </a:rPr>
                <a:t>f</a:t>
              </a:r>
            </a:p>
          </p:txBody>
        </p:sp>
      </p:grpSp>
      <p:grpSp>
        <p:nvGrpSpPr>
          <p:cNvPr id="11" name="Group 65"/>
          <p:cNvGrpSpPr>
            <a:grpSpLocks/>
          </p:cNvGrpSpPr>
          <p:nvPr/>
        </p:nvGrpSpPr>
        <p:grpSpPr bwMode="auto">
          <a:xfrm>
            <a:off x="228600" y="4953000"/>
            <a:ext cx="514350" cy="461963"/>
            <a:chOff x="1694738" y="3581400"/>
            <a:chExt cx="515062" cy="461665"/>
          </a:xfrm>
        </p:grpSpPr>
        <p:cxnSp>
          <p:nvCxnSpPr>
            <p:cNvPr id="36908" name="Straight Arrow Connector 66"/>
            <p:cNvCxnSpPr>
              <a:cxnSpLocks noChangeShapeType="1"/>
            </p:cNvCxnSpPr>
            <p:nvPr/>
          </p:nvCxnSpPr>
          <p:spPr bwMode="auto">
            <a:xfrm rot="10800000">
              <a:off x="1752600" y="3581400"/>
              <a:ext cx="457200" cy="1588"/>
            </a:xfrm>
            <a:prstGeom prst="straightConnector1">
              <a:avLst/>
            </a:prstGeom>
            <a:noFill/>
            <a:ln w="28575">
              <a:solidFill>
                <a:schemeClr val="accent2"/>
              </a:solidFill>
              <a:round/>
              <a:headEnd/>
              <a:tailEnd type="arrow" w="med" len="med"/>
            </a:ln>
          </p:spPr>
        </p:cxnSp>
        <p:sp>
          <p:nvSpPr>
            <p:cNvPr id="36909" name="TextBox 67"/>
            <p:cNvSpPr txBox="1">
              <a:spLocks noChangeArrowheads="1"/>
            </p:cNvSpPr>
            <p:nvPr/>
          </p:nvSpPr>
          <p:spPr bwMode="auto">
            <a:xfrm>
              <a:off x="1694738" y="3581400"/>
              <a:ext cx="515062" cy="461665"/>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Monotype Corsiva" charset="0"/>
                  <a:ea typeface="Monotype Corsiva" charset="0"/>
                  <a:cs typeface="Monotype Corsiva" charset="0"/>
                </a:rPr>
                <a:t>F</a:t>
              </a:r>
              <a:r>
                <a:rPr lang="en-US" baseline="-25000">
                  <a:solidFill>
                    <a:schemeClr val="accent2"/>
                  </a:solidFill>
                  <a:latin typeface="Monotype Corsiva" charset="0"/>
                  <a:ea typeface="Monotype Corsiva" charset="0"/>
                  <a:cs typeface="Monotype Corsiva" charset="0"/>
                </a:rPr>
                <a:t>f</a:t>
              </a:r>
            </a:p>
          </p:txBody>
        </p:sp>
      </p:grpSp>
      <p:graphicFrame>
        <p:nvGraphicFramePr>
          <p:cNvPr id="9" name="Object 17"/>
          <p:cNvGraphicFramePr>
            <a:graphicFrameLocks noChangeAspect="1"/>
          </p:cNvGraphicFramePr>
          <p:nvPr/>
        </p:nvGraphicFramePr>
        <p:xfrm>
          <a:off x="8509000" y="4587875"/>
          <a:ext cx="635000" cy="288925"/>
        </p:xfrm>
        <a:graphic>
          <a:graphicData uri="http://schemas.openxmlformats.org/presentationml/2006/ole">
            <p:oleObj spid="_x0000_s401425" name="Equation" r:id="rId19" imgW="419100" imgH="2286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8132">
                                            <p:txEl>
                                              <p:pRg st="0" end="0"/>
                                            </p:txEl>
                                          </p:spTgt>
                                        </p:tgtEl>
                                        <p:attrNameLst>
                                          <p:attrName>style.visibility</p:attrName>
                                        </p:attrNameLst>
                                      </p:cBhvr>
                                      <p:to>
                                        <p:strVal val="visible"/>
                                      </p:to>
                                    </p:set>
                                    <p:animEffect transition="in" filter="wipe(left)">
                                      <p:cBhvr>
                                        <p:cTn id="7" dur="500"/>
                                        <p:tgtEl>
                                          <p:spTgt spid="48132">
                                            <p:txEl>
                                              <p:pRg st="0" end="0"/>
                                            </p:txEl>
                                          </p:spTgt>
                                        </p:tgtEl>
                                      </p:cBhvr>
                                    </p:animEffect>
                                  </p:childTnLst>
                                </p:cTn>
                              </p:par>
                            </p:childTnLst>
                          </p:cTn>
                        </p:par>
                        <p:par>
                          <p:cTn id="8" fill="hold">
                            <p:stCondLst>
                              <p:cond delay="1200"/>
                            </p:stCondLst>
                            <p:childTnLst>
                              <p:par>
                                <p:cTn id="9" presetID="22" presetClass="entr" presetSubtype="8" fill="hold" grpId="0" nodeType="afterEffect">
                                  <p:stCondLst>
                                    <p:cond delay="0"/>
                                  </p:stCondLst>
                                  <p:iterate type="wd">
                                    <p:tmPct val="10000"/>
                                  </p:iterate>
                                  <p:childTnLst>
                                    <p:set>
                                      <p:cBhvr>
                                        <p:cTn id="10" dur="1" fill="hold">
                                          <p:stCondLst>
                                            <p:cond delay="0"/>
                                          </p:stCondLst>
                                        </p:cTn>
                                        <p:tgtEl>
                                          <p:spTgt spid="48131"/>
                                        </p:tgtEl>
                                        <p:attrNameLst>
                                          <p:attrName>style.visibility</p:attrName>
                                        </p:attrNameLst>
                                      </p:cBhvr>
                                      <p:to>
                                        <p:strVal val="visible"/>
                                      </p:to>
                                    </p:set>
                                    <p:animEffect transition="in" filter="wipe(left)">
                                      <p:cBhvr>
                                        <p:cTn id="11" dur="500"/>
                                        <p:tgtEl>
                                          <p:spTgt spid="48131"/>
                                        </p:tgtEl>
                                      </p:cBhvr>
                                    </p:animEffect>
                                  </p:childTnLst>
                                </p:cTn>
                              </p:par>
                            </p:childTnLst>
                          </p:cTn>
                        </p:par>
                        <p:par>
                          <p:cTn id="12" fill="hold">
                            <p:stCondLst>
                              <p:cond delay="1700"/>
                            </p:stCondLst>
                            <p:childTnLst>
                              <p:par>
                                <p:cTn id="13" presetID="22" presetClass="entr" presetSubtype="8" fill="hold" nodeType="afterEffect">
                                  <p:stCondLst>
                                    <p:cond delay="0"/>
                                  </p:stCondLst>
                                  <p:iterate type="wd">
                                    <p:tmPct val="10000"/>
                                  </p:iterate>
                                  <p:childTnLst>
                                    <p:set>
                                      <p:cBhvr>
                                        <p:cTn id="14" dur="1" fill="hold">
                                          <p:stCondLst>
                                            <p:cond delay="0"/>
                                          </p:stCondLst>
                                        </p:cTn>
                                        <p:tgtEl>
                                          <p:spTgt spid="48133"/>
                                        </p:tgtEl>
                                        <p:attrNameLst>
                                          <p:attrName>style.visibility</p:attrName>
                                        </p:attrNameLst>
                                      </p:cBhvr>
                                      <p:to>
                                        <p:strVal val="visible"/>
                                      </p:to>
                                    </p:set>
                                    <p:animEffect transition="in" filter="wipe(left)">
                                      <p:cBhvr>
                                        <p:cTn id="15" dur="500"/>
                                        <p:tgtEl>
                                          <p:spTgt spid="48133"/>
                                        </p:tgtEl>
                                      </p:cBhvr>
                                    </p:animEffect>
                                  </p:childTnLst>
                                </p:cTn>
                              </p:par>
                            </p:childTnLst>
                          </p:cTn>
                        </p:par>
                        <p:par>
                          <p:cTn id="16" fill="hold">
                            <p:stCondLst>
                              <p:cond delay="2200"/>
                            </p:stCondLst>
                            <p:childTnLst>
                              <p:par>
                                <p:cTn id="17" presetID="22" presetClass="entr" presetSubtype="8" fill="hold" nodeType="afterEffect">
                                  <p:stCondLst>
                                    <p:cond delay="0"/>
                                  </p:stCondLst>
                                  <p:iterate type="wd">
                                    <p:tmPct val="10000"/>
                                  </p:iterate>
                                  <p:childTnLst>
                                    <p:set>
                                      <p:cBhvr>
                                        <p:cTn id="18" dur="1" fill="hold">
                                          <p:stCondLst>
                                            <p:cond delay="0"/>
                                          </p:stCondLst>
                                        </p:cTn>
                                        <p:tgtEl>
                                          <p:spTgt spid="48134"/>
                                        </p:tgtEl>
                                        <p:attrNameLst>
                                          <p:attrName>style.visibility</p:attrName>
                                        </p:attrNameLst>
                                      </p:cBhvr>
                                      <p:to>
                                        <p:strVal val="visible"/>
                                      </p:to>
                                    </p:set>
                                    <p:animEffect transition="in" filter="wipe(left)">
                                      <p:cBhvr>
                                        <p:cTn id="19" dur="500"/>
                                        <p:tgtEl>
                                          <p:spTgt spid="48134"/>
                                        </p:tgtEl>
                                      </p:cBhvr>
                                    </p:animEffect>
                                  </p:childTnLst>
                                </p:cTn>
                              </p:par>
                            </p:childTnLst>
                          </p:cTn>
                        </p:par>
                        <p:par>
                          <p:cTn id="20" fill="hold">
                            <p:stCondLst>
                              <p:cond delay="2700"/>
                            </p:stCondLst>
                            <p:childTnLst>
                              <p:par>
                                <p:cTn id="21" presetID="22" presetClass="entr" presetSubtype="8" fill="hold" nodeType="afterEffect">
                                  <p:stCondLst>
                                    <p:cond delay="0"/>
                                  </p:stCondLst>
                                  <p:iterate type="wd">
                                    <p:tmPct val="10000"/>
                                  </p:iterate>
                                  <p:childTnLst>
                                    <p:set>
                                      <p:cBhvr>
                                        <p:cTn id="22" dur="1" fill="hold">
                                          <p:stCondLst>
                                            <p:cond delay="0"/>
                                          </p:stCondLst>
                                        </p:cTn>
                                        <p:tgtEl>
                                          <p:spTgt spid="2"/>
                                        </p:tgtEl>
                                        <p:attrNameLst>
                                          <p:attrName>style.visibility</p:attrName>
                                        </p:attrNameLst>
                                      </p:cBhvr>
                                      <p:to>
                                        <p:strVal val="visible"/>
                                      </p:to>
                                    </p:set>
                                    <p:animEffect transition="in" filter="wipe(left)">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iterate type="wd">
                                    <p:tmPct val="10000"/>
                                  </p:iterate>
                                  <p:childTnLst>
                                    <p:set>
                                      <p:cBhvr>
                                        <p:cTn id="27" dur="1" fill="hold">
                                          <p:stCondLst>
                                            <p:cond delay="0"/>
                                          </p:stCondLst>
                                        </p:cTn>
                                        <p:tgtEl>
                                          <p:spTgt spid="48138"/>
                                        </p:tgtEl>
                                        <p:attrNameLst>
                                          <p:attrName>style.visibility</p:attrName>
                                        </p:attrNameLst>
                                      </p:cBhvr>
                                      <p:to>
                                        <p:strVal val="visible"/>
                                      </p:to>
                                    </p:set>
                                    <p:animEffect transition="in" filter="wipe(left)">
                                      <p:cBhvr>
                                        <p:cTn id="28" dur="500"/>
                                        <p:tgtEl>
                                          <p:spTgt spid="4813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48142"/>
                                        </p:tgtEl>
                                        <p:attrNameLst>
                                          <p:attrName>style.visibility</p:attrName>
                                        </p:attrNameLst>
                                      </p:cBhvr>
                                      <p:to>
                                        <p:strVal val="visible"/>
                                      </p:to>
                                    </p:set>
                                    <p:animEffect transition="in" filter="wipe(left)">
                                      <p:cBhvr>
                                        <p:cTn id="33" dur="500"/>
                                        <p:tgtEl>
                                          <p:spTgt spid="48142"/>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iterate type="wd">
                                    <p:tmPct val="10000"/>
                                  </p:iterate>
                                  <p:childTnLst>
                                    <p:set>
                                      <p:cBhvr>
                                        <p:cTn id="37" dur="1" fill="hold">
                                          <p:stCondLst>
                                            <p:cond delay="0"/>
                                          </p:stCondLst>
                                        </p:cTn>
                                        <p:tgtEl>
                                          <p:spTgt spid="48139"/>
                                        </p:tgtEl>
                                        <p:attrNameLst>
                                          <p:attrName>style.visibility</p:attrName>
                                        </p:attrNameLst>
                                      </p:cBhvr>
                                      <p:to>
                                        <p:strVal val="visible"/>
                                      </p:to>
                                    </p:set>
                                    <p:animEffect transition="in" filter="wipe(left)">
                                      <p:cBhvr>
                                        <p:cTn id="38" dur="500"/>
                                        <p:tgtEl>
                                          <p:spTgt spid="48139"/>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iterate type="wd">
                                    <p:tmPct val="10000"/>
                                  </p:iterate>
                                  <p:childTnLst>
                                    <p:set>
                                      <p:cBhvr>
                                        <p:cTn id="42" dur="1" fill="hold">
                                          <p:stCondLst>
                                            <p:cond delay="0"/>
                                          </p:stCondLst>
                                        </p:cTn>
                                        <p:tgtEl>
                                          <p:spTgt spid="5"/>
                                        </p:tgtEl>
                                        <p:attrNameLst>
                                          <p:attrName>style.visibility</p:attrName>
                                        </p:attrNameLst>
                                      </p:cBhvr>
                                      <p:to>
                                        <p:strVal val="visible"/>
                                      </p:to>
                                    </p:set>
                                    <p:animEffect transition="in" filter="wipe(left)">
                                      <p:cBhvr>
                                        <p:cTn id="43" dur="500"/>
                                        <p:tgtEl>
                                          <p:spTgt spid="5"/>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iterate type="wd">
                                    <p:tmPct val="10000"/>
                                  </p:iterate>
                                  <p:childTnLst>
                                    <p:set>
                                      <p:cBhvr>
                                        <p:cTn id="47" dur="1" fill="hold">
                                          <p:stCondLst>
                                            <p:cond delay="0"/>
                                          </p:stCondLst>
                                        </p:cTn>
                                        <p:tgtEl>
                                          <p:spTgt spid="48140"/>
                                        </p:tgtEl>
                                        <p:attrNameLst>
                                          <p:attrName>style.visibility</p:attrName>
                                        </p:attrNameLst>
                                      </p:cBhvr>
                                      <p:to>
                                        <p:strVal val="visible"/>
                                      </p:to>
                                    </p:set>
                                    <p:animEffect transition="in" filter="wipe(left)">
                                      <p:cBhvr>
                                        <p:cTn id="48" dur="500"/>
                                        <p:tgtEl>
                                          <p:spTgt spid="48140"/>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iterate type="wd">
                                    <p:tmPct val="10000"/>
                                  </p:iterate>
                                  <p:childTnLst>
                                    <p:set>
                                      <p:cBhvr>
                                        <p:cTn id="52" dur="1" fill="hold">
                                          <p:stCondLst>
                                            <p:cond delay="0"/>
                                          </p:stCondLst>
                                        </p:cTn>
                                        <p:tgtEl>
                                          <p:spTgt spid="3"/>
                                        </p:tgtEl>
                                        <p:attrNameLst>
                                          <p:attrName>style.visibility</p:attrName>
                                        </p:attrNameLst>
                                      </p:cBhvr>
                                      <p:to>
                                        <p:strVal val="visible"/>
                                      </p:to>
                                    </p:set>
                                    <p:animEffect transition="in" filter="wipe(left)">
                                      <p:cBhvr>
                                        <p:cTn id="53" dur="500"/>
                                        <p:tgtEl>
                                          <p:spTgt spid="3"/>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iterate type="wd">
                                    <p:tmPct val="10000"/>
                                  </p:iterate>
                                  <p:childTnLst>
                                    <p:set>
                                      <p:cBhvr>
                                        <p:cTn id="57" dur="1" fill="hold">
                                          <p:stCondLst>
                                            <p:cond delay="0"/>
                                          </p:stCondLst>
                                        </p:cTn>
                                        <p:tgtEl>
                                          <p:spTgt spid="48141"/>
                                        </p:tgtEl>
                                        <p:attrNameLst>
                                          <p:attrName>style.visibility</p:attrName>
                                        </p:attrNameLst>
                                      </p:cBhvr>
                                      <p:to>
                                        <p:strVal val="visible"/>
                                      </p:to>
                                    </p:set>
                                    <p:animEffect transition="in" filter="wipe(left)">
                                      <p:cBhvr>
                                        <p:cTn id="58" dur="500"/>
                                        <p:tgtEl>
                                          <p:spTgt spid="48141"/>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iterate type="wd">
                                    <p:tmPct val="10000"/>
                                  </p:iterate>
                                  <p:childTnLst>
                                    <p:set>
                                      <p:cBhvr>
                                        <p:cTn id="62" dur="1" fill="hold">
                                          <p:stCondLst>
                                            <p:cond delay="0"/>
                                          </p:stCondLst>
                                        </p:cTn>
                                        <p:tgtEl>
                                          <p:spTgt spid="4"/>
                                        </p:tgtEl>
                                        <p:attrNameLst>
                                          <p:attrName>style.visibility</p:attrName>
                                        </p:attrNameLst>
                                      </p:cBhvr>
                                      <p:to>
                                        <p:strVal val="visible"/>
                                      </p:to>
                                    </p:set>
                                    <p:animEffect transition="in" filter="wipe(left)">
                                      <p:cBhvr>
                                        <p:cTn id="63" dur="500"/>
                                        <p:tgtEl>
                                          <p:spTgt spid="4"/>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iterate type="wd">
                                    <p:tmPct val="10000"/>
                                  </p:iterate>
                                  <p:childTnLst>
                                    <p:set>
                                      <p:cBhvr>
                                        <p:cTn id="67" dur="1" fill="hold">
                                          <p:stCondLst>
                                            <p:cond delay="0"/>
                                          </p:stCondLst>
                                        </p:cTn>
                                        <p:tgtEl>
                                          <p:spTgt spid="55"/>
                                        </p:tgtEl>
                                        <p:attrNameLst>
                                          <p:attrName>style.visibility</p:attrName>
                                        </p:attrNameLst>
                                      </p:cBhvr>
                                      <p:to>
                                        <p:strVal val="visible"/>
                                      </p:to>
                                    </p:set>
                                    <p:animEffect transition="in" filter="wipe(left)">
                                      <p:cBhvr>
                                        <p:cTn id="68" dur="500"/>
                                        <p:tgtEl>
                                          <p:spTgt spid="55"/>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2" fill="hold" nodeType="clickEffect">
                                  <p:stCondLst>
                                    <p:cond delay="0"/>
                                  </p:stCondLst>
                                  <p:childTnLst>
                                    <p:set>
                                      <p:cBhvr>
                                        <p:cTn id="72" dur="1" fill="hold">
                                          <p:stCondLst>
                                            <p:cond delay="0"/>
                                          </p:stCondLst>
                                        </p:cTn>
                                        <p:tgtEl>
                                          <p:spTgt spid="10"/>
                                        </p:tgtEl>
                                        <p:attrNameLst>
                                          <p:attrName>style.visibility</p:attrName>
                                        </p:attrNameLst>
                                      </p:cBhvr>
                                      <p:to>
                                        <p:strVal val="visible"/>
                                      </p:to>
                                    </p:set>
                                    <p:animEffect transition="in" filter="wipe(right)">
                                      <p:cBhvr>
                                        <p:cTn id="73" dur="500"/>
                                        <p:tgtEl>
                                          <p:spTgt spid="10"/>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grpId="0" nodeType="clickEffect">
                                  <p:stCondLst>
                                    <p:cond delay="0"/>
                                  </p:stCondLst>
                                  <p:iterate type="wd">
                                    <p:tmPct val="10000"/>
                                  </p:iterate>
                                  <p:childTnLst>
                                    <p:set>
                                      <p:cBhvr>
                                        <p:cTn id="77" dur="1" fill="hold">
                                          <p:stCondLst>
                                            <p:cond delay="0"/>
                                          </p:stCondLst>
                                        </p:cTn>
                                        <p:tgtEl>
                                          <p:spTgt spid="48149"/>
                                        </p:tgtEl>
                                        <p:attrNameLst>
                                          <p:attrName>style.visibility</p:attrName>
                                        </p:attrNameLst>
                                      </p:cBhvr>
                                      <p:to>
                                        <p:strVal val="visible"/>
                                      </p:to>
                                    </p:set>
                                    <p:animEffect transition="in" filter="wipe(left)">
                                      <p:cBhvr>
                                        <p:cTn id="78" dur="500"/>
                                        <p:tgtEl>
                                          <p:spTgt spid="48149"/>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1" fill="hold" nodeType="clickEffect">
                                  <p:stCondLst>
                                    <p:cond delay="0"/>
                                  </p:stCondLst>
                                  <p:iterate type="wd">
                                    <p:tmPct val="10000"/>
                                  </p:iterate>
                                  <p:childTnLst>
                                    <p:set>
                                      <p:cBhvr>
                                        <p:cTn id="82" dur="1" fill="hold">
                                          <p:stCondLst>
                                            <p:cond delay="0"/>
                                          </p:stCondLst>
                                        </p:cTn>
                                        <p:tgtEl>
                                          <p:spTgt spid="7"/>
                                        </p:tgtEl>
                                        <p:attrNameLst>
                                          <p:attrName>style.visibility</p:attrName>
                                        </p:attrNameLst>
                                      </p:cBhvr>
                                      <p:to>
                                        <p:strVal val="visible"/>
                                      </p:to>
                                    </p:set>
                                    <p:animEffect transition="in" filter="wipe(up)">
                                      <p:cBhvr>
                                        <p:cTn id="83" dur="500"/>
                                        <p:tgtEl>
                                          <p:spTgt spid="7"/>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4" fill="hold" nodeType="clickEffect">
                                  <p:stCondLst>
                                    <p:cond delay="0"/>
                                  </p:stCondLst>
                                  <p:iterate type="wd">
                                    <p:tmPct val="10000"/>
                                  </p:iterate>
                                  <p:childTnLst>
                                    <p:set>
                                      <p:cBhvr>
                                        <p:cTn id="87" dur="1" fill="hold">
                                          <p:stCondLst>
                                            <p:cond delay="0"/>
                                          </p:stCondLst>
                                        </p:cTn>
                                        <p:tgtEl>
                                          <p:spTgt spid="6"/>
                                        </p:tgtEl>
                                        <p:attrNameLst>
                                          <p:attrName>style.visibility</p:attrName>
                                        </p:attrNameLst>
                                      </p:cBhvr>
                                      <p:to>
                                        <p:strVal val="visible"/>
                                      </p:to>
                                    </p:set>
                                    <p:animEffect transition="in" filter="wipe(down)">
                                      <p:cBhvr>
                                        <p:cTn id="88" dur="500"/>
                                        <p:tgtEl>
                                          <p:spTgt spid="6"/>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iterate type="wd">
                                    <p:tmPct val="10000"/>
                                  </p:iterate>
                                  <p:childTnLst>
                                    <p:set>
                                      <p:cBhvr>
                                        <p:cTn id="92" dur="1" fill="hold">
                                          <p:stCondLst>
                                            <p:cond delay="0"/>
                                          </p:stCondLst>
                                        </p:cTn>
                                        <p:tgtEl>
                                          <p:spTgt spid="8"/>
                                        </p:tgtEl>
                                        <p:attrNameLst>
                                          <p:attrName>style.visibility</p:attrName>
                                        </p:attrNameLst>
                                      </p:cBhvr>
                                      <p:to>
                                        <p:strVal val="visible"/>
                                      </p:to>
                                    </p:set>
                                    <p:animEffect transition="in" filter="wipe(left)">
                                      <p:cBhvr>
                                        <p:cTn id="93" dur="500"/>
                                        <p:tgtEl>
                                          <p:spTgt spid="8"/>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2" fill="hold" nodeType="clickEffect">
                                  <p:stCondLst>
                                    <p:cond delay="0"/>
                                  </p:stCondLst>
                                  <p:childTnLst>
                                    <p:set>
                                      <p:cBhvr>
                                        <p:cTn id="97" dur="1" fill="hold">
                                          <p:stCondLst>
                                            <p:cond delay="0"/>
                                          </p:stCondLst>
                                        </p:cTn>
                                        <p:tgtEl>
                                          <p:spTgt spid="11"/>
                                        </p:tgtEl>
                                        <p:attrNameLst>
                                          <p:attrName>style.visibility</p:attrName>
                                        </p:attrNameLst>
                                      </p:cBhvr>
                                      <p:to>
                                        <p:strVal val="visible"/>
                                      </p:to>
                                    </p:set>
                                    <p:animEffect transition="in" filter="wipe(right)">
                                      <p:cBhvr>
                                        <p:cTn id="98" dur="500"/>
                                        <p:tgtEl>
                                          <p:spTgt spid="11"/>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grpId="0" nodeType="clickEffect">
                                  <p:stCondLst>
                                    <p:cond delay="0"/>
                                  </p:stCondLst>
                                  <p:iterate type="wd">
                                    <p:tmPct val="10000"/>
                                  </p:iterate>
                                  <p:childTnLst>
                                    <p:set>
                                      <p:cBhvr>
                                        <p:cTn id="102" dur="1" fill="hold">
                                          <p:stCondLst>
                                            <p:cond delay="0"/>
                                          </p:stCondLst>
                                        </p:cTn>
                                        <p:tgtEl>
                                          <p:spTgt spid="48153"/>
                                        </p:tgtEl>
                                        <p:attrNameLst>
                                          <p:attrName>style.visibility</p:attrName>
                                        </p:attrNameLst>
                                      </p:cBhvr>
                                      <p:to>
                                        <p:strVal val="visible"/>
                                      </p:to>
                                    </p:set>
                                    <p:animEffect transition="in" filter="wipe(left)">
                                      <p:cBhvr>
                                        <p:cTn id="103" dur="500"/>
                                        <p:tgtEl>
                                          <p:spTgt spid="48153"/>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iterate type="wd">
                                    <p:tmPct val="10000"/>
                                  </p:iterate>
                                  <p:childTnLst>
                                    <p:set>
                                      <p:cBhvr>
                                        <p:cTn id="107" dur="1" fill="hold">
                                          <p:stCondLst>
                                            <p:cond delay="0"/>
                                          </p:stCondLst>
                                        </p:cTn>
                                        <p:tgtEl>
                                          <p:spTgt spid="48154"/>
                                        </p:tgtEl>
                                        <p:attrNameLst>
                                          <p:attrName>style.visibility</p:attrName>
                                        </p:attrNameLst>
                                      </p:cBhvr>
                                      <p:to>
                                        <p:strVal val="visible"/>
                                      </p:to>
                                    </p:set>
                                    <p:animEffect transition="in" filter="wipe(left)">
                                      <p:cBhvr>
                                        <p:cTn id="108" dur="500"/>
                                        <p:tgtEl>
                                          <p:spTgt spid="48154"/>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nodeType="clickEffect">
                                  <p:stCondLst>
                                    <p:cond delay="0"/>
                                  </p:stCondLst>
                                  <p:iterate type="wd">
                                    <p:tmPct val="10000"/>
                                  </p:iterate>
                                  <p:childTnLst>
                                    <p:set>
                                      <p:cBhvr>
                                        <p:cTn id="112" dur="1" fill="hold">
                                          <p:stCondLst>
                                            <p:cond delay="0"/>
                                          </p:stCondLst>
                                        </p:cTn>
                                        <p:tgtEl>
                                          <p:spTgt spid="48170"/>
                                        </p:tgtEl>
                                        <p:attrNameLst>
                                          <p:attrName>style.visibility</p:attrName>
                                        </p:attrNameLst>
                                      </p:cBhvr>
                                      <p:to>
                                        <p:strVal val="visible"/>
                                      </p:to>
                                    </p:set>
                                    <p:animEffect transition="in" filter="wipe(left)">
                                      <p:cBhvr>
                                        <p:cTn id="113" dur="500"/>
                                        <p:tgtEl>
                                          <p:spTgt spid="48170"/>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nodeType="clickEffect">
                                  <p:stCondLst>
                                    <p:cond delay="0"/>
                                  </p:stCondLst>
                                  <p:iterate type="wd">
                                    <p:tmPct val="10000"/>
                                  </p:iterate>
                                  <p:childTnLst>
                                    <p:set>
                                      <p:cBhvr>
                                        <p:cTn id="117" dur="1" fill="hold">
                                          <p:stCondLst>
                                            <p:cond delay="0"/>
                                          </p:stCondLst>
                                        </p:cTn>
                                        <p:tgtEl>
                                          <p:spTgt spid="48171"/>
                                        </p:tgtEl>
                                        <p:attrNameLst>
                                          <p:attrName>style.visibility</p:attrName>
                                        </p:attrNameLst>
                                      </p:cBhvr>
                                      <p:to>
                                        <p:strVal val="visible"/>
                                      </p:to>
                                    </p:set>
                                    <p:animEffect transition="in" filter="wipe(left)">
                                      <p:cBhvr>
                                        <p:cTn id="118" dur="500"/>
                                        <p:tgtEl>
                                          <p:spTgt spid="48171"/>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nodeType="clickEffect">
                                  <p:stCondLst>
                                    <p:cond delay="0"/>
                                  </p:stCondLst>
                                  <p:iterate type="wd">
                                    <p:tmPct val="10000"/>
                                  </p:iterate>
                                  <p:childTnLst>
                                    <p:set>
                                      <p:cBhvr>
                                        <p:cTn id="122" dur="1" fill="hold">
                                          <p:stCondLst>
                                            <p:cond delay="0"/>
                                          </p:stCondLst>
                                        </p:cTn>
                                        <p:tgtEl>
                                          <p:spTgt spid="48158"/>
                                        </p:tgtEl>
                                        <p:attrNameLst>
                                          <p:attrName>style.visibility</p:attrName>
                                        </p:attrNameLst>
                                      </p:cBhvr>
                                      <p:to>
                                        <p:strVal val="visible"/>
                                      </p:to>
                                    </p:set>
                                    <p:animEffect transition="in" filter="wipe(left)">
                                      <p:cBhvr>
                                        <p:cTn id="123" dur="500"/>
                                        <p:tgtEl>
                                          <p:spTgt spid="48158"/>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8" fill="hold" nodeType="clickEffect">
                                  <p:stCondLst>
                                    <p:cond delay="0"/>
                                  </p:stCondLst>
                                  <p:iterate type="wd">
                                    <p:tmPct val="10000"/>
                                  </p:iterate>
                                  <p:childTnLst>
                                    <p:set>
                                      <p:cBhvr>
                                        <p:cTn id="127" dur="1" fill="hold">
                                          <p:stCondLst>
                                            <p:cond delay="0"/>
                                          </p:stCondLst>
                                        </p:cTn>
                                        <p:tgtEl>
                                          <p:spTgt spid="48157"/>
                                        </p:tgtEl>
                                        <p:attrNameLst>
                                          <p:attrName>style.visibility</p:attrName>
                                        </p:attrNameLst>
                                      </p:cBhvr>
                                      <p:to>
                                        <p:strVal val="visible"/>
                                      </p:to>
                                    </p:set>
                                    <p:animEffect transition="in" filter="wipe(left)">
                                      <p:cBhvr>
                                        <p:cTn id="128" dur="500"/>
                                        <p:tgtEl>
                                          <p:spTgt spid="48157"/>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nodeType="clickEffect">
                                  <p:stCondLst>
                                    <p:cond delay="0"/>
                                  </p:stCondLst>
                                  <p:iterate type="wd">
                                    <p:tmPct val="10000"/>
                                  </p:iterate>
                                  <p:childTnLst>
                                    <p:set>
                                      <p:cBhvr>
                                        <p:cTn id="132" dur="1" fill="hold">
                                          <p:stCondLst>
                                            <p:cond delay="0"/>
                                          </p:stCondLst>
                                        </p:cTn>
                                        <p:tgtEl>
                                          <p:spTgt spid="48172"/>
                                        </p:tgtEl>
                                        <p:attrNameLst>
                                          <p:attrName>style.visibility</p:attrName>
                                        </p:attrNameLst>
                                      </p:cBhvr>
                                      <p:to>
                                        <p:strVal val="visible"/>
                                      </p:to>
                                    </p:set>
                                    <p:animEffect transition="in" filter="wipe(left)">
                                      <p:cBhvr>
                                        <p:cTn id="133" dur="500"/>
                                        <p:tgtEl>
                                          <p:spTgt spid="48172"/>
                                        </p:tgtEl>
                                      </p:cBhvr>
                                    </p:animEffect>
                                  </p:childTnLst>
                                </p:cTn>
                              </p:par>
                            </p:childTnLst>
                          </p:cTn>
                        </p:par>
                      </p:childTnLst>
                    </p:cTn>
                  </p:par>
                  <p:par>
                    <p:cTn id="134" fill="hold">
                      <p:stCondLst>
                        <p:cond delay="indefinite"/>
                      </p:stCondLst>
                      <p:childTnLst>
                        <p:par>
                          <p:cTn id="135" fill="hold">
                            <p:stCondLst>
                              <p:cond delay="0"/>
                            </p:stCondLst>
                            <p:childTnLst>
                              <p:par>
                                <p:cTn id="136" presetID="22" presetClass="entr" presetSubtype="8" fill="hold" nodeType="clickEffect">
                                  <p:stCondLst>
                                    <p:cond delay="0"/>
                                  </p:stCondLst>
                                  <p:iterate type="wd">
                                    <p:tmPct val="10000"/>
                                  </p:iterate>
                                  <p:childTnLst>
                                    <p:set>
                                      <p:cBhvr>
                                        <p:cTn id="137" dur="1" fill="hold">
                                          <p:stCondLst>
                                            <p:cond delay="0"/>
                                          </p:stCondLst>
                                        </p:cTn>
                                        <p:tgtEl>
                                          <p:spTgt spid="48173"/>
                                        </p:tgtEl>
                                        <p:attrNameLst>
                                          <p:attrName>style.visibility</p:attrName>
                                        </p:attrNameLst>
                                      </p:cBhvr>
                                      <p:to>
                                        <p:strVal val="visible"/>
                                      </p:to>
                                    </p:set>
                                    <p:animEffect transition="in" filter="wipe(left)">
                                      <p:cBhvr>
                                        <p:cTn id="138" dur="500"/>
                                        <p:tgtEl>
                                          <p:spTgt spid="48173"/>
                                        </p:tgtEl>
                                      </p:cBhvr>
                                    </p:animEffect>
                                  </p:childTnLst>
                                </p:cTn>
                              </p:par>
                            </p:childTnLst>
                          </p:cTn>
                        </p:par>
                      </p:childTnLst>
                    </p:cTn>
                  </p:par>
                  <p:par>
                    <p:cTn id="139" fill="hold">
                      <p:stCondLst>
                        <p:cond delay="indefinite"/>
                      </p:stCondLst>
                      <p:childTnLst>
                        <p:par>
                          <p:cTn id="140" fill="hold">
                            <p:stCondLst>
                              <p:cond delay="0"/>
                            </p:stCondLst>
                            <p:childTnLst>
                              <p:par>
                                <p:cTn id="141" presetID="22" presetClass="entr" presetSubtype="8" fill="hold" nodeType="clickEffect">
                                  <p:stCondLst>
                                    <p:cond delay="0"/>
                                  </p:stCondLst>
                                  <p:iterate type="wd">
                                    <p:tmPct val="10000"/>
                                  </p:iterate>
                                  <p:childTnLst>
                                    <p:set>
                                      <p:cBhvr>
                                        <p:cTn id="142" dur="1" fill="hold">
                                          <p:stCondLst>
                                            <p:cond delay="0"/>
                                          </p:stCondLst>
                                        </p:cTn>
                                        <p:tgtEl>
                                          <p:spTgt spid="48174"/>
                                        </p:tgtEl>
                                        <p:attrNameLst>
                                          <p:attrName>style.visibility</p:attrName>
                                        </p:attrNameLst>
                                      </p:cBhvr>
                                      <p:to>
                                        <p:strVal val="visible"/>
                                      </p:to>
                                    </p:set>
                                    <p:animEffect transition="in" filter="wipe(left)">
                                      <p:cBhvr>
                                        <p:cTn id="143" dur="500"/>
                                        <p:tgtEl>
                                          <p:spTgt spid="48174"/>
                                        </p:tgtEl>
                                      </p:cBhvr>
                                    </p:animEffect>
                                  </p:childTnLst>
                                </p:cTn>
                              </p:par>
                            </p:childTnLst>
                          </p:cTn>
                        </p:par>
                      </p:childTnLst>
                    </p:cTn>
                  </p:par>
                  <p:par>
                    <p:cTn id="144" fill="hold">
                      <p:stCondLst>
                        <p:cond delay="indefinite"/>
                      </p:stCondLst>
                      <p:childTnLst>
                        <p:par>
                          <p:cTn id="145" fill="hold">
                            <p:stCondLst>
                              <p:cond delay="0"/>
                            </p:stCondLst>
                            <p:childTnLst>
                              <p:par>
                                <p:cTn id="146" presetID="22" presetClass="entr" presetSubtype="8" fill="hold" nodeType="clickEffect">
                                  <p:stCondLst>
                                    <p:cond delay="0"/>
                                  </p:stCondLst>
                                  <p:iterate type="wd">
                                    <p:tmPct val="10000"/>
                                  </p:iterate>
                                  <p:childTnLst>
                                    <p:set>
                                      <p:cBhvr>
                                        <p:cTn id="147" dur="1" fill="hold">
                                          <p:stCondLst>
                                            <p:cond delay="0"/>
                                          </p:stCondLst>
                                        </p:cTn>
                                        <p:tgtEl>
                                          <p:spTgt spid="48159"/>
                                        </p:tgtEl>
                                        <p:attrNameLst>
                                          <p:attrName>style.visibility</p:attrName>
                                        </p:attrNameLst>
                                      </p:cBhvr>
                                      <p:to>
                                        <p:strVal val="visible"/>
                                      </p:to>
                                    </p:set>
                                    <p:animEffect transition="in" filter="wipe(left)">
                                      <p:cBhvr>
                                        <p:cTn id="148" dur="500"/>
                                        <p:tgtEl>
                                          <p:spTgt spid="48159"/>
                                        </p:tgtEl>
                                      </p:cBhvr>
                                    </p:animEffect>
                                  </p:childTnLst>
                                </p:cTn>
                              </p:par>
                            </p:childTnLst>
                          </p:cTn>
                        </p:par>
                      </p:childTnLst>
                    </p:cTn>
                  </p:par>
                  <p:par>
                    <p:cTn id="149" fill="hold">
                      <p:stCondLst>
                        <p:cond delay="indefinite"/>
                      </p:stCondLst>
                      <p:childTnLst>
                        <p:par>
                          <p:cTn id="150" fill="hold">
                            <p:stCondLst>
                              <p:cond delay="0"/>
                            </p:stCondLst>
                            <p:childTnLst>
                              <p:par>
                                <p:cTn id="151" presetID="22" presetClass="entr" presetSubtype="8" fill="hold" grpId="0" nodeType="clickEffect">
                                  <p:stCondLst>
                                    <p:cond delay="0"/>
                                  </p:stCondLst>
                                  <p:iterate type="wd">
                                    <p:tmPct val="10000"/>
                                  </p:iterate>
                                  <p:childTnLst>
                                    <p:set>
                                      <p:cBhvr>
                                        <p:cTn id="152" dur="1" fill="hold">
                                          <p:stCondLst>
                                            <p:cond delay="0"/>
                                          </p:stCondLst>
                                        </p:cTn>
                                        <p:tgtEl>
                                          <p:spTgt spid="48155"/>
                                        </p:tgtEl>
                                        <p:attrNameLst>
                                          <p:attrName>style.visibility</p:attrName>
                                        </p:attrNameLst>
                                      </p:cBhvr>
                                      <p:to>
                                        <p:strVal val="visible"/>
                                      </p:to>
                                    </p:set>
                                    <p:animEffect transition="in" filter="wipe(left)">
                                      <p:cBhvr>
                                        <p:cTn id="153" dur="500"/>
                                        <p:tgtEl>
                                          <p:spTgt spid="48155"/>
                                        </p:tgtEl>
                                      </p:cBhvr>
                                    </p:animEffect>
                                  </p:childTnLst>
                                </p:cTn>
                              </p:par>
                            </p:childTnLst>
                          </p:cTn>
                        </p:par>
                      </p:childTnLst>
                    </p:cTn>
                  </p:par>
                  <p:par>
                    <p:cTn id="154" fill="hold">
                      <p:stCondLst>
                        <p:cond delay="indefinite"/>
                      </p:stCondLst>
                      <p:childTnLst>
                        <p:par>
                          <p:cTn id="155" fill="hold">
                            <p:stCondLst>
                              <p:cond delay="0"/>
                            </p:stCondLst>
                            <p:childTnLst>
                              <p:par>
                                <p:cTn id="156" presetID="22" presetClass="entr" presetSubtype="8" fill="hold" nodeType="clickEffect">
                                  <p:stCondLst>
                                    <p:cond delay="0"/>
                                  </p:stCondLst>
                                  <p:iterate type="wd">
                                    <p:tmPct val="10000"/>
                                  </p:iterate>
                                  <p:childTnLst>
                                    <p:set>
                                      <p:cBhvr>
                                        <p:cTn id="157" dur="1" fill="hold">
                                          <p:stCondLst>
                                            <p:cond delay="0"/>
                                          </p:stCondLst>
                                        </p:cTn>
                                        <p:tgtEl>
                                          <p:spTgt spid="48156"/>
                                        </p:tgtEl>
                                        <p:attrNameLst>
                                          <p:attrName>style.visibility</p:attrName>
                                        </p:attrNameLst>
                                      </p:cBhvr>
                                      <p:to>
                                        <p:strVal val="visible"/>
                                      </p:to>
                                    </p:set>
                                    <p:animEffect transition="in" filter="wipe(left)">
                                      <p:cBhvr>
                                        <p:cTn id="158" dur="500"/>
                                        <p:tgtEl>
                                          <p:spTgt spid="48156"/>
                                        </p:tgtEl>
                                      </p:cBhvr>
                                    </p:animEffect>
                                  </p:childTnLst>
                                </p:cTn>
                              </p:par>
                            </p:childTnLst>
                          </p:cTn>
                        </p:par>
                      </p:childTnLst>
                    </p:cTn>
                  </p:par>
                  <p:par>
                    <p:cTn id="159" fill="hold">
                      <p:stCondLst>
                        <p:cond delay="indefinite"/>
                      </p:stCondLst>
                      <p:childTnLst>
                        <p:par>
                          <p:cTn id="160" fill="hold">
                            <p:stCondLst>
                              <p:cond delay="0"/>
                            </p:stCondLst>
                            <p:childTnLst>
                              <p:par>
                                <p:cTn id="161" presetID="22" presetClass="entr" presetSubtype="8" fill="hold" nodeType="clickEffect">
                                  <p:stCondLst>
                                    <p:cond delay="0"/>
                                  </p:stCondLst>
                                  <p:iterate type="wd">
                                    <p:tmPct val="10000"/>
                                  </p:iterate>
                                  <p:childTnLst>
                                    <p:set>
                                      <p:cBhvr>
                                        <p:cTn id="162" dur="1" fill="hold">
                                          <p:stCondLst>
                                            <p:cond delay="0"/>
                                          </p:stCondLst>
                                        </p:cTn>
                                        <p:tgtEl>
                                          <p:spTgt spid="48175"/>
                                        </p:tgtEl>
                                        <p:attrNameLst>
                                          <p:attrName>style.visibility</p:attrName>
                                        </p:attrNameLst>
                                      </p:cBhvr>
                                      <p:to>
                                        <p:strVal val="visible"/>
                                      </p:to>
                                    </p:set>
                                    <p:animEffect transition="in" filter="wipe(left)">
                                      <p:cBhvr>
                                        <p:cTn id="163" dur="500"/>
                                        <p:tgtEl>
                                          <p:spTgt spid="48175"/>
                                        </p:tgtEl>
                                      </p:cBhvr>
                                    </p:animEffect>
                                  </p:childTnLst>
                                </p:cTn>
                              </p:par>
                            </p:childTnLst>
                          </p:cTn>
                        </p:par>
                      </p:childTnLst>
                    </p:cTn>
                  </p:par>
                  <p:par>
                    <p:cTn id="164" fill="hold">
                      <p:stCondLst>
                        <p:cond delay="indefinite"/>
                      </p:stCondLst>
                      <p:childTnLst>
                        <p:par>
                          <p:cTn id="165" fill="hold">
                            <p:stCondLst>
                              <p:cond delay="0"/>
                            </p:stCondLst>
                            <p:childTnLst>
                              <p:par>
                                <p:cTn id="166" presetID="22" presetClass="entr" presetSubtype="8" fill="hold" nodeType="clickEffect">
                                  <p:stCondLst>
                                    <p:cond delay="0"/>
                                  </p:stCondLst>
                                  <p:iterate type="wd">
                                    <p:tmPct val="10000"/>
                                  </p:iterate>
                                  <p:childTnLst>
                                    <p:set>
                                      <p:cBhvr>
                                        <p:cTn id="167" dur="1" fill="hold">
                                          <p:stCondLst>
                                            <p:cond delay="0"/>
                                          </p:stCondLst>
                                        </p:cTn>
                                        <p:tgtEl>
                                          <p:spTgt spid="48176"/>
                                        </p:tgtEl>
                                        <p:attrNameLst>
                                          <p:attrName>style.visibility</p:attrName>
                                        </p:attrNameLst>
                                      </p:cBhvr>
                                      <p:to>
                                        <p:strVal val="visible"/>
                                      </p:to>
                                    </p:set>
                                    <p:animEffect transition="in" filter="wipe(left)">
                                      <p:cBhvr>
                                        <p:cTn id="168" dur="500"/>
                                        <p:tgtEl>
                                          <p:spTgt spid="48176"/>
                                        </p:tgtEl>
                                      </p:cBhvr>
                                    </p:animEffect>
                                  </p:childTnLst>
                                </p:cTn>
                              </p:par>
                            </p:childTnLst>
                          </p:cTn>
                        </p:par>
                      </p:childTnLst>
                    </p:cTn>
                  </p:par>
                  <p:par>
                    <p:cTn id="169" fill="hold">
                      <p:stCondLst>
                        <p:cond delay="indefinite"/>
                      </p:stCondLst>
                      <p:childTnLst>
                        <p:par>
                          <p:cTn id="170" fill="hold">
                            <p:stCondLst>
                              <p:cond delay="0"/>
                            </p:stCondLst>
                            <p:childTnLst>
                              <p:par>
                                <p:cTn id="171" presetID="22" presetClass="entr" presetSubtype="8" fill="hold" nodeType="clickEffect">
                                  <p:stCondLst>
                                    <p:cond delay="0"/>
                                  </p:stCondLst>
                                  <p:iterate type="wd">
                                    <p:tmPct val="10000"/>
                                  </p:iterate>
                                  <p:childTnLst>
                                    <p:set>
                                      <p:cBhvr>
                                        <p:cTn id="172" dur="1" fill="hold">
                                          <p:stCondLst>
                                            <p:cond delay="0"/>
                                          </p:stCondLst>
                                        </p:cTn>
                                        <p:tgtEl>
                                          <p:spTgt spid="48160"/>
                                        </p:tgtEl>
                                        <p:attrNameLst>
                                          <p:attrName>style.visibility</p:attrName>
                                        </p:attrNameLst>
                                      </p:cBhvr>
                                      <p:to>
                                        <p:strVal val="visible"/>
                                      </p:to>
                                    </p:set>
                                    <p:animEffect transition="in" filter="wipe(left)">
                                      <p:cBhvr>
                                        <p:cTn id="173" dur="500"/>
                                        <p:tgtEl>
                                          <p:spTgt spid="48160"/>
                                        </p:tgtEl>
                                      </p:cBhvr>
                                    </p:animEffect>
                                  </p:childTnLst>
                                </p:cTn>
                              </p:par>
                            </p:childTnLst>
                          </p:cTn>
                        </p:par>
                      </p:childTnLst>
                    </p:cTn>
                  </p:par>
                  <p:par>
                    <p:cTn id="174" fill="hold">
                      <p:stCondLst>
                        <p:cond delay="indefinite"/>
                      </p:stCondLst>
                      <p:childTnLst>
                        <p:par>
                          <p:cTn id="175" fill="hold">
                            <p:stCondLst>
                              <p:cond delay="0"/>
                            </p:stCondLst>
                            <p:childTnLst>
                              <p:par>
                                <p:cTn id="176" presetID="22" presetClass="entr" presetSubtype="8" fill="hold" nodeType="clickEffect">
                                  <p:stCondLst>
                                    <p:cond delay="0"/>
                                  </p:stCondLst>
                                  <p:iterate type="wd">
                                    <p:tmPct val="10000"/>
                                  </p:iterate>
                                  <p:childTnLst>
                                    <p:set>
                                      <p:cBhvr>
                                        <p:cTn id="177" dur="1" fill="hold">
                                          <p:stCondLst>
                                            <p:cond delay="0"/>
                                          </p:stCondLst>
                                        </p:cTn>
                                        <p:tgtEl>
                                          <p:spTgt spid="48177"/>
                                        </p:tgtEl>
                                        <p:attrNameLst>
                                          <p:attrName>style.visibility</p:attrName>
                                        </p:attrNameLst>
                                      </p:cBhvr>
                                      <p:to>
                                        <p:strVal val="visible"/>
                                      </p:to>
                                    </p:set>
                                    <p:animEffect transition="in" filter="wipe(left)">
                                      <p:cBhvr>
                                        <p:cTn id="178" dur="500"/>
                                        <p:tgtEl>
                                          <p:spTgt spid="48177"/>
                                        </p:tgtEl>
                                      </p:cBhvr>
                                    </p:animEffect>
                                  </p:childTnLst>
                                </p:cTn>
                              </p:par>
                            </p:childTnLst>
                          </p:cTn>
                        </p:par>
                      </p:childTnLst>
                    </p:cTn>
                  </p:par>
                  <p:par>
                    <p:cTn id="179" fill="hold">
                      <p:stCondLst>
                        <p:cond delay="indefinite"/>
                      </p:stCondLst>
                      <p:childTnLst>
                        <p:par>
                          <p:cTn id="180" fill="hold">
                            <p:stCondLst>
                              <p:cond delay="0"/>
                            </p:stCondLst>
                            <p:childTnLst>
                              <p:par>
                                <p:cTn id="181" presetID="22" presetClass="entr" presetSubtype="8" fill="hold" nodeType="clickEffect">
                                  <p:stCondLst>
                                    <p:cond delay="0"/>
                                  </p:stCondLst>
                                  <p:iterate type="wd">
                                    <p:tmPct val="10000"/>
                                  </p:iterate>
                                  <p:childTnLst>
                                    <p:set>
                                      <p:cBhvr>
                                        <p:cTn id="182" dur="1" fill="hold">
                                          <p:stCondLst>
                                            <p:cond delay="0"/>
                                          </p:stCondLst>
                                        </p:cTn>
                                        <p:tgtEl>
                                          <p:spTgt spid="48178"/>
                                        </p:tgtEl>
                                        <p:attrNameLst>
                                          <p:attrName>style.visibility</p:attrName>
                                        </p:attrNameLst>
                                      </p:cBhvr>
                                      <p:to>
                                        <p:strVal val="visible"/>
                                      </p:to>
                                    </p:set>
                                    <p:animEffect transition="in" filter="wipe(left)">
                                      <p:cBhvr>
                                        <p:cTn id="183" dur="500"/>
                                        <p:tgtEl>
                                          <p:spTgt spid="48178"/>
                                        </p:tgtEl>
                                      </p:cBhvr>
                                    </p:animEffect>
                                  </p:childTnLst>
                                </p:cTn>
                              </p:par>
                            </p:childTnLst>
                          </p:cTn>
                        </p:par>
                      </p:childTnLst>
                    </p:cTn>
                  </p:par>
                  <p:par>
                    <p:cTn id="184" fill="hold">
                      <p:stCondLst>
                        <p:cond delay="indefinite"/>
                      </p:stCondLst>
                      <p:childTnLst>
                        <p:par>
                          <p:cTn id="185" fill="hold">
                            <p:stCondLst>
                              <p:cond delay="0"/>
                            </p:stCondLst>
                            <p:childTnLst>
                              <p:par>
                                <p:cTn id="186" presetID="22" presetClass="entr" presetSubtype="8" fill="hold" nodeType="clickEffect">
                                  <p:stCondLst>
                                    <p:cond delay="0"/>
                                  </p:stCondLst>
                                  <p:iterate type="wd">
                                    <p:tmPct val="10000"/>
                                  </p:iterate>
                                  <p:childTnLst>
                                    <p:set>
                                      <p:cBhvr>
                                        <p:cTn id="187" dur="1" fill="hold">
                                          <p:stCondLst>
                                            <p:cond delay="0"/>
                                          </p:stCondLst>
                                        </p:cTn>
                                        <p:tgtEl>
                                          <p:spTgt spid="9"/>
                                        </p:tgtEl>
                                        <p:attrNameLst>
                                          <p:attrName>style.visibility</p:attrName>
                                        </p:attrNameLst>
                                      </p:cBhvr>
                                      <p:to>
                                        <p:strVal val="visible"/>
                                      </p:to>
                                    </p:set>
                                    <p:animEffect transition="in" filter="wipe(left)">
                                      <p:cBhvr>
                                        <p:cTn id="18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animBg="1" autoUpdateAnimBg="0"/>
      <p:bldP spid="48132" grpId="0" build="p" autoUpdateAnimBg="0"/>
      <p:bldP spid="48138" grpId="0" animBg="1" autoUpdateAnimBg="0"/>
      <p:bldP spid="48139" grpId="0"/>
      <p:bldP spid="48140" grpId="0"/>
      <p:bldP spid="48141" grpId="0"/>
      <p:bldP spid="48142" grpId="0" animBg="1"/>
      <p:bldP spid="48149" grpId="0" animBg="1" autoUpdateAnimBg="0"/>
      <p:bldP spid="48153" grpId="0" animBg="1" autoUpdateAnimBg="0"/>
      <p:bldP spid="48155" grpId="0" animBg="1" autoUpdateAnimBg="0"/>
      <p:bldP spid="55" grpId="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7912" name="Rectangle 4"/>
          <p:cNvSpPr>
            <a:spLocks noGrp="1" noChangeArrowheads="1"/>
          </p:cNvSpPr>
          <p:nvPr>
            <p:ph type="dt" sz="quarter" idx="10"/>
          </p:nvPr>
        </p:nvSpPr>
        <p:spPr>
          <a:noFill/>
        </p:spPr>
        <p:txBody>
          <a:bodyPr/>
          <a:lstStyle/>
          <a:p>
            <a:r>
              <a:rPr lang="en-US" smtClean="0"/>
              <a:t>Wednesday, June 15, 2011</a:t>
            </a:r>
            <a:endParaRPr lang="en-US"/>
          </a:p>
        </p:txBody>
      </p:sp>
      <p:sp>
        <p:nvSpPr>
          <p:cNvPr id="37913" name="Rectangle 6"/>
          <p:cNvSpPr>
            <a:spLocks noGrp="1" noChangeArrowheads="1"/>
          </p:cNvSpPr>
          <p:nvPr>
            <p:ph type="sldNum" sz="quarter" idx="12"/>
          </p:nvPr>
        </p:nvSpPr>
        <p:spPr>
          <a:noFill/>
        </p:spPr>
        <p:txBody>
          <a:bodyPr/>
          <a:lstStyle/>
          <a:p>
            <a:fld id="{7AF3644A-AB31-B64B-A91F-731F80F1F0A4}" type="slidenum">
              <a:rPr lang="en-US"/>
              <a:pPr/>
              <a:t>9</a:t>
            </a:fld>
            <a:endParaRPr lang="en-US"/>
          </a:p>
        </p:txBody>
      </p:sp>
      <p:sp>
        <p:nvSpPr>
          <p:cNvPr id="52226" name="AutoShape 2"/>
          <p:cNvSpPr>
            <a:spLocks noChangeArrowheads="1"/>
          </p:cNvSpPr>
          <p:nvPr/>
        </p:nvSpPr>
        <p:spPr bwMode="auto">
          <a:xfrm>
            <a:off x="1371600" y="2574925"/>
            <a:ext cx="1828800" cy="838200"/>
          </a:xfrm>
          <a:prstGeom prst="rtTriangle">
            <a:avLst/>
          </a:prstGeom>
          <a:solidFill>
            <a:srgbClr val="FFFFCC"/>
          </a:solidFill>
          <a:ln w="28575">
            <a:solidFill>
              <a:srgbClr val="800000"/>
            </a:solidFill>
            <a:miter lim="800000"/>
            <a:headEnd/>
            <a:tailEnd/>
          </a:ln>
        </p:spPr>
        <p:txBody>
          <a:bodyPr wrap="none" anchor="ctr">
            <a:prstTxWarp prst="textNoShape">
              <a:avLst/>
            </a:prstTxWarp>
          </a:bodyPr>
          <a:lstStyle/>
          <a:p>
            <a:endParaRPr lang="en-US"/>
          </a:p>
        </p:txBody>
      </p:sp>
      <p:sp>
        <p:nvSpPr>
          <p:cNvPr id="37915" name="Rectangle 3"/>
          <p:cNvSpPr>
            <a:spLocks noGrp="1" noChangeArrowheads="1"/>
          </p:cNvSpPr>
          <p:nvPr>
            <p:ph type="title"/>
          </p:nvPr>
        </p:nvSpPr>
        <p:spPr>
          <a:xfrm>
            <a:off x="685800" y="76200"/>
            <a:ext cx="7772400" cy="762000"/>
          </a:xfrm>
        </p:spPr>
        <p:txBody>
          <a:bodyPr/>
          <a:lstStyle/>
          <a:p>
            <a:r>
              <a:rPr lang="en-US" smtClean="0"/>
              <a:t>Example 4.16 w/ Friction</a:t>
            </a:r>
          </a:p>
        </p:txBody>
      </p:sp>
      <p:sp>
        <p:nvSpPr>
          <p:cNvPr id="52228" name="Text Box 4"/>
          <p:cNvSpPr txBox="1">
            <a:spLocks noChangeArrowheads="1"/>
          </p:cNvSpPr>
          <p:nvPr/>
        </p:nvSpPr>
        <p:spPr bwMode="auto">
          <a:xfrm>
            <a:off x="685800" y="838200"/>
            <a:ext cx="8001000" cy="1035050"/>
          </a:xfrm>
          <a:prstGeom prst="rect">
            <a:avLst/>
          </a:prstGeom>
          <a:solidFill>
            <a:srgbClr val="CCFFFF"/>
          </a:solidFill>
          <a:ln w="28575">
            <a:solidFill>
              <a:srgbClr val="800000"/>
            </a:solid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Suppose a block is placed on a rough surface inclined relative to the horizontal.  The inclination angle is increased till the block starts to move.  Show that by measuring this critical angle, </a:t>
            </a:r>
            <a:r>
              <a:rPr lang="en-US" sz="2000">
                <a:solidFill>
                  <a:schemeClr val="accent2"/>
                </a:solidFill>
                <a:latin typeface="Symbol" charset="2"/>
              </a:rPr>
              <a:t>θ</a:t>
            </a:r>
            <a:r>
              <a:rPr lang="en-US" sz="2000" baseline="-25000">
                <a:solidFill>
                  <a:schemeClr val="accent2"/>
                </a:solidFill>
                <a:latin typeface="Arial Narrow" charset="0"/>
              </a:rPr>
              <a:t>c</a:t>
            </a:r>
            <a:r>
              <a:rPr lang="en-US" sz="2000">
                <a:solidFill>
                  <a:schemeClr val="accent2"/>
                </a:solidFill>
                <a:latin typeface="Arial Narrow" charset="0"/>
              </a:rPr>
              <a:t>, one can determine coefficient of static friction, </a:t>
            </a:r>
            <a:r>
              <a:rPr lang="en-US" sz="2000">
                <a:solidFill>
                  <a:schemeClr val="accent2"/>
                </a:solidFill>
                <a:latin typeface="Symbol" charset="2"/>
              </a:rPr>
              <a:t>μ</a:t>
            </a:r>
            <a:r>
              <a:rPr lang="en-US" sz="2000" baseline="-25000">
                <a:solidFill>
                  <a:schemeClr val="accent2"/>
                </a:solidFill>
                <a:latin typeface="Arial Narrow" charset="0"/>
              </a:rPr>
              <a:t>s</a:t>
            </a:r>
            <a:r>
              <a:rPr lang="en-US" sz="2000">
                <a:solidFill>
                  <a:schemeClr val="accent2"/>
                </a:solidFill>
                <a:latin typeface="Arial Narrow" charset="0"/>
              </a:rPr>
              <a:t>.</a:t>
            </a:r>
            <a:endParaRPr lang="en-US" sz="2000"/>
          </a:p>
        </p:txBody>
      </p:sp>
      <p:graphicFrame>
        <p:nvGraphicFramePr>
          <p:cNvPr id="52229" name="Object 2"/>
          <p:cNvGraphicFramePr>
            <a:graphicFrameLocks noChangeAspect="1"/>
          </p:cNvGraphicFramePr>
          <p:nvPr/>
        </p:nvGraphicFramePr>
        <p:xfrm>
          <a:off x="3217863" y="3860800"/>
          <a:ext cx="528637" cy="350838"/>
        </p:xfrm>
        <a:graphic>
          <a:graphicData uri="http://schemas.openxmlformats.org/presentationml/2006/ole">
            <p:oleObj spid="_x0000_s402434" name="Equation" r:id="rId3" imgW="292100" imgH="203200" progId="Equation.DSMT4">
              <p:embed/>
            </p:oleObj>
          </a:graphicData>
        </a:graphic>
      </p:graphicFrame>
      <p:sp>
        <p:nvSpPr>
          <p:cNvPr id="52230" name="AutoShape 6"/>
          <p:cNvSpPr>
            <a:spLocks noChangeArrowheads="1"/>
          </p:cNvSpPr>
          <p:nvPr/>
        </p:nvSpPr>
        <p:spPr bwMode="auto">
          <a:xfrm>
            <a:off x="3505200" y="2209800"/>
            <a:ext cx="1600200" cy="1219200"/>
          </a:xfrm>
          <a:prstGeom prst="rightArrow">
            <a:avLst>
              <a:gd name="adj1" fmla="val 50000"/>
              <a:gd name="adj2" fmla="val 32813"/>
            </a:avLst>
          </a:prstGeom>
          <a:solidFill>
            <a:srgbClr val="FFFFCC"/>
          </a:solidFill>
          <a:ln w="28575">
            <a:solidFill>
              <a:srgbClr val="A50021"/>
            </a:solidFill>
            <a:miter lim="800000"/>
            <a:headEnd/>
            <a:tailEnd/>
          </a:ln>
        </p:spPr>
        <p:txBody>
          <a:bodyPr wrap="none" anchor="ctr">
            <a:prstTxWarp prst="textNoShape">
              <a:avLst/>
            </a:prstTxWarp>
          </a:bodyPr>
          <a:lstStyle/>
          <a:p>
            <a:pPr algn="ctr"/>
            <a:r>
              <a:rPr lang="en-US" sz="2000">
                <a:solidFill>
                  <a:srgbClr val="800000"/>
                </a:solidFill>
                <a:latin typeface="Arial Narrow" charset="0"/>
              </a:rPr>
              <a:t>Free-body</a:t>
            </a:r>
          </a:p>
          <a:p>
            <a:pPr algn="ctr"/>
            <a:r>
              <a:rPr lang="en-US" sz="2000">
                <a:solidFill>
                  <a:srgbClr val="800000"/>
                </a:solidFill>
                <a:latin typeface="Arial Narrow" charset="0"/>
              </a:rPr>
              <a:t>Diagram</a:t>
            </a:r>
          </a:p>
        </p:txBody>
      </p:sp>
      <p:grpSp>
        <p:nvGrpSpPr>
          <p:cNvPr id="2" name="Group 7"/>
          <p:cNvGrpSpPr>
            <a:grpSpLocks/>
          </p:cNvGrpSpPr>
          <p:nvPr/>
        </p:nvGrpSpPr>
        <p:grpSpPr bwMode="auto">
          <a:xfrm>
            <a:off x="2466975" y="3108325"/>
            <a:ext cx="352425" cy="307975"/>
            <a:chOff x="1026" y="1872"/>
            <a:chExt cx="222" cy="194"/>
          </a:xfrm>
        </p:grpSpPr>
        <p:sp>
          <p:nvSpPr>
            <p:cNvPr id="37960" name="Text Box 8"/>
            <p:cNvSpPr txBox="1">
              <a:spLocks noChangeArrowheads="1"/>
            </p:cNvSpPr>
            <p:nvPr/>
          </p:nvSpPr>
          <p:spPr bwMode="auto">
            <a:xfrm>
              <a:off x="1026" y="1872"/>
              <a:ext cx="175" cy="194"/>
            </a:xfrm>
            <a:prstGeom prst="rect">
              <a:avLst/>
            </a:prstGeom>
            <a:noFill/>
            <a:ln w="9525">
              <a:noFill/>
              <a:miter lim="800000"/>
              <a:headEnd/>
              <a:tailEnd/>
            </a:ln>
          </p:spPr>
          <p:txBody>
            <a:bodyPr wrap="none">
              <a:prstTxWarp prst="textNoShape">
                <a:avLst/>
              </a:prstTxWarp>
              <a:spAutoFit/>
            </a:bodyPr>
            <a:lstStyle/>
            <a:p>
              <a:r>
                <a:rPr lang="en-US" sz="1400">
                  <a:solidFill>
                    <a:srgbClr val="333399"/>
                  </a:solidFill>
                  <a:latin typeface="Symbol" charset="2"/>
                </a:rPr>
                <a:t>θ</a:t>
              </a:r>
            </a:p>
          </p:txBody>
        </p:sp>
        <p:sp>
          <p:nvSpPr>
            <p:cNvPr id="37961" name="AutoShape 9"/>
            <p:cNvSpPr>
              <a:spLocks noChangeArrowheads="1"/>
            </p:cNvSpPr>
            <p:nvPr/>
          </p:nvSpPr>
          <p:spPr bwMode="auto">
            <a:xfrm rot="-5400000">
              <a:off x="1164" y="1980"/>
              <a:ext cx="120" cy="48"/>
            </a:xfrm>
            <a:prstGeom prst="curvedDownArrow">
              <a:avLst>
                <a:gd name="adj1" fmla="val 50000"/>
                <a:gd name="adj2" fmla="val 100000"/>
                <a:gd name="adj3" fmla="val 33333"/>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3" name="Group 10"/>
          <p:cNvGrpSpPr>
            <a:grpSpLocks/>
          </p:cNvGrpSpPr>
          <p:nvPr/>
        </p:nvGrpSpPr>
        <p:grpSpPr bwMode="auto">
          <a:xfrm>
            <a:off x="5257800" y="1905000"/>
            <a:ext cx="1889125" cy="1371600"/>
            <a:chOff x="3312" y="1200"/>
            <a:chExt cx="1190" cy="864"/>
          </a:xfrm>
        </p:grpSpPr>
        <p:grpSp>
          <p:nvGrpSpPr>
            <p:cNvPr id="4" name="Group 11"/>
            <p:cNvGrpSpPr>
              <a:grpSpLocks/>
            </p:cNvGrpSpPr>
            <p:nvPr/>
          </p:nvGrpSpPr>
          <p:grpSpPr bwMode="auto">
            <a:xfrm>
              <a:off x="3312" y="1344"/>
              <a:ext cx="1190" cy="720"/>
              <a:chOff x="2506" y="1344"/>
              <a:chExt cx="1190" cy="720"/>
            </a:xfrm>
          </p:grpSpPr>
          <p:sp>
            <p:nvSpPr>
              <p:cNvPr id="37957" name="Line 12"/>
              <p:cNvSpPr>
                <a:spLocks noChangeShapeType="1"/>
              </p:cNvSpPr>
              <p:nvPr/>
            </p:nvSpPr>
            <p:spPr bwMode="auto">
              <a:xfrm>
                <a:off x="2506" y="1920"/>
                <a:ext cx="1008" cy="0"/>
              </a:xfrm>
              <a:prstGeom prst="line">
                <a:avLst/>
              </a:prstGeom>
              <a:noFill/>
              <a:ln w="28575">
                <a:solidFill>
                  <a:srgbClr val="800000"/>
                </a:solidFill>
                <a:round/>
                <a:headEnd/>
                <a:tailEnd/>
              </a:ln>
            </p:spPr>
            <p:txBody>
              <a:bodyPr>
                <a:prstTxWarp prst="textNoShape">
                  <a:avLst/>
                </a:prstTxWarp>
              </a:bodyPr>
              <a:lstStyle/>
              <a:p>
                <a:endParaRPr lang="en-US"/>
              </a:p>
            </p:txBody>
          </p:sp>
          <p:sp>
            <p:nvSpPr>
              <p:cNvPr id="37958" name="Line 13"/>
              <p:cNvSpPr>
                <a:spLocks noChangeShapeType="1"/>
              </p:cNvSpPr>
              <p:nvPr/>
            </p:nvSpPr>
            <p:spPr bwMode="auto">
              <a:xfrm rot="5400000">
                <a:off x="2674" y="1704"/>
                <a:ext cx="720" cy="0"/>
              </a:xfrm>
              <a:prstGeom prst="line">
                <a:avLst/>
              </a:prstGeom>
              <a:noFill/>
              <a:ln w="28575">
                <a:solidFill>
                  <a:srgbClr val="800000"/>
                </a:solidFill>
                <a:round/>
                <a:headEnd/>
                <a:tailEnd/>
              </a:ln>
            </p:spPr>
            <p:txBody>
              <a:bodyPr>
                <a:prstTxWarp prst="textNoShape">
                  <a:avLst/>
                </a:prstTxWarp>
              </a:bodyPr>
              <a:lstStyle/>
              <a:p>
                <a:endParaRPr lang="en-US"/>
              </a:p>
            </p:txBody>
          </p:sp>
          <p:sp>
            <p:nvSpPr>
              <p:cNvPr id="37959" name="Text Box 14"/>
              <p:cNvSpPr txBox="1">
                <a:spLocks noChangeArrowheads="1"/>
              </p:cNvSpPr>
              <p:nvPr/>
            </p:nvSpPr>
            <p:spPr bwMode="auto">
              <a:xfrm>
                <a:off x="3514" y="1783"/>
                <a:ext cx="182" cy="250"/>
              </a:xfrm>
              <a:prstGeom prst="rect">
                <a:avLst/>
              </a:prstGeom>
              <a:noFill/>
              <a:ln w="9525">
                <a:noFill/>
                <a:miter lim="800000"/>
                <a:headEnd/>
                <a:tailEnd/>
              </a:ln>
            </p:spPr>
            <p:txBody>
              <a:bodyPr wrap="none">
                <a:prstTxWarp prst="textNoShape">
                  <a:avLst/>
                </a:prstTxWarp>
                <a:spAutoFit/>
              </a:bodyPr>
              <a:lstStyle/>
              <a:p>
                <a:r>
                  <a:rPr lang="en-US" sz="2000">
                    <a:solidFill>
                      <a:srgbClr val="333399"/>
                    </a:solidFill>
                    <a:latin typeface="Arial Narrow" charset="0"/>
                  </a:rPr>
                  <a:t>x</a:t>
                </a:r>
              </a:p>
            </p:txBody>
          </p:sp>
        </p:grpSp>
        <p:sp>
          <p:nvSpPr>
            <p:cNvPr id="37956" name="Text Box 15"/>
            <p:cNvSpPr txBox="1">
              <a:spLocks noChangeArrowheads="1"/>
            </p:cNvSpPr>
            <p:nvPr/>
          </p:nvSpPr>
          <p:spPr bwMode="auto">
            <a:xfrm>
              <a:off x="3840" y="1200"/>
              <a:ext cx="182" cy="250"/>
            </a:xfrm>
            <a:prstGeom prst="rect">
              <a:avLst/>
            </a:prstGeom>
            <a:noFill/>
            <a:ln w="9525">
              <a:noFill/>
              <a:miter lim="800000"/>
              <a:headEnd/>
              <a:tailEnd/>
            </a:ln>
          </p:spPr>
          <p:txBody>
            <a:bodyPr wrap="none">
              <a:prstTxWarp prst="textNoShape">
                <a:avLst/>
              </a:prstTxWarp>
              <a:spAutoFit/>
            </a:bodyPr>
            <a:lstStyle/>
            <a:p>
              <a:r>
                <a:rPr lang="en-US" sz="2000">
                  <a:solidFill>
                    <a:srgbClr val="333399"/>
                  </a:solidFill>
                  <a:latin typeface="Arial Narrow" charset="0"/>
                </a:rPr>
                <a:t>y</a:t>
              </a:r>
            </a:p>
          </p:txBody>
        </p:sp>
      </p:grpSp>
      <p:sp>
        <p:nvSpPr>
          <p:cNvPr id="52240" name="Rectangle 16"/>
          <p:cNvSpPr>
            <a:spLocks noChangeArrowheads="1"/>
          </p:cNvSpPr>
          <p:nvPr/>
        </p:nvSpPr>
        <p:spPr bwMode="auto">
          <a:xfrm rot="1561888">
            <a:off x="1447800" y="2270125"/>
            <a:ext cx="381000" cy="381000"/>
          </a:xfrm>
          <a:prstGeom prst="rect">
            <a:avLst/>
          </a:prstGeom>
          <a:solidFill>
            <a:srgbClr val="CC6600"/>
          </a:solidFill>
          <a:ln w="28575">
            <a:solidFill>
              <a:srgbClr val="800000"/>
            </a:solidFill>
            <a:miter lim="800000"/>
            <a:headEnd/>
            <a:tailEnd/>
          </a:ln>
        </p:spPr>
        <p:txBody>
          <a:bodyPr wrap="none" anchor="ctr">
            <a:prstTxWarp prst="textNoShape">
              <a:avLst/>
            </a:prstTxWarp>
          </a:bodyPr>
          <a:lstStyle/>
          <a:p>
            <a:pPr algn="ctr"/>
            <a:r>
              <a:rPr lang="en-US" sz="2000">
                <a:solidFill>
                  <a:srgbClr val="FFFF99"/>
                </a:solidFill>
                <a:latin typeface="Arial Narrow" charset="0"/>
              </a:rPr>
              <a:t>M</a:t>
            </a:r>
          </a:p>
        </p:txBody>
      </p:sp>
      <p:grpSp>
        <p:nvGrpSpPr>
          <p:cNvPr id="5" name="Group 17"/>
          <p:cNvGrpSpPr>
            <a:grpSpLocks/>
          </p:cNvGrpSpPr>
          <p:nvPr/>
        </p:nvGrpSpPr>
        <p:grpSpPr bwMode="auto">
          <a:xfrm>
            <a:off x="2209800" y="2370138"/>
            <a:ext cx="609600" cy="509587"/>
            <a:chOff x="864" y="1311"/>
            <a:chExt cx="384" cy="321"/>
          </a:xfrm>
        </p:grpSpPr>
        <p:sp>
          <p:nvSpPr>
            <p:cNvPr id="37953" name="Line 18"/>
            <p:cNvSpPr>
              <a:spLocks noChangeShapeType="1"/>
            </p:cNvSpPr>
            <p:nvPr/>
          </p:nvSpPr>
          <p:spPr bwMode="auto">
            <a:xfrm>
              <a:off x="864" y="1440"/>
              <a:ext cx="384" cy="192"/>
            </a:xfrm>
            <a:prstGeom prst="line">
              <a:avLst/>
            </a:prstGeom>
            <a:noFill/>
            <a:ln w="28575">
              <a:solidFill>
                <a:srgbClr val="333399"/>
              </a:solidFill>
              <a:round/>
              <a:headEnd/>
              <a:tailEnd type="triangle" w="med" len="med"/>
            </a:ln>
          </p:spPr>
          <p:txBody>
            <a:bodyPr>
              <a:prstTxWarp prst="textNoShape">
                <a:avLst/>
              </a:prstTxWarp>
            </a:bodyPr>
            <a:lstStyle/>
            <a:p>
              <a:endParaRPr lang="en-US"/>
            </a:p>
          </p:txBody>
        </p:sp>
        <p:sp>
          <p:nvSpPr>
            <p:cNvPr id="37954" name="Text Box 19"/>
            <p:cNvSpPr txBox="1">
              <a:spLocks noChangeArrowheads="1"/>
            </p:cNvSpPr>
            <p:nvPr/>
          </p:nvSpPr>
          <p:spPr bwMode="auto">
            <a:xfrm rot="1417118">
              <a:off x="1004" y="1311"/>
              <a:ext cx="183" cy="250"/>
            </a:xfrm>
            <a:prstGeom prst="rect">
              <a:avLst/>
            </a:prstGeom>
            <a:noFill/>
            <a:ln w="9525">
              <a:noFill/>
              <a:miter lim="800000"/>
              <a:headEnd/>
              <a:tailEnd/>
            </a:ln>
          </p:spPr>
          <p:txBody>
            <a:bodyPr wrap="none">
              <a:prstTxWarp prst="textNoShape">
                <a:avLst/>
              </a:prstTxWarp>
              <a:spAutoFit/>
            </a:bodyPr>
            <a:lstStyle/>
            <a:p>
              <a:r>
                <a:rPr lang="en-US" sz="2000" b="1">
                  <a:solidFill>
                    <a:srgbClr val="333399"/>
                  </a:solidFill>
                  <a:latin typeface="Monotype Corsiva" charset="0"/>
                </a:rPr>
                <a:t>a</a:t>
              </a:r>
            </a:p>
          </p:txBody>
        </p:sp>
      </p:grpSp>
      <p:grpSp>
        <p:nvGrpSpPr>
          <p:cNvPr id="6" name="Group 20"/>
          <p:cNvGrpSpPr>
            <a:grpSpLocks/>
          </p:cNvGrpSpPr>
          <p:nvPr/>
        </p:nvGrpSpPr>
        <p:grpSpPr bwMode="auto">
          <a:xfrm>
            <a:off x="1582738" y="2498725"/>
            <a:ext cx="398462" cy="930275"/>
            <a:chOff x="469" y="1488"/>
            <a:chExt cx="251" cy="586"/>
          </a:xfrm>
        </p:grpSpPr>
        <p:sp>
          <p:nvSpPr>
            <p:cNvPr id="37951" name="Line 21"/>
            <p:cNvSpPr>
              <a:spLocks noChangeShapeType="1"/>
            </p:cNvSpPr>
            <p:nvPr/>
          </p:nvSpPr>
          <p:spPr bwMode="auto">
            <a:xfrm>
              <a:off x="480" y="1488"/>
              <a:ext cx="0" cy="432"/>
            </a:xfrm>
            <a:prstGeom prst="line">
              <a:avLst/>
            </a:prstGeom>
            <a:noFill/>
            <a:ln w="28575">
              <a:solidFill>
                <a:srgbClr val="333399"/>
              </a:solidFill>
              <a:round/>
              <a:headEnd/>
              <a:tailEnd type="triangle" w="med" len="med"/>
            </a:ln>
          </p:spPr>
          <p:txBody>
            <a:bodyPr>
              <a:prstTxWarp prst="textNoShape">
                <a:avLst/>
              </a:prstTxWarp>
            </a:bodyPr>
            <a:lstStyle/>
            <a:p>
              <a:endParaRPr lang="en-US"/>
            </a:p>
          </p:txBody>
        </p:sp>
        <p:sp>
          <p:nvSpPr>
            <p:cNvPr id="37952" name="Text Box 22"/>
            <p:cNvSpPr txBox="1">
              <a:spLocks noChangeArrowheads="1"/>
            </p:cNvSpPr>
            <p:nvPr/>
          </p:nvSpPr>
          <p:spPr bwMode="auto">
            <a:xfrm>
              <a:off x="469" y="1824"/>
              <a:ext cx="251" cy="250"/>
            </a:xfrm>
            <a:prstGeom prst="rect">
              <a:avLst/>
            </a:prstGeom>
            <a:noFill/>
            <a:ln w="9525">
              <a:noFill/>
              <a:miter lim="800000"/>
              <a:headEnd/>
              <a:tailEnd/>
            </a:ln>
          </p:spPr>
          <p:txBody>
            <a:bodyPr wrap="none">
              <a:prstTxWarp prst="textNoShape">
                <a:avLst/>
              </a:prstTxWarp>
              <a:spAutoFit/>
            </a:bodyPr>
            <a:lstStyle/>
            <a:p>
              <a:r>
                <a:rPr lang="en-US" sz="2000" b="1">
                  <a:solidFill>
                    <a:srgbClr val="333399"/>
                  </a:solidFill>
                  <a:latin typeface="Monotype Corsiva" charset="0"/>
                </a:rPr>
                <a:t>F</a:t>
              </a:r>
              <a:r>
                <a:rPr lang="en-US" sz="2000" b="1" baseline="-25000">
                  <a:solidFill>
                    <a:srgbClr val="333399"/>
                  </a:solidFill>
                  <a:latin typeface="Monotype Corsiva" charset="0"/>
                </a:rPr>
                <a:t>g</a:t>
              </a:r>
            </a:p>
          </p:txBody>
        </p:sp>
      </p:grpSp>
      <p:grpSp>
        <p:nvGrpSpPr>
          <p:cNvPr id="7" name="Group 23"/>
          <p:cNvGrpSpPr>
            <a:grpSpLocks/>
          </p:cNvGrpSpPr>
          <p:nvPr/>
        </p:nvGrpSpPr>
        <p:grpSpPr bwMode="auto">
          <a:xfrm>
            <a:off x="1524000" y="2041525"/>
            <a:ext cx="457200" cy="609600"/>
            <a:chOff x="432" y="1056"/>
            <a:chExt cx="288" cy="384"/>
          </a:xfrm>
        </p:grpSpPr>
        <p:sp>
          <p:nvSpPr>
            <p:cNvPr id="37949" name="Line 24"/>
            <p:cNvSpPr>
              <a:spLocks noChangeShapeType="1"/>
            </p:cNvSpPr>
            <p:nvPr/>
          </p:nvSpPr>
          <p:spPr bwMode="auto">
            <a:xfrm flipV="1">
              <a:off x="432" y="1152"/>
              <a:ext cx="144" cy="288"/>
            </a:xfrm>
            <a:prstGeom prst="line">
              <a:avLst/>
            </a:prstGeom>
            <a:noFill/>
            <a:ln w="28575">
              <a:solidFill>
                <a:srgbClr val="333399"/>
              </a:solidFill>
              <a:round/>
              <a:headEnd/>
              <a:tailEnd type="triangle" w="med" len="med"/>
            </a:ln>
          </p:spPr>
          <p:txBody>
            <a:bodyPr>
              <a:prstTxWarp prst="textNoShape">
                <a:avLst/>
              </a:prstTxWarp>
            </a:bodyPr>
            <a:lstStyle/>
            <a:p>
              <a:endParaRPr lang="en-US"/>
            </a:p>
          </p:txBody>
        </p:sp>
        <p:sp>
          <p:nvSpPr>
            <p:cNvPr id="37950" name="Text Box 25"/>
            <p:cNvSpPr txBox="1">
              <a:spLocks noChangeArrowheads="1"/>
            </p:cNvSpPr>
            <p:nvPr/>
          </p:nvSpPr>
          <p:spPr bwMode="auto">
            <a:xfrm>
              <a:off x="530" y="1056"/>
              <a:ext cx="190" cy="250"/>
            </a:xfrm>
            <a:prstGeom prst="rect">
              <a:avLst/>
            </a:prstGeom>
            <a:noFill/>
            <a:ln w="9525">
              <a:noFill/>
              <a:miter lim="800000"/>
              <a:headEnd/>
              <a:tailEnd/>
            </a:ln>
          </p:spPr>
          <p:txBody>
            <a:bodyPr wrap="none">
              <a:prstTxWarp prst="textNoShape">
                <a:avLst/>
              </a:prstTxWarp>
              <a:spAutoFit/>
            </a:bodyPr>
            <a:lstStyle/>
            <a:p>
              <a:r>
                <a:rPr lang="en-US" sz="2000" b="1">
                  <a:solidFill>
                    <a:srgbClr val="333399"/>
                  </a:solidFill>
                  <a:latin typeface="Monotype Corsiva" charset="0"/>
                </a:rPr>
                <a:t>n</a:t>
              </a:r>
              <a:endParaRPr lang="en-US" sz="2000" b="1" baseline="-25000">
                <a:solidFill>
                  <a:srgbClr val="333399"/>
                </a:solidFill>
                <a:latin typeface="Monotype Corsiva" charset="0"/>
              </a:endParaRPr>
            </a:p>
          </p:txBody>
        </p:sp>
      </p:grpSp>
      <p:grpSp>
        <p:nvGrpSpPr>
          <p:cNvPr id="8" name="Group 26"/>
          <p:cNvGrpSpPr>
            <a:grpSpLocks/>
          </p:cNvGrpSpPr>
          <p:nvPr/>
        </p:nvGrpSpPr>
        <p:grpSpPr bwMode="auto">
          <a:xfrm>
            <a:off x="6096000" y="2362200"/>
            <a:ext cx="301625" cy="685800"/>
            <a:chOff x="3014" y="1488"/>
            <a:chExt cx="190" cy="432"/>
          </a:xfrm>
        </p:grpSpPr>
        <p:sp>
          <p:nvSpPr>
            <p:cNvPr id="37947" name="Line 27"/>
            <p:cNvSpPr>
              <a:spLocks noChangeShapeType="1"/>
            </p:cNvSpPr>
            <p:nvPr/>
          </p:nvSpPr>
          <p:spPr bwMode="auto">
            <a:xfrm flipV="1">
              <a:off x="3024" y="1584"/>
              <a:ext cx="0" cy="336"/>
            </a:xfrm>
            <a:prstGeom prst="line">
              <a:avLst/>
            </a:prstGeom>
            <a:noFill/>
            <a:ln w="28575">
              <a:solidFill>
                <a:srgbClr val="333399"/>
              </a:solidFill>
              <a:round/>
              <a:headEnd type="oval" w="med" len="med"/>
              <a:tailEnd type="triangle" w="med" len="med"/>
            </a:ln>
          </p:spPr>
          <p:txBody>
            <a:bodyPr>
              <a:prstTxWarp prst="textNoShape">
                <a:avLst/>
              </a:prstTxWarp>
            </a:bodyPr>
            <a:lstStyle/>
            <a:p>
              <a:endParaRPr lang="en-US"/>
            </a:p>
          </p:txBody>
        </p:sp>
        <p:sp>
          <p:nvSpPr>
            <p:cNvPr id="37948" name="Text Box 28"/>
            <p:cNvSpPr txBox="1">
              <a:spLocks noChangeArrowheads="1"/>
            </p:cNvSpPr>
            <p:nvPr/>
          </p:nvSpPr>
          <p:spPr bwMode="auto">
            <a:xfrm>
              <a:off x="3014" y="1488"/>
              <a:ext cx="190" cy="250"/>
            </a:xfrm>
            <a:prstGeom prst="rect">
              <a:avLst/>
            </a:prstGeom>
            <a:noFill/>
            <a:ln w="9525">
              <a:noFill/>
              <a:miter lim="800000"/>
              <a:headEnd/>
              <a:tailEnd/>
            </a:ln>
          </p:spPr>
          <p:txBody>
            <a:bodyPr wrap="none">
              <a:prstTxWarp prst="textNoShape">
                <a:avLst/>
              </a:prstTxWarp>
              <a:spAutoFit/>
            </a:bodyPr>
            <a:lstStyle/>
            <a:p>
              <a:r>
                <a:rPr lang="en-US" sz="2000" b="1">
                  <a:solidFill>
                    <a:srgbClr val="333399"/>
                  </a:solidFill>
                  <a:latin typeface="Monotype Corsiva" charset="0"/>
                </a:rPr>
                <a:t>n</a:t>
              </a:r>
              <a:endParaRPr lang="en-US"/>
            </a:p>
          </p:txBody>
        </p:sp>
      </p:grpSp>
      <p:grpSp>
        <p:nvGrpSpPr>
          <p:cNvPr id="9" name="Group 29"/>
          <p:cNvGrpSpPr>
            <a:grpSpLocks/>
          </p:cNvGrpSpPr>
          <p:nvPr/>
        </p:nvGrpSpPr>
        <p:grpSpPr bwMode="auto">
          <a:xfrm>
            <a:off x="6096000" y="3048000"/>
            <a:ext cx="1270000" cy="685800"/>
            <a:chOff x="2870" y="1920"/>
            <a:chExt cx="800" cy="432"/>
          </a:xfrm>
        </p:grpSpPr>
        <p:sp>
          <p:nvSpPr>
            <p:cNvPr id="37945" name="Line 30"/>
            <p:cNvSpPr>
              <a:spLocks noChangeShapeType="1"/>
            </p:cNvSpPr>
            <p:nvPr/>
          </p:nvSpPr>
          <p:spPr bwMode="auto">
            <a:xfrm>
              <a:off x="2870" y="1920"/>
              <a:ext cx="288" cy="432"/>
            </a:xfrm>
            <a:prstGeom prst="line">
              <a:avLst/>
            </a:prstGeom>
            <a:noFill/>
            <a:ln w="38100">
              <a:solidFill>
                <a:srgbClr val="333399"/>
              </a:solidFill>
              <a:round/>
              <a:headEnd/>
              <a:tailEnd type="triangle" w="med" len="med"/>
            </a:ln>
          </p:spPr>
          <p:txBody>
            <a:bodyPr>
              <a:prstTxWarp prst="textNoShape">
                <a:avLst/>
              </a:prstTxWarp>
            </a:bodyPr>
            <a:lstStyle/>
            <a:p>
              <a:endParaRPr lang="en-US"/>
            </a:p>
          </p:txBody>
        </p:sp>
        <p:sp>
          <p:nvSpPr>
            <p:cNvPr id="37946" name="Text Box 31"/>
            <p:cNvSpPr txBox="1">
              <a:spLocks noChangeArrowheads="1"/>
            </p:cNvSpPr>
            <p:nvPr/>
          </p:nvSpPr>
          <p:spPr bwMode="auto">
            <a:xfrm>
              <a:off x="3100" y="2035"/>
              <a:ext cx="570" cy="250"/>
            </a:xfrm>
            <a:prstGeom prst="rect">
              <a:avLst/>
            </a:prstGeom>
            <a:noFill/>
            <a:ln w="9525">
              <a:noFill/>
              <a:miter lim="800000"/>
              <a:headEnd/>
              <a:tailEnd/>
            </a:ln>
          </p:spPr>
          <p:txBody>
            <a:bodyPr wrap="none">
              <a:prstTxWarp prst="textNoShape">
                <a:avLst/>
              </a:prstTxWarp>
              <a:spAutoFit/>
            </a:bodyPr>
            <a:lstStyle/>
            <a:p>
              <a:r>
                <a:rPr lang="en-US" sz="2000" b="1">
                  <a:solidFill>
                    <a:srgbClr val="333399"/>
                  </a:solidFill>
                  <a:latin typeface="Monotype Corsiva" charset="0"/>
                </a:rPr>
                <a:t>F= -</a:t>
              </a:r>
              <a:r>
                <a:rPr lang="en-US" sz="2000">
                  <a:solidFill>
                    <a:srgbClr val="333399"/>
                  </a:solidFill>
                  <a:latin typeface="Monotype Corsiva" charset="0"/>
                </a:rPr>
                <a:t>M</a:t>
              </a:r>
              <a:r>
                <a:rPr lang="en-US" sz="2000" b="1">
                  <a:solidFill>
                    <a:srgbClr val="333399"/>
                  </a:solidFill>
                  <a:latin typeface="Monotype Corsiva" charset="0"/>
                </a:rPr>
                <a:t>g</a:t>
              </a:r>
              <a:endParaRPr lang="en-US"/>
            </a:p>
          </p:txBody>
        </p:sp>
      </p:grpSp>
      <p:grpSp>
        <p:nvGrpSpPr>
          <p:cNvPr id="10" name="Group 32"/>
          <p:cNvGrpSpPr>
            <a:grpSpLocks/>
          </p:cNvGrpSpPr>
          <p:nvPr/>
        </p:nvGrpSpPr>
        <p:grpSpPr bwMode="auto">
          <a:xfrm rot="-5400000">
            <a:off x="5934869" y="3299619"/>
            <a:ext cx="354013" cy="307975"/>
            <a:chOff x="1025" y="1871"/>
            <a:chExt cx="223" cy="194"/>
          </a:xfrm>
        </p:grpSpPr>
        <p:sp>
          <p:nvSpPr>
            <p:cNvPr id="37943" name="Text Box 33"/>
            <p:cNvSpPr txBox="1">
              <a:spLocks noChangeArrowheads="1"/>
            </p:cNvSpPr>
            <p:nvPr/>
          </p:nvSpPr>
          <p:spPr bwMode="auto">
            <a:xfrm>
              <a:off x="1025" y="1871"/>
              <a:ext cx="175" cy="194"/>
            </a:xfrm>
            <a:prstGeom prst="rect">
              <a:avLst/>
            </a:prstGeom>
            <a:noFill/>
            <a:ln w="9525">
              <a:noFill/>
              <a:miter lim="800000"/>
              <a:headEnd/>
              <a:tailEnd/>
            </a:ln>
          </p:spPr>
          <p:txBody>
            <a:bodyPr wrap="none">
              <a:prstTxWarp prst="textNoShape">
                <a:avLst/>
              </a:prstTxWarp>
              <a:spAutoFit/>
            </a:bodyPr>
            <a:lstStyle/>
            <a:p>
              <a:r>
                <a:rPr lang="en-US" sz="1400">
                  <a:solidFill>
                    <a:srgbClr val="333399"/>
                  </a:solidFill>
                  <a:latin typeface="Symbol" charset="2"/>
                </a:rPr>
                <a:t>θ</a:t>
              </a:r>
            </a:p>
          </p:txBody>
        </p:sp>
        <p:sp>
          <p:nvSpPr>
            <p:cNvPr id="37944" name="AutoShape 34"/>
            <p:cNvSpPr>
              <a:spLocks noChangeArrowheads="1"/>
            </p:cNvSpPr>
            <p:nvPr/>
          </p:nvSpPr>
          <p:spPr bwMode="auto">
            <a:xfrm rot="-5400000">
              <a:off x="1164" y="1980"/>
              <a:ext cx="120" cy="48"/>
            </a:xfrm>
            <a:prstGeom prst="curvedDownArrow">
              <a:avLst>
                <a:gd name="adj1" fmla="val 50000"/>
                <a:gd name="adj2" fmla="val 100000"/>
                <a:gd name="adj3" fmla="val 33333"/>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grpSp>
      <p:grpSp>
        <p:nvGrpSpPr>
          <p:cNvPr id="11" name="Group 35"/>
          <p:cNvGrpSpPr>
            <a:grpSpLocks/>
          </p:cNvGrpSpPr>
          <p:nvPr/>
        </p:nvGrpSpPr>
        <p:grpSpPr bwMode="auto">
          <a:xfrm>
            <a:off x="5257800" y="2651125"/>
            <a:ext cx="857250" cy="400050"/>
            <a:chOff x="3302" y="1670"/>
            <a:chExt cx="540" cy="252"/>
          </a:xfrm>
        </p:grpSpPr>
        <p:sp>
          <p:nvSpPr>
            <p:cNvPr id="37941" name="Line 36"/>
            <p:cNvSpPr>
              <a:spLocks noChangeShapeType="1"/>
            </p:cNvSpPr>
            <p:nvPr/>
          </p:nvSpPr>
          <p:spPr bwMode="auto">
            <a:xfrm flipH="1">
              <a:off x="3504" y="1920"/>
              <a:ext cx="336" cy="0"/>
            </a:xfrm>
            <a:prstGeom prst="line">
              <a:avLst/>
            </a:prstGeom>
            <a:noFill/>
            <a:ln w="38100">
              <a:solidFill>
                <a:srgbClr val="333399"/>
              </a:solidFill>
              <a:round/>
              <a:headEnd/>
              <a:tailEnd type="triangle" w="med" len="med"/>
            </a:ln>
          </p:spPr>
          <p:txBody>
            <a:bodyPr>
              <a:prstTxWarp prst="textNoShape">
                <a:avLst/>
              </a:prstTxWarp>
            </a:bodyPr>
            <a:lstStyle/>
            <a:p>
              <a:endParaRPr lang="en-US"/>
            </a:p>
          </p:txBody>
        </p:sp>
        <p:sp>
          <p:nvSpPr>
            <p:cNvPr id="37942" name="Text Box 37"/>
            <p:cNvSpPr txBox="1">
              <a:spLocks noChangeArrowheads="1"/>
            </p:cNvSpPr>
            <p:nvPr/>
          </p:nvSpPr>
          <p:spPr bwMode="auto">
            <a:xfrm>
              <a:off x="3302" y="1670"/>
              <a:ext cx="540" cy="252"/>
            </a:xfrm>
            <a:prstGeom prst="rect">
              <a:avLst/>
            </a:prstGeom>
            <a:noFill/>
            <a:ln w="9525">
              <a:noFill/>
              <a:miter lim="800000"/>
              <a:headEnd/>
              <a:tailEnd/>
            </a:ln>
          </p:spPr>
          <p:txBody>
            <a:bodyPr wrap="none">
              <a:prstTxWarp prst="textNoShape">
                <a:avLst/>
              </a:prstTxWarp>
              <a:spAutoFit/>
            </a:bodyPr>
            <a:lstStyle/>
            <a:p>
              <a:r>
                <a:rPr lang="en-US" sz="2000" b="1">
                  <a:solidFill>
                    <a:srgbClr val="333399"/>
                  </a:solidFill>
                  <a:latin typeface="Monotype Corsiva" charset="0"/>
                </a:rPr>
                <a:t>f</a:t>
              </a:r>
              <a:r>
                <a:rPr lang="en-US" sz="2000" b="1" baseline="-25000">
                  <a:solidFill>
                    <a:srgbClr val="333399"/>
                  </a:solidFill>
                  <a:latin typeface="Monotype Corsiva" charset="0"/>
                </a:rPr>
                <a:t>s</a:t>
              </a:r>
              <a:r>
                <a:rPr lang="en-US" sz="2000" b="1">
                  <a:solidFill>
                    <a:srgbClr val="333399"/>
                  </a:solidFill>
                  <a:latin typeface="Monotype Corsiva" charset="0"/>
                </a:rPr>
                <a:t>=</a:t>
              </a:r>
              <a:r>
                <a:rPr lang="en-US" sz="2000">
                  <a:solidFill>
                    <a:srgbClr val="333399"/>
                  </a:solidFill>
                  <a:latin typeface="Symbol" charset="2"/>
                </a:rPr>
                <a:t>μ</a:t>
              </a:r>
              <a:r>
                <a:rPr lang="en-US" sz="2000" baseline="-25000">
                  <a:solidFill>
                    <a:srgbClr val="333399"/>
                  </a:solidFill>
                  <a:latin typeface="Monotype Corsiva" charset="0"/>
                </a:rPr>
                <a:t>s</a:t>
              </a:r>
              <a:r>
                <a:rPr lang="en-US" sz="2000">
                  <a:solidFill>
                    <a:srgbClr val="333399"/>
                  </a:solidFill>
                  <a:latin typeface="Monotype Corsiva" charset="0"/>
                </a:rPr>
                <a:t>n</a:t>
              </a:r>
              <a:endParaRPr lang="en-US" sz="2000" baseline="-25000">
                <a:solidFill>
                  <a:srgbClr val="333399"/>
                </a:solidFill>
                <a:latin typeface="Monotype Corsiva" charset="0"/>
              </a:endParaRPr>
            </a:p>
          </p:txBody>
        </p:sp>
      </p:grpSp>
      <p:graphicFrame>
        <p:nvGraphicFramePr>
          <p:cNvPr id="52262" name="Object 3"/>
          <p:cNvGraphicFramePr>
            <a:graphicFrameLocks noChangeAspect="1"/>
          </p:cNvGraphicFramePr>
          <p:nvPr/>
        </p:nvGraphicFramePr>
        <p:xfrm>
          <a:off x="2362200" y="4953000"/>
          <a:ext cx="479425" cy="414338"/>
        </p:xfrm>
        <a:graphic>
          <a:graphicData uri="http://schemas.openxmlformats.org/presentationml/2006/ole">
            <p:oleObj spid="_x0000_s402435" name="Equation" r:id="rId4" imgW="317160" imgH="241200" progId="Equation.3">
              <p:embed/>
            </p:oleObj>
          </a:graphicData>
        </a:graphic>
      </p:graphicFrame>
      <p:graphicFrame>
        <p:nvGraphicFramePr>
          <p:cNvPr id="52263" name="Object 4"/>
          <p:cNvGraphicFramePr>
            <a:graphicFrameLocks noChangeAspect="1"/>
          </p:cNvGraphicFramePr>
          <p:nvPr/>
        </p:nvGraphicFramePr>
        <p:xfrm>
          <a:off x="2362200" y="4424363"/>
          <a:ext cx="574675" cy="393700"/>
        </p:xfrm>
        <a:graphic>
          <a:graphicData uri="http://schemas.openxmlformats.org/presentationml/2006/ole">
            <p:oleObj spid="_x0000_s402436" name="Equation" r:id="rId5" imgW="317160" imgH="228600" progId="Equation.3">
              <p:embed/>
            </p:oleObj>
          </a:graphicData>
        </a:graphic>
      </p:graphicFrame>
      <p:graphicFrame>
        <p:nvGraphicFramePr>
          <p:cNvPr id="52264" name="Object 5"/>
          <p:cNvGraphicFramePr>
            <a:graphicFrameLocks noChangeAspect="1"/>
          </p:cNvGraphicFramePr>
          <p:nvPr/>
        </p:nvGraphicFramePr>
        <p:xfrm>
          <a:off x="2286000" y="5683250"/>
          <a:ext cx="573088" cy="347663"/>
        </p:xfrm>
        <a:graphic>
          <a:graphicData uri="http://schemas.openxmlformats.org/presentationml/2006/ole">
            <p:oleObj spid="_x0000_s402437" name="Equation" r:id="rId6" imgW="317500" imgH="203200" progId="Equation.DSMT4">
              <p:embed/>
            </p:oleObj>
          </a:graphicData>
        </a:graphic>
      </p:graphicFrame>
      <p:sp>
        <p:nvSpPr>
          <p:cNvPr id="52265" name="Text Box 41"/>
          <p:cNvSpPr txBox="1">
            <a:spLocks noChangeArrowheads="1"/>
          </p:cNvSpPr>
          <p:nvPr/>
        </p:nvSpPr>
        <p:spPr bwMode="auto">
          <a:xfrm>
            <a:off x="1676400" y="3810000"/>
            <a:ext cx="1230313" cy="485775"/>
          </a:xfrm>
          <a:prstGeom prst="rect">
            <a:avLst/>
          </a:prstGeom>
          <a:solidFill>
            <a:srgbClr val="FFFFCC"/>
          </a:solidFill>
          <a:ln w="28575">
            <a:solidFill>
              <a:srgbClr val="A50021"/>
            </a:solidFill>
            <a:miter lim="800000"/>
            <a:headEnd/>
            <a:tailEnd/>
          </a:ln>
        </p:spPr>
        <p:txBody>
          <a:bodyPr wrap="none">
            <a:prstTxWarp prst="textNoShape">
              <a:avLst/>
            </a:prstTxWarp>
            <a:spAutoFit/>
          </a:bodyPr>
          <a:lstStyle/>
          <a:p>
            <a:r>
              <a:rPr lang="en-US">
                <a:solidFill>
                  <a:srgbClr val="A50021"/>
                </a:solidFill>
                <a:latin typeface="Arial Narrow" charset="0"/>
              </a:rPr>
              <a:t>Net force</a:t>
            </a:r>
          </a:p>
        </p:txBody>
      </p:sp>
      <p:sp>
        <p:nvSpPr>
          <p:cNvPr id="52266" name="Text Box 42"/>
          <p:cNvSpPr txBox="1">
            <a:spLocks noChangeArrowheads="1"/>
          </p:cNvSpPr>
          <p:nvPr/>
        </p:nvSpPr>
        <p:spPr bwMode="auto">
          <a:xfrm>
            <a:off x="1263650" y="4419600"/>
            <a:ext cx="869950" cy="395288"/>
          </a:xfrm>
          <a:prstGeom prst="rect">
            <a:avLst/>
          </a:prstGeom>
          <a:solidFill>
            <a:srgbClr val="FFFFCC"/>
          </a:solidFill>
          <a:ln w="28575">
            <a:solidFill>
              <a:srgbClr val="A50021"/>
            </a:solidFill>
            <a:miter lim="800000"/>
            <a:headEnd/>
            <a:tailEnd/>
          </a:ln>
        </p:spPr>
        <p:txBody>
          <a:bodyPr wrap="none">
            <a:prstTxWarp prst="textNoShape">
              <a:avLst/>
            </a:prstTxWarp>
            <a:spAutoFit/>
          </a:bodyPr>
          <a:lstStyle/>
          <a:p>
            <a:r>
              <a:rPr lang="en-US" sz="1800">
                <a:solidFill>
                  <a:srgbClr val="A50021"/>
                </a:solidFill>
                <a:latin typeface="Arial Narrow" charset="0"/>
              </a:rPr>
              <a:t>x comp.</a:t>
            </a:r>
          </a:p>
        </p:txBody>
      </p:sp>
      <p:sp>
        <p:nvSpPr>
          <p:cNvPr id="52267" name="Text Box 43"/>
          <p:cNvSpPr txBox="1">
            <a:spLocks noChangeArrowheads="1"/>
          </p:cNvSpPr>
          <p:nvPr/>
        </p:nvSpPr>
        <p:spPr bwMode="auto">
          <a:xfrm>
            <a:off x="1263650" y="4938713"/>
            <a:ext cx="869950" cy="395287"/>
          </a:xfrm>
          <a:prstGeom prst="rect">
            <a:avLst/>
          </a:prstGeom>
          <a:solidFill>
            <a:srgbClr val="FFFFCC"/>
          </a:solidFill>
          <a:ln w="28575">
            <a:solidFill>
              <a:srgbClr val="A50021"/>
            </a:solidFill>
            <a:miter lim="800000"/>
            <a:headEnd/>
            <a:tailEnd/>
          </a:ln>
        </p:spPr>
        <p:txBody>
          <a:bodyPr wrap="none">
            <a:prstTxWarp prst="textNoShape">
              <a:avLst/>
            </a:prstTxWarp>
            <a:spAutoFit/>
          </a:bodyPr>
          <a:lstStyle/>
          <a:p>
            <a:r>
              <a:rPr lang="en-US" sz="1800">
                <a:solidFill>
                  <a:srgbClr val="A50021"/>
                </a:solidFill>
                <a:latin typeface="Arial Narrow" charset="0"/>
              </a:rPr>
              <a:t>y comp.</a:t>
            </a:r>
          </a:p>
        </p:txBody>
      </p:sp>
      <p:graphicFrame>
        <p:nvGraphicFramePr>
          <p:cNvPr id="52268" name="Object 6"/>
          <p:cNvGraphicFramePr>
            <a:graphicFrameLocks noChangeAspect="1"/>
          </p:cNvGraphicFramePr>
          <p:nvPr/>
        </p:nvGraphicFramePr>
        <p:xfrm>
          <a:off x="6183313" y="4443413"/>
          <a:ext cx="530225" cy="350837"/>
        </p:xfrm>
        <a:graphic>
          <a:graphicData uri="http://schemas.openxmlformats.org/presentationml/2006/ole">
            <p:oleObj spid="_x0000_s402438" name="Equation" r:id="rId7" imgW="292100" imgH="203200" progId="Equation.DSMT4">
              <p:embed/>
            </p:oleObj>
          </a:graphicData>
        </a:graphic>
      </p:graphicFrame>
      <p:graphicFrame>
        <p:nvGraphicFramePr>
          <p:cNvPr id="52269" name="Object 7"/>
          <p:cNvGraphicFramePr>
            <a:graphicFrameLocks noChangeAspect="1"/>
          </p:cNvGraphicFramePr>
          <p:nvPr/>
        </p:nvGraphicFramePr>
        <p:xfrm>
          <a:off x="6324600" y="5029200"/>
          <a:ext cx="457200" cy="239713"/>
        </p:xfrm>
        <a:graphic>
          <a:graphicData uri="http://schemas.openxmlformats.org/presentationml/2006/ole">
            <p:oleObj spid="_x0000_s402439" name="Equation" r:id="rId8" imgW="241200" imgH="139680" progId="Equation.3">
              <p:embed/>
            </p:oleObj>
          </a:graphicData>
        </a:graphic>
      </p:graphicFrame>
      <p:grpSp>
        <p:nvGrpSpPr>
          <p:cNvPr id="12" name="Group 46"/>
          <p:cNvGrpSpPr>
            <a:grpSpLocks/>
          </p:cNvGrpSpPr>
          <p:nvPr/>
        </p:nvGrpSpPr>
        <p:grpSpPr bwMode="auto">
          <a:xfrm rot="1409404">
            <a:off x="914400" y="1600200"/>
            <a:ext cx="1889125" cy="1371600"/>
            <a:chOff x="3312" y="1200"/>
            <a:chExt cx="1190" cy="864"/>
          </a:xfrm>
        </p:grpSpPr>
        <p:grpSp>
          <p:nvGrpSpPr>
            <p:cNvPr id="13" name="Group 47"/>
            <p:cNvGrpSpPr>
              <a:grpSpLocks/>
            </p:cNvGrpSpPr>
            <p:nvPr/>
          </p:nvGrpSpPr>
          <p:grpSpPr bwMode="auto">
            <a:xfrm>
              <a:off x="3312" y="1344"/>
              <a:ext cx="1190" cy="720"/>
              <a:chOff x="2506" y="1344"/>
              <a:chExt cx="1190" cy="720"/>
            </a:xfrm>
          </p:grpSpPr>
          <p:sp>
            <p:nvSpPr>
              <p:cNvPr id="37938" name="Line 48"/>
              <p:cNvSpPr>
                <a:spLocks noChangeShapeType="1"/>
              </p:cNvSpPr>
              <p:nvPr/>
            </p:nvSpPr>
            <p:spPr bwMode="auto">
              <a:xfrm>
                <a:off x="2506" y="1920"/>
                <a:ext cx="1008" cy="0"/>
              </a:xfrm>
              <a:prstGeom prst="line">
                <a:avLst/>
              </a:prstGeom>
              <a:noFill/>
              <a:ln w="28575">
                <a:solidFill>
                  <a:srgbClr val="800000"/>
                </a:solidFill>
                <a:round/>
                <a:headEnd/>
                <a:tailEnd/>
              </a:ln>
            </p:spPr>
            <p:txBody>
              <a:bodyPr>
                <a:prstTxWarp prst="textNoShape">
                  <a:avLst/>
                </a:prstTxWarp>
              </a:bodyPr>
              <a:lstStyle/>
              <a:p>
                <a:endParaRPr lang="en-US"/>
              </a:p>
            </p:txBody>
          </p:sp>
          <p:sp>
            <p:nvSpPr>
              <p:cNvPr id="37939" name="Line 49"/>
              <p:cNvSpPr>
                <a:spLocks noChangeShapeType="1"/>
              </p:cNvSpPr>
              <p:nvPr/>
            </p:nvSpPr>
            <p:spPr bwMode="auto">
              <a:xfrm rot="5400000">
                <a:off x="2674" y="1704"/>
                <a:ext cx="720" cy="0"/>
              </a:xfrm>
              <a:prstGeom prst="line">
                <a:avLst/>
              </a:prstGeom>
              <a:noFill/>
              <a:ln w="28575">
                <a:solidFill>
                  <a:srgbClr val="800000"/>
                </a:solidFill>
                <a:round/>
                <a:headEnd/>
                <a:tailEnd/>
              </a:ln>
            </p:spPr>
            <p:txBody>
              <a:bodyPr>
                <a:prstTxWarp prst="textNoShape">
                  <a:avLst/>
                </a:prstTxWarp>
              </a:bodyPr>
              <a:lstStyle/>
              <a:p>
                <a:endParaRPr lang="en-US"/>
              </a:p>
            </p:txBody>
          </p:sp>
          <p:sp>
            <p:nvSpPr>
              <p:cNvPr id="37940" name="Text Box 50"/>
              <p:cNvSpPr txBox="1">
                <a:spLocks noChangeArrowheads="1"/>
              </p:cNvSpPr>
              <p:nvPr/>
            </p:nvSpPr>
            <p:spPr bwMode="auto">
              <a:xfrm>
                <a:off x="3514" y="1783"/>
                <a:ext cx="182" cy="250"/>
              </a:xfrm>
              <a:prstGeom prst="rect">
                <a:avLst/>
              </a:prstGeom>
              <a:noFill/>
              <a:ln w="9525">
                <a:noFill/>
                <a:miter lim="800000"/>
                <a:headEnd/>
                <a:tailEnd/>
              </a:ln>
            </p:spPr>
            <p:txBody>
              <a:bodyPr wrap="none">
                <a:prstTxWarp prst="textNoShape">
                  <a:avLst/>
                </a:prstTxWarp>
                <a:spAutoFit/>
              </a:bodyPr>
              <a:lstStyle/>
              <a:p>
                <a:r>
                  <a:rPr lang="en-US" sz="2000">
                    <a:solidFill>
                      <a:srgbClr val="333399"/>
                    </a:solidFill>
                    <a:latin typeface="Arial Narrow" charset="0"/>
                  </a:rPr>
                  <a:t>x</a:t>
                </a:r>
              </a:p>
            </p:txBody>
          </p:sp>
        </p:grpSp>
        <p:sp>
          <p:nvSpPr>
            <p:cNvPr id="37937" name="Text Box 51"/>
            <p:cNvSpPr txBox="1">
              <a:spLocks noChangeArrowheads="1"/>
            </p:cNvSpPr>
            <p:nvPr/>
          </p:nvSpPr>
          <p:spPr bwMode="auto">
            <a:xfrm>
              <a:off x="3840" y="1200"/>
              <a:ext cx="182" cy="250"/>
            </a:xfrm>
            <a:prstGeom prst="rect">
              <a:avLst/>
            </a:prstGeom>
            <a:noFill/>
            <a:ln w="9525">
              <a:noFill/>
              <a:miter lim="800000"/>
              <a:headEnd/>
              <a:tailEnd/>
            </a:ln>
          </p:spPr>
          <p:txBody>
            <a:bodyPr wrap="none">
              <a:prstTxWarp prst="textNoShape">
                <a:avLst/>
              </a:prstTxWarp>
              <a:spAutoFit/>
            </a:bodyPr>
            <a:lstStyle/>
            <a:p>
              <a:r>
                <a:rPr lang="en-US" sz="2000">
                  <a:solidFill>
                    <a:srgbClr val="333399"/>
                  </a:solidFill>
                  <a:latin typeface="Arial Narrow" charset="0"/>
                </a:rPr>
                <a:t>y</a:t>
              </a:r>
            </a:p>
          </p:txBody>
        </p:sp>
      </p:grpSp>
      <p:graphicFrame>
        <p:nvGraphicFramePr>
          <p:cNvPr id="52276" name="Object 8"/>
          <p:cNvGraphicFramePr>
            <a:graphicFrameLocks noChangeAspect="1"/>
          </p:cNvGraphicFramePr>
          <p:nvPr/>
        </p:nvGraphicFramePr>
        <p:xfrm>
          <a:off x="3744913" y="3884613"/>
          <a:ext cx="711200" cy="304800"/>
        </p:xfrm>
        <a:graphic>
          <a:graphicData uri="http://schemas.openxmlformats.org/presentationml/2006/ole">
            <p:oleObj spid="_x0000_s402440" name="Equation" r:id="rId9" imgW="393700" imgH="177800" progId="Equation.DSMT4">
              <p:embed/>
            </p:oleObj>
          </a:graphicData>
        </a:graphic>
      </p:graphicFrame>
      <p:graphicFrame>
        <p:nvGraphicFramePr>
          <p:cNvPr id="52277" name="Object 9"/>
          <p:cNvGraphicFramePr>
            <a:graphicFrameLocks noChangeAspect="1"/>
          </p:cNvGraphicFramePr>
          <p:nvPr/>
        </p:nvGraphicFramePr>
        <p:xfrm>
          <a:off x="4483100" y="3789363"/>
          <a:ext cx="1260475" cy="500062"/>
        </p:xfrm>
        <a:graphic>
          <a:graphicData uri="http://schemas.openxmlformats.org/presentationml/2006/ole">
            <p:oleObj spid="_x0000_s402441" name="Equation" r:id="rId10" imgW="698500" imgH="292100" progId="Equation.DSMT4">
              <p:embed/>
            </p:oleObj>
          </a:graphicData>
        </a:graphic>
      </p:graphicFrame>
      <p:graphicFrame>
        <p:nvGraphicFramePr>
          <p:cNvPr id="52278" name="Object 10"/>
          <p:cNvGraphicFramePr>
            <a:graphicFrameLocks noChangeAspect="1"/>
          </p:cNvGraphicFramePr>
          <p:nvPr/>
        </p:nvGraphicFramePr>
        <p:xfrm>
          <a:off x="2982913" y="4424363"/>
          <a:ext cx="1125537" cy="392112"/>
        </p:xfrm>
        <a:graphic>
          <a:graphicData uri="http://schemas.openxmlformats.org/presentationml/2006/ole">
            <p:oleObj spid="_x0000_s402442" name="Equation" r:id="rId11" imgW="622300" imgH="228600" progId="Equation.DSMT4">
              <p:embed/>
            </p:oleObj>
          </a:graphicData>
        </a:graphic>
      </p:graphicFrame>
      <p:graphicFrame>
        <p:nvGraphicFramePr>
          <p:cNvPr id="52279" name="Object 11"/>
          <p:cNvGraphicFramePr>
            <a:graphicFrameLocks noChangeAspect="1"/>
          </p:cNvGraphicFramePr>
          <p:nvPr/>
        </p:nvGraphicFramePr>
        <p:xfrm>
          <a:off x="4125913" y="4443413"/>
          <a:ext cx="1700212" cy="350837"/>
        </p:xfrm>
        <a:graphic>
          <a:graphicData uri="http://schemas.openxmlformats.org/presentationml/2006/ole">
            <p:oleObj spid="_x0000_s402443" name="Equation" r:id="rId12" imgW="939800" imgH="203200" progId="Equation.DSMT4">
              <p:embed/>
            </p:oleObj>
          </a:graphicData>
        </a:graphic>
      </p:graphicFrame>
      <p:graphicFrame>
        <p:nvGraphicFramePr>
          <p:cNvPr id="52280" name="Object 12"/>
          <p:cNvGraphicFramePr>
            <a:graphicFrameLocks noChangeAspect="1"/>
          </p:cNvGraphicFramePr>
          <p:nvPr/>
        </p:nvGraphicFramePr>
        <p:xfrm>
          <a:off x="5789613" y="4467225"/>
          <a:ext cx="230187" cy="304800"/>
        </p:xfrm>
        <a:graphic>
          <a:graphicData uri="http://schemas.openxmlformats.org/presentationml/2006/ole">
            <p:oleObj spid="_x0000_s402444" name="Equation" r:id="rId13" imgW="126720" imgH="177480" progId="Equation.3">
              <p:embed/>
            </p:oleObj>
          </a:graphicData>
        </a:graphic>
      </p:graphicFrame>
      <p:graphicFrame>
        <p:nvGraphicFramePr>
          <p:cNvPr id="52281" name="Object 13"/>
          <p:cNvGraphicFramePr>
            <a:graphicFrameLocks noChangeAspect="1"/>
          </p:cNvGraphicFramePr>
          <p:nvPr/>
        </p:nvGraphicFramePr>
        <p:xfrm>
          <a:off x="6705600" y="4443413"/>
          <a:ext cx="712788" cy="350837"/>
        </p:xfrm>
        <a:graphic>
          <a:graphicData uri="http://schemas.openxmlformats.org/presentationml/2006/ole">
            <p:oleObj spid="_x0000_s402445" name="Equation" r:id="rId14" imgW="393700" imgH="203200" progId="Equation.DSMT4">
              <p:embed/>
            </p:oleObj>
          </a:graphicData>
        </a:graphic>
      </p:graphicFrame>
      <p:graphicFrame>
        <p:nvGraphicFramePr>
          <p:cNvPr id="52282" name="Object 14"/>
          <p:cNvGraphicFramePr>
            <a:graphicFrameLocks noChangeAspect="1"/>
          </p:cNvGraphicFramePr>
          <p:nvPr/>
        </p:nvGraphicFramePr>
        <p:xfrm>
          <a:off x="7391400" y="4422775"/>
          <a:ext cx="1079500" cy="393700"/>
        </p:xfrm>
        <a:graphic>
          <a:graphicData uri="http://schemas.openxmlformats.org/presentationml/2006/ole">
            <p:oleObj spid="_x0000_s402446" name="Equation" r:id="rId15" imgW="596880" imgH="228600" progId="Equation.3">
              <p:embed/>
            </p:oleObj>
          </a:graphicData>
        </a:graphic>
      </p:graphicFrame>
      <p:graphicFrame>
        <p:nvGraphicFramePr>
          <p:cNvPr id="52283" name="Object 15"/>
          <p:cNvGraphicFramePr>
            <a:graphicFrameLocks noChangeAspect="1"/>
          </p:cNvGraphicFramePr>
          <p:nvPr/>
        </p:nvGraphicFramePr>
        <p:xfrm>
          <a:off x="2895600" y="4953000"/>
          <a:ext cx="671513" cy="414338"/>
        </p:xfrm>
        <a:graphic>
          <a:graphicData uri="http://schemas.openxmlformats.org/presentationml/2006/ole">
            <p:oleObj spid="_x0000_s402447" name="Equation" r:id="rId16" imgW="444240" imgH="241200" progId="Equation.3">
              <p:embed/>
            </p:oleObj>
          </a:graphicData>
        </a:graphic>
      </p:graphicFrame>
      <p:graphicFrame>
        <p:nvGraphicFramePr>
          <p:cNvPr id="52284" name="Object 16"/>
          <p:cNvGraphicFramePr>
            <a:graphicFrameLocks noChangeAspect="1"/>
          </p:cNvGraphicFramePr>
          <p:nvPr/>
        </p:nvGraphicFramePr>
        <p:xfrm>
          <a:off x="3557588" y="4953000"/>
          <a:ext cx="862012" cy="414338"/>
        </p:xfrm>
        <a:graphic>
          <a:graphicData uri="http://schemas.openxmlformats.org/presentationml/2006/ole">
            <p:oleObj spid="_x0000_s402448" name="Equation" r:id="rId17" imgW="571320" imgH="241200" progId="Equation.3">
              <p:embed/>
            </p:oleObj>
          </a:graphicData>
        </a:graphic>
      </p:graphicFrame>
      <p:graphicFrame>
        <p:nvGraphicFramePr>
          <p:cNvPr id="52285" name="Object 17"/>
          <p:cNvGraphicFramePr>
            <a:graphicFrameLocks noChangeAspect="1"/>
          </p:cNvGraphicFramePr>
          <p:nvPr/>
        </p:nvGraphicFramePr>
        <p:xfrm>
          <a:off x="4411663" y="4941888"/>
          <a:ext cx="1455737" cy="392112"/>
        </p:xfrm>
        <a:graphic>
          <a:graphicData uri="http://schemas.openxmlformats.org/presentationml/2006/ole">
            <p:oleObj spid="_x0000_s402449" name="Equation" r:id="rId18" imgW="965160" imgH="228600" progId="Equation.3">
              <p:embed/>
            </p:oleObj>
          </a:graphicData>
        </a:graphic>
      </p:graphicFrame>
      <p:graphicFrame>
        <p:nvGraphicFramePr>
          <p:cNvPr id="52286" name="Object 18"/>
          <p:cNvGraphicFramePr>
            <a:graphicFrameLocks noChangeAspect="1"/>
          </p:cNvGraphicFramePr>
          <p:nvPr/>
        </p:nvGraphicFramePr>
        <p:xfrm>
          <a:off x="5829300" y="4953000"/>
          <a:ext cx="190500" cy="304800"/>
        </p:xfrm>
        <a:graphic>
          <a:graphicData uri="http://schemas.openxmlformats.org/presentationml/2006/ole">
            <p:oleObj spid="_x0000_s402450" name="Equation" r:id="rId19" imgW="126720" imgH="177480" progId="Equation.3">
              <p:embed/>
            </p:oleObj>
          </a:graphicData>
        </a:graphic>
      </p:graphicFrame>
      <p:graphicFrame>
        <p:nvGraphicFramePr>
          <p:cNvPr id="52287" name="Object 19"/>
          <p:cNvGraphicFramePr>
            <a:graphicFrameLocks noChangeAspect="1"/>
          </p:cNvGraphicFramePr>
          <p:nvPr/>
        </p:nvGraphicFramePr>
        <p:xfrm>
          <a:off x="6694488" y="4953000"/>
          <a:ext cx="696912" cy="414338"/>
        </p:xfrm>
        <a:graphic>
          <a:graphicData uri="http://schemas.openxmlformats.org/presentationml/2006/ole">
            <p:oleObj spid="_x0000_s402451" name="Equation" r:id="rId20" imgW="368280" imgH="241200" progId="Equation.3">
              <p:embed/>
            </p:oleObj>
          </a:graphicData>
        </a:graphic>
      </p:graphicFrame>
      <p:graphicFrame>
        <p:nvGraphicFramePr>
          <p:cNvPr id="52288" name="Object 20"/>
          <p:cNvGraphicFramePr>
            <a:graphicFrameLocks noChangeAspect="1"/>
          </p:cNvGraphicFramePr>
          <p:nvPr/>
        </p:nvGraphicFramePr>
        <p:xfrm>
          <a:off x="7315200" y="4953000"/>
          <a:ext cx="1179513" cy="392113"/>
        </p:xfrm>
        <a:graphic>
          <a:graphicData uri="http://schemas.openxmlformats.org/presentationml/2006/ole">
            <p:oleObj spid="_x0000_s402452" name="Equation" r:id="rId21" imgW="622080" imgH="228600" progId="Equation.3">
              <p:embed/>
            </p:oleObj>
          </a:graphicData>
        </a:graphic>
      </p:graphicFrame>
      <p:graphicFrame>
        <p:nvGraphicFramePr>
          <p:cNvPr id="52289" name="Object 21"/>
          <p:cNvGraphicFramePr>
            <a:graphicFrameLocks noChangeAspect="1"/>
          </p:cNvGraphicFramePr>
          <p:nvPr/>
        </p:nvGraphicFramePr>
        <p:xfrm>
          <a:off x="2971800" y="5519738"/>
          <a:ext cx="1377950" cy="674687"/>
        </p:xfrm>
        <a:graphic>
          <a:graphicData uri="http://schemas.openxmlformats.org/presentationml/2006/ole">
            <p:oleObj spid="_x0000_s402453" name="Equation" r:id="rId22" imgW="761760" imgH="393480" progId="Equation.3">
              <p:embed/>
            </p:oleObj>
          </a:graphicData>
        </a:graphic>
      </p:graphicFrame>
      <p:graphicFrame>
        <p:nvGraphicFramePr>
          <p:cNvPr id="52290" name="Object 22"/>
          <p:cNvGraphicFramePr>
            <a:graphicFrameLocks noChangeAspect="1"/>
          </p:cNvGraphicFramePr>
          <p:nvPr/>
        </p:nvGraphicFramePr>
        <p:xfrm>
          <a:off x="4343400" y="5486400"/>
          <a:ext cx="1401763" cy="741363"/>
        </p:xfrm>
        <a:graphic>
          <a:graphicData uri="http://schemas.openxmlformats.org/presentationml/2006/ole">
            <p:oleObj spid="_x0000_s402454" name="Equation" r:id="rId23" imgW="774360" imgH="431640" progId="Equation.3">
              <p:embed/>
            </p:oleObj>
          </a:graphicData>
        </a:graphic>
      </p:graphicFrame>
      <p:graphicFrame>
        <p:nvGraphicFramePr>
          <p:cNvPr id="52291" name="Object 23"/>
          <p:cNvGraphicFramePr>
            <a:graphicFrameLocks noChangeAspect="1"/>
          </p:cNvGraphicFramePr>
          <p:nvPr/>
        </p:nvGraphicFramePr>
        <p:xfrm>
          <a:off x="5818188" y="5638800"/>
          <a:ext cx="690562" cy="392113"/>
        </p:xfrm>
        <a:graphic>
          <a:graphicData uri="http://schemas.openxmlformats.org/presentationml/2006/ole">
            <p:oleObj spid="_x0000_s402455" name="Equation" r:id="rId24" imgW="380880" imgH="228600" progId="Equation.DSMT4">
              <p:embed/>
            </p:oleObj>
          </a:graphicData>
        </a:graphic>
      </p:graphicFrame>
      <p:sp>
        <p:nvSpPr>
          <p:cNvPr id="37932" name="Footer Placeholder 69"/>
          <p:cNvSpPr>
            <a:spLocks noGrp="1"/>
          </p:cNvSpPr>
          <p:nvPr>
            <p:ph type="ftr" sz="quarter" idx="11"/>
          </p:nvPr>
        </p:nvSpPr>
        <p:spPr>
          <a:noFill/>
        </p:spPr>
        <p:txBody>
          <a:bodyPr/>
          <a:lstStyle/>
          <a:p>
            <a:r>
              <a:rPr lang="en-US" smtClean="0"/>
              <a:t>PHYS 1443-001, Spring 2011 Dr. Jaehoon Yu</a:t>
            </a:r>
            <a:endParaRPr lang="en-US"/>
          </a:p>
        </p:txBody>
      </p:sp>
      <p:grpSp>
        <p:nvGrpSpPr>
          <p:cNvPr id="14" name="Group 35"/>
          <p:cNvGrpSpPr>
            <a:grpSpLocks/>
          </p:cNvGrpSpPr>
          <p:nvPr/>
        </p:nvGrpSpPr>
        <p:grpSpPr bwMode="auto">
          <a:xfrm>
            <a:off x="742950" y="1962150"/>
            <a:ext cx="857250" cy="628650"/>
            <a:chOff x="3338" y="1706"/>
            <a:chExt cx="540" cy="396"/>
          </a:xfrm>
        </p:grpSpPr>
        <p:sp>
          <p:nvSpPr>
            <p:cNvPr id="37934" name="Line 36"/>
            <p:cNvSpPr>
              <a:spLocks noChangeShapeType="1"/>
            </p:cNvSpPr>
            <p:nvPr/>
          </p:nvSpPr>
          <p:spPr bwMode="auto">
            <a:xfrm flipH="1" flipV="1">
              <a:off x="3494" y="1968"/>
              <a:ext cx="326" cy="134"/>
            </a:xfrm>
            <a:prstGeom prst="line">
              <a:avLst/>
            </a:prstGeom>
            <a:noFill/>
            <a:ln w="38100">
              <a:solidFill>
                <a:srgbClr val="333399"/>
              </a:solidFill>
              <a:round/>
              <a:headEnd/>
              <a:tailEnd type="triangle" w="med" len="med"/>
            </a:ln>
          </p:spPr>
          <p:txBody>
            <a:bodyPr>
              <a:prstTxWarp prst="textNoShape">
                <a:avLst/>
              </a:prstTxWarp>
            </a:bodyPr>
            <a:lstStyle/>
            <a:p>
              <a:endParaRPr lang="en-US"/>
            </a:p>
          </p:txBody>
        </p:sp>
        <p:sp>
          <p:nvSpPr>
            <p:cNvPr id="37935" name="Text Box 37"/>
            <p:cNvSpPr txBox="1">
              <a:spLocks noChangeArrowheads="1"/>
            </p:cNvSpPr>
            <p:nvPr/>
          </p:nvSpPr>
          <p:spPr bwMode="auto">
            <a:xfrm>
              <a:off x="3338" y="1706"/>
              <a:ext cx="540" cy="252"/>
            </a:xfrm>
            <a:prstGeom prst="rect">
              <a:avLst/>
            </a:prstGeom>
            <a:noFill/>
            <a:ln w="9525">
              <a:noFill/>
              <a:miter lim="800000"/>
              <a:headEnd/>
              <a:tailEnd/>
            </a:ln>
          </p:spPr>
          <p:txBody>
            <a:bodyPr wrap="none">
              <a:prstTxWarp prst="textNoShape">
                <a:avLst/>
              </a:prstTxWarp>
              <a:spAutoFit/>
            </a:bodyPr>
            <a:lstStyle/>
            <a:p>
              <a:r>
                <a:rPr lang="en-US" sz="2000" b="1">
                  <a:solidFill>
                    <a:srgbClr val="333399"/>
                  </a:solidFill>
                  <a:latin typeface="Monotype Corsiva" charset="0"/>
                </a:rPr>
                <a:t>f</a:t>
              </a:r>
              <a:r>
                <a:rPr lang="en-US" sz="2000" b="1" baseline="-25000">
                  <a:solidFill>
                    <a:srgbClr val="333399"/>
                  </a:solidFill>
                  <a:latin typeface="Monotype Corsiva" charset="0"/>
                </a:rPr>
                <a:t>s</a:t>
              </a:r>
              <a:r>
                <a:rPr lang="en-US" sz="2000" b="1">
                  <a:solidFill>
                    <a:srgbClr val="333399"/>
                  </a:solidFill>
                  <a:latin typeface="Monotype Corsiva" charset="0"/>
                </a:rPr>
                <a:t>=</a:t>
              </a:r>
              <a:r>
                <a:rPr lang="en-US" sz="2000">
                  <a:solidFill>
                    <a:srgbClr val="333399"/>
                  </a:solidFill>
                  <a:latin typeface="Symbol" charset="2"/>
                </a:rPr>
                <a:t>μ</a:t>
              </a:r>
              <a:r>
                <a:rPr lang="en-US" sz="2000" baseline="-25000">
                  <a:solidFill>
                    <a:srgbClr val="333399"/>
                  </a:solidFill>
                  <a:latin typeface="Monotype Corsiva" charset="0"/>
                </a:rPr>
                <a:t>s</a:t>
              </a:r>
              <a:r>
                <a:rPr lang="en-US" sz="2000">
                  <a:solidFill>
                    <a:srgbClr val="333399"/>
                  </a:solidFill>
                  <a:latin typeface="Monotype Corsiva" charset="0"/>
                </a:rPr>
                <a:t>n</a:t>
              </a:r>
              <a:endParaRPr lang="en-US" sz="2000" baseline="-25000">
                <a:solidFill>
                  <a:srgbClr val="333399"/>
                </a:solidFill>
                <a:latin typeface="Monotype Corsiva"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52228"/>
                                        </p:tgtEl>
                                        <p:attrNameLst>
                                          <p:attrName>style.visibility</p:attrName>
                                        </p:attrNameLst>
                                      </p:cBhvr>
                                      <p:to>
                                        <p:strVal val="visible"/>
                                      </p:to>
                                    </p:set>
                                    <p:animEffect transition="in" filter="wipe(left)">
                                      <p:cBhvr>
                                        <p:cTn id="7" dur="500"/>
                                        <p:tgtEl>
                                          <p:spTgt spid="522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52226"/>
                                        </p:tgtEl>
                                        <p:attrNameLst>
                                          <p:attrName>style.visibility</p:attrName>
                                        </p:attrNameLst>
                                      </p:cBhvr>
                                      <p:to>
                                        <p:strVal val="visible"/>
                                      </p:to>
                                    </p:set>
                                    <p:animEffect transition="in" filter="wipe(left)">
                                      <p:cBhvr>
                                        <p:cTn id="12" dur="500"/>
                                        <p:tgtEl>
                                          <p:spTgt spid="522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grpId="0" nodeType="clickEffect">
                                  <p:stCondLst>
                                    <p:cond delay="0"/>
                                  </p:stCondLst>
                                  <p:iterate type="wd">
                                    <p:tmPct val="10000"/>
                                  </p:iterate>
                                  <p:childTnLst>
                                    <p:set>
                                      <p:cBhvr>
                                        <p:cTn id="21" dur="1" fill="hold">
                                          <p:stCondLst>
                                            <p:cond delay="0"/>
                                          </p:stCondLst>
                                        </p:cTn>
                                        <p:tgtEl>
                                          <p:spTgt spid="52240"/>
                                        </p:tgtEl>
                                        <p:attrNameLst>
                                          <p:attrName>style.visibility</p:attrName>
                                        </p:attrNameLst>
                                      </p:cBhvr>
                                      <p:to>
                                        <p:strVal val="visible"/>
                                      </p:to>
                                    </p:set>
                                    <p:anim calcmode="lin" valueType="num">
                                      <p:cBhvr>
                                        <p:cTn id="22" dur="500" fill="hold"/>
                                        <p:tgtEl>
                                          <p:spTgt spid="52240"/>
                                        </p:tgtEl>
                                        <p:attrNameLst>
                                          <p:attrName>ppt_w</p:attrName>
                                        </p:attrNameLst>
                                      </p:cBhvr>
                                      <p:tavLst>
                                        <p:tav tm="0">
                                          <p:val>
                                            <p:fltVal val="0"/>
                                          </p:val>
                                        </p:tav>
                                        <p:tav tm="100000">
                                          <p:val>
                                            <p:strVal val="#ppt_w"/>
                                          </p:val>
                                        </p:tav>
                                      </p:tavLst>
                                    </p:anim>
                                    <p:anim calcmode="lin" valueType="num">
                                      <p:cBhvr>
                                        <p:cTn id="23" dur="500" fill="hold"/>
                                        <p:tgtEl>
                                          <p:spTgt spid="52240"/>
                                        </p:tgtEl>
                                        <p:attrNameLst>
                                          <p:attrName>ppt_h</p:attrName>
                                        </p:attrNameLst>
                                      </p:cBhvr>
                                      <p:tavLst>
                                        <p:tav tm="0">
                                          <p:val>
                                            <p:fltVal val="0"/>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iterate type="wd">
                                    <p:tmPct val="10000"/>
                                  </p:iterate>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iterate type="wd">
                                    <p:tmPct val="10000"/>
                                  </p:iterate>
                                  <p:childTnLst>
                                    <p:set>
                                      <p:cBhvr>
                                        <p:cTn id="34" dur="1" fill="hold">
                                          <p:stCondLst>
                                            <p:cond delay="0"/>
                                          </p:stCondLst>
                                        </p:cTn>
                                        <p:tgtEl>
                                          <p:spTgt spid="6"/>
                                        </p:tgtEl>
                                        <p:attrNameLst>
                                          <p:attrName>style.visibility</p:attrName>
                                        </p:attrNameLst>
                                      </p:cBhvr>
                                      <p:to>
                                        <p:strVal val="visible"/>
                                      </p:to>
                                    </p:set>
                                    <p:animEffect transition="in" filter="wipe(left)">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iterate type="wd">
                                    <p:tmPct val="10000"/>
                                  </p:iterate>
                                  <p:childTnLst>
                                    <p:set>
                                      <p:cBhvr>
                                        <p:cTn id="39" dur="1" fill="hold">
                                          <p:stCondLst>
                                            <p:cond delay="0"/>
                                          </p:stCondLst>
                                        </p:cTn>
                                        <p:tgtEl>
                                          <p:spTgt spid="7"/>
                                        </p:tgtEl>
                                        <p:attrNameLst>
                                          <p:attrName>style.visibility</p:attrName>
                                        </p:attrNameLst>
                                      </p:cBhvr>
                                      <p:to>
                                        <p:strVal val="visible"/>
                                      </p:to>
                                    </p:set>
                                    <p:animEffect transition="in" filter="wipe(left)">
                                      <p:cBhvr>
                                        <p:cTn id="40" dur="500"/>
                                        <p:tgtEl>
                                          <p:spTgt spid="7"/>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iterate type="wd">
                                    <p:tmPct val="10000"/>
                                  </p:iterate>
                                  <p:childTnLst>
                                    <p:set>
                                      <p:cBhvr>
                                        <p:cTn id="44" dur="1" fill="hold">
                                          <p:stCondLst>
                                            <p:cond delay="0"/>
                                          </p:stCondLst>
                                        </p:cTn>
                                        <p:tgtEl>
                                          <p:spTgt spid="14"/>
                                        </p:tgtEl>
                                        <p:attrNameLst>
                                          <p:attrName>style.visibility</p:attrName>
                                        </p:attrNameLst>
                                      </p:cBhvr>
                                      <p:to>
                                        <p:strVal val="visible"/>
                                      </p:to>
                                    </p:set>
                                    <p:animEffect transition="in" filter="wipe(left)">
                                      <p:cBhvr>
                                        <p:cTn id="45" dur="500"/>
                                        <p:tgtEl>
                                          <p:spTgt spid="14"/>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iterate type="wd">
                                    <p:tmPct val="10000"/>
                                  </p:iterate>
                                  <p:childTnLst>
                                    <p:set>
                                      <p:cBhvr>
                                        <p:cTn id="49" dur="1" fill="hold">
                                          <p:stCondLst>
                                            <p:cond delay="0"/>
                                          </p:stCondLst>
                                        </p:cTn>
                                        <p:tgtEl>
                                          <p:spTgt spid="5"/>
                                        </p:tgtEl>
                                        <p:attrNameLst>
                                          <p:attrName>style.visibility</p:attrName>
                                        </p:attrNameLst>
                                      </p:cBhvr>
                                      <p:to>
                                        <p:strVal val="visible"/>
                                      </p:to>
                                    </p:set>
                                    <p:animEffect transition="in" filter="wipe(left)">
                                      <p:cBhvr>
                                        <p:cTn id="50" dur="500"/>
                                        <p:tgtEl>
                                          <p:spTgt spid="5"/>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iterate type="wd">
                                    <p:tmPct val="10000"/>
                                  </p:iterate>
                                  <p:childTnLst>
                                    <p:set>
                                      <p:cBhvr>
                                        <p:cTn id="54" dur="1" fill="hold">
                                          <p:stCondLst>
                                            <p:cond delay="0"/>
                                          </p:stCondLst>
                                        </p:cTn>
                                        <p:tgtEl>
                                          <p:spTgt spid="52230"/>
                                        </p:tgtEl>
                                        <p:attrNameLst>
                                          <p:attrName>style.visibility</p:attrName>
                                        </p:attrNameLst>
                                      </p:cBhvr>
                                      <p:to>
                                        <p:strVal val="visible"/>
                                      </p:to>
                                    </p:set>
                                    <p:animEffect transition="in" filter="wipe(left)">
                                      <p:cBhvr>
                                        <p:cTn id="55" dur="500"/>
                                        <p:tgtEl>
                                          <p:spTgt spid="52230"/>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iterate type="wd">
                                    <p:tmPct val="10000"/>
                                  </p:iterate>
                                  <p:childTnLst>
                                    <p:set>
                                      <p:cBhvr>
                                        <p:cTn id="59" dur="1" fill="hold">
                                          <p:stCondLst>
                                            <p:cond delay="0"/>
                                          </p:stCondLst>
                                        </p:cTn>
                                        <p:tgtEl>
                                          <p:spTgt spid="3"/>
                                        </p:tgtEl>
                                        <p:attrNameLst>
                                          <p:attrName>style.visibility</p:attrName>
                                        </p:attrNameLst>
                                      </p:cBhvr>
                                      <p:to>
                                        <p:strVal val="visible"/>
                                      </p:to>
                                    </p:set>
                                    <p:animEffect transition="in" filter="wipe(left)">
                                      <p:cBhvr>
                                        <p:cTn id="60" dur="500"/>
                                        <p:tgtEl>
                                          <p:spTgt spid="3"/>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iterate type="wd">
                                    <p:tmPct val="10000"/>
                                  </p:iterate>
                                  <p:childTnLst>
                                    <p:set>
                                      <p:cBhvr>
                                        <p:cTn id="64" dur="1" fill="hold">
                                          <p:stCondLst>
                                            <p:cond delay="0"/>
                                          </p:stCondLst>
                                        </p:cTn>
                                        <p:tgtEl>
                                          <p:spTgt spid="9"/>
                                        </p:tgtEl>
                                        <p:attrNameLst>
                                          <p:attrName>style.visibility</p:attrName>
                                        </p:attrNameLst>
                                      </p:cBhvr>
                                      <p:to>
                                        <p:strVal val="visible"/>
                                      </p:to>
                                    </p:set>
                                    <p:animEffect transition="in" filter="wipe(left)">
                                      <p:cBhvr>
                                        <p:cTn id="65" dur="500"/>
                                        <p:tgtEl>
                                          <p:spTgt spid="9"/>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iterate type="wd">
                                    <p:tmPct val="10000"/>
                                  </p:iterate>
                                  <p:childTnLst>
                                    <p:set>
                                      <p:cBhvr>
                                        <p:cTn id="69" dur="1" fill="hold">
                                          <p:stCondLst>
                                            <p:cond delay="0"/>
                                          </p:stCondLst>
                                        </p:cTn>
                                        <p:tgtEl>
                                          <p:spTgt spid="10"/>
                                        </p:tgtEl>
                                        <p:attrNameLst>
                                          <p:attrName>style.visibility</p:attrName>
                                        </p:attrNameLst>
                                      </p:cBhvr>
                                      <p:to>
                                        <p:strVal val="visible"/>
                                      </p:to>
                                    </p:set>
                                    <p:animEffect transition="in" filter="wipe(left)">
                                      <p:cBhvr>
                                        <p:cTn id="70" dur="500"/>
                                        <p:tgtEl>
                                          <p:spTgt spid="10"/>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iterate type="wd">
                                    <p:tmPct val="10000"/>
                                  </p:iterate>
                                  <p:childTnLst>
                                    <p:set>
                                      <p:cBhvr>
                                        <p:cTn id="74" dur="1" fill="hold">
                                          <p:stCondLst>
                                            <p:cond delay="0"/>
                                          </p:stCondLst>
                                        </p:cTn>
                                        <p:tgtEl>
                                          <p:spTgt spid="8"/>
                                        </p:tgtEl>
                                        <p:attrNameLst>
                                          <p:attrName>style.visibility</p:attrName>
                                        </p:attrNameLst>
                                      </p:cBhvr>
                                      <p:to>
                                        <p:strVal val="visible"/>
                                      </p:to>
                                    </p:set>
                                    <p:animEffect transition="in" filter="wipe(left)">
                                      <p:cBhvr>
                                        <p:cTn id="75" dur="500"/>
                                        <p:tgtEl>
                                          <p:spTgt spid="8"/>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nodeType="clickEffect">
                                  <p:stCondLst>
                                    <p:cond delay="0"/>
                                  </p:stCondLst>
                                  <p:iterate type="wd">
                                    <p:tmPct val="10000"/>
                                  </p:iterate>
                                  <p:childTnLst>
                                    <p:set>
                                      <p:cBhvr>
                                        <p:cTn id="79" dur="1" fill="hold">
                                          <p:stCondLst>
                                            <p:cond delay="0"/>
                                          </p:stCondLst>
                                        </p:cTn>
                                        <p:tgtEl>
                                          <p:spTgt spid="11"/>
                                        </p:tgtEl>
                                        <p:attrNameLst>
                                          <p:attrName>style.visibility</p:attrName>
                                        </p:attrNameLst>
                                      </p:cBhvr>
                                      <p:to>
                                        <p:strVal val="visible"/>
                                      </p:to>
                                    </p:set>
                                    <p:animEffect transition="in" filter="wipe(left)">
                                      <p:cBhvr>
                                        <p:cTn id="80" dur="500"/>
                                        <p:tgtEl>
                                          <p:spTgt spid="11"/>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grpId="0" nodeType="clickEffect">
                                  <p:stCondLst>
                                    <p:cond delay="0"/>
                                  </p:stCondLst>
                                  <p:iterate type="wd">
                                    <p:tmPct val="10000"/>
                                  </p:iterate>
                                  <p:childTnLst>
                                    <p:set>
                                      <p:cBhvr>
                                        <p:cTn id="84" dur="1" fill="hold">
                                          <p:stCondLst>
                                            <p:cond delay="0"/>
                                          </p:stCondLst>
                                        </p:cTn>
                                        <p:tgtEl>
                                          <p:spTgt spid="52265"/>
                                        </p:tgtEl>
                                        <p:attrNameLst>
                                          <p:attrName>style.visibility</p:attrName>
                                        </p:attrNameLst>
                                      </p:cBhvr>
                                      <p:to>
                                        <p:strVal val="visible"/>
                                      </p:to>
                                    </p:set>
                                    <p:animEffect transition="in" filter="wipe(left)">
                                      <p:cBhvr>
                                        <p:cTn id="85" dur="500"/>
                                        <p:tgtEl>
                                          <p:spTgt spid="52265"/>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nodeType="clickEffect">
                                  <p:stCondLst>
                                    <p:cond delay="0"/>
                                  </p:stCondLst>
                                  <p:iterate type="wd">
                                    <p:tmPct val="10000"/>
                                  </p:iterate>
                                  <p:childTnLst>
                                    <p:set>
                                      <p:cBhvr>
                                        <p:cTn id="89" dur="1" fill="hold">
                                          <p:stCondLst>
                                            <p:cond delay="0"/>
                                          </p:stCondLst>
                                        </p:cTn>
                                        <p:tgtEl>
                                          <p:spTgt spid="52229"/>
                                        </p:tgtEl>
                                        <p:attrNameLst>
                                          <p:attrName>style.visibility</p:attrName>
                                        </p:attrNameLst>
                                      </p:cBhvr>
                                      <p:to>
                                        <p:strVal val="visible"/>
                                      </p:to>
                                    </p:set>
                                    <p:animEffect transition="in" filter="wipe(left)">
                                      <p:cBhvr>
                                        <p:cTn id="90" dur="500"/>
                                        <p:tgtEl>
                                          <p:spTgt spid="52229"/>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nodeType="clickEffect">
                                  <p:stCondLst>
                                    <p:cond delay="0"/>
                                  </p:stCondLst>
                                  <p:iterate type="wd">
                                    <p:tmPct val="10000"/>
                                  </p:iterate>
                                  <p:childTnLst>
                                    <p:set>
                                      <p:cBhvr>
                                        <p:cTn id="94" dur="1" fill="hold">
                                          <p:stCondLst>
                                            <p:cond delay="0"/>
                                          </p:stCondLst>
                                        </p:cTn>
                                        <p:tgtEl>
                                          <p:spTgt spid="52276"/>
                                        </p:tgtEl>
                                        <p:attrNameLst>
                                          <p:attrName>style.visibility</p:attrName>
                                        </p:attrNameLst>
                                      </p:cBhvr>
                                      <p:to>
                                        <p:strVal val="visible"/>
                                      </p:to>
                                    </p:set>
                                    <p:animEffect transition="in" filter="wipe(left)">
                                      <p:cBhvr>
                                        <p:cTn id="95" dur="500"/>
                                        <p:tgtEl>
                                          <p:spTgt spid="52276"/>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nodeType="clickEffect">
                                  <p:stCondLst>
                                    <p:cond delay="0"/>
                                  </p:stCondLst>
                                  <p:iterate type="wd">
                                    <p:tmPct val="10000"/>
                                  </p:iterate>
                                  <p:childTnLst>
                                    <p:set>
                                      <p:cBhvr>
                                        <p:cTn id="99" dur="1" fill="hold">
                                          <p:stCondLst>
                                            <p:cond delay="0"/>
                                          </p:stCondLst>
                                        </p:cTn>
                                        <p:tgtEl>
                                          <p:spTgt spid="52277"/>
                                        </p:tgtEl>
                                        <p:attrNameLst>
                                          <p:attrName>style.visibility</p:attrName>
                                        </p:attrNameLst>
                                      </p:cBhvr>
                                      <p:to>
                                        <p:strVal val="visible"/>
                                      </p:to>
                                    </p:set>
                                    <p:animEffect transition="in" filter="wipe(left)">
                                      <p:cBhvr>
                                        <p:cTn id="100" dur="500"/>
                                        <p:tgtEl>
                                          <p:spTgt spid="52277"/>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grpId="0" nodeType="clickEffect">
                                  <p:stCondLst>
                                    <p:cond delay="0"/>
                                  </p:stCondLst>
                                  <p:iterate type="wd">
                                    <p:tmPct val="10000"/>
                                  </p:iterate>
                                  <p:childTnLst>
                                    <p:set>
                                      <p:cBhvr>
                                        <p:cTn id="104" dur="1" fill="hold">
                                          <p:stCondLst>
                                            <p:cond delay="0"/>
                                          </p:stCondLst>
                                        </p:cTn>
                                        <p:tgtEl>
                                          <p:spTgt spid="52266"/>
                                        </p:tgtEl>
                                        <p:attrNameLst>
                                          <p:attrName>style.visibility</p:attrName>
                                        </p:attrNameLst>
                                      </p:cBhvr>
                                      <p:to>
                                        <p:strVal val="visible"/>
                                      </p:to>
                                    </p:set>
                                    <p:animEffect transition="in" filter="wipe(left)">
                                      <p:cBhvr>
                                        <p:cTn id="105" dur="500"/>
                                        <p:tgtEl>
                                          <p:spTgt spid="52266"/>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8" fill="hold" nodeType="clickEffect">
                                  <p:stCondLst>
                                    <p:cond delay="0"/>
                                  </p:stCondLst>
                                  <p:iterate type="wd">
                                    <p:tmPct val="10000"/>
                                  </p:iterate>
                                  <p:childTnLst>
                                    <p:set>
                                      <p:cBhvr>
                                        <p:cTn id="109" dur="1" fill="hold">
                                          <p:stCondLst>
                                            <p:cond delay="0"/>
                                          </p:stCondLst>
                                        </p:cTn>
                                        <p:tgtEl>
                                          <p:spTgt spid="52263"/>
                                        </p:tgtEl>
                                        <p:attrNameLst>
                                          <p:attrName>style.visibility</p:attrName>
                                        </p:attrNameLst>
                                      </p:cBhvr>
                                      <p:to>
                                        <p:strVal val="visible"/>
                                      </p:to>
                                    </p:set>
                                    <p:animEffect transition="in" filter="wipe(left)">
                                      <p:cBhvr>
                                        <p:cTn id="110" dur="500"/>
                                        <p:tgtEl>
                                          <p:spTgt spid="52263"/>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8" fill="hold" nodeType="clickEffect">
                                  <p:stCondLst>
                                    <p:cond delay="0"/>
                                  </p:stCondLst>
                                  <p:iterate type="wd">
                                    <p:tmPct val="10000"/>
                                  </p:iterate>
                                  <p:childTnLst>
                                    <p:set>
                                      <p:cBhvr>
                                        <p:cTn id="114" dur="1" fill="hold">
                                          <p:stCondLst>
                                            <p:cond delay="0"/>
                                          </p:stCondLst>
                                        </p:cTn>
                                        <p:tgtEl>
                                          <p:spTgt spid="52278"/>
                                        </p:tgtEl>
                                        <p:attrNameLst>
                                          <p:attrName>style.visibility</p:attrName>
                                        </p:attrNameLst>
                                      </p:cBhvr>
                                      <p:to>
                                        <p:strVal val="visible"/>
                                      </p:to>
                                    </p:set>
                                    <p:animEffect transition="in" filter="wipe(left)">
                                      <p:cBhvr>
                                        <p:cTn id="115" dur="500"/>
                                        <p:tgtEl>
                                          <p:spTgt spid="52278"/>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ntr" presetSubtype="8" fill="hold" nodeType="clickEffect">
                                  <p:stCondLst>
                                    <p:cond delay="0"/>
                                  </p:stCondLst>
                                  <p:iterate type="wd">
                                    <p:tmPct val="10000"/>
                                  </p:iterate>
                                  <p:childTnLst>
                                    <p:set>
                                      <p:cBhvr>
                                        <p:cTn id="119" dur="1" fill="hold">
                                          <p:stCondLst>
                                            <p:cond delay="0"/>
                                          </p:stCondLst>
                                        </p:cTn>
                                        <p:tgtEl>
                                          <p:spTgt spid="52279"/>
                                        </p:tgtEl>
                                        <p:attrNameLst>
                                          <p:attrName>style.visibility</p:attrName>
                                        </p:attrNameLst>
                                      </p:cBhvr>
                                      <p:to>
                                        <p:strVal val="visible"/>
                                      </p:to>
                                    </p:set>
                                    <p:animEffect transition="in" filter="wipe(left)">
                                      <p:cBhvr>
                                        <p:cTn id="120" dur="500"/>
                                        <p:tgtEl>
                                          <p:spTgt spid="52279"/>
                                        </p:tgtEl>
                                      </p:cBhvr>
                                    </p:animEffect>
                                  </p:childTnLst>
                                </p:cTn>
                              </p:par>
                            </p:childTnLst>
                          </p:cTn>
                        </p:par>
                      </p:childTnLst>
                    </p:cTn>
                  </p:par>
                  <p:par>
                    <p:cTn id="121" fill="hold">
                      <p:stCondLst>
                        <p:cond delay="indefinite"/>
                      </p:stCondLst>
                      <p:childTnLst>
                        <p:par>
                          <p:cTn id="122" fill="hold">
                            <p:stCondLst>
                              <p:cond delay="0"/>
                            </p:stCondLst>
                            <p:childTnLst>
                              <p:par>
                                <p:cTn id="123" presetID="22" presetClass="entr" presetSubtype="8" fill="hold" nodeType="clickEffect">
                                  <p:stCondLst>
                                    <p:cond delay="0"/>
                                  </p:stCondLst>
                                  <p:iterate type="wd">
                                    <p:tmPct val="10000"/>
                                  </p:iterate>
                                  <p:childTnLst>
                                    <p:set>
                                      <p:cBhvr>
                                        <p:cTn id="124" dur="1" fill="hold">
                                          <p:stCondLst>
                                            <p:cond delay="0"/>
                                          </p:stCondLst>
                                        </p:cTn>
                                        <p:tgtEl>
                                          <p:spTgt spid="52280"/>
                                        </p:tgtEl>
                                        <p:attrNameLst>
                                          <p:attrName>style.visibility</p:attrName>
                                        </p:attrNameLst>
                                      </p:cBhvr>
                                      <p:to>
                                        <p:strVal val="visible"/>
                                      </p:to>
                                    </p:set>
                                    <p:animEffect transition="in" filter="wipe(left)">
                                      <p:cBhvr>
                                        <p:cTn id="125" dur="500"/>
                                        <p:tgtEl>
                                          <p:spTgt spid="52280"/>
                                        </p:tgtEl>
                                      </p:cBhvr>
                                    </p:animEffect>
                                  </p:childTnLst>
                                </p:cTn>
                              </p:par>
                            </p:childTnLst>
                          </p:cTn>
                        </p:par>
                      </p:childTnLst>
                    </p:cTn>
                  </p:par>
                  <p:par>
                    <p:cTn id="126" fill="hold">
                      <p:stCondLst>
                        <p:cond delay="indefinite"/>
                      </p:stCondLst>
                      <p:childTnLst>
                        <p:par>
                          <p:cTn id="127" fill="hold">
                            <p:stCondLst>
                              <p:cond delay="0"/>
                            </p:stCondLst>
                            <p:childTnLst>
                              <p:par>
                                <p:cTn id="128" presetID="22" presetClass="entr" presetSubtype="8" fill="hold" nodeType="clickEffect">
                                  <p:stCondLst>
                                    <p:cond delay="0"/>
                                  </p:stCondLst>
                                  <p:iterate type="wd">
                                    <p:tmPct val="10000"/>
                                  </p:iterate>
                                  <p:childTnLst>
                                    <p:set>
                                      <p:cBhvr>
                                        <p:cTn id="129" dur="1" fill="hold">
                                          <p:stCondLst>
                                            <p:cond delay="0"/>
                                          </p:stCondLst>
                                        </p:cTn>
                                        <p:tgtEl>
                                          <p:spTgt spid="52268"/>
                                        </p:tgtEl>
                                        <p:attrNameLst>
                                          <p:attrName>style.visibility</p:attrName>
                                        </p:attrNameLst>
                                      </p:cBhvr>
                                      <p:to>
                                        <p:strVal val="visible"/>
                                      </p:to>
                                    </p:set>
                                    <p:animEffect transition="in" filter="wipe(left)">
                                      <p:cBhvr>
                                        <p:cTn id="130" dur="500"/>
                                        <p:tgtEl>
                                          <p:spTgt spid="52268"/>
                                        </p:tgtEl>
                                      </p:cBhvr>
                                    </p:animEffect>
                                  </p:childTnLst>
                                </p:cTn>
                              </p:par>
                            </p:childTnLst>
                          </p:cTn>
                        </p:par>
                      </p:childTnLst>
                    </p:cTn>
                  </p:par>
                  <p:par>
                    <p:cTn id="131" fill="hold">
                      <p:stCondLst>
                        <p:cond delay="indefinite"/>
                      </p:stCondLst>
                      <p:childTnLst>
                        <p:par>
                          <p:cTn id="132" fill="hold">
                            <p:stCondLst>
                              <p:cond delay="0"/>
                            </p:stCondLst>
                            <p:childTnLst>
                              <p:par>
                                <p:cTn id="133" presetID="22" presetClass="entr" presetSubtype="8" fill="hold" nodeType="clickEffect">
                                  <p:stCondLst>
                                    <p:cond delay="0"/>
                                  </p:stCondLst>
                                  <p:iterate type="wd">
                                    <p:tmPct val="10000"/>
                                  </p:iterate>
                                  <p:childTnLst>
                                    <p:set>
                                      <p:cBhvr>
                                        <p:cTn id="134" dur="1" fill="hold">
                                          <p:stCondLst>
                                            <p:cond delay="0"/>
                                          </p:stCondLst>
                                        </p:cTn>
                                        <p:tgtEl>
                                          <p:spTgt spid="52281"/>
                                        </p:tgtEl>
                                        <p:attrNameLst>
                                          <p:attrName>style.visibility</p:attrName>
                                        </p:attrNameLst>
                                      </p:cBhvr>
                                      <p:to>
                                        <p:strVal val="visible"/>
                                      </p:to>
                                    </p:set>
                                    <p:animEffect transition="in" filter="wipe(left)">
                                      <p:cBhvr>
                                        <p:cTn id="135" dur="500"/>
                                        <p:tgtEl>
                                          <p:spTgt spid="52281"/>
                                        </p:tgtEl>
                                      </p:cBhvr>
                                    </p:animEffect>
                                  </p:childTnLst>
                                </p:cTn>
                              </p:par>
                            </p:childTnLst>
                          </p:cTn>
                        </p:par>
                      </p:childTnLst>
                    </p:cTn>
                  </p:par>
                  <p:par>
                    <p:cTn id="136" fill="hold">
                      <p:stCondLst>
                        <p:cond delay="indefinite"/>
                      </p:stCondLst>
                      <p:childTnLst>
                        <p:par>
                          <p:cTn id="137" fill="hold">
                            <p:stCondLst>
                              <p:cond delay="0"/>
                            </p:stCondLst>
                            <p:childTnLst>
                              <p:par>
                                <p:cTn id="138" presetID="22" presetClass="entr" presetSubtype="8" fill="hold" nodeType="clickEffect">
                                  <p:stCondLst>
                                    <p:cond delay="0"/>
                                  </p:stCondLst>
                                  <p:iterate type="wd">
                                    <p:tmPct val="10000"/>
                                  </p:iterate>
                                  <p:childTnLst>
                                    <p:set>
                                      <p:cBhvr>
                                        <p:cTn id="139" dur="1" fill="hold">
                                          <p:stCondLst>
                                            <p:cond delay="0"/>
                                          </p:stCondLst>
                                        </p:cTn>
                                        <p:tgtEl>
                                          <p:spTgt spid="52282"/>
                                        </p:tgtEl>
                                        <p:attrNameLst>
                                          <p:attrName>style.visibility</p:attrName>
                                        </p:attrNameLst>
                                      </p:cBhvr>
                                      <p:to>
                                        <p:strVal val="visible"/>
                                      </p:to>
                                    </p:set>
                                    <p:animEffect transition="in" filter="wipe(left)">
                                      <p:cBhvr>
                                        <p:cTn id="140" dur="500"/>
                                        <p:tgtEl>
                                          <p:spTgt spid="52282"/>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ntr" presetSubtype="8" fill="hold" grpId="0" nodeType="clickEffect">
                                  <p:stCondLst>
                                    <p:cond delay="0"/>
                                  </p:stCondLst>
                                  <p:iterate type="wd">
                                    <p:tmPct val="10000"/>
                                  </p:iterate>
                                  <p:childTnLst>
                                    <p:set>
                                      <p:cBhvr>
                                        <p:cTn id="144" dur="1" fill="hold">
                                          <p:stCondLst>
                                            <p:cond delay="0"/>
                                          </p:stCondLst>
                                        </p:cTn>
                                        <p:tgtEl>
                                          <p:spTgt spid="52267"/>
                                        </p:tgtEl>
                                        <p:attrNameLst>
                                          <p:attrName>style.visibility</p:attrName>
                                        </p:attrNameLst>
                                      </p:cBhvr>
                                      <p:to>
                                        <p:strVal val="visible"/>
                                      </p:to>
                                    </p:set>
                                    <p:animEffect transition="in" filter="wipe(left)">
                                      <p:cBhvr>
                                        <p:cTn id="145" dur="500"/>
                                        <p:tgtEl>
                                          <p:spTgt spid="52267"/>
                                        </p:tgtEl>
                                      </p:cBhvr>
                                    </p:animEffect>
                                  </p:childTnLst>
                                </p:cTn>
                              </p:par>
                            </p:childTnLst>
                          </p:cTn>
                        </p:par>
                      </p:childTnLst>
                    </p:cTn>
                  </p:par>
                  <p:par>
                    <p:cTn id="146" fill="hold">
                      <p:stCondLst>
                        <p:cond delay="indefinite"/>
                      </p:stCondLst>
                      <p:childTnLst>
                        <p:par>
                          <p:cTn id="147" fill="hold">
                            <p:stCondLst>
                              <p:cond delay="0"/>
                            </p:stCondLst>
                            <p:childTnLst>
                              <p:par>
                                <p:cTn id="148" presetID="22" presetClass="entr" presetSubtype="8" fill="hold" nodeType="clickEffect">
                                  <p:stCondLst>
                                    <p:cond delay="0"/>
                                  </p:stCondLst>
                                  <p:iterate type="wd">
                                    <p:tmPct val="10000"/>
                                  </p:iterate>
                                  <p:childTnLst>
                                    <p:set>
                                      <p:cBhvr>
                                        <p:cTn id="149" dur="1" fill="hold">
                                          <p:stCondLst>
                                            <p:cond delay="0"/>
                                          </p:stCondLst>
                                        </p:cTn>
                                        <p:tgtEl>
                                          <p:spTgt spid="52262"/>
                                        </p:tgtEl>
                                        <p:attrNameLst>
                                          <p:attrName>style.visibility</p:attrName>
                                        </p:attrNameLst>
                                      </p:cBhvr>
                                      <p:to>
                                        <p:strVal val="visible"/>
                                      </p:to>
                                    </p:set>
                                    <p:animEffect transition="in" filter="wipe(left)">
                                      <p:cBhvr>
                                        <p:cTn id="150" dur="500"/>
                                        <p:tgtEl>
                                          <p:spTgt spid="52262"/>
                                        </p:tgtEl>
                                      </p:cBhvr>
                                    </p:animEffect>
                                  </p:childTnLst>
                                </p:cTn>
                              </p:par>
                            </p:childTnLst>
                          </p:cTn>
                        </p:par>
                      </p:childTnLst>
                    </p:cTn>
                  </p:par>
                  <p:par>
                    <p:cTn id="151" fill="hold">
                      <p:stCondLst>
                        <p:cond delay="indefinite"/>
                      </p:stCondLst>
                      <p:childTnLst>
                        <p:par>
                          <p:cTn id="152" fill="hold">
                            <p:stCondLst>
                              <p:cond delay="0"/>
                            </p:stCondLst>
                            <p:childTnLst>
                              <p:par>
                                <p:cTn id="153" presetID="22" presetClass="entr" presetSubtype="8" fill="hold" nodeType="clickEffect">
                                  <p:stCondLst>
                                    <p:cond delay="0"/>
                                  </p:stCondLst>
                                  <p:iterate type="wd">
                                    <p:tmPct val="10000"/>
                                  </p:iterate>
                                  <p:childTnLst>
                                    <p:set>
                                      <p:cBhvr>
                                        <p:cTn id="154" dur="1" fill="hold">
                                          <p:stCondLst>
                                            <p:cond delay="0"/>
                                          </p:stCondLst>
                                        </p:cTn>
                                        <p:tgtEl>
                                          <p:spTgt spid="52283"/>
                                        </p:tgtEl>
                                        <p:attrNameLst>
                                          <p:attrName>style.visibility</p:attrName>
                                        </p:attrNameLst>
                                      </p:cBhvr>
                                      <p:to>
                                        <p:strVal val="visible"/>
                                      </p:to>
                                    </p:set>
                                    <p:animEffect transition="in" filter="wipe(left)">
                                      <p:cBhvr>
                                        <p:cTn id="155" dur="500"/>
                                        <p:tgtEl>
                                          <p:spTgt spid="52283"/>
                                        </p:tgtEl>
                                      </p:cBhvr>
                                    </p:animEffect>
                                  </p:childTnLst>
                                </p:cTn>
                              </p:par>
                            </p:childTnLst>
                          </p:cTn>
                        </p:par>
                      </p:childTnLst>
                    </p:cTn>
                  </p:par>
                  <p:par>
                    <p:cTn id="156" fill="hold">
                      <p:stCondLst>
                        <p:cond delay="indefinite"/>
                      </p:stCondLst>
                      <p:childTnLst>
                        <p:par>
                          <p:cTn id="157" fill="hold">
                            <p:stCondLst>
                              <p:cond delay="0"/>
                            </p:stCondLst>
                            <p:childTnLst>
                              <p:par>
                                <p:cTn id="158" presetID="22" presetClass="entr" presetSubtype="8" fill="hold" nodeType="clickEffect">
                                  <p:stCondLst>
                                    <p:cond delay="0"/>
                                  </p:stCondLst>
                                  <p:iterate type="wd">
                                    <p:tmPct val="10000"/>
                                  </p:iterate>
                                  <p:childTnLst>
                                    <p:set>
                                      <p:cBhvr>
                                        <p:cTn id="159" dur="1" fill="hold">
                                          <p:stCondLst>
                                            <p:cond delay="0"/>
                                          </p:stCondLst>
                                        </p:cTn>
                                        <p:tgtEl>
                                          <p:spTgt spid="52284"/>
                                        </p:tgtEl>
                                        <p:attrNameLst>
                                          <p:attrName>style.visibility</p:attrName>
                                        </p:attrNameLst>
                                      </p:cBhvr>
                                      <p:to>
                                        <p:strVal val="visible"/>
                                      </p:to>
                                    </p:set>
                                    <p:animEffect transition="in" filter="wipe(left)">
                                      <p:cBhvr>
                                        <p:cTn id="160" dur="500"/>
                                        <p:tgtEl>
                                          <p:spTgt spid="52284"/>
                                        </p:tgtEl>
                                      </p:cBhvr>
                                    </p:animEffect>
                                  </p:childTnLst>
                                </p:cTn>
                              </p:par>
                            </p:childTnLst>
                          </p:cTn>
                        </p:par>
                      </p:childTnLst>
                    </p:cTn>
                  </p:par>
                  <p:par>
                    <p:cTn id="161" fill="hold">
                      <p:stCondLst>
                        <p:cond delay="indefinite"/>
                      </p:stCondLst>
                      <p:childTnLst>
                        <p:par>
                          <p:cTn id="162" fill="hold">
                            <p:stCondLst>
                              <p:cond delay="0"/>
                            </p:stCondLst>
                            <p:childTnLst>
                              <p:par>
                                <p:cTn id="163" presetID="22" presetClass="entr" presetSubtype="8" fill="hold" nodeType="clickEffect">
                                  <p:stCondLst>
                                    <p:cond delay="0"/>
                                  </p:stCondLst>
                                  <p:iterate type="wd">
                                    <p:tmPct val="10000"/>
                                  </p:iterate>
                                  <p:childTnLst>
                                    <p:set>
                                      <p:cBhvr>
                                        <p:cTn id="164" dur="1" fill="hold">
                                          <p:stCondLst>
                                            <p:cond delay="0"/>
                                          </p:stCondLst>
                                        </p:cTn>
                                        <p:tgtEl>
                                          <p:spTgt spid="52285"/>
                                        </p:tgtEl>
                                        <p:attrNameLst>
                                          <p:attrName>style.visibility</p:attrName>
                                        </p:attrNameLst>
                                      </p:cBhvr>
                                      <p:to>
                                        <p:strVal val="visible"/>
                                      </p:to>
                                    </p:set>
                                    <p:animEffect transition="in" filter="wipe(left)">
                                      <p:cBhvr>
                                        <p:cTn id="165" dur="500"/>
                                        <p:tgtEl>
                                          <p:spTgt spid="52285"/>
                                        </p:tgtEl>
                                      </p:cBhvr>
                                    </p:animEffect>
                                  </p:childTnLst>
                                </p:cTn>
                              </p:par>
                            </p:childTnLst>
                          </p:cTn>
                        </p:par>
                      </p:childTnLst>
                    </p:cTn>
                  </p:par>
                  <p:par>
                    <p:cTn id="166" fill="hold">
                      <p:stCondLst>
                        <p:cond delay="indefinite"/>
                      </p:stCondLst>
                      <p:childTnLst>
                        <p:par>
                          <p:cTn id="167" fill="hold">
                            <p:stCondLst>
                              <p:cond delay="0"/>
                            </p:stCondLst>
                            <p:childTnLst>
                              <p:par>
                                <p:cTn id="168" presetID="22" presetClass="entr" presetSubtype="8" fill="hold" nodeType="clickEffect">
                                  <p:stCondLst>
                                    <p:cond delay="0"/>
                                  </p:stCondLst>
                                  <p:iterate type="wd">
                                    <p:tmPct val="10000"/>
                                  </p:iterate>
                                  <p:childTnLst>
                                    <p:set>
                                      <p:cBhvr>
                                        <p:cTn id="169" dur="1" fill="hold">
                                          <p:stCondLst>
                                            <p:cond delay="0"/>
                                          </p:stCondLst>
                                        </p:cTn>
                                        <p:tgtEl>
                                          <p:spTgt spid="52286"/>
                                        </p:tgtEl>
                                        <p:attrNameLst>
                                          <p:attrName>style.visibility</p:attrName>
                                        </p:attrNameLst>
                                      </p:cBhvr>
                                      <p:to>
                                        <p:strVal val="visible"/>
                                      </p:to>
                                    </p:set>
                                    <p:animEffect transition="in" filter="wipe(left)">
                                      <p:cBhvr>
                                        <p:cTn id="170" dur="500"/>
                                        <p:tgtEl>
                                          <p:spTgt spid="52286"/>
                                        </p:tgtEl>
                                      </p:cBhvr>
                                    </p:animEffect>
                                  </p:childTnLst>
                                </p:cTn>
                              </p:par>
                            </p:childTnLst>
                          </p:cTn>
                        </p:par>
                      </p:childTnLst>
                    </p:cTn>
                  </p:par>
                  <p:par>
                    <p:cTn id="171" fill="hold">
                      <p:stCondLst>
                        <p:cond delay="indefinite"/>
                      </p:stCondLst>
                      <p:childTnLst>
                        <p:par>
                          <p:cTn id="172" fill="hold">
                            <p:stCondLst>
                              <p:cond delay="0"/>
                            </p:stCondLst>
                            <p:childTnLst>
                              <p:par>
                                <p:cTn id="173" presetID="22" presetClass="entr" presetSubtype="8" fill="hold" nodeType="clickEffect">
                                  <p:stCondLst>
                                    <p:cond delay="0"/>
                                  </p:stCondLst>
                                  <p:iterate type="wd">
                                    <p:tmPct val="10000"/>
                                  </p:iterate>
                                  <p:childTnLst>
                                    <p:set>
                                      <p:cBhvr>
                                        <p:cTn id="174" dur="1" fill="hold">
                                          <p:stCondLst>
                                            <p:cond delay="0"/>
                                          </p:stCondLst>
                                        </p:cTn>
                                        <p:tgtEl>
                                          <p:spTgt spid="52269"/>
                                        </p:tgtEl>
                                        <p:attrNameLst>
                                          <p:attrName>style.visibility</p:attrName>
                                        </p:attrNameLst>
                                      </p:cBhvr>
                                      <p:to>
                                        <p:strVal val="visible"/>
                                      </p:to>
                                    </p:set>
                                    <p:animEffect transition="in" filter="wipe(left)">
                                      <p:cBhvr>
                                        <p:cTn id="175" dur="500"/>
                                        <p:tgtEl>
                                          <p:spTgt spid="52269"/>
                                        </p:tgtEl>
                                      </p:cBhvr>
                                    </p:animEffect>
                                  </p:childTnLst>
                                </p:cTn>
                              </p:par>
                            </p:childTnLst>
                          </p:cTn>
                        </p:par>
                      </p:childTnLst>
                    </p:cTn>
                  </p:par>
                  <p:par>
                    <p:cTn id="176" fill="hold">
                      <p:stCondLst>
                        <p:cond delay="indefinite"/>
                      </p:stCondLst>
                      <p:childTnLst>
                        <p:par>
                          <p:cTn id="177" fill="hold">
                            <p:stCondLst>
                              <p:cond delay="0"/>
                            </p:stCondLst>
                            <p:childTnLst>
                              <p:par>
                                <p:cTn id="178" presetID="22" presetClass="entr" presetSubtype="8" fill="hold" nodeType="clickEffect">
                                  <p:stCondLst>
                                    <p:cond delay="0"/>
                                  </p:stCondLst>
                                  <p:iterate type="wd">
                                    <p:tmPct val="10000"/>
                                  </p:iterate>
                                  <p:childTnLst>
                                    <p:set>
                                      <p:cBhvr>
                                        <p:cTn id="179" dur="1" fill="hold">
                                          <p:stCondLst>
                                            <p:cond delay="0"/>
                                          </p:stCondLst>
                                        </p:cTn>
                                        <p:tgtEl>
                                          <p:spTgt spid="52287"/>
                                        </p:tgtEl>
                                        <p:attrNameLst>
                                          <p:attrName>style.visibility</p:attrName>
                                        </p:attrNameLst>
                                      </p:cBhvr>
                                      <p:to>
                                        <p:strVal val="visible"/>
                                      </p:to>
                                    </p:set>
                                    <p:animEffect transition="in" filter="wipe(left)">
                                      <p:cBhvr>
                                        <p:cTn id="180" dur="500"/>
                                        <p:tgtEl>
                                          <p:spTgt spid="52287"/>
                                        </p:tgtEl>
                                      </p:cBhvr>
                                    </p:animEffect>
                                  </p:childTnLst>
                                </p:cTn>
                              </p:par>
                            </p:childTnLst>
                          </p:cTn>
                        </p:par>
                      </p:childTnLst>
                    </p:cTn>
                  </p:par>
                  <p:par>
                    <p:cTn id="181" fill="hold">
                      <p:stCondLst>
                        <p:cond delay="indefinite"/>
                      </p:stCondLst>
                      <p:childTnLst>
                        <p:par>
                          <p:cTn id="182" fill="hold">
                            <p:stCondLst>
                              <p:cond delay="0"/>
                            </p:stCondLst>
                            <p:childTnLst>
                              <p:par>
                                <p:cTn id="183" presetID="22" presetClass="entr" presetSubtype="8" fill="hold" nodeType="clickEffect">
                                  <p:stCondLst>
                                    <p:cond delay="0"/>
                                  </p:stCondLst>
                                  <p:iterate type="wd">
                                    <p:tmPct val="10000"/>
                                  </p:iterate>
                                  <p:childTnLst>
                                    <p:set>
                                      <p:cBhvr>
                                        <p:cTn id="184" dur="1" fill="hold">
                                          <p:stCondLst>
                                            <p:cond delay="0"/>
                                          </p:stCondLst>
                                        </p:cTn>
                                        <p:tgtEl>
                                          <p:spTgt spid="52288"/>
                                        </p:tgtEl>
                                        <p:attrNameLst>
                                          <p:attrName>style.visibility</p:attrName>
                                        </p:attrNameLst>
                                      </p:cBhvr>
                                      <p:to>
                                        <p:strVal val="visible"/>
                                      </p:to>
                                    </p:set>
                                    <p:animEffect transition="in" filter="wipe(left)">
                                      <p:cBhvr>
                                        <p:cTn id="185" dur="500"/>
                                        <p:tgtEl>
                                          <p:spTgt spid="52288"/>
                                        </p:tgtEl>
                                      </p:cBhvr>
                                    </p:animEffect>
                                  </p:childTnLst>
                                </p:cTn>
                              </p:par>
                            </p:childTnLst>
                          </p:cTn>
                        </p:par>
                      </p:childTnLst>
                    </p:cTn>
                  </p:par>
                  <p:par>
                    <p:cTn id="186" fill="hold">
                      <p:stCondLst>
                        <p:cond delay="indefinite"/>
                      </p:stCondLst>
                      <p:childTnLst>
                        <p:par>
                          <p:cTn id="187" fill="hold">
                            <p:stCondLst>
                              <p:cond delay="0"/>
                            </p:stCondLst>
                            <p:childTnLst>
                              <p:par>
                                <p:cTn id="188" presetID="22" presetClass="entr" presetSubtype="8" fill="hold" nodeType="clickEffect">
                                  <p:stCondLst>
                                    <p:cond delay="0"/>
                                  </p:stCondLst>
                                  <p:iterate type="wd">
                                    <p:tmPct val="10000"/>
                                  </p:iterate>
                                  <p:childTnLst>
                                    <p:set>
                                      <p:cBhvr>
                                        <p:cTn id="189" dur="1" fill="hold">
                                          <p:stCondLst>
                                            <p:cond delay="0"/>
                                          </p:stCondLst>
                                        </p:cTn>
                                        <p:tgtEl>
                                          <p:spTgt spid="52264"/>
                                        </p:tgtEl>
                                        <p:attrNameLst>
                                          <p:attrName>style.visibility</p:attrName>
                                        </p:attrNameLst>
                                      </p:cBhvr>
                                      <p:to>
                                        <p:strVal val="visible"/>
                                      </p:to>
                                    </p:set>
                                    <p:animEffect transition="in" filter="wipe(left)">
                                      <p:cBhvr>
                                        <p:cTn id="190" dur="500"/>
                                        <p:tgtEl>
                                          <p:spTgt spid="52264"/>
                                        </p:tgtEl>
                                      </p:cBhvr>
                                    </p:animEffect>
                                  </p:childTnLst>
                                </p:cTn>
                              </p:par>
                            </p:childTnLst>
                          </p:cTn>
                        </p:par>
                      </p:childTnLst>
                    </p:cTn>
                  </p:par>
                  <p:par>
                    <p:cTn id="191" fill="hold">
                      <p:stCondLst>
                        <p:cond delay="indefinite"/>
                      </p:stCondLst>
                      <p:childTnLst>
                        <p:par>
                          <p:cTn id="192" fill="hold">
                            <p:stCondLst>
                              <p:cond delay="0"/>
                            </p:stCondLst>
                            <p:childTnLst>
                              <p:par>
                                <p:cTn id="193" presetID="22" presetClass="entr" presetSubtype="8" fill="hold" nodeType="clickEffect">
                                  <p:stCondLst>
                                    <p:cond delay="0"/>
                                  </p:stCondLst>
                                  <p:iterate type="wd">
                                    <p:tmPct val="10000"/>
                                  </p:iterate>
                                  <p:childTnLst>
                                    <p:set>
                                      <p:cBhvr>
                                        <p:cTn id="194" dur="1" fill="hold">
                                          <p:stCondLst>
                                            <p:cond delay="0"/>
                                          </p:stCondLst>
                                        </p:cTn>
                                        <p:tgtEl>
                                          <p:spTgt spid="52289"/>
                                        </p:tgtEl>
                                        <p:attrNameLst>
                                          <p:attrName>style.visibility</p:attrName>
                                        </p:attrNameLst>
                                      </p:cBhvr>
                                      <p:to>
                                        <p:strVal val="visible"/>
                                      </p:to>
                                    </p:set>
                                    <p:animEffect transition="in" filter="wipe(left)">
                                      <p:cBhvr>
                                        <p:cTn id="195" dur="500"/>
                                        <p:tgtEl>
                                          <p:spTgt spid="52289"/>
                                        </p:tgtEl>
                                      </p:cBhvr>
                                    </p:animEffect>
                                  </p:childTnLst>
                                </p:cTn>
                              </p:par>
                            </p:childTnLst>
                          </p:cTn>
                        </p:par>
                      </p:childTnLst>
                    </p:cTn>
                  </p:par>
                  <p:par>
                    <p:cTn id="196" fill="hold">
                      <p:stCondLst>
                        <p:cond delay="indefinite"/>
                      </p:stCondLst>
                      <p:childTnLst>
                        <p:par>
                          <p:cTn id="197" fill="hold">
                            <p:stCondLst>
                              <p:cond delay="0"/>
                            </p:stCondLst>
                            <p:childTnLst>
                              <p:par>
                                <p:cTn id="198" presetID="22" presetClass="entr" presetSubtype="8" fill="hold" nodeType="clickEffect">
                                  <p:stCondLst>
                                    <p:cond delay="0"/>
                                  </p:stCondLst>
                                  <p:iterate type="wd">
                                    <p:tmPct val="10000"/>
                                  </p:iterate>
                                  <p:childTnLst>
                                    <p:set>
                                      <p:cBhvr>
                                        <p:cTn id="199" dur="1" fill="hold">
                                          <p:stCondLst>
                                            <p:cond delay="0"/>
                                          </p:stCondLst>
                                        </p:cTn>
                                        <p:tgtEl>
                                          <p:spTgt spid="52290"/>
                                        </p:tgtEl>
                                        <p:attrNameLst>
                                          <p:attrName>style.visibility</p:attrName>
                                        </p:attrNameLst>
                                      </p:cBhvr>
                                      <p:to>
                                        <p:strVal val="visible"/>
                                      </p:to>
                                    </p:set>
                                    <p:animEffect transition="in" filter="wipe(left)">
                                      <p:cBhvr>
                                        <p:cTn id="200" dur="500"/>
                                        <p:tgtEl>
                                          <p:spTgt spid="52290"/>
                                        </p:tgtEl>
                                      </p:cBhvr>
                                    </p:animEffect>
                                  </p:childTnLst>
                                </p:cTn>
                              </p:par>
                            </p:childTnLst>
                          </p:cTn>
                        </p:par>
                      </p:childTnLst>
                    </p:cTn>
                  </p:par>
                  <p:par>
                    <p:cTn id="201" fill="hold">
                      <p:stCondLst>
                        <p:cond delay="indefinite"/>
                      </p:stCondLst>
                      <p:childTnLst>
                        <p:par>
                          <p:cTn id="202" fill="hold">
                            <p:stCondLst>
                              <p:cond delay="0"/>
                            </p:stCondLst>
                            <p:childTnLst>
                              <p:par>
                                <p:cTn id="203" presetID="22" presetClass="entr" presetSubtype="8" fill="hold" nodeType="clickEffect">
                                  <p:stCondLst>
                                    <p:cond delay="0"/>
                                  </p:stCondLst>
                                  <p:iterate type="wd">
                                    <p:tmPct val="10000"/>
                                  </p:iterate>
                                  <p:childTnLst>
                                    <p:set>
                                      <p:cBhvr>
                                        <p:cTn id="204" dur="1" fill="hold">
                                          <p:stCondLst>
                                            <p:cond delay="0"/>
                                          </p:stCondLst>
                                        </p:cTn>
                                        <p:tgtEl>
                                          <p:spTgt spid="52291"/>
                                        </p:tgtEl>
                                        <p:attrNameLst>
                                          <p:attrName>style.visibility</p:attrName>
                                        </p:attrNameLst>
                                      </p:cBhvr>
                                      <p:to>
                                        <p:strVal val="visible"/>
                                      </p:to>
                                    </p:set>
                                    <p:animEffect transition="in" filter="wipe(left)">
                                      <p:cBhvr>
                                        <p:cTn id="205" dur="500"/>
                                        <p:tgtEl>
                                          <p:spTgt spid="52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animBg="1"/>
      <p:bldP spid="52228" grpId="0" animBg="1" autoUpdateAnimBg="0"/>
      <p:bldP spid="52230" grpId="0" animBg="1" autoUpdateAnimBg="0"/>
      <p:bldP spid="52240" grpId="0" animBg="1" autoUpdateAnimBg="0"/>
      <p:bldP spid="52265" grpId="0" animBg="1" autoUpdateAnimBg="0"/>
      <p:bldP spid="52266" grpId="0" animBg="1" autoUpdateAnimBg="0"/>
      <p:bldP spid="52267" grpId="0" animBg="1" autoUpdateAnimBg="0"/>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11742</TotalTime>
  <Words>1849</Words>
  <Application>Microsoft Macintosh PowerPoint</Application>
  <PresentationFormat>On-screen Show (4:3)</PresentationFormat>
  <Paragraphs>223</Paragraphs>
  <Slides>19</Slides>
  <Notes>5</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phys1443-spring02</vt:lpstr>
      <vt:lpstr>Equation</vt:lpstr>
      <vt:lpstr>PHYS 1443 – Section 001 Lecture #7</vt:lpstr>
      <vt:lpstr>Announcements</vt:lpstr>
      <vt:lpstr>Reminder: Special Project for Extra Credit</vt:lpstr>
      <vt:lpstr>Special Project for Extra Credit</vt:lpstr>
      <vt:lpstr>Components and Unit Vectors</vt:lpstr>
      <vt:lpstr>Unit Vectors</vt:lpstr>
      <vt:lpstr>Forces of Friction Summary</vt:lpstr>
      <vt:lpstr>Slide 8</vt:lpstr>
      <vt:lpstr>Example 4.16 w/ Friction</vt:lpstr>
      <vt:lpstr>Definition of the Uniform Circular Motion</vt:lpstr>
      <vt:lpstr>Speed of a uniform circular motion?</vt:lpstr>
      <vt:lpstr>Ex. :  A Tire-Balancing Machine</vt:lpstr>
      <vt:lpstr>Centripetal Acceleration</vt:lpstr>
      <vt:lpstr>Centripetal Acceleration</vt:lpstr>
      <vt:lpstr>Newton’s Second Law &amp; Uniform Circular Motion</vt:lpstr>
      <vt:lpstr>Ex. 5.11 of Uniform Circular Motion</vt:lpstr>
      <vt:lpstr>Example 5.15: Banked Highway</vt:lpstr>
      <vt:lpstr>Forces in Non-uniform Circular Motion</vt:lpstr>
      <vt:lpstr>Ex. 5.12 for Non-Uniform Circular Motion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273</cp:revision>
  <dcterms:created xsi:type="dcterms:W3CDTF">2011-06-15T16:12:29Z</dcterms:created>
  <dcterms:modified xsi:type="dcterms:W3CDTF">2011-06-15T16:13:31Z</dcterms:modified>
</cp:coreProperties>
</file>