
<file path=[Content_Types].xml><?xml version="1.0" encoding="utf-8"?>
<Types xmlns="http://schemas.openxmlformats.org/package/2006/content-types">
  <Override PartName="/ppt/embeddings/oleObject47.bin" ContentType="application/vnd.openxmlformats-officedocument.oleObject"/>
  <Override PartName="/ppt/slides/slide18.xml" ContentType="application/vnd.openxmlformats-officedocument.presentationml.slide+xml"/>
  <Override PartName="/ppt/embeddings/Microsoft_Equation3.bin" ContentType="application/vnd.openxmlformats-officedocument.oleObject"/>
  <Override PartName="/ppt/embeddings/oleObject57.bin" ContentType="application/vnd.openxmlformats-officedocument.oleObject"/>
  <Override PartName="/ppt/slides/slide9.xml" ContentType="application/vnd.openxmlformats-officedocument.presentationml.slide+xml"/>
  <Override PartName="/ppt/embeddings/Microsoft_Equation10.bin" ContentType="application/vnd.openxmlformats-officedocument.oleObject"/>
  <Override PartName="/ppt/embeddings/Microsoft_Equation20.bin" ContentType="application/vnd.openxmlformats-officedocument.oleObject"/>
  <Override PartName="/ppt/notesMasters/notesMaster1.xml" ContentType="application/vnd.openxmlformats-officedocument.presentationml.notesMaster+xml"/>
  <Default Extension="vml" ContentType="application/vnd.openxmlformats-officedocument.vmlDrawing"/>
  <Override PartName="/ppt/embeddings/Microsoft_Equation9.bin" ContentType="application/vnd.openxmlformats-officedocument.oleObject"/>
  <Override PartName="/ppt/slideLayouts/slideLayout15.xml" ContentType="application/vnd.openxmlformats-officedocument.presentationml.slideLayout+xml"/>
  <Override PartName="/ppt/theme/theme1.xml" ContentType="application/vnd.openxmlformats-officedocument.theme+xml"/>
  <Override PartName="/ppt/notesSlides/notesSlide2.xml" ContentType="application/vnd.openxmlformats-officedocument.presentationml.notesSlide+xml"/>
  <Override PartName="/ppt/embeddings/Microsoft_Equation16.bin" ContentType="application/vnd.openxmlformats-officedocument.oleObject"/>
  <Override PartName="/ppt/embeddings/oleObject1.bin" ContentType="application/vnd.openxmlformats-officedocument.oleObject"/>
  <Override PartName="/ppt/embeddings/oleObject13.bin" ContentType="application/vnd.openxmlformats-officedocument.oleObject"/>
  <Override PartName="/ppt/embeddings/oleObject23.bin" ContentType="application/vnd.openxmlformats-officedocument.oleObject"/>
  <Override PartName="/ppt/embeddings/Microsoft_Equation35.bin" ContentType="application/vnd.openxmlformats-officedocument.oleObject"/>
  <Override PartName="/ppt/embeddings/oleObject33.bin" ContentType="application/vnd.openxmlformats-officedocument.oleObject"/>
  <Default Extension="jpeg" ContentType="image/jpeg"/>
  <Override PartName="/ppt/embeddings/Microsoft_Equation45.bin" ContentType="application/vnd.openxmlformats-officedocument.oleObject"/>
  <Override PartName="/ppt/embeddings/oleObject42.bin" ContentType="application/vnd.openxmlformats-officedocument.oleObject"/>
  <Override PartName="/ppt/slides/slide13.xml" ContentType="application/vnd.openxmlformats-officedocument.presentationml.slide+xml"/>
  <Override PartName="/ppt/embeddings/oleObject7.bin" ContentType="application/vnd.openxmlformats-officedocument.oleObject"/>
  <Override PartName="/ppt/embeddings/oleObject52.bin" ContentType="application/vnd.openxmlformats-officedocument.oleObject"/>
  <Override PartName="/ppt/embeddings/oleObject19.bin" ContentType="application/vnd.openxmlformats-officedocument.oleObject"/>
  <Override PartName="/ppt/embeddings/oleObject61.bin" ContentType="application/vnd.openxmlformats-officedocument.oleObject"/>
  <Override PartName="/ppt/embeddings/oleObject29.bin" ContentType="application/vnd.openxmlformats-officedocument.oleObject"/>
  <Override PartName="/ppt/slides/slide4.xml" ContentType="application/vnd.openxmlformats-officedocument.presentationml.slide+xml"/>
  <Override PartName="/ppt/slideLayouts/slideLayout5.xml" ContentType="application/vnd.openxmlformats-officedocument.presentationml.slideLayout+xml"/>
  <Override PartName="/ppt/embeddings/oleObject38.bin" ContentType="application/vnd.openxmlformats-officedocument.oleObject"/>
  <Override PartName="/ppt/embeddings/oleObject48.bin" ContentType="application/vnd.openxmlformats-officedocument.oleObject"/>
  <Override PartName="/ppt/slides/slide19.xml" ContentType="application/vnd.openxmlformats-officedocument.presentationml.slide+xml"/>
  <Override PartName="/ppt/slideLayouts/slideLayout10.xml" ContentType="application/vnd.openxmlformats-officedocument.presentationml.slideLayout+xml"/>
  <Override PartName="/ppt/embeddings/Microsoft_Equation4.bin" ContentType="application/vnd.openxmlformats-officedocument.oleObject"/>
  <Override PartName="/ppt/embeddings/oleObject58.bin" ContentType="application/vnd.openxmlformats-officedocument.oleObject"/>
  <Override PartName="/ppt/embeddings/Microsoft_Equation11.bin" ContentType="application/vnd.openxmlformats-officedocument.oleObject"/>
  <Override PartName="/ppt/embeddings/Microsoft_Equation21.bin" ContentType="application/vnd.openxmlformats-officedocument.oleObject"/>
  <Override PartName="/ppt/embeddings/Microsoft_Equation30.bin" ContentType="application/vnd.openxmlformats-officedocument.oleObject"/>
  <Override PartName="/ppt/theme/theme2.xml" ContentType="application/vnd.openxmlformats-officedocument.theme+xml"/>
  <Override PartName="/ppt/notesSlides/notesSlide3.xml" ContentType="application/vnd.openxmlformats-officedocument.presentationml.notesSlide+xml"/>
  <Override PartName="/ppt/embeddings/Microsoft_Equation40.bin" ContentType="application/vnd.openxmlformats-officedocument.oleObject"/>
  <Override PartName="/ppt/embeddings/Microsoft_Equation17.bin" ContentType="application/vnd.openxmlformats-officedocument.oleObject"/>
  <Override PartName="/ppt/embeddings/oleObject2.bin" ContentType="application/vnd.openxmlformats-officedocument.oleObject"/>
  <Override PartName="/ppt/embeddings/oleObject14.bin" ContentType="application/vnd.openxmlformats-officedocument.oleObject"/>
  <Override PartName="/ppt/embeddings/Microsoft_Equation26.bin" ContentType="application/vnd.openxmlformats-officedocument.oleObject"/>
  <Override PartName="/ppt/embeddings/oleObject24.bin" ContentType="application/vnd.openxmlformats-officedocument.oleObject"/>
  <Override PartName="/ppt/embeddings/Microsoft_Equation36.bin" ContentType="application/vnd.openxmlformats-officedocument.oleObject"/>
  <Override PartName="/ppt/embeddings/oleObject34.bin" ContentType="application/vnd.openxmlformats-officedocument.oleObject"/>
  <Override PartName="/ppt/embeddings/Microsoft_Equation46.bin" ContentType="application/vnd.openxmlformats-officedocument.oleObject"/>
  <Override PartName="/ppt/slides/slide14.xml" ContentType="application/vnd.openxmlformats-officedocument.presentationml.slide+xml"/>
  <Override PartName="/ppt/embeddings/oleObject43.bin" ContentType="application/vnd.openxmlformats-officedocument.oleObject"/>
  <Override PartName="/ppt/embeddings/oleObject8.bin" ContentType="application/vnd.openxmlformats-officedocument.oleObject"/>
  <Override PartName="/ppt/embeddings/oleObject53.bin" ContentType="application/vnd.openxmlformats-officedocument.oleObject"/>
  <Default Extension="bin" ContentType="application/vnd.openxmlformats-officedocument.presentationml.printerSettings"/>
  <Default Extension="xml" ContentType="application/xml"/>
  <Override PartName="/ppt/slides/slide5.xml" ContentType="application/vnd.openxmlformats-officedocument.presentationml.slide+xml"/>
  <Override PartName="/ppt/embeddings/oleObject62.bin" ContentType="application/vnd.openxmlformats-officedocument.oleObject"/>
  <Override PartName="/ppt/slideLayouts/slideLayout6.xml" ContentType="application/vnd.openxmlformats-officedocument.presentationml.slideLayout+xml"/>
  <Override PartName="/ppt/tableStyles.xml" ContentType="application/vnd.openxmlformats-officedocument.presentationml.tableStyles+xml"/>
  <Override PartName="/ppt/embeddings/oleObject39.bin" ContentType="application/vnd.openxmlformats-officedocument.oleObject"/>
  <Override PartName="/ppt/embeddings/oleObject49.bin" ContentType="application/vnd.openxmlformats-officedocument.oleObject"/>
  <Override PartName="/ppt/embeddings/Microsoft_Equation5.bin" ContentType="application/vnd.openxmlformats-officedocument.oleObject"/>
  <Override PartName="/ppt/slideLayouts/slideLayout11.xml" ContentType="application/vnd.openxmlformats-officedocument.presentationml.slideLayout+xml"/>
  <Override PartName="/ppt/embeddings/oleObject59.bin" ContentType="application/vnd.openxmlformats-officedocument.oleObject"/>
  <Override PartName="/docProps/app.xml" ContentType="application/vnd.openxmlformats-officedocument.extended-properties+xml"/>
  <Override PartName="/ppt/embeddings/Microsoft_Equation12.bin" ContentType="application/vnd.openxmlformats-officedocument.oleObject"/>
  <Override PartName="/ppt/embeddings/oleObject10.bin" ContentType="application/vnd.openxmlformats-officedocument.oleObject"/>
  <Override PartName="/ppt/embeddings/Microsoft_Equation22.bin" ContentType="application/vnd.openxmlformats-officedocument.oleObject"/>
  <Override PartName="/docProps/core.xml" ContentType="application/vnd.openxmlformats-package.core-properties+xml"/>
  <Override PartName="/ppt/embeddings/Microsoft_Equation31.bin" ContentType="application/vnd.openxmlformats-officedocument.oleObject"/>
  <Override PartName="/ppt/theme/theme3.xml" ContentType="application/vnd.openxmlformats-officedocument.theme+xml"/>
  <Override PartName="/ppt/notesSlides/notesSlide4.xml" ContentType="application/vnd.openxmlformats-officedocument.presentationml.notesSlide+xml"/>
  <Override PartName="/ppt/embeddings/Microsoft_Equation41.bin" ContentType="application/vnd.openxmlformats-officedocument.oleObject"/>
  <Override PartName="/ppt/embeddings/Microsoft_Equation18.bin" ContentType="application/vnd.openxmlformats-officedocument.oleObject"/>
  <Override PartName="/ppt/embeddings/oleObject3.bin" ContentType="application/vnd.openxmlformats-officedocument.oleObject"/>
  <Override PartName="/ppt/embeddings/oleObject15.bin" ContentType="application/vnd.openxmlformats-officedocument.oleObject"/>
  <Override PartName="/ppt/embeddings/Microsoft_Equation27.bin" ContentType="application/vnd.openxmlformats-officedocument.oleObject"/>
  <Override PartName="/ppt/embeddings/oleObject25.bin" ContentType="application/vnd.openxmlformats-officedocument.oleObject"/>
  <Override PartName="/ppt/embeddings/Microsoft_Equation37.bin" ContentType="application/vnd.openxmlformats-officedocument.oleObject"/>
  <Override PartName="/ppt/slideLayouts/slideLayout1.xml" ContentType="application/vnd.openxmlformats-officedocument.presentationml.slideLayout+xml"/>
  <Override PartName="/ppt/embeddings/oleObject35.bin" ContentType="application/vnd.openxmlformats-officedocument.oleObject"/>
  <Override PartName="/ppt/embeddings/Microsoft_Equation47.bin" ContentType="application/vnd.openxmlformats-officedocument.oleObject"/>
  <Override PartName="/ppt/embeddings/oleObject44.bin" ContentType="application/vnd.openxmlformats-officedocument.oleObject"/>
  <Override PartName="/ppt/slides/slide15.xml" ContentType="application/vnd.openxmlformats-officedocument.presentationml.slide+xml"/>
  <Override PartName="/ppt/embeddings/oleObject9.bin" ContentType="application/vnd.openxmlformats-officedocument.oleObject"/>
  <Override PartName="/ppt/embeddings/oleObject54.bin" ContentType="application/vnd.openxmlformats-officedocument.oleObject"/>
  <Default Extension="png" ContentType="image/png"/>
  <Override PartName="/ppt/slides/slide6.xml" ContentType="application/vnd.openxmlformats-officedocument.presentationml.slide+xml"/>
  <Override PartName="/ppt/embeddings/oleObject63.bin" ContentType="application/vnd.openxmlformats-officedocument.oleObject"/>
  <Override PartName="/ppt/slideLayouts/slideLayout7.xml" ContentType="application/vnd.openxmlformats-officedocument.presentationml.slideLayout+xml"/>
  <Override PartName="/ppt/embeddings/Microsoft_Equation6.bin" ContentType="application/vnd.openxmlformats-officedocument.oleObject"/>
  <Override PartName="/ppt/slideLayouts/slideLayout12.xml" ContentType="application/vnd.openxmlformats-officedocument.presentationml.slideLayout+xml"/>
  <Override PartName="/ppt/embeddings/Microsoft_Equation13.bin" ContentType="application/vnd.openxmlformats-officedocument.oleObject"/>
  <Override PartName="/ppt/embeddings/oleObject11.bin" ContentType="application/vnd.openxmlformats-officedocument.oleObject"/>
  <Override PartName="/ppt/embeddings/Microsoft_Equation23.bin" ContentType="application/vnd.openxmlformats-officedocument.oleObject"/>
  <Override PartName="/ppt/embeddings/oleObject20.bin" ContentType="application/vnd.openxmlformats-officedocument.oleObject"/>
  <Override PartName="/ppt/embeddings/Microsoft_Equation32.bin" ContentType="application/vnd.openxmlformats-officedocument.oleObject"/>
  <Override PartName="/ppt/embeddings/oleObject30.bin" ContentType="application/vnd.openxmlformats-officedocument.oleObject"/>
  <Override PartName="/ppt/notesSlides/notesSlide5.xml" ContentType="application/vnd.openxmlformats-officedocument.presentationml.notesSlide+xml"/>
  <Override PartName="/ppt/embeddings/Microsoft_Equation42.bin" ContentType="application/vnd.openxmlformats-officedocument.oleObject"/>
  <Override PartName="/ppt/slides/slide10.xml" ContentType="application/vnd.openxmlformats-officedocument.presentationml.slide+xml"/>
  <Override PartName="/ppt/embeddings/Microsoft_Equation19.bin" ContentType="application/vnd.openxmlformats-officedocument.oleObject"/>
  <Override PartName="/ppt/embeddings/oleObject4.bin" ContentType="application/vnd.openxmlformats-officedocument.oleObject"/>
  <Override PartName="/ppt/embeddings/oleObject16.bin" ContentType="application/vnd.openxmlformats-officedocument.oleObject"/>
  <Override PartName="/ppt/embeddings/Microsoft_Equation28.bin" ContentType="application/vnd.openxmlformats-officedocument.oleObject"/>
  <Override PartName="/ppt/embeddings/oleObject26.bin" ContentType="application/vnd.openxmlformats-officedocument.oleObject"/>
  <Override PartName="/ppt/slides/slide1.xml" ContentType="application/vnd.openxmlformats-officedocument.presentationml.slide+xml"/>
  <Override PartName="/ppt/slideLayouts/slideLayout2.xml" ContentType="application/vnd.openxmlformats-officedocument.presentationml.slideLayout+xml"/>
  <Override PartName="/ppt/embeddings/Microsoft_Equation38.bin" ContentType="application/vnd.openxmlformats-officedocument.oleObject"/>
  <Override PartName="/ppt/embeddings/oleObject36.bin" ContentType="application/vnd.openxmlformats-officedocument.oleObject"/>
  <Override PartName="/ppt/embeddings/Microsoft_Equation48.bin" ContentType="application/vnd.openxmlformats-officedocument.oleObject"/>
  <Override PartName="/ppt/embeddings/oleObject45.bin" ContentType="application/vnd.openxmlformats-officedocument.oleObject"/>
  <Override PartName="/ppt/slides/slide16.xml" ContentType="application/vnd.openxmlformats-officedocument.presentationml.slide+xml"/>
  <Override PartName="/ppt/viewProps.xml" ContentType="application/vnd.openxmlformats-officedocument.presentationml.viewProps+xml"/>
  <Override PartName="/ppt/embeddings/Microsoft_Equation1.bin" ContentType="application/vnd.openxmlformats-officedocument.oleObject"/>
  <Default Extension="rels" ContentType="application/vnd.openxmlformats-package.relationships+xml"/>
  <Override PartName="/ppt/embeddings/oleObject55.bin" ContentType="application/vnd.openxmlformats-officedocument.oleObject"/>
  <Default Extension="pict" ContentType="image/pict"/>
  <Default Extension="wmf" ContentType="image/x-wmf"/>
  <Override PartName="/ppt/slides/slide7.xml" ContentType="application/vnd.openxmlformats-officedocument.presentationml.slide+xml"/>
  <Override PartName="/ppt/slideLayouts/slideLayout8.xml" ContentType="application/vnd.openxmlformats-officedocument.presentationml.slideLayout+xml"/>
  <Override PartName="/ppt/embeddings/Microsoft_Equation7.bin" ContentType="application/vnd.openxmlformats-officedocument.oleObject"/>
  <Override PartName="/ppt/slideLayouts/slideLayout13.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embeddings/Microsoft_Equation14.bin" ContentType="application/vnd.openxmlformats-officedocument.oleObject"/>
  <Override PartName="/ppt/embeddings/oleObject12.bin" ContentType="application/vnd.openxmlformats-officedocument.oleObject"/>
  <Override PartName="/ppt/embeddings/Microsoft_Equation24.bin" ContentType="application/vnd.openxmlformats-officedocument.oleObject"/>
  <Override PartName="/ppt/embeddings/oleObject21.bin" ContentType="application/vnd.openxmlformats-officedocument.oleObject"/>
  <Override PartName="/ppt/embeddings/Microsoft_Equation33.bin" ContentType="application/vnd.openxmlformats-officedocument.oleObject"/>
  <Override PartName="/ppt/embeddings/oleObject31.bin" ContentType="application/vnd.openxmlformats-officedocument.oleObject"/>
  <Override PartName="/ppt/embeddings/Microsoft_Equation43.bin" ContentType="application/vnd.openxmlformats-officedocument.oleObject"/>
  <Override PartName="/ppt/embeddings/oleObject40.bin" ContentType="application/vnd.openxmlformats-officedocument.oleObject"/>
  <Override PartName="/ppt/slides/slide11.xml" ContentType="application/vnd.openxmlformats-officedocument.presentationml.slide+xml"/>
  <Override PartName="/ppt/embeddings/oleObject5.bin" ContentType="application/vnd.openxmlformats-officedocument.oleObject"/>
  <Override PartName="/ppt/embeddings/oleObject17.bin" ContentType="application/vnd.openxmlformats-officedocument.oleObject"/>
  <Override PartName="/ppt/embeddings/oleObject50.bin" ContentType="application/vnd.openxmlformats-officedocument.oleObject"/>
  <Override PartName="/ppt/embeddings/Microsoft_Equation29.bin" ContentType="application/vnd.openxmlformats-officedocument.oleObject"/>
  <Override PartName="/ppt/embeddings/oleObject27.bin" ContentType="application/vnd.openxmlformats-officedocument.oleObject"/>
  <Override PartName="/ppt/embeddings/Microsoft_Equation39.bin" ContentType="application/vnd.openxmlformats-officedocument.oleObject"/>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2.xml" ContentType="application/vnd.openxmlformats-officedocument.presentationml.slide+xml"/>
  <Override PartName="/ppt/embeddings/oleObject37.bin" ContentType="application/vnd.openxmlformats-officedocument.oleObject"/>
  <Override PartName="/ppt/embeddings/Microsoft_Equation49.bin" ContentType="application/vnd.openxmlformats-officedocument.oleObject"/>
  <Override PartName="/ppt/embeddings/oleObject46.bin" ContentType="application/vnd.openxmlformats-officedocument.oleObject"/>
  <Override PartName="/ppt/slides/slide17.xml" ContentType="application/vnd.openxmlformats-officedocument.presentationml.slide+xml"/>
  <Override PartName="/ppt/embeddings/Microsoft_Equation2.bin" ContentType="application/vnd.openxmlformats-officedocument.oleObject"/>
  <Override PartName="/ppt/embeddings/oleObject56.bin" ContentType="application/vnd.openxmlformats-officedocument.oleObject"/>
  <Override PartName="/ppt/slides/slide8.xml" ContentType="application/vnd.openxmlformats-officedocument.presentationml.slide+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embeddings/Microsoft_Equation8.bin" ContentType="application/vnd.openxmlformats-officedocument.oleObject"/>
  <Override PartName="/ppt/notesSlides/notesSlide1.xml" ContentType="application/vnd.openxmlformats-officedocument.presentationml.notesSlide+xml"/>
  <Override PartName="/ppt/embeddings/Microsoft_Equation15.bin" ContentType="application/vnd.openxmlformats-officedocument.oleObject"/>
  <Override PartName="/ppt/embeddings/Microsoft_Equation25.bin" ContentType="application/vnd.openxmlformats-officedocument.oleObject"/>
  <Override PartName="/ppt/embeddings/oleObject22.bin" ContentType="application/vnd.openxmlformats-officedocument.oleObject"/>
  <Override PartName="/ppt/embeddings/Microsoft_Equation34.bin" ContentType="application/vnd.openxmlformats-officedocument.oleObject"/>
  <Override PartName="/ppt/embeddings/oleObject32.bin" ContentType="application/vnd.openxmlformats-officedocument.oleObject"/>
  <Override PartName="/ppt/embeddings/Microsoft_Equation44.bin" ContentType="application/vnd.openxmlformats-officedocument.oleObject"/>
  <Override PartName="/ppt/embeddings/oleObject41.bin" ContentType="application/vnd.openxmlformats-officedocument.oleObject"/>
  <Override PartName="/ppt/slides/slide12.xml" ContentType="application/vnd.openxmlformats-officedocument.presentationml.slide+xml"/>
  <Override PartName="/ppt/embeddings/oleObject6.bin" ContentType="application/vnd.openxmlformats-officedocument.oleObject"/>
  <Override PartName="/ppt/embeddings/oleObject18.bin" ContentType="application/vnd.openxmlformats-officedocument.oleObject"/>
  <Override PartName="/ppt/embeddings/oleObject51.bin" ContentType="application/vnd.openxmlformats-officedocument.oleObject"/>
  <Override PartName="/ppt/embeddings/oleObject60.bin" ContentType="application/vnd.openxmlformats-officedocument.oleObject"/>
  <Override PartName="/ppt/embeddings/oleObject28.bin" ContentType="application/vnd.openxmlformats-officedocument.oleObject"/>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1"/>
  </p:notesMasterIdLst>
  <p:handoutMasterIdLst>
    <p:handoutMasterId r:id="rId22"/>
  </p:handoutMasterIdLst>
  <p:sldIdLst>
    <p:sldId id="256" r:id="rId2"/>
    <p:sldId id="368" r:id="rId3"/>
    <p:sldId id="542" r:id="rId4"/>
    <p:sldId id="543" r:id="rId5"/>
    <p:sldId id="558" r:id="rId6"/>
    <p:sldId id="537" r:id="rId7"/>
    <p:sldId id="538" r:id="rId8"/>
    <p:sldId id="539" r:id="rId9"/>
    <p:sldId id="540" r:id="rId10"/>
    <p:sldId id="541" r:id="rId11"/>
    <p:sldId id="545" r:id="rId12"/>
    <p:sldId id="549" r:id="rId13"/>
    <p:sldId id="550" r:id="rId14"/>
    <p:sldId id="551" r:id="rId15"/>
    <p:sldId id="552" r:id="rId16"/>
    <p:sldId id="553" r:id="rId17"/>
    <p:sldId id="554" r:id="rId18"/>
    <p:sldId id="555" r:id="rId19"/>
    <p:sldId id="556" r:id="rId20"/>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003300"/>
    </p:penClr>
  </p:showPr>
  <p:clrMru>
    <a:srgbClr val="99FFCC"/>
    <a:srgbClr val="FFFFCC"/>
    <a:srgbClr val="CC6600"/>
    <a:srgbClr val="FF0066"/>
    <a:srgbClr val="CC00CC"/>
    <a:srgbClr val="003300"/>
    <a:srgbClr val="660066"/>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598" autoAdjust="0"/>
    <p:restoredTop sz="94728" autoAdjust="0"/>
  </p:normalViewPr>
  <p:slideViewPr>
    <p:cSldViewPr>
      <p:cViewPr varScale="1">
        <p:scale>
          <a:sx n="97" d="100"/>
          <a:sy n="97" d="100"/>
        </p:scale>
        <p:origin x="-112"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2.pict"/><Relationship Id="rId4" Type="http://schemas.openxmlformats.org/officeDocument/2006/relationships/image" Target="../media/image83.pict"/><Relationship Id="rId5" Type="http://schemas.openxmlformats.org/officeDocument/2006/relationships/image" Target="../media/image84.wmf"/><Relationship Id="rId6" Type="http://schemas.openxmlformats.org/officeDocument/2006/relationships/image" Target="../media/image85.pict"/><Relationship Id="rId7" Type="http://schemas.openxmlformats.org/officeDocument/2006/relationships/image" Target="../media/image86.pict"/><Relationship Id="rId8" Type="http://schemas.openxmlformats.org/officeDocument/2006/relationships/image" Target="../media/image87.pict"/><Relationship Id="rId9" Type="http://schemas.openxmlformats.org/officeDocument/2006/relationships/image" Target="../media/image88.pict"/><Relationship Id="rId10" Type="http://schemas.openxmlformats.org/officeDocument/2006/relationships/image" Target="../media/image89.pict"/><Relationship Id="rId11" Type="http://schemas.openxmlformats.org/officeDocument/2006/relationships/image" Target="../media/image90.pict"/><Relationship Id="rId1" Type="http://schemas.openxmlformats.org/officeDocument/2006/relationships/image" Target="../media/image80.wmf"/><Relationship Id="rId2" Type="http://schemas.openxmlformats.org/officeDocument/2006/relationships/image" Target="../media/image81.wmf"/></Relationships>
</file>

<file path=ppt/drawings/_rels/vmlDrawing11.vml.rels><?xml version="1.0" encoding="UTF-8" standalone="yes"?>
<Relationships xmlns="http://schemas.openxmlformats.org/package/2006/relationships"><Relationship Id="rId9" Type="http://schemas.openxmlformats.org/officeDocument/2006/relationships/image" Target="../media/image99.wmf"/><Relationship Id="rId20" Type="http://schemas.openxmlformats.org/officeDocument/2006/relationships/image" Target="../media/image110.wmf"/><Relationship Id="rId10" Type="http://schemas.openxmlformats.org/officeDocument/2006/relationships/image" Target="../media/image100.wmf"/><Relationship Id="rId11" Type="http://schemas.openxmlformats.org/officeDocument/2006/relationships/image" Target="../media/image101.pict"/><Relationship Id="rId12" Type="http://schemas.openxmlformats.org/officeDocument/2006/relationships/image" Target="../media/image102.wmf"/><Relationship Id="rId13" Type="http://schemas.openxmlformats.org/officeDocument/2006/relationships/image" Target="../media/image103.wmf"/><Relationship Id="rId14" Type="http://schemas.openxmlformats.org/officeDocument/2006/relationships/image" Target="../media/image104.wmf"/><Relationship Id="rId15" Type="http://schemas.openxmlformats.org/officeDocument/2006/relationships/image" Target="../media/image105.wmf"/><Relationship Id="rId16" Type="http://schemas.openxmlformats.org/officeDocument/2006/relationships/image" Target="../media/image106.wmf"/><Relationship Id="rId17" Type="http://schemas.openxmlformats.org/officeDocument/2006/relationships/image" Target="../media/image107.pict"/><Relationship Id="rId18" Type="http://schemas.openxmlformats.org/officeDocument/2006/relationships/image" Target="../media/image108.wmf"/><Relationship Id="rId19" Type="http://schemas.openxmlformats.org/officeDocument/2006/relationships/image" Target="../media/image109.wmf"/><Relationship Id="rId1" Type="http://schemas.openxmlformats.org/officeDocument/2006/relationships/image" Target="../media/image91.pict"/><Relationship Id="rId2" Type="http://schemas.openxmlformats.org/officeDocument/2006/relationships/image" Target="../media/image92.wmf"/><Relationship Id="rId3" Type="http://schemas.openxmlformats.org/officeDocument/2006/relationships/image" Target="../media/image93.wmf"/><Relationship Id="rId4" Type="http://schemas.openxmlformats.org/officeDocument/2006/relationships/image" Target="../media/image94.wmf"/><Relationship Id="rId5" Type="http://schemas.openxmlformats.org/officeDocument/2006/relationships/image" Target="../media/image95.wmf"/><Relationship Id="rId6" Type="http://schemas.openxmlformats.org/officeDocument/2006/relationships/image" Target="../media/image96.wmf"/><Relationship Id="rId7" Type="http://schemas.openxmlformats.org/officeDocument/2006/relationships/image" Target="../media/image97.wmf"/><Relationship Id="rId8" Type="http://schemas.openxmlformats.org/officeDocument/2006/relationships/image" Target="../media/image9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8.wmf"/><Relationship Id="rId5" Type="http://schemas.openxmlformats.org/officeDocument/2006/relationships/image" Target="../media/image9.wmf"/><Relationship Id="rId6" Type="http://schemas.openxmlformats.org/officeDocument/2006/relationships/image" Target="../media/image10.wmf"/><Relationship Id="rId7" Type="http://schemas.openxmlformats.org/officeDocument/2006/relationships/image" Target="../media/image11.wmf"/><Relationship Id="rId8" Type="http://schemas.openxmlformats.org/officeDocument/2006/relationships/image" Target="../media/image12.wmf"/><Relationship Id="rId9" Type="http://schemas.openxmlformats.org/officeDocument/2006/relationships/image" Target="../media/image13.wmf"/><Relationship Id="rId10" Type="http://schemas.openxmlformats.org/officeDocument/2006/relationships/image" Target="../media/image14.wmf"/><Relationship Id="rId11" Type="http://schemas.openxmlformats.org/officeDocument/2006/relationships/image" Target="../media/image15.wmf"/><Relationship Id="rId1" Type="http://schemas.openxmlformats.org/officeDocument/2006/relationships/image" Target="../media/image5.wmf"/><Relationship Id="rId2"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19.wmf"/><Relationship Id="rId5" Type="http://schemas.openxmlformats.org/officeDocument/2006/relationships/image" Target="../media/image20.wmf"/><Relationship Id="rId6" Type="http://schemas.openxmlformats.org/officeDocument/2006/relationships/image" Target="../media/image21.wmf"/><Relationship Id="rId7" Type="http://schemas.openxmlformats.org/officeDocument/2006/relationships/image" Target="../media/image22.wmf"/><Relationship Id="rId8" Type="http://schemas.openxmlformats.org/officeDocument/2006/relationships/image" Target="../media/image23.wmf"/><Relationship Id="rId9" Type="http://schemas.openxmlformats.org/officeDocument/2006/relationships/image" Target="../media/image24.wmf"/><Relationship Id="rId10" Type="http://schemas.openxmlformats.org/officeDocument/2006/relationships/image" Target="../media/image25.wmf"/><Relationship Id="rId1" Type="http://schemas.openxmlformats.org/officeDocument/2006/relationships/image" Target="../media/image16.wmf"/><Relationship Id="rId2"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4" Type="http://schemas.openxmlformats.org/officeDocument/2006/relationships/image" Target="../media/image29.wmf"/><Relationship Id="rId5" Type="http://schemas.openxmlformats.org/officeDocument/2006/relationships/image" Target="../media/image30.wmf"/><Relationship Id="rId6" Type="http://schemas.openxmlformats.org/officeDocument/2006/relationships/image" Target="../media/image31.wmf"/><Relationship Id="rId7" Type="http://schemas.openxmlformats.org/officeDocument/2006/relationships/image" Target="../media/image32.pict"/><Relationship Id="rId8" Type="http://schemas.openxmlformats.org/officeDocument/2006/relationships/image" Target="../media/image33.pict"/><Relationship Id="rId9" Type="http://schemas.openxmlformats.org/officeDocument/2006/relationships/image" Target="../media/image34.pict"/><Relationship Id="rId1" Type="http://schemas.openxmlformats.org/officeDocument/2006/relationships/image" Target="../media/image26.wmf"/><Relationship Id="rId2"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1" Type="http://schemas.openxmlformats.org/officeDocument/2006/relationships/image" Target="../media/image17.wmf"/><Relationship Id="rId12" Type="http://schemas.openxmlformats.org/officeDocument/2006/relationships/image" Target="../media/image44.wmf"/><Relationship Id="rId13" Type="http://schemas.openxmlformats.org/officeDocument/2006/relationships/image" Target="../media/image45.wmf"/><Relationship Id="rId1" Type="http://schemas.openxmlformats.org/officeDocument/2006/relationships/image" Target="../media/image19.wmf"/><Relationship Id="rId2" Type="http://schemas.openxmlformats.org/officeDocument/2006/relationships/image" Target="../media/image35.wmf"/><Relationship Id="rId3" Type="http://schemas.openxmlformats.org/officeDocument/2006/relationships/image" Target="../media/image36.wmf"/><Relationship Id="rId4" Type="http://schemas.openxmlformats.org/officeDocument/2006/relationships/image" Target="../media/image37.wmf"/><Relationship Id="rId5" Type="http://schemas.openxmlformats.org/officeDocument/2006/relationships/image" Target="../media/image38.wmf"/><Relationship Id="rId6" Type="http://schemas.openxmlformats.org/officeDocument/2006/relationships/image" Target="../media/image39.wmf"/><Relationship Id="rId7" Type="http://schemas.openxmlformats.org/officeDocument/2006/relationships/image" Target="../media/image40.wmf"/><Relationship Id="rId8" Type="http://schemas.openxmlformats.org/officeDocument/2006/relationships/image" Target="../media/image41.wmf"/><Relationship Id="rId9" Type="http://schemas.openxmlformats.org/officeDocument/2006/relationships/image" Target="../media/image42.wmf"/><Relationship Id="rId10"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56.pict"/><Relationship Id="rId12" Type="http://schemas.openxmlformats.org/officeDocument/2006/relationships/image" Target="../media/image57.pict"/><Relationship Id="rId13" Type="http://schemas.openxmlformats.org/officeDocument/2006/relationships/image" Target="../media/image58.pict"/><Relationship Id="rId1" Type="http://schemas.openxmlformats.org/officeDocument/2006/relationships/image" Target="../media/image46.wmf"/><Relationship Id="rId2" Type="http://schemas.openxmlformats.org/officeDocument/2006/relationships/image" Target="../media/image47.wmf"/><Relationship Id="rId3" Type="http://schemas.openxmlformats.org/officeDocument/2006/relationships/image" Target="../media/image48.pict"/><Relationship Id="rId4" Type="http://schemas.openxmlformats.org/officeDocument/2006/relationships/image" Target="../media/image49.pict"/><Relationship Id="rId5" Type="http://schemas.openxmlformats.org/officeDocument/2006/relationships/image" Target="../media/image50.pict"/><Relationship Id="rId6" Type="http://schemas.openxmlformats.org/officeDocument/2006/relationships/image" Target="../media/image51.wmf"/><Relationship Id="rId7" Type="http://schemas.openxmlformats.org/officeDocument/2006/relationships/image" Target="../media/image52.wmf"/><Relationship Id="rId8" Type="http://schemas.openxmlformats.org/officeDocument/2006/relationships/image" Target="../media/image53.pict"/><Relationship Id="rId9" Type="http://schemas.openxmlformats.org/officeDocument/2006/relationships/image" Target="../media/image54.wmf"/><Relationship Id="rId10" Type="http://schemas.openxmlformats.org/officeDocument/2006/relationships/image" Target="../media/image55.pict"/></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2.pict"/><Relationship Id="rId4" Type="http://schemas.openxmlformats.org/officeDocument/2006/relationships/image" Target="../media/image63.pict"/><Relationship Id="rId1" Type="http://schemas.openxmlformats.org/officeDocument/2006/relationships/image" Target="../media/image60.pict"/><Relationship Id="rId2" Type="http://schemas.openxmlformats.org/officeDocument/2006/relationships/image" Target="../media/image61.pict"/></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6.pict"/><Relationship Id="rId4" Type="http://schemas.openxmlformats.org/officeDocument/2006/relationships/image" Target="../media/image67.pict"/><Relationship Id="rId5" Type="http://schemas.openxmlformats.org/officeDocument/2006/relationships/image" Target="../media/image68.pict"/><Relationship Id="rId6" Type="http://schemas.openxmlformats.org/officeDocument/2006/relationships/image" Target="../media/image69.pict"/><Relationship Id="rId7" Type="http://schemas.openxmlformats.org/officeDocument/2006/relationships/image" Target="../media/image70.pict"/><Relationship Id="rId1" Type="http://schemas.openxmlformats.org/officeDocument/2006/relationships/image" Target="../media/image64.pict"/><Relationship Id="rId2" Type="http://schemas.openxmlformats.org/officeDocument/2006/relationships/image" Target="../media/image65.pict"/></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0.pict"/><Relationship Id="rId4" Type="http://schemas.openxmlformats.org/officeDocument/2006/relationships/image" Target="../media/image76.pict"/><Relationship Id="rId5" Type="http://schemas.openxmlformats.org/officeDocument/2006/relationships/image" Target="../media/image77.pict"/><Relationship Id="rId6" Type="http://schemas.openxmlformats.org/officeDocument/2006/relationships/image" Target="../media/image78.pict"/><Relationship Id="rId1" Type="http://schemas.openxmlformats.org/officeDocument/2006/relationships/image" Target="../media/image74.pict"/><Relationship Id="rId2" Type="http://schemas.openxmlformats.org/officeDocument/2006/relationships/image" Target="../media/image75.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1B2CB970-09B3-634F-9B73-22B1BE4ABCB4}"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614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D78BA90B-ED3F-924F-8F58-5B36847D3569}"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F6CA5679-5152-F246-A626-0BB7F17DEA08}" type="slidenum">
              <a:rPr lang="en-US"/>
              <a:pPr/>
              <a:t>11</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4DE2A76-CF77-784C-9420-AEC06396F759}" type="slidenum">
              <a:rPr lang="en-US"/>
              <a:pPr/>
              <a:t>12</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C62FAF7-3168-9C4C-AFDD-B5672F473F4C}" type="slidenum">
              <a:rPr lang="en-US"/>
              <a:pPr/>
              <a:t>14</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AD54A94-E581-A846-9B5A-1E475F719CD6}" type="slidenum">
              <a:rPr lang="en-US"/>
              <a:pPr/>
              <a:t>15</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C4D0013-B4D8-E845-83AF-F78113414988}" type="slidenum">
              <a:rPr lang="en-US"/>
              <a:pPr/>
              <a:t>16</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3076" name="Rectangle 4"/>
          <p:cNvSpPr>
            <a:spLocks noGrp="1" noChangeArrowheads="1"/>
          </p:cNvSpPr>
          <p:nvPr>
            <p:ph type="dt" sz="half" idx="2"/>
          </p:nvPr>
        </p:nvSpPr>
        <p:spPr/>
        <p:txBody>
          <a:bodyPr/>
          <a:lstStyle>
            <a:lvl1pPr>
              <a:defRPr/>
            </a:lvl1pPr>
          </a:lstStyle>
          <a:p>
            <a:r>
              <a:rPr lang="en-US" smtClean="0"/>
              <a:t>Thursday, June 16, 2011</a:t>
            </a:r>
            <a:endParaRPr lang="en-US"/>
          </a:p>
        </p:txBody>
      </p:sp>
      <p:sp>
        <p:nvSpPr>
          <p:cNvPr id="3077" name="Rectangle 5"/>
          <p:cNvSpPr>
            <a:spLocks noGrp="1" noChangeArrowheads="1"/>
          </p:cNvSpPr>
          <p:nvPr>
            <p:ph type="ftr" sz="quarter" idx="3"/>
          </p:nvPr>
        </p:nvSpPr>
        <p:spPr/>
        <p:txBody>
          <a:bodyPr/>
          <a:lstStyle>
            <a:lvl1pPr>
              <a:defRPr smtClean="0"/>
            </a:lvl1pPr>
          </a:lstStyle>
          <a:p>
            <a:r>
              <a:rPr lang="en-US" smtClean="0"/>
              <a:t>PHYS 1443-001, Spring 2011 Dr. Jaehoon Yu</a:t>
            </a:r>
            <a:endParaRPr lang="en-US"/>
          </a:p>
        </p:txBody>
      </p:sp>
      <p:sp>
        <p:nvSpPr>
          <p:cNvPr id="3078" name="Rectangle 6"/>
          <p:cNvSpPr>
            <a:spLocks noGrp="1" noChangeArrowheads="1"/>
          </p:cNvSpPr>
          <p:nvPr>
            <p:ph type="sldNum" sz="quarter" idx="4"/>
          </p:nvPr>
        </p:nvSpPr>
        <p:spPr/>
        <p:txBody>
          <a:bodyPr/>
          <a:lstStyle>
            <a:lvl1pPr>
              <a:defRPr/>
            </a:lvl1pPr>
          </a:lstStyle>
          <a:p>
            <a:fld id="{48FEECCF-B50A-EB48-AB33-2E5645B114AC}" type="slidenum">
              <a:rPr lang="en-US"/>
              <a:pPr/>
              <a:t>‹#›</a:t>
            </a:fld>
            <a:endParaRPr lang="en-US"/>
          </a:p>
        </p:txBody>
      </p:sp>
      <p:pic>
        <p:nvPicPr>
          <p:cNvPr id="3079"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Thursday, June 16,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D6EE390D-FED7-E44D-8A99-89D80ED1FF7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Thursday, June 16,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A7830452-10CF-344F-8189-D95CC4A3A02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r>
              <a:rPr lang="en-US" smtClean="0"/>
              <a:t>Thursday, June 16, 2011</a:t>
            </a: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smtClean="0"/>
            </a:lvl1pPr>
          </a:lstStyle>
          <a:p>
            <a:r>
              <a:rPr lang="en-US" smtClean="0"/>
              <a:t>PHYS 1443-001, Spring 2011 Dr. Jaehoon Yu</a:t>
            </a:r>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smtClean="0"/>
            </a:lvl1pPr>
          </a:lstStyle>
          <a:p>
            <a:fld id="{CCF8CA47-F877-5340-83BD-06638206CAD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r>
              <a:rPr lang="en-US" smtClean="0"/>
              <a:t>Thursday, June 16, 2011</a:t>
            </a: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smtClean="0"/>
            </a:lvl1pPr>
          </a:lstStyle>
          <a:p>
            <a:r>
              <a:rPr lang="en-US" smtClean="0"/>
              <a:t>PHYS 1443-001, Spring 2011 Dr. Jaehoon Yu</a:t>
            </a:r>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smtClean="0"/>
            </a:lvl1pPr>
          </a:lstStyle>
          <a:p>
            <a:fld id="{2B7AEC53-E8DC-784B-9F93-89DA1BFBC18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r>
              <a:rPr lang="en-US" smtClean="0"/>
              <a:t>Thursday, June 16, 2011</a:t>
            </a:r>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smtClean="0"/>
            </a:lvl1pPr>
          </a:lstStyle>
          <a:p>
            <a:r>
              <a:rPr lang="en-US" smtClean="0"/>
              <a:t>PHYS 1443-001, Spring 2011 Dr. Jaehoon Yu</a:t>
            </a:r>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smtClean="0"/>
            </a:lvl1pPr>
          </a:lstStyle>
          <a:p>
            <a:fld id="{FA5BD5B5-F054-E84C-9161-B4B6D12781AA}"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2133600" cy="457200"/>
          </a:xfrm>
        </p:spPr>
        <p:txBody>
          <a:bodyPr/>
          <a:lstStyle>
            <a:lvl1pPr>
              <a:defRPr smtClean="0"/>
            </a:lvl1pPr>
          </a:lstStyle>
          <a:p>
            <a:pPr>
              <a:defRPr/>
            </a:pPr>
            <a:r>
              <a:rPr lang="en-US" smtClean="0"/>
              <a:t>Thursday, June 16, 2011</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en-US" smtClean="0"/>
              <a:t>PHYS 1443-001, Spring 2011 Dr. Jaehoon Yu</a:t>
            </a:r>
            <a:endParaRPr lang="en-US"/>
          </a:p>
        </p:txBody>
      </p:sp>
      <p:sp>
        <p:nvSpPr>
          <p:cNvPr id="7" name="Slide Number Placeholder 6"/>
          <p:cNvSpPr>
            <a:spLocks noGrp="1"/>
          </p:cNvSpPr>
          <p:nvPr>
            <p:ph type="sldNum" sz="quarter" idx="12"/>
          </p:nvPr>
        </p:nvSpPr>
        <p:spPr/>
        <p:txBody>
          <a:bodyPr/>
          <a:lstStyle>
            <a:lvl1pPr>
              <a:defRPr/>
            </a:lvl1pPr>
          </a:lstStyle>
          <a:p>
            <a:pPr>
              <a:defRPr/>
            </a:pPr>
            <a:fld id="{C223EEDE-6DEF-6B43-B37A-4783C312633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Thursday, June 16,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64988E3F-76BC-5D49-9282-EEB4A17A3DB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Thursday, June 16,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36ACF21B-1675-4743-A8E5-88460E9BA6F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Thursday, June 16,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6FCD8365-8EEF-E049-92F3-866130E9CA8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Thursday, June 16, 2011</a:t>
            </a:r>
            <a:endParaRPr lang="en-US"/>
          </a:p>
        </p:txBody>
      </p:sp>
      <p:sp>
        <p:nvSpPr>
          <p:cNvPr id="8" name="Footer Placeholder 7"/>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9" name="Slide Number Placeholder 8"/>
          <p:cNvSpPr>
            <a:spLocks noGrp="1"/>
          </p:cNvSpPr>
          <p:nvPr>
            <p:ph type="sldNum" sz="quarter" idx="12"/>
          </p:nvPr>
        </p:nvSpPr>
        <p:spPr/>
        <p:txBody>
          <a:bodyPr/>
          <a:lstStyle>
            <a:lvl1pPr>
              <a:defRPr smtClean="0"/>
            </a:lvl1pPr>
          </a:lstStyle>
          <a:p>
            <a:fld id="{2D00DA67-367F-384B-921F-0DECAF0CD4E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Thursday, June 16, 2011</a:t>
            </a:r>
            <a:endParaRPr lang="en-US"/>
          </a:p>
        </p:txBody>
      </p:sp>
      <p:sp>
        <p:nvSpPr>
          <p:cNvPr id="4" name="Footer Placeholder 3"/>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5" name="Slide Number Placeholder 4"/>
          <p:cNvSpPr>
            <a:spLocks noGrp="1"/>
          </p:cNvSpPr>
          <p:nvPr>
            <p:ph type="sldNum" sz="quarter" idx="12"/>
          </p:nvPr>
        </p:nvSpPr>
        <p:spPr/>
        <p:txBody>
          <a:bodyPr/>
          <a:lstStyle>
            <a:lvl1pPr>
              <a:defRPr smtClean="0"/>
            </a:lvl1pPr>
          </a:lstStyle>
          <a:p>
            <a:fld id="{85E27D6F-0BF6-0E49-BA7E-511BCB481ED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Thursday, June 16, 2011</a:t>
            </a:r>
            <a:endParaRPr lang="en-US"/>
          </a:p>
        </p:txBody>
      </p:sp>
      <p:sp>
        <p:nvSpPr>
          <p:cNvPr id="3" name="Footer Placeholder 2"/>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4" name="Slide Number Placeholder 3"/>
          <p:cNvSpPr>
            <a:spLocks noGrp="1"/>
          </p:cNvSpPr>
          <p:nvPr>
            <p:ph type="sldNum" sz="quarter" idx="12"/>
          </p:nvPr>
        </p:nvSpPr>
        <p:spPr/>
        <p:txBody>
          <a:bodyPr/>
          <a:lstStyle>
            <a:lvl1pPr>
              <a:defRPr smtClean="0"/>
            </a:lvl1pPr>
          </a:lstStyle>
          <a:p>
            <a:fld id="{E8E24A89-8747-DB49-A1CE-66B598834D9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Thursday, June 16,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A2FAFE4A-600B-FC4A-B473-0BAACA84FA0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Thursday, June 16,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7DDB532F-30C1-3549-834B-E36B3DF3571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r>
              <a:rPr lang="en-US" smtClean="0"/>
              <a:t>Thursday, June 16, 2011</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r>
              <a:rPr lang="en-US" smtClean="0"/>
              <a:t>PHYS 1443-001, Spring 2011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fld id="{60FCF2FF-1218-5C43-A81D-AC61EB2749A7}" type="slidenum">
              <a:rPr lang="en-US"/>
              <a:pPr/>
              <a:t>‹#›</a:t>
            </a:fld>
            <a:endParaRPr lang="en-US"/>
          </a:p>
        </p:txBody>
      </p:sp>
      <p:pic>
        <p:nvPicPr>
          <p:cNvPr id="1031" name="Picture 7" descr="UTA_color_seal"/>
          <p:cNvPicPr>
            <a:picLocks noChangeAspect="1" noChangeArrowheads="1"/>
          </p:cNvPicPr>
          <p:nvPr/>
        </p:nvPicPr>
        <p:blipFill>
          <a:blip r:embed="rId17"/>
          <a:srcRect/>
          <a:stretch>
            <a:fillRect/>
          </a:stretch>
        </p:blipFill>
        <p:spPr bwMode="auto">
          <a:xfrm>
            <a:off x="3124200" y="6253163"/>
            <a:ext cx="457200" cy="45243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par>
    </p:tnLst>
  </p:timing>
  <p:hf hdr="0"/>
  <p:txStyles>
    <p:titleStyle>
      <a:lvl1pPr algn="ctr" rtl="0" fontAlgn="base">
        <a:spcBef>
          <a:spcPct val="0"/>
        </a:spcBef>
        <a:spcAft>
          <a:spcPct val="0"/>
        </a:spcAft>
        <a:defRPr sz="4400">
          <a:solidFill>
            <a:srgbClr val="A50021"/>
          </a:solidFill>
          <a:latin typeface="+mj-lt"/>
          <a:ea typeface="+mj-ea"/>
          <a:cs typeface="+mj-cs"/>
        </a:defRPr>
      </a:lvl1pPr>
      <a:lvl2pPr algn="ctr" rtl="0" fontAlgn="base">
        <a:spcBef>
          <a:spcPct val="0"/>
        </a:spcBef>
        <a:spcAft>
          <a:spcPct val="0"/>
        </a:spcAft>
        <a:defRPr sz="4400">
          <a:solidFill>
            <a:srgbClr val="A50021"/>
          </a:solidFill>
          <a:latin typeface="Arial Narrow" charset="0"/>
        </a:defRPr>
      </a:lvl2pPr>
      <a:lvl3pPr algn="ctr" rtl="0" fontAlgn="base">
        <a:spcBef>
          <a:spcPct val="0"/>
        </a:spcBef>
        <a:spcAft>
          <a:spcPct val="0"/>
        </a:spcAft>
        <a:defRPr sz="4400">
          <a:solidFill>
            <a:srgbClr val="A50021"/>
          </a:solidFill>
          <a:latin typeface="Arial Narrow" charset="0"/>
        </a:defRPr>
      </a:lvl3pPr>
      <a:lvl4pPr algn="ctr" rtl="0" fontAlgn="base">
        <a:spcBef>
          <a:spcPct val="0"/>
        </a:spcBef>
        <a:spcAft>
          <a:spcPct val="0"/>
        </a:spcAft>
        <a:defRPr sz="4400">
          <a:solidFill>
            <a:srgbClr val="A50021"/>
          </a:solidFill>
          <a:latin typeface="Arial Narrow" charset="0"/>
        </a:defRPr>
      </a:lvl4pPr>
      <a:lvl5pPr algn="ctr" rtl="0" fontAlgn="base">
        <a:spcBef>
          <a:spcPct val="0"/>
        </a:spcBef>
        <a:spcAft>
          <a:spcPct val="0"/>
        </a:spcAft>
        <a:defRPr sz="4400">
          <a:solidFill>
            <a:srgbClr val="A50021"/>
          </a:solidFill>
          <a:latin typeface="Arial Narrow" charset="0"/>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fontAlgn="base">
        <a:spcBef>
          <a:spcPct val="20000"/>
        </a:spcBef>
        <a:spcAft>
          <a:spcPct val="0"/>
        </a:spcAft>
        <a:buChar char="•"/>
        <a:defRPr sz="3200">
          <a:solidFill>
            <a:schemeClr val="accent2"/>
          </a:solidFill>
          <a:latin typeface="+mn-lt"/>
          <a:ea typeface="+mn-ea"/>
          <a:cs typeface="+mn-cs"/>
        </a:defRPr>
      </a:lvl1pPr>
      <a:lvl2pPr marL="742950" indent="-285750" algn="l" rtl="0" fontAlgn="base">
        <a:spcBef>
          <a:spcPct val="20000"/>
        </a:spcBef>
        <a:spcAft>
          <a:spcPct val="0"/>
        </a:spcAft>
        <a:buChar char="–"/>
        <a:defRPr sz="2800">
          <a:solidFill>
            <a:srgbClr val="660066"/>
          </a:solidFill>
          <a:latin typeface="+mn-lt"/>
          <a:ea typeface="ＭＳ Ｐゴシック" charset="-128"/>
        </a:defRPr>
      </a:lvl2pPr>
      <a:lvl3pPr marL="1143000" indent="-228600" algn="l" rtl="0" fontAlgn="base">
        <a:spcBef>
          <a:spcPct val="20000"/>
        </a:spcBef>
        <a:spcAft>
          <a:spcPct val="0"/>
        </a:spcAft>
        <a:buChar char="•"/>
        <a:defRPr sz="2400">
          <a:solidFill>
            <a:srgbClr val="003300"/>
          </a:solidFill>
          <a:latin typeface="+mn-lt"/>
          <a:ea typeface="ＭＳ Ｐゴシック" charset="-128"/>
        </a:defRPr>
      </a:lvl3pPr>
      <a:lvl4pPr marL="1600200" indent="-228600" algn="l" rtl="0" fontAlgn="base">
        <a:spcBef>
          <a:spcPct val="20000"/>
        </a:spcBef>
        <a:spcAft>
          <a:spcPct val="0"/>
        </a:spcAft>
        <a:buChar char="–"/>
        <a:defRPr sz="2000">
          <a:solidFill>
            <a:srgbClr val="CC00CC"/>
          </a:solidFill>
          <a:latin typeface="+mn-lt"/>
          <a:ea typeface="ＭＳ Ｐゴシック" charset="-128"/>
        </a:defRPr>
      </a:lvl4pPr>
      <a:lvl5pPr marL="2057400" indent="-228600" algn="l" rtl="0" fontAlgn="base">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openxmlformats.org/officeDocument/2006/relationships/oleObject" Target="../embeddings/Microsoft_Equation26.bin"/><Relationship Id="rId12" Type="http://schemas.openxmlformats.org/officeDocument/2006/relationships/oleObject" Target="../embeddings/oleObject18.bin"/><Relationship Id="rId13" Type="http://schemas.openxmlformats.org/officeDocument/2006/relationships/oleObject" Target="../embeddings/Microsoft_Equation27.bin"/><Relationship Id="rId14" Type="http://schemas.openxmlformats.org/officeDocument/2006/relationships/oleObject" Target="../embeddings/Microsoft_Equation28.bin"/><Relationship Id="rId15" Type="http://schemas.openxmlformats.org/officeDocument/2006/relationships/oleObject" Target="../embeddings/oleObject19.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Microsoft_Equation19.bin"/><Relationship Id="rId4" Type="http://schemas.openxmlformats.org/officeDocument/2006/relationships/oleObject" Target="../embeddings/oleObject17.bin"/><Relationship Id="rId5" Type="http://schemas.openxmlformats.org/officeDocument/2006/relationships/oleObject" Target="../embeddings/Microsoft_Equation20.bin"/><Relationship Id="rId6" Type="http://schemas.openxmlformats.org/officeDocument/2006/relationships/oleObject" Target="../embeddings/Microsoft_Equation21.bin"/><Relationship Id="rId7" Type="http://schemas.openxmlformats.org/officeDocument/2006/relationships/oleObject" Target="../embeddings/Microsoft_Equation22.bin"/><Relationship Id="rId8" Type="http://schemas.openxmlformats.org/officeDocument/2006/relationships/oleObject" Target="../embeddings/Microsoft_Equation23.bin"/><Relationship Id="rId9" Type="http://schemas.openxmlformats.org/officeDocument/2006/relationships/oleObject" Target="../embeddings/Microsoft_Equation24.bin"/><Relationship Id="rId10" Type="http://schemas.openxmlformats.org/officeDocument/2006/relationships/oleObject" Target="../embeddings/Microsoft_Equation25.bin"/></Relationships>
</file>

<file path=ppt/slides/_rels/slide11.xml.rels><?xml version="1.0" encoding="UTF-8" standalone="yes"?>
<Relationships xmlns="http://schemas.openxmlformats.org/package/2006/relationships"><Relationship Id="rId11" Type="http://schemas.openxmlformats.org/officeDocument/2006/relationships/oleObject" Target="../embeddings/oleObject25.bin"/><Relationship Id="rId12" Type="http://schemas.openxmlformats.org/officeDocument/2006/relationships/oleObject" Target="../embeddings/oleObject26.bin"/><Relationship Id="rId13" Type="http://schemas.openxmlformats.org/officeDocument/2006/relationships/oleObject" Target="../embeddings/oleObject27.bin"/><Relationship Id="rId14" Type="http://schemas.openxmlformats.org/officeDocument/2006/relationships/oleObject" Target="../embeddings/Microsoft_Equation30.bin"/><Relationship Id="rId15" Type="http://schemas.openxmlformats.org/officeDocument/2006/relationships/oleObject" Target="../embeddings/oleObject28.bin"/><Relationship Id="rId16" Type="http://schemas.openxmlformats.org/officeDocument/2006/relationships/oleObject" Target="../embeddings/oleObject29.bin"/><Relationship Id="rId17" Type="http://schemas.openxmlformats.org/officeDocument/2006/relationships/oleObject" Target="../embeddings/oleObject30.bin"/><Relationship Id="rId18" Type="http://schemas.openxmlformats.org/officeDocument/2006/relationships/oleObject" Target="../embeddings/oleObject31.bin"/><Relationship Id="rId19" Type="http://schemas.openxmlformats.org/officeDocument/2006/relationships/oleObject" Target="../embeddings/oleObject32.bin"/><Relationship Id="rId1" Type="http://schemas.openxmlformats.org/officeDocument/2006/relationships/vmlDrawing" Target="../drawings/vmlDrawing6.vml"/><Relationship Id="rId2" Type="http://schemas.openxmlformats.org/officeDocument/2006/relationships/slideLayout" Target="../slideLayouts/slideLayout4.xml"/><Relationship Id="rId3" Type="http://schemas.openxmlformats.org/officeDocument/2006/relationships/notesSlide" Target="../notesSlides/notesSlide1.xml"/><Relationship Id="rId4" Type="http://schemas.openxmlformats.org/officeDocument/2006/relationships/oleObject" Target="../embeddings/Microsoft_Equation29.bin"/><Relationship Id="rId5" Type="http://schemas.openxmlformats.org/officeDocument/2006/relationships/oleObject" Target="../embeddings/oleObject20.bin"/><Relationship Id="rId6" Type="http://schemas.openxmlformats.org/officeDocument/2006/relationships/oleObject" Target="../embeddings/oleObject21.bin"/><Relationship Id="rId7" Type="http://schemas.openxmlformats.org/officeDocument/2006/relationships/oleObject" Target="../embeddings/oleObject22.bin"/><Relationship Id="rId8" Type="http://schemas.openxmlformats.org/officeDocument/2006/relationships/image" Target="../media/image59.jpeg"/><Relationship Id="rId9" Type="http://schemas.openxmlformats.org/officeDocument/2006/relationships/oleObject" Target="../embeddings/oleObject23.bin"/><Relationship Id="rId10" Type="http://schemas.openxmlformats.org/officeDocument/2006/relationships/oleObject" Target="../embeddings/oleObject2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33.bin"/><Relationship Id="rId5" Type="http://schemas.openxmlformats.org/officeDocument/2006/relationships/oleObject" Target="../embeddings/oleObject34.bin"/><Relationship Id="rId6" Type="http://schemas.openxmlformats.org/officeDocument/2006/relationships/oleObject" Target="../embeddings/oleObject35.bin"/><Relationship Id="rId7" Type="http://schemas.openxmlformats.org/officeDocument/2006/relationships/oleObject" Target="../embeddings/oleObject36.bin"/><Relationship Id="rId1" Type="http://schemas.openxmlformats.org/officeDocument/2006/relationships/vmlDrawing" Target="../drawings/vmlDrawing7.vml"/><Relationship Id="rId2"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7.bin"/><Relationship Id="rId4" Type="http://schemas.openxmlformats.org/officeDocument/2006/relationships/oleObject" Target="../embeddings/oleObject38.bin"/><Relationship Id="rId5" Type="http://schemas.openxmlformats.org/officeDocument/2006/relationships/oleObject" Target="../embeddings/oleObject39.bin"/><Relationship Id="rId6" Type="http://schemas.openxmlformats.org/officeDocument/2006/relationships/oleObject" Target="../embeddings/oleObject40.bin"/><Relationship Id="rId7" Type="http://schemas.openxmlformats.org/officeDocument/2006/relationships/oleObject" Target="../embeddings/oleObject41.bin"/><Relationship Id="rId8" Type="http://schemas.openxmlformats.org/officeDocument/2006/relationships/oleObject" Target="../embeddings/oleObject42.bin"/><Relationship Id="rId9" Type="http://schemas.openxmlformats.org/officeDocument/2006/relationships/oleObject" Target="../embeddings/oleObject43.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1.jpeg"/><Relationship Id="rId4" Type="http://schemas.openxmlformats.org/officeDocument/2006/relationships/image" Target="../media/image72.jpe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7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44.bin"/><Relationship Id="rId5" Type="http://schemas.openxmlformats.org/officeDocument/2006/relationships/oleObject" Target="../embeddings/oleObject45.bin"/><Relationship Id="rId6" Type="http://schemas.openxmlformats.org/officeDocument/2006/relationships/image" Target="../media/image79.jpeg"/><Relationship Id="rId7" Type="http://schemas.openxmlformats.org/officeDocument/2006/relationships/oleObject" Target="../embeddings/oleObject46.bin"/><Relationship Id="rId8" Type="http://schemas.openxmlformats.org/officeDocument/2006/relationships/oleObject" Target="../embeddings/oleObject47.bin"/><Relationship Id="rId9" Type="http://schemas.openxmlformats.org/officeDocument/2006/relationships/oleObject" Target="../embeddings/oleObject48.bin"/><Relationship Id="rId10" Type="http://schemas.openxmlformats.org/officeDocument/2006/relationships/oleObject" Target="../embeddings/oleObject49.bin"/><Relationship Id="rId1" Type="http://schemas.openxmlformats.org/officeDocument/2006/relationships/vmlDrawing" Target="../drawings/vmlDrawing9.vml"/><Relationship Id="rId2"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1" Type="http://schemas.openxmlformats.org/officeDocument/2006/relationships/oleObject" Target="../embeddings/oleObject56.bin"/><Relationship Id="rId12" Type="http://schemas.openxmlformats.org/officeDocument/2006/relationships/oleObject" Target="../embeddings/oleObject57.bin"/><Relationship Id="rId13" Type="http://schemas.openxmlformats.org/officeDocument/2006/relationships/oleObject" Target="../embeddings/oleObject58.bin"/><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oleObject50.bin"/><Relationship Id="rId4" Type="http://schemas.openxmlformats.org/officeDocument/2006/relationships/oleObject" Target="../embeddings/Microsoft_Equation31.bin"/><Relationship Id="rId5" Type="http://schemas.openxmlformats.org/officeDocument/2006/relationships/oleObject" Target="../embeddings/oleObject51.bin"/><Relationship Id="rId6" Type="http://schemas.openxmlformats.org/officeDocument/2006/relationships/oleObject" Target="../embeddings/oleObject52.bin"/><Relationship Id="rId7" Type="http://schemas.openxmlformats.org/officeDocument/2006/relationships/oleObject" Target="../embeddings/Microsoft_Equation32.bin"/><Relationship Id="rId8" Type="http://schemas.openxmlformats.org/officeDocument/2006/relationships/oleObject" Target="../embeddings/oleObject53.bin"/><Relationship Id="rId9" Type="http://schemas.openxmlformats.org/officeDocument/2006/relationships/oleObject" Target="../embeddings/oleObject54.bin"/><Relationship Id="rId10" Type="http://schemas.openxmlformats.org/officeDocument/2006/relationships/oleObject" Target="../embeddings/oleObject55.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9" Type="http://schemas.openxmlformats.org/officeDocument/2006/relationships/oleObject" Target="../embeddings/Microsoft_Equation37.bin"/><Relationship Id="rId20" Type="http://schemas.openxmlformats.org/officeDocument/2006/relationships/oleObject" Target="../embeddings/oleObject62.bin"/><Relationship Id="rId21" Type="http://schemas.openxmlformats.org/officeDocument/2006/relationships/oleObject" Target="../embeddings/Microsoft_Equation47.bin"/><Relationship Id="rId22" Type="http://schemas.openxmlformats.org/officeDocument/2006/relationships/oleObject" Target="../embeddings/Microsoft_Equation48.bin"/><Relationship Id="rId23" Type="http://schemas.openxmlformats.org/officeDocument/2006/relationships/oleObject" Target="../embeddings/Microsoft_Equation49.bin"/><Relationship Id="rId24" Type="http://schemas.openxmlformats.org/officeDocument/2006/relationships/oleObject" Target="../embeddings/oleObject63.bin"/><Relationship Id="rId10" Type="http://schemas.openxmlformats.org/officeDocument/2006/relationships/oleObject" Target="../embeddings/Microsoft_Equation38.bin"/><Relationship Id="rId11" Type="http://schemas.openxmlformats.org/officeDocument/2006/relationships/oleObject" Target="../embeddings/Microsoft_Equation39.bin"/><Relationship Id="rId12" Type="http://schemas.openxmlformats.org/officeDocument/2006/relationships/oleObject" Target="../embeddings/Microsoft_Equation40.bin"/><Relationship Id="rId13" Type="http://schemas.openxmlformats.org/officeDocument/2006/relationships/oleObject" Target="../embeddings/Microsoft_Equation41.bin"/><Relationship Id="rId14" Type="http://schemas.openxmlformats.org/officeDocument/2006/relationships/oleObject" Target="../embeddings/oleObject61.bin"/><Relationship Id="rId15" Type="http://schemas.openxmlformats.org/officeDocument/2006/relationships/oleObject" Target="../embeddings/Microsoft_Equation42.bin"/><Relationship Id="rId16" Type="http://schemas.openxmlformats.org/officeDocument/2006/relationships/oleObject" Target="../embeddings/Microsoft_Equation43.bin"/><Relationship Id="rId17" Type="http://schemas.openxmlformats.org/officeDocument/2006/relationships/oleObject" Target="../embeddings/Microsoft_Equation44.bin"/><Relationship Id="rId18" Type="http://schemas.openxmlformats.org/officeDocument/2006/relationships/oleObject" Target="../embeddings/Microsoft_Equation45.bin"/><Relationship Id="rId19" Type="http://schemas.openxmlformats.org/officeDocument/2006/relationships/oleObject" Target="../embeddings/Microsoft_Equation46.bin"/><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oleObject59.bin"/><Relationship Id="rId4" Type="http://schemas.openxmlformats.org/officeDocument/2006/relationships/oleObject" Target="../embeddings/oleObject60.bin"/><Relationship Id="rId5" Type="http://schemas.openxmlformats.org/officeDocument/2006/relationships/oleObject" Target="../embeddings/Microsoft_Equation33.bin"/><Relationship Id="rId6" Type="http://schemas.openxmlformats.org/officeDocument/2006/relationships/oleObject" Target="../embeddings/Microsoft_Equation34.bin"/><Relationship Id="rId7" Type="http://schemas.openxmlformats.org/officeDocument/2006/relationships/oleObject" Target="../embeddings/Microsoft_Equation35.bin"/><Relationship Id="rId8" Type="http://schemas.openxmlformats.org/officeDocument/2006/relationships/oleObject" Target="../embeddings/Microsoft_Equation3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9.bin"/><Relationship Id="rId12" Type="http://schemas.openxmlformats.org/officeDocument/2006/relationships/oleObject" Target="../embeddings/oleObject10.bin"/><Relationship Id="rId13" Type="http://schemas.openxmlformats.org/officeDocument/2006/relationships/oleObject" Target="../embeddings/oleObject11.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3.bin"/><Relationship Id="rId4" Type="http://schemas.openxmlformats.org/officeDocument/2006/relationships/oleObject" Target="../embeddings/Microsoft_Equation1.bin"/><Relationship Id="rId5" Type="http://schemas.openxmlformats.org/officeDocument/2006/relationships/oleObject" Target="../embeddings/oleObject4.bin"/><Relationship Id="rId6" Type="http://schemas.openxmlformats.org/officeDocument/2006/relationships/oleObject" Target="../embeddings/Microsoft_Equation2.bin"/><Relationship Id="rId7" Type="http://schemas.openxmlformats.org/officeDocument/2006/relationships/oleObject" Target="../embeddings/oleObject5.bin"/><Relationship Id="rId8" Type="http://schemas.openxmlformats.org/officeDocument/2006/relationships/oleObject" Target="../embeddings/oleObject6.bin"/><Relationship Id="rId9" Type="http://schemas.openxmlformats.org/officeDocument/2006/relationships/oleObject" Target="../embeddings/oleObject7.bin"/><Relationship Id="rId10"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11" Type="http://schemas.openxmlformats.org/officeDocument/2006/relationships/oleObject" Target="../embeddings/Microsoft_Equation11.bin"/><Relationship Id="rId12" Type="http://schemas.openxmlformats.org/officeDocument/2006/relationships/oleObject" Target="../embeddings/oleObject12.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Microsoft_Equation3.bin"/><Relationship Id="rId4" Type="http://schemas.openxmlformats.org/officeDocument/2006/relationships/oleObject" Target="../embeddings/Microsoft_Equation4.bin"/><Relationship Id="rId5" Type="http://schemas.openxmlformats.org/officeDocument/2006/relationships/oleObject" Target="../embeddings/Microsoft_Equation5.bin"/><Relationship Id="rId6" Type="http://schemas.openxmlformats.org/officeDocument/2006/relationships/oleObject" Target="../embeddings/Microsoft_Equation6.bin"/><Relationship Id="rId7" Type="http://schemas.openxmlformats.org/officeDocument/2006/relationships/oleObject" Target="../embeddings/Microsoft_Equation7.bin"/><Relationship Id="rId8" Type="http://schemas.openxmlformats.org/officeDocument/2006/relationships/oleObject" Target="../embeddings/Microsoft_Equation8.bin"/><Relationship Id="rId9" Type="http://schemas.openxmlformats.org/officeDocument/2006/relationships/oleObject" Target="../embeddings/Microsoft_Equation9.bin"/><Relationship Id="rId10" Type="http://schemas.openxmlformats.org/officeDocument/2006/relationships/oleObject" Target="../embeddings/Microsoft_Equation10.bin"/></Relationships>
</file>

<file path=ppt/slides/_rels/slide9.xml.rels><?xml version="1.0" encoding="UTF-8" standalone="yes"?>
<Relationships xmlns="http://schemas.openxmlformats.org/package/2006/relationships"><Relationship Id="rId11" Type="http://schemas.openxmlformats.org/officeDocument/2006/relationships/oleObject" Target="../embeddings/oleObject14.bin"/><Relationship Id="rId12" Type="http://schemas.openxmlformats.org/officeDocument/2006/relationships/oleObject" Target="../embeddings/oleObject15.bin"/><Relationship Id="rId13" Type="http://schemas.openxmlformats.org/officeDocument/2006/relationships/oleObject" Target="../embeddings/oleObject16.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Microsoft_Equation12.bin"/><Relationship Id="rId4" Type="http://schemas.openxmlformats.org/officeDocument/2006/relationships/oleObject" Target="../embeddings/Microsoft_Equation13.bin"/><Relationship Id="rId5" Type="http://schemas.openxmlformats.org/officeDocument/2006/relationships/oleObject" Target="../embeddings/Microsoft_Equation14.bin"/><Relationship Id="rId6" Type="http://schemas.openxmlformats.org/officeDocument/2006/relationships/oleObject" Target="../embeddings/Microsoft_Equation15.bin"/><Relationship Id="rId7" Type="http://schemas.openxmlformats.org/officeDocument/2006/relationships/oleObject" Target="../embeddings/Microsoft_Equation16.bin"/><Relationship Id="rId8" Type="http://schemas.openxmlformats.org/officeDocument/2006/relationships/oleObject" Target="../embeddings/Microsoft_Equation17.bin"/><Relationship Id="rId9" Type="http://schemas.openxmlformats.org/officeDocument/2006/relationships/oleObject" Target="../embeddings/Microsoft_Equation18.bin"/><Relationship Id="rId10"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 name="Rectangle 4"/>
          <p:cNvSpPr>
            <a:spLocks noGrp="1" noChangeArrowheads="1"/>
          </p:cNvSpPr>
          <p:nvPr>
            <p:ph type="dt" sz="half" idx="2"/>
          </p:nvPr>
        </p:nvSpPr>
        <p:spPr/>
        <p:txBody>
          <a:bodyPr/>
          <a:lstStyle/>
          <a:p>
            <a:r>
              <a:rPr lang="en-US" smtClean="0"/>
              <a:t>Thursday, June 16, 2011</a:t>
            </a:r>
            <a:endParaRPr lang="en-US"/>
          </a:p>
        </p:txBody>
      </p:sp>
      <p:sp>
        <p:nvSpPr>
          <p:cNvPr id="6" name="Rectangle 5"/>
          <p:cNvSpPr>
            <a:spLocks noGrp="1" noChangeArrowheads="1"/>
          </p:cNvSpPr>
          <p:nvPr>
            <p:ph type="ftr" sz="quarter" idx="3"/>
          </p:nvPr>
        </p:nvSpPr>
        <p:spPr/>
        <p:txBody>
          <a:bodyPr/>
          <a:lstStyle/>
          <a:p>
            <a:r>
              <a:rPr lang="en-US" smtClean="0"/>
              <a:t>PHYS 1443-001, Spring 2011 Dr. Jaehoon Yu</a:t>
            </a:r>
            <a:endParaRPr lang="en-US"/>
          </a:p>
        </p:txBody>
      </p:sp>
      <p:sp>
        <p:nvSpPr>
          <p:cNvPr id="7" name="Rectangle 6"/>
          <p:cNvSpPr>
            <a:spLocks noGrp="1" noChangeArrowheads="1"/>
          </p:cNvSpPr>
          <p:nvPr>
            <p:ph type="sldNum" sz="quarter" idx="4"/>
          </p:nvPr>
        </p:nvSpPr>
        <p:spPr/>
        <p:txBody>
          <a:bodyPr/>
          <a:lstStyle/>
          <a:p>
            <a:fld id="{836B3EF7-D8FB-0B47-8A28-1039DE64DA84}" type="slidenum">
              <a:rPr lang="en-US"/>
              <a:pPr/>
              <a:t>1</a:t>
            </a:fld>
            <a:endParaRPr lang="en-US"/>
          </a:p>
        </p:txBody>
      </p:sp>
      <p:sp>
        <p:nvSpPr>
          <p:cNvPr id="2050" name="Rectangle 2"/>
          <p:cNvSpPr>
            <a:spLocks noGrp="1" noChangeArrowheads="1"/>
          </p:cNvSpPr>
          <p:nvPr>
            <p:ph type="ctrTitle"/>
          </p:nvPr>
        </p:nvSpPr>
        <p:spPr>
          <a:xfrm>
            <a:off x="685800" y="304800"/>
            <a:ext cx="7772400" cy="990600"/>
          </a:xfrm>
        </p:spPr>
        <p:txBody>
          <a:bodyPr/>
          <a:lstStyle/>
          <a:p>
            <a:r>
              <a:rPr lang="en-US" dirty="0"/>
              <a:t>PHYS 1443 – Section 001</a:t>
            </a:r>
            <a:br>
              <a:rPr lang="en-US" dirty="0"/>
            </a:br>
            <a:r>
              <a:rPr lang="en-US" dirty="0"/>
              <a:t>Lecture </a:t>
            </a:r>
            <a:r>
              <a:rPr lang="en-US" dirty="0" smtClean="0"/>
              <a:t>#8</a:t>
            </a:r>
            <a:endParaRPr lang="en-US" dirty="0"/>
          </a:p>
        </p:txBody>
      </p:sp>
      <p:sp>
        <p:nvSpPr>
          <p:cNvPr id="2052" name="Text Box 4"/>
          <p:cNvSpPr txBox="1">
            <a:spLocks noChangeArrowheads="1"/>
          </p:cNvSpPr>
          <p:nvPr/>
        </p:nvSpPr>
        <p:spPr bwMode="auto">
          <a:xfrm>
            <a:off x="2898284" y="1371600"/>
            <a:ext cx="3041051" cy="830997"/>
          </a:xfrm>
          <a:prstGeom prst="rect">
            <a:avLst/>
          </a:prstGeom>
          <a:noFill/>
          <a:ln w="9525">
            <a:noFill/>
            <a:miter lim="800000"/>
            <a:headEnd/>
            <a:tailEnd/>
          </a:ln>
          <a:effectLst/>
        </p:spPr>
        <p:txBody>
          <a:bodyPr wrap="none">
            <a:prstTxWarp prst="textNoShape">
              <a:avLst/>
            </a:prstTxWarp>
            <a:spAutoFit/>
          </a:bodyPr>
          <a:lstStyle/>
          <a:p>
            <a:pPr algn="ctr"/>
            <a:r>
              <a:rPr lang="en-US" dirty="0" smtClean="0">
                <a:solidFill>
                  <a:schemeClr val="accent2"/>
                </a:solidFill>
                <a:latin typeface="Monotype Corsiva" charset="0"/>
              </a:rPr>
              <a:t>Thursday</a:t>
            </a:r>
            <a:r>
              <a:rPr lang="en-US" dirty="0">
                <a:solidFill>
                  <a:schemeClr val="accent2"/>
                </a:solidFill>
                <a:latin typeface="Monotype Corsiva" charset="0"/>
              </a:rPr>
              <a:t>,</a:t>
            </a:r>
            <a:r>
              <a:rPr lang="en-US" dirty="0" smtClean="0">
                <a:solidFill>
                  <a:schemeClr val="accent2"/>
                </a:solidFill>
                <a:latin typeface="Monotype Corsiva" charset="0"/>
              </a:rPr>
              <a:t> June 16, 2011</a:t>
            </a:r>
          </a:p>
          <a:p>
            <a:pPr algn="ctr"/>
            <a:r>
              <a:rPr lang="en-US" dirty="0">
                <a:solidFill>
                  <a:schemeClr val="accent2"/>
                </a:solidFill>
                <a:latin typeface="Monotype Corsiva" charset="0"/>
              </a:rPr>
              <a:t>Dr. </a:t>
            </a:r>
            <a:r>
              <a:rPr lang="en-US" b="1" dirty="0">
                <a:solidFill>
                  <a:srgbClr val="FF0066"/>
                </a:solidFill>
                <a:latin typeface="Monotype Corsiva" charset="0"/>
              </a:rPr>
              <a:t>Jae</a:t>
            </a:r>
            <a:r>
              <a:rPr lang="en-US" dirty="0">
                <a:solidFill>
                  <a:schemeClr val="accent2"/>
                </a:solidFill>
                <a:latin typeface="Monotype Corsiva" charset="0"/>
              </a:rPr>
              <a:t>hoon </a:t>
            </a:r>
            <a:r>
              <a:rPr lang="en-US" b="1" dirty="0">
                <a:solidFill>
                  <a:srgbClr val="FF0066"/>
                </a:solidFill>
                <a:latin typeface="Monotype Corsiva" charset="0"/>
              </a:rPr>
              <a:t>Yu</a:t>
            </a:r>
          </a:p>
        </p:txBody>
      </p:sp>
      <p:sp>
        <p:nvSpPr>
          <p:cNvPr id="2058" name="Rectangle 10"/>
          <p:cNvSpPr>
            <a:spLocks noChangeArrowheads="1"/>
          </p:cNvSpPr>
          <p:nvPr/>
        </p:nvSpPr>
        <p:spPr bwMode="auto">
          <a:xfrm>
            <a:off x="1371600" y="2286000"/>
            <a:ext cx="7086600" cy="3200400"/>
          </a:xfrm>
          <a:prstGeom prst="rect">
            <a:avLst/>
          </a:prstGeom>
          <a:noFill/>
          <a:ln w="9525">
            <a:noFill/>
            <a:miter lim="800000"/>
            <a:headEnd/>
            <a:tailEnd/>
          </a:ln>
          <a:effectLst/>
        </p:spPr>
        <p:txBody>
          <a:bodyPr>
            <a:prstTxWarp prst="textNoShape">
              <a:avLst/>
            </a:prstTxWarp>
          </a:bodyPr>
          <a:lstStyle/>
          <a:p>
            <a:pPr marL="609600" indent="-609600" eaLnBrk="0" hangingPunct="0">
              <a:spcBef>
                <a:spcPct val="20000"/>
              </a:spcBef>
              <a:buFontTx/>
              <a:buChar char="•"/>
            </a:pPr>
            <a:r>
              <a:rPr lang="en-US" sz="2800" dirty="0" smtClean="0">
                <a:solidFill>
                  <a:schemeClr val="accent2"/>
                </a:solidFill>
                <a:latin typeface="Arial Narrow" charset="0"/>
              </a:rPr>
              <a:t>Motion Under Resistive Forces</a:t>
            </a:r>
          </a:p>
          <a:p>
            <a:pPr marL="609600" indent="-609600" eaLnBrk="0" hangingPunct="0">
              <a:spcBef>
                <a:spcPct val="20000"/>
              </a:spcBef>
              <a:buFontTx/>
              <a:buChar char="•"/>
            </a:pPr>
            <a:r>
              <a:rPr lang="en-US" sz="2800" dirty="0" smtClean="0">
                <a:solidFill>
                  <a:schemeClr val="accent2"/>
                </a:solidFill>
                <a:latin typeface="Arial Narrow" charset="0"/>
              </a:rPr>
              <a:t>Newton’s Law of Universal Gravitation</a:t>
            </a:r>
          </a:p>
          <a:p>
            <a:pPr marL="609600" indent="-609600">
              <a:spcBef>
                <a:spcPct val="20000"/>
              </a:spcBef>
              <a:buFontTx/>
              <a:buChar char="•"/>
            </a:pPr>
            <a:r>
              <a:rPr lang="en-US" sz="2800" dirty="0" err="1" smtClean="0">
                <a:solidFill>
                  <a:schemeClr val="accent2"/>
                </a:solidFill>
                <a:latin typeface="Arial Narrow" charset="0"/>
              </a:rPr>
              <a:t>Kepler’s</a:t>
            </a:r>
            <a:r>
              <a:rPr lang="en-US" sz="2800" dirty="0" smtClean="0">
                <a:solidFill>
                  <a:schemeClr val="accent2"/>
                </a:solidFill>
                <a:latin typeface="Arial Narrow" charset="0"/>
              </a:rPr>
              <a:t> Third Law</a:t>
            </a:r>
          </a:p>
          <a:p>
            <a:pPr marL="609600" indent="-609600">
              <a:spcBef>
                <a:spcPct val="20000"/>
              </a:spcBef>
              <a:buFontTx/>
              <a:buChar char="•"/>
            </a:pPr>
            <a:r>
              <a:rPr lang="en-US" sz="2800" dirty="0" smtClean="0">
                <a:solidFill>
                  <a:schemeClr val="accent2"/>
                </a:solidFill>
                <a:latin typeface="Arial Narrow" charset="0"/>
              </a:rPr>
              <a:t>Satellite Motion</a:t>
            </a:r>
          </a:p>
          <a:p>
            <a:pPr marL="609600" indent="-609600" eaLnBrk="0" hangingPunct="0">
              <a:spcBef>
                <a:spcPct val="20000"/>
              </a:spcBef>
              <a:buFontTx/>
              <a:buChar char="•"/>
            </a:pPr>
            <a:r>
              <a:rPr lang="en-US" sz="2800" dirty="0" smtClean="0">
                <a:solidFill>
                  <a:schemeClr val="accent2"/>
                </a:solidFill>
                <a:latin typeface="Arial Narrow" charset="0"/>
              </a:rPr>
              <a:t>Motion in Accelerated </a:t>
            </a:r>
            <a:r>
              <a:rPr lang="en-US" sz="2800" dirty="0" smtClean="0">
                <a:solidFill>
                  <a:schemeClr val="accent2"/>
                </a:solidFill>
                <a:latin typeface="Arial Narrow" charset="0"/>
              </a:rPr>
              <a:t>Frames</a:t>
            </a:r>
            <a:endParaRPr lang="en-US" sz="2800" dirty="0" smtClean="0">
              <a:solidFill>
                <a:schemeClr val="accent2"/>
              </a:solidFill>
              <a:latin typeface="Arial Narrow" charset="0"/>
            </a:endParaRPr>
          </a:p>
        </p:txBody>
      </p:sp>
      <p:sp>
        <p:nvSpPr>
          <p:cNvPr id="9" name="Text Box 13"/>
          <p:cNvSpPr txBox="1">
            <a:spLocks noChangeArrowheads="1"/>
          </p:cNvSpPr>
          <p:nvPr/>
        </p:nvSpPr>
        <p:spPr bwMode="auto">
          <a:xfrm>
            <a:off x="685800" y="5562600"/>
            <a:ext cx="7569800"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charset="0"/>
              </a:rPr>
              <a:t>Today’s homework is homework </a:t>
            </a:r>
            <a:r>
              <a:rPr lang="en-US" dirty="0" smtClean="0">
                <a:solidFill>
                  <a:srgbClr val="003300"/>
                </a:solidFill>
                <a:latin typeface="Arial Narrow" charset="0"/>
              </a:rPr>
              <a:t>#4, </a:t>
            </a:r>
            <a:r>
              <a:rPr lang="en-US" dirty="0">
                <a:solidFill>
                  <a:srgbClr val="003300"/>
                </a:solidFill>
                <a:latin typeface="Arial Narrow" charset="0"/>
              </a:rPr>
              <a:t>due 10pm,</a:t>
            </a:r>
            <a:r>
              <a:rPr lang="en-US" dirty="0" smtClean="0">
                <a:solidFill>
                  <a:srgbClr val="003300"/>
                </a:solidFill>
                <a:latin typeface="Arial Narrow" charset="0"/>
              </a:rPr>
              <a:t> Monday</a:t>
            </a:r>
            <a:r>
              <a:rPr lang="en-US" dirty="0">
                <a:solidFill>
                  <a:srgbClr val="003300"/>
                </a:solidFill>
                <a:latin typeface="Arial Narrow" charset="0"/>
              </a:rPr>
              <a:t>,</a:t>
            </a:r>
            <a:r>
              <a:rPr lang="en-US" dirty="0" smtClean="0">
                <a:solidFill>
                  <a:srgbClr val="003300"/>
                </a:solidFill>
                <a:latin typeface="Arial Narrow" charset="0"/>
              </a:rPr>
              <a:t> June 20!</a:t>
            </a:r>
            <a:r>
              <a:rPr lang="en-US" dirty="0">
                <a:solidFill>
                  <a:srgbClr val="003300"/>
                </a:solidFill>
                <a:latin typeface="Arial Narrow" charset="0"/>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3023" name="Rectangle 4"/>
          <p:cNvSpPr>
            <a:spLocks noGrp="1" noChangeArrowheads="1"/>
          </p:cNvSpPr>
          <p:nvPr>
            <p:ph type="dt" sz="quarter" idx="10"/>
          </p:nvPr>
        </p:nvSpPr>
        <p:spPr>
          <a:noFill/>
        </p:spPr>
        <p:txBody>
          <a:bodyPr/>
          <a:lstStyle/>
          <a:p>
            <a:r>
              <a:rPr lang="en-US" smtClean="0"/>
              <a:t>Thursday, June 16, 2011</a:t>
            </a:r>
          </a:p>
        </p:txBody>
      </p:sp>
      <p:sp>
        <p:nvSpPr>
          <p:cNvPr id="43024" name="Rectangle 6"/>
          <p:cNvSpPr>
            <a:spLocks noGrp="1" noChangeArrowheads="1"/>
          </p:cNvSpPr>
          <p:nvPr>
            <p:ph type="sldNum" sz="quarter" idx="12"/>
          </p:nvPr>
        </p:nvSpPr>
        <p:spPr>
          <a:noFill/>
        </p:spPr>
        <p:txBody>
          <a:bodyPr/>
          <a:lstStyle/>
          <a:p>
            <a:fld id="{EF54AB59-5069-2B4B-BB43-2817205A4028}" type="slidenum">
              <a:rPr lang="en-US"/>
              <a:pPr/>
              <a:t>10</a:t>
            </a:fld>
            <a:endParaRPr lang="en-US"/>
          </a:p>
        </p:txBody>
      </p:sp>
      <p:sp>
        <p:nvSpPr>
          <p:cNvPr id="77826" name="Rectangle 2"/>
          <p:cNvSpPr>
            <a:spLocks noChangeArrowheads="1"/>
          </p:cNvSpPr>
          <p:nvPr/>
        </p:nvSpPr>
        <p:spPr bwMode="auto">
          <a:xfrm>
            <a:off x="3429000" y="2819400"/>
            <a:ext cx="1600200" cy="762000"/>
          </a:xfrm>
          <a:prstGeom prst="rect">
            <a:avLst/>
          </a:prstGeom>
          <a:solidFill>
            <a:srgbClr val="FFFFCC"/>
          </a:solidFill>
          <a:ln w="9525">
            <a:noFill/>
            <a:miter lim="800000"/>
            <a:headEnd/>
            <a:tailEnd/>
          </a:ln>
        </p:spPr>
        <p:txBody>
          <a:bodyPr wrap="none" anchor="ctr">
            <a:prstTxWarp prst="textNoShape">
              <a:avLst/>
            </a:prstTxWarp>
            <a:spAutoFit/>
          </a:bodyPr>
          <a:lstStyle/>
          <a:p>
            <a:endParaRPr lang="en-US"/>
          </a:p>
        </p:txBody>
      </p:sp>
      <p:sp>
        <p:nvSpPr>
          <p:cNvPr id="43026" name="Rectangle 3"/>
          <p:cNvSpPr>
            <a:spLocks noGrp="1" noChangeArrowheads="1"/>
          </p:cNvSpPr>
          <p:nvPr>
            <p:ph type="title"/>
          </p:nvPr>
        </p:nvSpPr>
        <p:spPr>
          <a:xfrm>
            <a:off x="685800" y="152400"/>
            <a:ext cx="7772400" cy="609600"/>
          </a:xfrm>
        </p:spPr>
        <p:txBody>
          <a:bodyPr/>
          <a:lstStyle/>
          <a:p>
            <a:r>
              <a:rPr lang="en-US" sz="4000"/>
              <a:t>Example for Universal Gravitation</a:t>
            </a:r>
            <a:endParaRPr lang="en-US"/>
          </a:p>
        </p:txBody>
      </p:sp>
      <p:sp>
        <p:nvSpPr>
          <p:cNvPr id="77828" name="Text Box 4"/>
          <p:cNvSpPr txBox="1">
            <a:spLocks noChangeArrowheads="1"/>
          </p:cNvSpPr>
          <p:nvPr/>
        </p:nvSpPr>
        <p:spPr bwMode="auto">
          <a:xfrm>
            <a:off x="228600" y="793750"/>
            <a:ext cx="8686800" cy="4254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Using the fact that g=9.80m/s</a:t>
            </a:r>
            <a:r>
              <a:rPr lang="en-US" sz="2000" baseline="30000">
                <a:solidFill>
                  <a:srgbClr val="800000"/>
                </a:solidFill>
                <a:latin typeface="Arial Narrow" charset="0"/>
              </a:rPr>
              <a:t>2</a:t>
            </a:r>
            <a:r>
              <a:rPr lang="en-US" sz="2000">
                <a:solidFill>
                  <a:srgbClr val="800000"/>
                </a:solidFill>
                <a:latin typeface="Arial Narrow" charset="0"/>
              </a:rPr>
              <a:t> on the Earth’s surface, find the average density of the Earth.</a:t>
            </a:r>
          </a:p>
        </p:txBody>
      </p:sp>
      <p:graphicFrame>
        <p:nvGraphicFramePr>
          <p:cNvPr id="77829" name="Object 2"/>
          <p:cNvGraphicFramePr>
            <a:graphicFrameLocks noChangeAspect="1"/>
          </p:cNvGraphicFramePr>
          <p:nvPr/>
        </p:nvGraphicFramePr>
        <p:xfrm>
          <a:off x="4498975" y="2041525"/>
          <a:ext cx="454025" cy="488950"/>
        </p:xfrm>
        <a:graphic>
          <a:graphicData uri="http://schemas.openxmlformats.org/presentationml/2006/ole">
            <p:oleObj spid="_x0000_s423938" name="Equation" r:id="rId3" imgW="139680" imgH="164880" progId="Equation.3">
              <p:embed/>
            </p:oleObj>
          </a:graphicData>
        </a:graphic>
      </p:graphicFrame>
      <p:sp>
        <p:nvSpPr>
          <p:cNvPr id="77830" name="Text Box 6"/>
          <p:cNvSpPr txBox="1">
            <a:spLocks noChangeArrowheads="1"/>
          </p:cNvSpPr>
          <p:nvPr/>
        </p:nvSpPr>
        <p:spPr bwMode="auto">
          <a:xfrm>
            <a:off x="304800" y="1371600"/>
            <a:ext cx="3733800" cy="3968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Since the gravitational acceleration is </a:t>
            </a:r>
          </a:p>
        </p:txBody>
      </p:sp>
      <p:graphicFrame>
        <p:nvGraphicFramePr>
          <p:cNvPr id="77831" name="Object 3"/>
          <p:cNvGraphicFramePr>
            <a:graphicFrameLocks noChangeAspect="1"/>
          </p:cNvGraphicFramePr>
          <p:nvPr/>
        </p:nvGraphicFramePr>
        <p:xfrm>
          <a:off x="3505200" y="3048000"/>
          <a:ext cx="803275" cy="425450"/>
        </p:xfrm>
        <a:graphic>
          <a:graphicData uri="http://schemas.openxmlformats.org/presentationml/2006/ole">
            <p:oleObj spid="_x0000_s423939" name="Equation" r:id="rId4" imgW="393480" imgH="228600" progId="Equation.DSMT4">
              <p:embed/>
            </p:oleObj>
          </a:graphicData>
        </a:graphic>
      </p:graphicFrame>
      <p:sp>
        <p:nvSpPr>
          <p:cNvPr id="77832" name="Text Box 8"/>
          <p:cNvSpPr txBox="1">
            <a:spLocks noChangeArrowheads="1"/>
          </p:cNvSpPr>
          <p:nvPr/>
        </p:nvSpPr>
        <p:spPr bwMode="auto">
          <a:xfrm>
            <a:off x="381000" y="3841750"/>
            <a:ext cx="1752600" cy="1187450"/>
          </a:xfrm>
          <a:prstGeom prst="rect">
            <a:avLst/>
          </a:prstGeom>
          <a:noFill/>
          <a:ln w="28575">
            <a:noFill/>
            <a:miter lim="800000"/>
            <a:headEnd/>
            <a:tailEnd/>
          </a:ln>
        </p:spPr>
        <p:txBody>
          <a:bodyPr>
            <a:prstTxWarp prst="textNoShape">
              <a:avLst/>
            </a:prstTxWarp>
            <a:spAutoFit/>
          </a:bodyPr>
          <a:lstStyle/>
          <a:p>
            <a:r>
              <a:rPr lang="en-US">
                <a:solidFill>
                  <a:srgbClr val="FF0000"/>
                </a:solidFill>
                <a:latin typeface="Arial Narrow" charset="0"/>
              </a:rPr>
              <a:t>Therefore the density of the Earth is  </a:t>
            </a:r>
          </a:p>
        </p:txBody>
      </p:sp>
      <p:graphicFrame>
        <p:nvGraphicFramePr>
          <p:cNvPr id="77833" name="Object 4"/>
          <p:cNvGraphicFramePr>
            <a:graphicFrameLocks noChangeAspect="1"/>
          </p:cNvGraphicFramePr>
          <p:nvPr/>
        </p:nvGraphicFramePr>
        <p:xfrm>
          <a:off x="2514600" y="4222750"/>
          <a:ext cx="434975" cy="430213"/>
        </p:xfrm>
        <a:graphic>
          <a:graphicData uri="http://schemas.openxmlformats.org/presentationml/2006/ole">
            <p:oleObj spid="_x0000_s423940" name="Equation" r:id="rId5" imgW="152280" imgH="164880" progId="Equation.3">
              <p:embed/>
            </p:oleObj>
          </a:graphicData>
        </a:graphic>
      </p:graphicFrame>
      <p:graphicFrame>
        <p:nvGraphicFramePr>
          <p:cNvPr id="77834" name="Object 5"/>
          <p:cNvGraphicFramePr>
            <a:graphicFrameLocks noChangeAspect="1"/>
          </p:cNvGraphicFramePr>
          <p:nvPr/>
        </p:nvGraphicFramePr>
        <p:xfrm>
          <a:off x="4945063" y="1854200"/>
          <a:ext cx="1303337" cy="965200"/>
        </p:xfrm>
        <a:graphic>
          <a:graphicData uri="http://schemas.openxmlformats.org/presentationml/2006/ole">
            <p:oleObj spid="_x0000_s423941" name="Equation" r:id="rId6" imgW="545760" imgH="444240" progId="Equation.3">
              <p:embed/>
            </p:oleObj>
          </a:graphicData>
        </a:graphic>
      </p:graphicFrame>
      <p:graphicFrame>
        <p:nvGraphicFramePr>
          <p:cNvPr id="77835" name="Object 6"/>
          <p:cNvGraphicFramePr>
            <a:graphicFrameLocks noChangeAspect="1"/>
          </p:cNvGraphicFramePr>
          <p:nvPr/>
        </p:nvGraphicFramePr>
        <p:xfrm>
          <a:off x="6280150" y="1905000"/>
          <a:ext cx="2482850" cy="909638"/>
        </p:xfrm>
        <a:graphic>
          <a:graphicData uri="http://schemas.openxmlformats.org/presentationml/2006/ole">
            <p:oleObj spid="_x0000_s423942" name="Equation" r:id="rId7" imgW="1104840" imgH="444240" progId="Equation.3">
              <p:embed/>
            </p:oleObj>
          </a:graphicData>
        </a:graphic>
      </p:graphicFrame>
      <p:graphicFrame>
        <p:nvGraphicFramePr>
          <p:cNvPr id="77836" name="Object 7"/>
          <p:cNvGraphicFramePr>
            <a:graphicFrameLocks noChangeAspect="1"/>
          </p:cNvGraphicFramePr>
          <p:nvPr/>
        </p:nvGraphicFramePr>
        <p:xfrm>
          <a:off x="2957513" y="4071938"/>
          <a:ext cx="777875" cy="731837"/>
        </p:xfrm>
        <a:graphic>
          <a:graphicData uri="http://schemas.openxmlformats.org/presentationml/2006/ole">
            <p:oleObj spid="_x0000_s423943" name="Equation" r:id="rId8" imgW="419040" imgH="431640" progId="Equation.3">
              <p:embed/>
            </p:oleObj>
          </a:graphicData>
        </a:graphic>
      </p:graphicFrame>
      <p:graphicFrame>
        <p:nvGraphicFramePr>
          <p:cNvPr id="77837" name="Object 8"/>
          <p:cNvGraphicFramePr>
            <a:graphicFrameLocks noChangeAspect="1"/>
          </p:cNvGraphicFramePr>
          <p:nvPr/>
        </p:nvGraphicFramePr>
        <p:xfrm>
          <a:off x="3743325" y="3771900"/>
          <a:ext cx="1179513" cy="1333500"/>
        </p:xfrm>
        <a:graphic>
          <a:graphicData uri="http://schemas.openxmlformats.org/presentationml/2006/ole">
            <p:oleObj spid="_x0000_s423944" name="Equation" r:id="rId9" imgW="634680" imgH="787320" progId="Equation.3">
              <p:embed/>
            </p:oleObj>
          </a:graphicData>
        </a:graphic>
      </p:graphicFrame>
      <p:graphicFrame>
        <p:nvGraphicFramePr>
          <p:cNvPr id="77838" name="Object 9"/>
          <p:cNvGraphicFramePr>
            <a:graphicFrameLocks noChangeAspect="1"/>
          </p:cNvGraphicFramePr>
          <p:nvPr/>
        </p:nvGraphicFramePr>
        <p:xfrm>
          <a:off x="4930775" y="4073525"/>
          <a:ext cx="1155700" cy="730250"/>
        </p:xfrm>
        <a:graphic>
          <a:graphicData uri="http://schemas.openxmlformats.org/presentationml/2006/ole">
            <p:oleObj spid="_x0000_s423945" name="Equation" r:id="rId10" imgW="622080" imgH="431640" progId="Equation.3">
              <p:embed/>
            </p:oleObj>
          </a:graphicData>
        </a:graphic>
      </p:graphicFrame>
      <p:graphicFrame>
        <p:nvGraphicFramePr>
          <p:cNvPr id="77839" name="Object 10"/>
          <p:cNvGraphicFramePr>
            <a:graphicFrameLocks noChangeAspect="1"/>
          </p:cNvGraphicFramePr>
          <p:nvPr/>
        </p:nvGraphicFramePr>
        <p:xfrm>
          <a:off x="2568575" y="5181600"/>
          <a:ext cx="5638800" cy="838200"/>
        </p:xfrm>
        <a:graphic>
          <a:graphicData uri="http://schemas.openxmlformats.org/presentationml/2006/ole">
            <p:oleObj spid="_x0000_s423946" name="Equation" r:id="rId11" imgW="2997000" imgH="393480" progId="Equation.3">
              <p:embed/>
            </p:oleObj>
          </a:graphicData>
        </a:graphic>
      </p:graphicFrame>
      <p:sp>
        <p:nvSpPr>
          <p:cNvPr id="77840" name="AutoShape 16"/>
          <p:cNvSpPr>
            <a:spLocks noChangeArrowheads="1"/>
          </p:cNvSpPr>
          <p:nvPr/>
        </p:nvSpPr>
        <p:spPr bwMode="auto">
          <a:xfrm>
            <a:off x="990600" y="2819400"/>
            <a:ext cx="2133600" cy="838200"/>
          </a:xfrm>
          <a:prstGeom prst="rightArrow">
            <a:avLst>
              <a:gd name="adj1" fmla="val 50000"/>
              <a:gd name="adj2" fmla="val 63636"/>
            </a:avLst>
          </a:prstGeom>
          <a:solidFill>
            <a:srgbClr val="FFFFCC"/>
          </a:solidFill>
          <a:ln w="28575">
            <a:solidFill>
              <a:srgbClr val="FF0000"/>
            </a:solidFill>
            <a:miter lim="800000"/>
            <a:headEnd/>
            <a:tailEnd/>
          </a:ln>
        </p:spPr>
        <p:txBody>
          <a:bodyPr wrap="none" anchor="ctr">
            <a:prstTxWarp prst="textNoShape">
              <a:avLst/>
            </a:prstTxWarp>
          </a:bodyPr>
          <a:lstStyle/>
          <a:p>
            <a:pPr algn="ctr"/>
            <a:r>
              <a:rPr lang="en-US" b="1">
                <a:solidFill>
                  <a:srgbClr val="FF0000"/>
                </a:solidFill>
                <a:latin typeface="Arial Narrow" charset="0"/>
              </a:rPr>
              <a:t>Solving for M</a:t>
            </a:r>
            <a:r>
              <a:rPr lang="en-US" b="1" baseline="-25000">
                <a:solidFill>
                  <a:srgbClr val="FF0000"/>
                </a:solidFill>
                <a:latin typeface="Arial Narrow" charset="0"/>
              </a:rPr>
              <a:t>E</a:t>
            </a:r>
          </a:p>
        </p:txBody>
      </p:sp>
      <p:graphicFrame>
        <p:nvGraphicFramePr>
          <p:cNvPr id="77841" name="Object 11"/>
          <p:cNvGraphicFramePr>
            <a:graphicFrameLocks noChangeAspect="1"/>
          </p:cNvGraphicFramePr>
          <p:nvPr/>
        </p:nvGraphicFramePr>
        <p:xfrm>
          <a:off x="4191000" y="2819400"/>
          <a:ext cx="777875" cy="777875"/>
        </p:xfrm>
        <a:graphic>
          <a:graphicData uri="http://schemas.openxmlformats.org/presentationml/2006/ole">
            <p:oleObj spid="_x0000_s423947" name="Equation" r:id="rId12" imgW="380880" imgH="419040" progId="Equation.DSMT4">
              <p:embed/>
            </p:oleObj>
          </a:graphicData>
        </a:graphic>
      </p:graphicFrame>
      <p:graphicFrame>
        <p:nvGraphicFramePr>
          <p:cNvPr id="77842" name="Object 12"/>
          <p:cNvGraphicFramePr>
            <a:graphicFrameLocks noChangeAspect="1"/>
          </p:cNvGraphicFramePr>
          <p:nvPr/>
        </p:nvGraphicFramePr>
        <p:xfrm>
          <a:off x="373063" y="1992313"/>
          <a:ext cx="450850" cy="517525"/>
        </p:xfrm>
        <a:graphic>
          <a:graphicData uri="http://schemas.openxmlformats.org/presentationml/2006/ole">
            <p:oleObj spid="_x0000_s423948" name="Equation" r:id="rId13" imgW="190440" imgH="241200" progId="Equation.3">
              <p:embed/>
            </p:oleObj>
          </a:graphicData>
        </a:graphic>
      </p:graphicFrame>
      <p:graphicFrame>
        <p:nvGraphicFramePr>
          <p:cNvPr id="77843" name="Object 13"/>
          <p:cNvGraphicFramePr>
            <a:graphicFrameLocks noChangeAspect="1"/>
          </p:cNvGraphicFramePr>
          <p:nvPr/>
        </p:nvGraphicFramePr>
        <p:xfrm>
          <a:off x="788988" y="1905000"/>
          <a:ext cx="1101725" cy="669925"/>
        </p:xfrm>
        <a:graphic>
          <a:graphicData uri="http://schemas.openxmlformats.org/presentationml/2006/ole">
            <p:oleObj spid="_x0000_s423949" name="Equation" r:id="rId14" imgW="647640" imgH="431640" progId="Equation.3">
              <p:embed/>
            </p:oleObj>
          </a:graphicData>
        </a:graphic>
      </p:graphicFrame>
      <p:graphicFrame>
        <p:nvGraphicFramePr>
          <p:cNvPr id="77844" name="Object 14"/>
          <p:cNvGraphicFramePr>
            <a:graphicFrameLocks noChangeAspect="1"/>
          </p:cNvGraphicFramePr>
          <p:nvPr/>
        </p:nvGraphicFramePr>
        <p:xfrm>
          <a:off x="2043113" y="2128838"/>
          <a:ext cx="623887" cy="255587"/>
        </p:xfrm>
        <a:graphic>
          <a:graphicData uri="http://schemas.openxmlformats.org/presentationml/2006/ole">
            <p:oleObj spid="_x0000_s423950" name="Equation" r:id="rId15" imgW="368280" imgH="164880" progId="Equation.DSMT4">
              <p:embed/>
            </p:oleObj>
          </a:graphicData>
        </a:graphic>
      </p:graphicFrame>
      <p:sp>
        <p:nvSpPr>
          <p:cNvPr id="77845" name="AutoShape 21"/>
          <p:cNvSpPr>
            <a:spLocks noChangeArrowheads="1"/>
          </p:cNvSpPr>
          <p:nvPr/>
        </p:nvSpPr>
        <p:spPr bwMode="auto">
          <a:xfrm>
            <a:off x="2819400" y="1981200"/>
            <a:ext cx="1600200" cy="609600"/>
          </a:xfrm>
          <a:prstGeom prst="rightArrow">
            <a:avLst>
              <a:gd name="adj1" fmla="val 50000"/>
              <a:gd name="adj2" fmla="val 65625"/>
            </a:avLst>
          </a:prstGeom>
          <a:solidFill>
            <a:srgbClr val="FFFFCC"/>
          </a:solidFill>
          <a:ln w="28575">
            <a:solidFill>
              <a:srgbClr val="FF0000"/>
            </a:solidFill>
            <a:miter lim="800000"/>
            <a:headEnd/>
            <a:tailEnd/>
          </a:ln>
        </p:spPr>
        <p:txBody>
          <a:bodyPr wrap="none" anchor="ctr">
            <a:prstTxWarp prst="textNoShape">
              <a:avLst/>
            </a:prstTxWarp>
          </a:bodyPr>
          <a:lstStyle/>
          <a:p>
            <a:pPr algn="ctr"/>
            <a:r>
              <a:rPr lang="en-US" sz="1600" b="1">
                <a:solidFill>
                  <a:srgbClr val="FF0000"/>
                </a:solidFill>
                <a:latin typeface="Arial Narrow" charset="0"/>
              </a:rPr>
              <a:t>Solving for g</a:t>
            </a:r>
            <a:endParaRPr lang="en-US" sz="1600" b="1" baseline="-25000">
              <a:solidFill>
                <a:srgbClr val="FF0000"/>
              </a:solidFill>
              <a:latin typeface="Arial Narrow" charset="0"/>
            </a:endParaRPr>
          </a:p>
        </p:txBody>
      </p:sp>
      <p:sp>
        <p:nvSpPr>
          <p:cNvPr id="43032" name="Footer Placeholder 23"/>
          <p:cNvSpPr>
            <a:spLocks noGrp="1"/>
          </p:cNvSpPr>
          <p:nvPr>
            <p:ph type="ftr" sz="quarter" idx="11"/>
          </p:nvPr>
        </p:nvSpPr>
        <p:spPr>
          <a:noFill/>
        </p:spPr>
        <p:txBody>
          <a:bodyPr/>
          <a:lstStyle/>
          <a:p>
            <a:r>
              <a:rPr lang="en-US" smtClean="0"/>
              <a:t>PHYS 1443-001, Spring 2011 Dr. Jaehoon Yu</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93" name="Date Placeholder 4"/>
          <p:cNvSpPr>
            <a:spLocks noGrp="1"/>
          </p:cNvSpPr>
          <p:nvPr>
            <p:ph type="dt" sz="quarter" idx="10"/>
          </p:nvPr>
        </p:nvSpPr>
        <p:spPr>
          <a:noFill/>
        </p:spPr>
        <p:txBody>
          <a:bodyPr/>
          <a:lstStyle/>
          <a:p>
            <a:r>
              <a:rPr lang="en-US" smtClean="0"/>
              <a:t>Thursday, June 16, 2011</a:t>
            </a:r>
            <a:endParaRPr lang="en-US"/>
          </a:p>
        </p:txBody>
      </p:sp>
      <p:sp>
        <p:nvSpPr>
          <p:cNvPr id="24594" name="Footer Placeholder 5"/>
          <p:cNvSpPr>
            <a:spLocks noGrp="1"/>
          </p:cNvSpPr>
          <p:nvPr>
            <p:ph type="ftr" sz="quarter" idx="11"/>
          </p:nvPr>
        </p:nvSpPr>
        <p:spPr>
          <a:noFill/>
        </p:spPr>
        <p:txBody>
          <a:bodyPr/>
          <a:lstStyle/>
          <a:p>
            <a:r>
              <a:rPr lang="en-US" smtClean="0"/>
              <a:t>PHYS 1443-001, Spring 2011 Dr. Jaehoon Yu</a:t>
            </a:r>
            <a:endParaRPr lang="en-US"/>
          </a:p>
        </p:txBody>
      </p:sp>
      <p:graphicFrame>
        <p:nvGraphicFramePr>
          <p:cNvPr id="24578" name="Rectangle 2"/>
          <p:cNvGraphicFramePr>
            <a:graphicFrameLocks/>
          </p:cNvGraphicFramePr>
          <p:nvPr>
            <p:ph sz="half" idx="2"/>
          </p:nvPr>
        </p:nvGraphicFramePr>
        <p:xfrm>
          <a:off x="4643438" y="2814638"/>
          <a:ext cx="3814762" cy="2447925"/>
        </p:xfrm>
        <a:graphic>
          <a:graphicData uri="http://schemas.openxmlformats.org/presentationml/2006/ole">
            <p:oleObj spid="_x0000_s428034" name="Equation" r:id="rId4" imgW="0" imgH="0" progId="Equation.3">
              <p:embed/>
            </p:oleObj>
          </a:graphicData>
        </a:graphic>
      </p:graphicFrame>
      <p:graphicFrame>
        <p:nvGraphicFramePr>
          <p:cNvPr id="450566" name="Object 3"/>
          <p:cNvGraphicFramePr>
            <a:graphicFrameLocks noChangeAspect="1"/>
          </p:cNvGraphicFramePr>
          <p:nvPr/>
        </p:nvGraphicFramePr>
        <p:xfrm>
          <a:off x="914400" y="1414463"/>
          <a:ext cx="930275" cy="541337"/>
        </p:xfrm>
        <a:graphic>
          <a:graphicData uri="http://schemas.openxmlformats.org/presentationml/2006/ole">
            <p:oleObj spid="_x0000_s428035" name="Equation" r:id="rId5" imgW="304560" imgH="177480" progId="Equation.DSMT4">
              <p:embed/>
            </p:oleObj>
          </a:graphicData>
        </a:graphic>
      </p:graphicFrame>
      <p:graphicFrame>
        <p:nvGraphicFramePr>
          <p:cNvPr id="450567" name="Object 4"/>
          <p:cNvGraphicFramePr>
            <a:graphicFrameLocks noChangeAspect="1"/>
          </p:cNvGraphicFramePr>
          <p:nvPr/>
        </p:nvGraphicFramePr>
        <p:xfrm>
          <a:off x="914400" y="2438400"/>
          <a:ext cx="887413" cy="517525"/>
        </p:xfrm>
        <a:graphic>
          <a:graphicData uri="http://schemas.openxmlformats.org/presentationml/2006/ole">
            <p:oleObj spid="_x0000_s428036" name="Equation" r:id="rId6" imgW="304560" imgH="177480" progId="Equation.DSMT4">
              <p:embed/>
            </p:oleObj>
          </a:graphicData>
        </a:graphic>
      </p:graphicFrame>
      <p:graphicFrame>
        <p:nvGraphicFramePr>
          <p:cNvPr id="450568" name="Object 5"/>
          <p:cNvGraphicFramePr>
            <a:graphicFrameLocks noChangeAspect="1"/>
          </p:cNvGraphicFramePr>
          <p:nvPr/>
        </p:nvGraphicFramePr>
        <p:xfrm>
          <a:off x="914400" y="4802188"/>
          <a:ext cx="717550" cy="444500"/>
        </p:xfrm>
        <a:graphic>
          <a:graphicData uri="http://schemas.openxmlformats.org/presentationml/2006/ole">
            <p:oleObj spid="_x0000_s428037" name="Equation" r:id="rId7" imgW="266700" imgH="165100" progId="Equation.DSMT4">
              <p:embed/>
            </p:oleObj>
          </a:graphicData>
        </a:graphic>
      </p:graphicFrame>
      <p:pic>
        <p:nvPicPr>
          <p:cNvPr id="450569" name="Picture 9" descr="afg012"/>
          <p:cNvPicPr>
            <a:picLocks noChangeAspect="1" noChangeArrowheads="1"/>
          </p:cNvPicPr>
          <p:nvPr/>
        </p:nvPicPr>
        <p:blipFill>
          <a:blip r:embed="rId8"/>
          <a:srcRect/>
          <a:stretch>
            <a:fillRect/>
          </a:stretch>
        </p:blipFill>
        <p:spPr bwMode="auto">
          <a:xfrm>
            <a:off x="3886200" y="1066800"/>
            <a:ext cx="1916113" cy="3276600"/>
          </a:xfrm>
          <a:prstGeom prst="rect">
            <a:avLst/>
          </a:prstGeom>
          <a:noFill/>
          <a:ln w="9525">
            <a:noFill/>
            <a:miter lim="800000"/>
            <a:headEnd/>
            <a:tailEnd/>
          </a:ln>
        </p:spPr>
      </p:pic>
      <p:sp>
        <p:nvSpPr>
          <p:cNvPr id="24596" name="Rectangle 10"/>
          <p:cNvSpPr>
            <a:spLocks noGrp="1" noChangeArrowheads="1"/>
          </p:cNvSpPr>
          <p:nvPr>
            <p:ph type="title"/>
          </p:nvPr>
        </p:nvSpPr>
        <p:spPr>
          <a:xfrm>
            <a:off x="685800" y="0"/>
            <a:ext cx="7772400" cy="1143000"/>
          </a:xfrm>
        </p:spPr>
        <p:txBody>
          <a:bodyPr/>
          <a:lstStyle/>
          <a:p>
            <a:r>
              <a:rPr lang="en-US"/>
              <a:t>Gravitational Acceleration</a:t>
            </a:r>
          </a:p>
        </p:txBody>
      </p:sp>
      <p:graphicFrame>
        <p:nvGraphicFramePr>
          <p:cNvPr id="450571" name="Object 6"/>
          <p:cNvGraphicFramePr>
            <a:graphicFrameLocks noChangeAspect="1"/>
          </p:cNvGraphicFramePr>
          <p:nvPr/>
        </p:nvGraphicFramePr>
        <p:xfrm>
          <a:off x="1801813" y="1009650"/>
          <a:ext cx="1627187" cy="1316038"/>
        </p:xfrm>
        <a:graphic>
          <a:graphicData uri="http://schemas.openxmlformats.org/presentationml/2006/ole">
            <p:oleObj spid="_x0000_s428038" name="Equation" r:id="rId9" imgW="533400" imgH="431800" progId="Equation.DSMT4">
              <p:embed/>
            </p:oleObj>
          </a:graphicData>
        </a:graphic>
      </p:graphicFrame>
      <p:graphicFrame>
        <p:nvGraphicFramePr>
          <p:cNvPr id="450572" name="Object 7"/>
          <p:cNvGraphicFramePr>
            <a:graphicFrameLocks noChangeAspect="1"/>
          </p:cNvGraphicFramePr>
          <p:nvPr/>
        </p:nvGraphicFramePr>
        <p:xfrm>
          <a:off x="1811338" y="2514600"/>
          <a:ext cx="703262" cy="479425"/>
        </p:xfrm>
        <a:graphic>
          <a:graphicData uri="http://schemas.openxmlformats.org/presentationml/2006/ole">
            <p:oleObj spid="_x0000_s428039" name="Equation" r:id="rId10" imgW="241300" imgH="165100" progId="Equation.DSMT4">
              <p:embed/>
            </p:oleObj>
          </a:graphicData>
        </a:graphic>
      </p:graphicFrame>
      <p:graphicFrame>
        <p:nvGraphicFramePr>
          <p:cNvPr id="450573" name="Object 8"/>
          <p:cNvGraphicFramePr>
            <a:graphicFrameLocks noChangeAspect="1"/>
          </p:cNvGraphicFramePr>
          <p:nvPr/>
        </p:nvGraphicFramePr>
        <p:xfrm>
          <a:off x="2030413" y="3200400"/>
          <a:ext cx="1627187" cy="1200150"/>
        </p:xfrm>
        <a:graphic>
          <a:graphicData uri="http://schemas.openxmlformats.org/presentationml/2006/ole">
            <p:oleObj spid="_x0000_s428040" name="Equation" r:id="rId11" imgW="533160" imgH="393480" progId="Equation.DSMT4">
              <p:embed/>
            </p:oleObj>
          </a:graphicData>
        </a:graphic>
      </p:graphicFrame>
      <p:graphicFrame>
        <p:nvGraphicFramePr>
          <p:cNvPr id="450574" name="Object 9"/>
          <p:cNvGraphicFramePr>
            <a:graphicFrameLocks noChangeAspect="1"/>
          </p:cNvGraphicFramePr>
          <p:nvPr/>
        </p:nvGraphicFramePr>
        <p:xfrm>
          <a:off x="908050" y="3581400"/>
          <a:ext cx="1073150" cy="479425"/>
        </p:xfrm>
        <a:graphic>
          <a:graphicData uri="http://schemas.openxmlformats.org/presentationml/2006/ole">
            <p:oleObj spid="_x0000_s428041" name="Equation" r:id="rId12" imgW="368280" imgH="164880" progId="Equation.DSMT4">
              <p:embed/>
            </p:oleObj>
          </a:graphicData>
        </a:graphic>
      </p:graphicFrame>
      <p:sp>
        <p:nvSpPr>
          <p:cNvPr id="450575" name="Line 15"/>
          <p:cNvSpPr>
            <a:spLocks noChangeShapeType="1"/>
          </p:cNvSpPr>
          <p:nvPr/>
        </p:nvSpPr>
        <p:spPr bwMode="auto">
          <a:xfrm flipH="1">
            <a:off x="990600" y="3429000"/>
            <a:ext cx="381000" cy="609600"/>
          </a:xfrm>
          <a:prstGeom prst="line">
            <a:avLst/>
          </a:prstGeom>
          <a:noFill/>
          <a:ln w="38100">
            <a:solidFill>
              <a:srgbClr val="A50021"/>
            </a:solidFill>
            <a:round/>
            <a:headEnd/>
            <a:tailEnd/>
          </a:ln>
        </p:spPr>
        <p:txBody>
          <a:bodyPr wrap="none">
            <a:prstTxWarp prst="textNoShape">
              <a:avLst/>
            </a:prstTxWarp>
            <a:spAutoFit/>
          </a:bodyPr>
          <a:lstStyle/>
          <a:p>
            <a:endParaRPr lang="en-US"/>
          </a:p>
        </p:txBody>
      </p:sp>
      <p:sp>
        <p:nvSpPr>
          <p:cNvPr id="450576" name="Line 16"/>
          <p:cNvSpPr>
            <a:spLocks noChangeShapeType="1"/>
          </p:cNvSpPr>
          <p:nvPr/>
        </p:nvSpPr>
        <p:spPr bwMode="auto">
          <a:xfrm flipH="1">
            <a:off x="3200400" y="3200400"/>
            <a:ext cx="381000" cy="609600"/>
          </a:xfrm>
          <a:prstGeom prst="line">
            <a:avLst/>
          </a:prstGeom>
          <a:noFill/>
          <a:ln w="38100">
            <a:solidFill>
              <a:srgbClr val="A50021"/>
            </a:solidFill>
            <a:round/>
            <a:headEnd/>
            <a:tailEnd/>
          </a:ln>
        </p:spPr>
        <p:txBody>
          <a:bodyPr wrap="none">
            <a:prstTxWarp prst="textNoShape">
              <a:avLst/>
            </a:prstTxWarp>
            <a:spAutoFit/>
          </a:bodyPr>
          <a:lstStyle/>
          <a:p>
            <a:endParaRPr lang="en-US"/>
          </a:p>
        </p:txBody>
      </p:sp>
      <p:graphicFrame>
        <p:nvGraphicFramePr>
          <p:cNvPr id="450577" name="Object 10"/>
          <p:cNvGraphicFramePr>
            <a:graphicFrameLocks noChangeAspect="1"/>
          </p:cNvGraphicFramePr>
          <p:nvPr/>
        </p:nvGraphicFramePr>
        <p:xfrm>
          <a:off x="1657350" y="4445000"/>
          <a:ext cx="1162050" cy="1162050"/>
        </p:xfrm>
        <a:graphic>
          <a:graphicData uri="http://schemas.openxmlformats.org/presentationml/2006/ole">
            <p:oleObj spid="_x0000_s428042" name="Equation" r:id="rId13" imgW="431800" imgH="431800" progId="Equation.DSMT4">
              <p:embed/>
            </p:oleObj>
          </a:graphicData>
        </a:graphic>
      </p:graphicFrame>
      <p:sp>
        <p:nvSpPr>
          <p:cNvPr id="450578" name="Text Box 18"/>
          <p:cNvSpPr txBox="1">
            <a:spLocks noChangeArrowheads="1"/>
          </p:cNvSpPr>
          <p:nvPr/>
        </p:nvSpPr>
        <p:spPr bwMode="auto">
          <a:xfrm>
            <a:off x="762000" y="5738813"/>
            <a:ext cx="2849563" cy="457200"/>
          </a:xfrm>
          <a:prstGeom prst="rect">
            <a:avLst/>
          </a:prstGeom>
          <a:noFill/>
          <a:ln w="9525">
            <a:noFill/>
            <a:miter lim="800000"/>
            <a:headEnd/>
            <a:tailEnd/>
          </a:ln>
        </p:spPr>
        <p:txBody>
          <a:bodyPr wrap="none">
            <a:prstTxWarp prst="textNoShape">
              <a:avLst/>
            </a:prstTxWarp>
            <a:spAutoFit/>
          </a:bodyPr>
          <a:lstStyle/>
          <a:p>
            <a:r>
              <a:rPr lang="en-US">
                <a:solidFill>
                  <a:srgbClr val="A50021"/>
                </a:solidFill>
                <a:latin typeface="Arial Narrow" charset="0"/>
              </a:rPr>
              <a:t>What is the SI unit of g?</a:t>
            </a:r>
          </a:p>
        </p:txBody>
      </p:sp>
      <p:sp>
        <p:nvSpPr>
          <p:cNvPr id="450579" name="Text Box 19"/>
          <p:cNvSpPr txBox="1">
            <a:spLocks noChangeArrowheads="1"/>
          </p:cNvSpPr>
          <p:nvPr/>
        </p:nvSpPr>
        <p:spPr bwMode="auto">
          <a:xfrm>
            <a:off x="3733800" y="5715000"/>
            <a:ext cx="754063" cy="485775"/>
          </a:xfrm>
          <a:prstGeom prst="rect">
            <a:avLst/>
          </a:prstGeom>
          <a:solidFill>
            <a:srgbClr val="FFFFCC"/>
          </a:solidFill>
          <a:ln w="28575">
            <a:solidFill>
              <a:srgbClr val="A50021"/>
            </a:solidFill>
            <a:miter lim="800000"/>
            <a:headEnd/>
            <a:tailEnd/>
          </a:ln>
        </p:spPr>
        <p:txBody>
          <a:bodyPr wrap="none">
            <a:prstTxWarp prst="textNoShape">
              <a:avLst/>
            </a:prstTxWarp>
            <a:spAutoFit/>
          </a:bodyPr>
          <a:lstStyle/>
          <a:p>
            <a:r>
              <a:rPr lang="en-US">
                <a:solidFill>
                  <a:srgbClr val="A50021"/>
                </a:solidFill>
              </a:rPr>
              <a:t>m/s</a:t>
            </a:r>
            <a:r>
              <a:rPr lang="en-US" baseline="30000">
                <a:solidFill>
                  <a:srgbClr val="A50021"/>
                </a:solidFill>
              </a:rPr>
              <a:t>2</a:t>
            </a:r>
          </a:p>
        </p:txBody>
      </p:sp>
      <p:sp>
        <p:nvSpPr>
          <p:cNvPr id="450580" name="Text Box 20"/>
          <p:cNvSpPr txBox="1">
            <a:spLocks noChangeArrowheads="1"/>
          </p:cNvSpPr>
          <p:nvPr/>
        </p:nvSpPr>
        <p:spPr bwMode="auto">
          <a:xfrm>
            <a:off x="2971800" y="4570413"/>
            <a:ext cx="2514600" cy="915987"/>
          </a:xfrm>
          <a:prstGeom prst="rect">
            <a:avLst/>
          </a:prstGeom>
          <a:noFill/>
          <a:ln w="9525">
            <a:noFill/>
            <a:miter lim="800000"/>
            <a:headEnd/>
            <a:tailEnd/>
          </a:ln>
        </p:spPr>
        <p:txBody>
          <a:bodyPr>
            <a:prstTxWarp prst="textNoShape">
              <a:avLst/>
            </a:prstTxWarp>
            <a:spAutoFit/>
          </a:bodyPr>
          <a:lstStyle/>
          <a:p>
            <a:r>
              <a:rPr lang="en-US" sz="1800">
                <a:solidFill>
                  <a:srgbClr val="A50021"/>
                </a:solidFill>
                <a:latin typeface="Arial Narrow" charset="0"/>
              </a:rPr>
              <a:t>Gravitational acceleration at distance r from the center of the earth!</a:t>
            </a:r>
          </a:p>
        </p:txBody>
      </p:sp>
      <p:sp>
        <p:nvSpPr>
          <p:cNvPr id="24602" name="Slide Number Placeholder 19"/>
          <p:cNvSpPr>
            <a:spLocks noGrp="1"/>
          </p:cNvSpPr>
          <p:nvPr>
            <p:ph type="sldNum" sz="quarter" idx="12"/>
          </p:nvPr>
        </p:nvSpPr>
        <p:spPr>
          <a:noFill/>
        </p:spPr>
        <p:txBody>
          <a:bodyPr/>
          <a:lstStyle/>
          <a:p>
            <a:fld id="{C1C0A108-E42B-4B4D-BEA8-13F804D92543}" type="slidenum">
              <a:rPr lang="en-US" smtClean="0"/>
              <a:pPr/>
              <a:t>11</a:t>
            </a:fld>
            <a:endParaRPr lang="en-US" smtClean="0"/>
          </a:p>
        </p:txBody>
      </p:sp>
      <p:graphicFrame>
        <p:nvGraphicFramePr>
          <p:cNvPr id="24587" name="Rectangle 11"/>
          <p:cNvGraphicFramePr>
            <a:graphicFrameLocks/>
          </p:cNvGraphicFramePr>
          <p:nvPr/>
        </p:nvGraphicFramePr>
        <p:xfrm>
          <a:off x="4643438" y="2662238"/>
          <a:ext cx="3814762" cy="2447925"/>
        </p:xfrm>
        <a:graphic>
          <a:graphicData uri="http://schemas.openxmlformats.org/presentationml/2006/ole">
            <p:oleObj spid="_x0000_s428043" name="Equation" r:id="rId14" imgW="0" imgH="0" progId="Equation.3">
              <p:embed/>
            </p:oleObj>
          </a:graphicData>
        </a:graphic>
      </p:graphicFrame>
      <p:graphicFrame>
        <p:nvGraphicFramePr>
          <p:cNvPr id="447496" name="Object 12"/>
          <p:cNvGraphicFramePr>
            <a:graphicFrameLocks noChangeAspect="1"/>
          </p:cNvGraphicFramePr>
          <p:nvPr/>
        </p:nvGraphicFramePr>
        <p:xfrm>
          <a:off x="6324600" y="3200400"/>
          <a:ext cx="614363" cy="381000"/>
        </p:xfrm>
        <a:graphic>
          <a:graphicData uri="http://schemas.openxmlformats.org/presentationml/2006/ole">
            <p:oleObj spid="_x0000_s428044" name="Equation" r:id="rId15" imgW="266400" imgH="164880" progId="Equation.DSMT4">
              <p:embed/>
            </p:oleObj>
          </a:graphicData>
        </a:graphic>
      </p:graphicFrame>
      <p:graphicFrame>
        <p:nvGraphicFramePr>
          <p:cNvPr id="447497" name="Object 13"/>
          <p:cNvGraphicFramePr>
            <a:graphicFrameLocks noChangeAspect="1"/>
          </p:cNvGraphicFramePr>
          <p:nvPr/>
        </p:nvGraphicFramePr>
        <p:xfrm>
          <a:off x="6269038" y="3962400"/>
          <a:ext cx="2874962" cy="642938"/>
        </p:xfrm>
        <a:graphic>
          <a:graphicData uri="http://schemas.openxmlformats.org/presentationml/2006/ole">
            <p:oleObj spid="_x0000_s428045" name="Equation" r:id="rId16" imgW="2667000" imgH="596900" progId="Equation.DSMT4">
              <p:embed/>
            </p:oleObj>
          </a:graphicData>
        </a:graphic>
      </p:graphicFrame>
      <p:graphicFrame>
        <p:nvGraphicFramePr>
          <p:cNvPr id="447498" name="Object 14"/>
          <p:cNvGraphicFramePr>
            <a:graphicFrameLocks noChangeAspect="1"/>
          </p:cNvGraphicFramePr>
          <p:nvPr/>
        </p:nvGraphicFramePr>
        <p:xfrm>
          <a:off x="6308725" y="4710113"/>
          <a:ext cx="1782763" cy="528637"/>
        </p:xfrm>
        <a:graphic>
          <a:graphicData uri="http://schemas.openxmlformats.org/presentationml/2006/ole">
            <p:oleObj spid="_x0000_s428046" name="Equation" r:id="rId17" imgW="812800" imgH="241300" progId="Equation.DSMT4">
              <p:embed/>
            </p:oleObj>
          </a:graphicData>
        </a:graphic>
      </p:graphicFrame>
      <p:graphicFrame>
        <p:nvGraphicFramePr>
          <p:cNvPr id="447507" name="Object 15"/>
          <p:cNvGraphicFramePr>
            <a:graphicFrameLocks noChangeAspect="1"/>
          </p:cNvGraphicFramePr>
          <p:nvPr/>
        </p:nvGraphicFramePr>
        <p:xfrm>
          <a:off x="6934200" y="2757488"/>
          <a:ext cx="1066800" cy="1192212"/>
        </p:xfrm>
        <a:graphic>
          <a:graphicData uri="http://schemas.openxmlformats.org/presentationml/2006/ole">
            <p:oleObj spid="_x0000_s428047" name="Equation" r:id="rId18" imgW="431800" imgH="482600" progId="Equation.DSMT4">
              <p:embed/>
            </p:oleObj>
          </a:graphicData>
        </a:graphic>
      </p:graphicFrame>
      <p:graphicFrame>
        <p:nvGraphicFramePr>
          <p:cNvPr id="447508" name="Object 11"/>
          <p:cNvGraphicFramePr>
            <a:graphicFrameLocks noChangeAspect="1"/>
          </p:cNvGraphicFramePr>
          <p:nvPr/>
        </p:nvGraphicFramePr>
        <p:xfrm>
          <a:off x="5957888" y="1979613"/>
          <a:ext cx="3157537" cy="619125"/>
        </p:xfrm>
        <a:graphic>
          <a:graphicData uri="http://schemas.openxmlformats.org/presentationml/2006/ole">
            <p:oleObj spid="_x0000_s428048" name="Equation" r:id="rId19" imgW="2527300" imgH="495300" progId="Equation.DSMT4">
              <p:embed/>
            </p:oleObj>
          </a:graphicData>
        </a:graphic>
      </p:graphicFrame>
      <p:sp>
        <p:nvSpPr>
          <p:cNvPr id="27" name="Text Box 20"/>
          <p:cNvSpPr txBox="1">
            <a:spLocks noChangeArrowheads="1"/>
          </p:cNvSpPr>
          <p:nvPr/>
        </p:nvSpPr>
        <p:spPr bwMode="auto">
          <a:xfrm>
            <a:off x="6096000" y="1295400"/>
            <a:ext cx="2514600" cy="369888"/>
          </a:xfrm>
          <a:prstGeom prst="rect">
            <a:avLst/>
          </a:prstGeom>
          <a:noFill/>
          <a:ln w="9525">
            <a:noFill/>
            <a:miter lim="800000"/>
            <a:headEnd/>
            <a:tailEnd/>
          </a:ln>
        </p:spPr>
        <p:txBody>
          <a:bodyPr>
            <a:prstTxWarp prst="textNoShape">
              <a:avLst/>
            </a:prstTxWarp>
            <a:spAutoFit/>
          </a:bodyPr>
          <a:lstStyle/>
          <a:p>
            <a:r>
              <a:rPr lang="en-US" sz="1800">
                <a:solidFill>
                  <a:srgbClr val="A50021"/>
                </a:solidFill>
                <a:latin typeface="Arial Narrow" charset="0"/>
              </a:rPr>
              <a:t>On the surface of the Earth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6" name="Date Placeholder 5"/>
          <p:cNvSpPr>
            <a:spLocks noGrp="1"/>
          </p:cNvSpPr>
          <p:nvPr>
            <p:ph type="dt" sz="quarter" idx="10"/>
          </p:nvPr>
        </p:nvSpPr>
        <p:spPr>
          <a:noFill/>
        </p:spPr>
        <p:txBody>
          <a:bodyPr/>
          <a:lstStyle/>
          <a:p>
            <a:r>
              <a:rPr lang="en-US" smtClean="0"/>
              <a:t>Thursday, June 16, 2011</a:t>
            </a:r>
            <a:endParaRPr lang="en-US"/>
          </a:p>
        </p:txBody>
      </p:sp>
      <p:sp>
        <p:nvSpPr>
          <p:cNvPr id="30727" name="Footer Placeholder 6"/>
          <p:cNvSpPr>
            <a:spLocks noGrp="1"/>
          </p:cNvSpPr>
          <p:nvPr>
            <p:ph type="ftr" sz="quarter" idx="11"/>
          </p:nvPr>
        </p:nvSpPr>
        <p:spPr>
          <a:noFill/>
        </p:spPr>
        <p:txBody>
          <a:bodyPr/>
          <a:lstStyle/>
          <a:p>
            <a:r>
              <a:rPr lang="en-US" smtClean="0"/>
              <a:t>PHYS 1443-001, Spring 2011 Dr. Jaehoon Yu</a:t>
            </a:r>
            <a:endParaRPr lang="en-US"/>
          </a:p>
        </p:txBody>
      </p:sp>
      <p:graphicFrame>
        <p:nvGraphicFramePr>
          <p:cNvPr id="542723" name="Object 2"/>
          <p:cNvGraphicFramePr>
            <a:graphicFrameLocks noChangeAspect="1"/>
          </p:cNvGraphicFramePr>
          <p:nvPr/>
        </p:nvGraphicFramePr>
        <p:xfrm>
          <a:off x="3848100" y="1012825"/>
          <a:ext cx="3333750" cy="1379538"/>
        </p:xfrm>
        <a:graphic>
          <a:graphicData uri="http://schemas.openxmlformats.org/presentationml/2006/ole">
            <p:oleObj spid="_x0000_s434178" name="Equation" r:id="rId4" imgW="1168400" imgH="482600" progId="Equation.DSMT4">
              <p:embed/>
            </p:oleObj>
          </a:graphicData>
        </a:graphic>
      </p:graphicFrame>
      <p:graphicFrame>
        <p:nvGraphicFramePr>
          <p:cNvPr id="542725" name="Object 3"/>
          <p:cNvGraphicFramePr>
            <a:graphicFrameLocks noChangeAspect="1"/>
          </p:cNvGraphicFramePr>
          <p:nvPr/>
        </p:nvGraphicFramePr>
        <p:xfrm>
          <a:off x="3886200" y="3976688"/>
          <a:ext cx="2173288" cy="1489075"/>
        </p:xfrm>
        <a:graphic>
          <a:graphicData uri="http://schemas.openxmlformats.org/presentationml/2006/ole">
            <p:oleObj spid="_x0000_s434179" name="Equation" r:id="rId5" imgW="762000" imgH="520700" progId="Equation.DSMT4">
              <p:embed/>
            </p:oleObj>
          </a:graphicData>
        </a:graphic>
      </p:graphicFrame>
      <p:sp>
        <p:nvSpPr>
          <p:cNvPr id="30728" name="Rectangle 6"/>
          <p:cNvSpPr>
            <a:spLocks noGrp="1" noChangeArrowheads="1"/>
          </p:cNvSpPr>
          <p:nvPr>
            <p:ph type="title"/>
          </p:nvPr>
        </p:nvSpPr>
        <p:spPr>
          <a:xfrm>
            <a:off x="685800" y="76200"/>
            <a:ext cx="7772400" cy="914400"/>
          </a:xfrm>
        </p:spPr>
        <p:txBody>
          <a:bodyPr/>
          <a:lstStyle/>
          <a:p>
            <a:r>
              <a:rPr lang="en-US"/>
              <a:t>Period of a Satellite in an Orbit</a:t>
            </a:r>
          </a:p>
        </p:txBody>
      </p:sp>
      <p:sp>
        <p:nvSpPr>
          <p:cNvPr id="542727" name="Text Box 7"/>
          <p:cNvSpPr txBox="1">
            <a:spLocks noChangeArrowheads="1"/>
          </p:cNvSpPr>
          <p:nvPr/>
        </p:nvSpPr>
        <p:spPr bwMode="auto">
          <a:xfrm>
            <a:off x="533400" y="1438275"/>
            <a:ext cx="3429000" cy="579438"/>
          </a:xfrm>
          <a:prstGeom prst="rect">
            <a:avLst/>
          </a:prstGeom>
          <a:noFill/>
          <a:ln w="9525">
            <a:noFill/>
            <a:miter lim="800000"/>
            <a:headEnd/>
            <a:tailEnd/>
          </a:ln>
        </p:spPr>
        <p:txBody>
          <a:bodyPr>
            <a:prstTxWarp prst="textNoShape">
              <a:avLst/>
            </a:prstTxWarp>
            <a:spAutoFit/>
          </a:bodyPr>
          <a:lstStyle/>
          <a:p>
            <a:r>
              <a:rPr lang="en-US" sz="3200">
                <a:solidFill>
                  <a:srgbClr val="333399"/>
                </a:solidFill>
                <a:latin typeface="Arial Narrow" charset="0"/>
              </a:rPr>
              <a:t>Speed of a satellite</a:t>
            </a:r>
          </a:p>
        </p:txBody>
      </p:sp>
      <p:sp>
        <p:nvSpPr>
          <p:cNvPr id="542728" name="Text Box 8"/>
          <p:cNvSpPr txBox="1">
            <a:spLocks noChangeArrowheads="1"/>
          </p:cNvSpPr>
          <p:nvPr/>
        </p:nvSpPr>
        <p:spPr bwMode="auto">
          <a:xfrm>
            <a:off x="533400" y="4343400"/>
            <a:ext cx="3124200" cy="579438"/>
          </a:xfrm>
          <a:prstGeom prst="rect">
            <a:avLst/>
          </a:prstGeom>
          <a:noFill/>
          <a:ln w="9525">
            <a:noFill/>
            <a:miter lim="800000"/>
            <a:headEnd/>
            <a:tailEnd/>
          </a:ln>
        </p:spPr>
        <p:txBody>
          <a:bodyPr>
            <a:prstTxWarp prst="textNoShape">
              <a:avLst/>
            </a:prstTxWarp>
            <a:spAutoFit/>
          </a:bodyPr>
          <a:lstStyle/>
          <a:p>
            <a:r>
              <a:rPr lang="en-US" sz="3200">
                <a:solidFill>
                  <a:srgbClr val="333399"/>
                </a:solidFill>
                <a:latin typeface="Arial Narrow" charset="0"/>
              </a:rPr>
              <a:t>Period of a satellite</a:t>
            </a:r>
          </a:p>
        </p:txBody>
      </p:sp>
      <p:graphicFrame>
        <p:nvGraphicFramePr>
          <p:cNvPr id="542729" name="Object 4"/>
          <p:cNvGraphicFramePr>
            <a:graphicFrameLocks noChangeAspect="1"/>
          </p:cNvGraphicFramePr>
          <p:nvPr/>
        </p:nvGraphicFramePr>
        <p:xfrm>
          <a:off x="744538" y="2363788"/>
          <a:ext cx="2933700" cy="1489075"/>
        </p:xfrm>
        <a:graphic>
          <a:graphicData uri="http://schemas.openxmlformats.org/presentationml/2006/ole">
            <p:oleObj spid="_x0000_s434180" name="Equation" r:id="rId6" imgW="1028700" imgH="520700" progId="Equation.DSMT4">
              <p:embed/>
            </p:oleObj>
          </a:graphicData>
        </a:graphic>
      </p:graphicFrame>
      <p:graphicFrame>
        <p:nvGraphicFramePr>
          <p:cNvPr id="542730" name="Object 5"/>
          <p:cNvGraphicFramePr>
            <a:graphicFrameLocks noChangeAspect="1"/>
          </p:cNvGraphicFramePr>
          <p:nvPr/>
        </p:nvGraphicFramePr>
        <p:xfrm>
          <a:off x="5905500" y="2214563"/>
          <a:ext cx="2533650" cy="1562100"/>
        </p:xfrm>
        <a:graphic>
          <a:graphicData uri="http://schemas.openxmlformats.org/presentationml/2006/ole">
            <p:oleObj spid="_x0000_s434181" name="Equation" r:id="rId7" imgW="889000" imgH="546100" progId="Equation.DSMT4">
              <p:embed/>
            </p:oleObj>
          </a:graphicData>
        </a:graphic>
      </p:graphicFrame>
      <p:sp>
        <p:nvSpPr>
          <p:cNvPr id="542732" name="AutoShape 12"/>
          <p:cNvSpPr>
            <a:spLocks noChangeArrowheads="1"/>
          </p:cNvSpPr>
          <p:nvPr/>
        </p:nvSpPr>
        <p:spPr bwMode="auto">
          <a:xfrm>
            <a:off x="3776663" y="2560638"/>
            <a:ext cx="1862137" cy="1098550"/>
          </a:xfrm>
          <a:prstGeom prst="rightArrow">
            <a:avLst>
              <a:gd name="adj1" fmla="val 50000"/>
              <a:gd name="adj2" fmla="val 42377"/>
            </a:avLst>
          </a:prstGeom>
          <a:solidFill>
            <a:srgbClr val="FFFFCC"/>
          </a:solidFill>
          <a:ln w="28575">
            <a:solidFill>
              <a:srgbClr val="A50021"/>
            </a:solidFill>
            <a:miter lim="800000"/>
            <a:headEnd/>
            <a:tailEnd/>
          </a:ln>
        </p:spPr>
        <p:txBody>
          <a:bodyPr anchor="ctr">
            <a:prstTxWarp prst="textNoShape">
              <a:avLst/>
            </a:prstTxWarp>
            <a:spAutoFit/>
          </a:bodyPr>
          <a:lstStyle/>
          <a:p>
            <a:pPr algn="ctr"/>
            <a:r>
              <a:rPr lang="en-US" sz="1600" b="1">
                <a:solidFill>
                  <a:srgbClr val="A50021"/>
                </a:solidFill>
                <a:latin typeface="Arial Narrow" charset="0"/>
              </a:rPr>
              <a:t>Square either side and solve for T2</a:t>
            </a:r>
          </a:p>
        </p:txBody>
      </p:sp>
      <p:sp>
        <p:nvSpPr>
          <p:cNvPr id="542734" name="Text Box 14"/>
          <p:cNvSpPr txBox="1">
            <a:spLocks noChangeArrowheads="1"/>
          </p:cNvSpPr>
          <p:nvPr/>
        </p:nvSpPr>
        <p:spPr bwMode="auto">
          <a:xfrm>
            <a:off x="304800" y="5500688"/>
            <a:ext cx="8610600" cy="519112"/>
          </a:xfrm>
          <a:prstGeom prst="rect">
            <a:avLst/>
          </a:prstGeom>
          <a:noFill/>
          <a:ln w="9525">
            <a:noFill/>
            <a:miter lim="800000"/>
            <a:headEnd/>
            <a:tailEnd/>
          </a:ln>
        </p:spPr>
        <p:txBody>
          <a:bodyPr>
            <a:prstTxWarp prst="textNoShape">
              <a:avLst/>
            </a:prstTxWarp>
            <a:spAutoFit/>
          </a:bodyPr>
          <a:lstStyle/>
          <a:p>
            <a:r>
              <a:rPr lang="en-US" sz="2800">
                <a:solidFill>
                  <a:srgbClr val="333399"/>
                </a:solidFill>
                <a:latin typeface="Arial Narrow" charset="0"/>
              </a:rPr>
              <a:t>This is applicable to any satellite or even for planets and moons.</a:t>
            </a:r>
          </a:p>
        </p:txBody>
      </p:sp>
      <p:sp>
        <p:nvSpPr>
          <p:cNvPr id="13" name="Text Box 14"/>
          <p:cNvSpPr txBox="1">
            <a:spLocks noChangeArrowheads="1"/>
          </p:cNvSpPr>
          <p:nvPr/>
        </p:nvSpPr>
        <p:spPr bwMode="auto">
          <a:xfrm>
            <a:off x="6477000" y="4505325"/>
            <a:ext cx="2362200" cy="523875"/>
          </a:xfrm>
          <a:prstGeom prst="rect">
            <a:avLst/>
          </a:prstGeom>
          <a:noFill/>
          <a:ln w="9525">
            <a:noFill/>
            <a:miter lim="800000"/>
            <a:headEnd/>
            <a:tailEnd/>
          </a:ln>
        </p:spPr>
        <p:txBody>
          <a:bodyPr>
            <a:prstTxWarp prst="textNoShape">
              <a:avLst/>
            </a:prstTxWarp>
            <a:spAutoFit/>
          </a:bodyPr>
          <a:lstStyle/>
          <a:p>
            <a:r>
              <a:rPr lang="en-US" sz="2800">
                <a:solidFill>
                  <a:srgbClr val="333399"/>
                </a:solidFill>
                <a:latin typeface="Arial Narrow" charset="0"/>
              </a:rPr>
              <a:t>Kepler’s 3</a:t>
            </a:r>
            <a:r>
              <a:rPr lang="en-US" sz="2800" baseline="30000">
                <a:solidFill>
                  <a:srgbClr val="333399"/>
                </a:solidFill>
                <a:latin typeface="Arial Narrow" charset="0"/>
              </a:rPr>
              <a:t>rd</a:t>
            </a:r>
            <a:r>
              <a:rPr lang="en-US" sz="2800">
                <a:solidFill>
                  <a:srgbClr val="333399"/>
                </a:solidFill>
                <a:latin typeface="Arial Narrow" charset="0"/>
              </a:rPr>
              <a:t> Law </a:t>
            </a:r>
          </a:p>
        </p:txBody>
      </p:sp>
      <p:sp>
        <p:nvSpPr>
          <p:cNvPr id="30734" name="Slide Number Placeholder 13"/>
          <p:cNvSpPr>
            <a:spLocks noGrp="1"/>
          </p:cNvSpPr>
          <p:nvPr>
            <p:ph type="sldNum" sz="quarter" idx="12"/>
          </p:nvPr>
        </p:nvSpPr>
        <p:spPr>
          <a:noFill/>
        </p:spPr>
        <p:txBody>
          <a:bodyPr/>
          <a:lstStyle/>
          <a:p>
            <a:fld id="{445FFC53-EE64-4340-9D54-902FD5EB1FC6}" type="slidenum">
              <a:rPr lang="en-US" smtClean="0"/>
              <a:pPr/>
              <a:t>12</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2777" name="Rectangle 4"/>
          <p:cNvSpPr>
            <a:spLocks noGrp="1" noChangeArrowheads="1"/>
          </p:cNvSpPr>
          <p:nvPr>
            <p:ph type="dt" sz="quarter" idx="10"/>
          </p:nvPr>
        </p:nvSpPr>
        <p:spPr>
          <a:noFill/>
        </p:spPr>
        <p:txBody>
          <a:bodyPr/>
          <a:lstStyle/>
          <a:p>
            <a:r>
              <a:rPr lang="en-US" smtClean="0"/>
              <a:t>Thursday, June 16, 2011</a:t>
            </a:r>
            <a:endParaRPr lang="en-US"/>
          </a:p>
        </p:txBody>
      </p:sp>
      <p:sp>
        <p:nvSpPr>
          <p:cNvPr id="32778" name="Rectangle 6"/>
          <p:cNvSpPr>
            <a:spLocks noGrp="1" noChangeArrowheads="1"/>
          </p:cNvSpPr>
          <p:nvPr>
            <p:ph type="sldNum" sz="quarter" idx="12"/>
          </p:nvPr>
        </p:nvSpPr>
        <p:spPr>
          <a:noFill/>
        </p:spPr>
        <p:txBody>
          <a:bodyPr/>
          <a:lstStyle/>
          <a:p>
            <a:fld id="{5A3C3018-1DE5-8346-B728-6834F7A26533}" type="slidenum">
              <a:rPr lang="en-US"/>
              <a:pPr/>
              <a:t>13</a:t>
            </a:fld>
            <a:endParaRPr lang="en-US"/>
          </a:p>
        </p:txBody>
      </p:sp>
      <p:sp>
        <p:nvSpPr>
          <p:cNvPr id="32779" name="Rectangle 2"/>
          <p:cNvSpPr>
            <a:spLocks noGrp="1" noChangeArrowheads="1"/>
          </p:cNvSpPr>
          <p:nvPr>
            <p:ph type="title"/>
          </p:nvPr>
        </p:nvSpPr>
        <p:spPr>
          <a:xfrm>
            <a:off x="685800" y="152400"/>
            <a:ext cx="7772400" cy="609600"/>
          </a:xfrm>
        </p:spPr>
        <p:txBody>
          <a:bodyPr/>
          <a:lstStyle/>
          <a:p>
            <a:r>
              <a:rPr lang="en-US" sz="4000"/>
              <a:t>Example of Kepler’s Third Law</a:t>
            </a:r>
            <a:endParaRPr lang="en-US"/>
          </a:p>
        </p:txBody>
      </p:sp>
      <p:sp>
        <p:nvSpPr>
          <p:cNvPr id="84995" name="Text Box 3"/>
          <p:cNvSpPr txBox="1">
            <a:spLocks noChangeArrowheads="1"/>
          </p:cNvSpPr>
          <p:nvPr/>
        </p:nvSpPr>
        <p:spPr bwMode="auto">
          <a:xfrm>
            <a:off x="457200" y="762000"/>
            <a:ext cx="8458200" cy="790575"/>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200">
                <a:solidFill>
                  <a:srgbClr val="800000"/>
                </a:solidFill>
                <a:latin typeface="Arial Narrow" charset="0"/>
              </a:rPr>
              <a:t>Calculate the mass of the Sun using the fact that the period of the Earth’s orbit around the Sun is 3.16x10</a:t>
            </a:r>
            <a:r>
              <a:rPr lang="en-US" sz="2200" baseline="30000">
                <a:solidFill>
                  <a:srgbClr val="800000"/>
                </a:solidFill>
                <a:latin typeface="Arial Narrow" charset="0"/>
              </a:rPr>
              <a:t>7</a:t>
            </a:r>
            <a:r>
              <a:rPr lang="en-US" sz="2200">
                <a:solidFill>
                  <a:srgbClr val="800000"/>
                </a:solidFill>
                <a:latin typeface="Arial Narrow" charset="0"/>
              </a:rPr>
              <a:t>s, and its distance from the Sun is 1.496x10</a:t>
            </a:r>
            <a:r>
              <a:rPr lang="en-US" sz="2200" baseline="30000">
                <a:solidFill>
                  <a:srgbClr val="800000"/>
                </a:solidFill>
                <a:latin typeface="Arial Narrow" charset="0"/>
              </a:rPr>
              <a:t>11</a:t>
            </a:r>
            <a:r>
              <a:rPr lang="en-US" sz="2200">
                <a:solidFill>
                  <a:srgbClr val="800000"/>
                </a:solidFill>
                <a:latin typeface="Arial Narrow" charset="0"/>
              </a:rPr>
              <a:t>m.</a:t>
            </a:r>
          </a:p>
        </p:txBody>
      </p:sp>
      <p:sp>
        <p:nvSpPr>
          <p:cNvPr id="84996" name="Text Box 4"/>
          <p:cNvSpPr txBox="1">
            <a:spLocks noChangeArrowheads="1"/>
          </p:cNvSpPr>
          <p:nvPr/>
        </p:nvSpPr>
        <p:spPr bwMode="auto">
          <a:xfrm>
            <a:off x="609600" y="2209800"/>
            <a:ext cx="2971800" cy="457200"/>
          </a:xfrm>
          <a:prstGeom prst="rect">
            <a:avLst/>
          </a:prstGeom>
          <a:noFill/>
          <a:ln w="28575">
            <a:noFill/>
            <a:miter lim="800000"/>
            <a:headEnd/>
            <a:tailEnd/>
          </a:ln>
        </p:spPr>
        <p:txBody>
          <a:bodyPr>
            <a:prstTxWarp prst="textNoShape">
              <a:avLst/>
            </a:prstTxWarp>
            <a:spAutoFit/>
          </a:bodyPr>
          <a:lstStyle/>
          <a:p>
            <a:r>
              <a:rPr lang="en-US">
                <a:solidFill>
                  <a:srgbClr val="FF0000"/>
                </a:solidFill>
                <a:latin typeface="Arial Narrow" charset="0"/>
              </a:rPr>
              <a:t>Using Kepler’s third law.</a:t>
            </a:r>
          </a:p>
        </p:txBody>
      </p:sp>
      <p:sp>
        <p:nvSpPr>
          <p:cNvPr id="84997" name="Text Box 5"/>
          <p:cNvSpPr txBox="1">
            <a:spLocks noChangeArrowheads="1"/>
          </p:cNvSpPr>
          <p:nvPr/>
        </p:nvSpPr>
        <p:spPr bwMode="auto">
          <a:xfrm>
            <a:off x="609600" y="3336925"/>
            <a:ext cx="2819400" cy="3968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The mass of the Sun, M</a:t>
            </a:r>
            <a:r>
              <a:rPr lang="en-US" sz="2000" baseline="-25000">
                <a:solidFill>
                  <a:srgbClr val="FF0000"/>
                </a:solidFill>
                <a:latin typeface="Arial Narrow" charset="0"/>
              </a:rPr>
              <a:t>s</a:t>
            </a:r>
            <a:r>
              <a:rPr lang="en-US" sz="2000">
                <a:solidFill>
                  <a:srgbClr val="FF0000"/>
                </a:solidFill>
                <a:latin typeface="Arial Narrow" charset="0"/>
              </a:rPr>
              <a:t>, is</a:t>
            </a:r>
          </a:p>
        </p:txBody>
      </p:sp>
      <p:graphicFrame>
        <p:nvGraphicFramePr>
          <p:cNvPr id="84998" name="Object 2"/>
          <p:cNvGraphicFramePr>
            <a:graphicFrameLocks noChangeAspect="1"/>
          </p:cNvGraphicFramePr>
          <p:nvPr/>
        </p:nvGraphicFramePr>
        <p:xfrm>
          <a:off x="3400425" y="2054225"/>
          <a:ext cx="911225" cy="779463"/>
        </p:xfrm>
        <a:graphic>
          <a:graphicData uri="http://schemas.openxmlformats.org/presentationml/2006/ole">
            <p:oleObj spid="_x0000_s436226" name="Equation" r:id="rId3" imgW="203200" imgH="190500" progId="Equation.DSMT4">
              <p:embed/>
            </p:oleObj>
          </a:graphicData>
        </a:graphic>
      </p:graphicFrame>
      <p:graphicFrame>
        <p:nvGraphicFramePr>
          <p:cNvPr id="84999" name="Object 3"/>
          <p:cNvGraphicFramePr>
            <a:graphicFrameLocks noChangeAspect="1"/>
          </p:cNvGraphicFramePr>
          <p:nvPr/>
        </p:nvGraphicFramePr>
        <p:xfrm>
          <a:off x="3505200" y="3409950"/>
          <a:ext cx="762000" cy="585788"/>
        </p:xfrm>
        <a:graphic>
          <a:graphicData uri="http://schemas.openxmlformats.org/presentationml/2006/ole">
            <p:oleObj spid="_x0000_s436227" name="Equation" r:id="rId4" imgW="241300" imgH="203200" progId="Equation.DSMT4">
              <p:embed/>
            </p:oleObj>
          </a:graphicData>
        </a:graphic>
      </p:graphicFrame>
      <p:graphicFrame>
        <p:nvGraphicFramePr>
          <p:cNvPr id="85000" name="Object 4"/>
          <p:cNvGraphicFramePr>
            <a:graphicFrameLocks noChangeAspect="1"/>
          </p:cNvGraphicFramePr>
          <p:nvPr/>
        </p:nvGraphicFramePr>
        <p:xfrm>
          <a:off x="4198938" y="1828800"/>
          <a:ext cx="2205037" cy="1231900"/>
        </p:xfrm>
        <a:graphic>
          <a:graphicData uri="http://schemas.openxmlformats.org/presentationml/2006/ole">
            <p:oleObj spid="_x0000_s436228" name="Equation" r:id="rId5" imgW="787400" imgH="482600" progId="Equation.DSMT4">
              <p:embed/>
            </p:oleObj>
          </a:graphicData>
        </a:graphic>
      </p:graphicFrame>
      <p:graphicFrame>
        <p:nvGraphicFramePr>
          <p:cNvPr id="85001" name="Object 5"/>
          <p:cNvGraphicFramePr>
            <a:graphicFrameLocks noChangeAspect="1"/>
          </p:cNvGraphicFramePr>
          <p:nvPr/>
        </p:nvGraphicFramePr>
        <p:xfrm>
          <a:off x="6324600" y="2152650"/>
          <a:ext cx="1244600" cy="584200"/>
        </p:xfrm>
        <a:graphic>
          <a:graphicData uri="http://schemas.openxmlformats.org/presentationml/2006/ole">
            <p:oleObj spid="_x0000_s436229" name="Equation" r:id="rId6" imgW="444500" imgH="228600" progId="Equation.DSMT4">
              <p:embed/>
            </p:oleObj>
          </a:graphicData>
        </a:graphic>
      </p:graphicFrame>
      <p:graphicFrame>
        <p:nvGraphicFramePr>
          <p:cNvPr id="85002" name="Object 6"/>
          <p:cNvGraphicFramePr>
            <a:graphicFrameLocks noChangeAspect="1"/>
          </p:cNvGraphicFramePr>
          <p:nvPr/>
        </p:nvGraphicFramePr>
        <p:xfrm>
          <a:off x="4179888" y="3052763"/>
          <a:ext cx="2079625" cy="1230312"/>
        </p:xfrm>
        <a:graphic>
          <a:graphicData uri="http://schemas.openxmlformats.org/presentationml/2006/ole">
            <p:oleObj spid="_x0000_s436230" name="Equation" r:id="rId7" imgW="762000" imgH="495300" progId="Equation.DSMT4">
              <p:embed/>
            </p:oleObj>
          </a:graphicData>
        </a:graphic>
      </p:graphicFrame>
      <p:graphicFrame>
        <p:nvGraphicFramePr>
          <p:cNvPr id="85003" name="Object 7"/>
          <p:cNvGraphicFramePr>
            <a:graphicFrameLocks noChangeAspect="1"/>
          </p:cNvGraphicFramePr>
          <p:nvPr/>
        </p:nvGraphicFramePr>
        <p:xfrm>
          <a:off x="2905125" y="4205288"/>
          <a:ext cx="6142038" cy="1227137"/>
        </p:xfrm>
        <a:graphic>
          <a:graphicData uri="http://schemas.openxmlformats.org/presentationml/2006/ole">
            <p:oleObj spid="_x0000_s436231" name="Equation" r:id="rId8" imgW="2984500" imgH="673100" progId="Equation.DSMT4">
              <p:embed/>
            </p:oleObj>
          </a:graphicData>
        </a:graphic>
      </p:graphicFrame>
      <p:graphicFrame>
        <p:nvGraphicFramePr>
          <p:cNvPr id="85004" name="Object 8"/>
          <p:cNvGraphicFramePr>
            <a:graphicFrameLocks noChangeAspect="1"/>
          </p:cNvGraphicFramePr>
          <p:nvPr/>
        </p:nvGraphicFramePr>
        <p:xfrm>
          <a:off x="3144838" y="5411788"/>
          <a:ext cx="2854325" cy="608012"/>
        </p:xfrm>
        <a:graphic>
          <a:graphicData uri="http://schemas.openxmlformats.org/presentationml/2006/ole">
            <p:oleObj spid="_x0000_s436232" name="Equation" r:id="rId9" imgW="977900" imgH="228600" progId="Equation.DSMT4">
              <p:embed/>
            </p:oleObj>
          </a:graphicData>
        </a:graphic>
      </p:graphicFrame>
      <p:sp>
        <p:nvSpPr>
          <p:cNvPr id="32783" name="Footer Placeholder 14"/>
          <p:cNvSpPr>
            <a:spLocks noGrp="1"/>
          </p:cNvSpPr>
          <p:nvPr>
            <p:ph type="ftr" sz="quarter" idx="11"/>
          </p:nvPr>
        </p:nvSpPr>
        <p:spPr>
          <a:noFill/>
        </p:spPr>
        <p:txBody>
          <a:bodyPr/>
          <a:lstStyle/>
          <a:p>
            <a:r>
              <a:rPr lang="en-US" smtClean="0"/>
              <a:t>PHYS 1443-001, Spring 2011 Dr. Jaehoon Yu</a:t>
            </a: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Date Placeholder 5"/>
          <p:cNvSpPr>
            <a:spLocks noGrp="1"/>
          </p:cNvSpPr>
          <p:nvPr>
            <p:ph type="dt" sz="quarter" idx="10"/>
          </p:nvPr>
        </p:nvSpPr>
        <p:spPr>
          <a:noFill/>
        </p:spPr>
        <p:txBody>
          <a:bodyPr/>
          <a:lstStyle/>
          <a:p>
            <a:r>
              <a:rPr lang="en-US" smtClean="0"/>
              <a:t>Thursday, June 16, 2011</a:t>
            </a:r>
            <a:endParaRPr lang="en-US"/>
          </a:p>
        </p:txBody>
      </p:sp>
      <p:sp>
        <p:nvSpPr>
          <p:cNvPr id="33795" name="Footer Placeholder 6"/>
          <p:cNvSpPr>
            <a:spLocks noGrp="1"/>
          </p:cNvSpPr>
          <p:nvPr>
            <p:ph type="ftr" sz="quarter" idx="11"/>
          </p:nvPr>
        </p:nvSpPr>
        <p:spPr>
          <a:noFill/>
        </p:spPr>
        <p:txBody>
          <a:bodyPr/>
          <a:lstStyle/>
          <a:p>
            <a:r>
              <a:rPr lang="en-US" smtClean="0"/>
              <a:t>PHYS 1443-001, Spring 2011 Dr. Jaehoon Yu</a:t>
            </a:r>
            <a:endParaRPr lang="en-US"/>
          </a:p>
        </p:txBody>
      </p:sp>
      <p:pic>
        <p:nvPicPr>
          <p:cNvPr id="546819" name="Picture 3" descr="afg016"/>
          <p:cNvPicPr>
            <a:picLocks noChangeAspect="1" noChangeArrowheads="1"/>
          </p:cNvPicPr>
          <p:nvPr/>
        </p:nvPicPr>
        <p:blipFill>
          <a:blip r:embed="rId3"/>
          <a:srcRect/>
          <a:stretch>
            <a:fillRect/>
          </a:stretch>
        </p:blipFill>
        <p:spPr bwMode="auto">
          <a:xfrm>
            <a:off x="0" y="1447800"/>
            <a:ext cx="3235325" cy="4572000"/>
          </a:xfrm>
          <a:prstGeom prst="rect">
            <a:avLst/>
          </a:prstGeom>
          <a:noFill/>
          <a:ln w="9525">
            <a:noFill/>
            <a:miter lim="800000"/>
            <a:headEnd/>
            <a:tailEnd/>
          </a:ln>
        </p:spPr>
      </p:pic>
      <p:sp>
        <p:nvSpPr>
          <p:cNvPr id="33797" name="Rectangle 4"/>
          <p:cNvSpPr>
            <a:spLocks noGrp="1" noChangeArrowheads="1"/>
          </p:cNvSpPr>
          <p:nvPr>
            <p:ph type="title"/>
          </p:nvPr>
        </p:nvSpPr>
        <p:spPr>
          <a:xfrm>
            <a:off x="685800" y="76200"/>
            <a:ext cx="7772400" cy="990600"/>
          </a:xfrm>
        </p:spPr>
        <p:txBody>
          <a:bodyPr/>
          <a:lstStyle/>
          <a:p>
            <a:r>
              <a:rPr lang="en-US"/>
              <a:t>Geo-synchronous Satellites</a:t>
            </a:r>
          </a:p>
        </p:txBody>
      </p:sp>
      <p:sp>
        <p:nvSpPr>
          <p:cNvPr id="546821" name="Text Box 5"/>
          <p:cNvSpPr txBox="1">
            <a:spLocks noChangeArrowheads="1"/>
          </p:cNvSpPr>
          <p:nvPr/>
        </p:nvSpPr>
        <p:spPr bwMode="auto">
          <a:xfrm>
            <a:off x="4114800" y="4387850"/>
            <a:ext cx="3657600" cy="946150"/>
          </a:xfrm>
          <a:prstGeom prst="rect">
            <a:avLst/>
          </a:prstGeom>
          <a:noFill/>
          <a:ln w="9525">
            <a:noFill/>
            <a:miter lim="800000"/>
            <a:headEnd/>
            <a:tailEnd/>
          </a:ln>
        </p:spPr>
        <p:txBody>
          <a:bodyPr>
            <a:prstTxWarp prst="textNoShape">
              <a:avLst/>
            </a:prstTxWarp>
            <a:spAutoFit/>
          </a:bodyPr>
          <a:lstStyle/>
          <a:p>
            <a:r>
              <a:rPr lang="en-US" sz="2800">
                <a:solidFill>
                  <a:srgbClr val="333399"/>
                </a:solidFill>
                <a:latin typeface="Arial Narrow" charset="0"/>
              </a:rPr>
              <a:t>What period should these satellites have?</a:t>
            </a:r>
          </a:p>
        </p:txBody>
      </p:sp>
      <p:pic>
        <p:nvPicPr>
          <p:cNvPr id="546822" name="Picture 6" descr="F05.13"/>
          <p:cNvPicPr>
            <a:picLocks noChangeAspect="1" noChangeArrowheads="1"/>
          </p:cNvPicPr>
          <p:nvPr/>
        </p:nvPicPr>
        <p:blipFill>
          <a:blip r:embed="rId4"/>
          <a:srcRect/>
          <a:stretch>
            <a:fillRect/>
          </a:stretch>
        </p:blipFill>
        <p:spPr bwMode="auto">
          <a:xfrm>
            <a:off x="3048000" y="1600200"/>
            <a:ext cx="6096000" cy="2667000"/>
          </a:xfrm>
          <a:prstGeom prst="rect">
            <a:avLst/>
          </a:prstGeom>
          <a:noFill/>
          <a:ln w="9525">
            <a:noFill/>
            <a:miter lim="800000"/>
            <a:headEnd/>
            <a:tailEnd/>
          </a:ln>
        </p:spPr>
      </p:pic>
      <p:sp>
        <p:nvSpPr>
          <p:cNvPr id="546823" name="Text Box 7"/>
          <p:cNvSpPr txBox="1">
            <a:spLocks noChangeArrowheads="1"/>
          </p:cNvSpPr>
          <p:nvPr/>
        </p:nvSpPr>
        <p:spPr bwMode="auto">
          <a:xfrm>
            <a:off x="838200" y="3352800"/>
            <a:ext cx="1828800" cy="519113"/>
          </a:xfrm>
          <a:prstGeom prst="rect">
            <a:avLst/>
          </a:prstGeom>
          <a:noFill/>
          <a:ln w="9525">
            <a:noFill/>
            <a:miter lim="800000"/>
            <a:headEnd/>
            <a:tailEnd/>
          </a:ln>
        </p:spPr>
        <p:txBody>
          <a:bodyPr>
            <a:prstTxWarp prst="textNoShape">
              <a:avLst/>
            </a:prstTxWarp>
            <a:spAutoFit/>
          </a:bodyPr>
          <a:lstStyle/>
          <a:p>
            <a:r>
              <a:rPr lang="en-US" sz="2800">
                <a:solidFill>
                  <a:srgbClr val="333399"/>
                </a:solidFill>
                <a:latin typeface="Arial Narrow" charset="0"/>
              </a:rPr>
              <a:t>Satellite TV</a:t>
            </a:r>
          </a:p>
        </p:txBody>
      </p:sp>
      <p:sp>
        <p:nvSpPr>
          <p:cNvPr id="546824" name="Text Box 8"/>
          <p:cNvSpPr txBox="1">
            <a:spLocks noChangeArrowheads="1"/>
          </p:cNvSpPr>
          <p:nvPr/>
        </p:nvSpPr>
        <p:spPr bwMode="auto">
          <a:xfrm>
            <a:off x="3962400" y="990600"/>
            <a:ext cx="4572000" cy="519113"/>
          </a:xfrm>
          <a:prstGeom prst="rect">
            <a:avLst/>
          </a:prstGeom>
          <a:noFill/>
          <a:ln w="9525">
            <a:noFill/>
            <a:miter lim="800000"/>
            <a:headEnd/>
            <a:tailEnd/>
          </a:ln>
        </p:spPr>
        <p:txBody>
          <a:bodyPr>
            <a:prstTxWarp prst="textNoShape">
              <a:avLst/>
            </a:prstTxWarp>
            <a:spAutoFit/>
          </a:bodyPr>
          <a:lstStyle/>
          <a:p>
            <a:r>
              <a:rPr lang="en-US" sz="2800">
                <a:solidFill>
                  <a:srgbClr val="333399"/>
                </a:solidFill>
                <a:latin typeface="Arial Narrow" charset="0"/>
              </a:rPr>
              <a:t>Global Positioning System (GPS)</a:t>
            </a:r>
          </a:p>
        </p:txBody>
      </p:sp>
      <p:sp>
        <p:nvSpPr>
          <p:cNvPr id="546825" name="Text Box 9"/>
          <p:cNvSpPr txBox="1">
            <a:spLocks noChangeArrowheads="1"/>
          </p:cNvSpPr>
          <p:nvPr/>
        </p:nvSpPr>
        <p:spPr bwMode="auto">
          <a:xfrm>
            <a:off x="4114800" y="5348288"/>
            <a:ext cx="3657600" cy="519112"/>
          </a:xfrm>
          <a:prstGeom prst="rect">
            <a:avLst/>
          </a:prstGeom>
          <a:noFill/>
          <a:ln w="9525">
            <a:noFill/>
            <a:miter lim="800000"/>
            <a:headEnd/>
            <a:tailEnd/>
          </a:ln>
        </p:spPr>
        <p:txBody>
          <a:bodyPr>
            <a:prstTxWarp prst="textNoShape">
              <a:avLst/>
            </a:prstTxWarp>
            <a:spAutoFit/>
          </a:bodyPr>
          <a:lstStyle/>
          <a:p>
            <a:r>
              <a:rPr lang="en-US" sz="2800">
                <a:solidFill>
                  <a:srgbClr val="333399"/>
                </a:solidFill>
                <a:latin typeface="Arial Narrow" charset="0"/>
              </a:rPr>
              <a:t>The same as the earth!!</a:t>
            </a:r>
          </a:p>
        </p:txBody>
      </p:sp>
      <p:sp>
        <p:nvSpPr>
          <p:cNvPr id="546826" name="Text Box 10"/>
          <p:cNvSpPr txBox="1">
            <a:spLocks noChangeArrowheads="1"/>
          </p:cNvSpPr>
          <p:nvPr/>
        </p:nvSpPr>
        <p:spPr bwMode="auto">
          <a:xfrm>
            <a:off x="7467600" y="5334000"/>
            <a:ext cx="1447800" cy="519113"/>
          </a:xfrm>
          <a:prstGeom prst="rect">
            <a:avLst/>
          </a:prstGeom>
          <a:noFill/>
          <a:ln w="9525">
            <a:noFill/>
            <a:miter lim="800000"/>
            <a:headEnd/>
            <a:tailEnd/>
          </a:ln>
        </p:spPr>
        <p:txBody>
          <a:bodyPr>
            <a:prstTxWarp prst="textNoShape">
              <a:avLst/>
            </a:prstTxWarp>
            <a:spAutoFit/>
          </a:bodyPr>
          <a:lstStyle/>
          <a:p>
            <a:r>
              <a:rPr lang="en-US" sz="2800">
                <a:solidFill>
                  <a:srgbClr val="333399"/>
                </a:solidFill>
                <a:latin typeface="Arial Narrow" charset="0"/>
              </a:rPr>
              <a:t>24 hours</a:t>
            </a:r>
          </a:p>
        </p:txBody>
      </p:sp>
      <p:sp>
        <p:nvSpPr>
          <p:cNvPr id="33806" name="Slide Number Placeholder 13"/>
          <p:cNvSpPr>
            <a:spLocks noGrp="1"/>
          </p:cNvSpPr>
          <p:nvPr>
            <p:ph type="sldNum" sz="quarter" idx="12"/>
          </p:nvPr>
        </p:nvSpPr>
        <p:spPr>
          <a:noFill/>
        </p:spPr>
        <p:txBody>
          <a:bodyPr/>
          <a:lstStyle/>
          <a:p>
            <a:fld id="{E33485F3-0D66-444D-AF46-560359304F82}" type="slidenum">
              <a:rPr lang="en-US" smtClean="0"/>
              <a:pPr/>
              <a:t>14</a:t>
            </a:fld>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Date Placeholder 5"/>
          <p:cNvSpPr>
            <a:spLocks noGrp="1"/>
          </p:cNvSpPr>
          <p:nvPr>
            <p:ph type="dt" sz="quarter" idx="10"/>
          </p:nvPr>
        </p:nvSpPr>
        <p:spPr>
          <a:noFill/>
        </p:spPr>
        <p:txBody>
          <a:bodyPr/>
          <a:lstStyle/>
          <a:p>
            <a:r>
              <a:rPr lang="en-US" smtClean="0"/>
              <a:t>Thursday, June 16, 2011</a:t>
            </a:r>
            <a:endParaRPr lang="en-US"/>
          </a:p>
        </p:txBody>
      </p:sp>
      <p:sp>
        <p:nvSpPr>
          <p:cNvPr id="35843" name="Footer Placeholder 6"/>
          <p:cNvSpPr>
            <a:spLocks noGrp="1"/>
          </p:cNvSpPr>
          <p:nvPr>
            <p:ph type="ftr" sz="quarter" idx="11"/>
          </p:nvPr>
        </p:nvSpPr>
        <p:spPr>
          <a:noFill/>
        </p:spPr>
        <p:txBody>
          <a:bodyPr/>
          <a:lstStyle/>
          <a:p>
            <a:r>
              <a:rPr lang="en-US" smtClean="0"/>
              <a:t>PHYS 1443-001, Spring 2011 Dr. Jaehoon Yu</a:t>
            </a:r>
            <a:endParaRPr lang="en-US"/>
          </a:p>
        </p:txBody>
      </p:sp>
      <p:pic>
        <p:nvPicPr>
          <p:cNvPr id="548866" name="Picture 2" descr="F05.18"/>
          <p:cNvPicPr>
            <a:picLocks noChangeAspect="1" noChangeArrowheads="1"/>
          </p:cNvPicPr>
          <p:nvPr/>
        </p:nvPicPr>
        <p:blipFill>
          <a:blip r:embed="rId3"/>
          <a:srcRect/>
          <a:stretch>
            <a:fillRect/>
          </a:stretch>
        </p:blipFill>
        <p:spPr bwMode="auto">
          <a:xfrm>
            <a:off x="1752600" y="1066800"/>
            <a:ext cx="6172200" cy="5019675"/>
          </a:xfrm>
          <a:prstGeom prst="rect">
            <a:avLst/>
          </a:prstGeom>
          <a:noFill/>
          <a:ln w="9525">
            <a:noFill/>
            <a:miter lim="800000"/>
            <a:headEnd/>
            <a:tailEnd/>
          </a:ln>
        </p:spPr>
      </p:pic>
      <p:sp>
        <p:nvSpPr>
          <p:cNvPr id="548868" name="Text Box 4"/>
          <p:cNvSpPr txBox="1">
            <a:spLocks noChangeArrowheads="1"/>
          </p:cNvSpPr>
          <p:nvPr/>
        </p:nvSpPr>
        <p:spPr bwMode="auto">
          <a:xfrm>
            <a:off x="309563" y="5440363"/>
            <a:ext cx="8377237" cy="579437"/>
          </a:xfrm>
          <a:prstGeom prst="rect">
            <a:avLst/>
          </a:prstGeom>
          <a:noFill/>
          <a:ln w="9525">
            <a:noFill/>
            <a:miter lim="800000"/>
            <a:headEnd/>
            <a:tailEnd/>
          </a:ln>
        </p:spPr>
        <p:txBody>
          <a:bodyPr wrap="none">
            <a:prstTxWarp prst="textNoShape">
              <a:avLst/>
            </a:prstTxWarp>
            <a:spAutoFit/>
          </a:bodyPr>
          <a:lstStyle/>
          <a:p>
            <a:r>
              <a:rPr lang="en-US" sz="3200">
                <a:solidFill>
                  <a:srgbClr val="333399"/>
                </a:solidFill>
                <a:latin typeface="Arial Narrow" charset="0"/>
              </a:rPr>
              <a:t>In each case, what is the weight recorded by the scale?</a:t>
            </a:r>
          </a:p>
        </p:txBody>
      </p:sp>
      <p:sp>
        <p:nvSpPr>
          <p:cNvPr id="35846" name="Rectangle 5"/>
          <p:cNvSpPr>
            <a:spLocks noGrp="1" noChangeArrowheads="1"/>
          </p:cNvSpPr>
          <p:nvPr>
            <p:ph type="title"/>
          </p:nvPr>
        </p:nvSpPr>
        <p:spPr>
          <a:xfrm>
            <a:off x="76200" y="76200"/>
            <a:ext cx="8915400" cy="1143000"/>
          </a:xfrm>
        </p:spPr>
        <p:txBody>
          <a:bodyPr/>
          <a:lstStyle/>
          <a:p>
            <a:r>
              <a:rPr lang="en-US" sz="4000"/>
              <a:t>Ex. Apparent Weightlessness and Free Fall</a:t>
            </a:r>
          </a:p>
        </p:txBody>
      </p:sp>
      <p:sp>
        <p:nvSpPr>
          <p:cNvPr id="548872" name="Text Box 8"/>
          <p:cNvSpPr txBox="1">
            <a:spLocks noChangeArrowheads="1"/>
          </p:cNvSpPr>
          <p:nvPr/>
        </p:nvSpPr>
        <p:spPr bwMode="auto">
          <a:xfrm>
            <a:off x="2144713" y="4854575"/>
            <a:ext cx="369887" cy="579438"/>
          </a:xfrm>
          <a:prstGeom prst="rect">
            <a:avLst/>
          </a:prstGeom>
          <a:noFill/>
          <a:ln w="9525">
            <a:noFill/>
            <a:miter lim="800000"/>
            <a:headEnd/>
            <a:tailEnd/>
          </a:ln>
        </p:spPr>
        <p:txBody>
          <a:bodyPr wrap="none">
            <a:prstTxWarp prst="textNoShape">
              <a:avLst/>
            </a:prstTxWarp>
            <a:spAutoFit/>
          </a:bodyPr>
          <a:lstStyle/>
          <a:p>
            <a:r>
              <a:rPr lang="en-US" sz="3200">
                <a:solidFill>
                  <a:srgbClr val="333399"/>
                </a:solidFill>
                <a:latin typeface="Arial Narrow" charset="0"/>
              </a:rPr>
              <a:t>0</a:t>
            </a:r>
          </a:p>
        </p:txBody>
      </p:sp>
      <p:sp>
        <p:nvSpPr>
          <p:cNvPr id="548873" name="Text Box 9"/>
          <p:cNvSpPr txBox="1">
            <a:spLocks noChangeArrowheads="1"/>
          </p:cNvSpPr>
          <p:nvPr/>
        </p:nvSpPr>
        <p:spPr bwMode="auto">
          <a:xfrm>
            <a:off x="5334000" y="4852988"/>
            <a:ext cx="369888" cy="581025"/>
          </a:xfrm>
          <a:prstGeom prst="rect">
            <a:avLst/>
          </a:prstGeom>
          <a:noFill/>
          <a:ln w="9525">
            <a:noFill/>
            <a:miter lim="800000"/>
            <a:headEnd/>
            <a:tailEnd/>
          </a:ln>
        </p:spPr>
        <p:txBody>
          <a:bodyPr wrap="none">
            <a:prstTxWarp prst="textNoShape">
              <a:avLst/>
            </a:prstTxWarp>
            <a:spAutoFit/>
          </a:bodyPr>
          <a:lstStyle/>
          <a:p>
            <a:r>
              <a:rPr lang="en-US" sz="3200">
                <a:solidFill>
                  <a:srgbClr val="333399"/>
                </a:solidFill>
                <a:latin typeface="Arial Narrow" charset="0"/>
              </a:rPr>
              <a:t>0</a:t>
            </a:r>
          </a:p>
        </p:txBody>
      </p:sp>
      <p:sp>
        <p:nvSpPr>
          <p:cNvPr id="35850" name="Slide Number Placeholder 9"/>
          <p:cNvSpPr>
            <a:spLocks noGrp="1"/>
          </p:cNvSpPr>
          <p:nvPr>
            <p:ph type="sldNum" sz="quarter" idx="12"/>
          </p:nvPr>
        </p:nvSpPr>
        <p:spPr>
          <a:noFill/>
        </p:spPr>
        <p:txBody>
          <a:bodyPr/>
          <a:lstStyle/>
          <a:p>
            <a:fld id="{946077CA-2C65-8848-81A1-C71192BAAC40}" type="slidenum">
              <a:rPr lang="en-US" smtClean="0"/>
              <a:pPr/>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6" name="Date Placeholder 5"/>
          <p:cNvSpPr>
            <a:spLocks noGrp="1"/>
          </p:cNvSpPr>
          <p:nvPr>
            <p:ph type="dt" sz="quarter" idx="10"/>
          </p:nvPr>
        </p:nvSpPr>
        <p:spPr>
          <a:noFill/>
        </p:spPr>
        <p:txBody>
          <a:bodyPr/>
          <a:lstStyle/>
          <a:p>
            <a:r>
              <a:rPr lang="en-US" smtClean="0"/>
              <a:t>Thursday, June 16, 2011</a:t>
            </a:r>
            <a:endParaRPr lang="en-US"/>
          </a:p>
        </p:txBody>
      </p:sp>
      <p:sp>
        <p:nvSpPr>
          <p:cNvPr id="37897" name="Footer Placeholder 6"/>
          <p:cNvSpPr>
            <a:spLocks noGrp="1"/>
          </p:cNvSpPr>
          <p:nvPr>
            <p:ph type="ftr" sz="quarter" idx="11"/>
          </p:nvPr>
        </p:nvSpPr>
        <p:spPr>
          <a:noFill/>
        </p:spPr>
        <p:txBody>
          <a:bodyPr/>
          <a:lstStyle/>
          <a:p>
            <a:r>
              <a:rPr lang="en-US" smtClean="0"/>
              <a:t>PHYS 1443-001, Spring 2011 Dr. Jaehoon Yu</a:t>
            </a:r>
            <a:endParaRPr lang="en-US"/>
          </a:p>
        </p:txBody>
      </p:sp>
      <p:sp>
        <p:nvSpPr>
          <p:cNvPr id="550915" name="Text Box 3"/>
          <p:cNvSpPr txBox="1">
            <a:spLocks noChangeArrowheads="1"/>
          </p:cNvSpPr>
          <p:nvPr/>
        </p:nvSpPr>
        <p:spPr bwMode="auto">
          <a:xfrm>
            <a:off x="249238" y="969963"/>
            <a:ext cx="8589962" cy="1373187"/>
          </a:xfrm>
          <a:prstGeom prst="rect">
            <a:avLst/>
          </a:prstGeom>
          <a:noFill/>
          <a:ln w="9525">
            <a:noFill/>
            <a:miter lim="800000"/>
            <a:headEnd/>
            <a:tailEnd/>
          </a:ln>
        </p:spPr>
        <p:txBody>
          <a:bodyPr>
            <a:prstTxWarp prst="textNoShape">
              <a:avLst/>
            </a:prstTxWarp>
            <a:spAutoFit/>
          </a:bodyPr>
          <a:lstStyle/>
          <a:p>
            <a:r>
              <a:rPr lang="en-US" sz="2800">
                <a:solidFill>
                  <a:srgbClr val="333399"/>
                </a:solidFill>
                <a:latin typeface="Arial Narrow" charset="0"/>
              </a:rPr>
              <a:t>At what speed must the surface of the space station move so that the astronaut experiences a push on his feet equal to his weight on earth?  The radius is 1700 m.</a:t>
            </a:r>
          </a:p>
        </p:txBody>
      </p:sp>
      <p:graphicFrame>
        <p:nvGraphicFramePr>
          <p:cNvPr id="550916" name="Object 2"/>
          <p:cNvGraphicFramePr>
            <a:graphicFrameLocks noChangeAspect="1"/>
          </p:cNvGraphicFramePr>
          <p:nvPr/>
        </p:nvGraphicFramePr>
        <p:xfrm>
          <a:off x="439738" y="2286000"/>
          <a:ext cx="2173287" cy="1233487"/>
        </p:xfrm>
        <a:graphic>
          <a:graphicData uri="http://schemas.openxmlformats.org/presentationml/2006/ole">
            <p:oleObj spid="_x0000_s441346" name="Equation" r:id="rId4" imgW="762000" imgH="431800" progId="Equation.DSMT4">
              <p:embed/>
            </p:oleObj>
          </a:graphicData>
        </a:graphic>
      </p:graphicFrame>
      <p:graphicFrame>
        <p:nvGraphicFramePr>
          <p:cNvPr id="550917" name="Object 3"/>
          <p:cNvGraphicFramePr>
            <a:graphicFrameLocks noChangeAspect="1"/>
          </p:cNvGraphicFramePr>
          <p:nvPr/>
        </p:nvGraphicFramePr>
        <p:xfrm>
          <a:off x="228600" y="3768725"/>
          <a:ext cx="687388" cy="363537"/>
        </p:xfrm>
        <a:graphic>
          <a:graphicData uri="http://schemas.openxmlformats.org/presentationml/2006/ole">
            <p:oleObj spid="_x0000_s441347" name="Equation" r:id="rId5" imgW="241300" imgH="127000" progId="Equation.DSMT4">
              <p:embed/>
            </p:oleObj>
          </a:graphicData>
        </a:graphic>
      </p:graphicFrame>
      <p:pic>
        <p:nvPicPr>
          <p:cNvPr id="550918" name="Picture 6" descr="afg019"/>
          <p:cNvPicPr>
            <a:picLocks noChangeAspect="1" noChangeArrowheads="1"/>
          </p:cNvPicPr>
          <p:nvPr/>
        </p:nvPicPr>
        <p:blipFill>
          <a:blip r:embed="rId6"/>
          <a:srcRect/>
          <a:stretch>
            <a:fillRect/>
          </a:stretch>
        </p:blipFill>
        <p:spPr bwMode="auto">
          <a:xfrm>
            <a:off x="4953000" y="2438400"/>
            <a:ext cx="3676650" cy="3657600"/>
          </a:xfrm>
          <a:prstGeom prst="rect">
            <a:avLst/>
          </a:prstGeom>
          <a:noFill/>
          <a:ln w="9525">
            <a:noFill/>
            <a:miter lim="800000"/>
            <a:headEnd/>
            <a:tailEnd/>
          </a:ln>
        </p:spPr>
      </p:pic>
      <p:sp>
        <p:nvSpPr>
          <p:cNvPr id="37900" name="Rectangle 7"/>
          <p:cNvSpPr>
            <a:spLocks noChangeArrowheads="1"/>
          </p:cNvSpPr>
          <p:nvPr/>
        </p:nvSpPr>
        <p:spPr bwMode="auto">
          <a:xfrm>
            <a:off x="685800" y="76200"/>
            <a:ext cx="7772400" cy="914400"/>
          </a:xfrm>
          <a:prstGeom prst="rect">
            <a:avLst/>
          </a:prstGeom>
          <a:noFill/>
          <a:ln w="9525">
            <a:noFill/>
            <a:miter lim="800000"/>
            <a:headEnd/>
            <a:tailEnd/>
          </a:ln>
        </p:spPr>
        <p:txBody>
          <a:bodyPr anchor="ctr">
            <a:prstTxWarp prst="textNoShape">
              <a:avLst/>
            </a:prstTxWarp>
          </a:bodyPr>
          <a:lstStyle/>
          <a:p>
            <a:pPr algn="ctr"/>
            <a:r>
              <a:rPr lang="en-US" sz="4000">
                <a:solidFill>
                  <a:srgbClr val="A50021"/>
                </a:solidFill>
                <a:latin typeface="Arial Narrow" charset="0"/>
              </a:rPr>
              <a:t>Ex. Artificial Gravity</a:t>
            </a:r>
          </a:p>
        </p:txBody>
      </p:sp>
      <p:graphicFrame>
        <p:nvGraphicFramePr>
          <p:cNvPr id="550921" name="Object 4"/>
          <p:cNvGraphicFramePr>
            <a:graphicFrameLocks noChangeAspect="1"/>
          </p:cNvGraphicFramePr>
          <p:nvPr/>
        </p:nvGraphicFramePr>
        <p:xfrm>
          <a:off x="2663825" y="2746375"/>
          <a:ext cx="688975" cy="471487"/>
        </p:xfrm>
        <a:graphic>
          <a:graphicData uri="http://schemas.openxmlformats.org/presentationml/2006/ole">
            <p:oleObj spid="_x0000_s441348" name="Equation" r:id="rId7" imgW="241300" imgH="165100" progId="Equation.DSMT4">
              <p:embed/>
            </p:oleObj>
          </a:graphicData>
        </a:graphic>
      </p:graphicFrame>
      <p:graphicFrame>
        <p:nvGraphicFramePr>
          <p:cNvPr id="550922" name="Object 5"/>
          <p:cNvGraphicFramePr>
            <a:graphicFrameLocks noChangeAspect="1"/>
          </p:cNvGraphicFramePr>
          <p:nvPr/>
        </p:nvGraphicFramePr>
        <p:xfrm>
          <a:off x="958850" y="3524250"/>
          <a:ext cx="869950" cy="796925"/>
        </p:xfrm>
        <a:graphic>
          <a:graphicData uri="http://schemas.openxmlformats.org/presentationml/2006/ole">
            <p:oleObj spid="_x0000_s441349" name="Equation" r:id="rId8" imgW="304800" imgH="279400" progId="Equation.DSMT4">
              <p:embed/>
            </p:oleObj>
          </a:graphicData>
        </a:graphic>
      </p:graphicFrame>
      <p:graphicFrame>
        <p:nvGraphicFramePr>
          <p:cNvPr id="550923" name="Object 6"/>
          <p:cNvGraphicFramePr>
            <a:graphicFrameLocks noChangeAspect="1"/>
          </p:cNvGraphicFramePr>
          <p:nvPr/>
        </p:nvGraphicFramePr>
        <p:xfrm>
          <a:off x="323850" y="4284662"/>
          <a:ext cx="4459288" cy="944563"/>
        </p:xfrm>
        <a:graphic>
          <a:graphicData uri="http://schemas.openxmlformats.org/presentationml/2006/ole">
            <p:oleObj spid="_x0000_s441350" name="Equation" r:id="rId9" imgW="1562100" imgH="330200" progId="Equation.DSMT4">
              <p:embed/>
            </p:oleObj>
          </a:graphicData>
        </a:graphic>
      </p:graphicFrame>
      <p:sp>
        <p:nvSpPr>
          <p:cNvPr id="37901" name="Slide Number Placeholder 11"/>
          <p:cNvSpPr>
            <a:spLocks noGrp="1"/>
          </p:cNvSpPr>
          <p:nvPr>
            <p:ph type="sldNum" sz="quarter" idx="12"/>
          </p:nvPr>
        </p:nvSpPr>
        <p:spPr>
          <a:noFill/>
        </p:spPr>
        <p:txBody>
          <a:bodyPr/>
          <a:lstStyle/>
          <a:p>
            <a:fld id="{6507DB9E-A94B-AA4F-89BA-D4E09CB64EBB}" type="slidenum">
              <a:rPr lang="en-US" smtClean="0"/>
              <a:pPr/>
              <a:t>16</a:t>
            </a:fld>
            <a:endParaRPr lang="en-US" smtClean="0"/>
          </a:p>
        </p:txBody>
      </p:sp>
      <p:graphicFrame>
        <p:nvGraphicFramePr>
          <p:cNvPr id="2" name="Object 7"/>
          <p:cNvGraphicFramePr>
            <a:graphicFrameLocks noChangeAspect="1"/>
          </p:cNvGraphicFramePr>
          <p:nvPr/>
        </p:nvGraphicFramePr>
        <p:xfrm>
          <a:off x="320675" y="5313362"/>
          <a:ext cx="1812925" cy="654050"/>
        </p:xfrm>
        <a:graphic>
          <a:graphicData uri="http://schemas.openxmlformats.org/presentationml/2006/ole">
            <p:oleObj spid="_x0000_s441351" name="Equation" r:id="rId10" imgW="635000" imgH="228600" progId="Equation.DSMT4">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9949" name="Rectangle 4"/>
          <p:cNvSpPr>
            <a:spLocks noGrp="1" noChangeArrowheads="1"/>
          </p:cNvSpPr>
          <p:nvPr>
            <p:ph type="dt" sz="quarter" idx="10"/>
          </p:nvPr>
        </p:nvSpPr>
        <p:spPr>
          <a:noFill/>
        </p:spPr>
        <p:txBody>
          <a:bodyPr/>
          <a:lstStyle/>
          <a:p>
            <a:r>
              <a:rPr lang="en-US" smtClean="0"/>
              <a:t>Thursday, June 16, 2011</a:t>
            </a:r>
            <a:endParaRPr lang="en-US"/>
          </a:p>
        </p:txBody>
      </p:sp>
      <p:sp>
        <p:nvSpPr>
          <p:cNvPr id="39950" name="Rectangle 6"/>
          <p:cNvSpPr>
            <a:spLocks noGrp="1" noChangeArrowheads="1"/>
          </p:cNvSpPr>
          <p:nvPr>
            <p:ph type="sldNum" sz="quarter" idx="12"/>
          </p:nvPr>
        </p:nvSpPr>
        <p:spPr>
          <a:noFill/>
        </p:spPr>
        <p:txBody>
          <a:bodyPr/>
          <a:lstStyle/>
          <a:p>
            <a:fld id="{23ACD619-7CB5-2743-9C23-84CE2849E0A1}" type="slidenum">
              <a:rPr lang="en-US"/>
              <a:pPr/>
              <a:t>17</a:t>
            </a:fld>
            <a:endParaRPr lang="en-US"/>
          </a:p>
        </p:txBody>
      </p:sp>
      <p:sp>
        <p:nvSpPr>
          <p:cNvPr id="39951" name="Rectangle 2"/>
          <p:cNvSpPr>
            <a:spLocks noGrp="1" noChangeArrowheads="1"/>
          </p:cNvSpPr>
          <p:nvPr>
            <p:ph type="title"/>
          </p:nvPr>
        </p:nvSpPr>
        <p:spPr>
          <a:xfrm>
            <a:off x="685800" y="152400"/>
            <a:ext cx="8153400" cy="609600"/>
          </a:xfrm>
        </p:spPr>
        <p:txBody>
          <a:bodyPr/>
          <a:lstStyle/>
          <a:p>
            <a:r>
              <a:rPr lang="en-US" sz="3600"/>
              <a:t>The Law of Gravity and Motions of Planets</a:t>
            </a:r>
          </a:p>
        </p:txBody>
      </p:sp>
      <p:sp>
        <p:nvSpPr>
          <p:cNvPr id="82947" name="Text Box 3"/>
          <p:cNvSpPr txBox="1">
            <a:spLocks noChangeArrowheads="1"/>
          </p:cNvSpPr>
          <p:nvPr/>
        </p:nvSpPr>
        <p:spPr bwMode="auto">
          <a:xfrm>
            <a:off x="533400" y="685800"/>
            <a:ext cx="8382000" cy="1274763"/>
          </a:xfrm>
          <a:prstGeom prst="rect">
            <a:avLst/>
          </a:prstGeom>
          <a:noFill/>
          <a:ln w="28575">
            <a:noFill/>
            <a:miter lim="800000"/>
            <a:headEnd/>
            <a:tailEnd/>
          </a:ln>
        </p:spPr>
        <p:txBody>
          <a:bodyPr>
            <a:prstTxWarp prst="textNoShape">
              <a:avLst/>
            </a:prstTxWarp>
            <a:spAutoFit/>
          </a:bodyPr>
          <a:lstStyle/>
          <a:p>
            <a:pPr>
              <a:spcBef>
                <a:spcPct val="20000"/>
              </a:spcBef>
              <a:buFontTx/>
              <a:buChar char="•"/>
            </a:pPr>
            <a:r>
              <a:rPr lang="en-US">
                <a:solidFill>
                  <a:srgbClr val="FF0000"/>
                </a:solidFill>
                <a:latin typeface="Arial Narrow" charset="0"/>
              </a:rPr>
              <a:t>Newton assumed that the law of gravitation applies the same whether it is to the apple or to the Moon.</a:t>
            </a:r>
          </a:p>
          <a:p>
            <a:pPr>
              <a:spcBef>
                <a:spcPct val="20000"/>
              </a:spcBef>
              <a:buFontTx/>
              <a:buChar char="•"/>
            </a:pPr>
            <a:r>
              <a:rPr lang="en-US">
                <a:solidFill>
                  <a:srgbClr val="FF0000"/>
                </a:solidFill>
                <a:latin typeface="Arial Narrow" charset="0"/>
              </a:rPr>
              <a:t>The interacting bodies are assumed to be point like objects.</a:t>
            </a:r>
          </a:p>
        </p:txBody>
      </p:sp>
      <p:sp>
        <p:nvSpPr>
          <p:cNvPr id="82948" name="Text Box 4"/>
          <p:cNvSpPr txBox="1">
            <a:spLocks noChangeArrowheads="1"/>
          </p:cNvSpPr>
          <p:nvPr/>
        </p:nvSpPr>
        <p:spPr bwMode="auto">
          <a:xfrm>
            <a:off x="3505200" y="3543300"/>
            <a:ext cx="5410200" cy="3968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Therefore the centripetal acceleration of the Moon, </a:t>
            </a:r>
            <a:r>
              <a:rPr lang="en-US" sz="2000" b="1">
                <a:solidFill>
                  <a:schemeClr val="accent2"/>
                </a:solidFill>
                <a:latin typeface="Monotype Corsiva" charset="0"/>
              </a:rPr>
              <a:t>a</a:t>
            </a:r>
            <a:r>
              <a:rPr lang="en-US" sz="2000" b="1" baseline="-25000">
                <a:solidFill>
                  <a:schemeClr val="accent2"/>
                </a:solidFill>
                <a:latin typeface="Monotype Corsiva" charset="0"/>
              </a:rPr>
              <a:t>M,</a:t>
            </a:r>
            <a:r>
              <a:rPr lang="en-US" sz="2000">
                <a:solidFill>
                  <a:srgbClr val="FF0000"/>
                </a:solidFill>
                <a:latin typeface="Arial Narrow" charset="0"/>
              </a:rPr>
              <a:t> is</a:t>
            </a:r>
          </a:p>
        </p:txBody>
      </p:sp>
      <p:sp>
        <p:nvSpPr>
          <p:cNvPr id="82949" name="Text Box 5"/>
          <p:cNvSpPr txBox="1">
            <a:spLocks noChangeArrowheads="1"/>
          </p:cNvSpPr>
          <p:nvPr/>
        </p:nvSpPr>
        <p:spPr bwMode="auto">
          <a:xfrm>
            <a:off x="3657600" y="1943100"/>
            <a:ext cx="5334000" cy="7016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Newton predicted that the ratio of the Moon’s acceleration </a:t>
            </a:r>
            <a:r>
              <a:rPr lang="en-US" sz="2000" b="1">
                <a:solidFill>
                  <a:schemeClr val="accent2"/>
                </a:solidFill>
                <a:latin typeface="Monotype Corsiva" charset="0"/>
              </a:rPr>
              <a:t>a</a:t>
            </a:r>
            <a:r>
              <a:rPr lang="en-US" sz="2000" b="1" baseline="-25000">
                <a:solidFill>
                  <a:schemeClr val="accent2"/>
                </a:solidFill>
                <a:latin typeface="Monotype Corsiva" charset="0"/>
              </a:rPr>
              <a:t>M</a:t>
            </a:r>
            <a:r>
              <a:rPr lang="en-US" sz="2000">
                <a:solidFill>
                  <a:schemeClr val="accent2"/>
                </a:solidFill>
                <a:latin typeface="Arial Narrow" charset="0"/>
              </a:rPr>
              <a:t> to the apple’s acceleration </a:t>
            </a:r>
            <a:r>
              <a:rPr lang="en-US" sz="2000" b="1">
                <a:solidFill>
                  <a:schemeClr val="accent2"/>
                </a:solidFill>
                <a:latin typeface="Monotype Corsiva" charset="0"/>
              </a:rPr>
              <a:t>g</a:t>
            </a:r>
            <a:r>
              <a:rPr lang="en-US" sz="2000">
                <a:solidFill>
                  <a:schemeClr val="accent2"/>
                </a:solidFill>
                <a:latin typeface="Arial Narrow" charset="0"/>
              </a:rPr>
              <a:t> would be </a:t>
            </a:r>
          </a:p>
        </p:txBody>
      </p:sp>
      <p:graphicFrame>
        <p:nvGraphicFramePr>
          <p:cNvPr id="82950" name="Object 2"/>
          <p:cNvGraphicFramePr>
            <a:graphicFrameLocks noChangeAspect="1"/>
          </p:cNvGraphicFramePr>
          <p:nvPr/>
        </p:nvGraphicFramePr>
        <p:xfrm>
          <a:off x="3733800" y="2828925"/>
          <a:ext cx="419100" cy="628650"/>
        </p:xfrm>
        <a:graphic>
          <a:graphicData uri="http://schemas.openxmlformats.org/presentationml/2006/ole">
            <p:oleObj spid="_x0000_s443394" name="Equation" r:id="rId3" imgW="253800" imgH="419040" progId="Equation.DSMT4">
              <p:embed/>
            </p:oleObj>
          </a:graphicData>
        </a:graphic>
      </p:graphicFrame>
      <p:grpSp>
        <p:nvGrpSpPr>
          <p:cNvPr id="2" name="Group 7"/>
          <p:cNvGrpSpPr>
            <a:grpSpLocks/>
          </p:cNvGrpSpPr>
          <p:nvPr/>
        </p:nvGrpSpPr>
        <p:grpSpPr bwMode="auto">
          <a:xfrm>
            <a:off x="381000" y="2171700"/>
            <a:ext cx="3305175" cy="1905000"/>
            <a:chOff x="528" y="1440"/>
            <a:chExt cx="2082" cy="1200"/>
          </a:xfrm>
        </p:grpSpPr>
        <p:grpSp>
          <p:nvGrpSpPr>
            <p:cNvPr id="3" name="Group 8"/>
            <p:cNvGrpSpPr>
              <a:grpSpLocks/>
            </p:cNvGrpSpPr>
            <p:nvPr/>
          </p:nvGrpSpPr>
          <p:grpSpPr bwMode="auto">
            <a:xfrm>
              <a:off x="816" y="1968"/>
              <a:ext cx="720" cy="672"/>
              <a:chOff x="816" y="1968"/>
              <a:chExt cx="720" cy="672"/>
            </a:xfrm>
          </p:grpSpPr>
          <p:sp>
            <p:nvSpPr>
              <p:cNvPr id="82953" name="Oval 9"/>
              <p:cNvSpPr>
                <a:spLocks noChangeArrowheads="1"/>
              </p:cNvSpPr>
              <p:nvPr/>
            </p:nvSpPr>
            <p:spPr bwMode="auto">
              <a:xfrm>
                <a:off x="816" y="1968"/>
                <a:ext cx="720" cy="672"/>
              </a:xfrm>
              <a:prstGeom prst="ellipse">
                <a:avLst/>
              </a:prstGeom>
              <a:gradFill rotWithShape="0">
                <a:gsLst>
                  <a:gs pos="0">
                    <a:schemeClr val="hlink"/>
                  </a:gs>
                  <a:gs pos="100000">
                    <a:schemeClr val="hlink">
                      <a:gamma/>
                      <a:shade val="46275"/>
                      <a:invGamma/>
                    </a:schemeClr>
                  </a:gs>
                </a:gsLst>
                <a:path path="shape">
                  <a:fillToRect l="50000" t="50000" r="50000" b="50000"/>
                </a:path>
              </a:gradFill>
              <a:ln w="9525">
                <a:noFill/>
                <a:round/>
                <a:headEnd/>
                <a:tailEnd/>
              </a:ln>
              <a:effectLst/>
            </p:spPr>
            <p:txBody>
              <a:bodyPr wrap="none" anchor="ctr">
                <a:prstTxWarp prst="textNoShape">
                  <a:avLst/>
                </a:prstTxWarp>
              </a:bodyPr>
              <a:lstStyle/>
              <a:p>
                <a:pPr>
                  <a:defRPr/>
                </a:pPr>
                <a:endParaRPr lang="en-US"/>
              </a:p>
            </p:txBody>
          </p:sp>
          <p:sp>
            <p:nvSpPr>
              <p:cNvPr id="39974" name="Line 10"/>
              <p:cNvSpPr>
                <a:spLocks noChangeShapeType="1"/>
              </p:cNvSpPr>
              <p:nvPr/>
            </p:nvSpPr>
            <p:spPr bwMode="auto">
              <a:xfrm flipH="1">
                <a:off x="960" y="2304"/>
                <a:ext cx="192" cy="240"/>
              </a:xfrm>
              <a:prstGeom prst="line">
                <a:avLst/>
              </a:prstGeom>
              <a:noFill/>
              <a:ln w="38100">
                <a:solidFill>
                  <a:srgbClr val="FFFF99"/>
                </a:solidFill>
                <a:round/>
                <a:headEnd/>
                <a:tailEnd/>
              </a:ln>
            </p:spPr>
            <p:txBody>
              <a:bodyPr>
                <a:prstTxWarp prst="textNoShape">
                  <a:avLst/>
                </a:prstTxWarp>
              </a:bodyPr>
              <a:lstStyle/>
              <a:p>
                <a:endParaRPr lang="en-US"/>
              </a:p>
            </p:txBody>
          </p:sp>
          <p:sp>
            <p:nvSpPr>
              <p:cNvPr id="39975" name="Text Box 11"/>
              <p:cNvSpPr txBox="1">
                <a:spLocks noChangeArrowheads="1"/>
              </p:cNvSpPr>
              <p:nvPr/>
            </p:nvSpPr>
            <p:spPr bwMode="auto">
              <a:xfrm>
                <a:off x="816" y="2208"/>
                <a:ext cx="254" cy="231"/>
              </a:xfrm>
              <a:prstGeom prst="rect">
                <a:avLst/>
              </a:prstGeom>
              <a:noFill/>
              <a:ln w="9525">
                <a:noFill/>
                <a:miter lim="800000"/>
                <a:headEnd/>
                <a:tailEnd/>
              </a:ln>
            </p:spPr>
            <p:txBody>
              <a:bodyPr wrap="none">
                <a:prstTxWarp prst="textNoShape">
                  <a:avLst/>
                </a:prstTxWarp>
                <a:spAutoFit/>
              </a:bodyPr>
              <a:lstStyle/>
              <a:p>
                <a:r>
                  <a:rPr lang="en-US" sz="1800">
                    <a:solidFill>
                      <a:srgbClr val="FFFF99"/>
                    </a:solidFill>
                    <a:latin typeface="Arial Narrow" charset="0"/>
                  </a:rPr>
                  <a:t>R</a:t>
                </a:r>
                <a:r>
                  <a:rPr lang="en-US" sz="1800" baseline="-25000">
                    <a:solidFill>
                      <a:srgbClr val="FFFF99"/>
                    </a:solidFill>
                    <a:latin typeface="Arial Narrow" charset="0"/>
                  </a:rPr>
                  <a:t>E</a:t>
                </a:r>
              </a:p>
            </p:txBody>
          </p:sp>
        </p:grpSp>
        <p:sp>
          <p:nvSpPr>
            <p:cNvPr id="39960" name="Arc 12"/>
            <p:cNvSpPr>
              <a:spLocks/>
            </p:cNvSpPr>
            <p:nvPr/>
          </p:nvSpPr>
          <p:spPr bwMode="auto">
            <a:xfrm>
              <a:off x="672" y="1440"/>
              <a:ext cx="1728" cy="1167"/>
            </a:xfrm>
            <a:custGeom>
              <a:avLst/>
              <a:gdLst>
                <a:gd name="T0" fmla="*/ 0 w 21600"/>
                <a:gd name="T1" fmla="*/ 0 h 26251"/>
                <a:gd name="T2" fmla="*/ 1 w 21600"/>
                <a:gd name="T3" fmla="*/ 0 h 26251"/>
                <a:gd name="T4" fmla="*/ 0 w 21600"/>
                <a:gd name="T5" fmla="*/ 0 h 26251"/>
                <a:gd name="T6" fmla="*/ 0 60000 65536"/>
                <a:gd name="T7" fmla="*/ 0 60000 65536"/>
                <a:gd name="T8" fmla="*/ 0 60000 65536"/>
                <a:gd name="T9" fmla="*/ 0 w 21600"/>
                <a:gd name="T10" fmla="*/ 0 h 26251"/>
                <a:gd name="T11" fmla="*/ 21600 w 21600"/>
                <a:gd name="T12" fmla="*/ 26251 h 26251"/>
              </a:gdLst>
              <a:ahLst/>
              <a:cxnLst>
                <a:cxn ang="T6">
                  <a:pos x="T0" y="T1"/>
                </a:cxn>
                <a:cxn ang="T7">
                  <a:pos x="T2" y="T3"/>
                </a:cxn>
                <a:cxn ang="T8">
                  <a:pos x="T4" y="T5"/>
                </a:cxn>
              </a:cxnLst>
              <a:rect l="T9" t="T10" r="T11" b="T12"/>
              <a:pathLst>
                <a:path w="21600" h="26251" fill="none" extrusionOk="0">
                  <a:moveTo>
                    <a:pt x="0" y="-1"/>
                  </a:moveTo>
                  <a:cubicBezTo>
                    <a:pt x="11929" y="0"/>
                    <a:pt x="21600" y="9670"/>
                    <a:pt x="21600" y="21600"/>
                  </a:cubicBezTo>
                  <a:cubicBezTo>
                    <a:pt x="21600" y="23164"/>
                    <a:pt x="21430" y="24723"/>
                    <a:pt x="21093" y="26251"/>
                  </a:cubicBezTo>
                </a:path>
                <a:path w="21600" h="26251" stroke="0" extrusionOk="0">
                  <a:moveTo>
                    <a:pt x="0" y="-1"/>
                  </a:moveTo>
                  <a:cubicBezTo>
                    <a:pt x="11929" y="0"/>
                    <a:pt x="21600" y="9670"/>
                    <a:pt x="21600" y="21600"/>
                  </a:cubicBezTo>
                  <a:cubicBezTo>
                    <a:pt x="21600" y="23164"/>
                    <a:pt x="21430" y="24723"/>
                    <a:pt x="21093" y="26251"/>
                  </a:cubicBezTo>
                  <a:lnTo>
                    <a:pt x="0" y="21600"/>
                  </a:lnTo>
                  <a:close/>
                </a:path>
              </a:pathLst>
            </a:custGeom>
            <a:noFill/>
            <a:ln w="28575">
              <a:solidFill>
                <a:schemeClr val="accent2"/>
              </a:solidFill>
              <a:prstDash val="dash"/>
              <a:round/>
              <a:headEnd/>
              <a:tailEnd/>
            </a:ln>
          </p:spPr>
          <p:txBody>
            <a:bodyPr wrap="none" anchor="ctr">
              <a:prstTxWarp prst="textNoShape">
                <a:avLst/>
              </a:prstTxWarp>
            </a:bodyPr>
            <a:lstStyle/>
            <a:p>
              <a:endParaRPr lang="en-US"/>
            </a:p>
          </p:txBody>
        </p:sp>
        <p:grpSp>
          <p:nvGrpSpPr>
            <p:cNvPr id="4" name="Group 13"/>
            <p:cNvGrpSpPr>
              <a:grpSpLocks/>
            </p:cNvGrpSpPr>
            <p:nvPr/>
          </p:nvGrpSpPr>
          <p:grpSpPr bwMode="auto">
            <a:xfrm>
              <a:off x="1920" y="1606"/>
              <a:ext cx="690" cy="362"/>
              <a:chOff x="1920" y="1606"/>
              <a:chExt cx="690" cy="362"/>
            </a:xfrm>
          </p:grpSpPr>
          <p:sp>
            <p:nvSpPr>
              <p:cNvPr id="82958" name="Oval 14"/>
              <p:cNvSpPr>
                <a:spLocks noChangeArrowheads="1"/>
              </p:cNvSpPr>
              <p:nvPr/>
            </p:nvSpPr>
            <p:spPr bwMode="auto">
              <a:xfrm>
                <a:off x="1920" y="1680"/>
                <a:ext cx="288" cy="288"/>
              </a:xfrm>
              <a:prstGeom prst="ellipse">
                <a:avLst/>
              </a:prstGeom>
              <a:gradFill rotWithShape="0">
                <a:gsLst>
                  <a:gs pos="0">
                    <a:schemeClr val="hlink"/>
                  </a:gs>
                  <a:gs pos="100000">
                    <a:schemeClr val="hlink">
                      <a:gamma/>
                      <a:shade val="46275"/>
                      <a:invGamma/>
                    </a:schemeClr>
                  </a:gs>
                </a:gsLst>
                <a:path path="shape">
                  <a:fillToRect l="50000" t="50000" r="50000" b="50000"/>
                </a:path>
              </a:gradFill>
              <a:ln w="9525">
                <a:noFill/>
                <a:round/>
                <a:headEnd/>
                <a:tailEnd/>
              </a:ln>
              <a:effectLst/>
            </p:spPr>
            <p:txBody>
              <a:bodyPr wrap="none" anchor="ctr">
                <a:prstTxWarp prst="textNoShape">
                  <a:avLst/>
                </a:prstTxWarp>
              </a:bodyPr>
              <a:lstStyle/>
              <a:p>
                <a:pPr>
                  <a:defRPr/>
                </a:pPr>
                <a:endParaRPr lang="en-US"/>
              </a:p>
            </p:txBody>
          </p:sp>
          <p:sp>
            <p:nvSpPr>
              <p:cNvPr id="39972" name="Text Box 15"/>
              <p:cNvSpPr txBox="1">
                <a:spLocks noChangeArrowheads="1"/>
              </p:cNvSpPr>
              <p:nvPr/>
            </p:nvSpPr>
            <p:spPr bwMode="auto">
              <a:xfrm>
                <a:off x="2198" y="1606"/>
                <a:ext cx="412" cy="231"/>
              </a:xfrm>
              <a:prstGeom prst="rect">
                <a:avLst/>
              </a:prstGeom>
              <a:noFill/>
              <a:ln w="9525">
                <a:noFill/>
                <a:miter lim="800000"/>
                <a:headEnd/>
                <a:tailEnd/>
              </a:ln>
            </p:spPr>
            <p:txBody>
              <a:bodyPr wrap="none">
                <a:prstTxWarp prst="textNoShape">
                  <a:avLst/>
                </a:prstTxWarp>
                <a:spAutoFit/>
              </a:bodyPr>
              <a:lstStyle/>
              <a:p>
                <a:r>
                  <a:rPr lang="en-US" sz="1800">
                    <a:solidFill>
                      <a:schemeClr val="accent2"/>
                    </a:solidFill>
                    <a:latin typeface="Arial Narrow" charset="0"/>
                  </a:rPr>
                  <a:t>Moon</a:t>
                </a:r>
              </a:p>
            </p:txBody>
          </p:sp>
        </p:grpSp>
        <p:grpSp>
          <p:nvGrpSpPr>
            <p:cNvPr id="5" name="Group 16"/>
            <p:cNvGrpSpPr>
              <a:grpSpLocks/>
            </p:cNvGrpSpPr>
            <p:nvPr/>
          </p:nvGrpSpPr>
          <p:grpSpPr bwMode="auto">
            <a:xfrm>
              <a:off x="528" y="1702"/>
              <a:ext cx="419" cy="266"/>
              <a:chOff x="528" y="1702"/>
              <a:chExt cx="419" cy="266"/>
            </a:xfrm>
          </p:grpSpPr>
          <p:sp>
            <p:nvSpPr>
              <p:cNvPr id="39969" name="Text Box 17"/>
              <p:cNvSpPr txBox="1">
                <a:spLocks noChangeArrowheads="1"/>
              </p:cNvSpPr>
              <p:nvPr/>
            </p:nvSpPr>
            <p:spPr bwMode="auto">
              <a:xfrm>
                <a:off x="528" y="1702"/>
                <a:ext cx="419" cy="231"/>
              </a:xfrm>
              <a:prstGeom prst="rect">
                <a:avLst/>
              </a:prstGeom>
              <a:noFill/>
              <a:ln w="9525">
                <a:noFill/>
                <a:miter lim="800000"/>
                <a:headEnd/>
                <a:tailEnd/>
              </a:ln>
            </p:spPr>
            <p:txBody>
              <a:bodyPr wrap="none">
                <a:prstTxWarp prst="textNoShape">
                  <a:avLst/>
                </a:prstTxWarp>
                <a:spAutoFit/>
              </a:bodyPr>
              <a:lstStyle/>
              <a:p>
                <a:r>
                  <a:rPr lang="en-US" sz="1800">
                    <a:solidFill>
                      <a:schemeClr val="accent2"/>
                    </a:solidFill>
                    <a:latin typeface="Arial Narrow" charset="0"/>
                  </a:rPr>
                  <a:t>Apple</a:t>
                </a:r>
              </a:p>
            </p:txBody>
          </p:sp>
          <p:sp>
            <p:nvSpPr>
              <p:cNvPr id="39970" name="Oval 18"/>
              <p:cNvSpPr>
                <a:spLocks noChangeArrowheads="1"/>
              </p:cNvSpPr>
              <p:nvPr/>
            </p:nvSpPr>
            <p:spPr bwMode="auto">
              <a:xfrm>
                <a:off x="816" y="1872"/>
                <a:ext cx="96" cy="96"/>
              </a:xfrm>
              <a:prstGeom prst="ellipse">
                <a:avLst/>
              </a:prstGeom>
              <a:solidFill>
                <a:srgbClr val="CC0000"/>
              </a:solidFill>
              <a:ln w="9525">
                <a:noFill/>
                <a:round/>
                <a:headEnd/>
                <a:tailEnd/>
              </a:ln>
            </p:spPr>
            <p:txBody>
              <a:bodyPr wrap="none" anchor="ctr">
                <a:prstTxWarp prst="textNoShape">
                  <a:avLst/>
                </a:prstTxWarp>
              </a:bodyPr>
              <a:lstStyle/>
              <a:p>
                <a:endParaRPr lang="en-US"/>
              </a:p>
            </p:txBody>
          </p:sp>
        </p:grpSp>
        <p:sp>
          <p:nvSpPr>
            <p:cNvPr id="39963" name="Line 19"/>
            <p:cNvSpPr>
              <a:spLocks noChangeShapeType="1"/>
            </p:cNvSpPr>
            <p:nvPr/>
          </p:nvSpPr>
          <p:spPr bwMode="auto">
            <a:xfrm>
              <a:off x="864" y="1920"/>
              <a:ext cx="144" cy="192"/>
            </a:xfrm>
            <a:prstGeom prst="line">
              <a:avLst/>
            </a:prstGeom>
            <a:noFill/>
            <a:ln w="28575">
              <a:solidFill>
                <a:srgbClr val="00FF00"/>
              </a:solidFill>
              <a:round/>
              <a:headEnd/>
              <a:tailEnd type="triangle" w="med" len="med"/>
            </a:ln>
          </p:spPr>
          <p:txBody>
            <a:bodyPr>
              <a:prstTxWarp prst="textNoShape">
                <a:avLst/>
              </a:prstTxWarp>
            </a:bodyPr>
            <a:lstStyle/>
            <a:p>
              <a:endParaRPr lang="en-US"/>
            </a:p>
          </p:txBody>
        </p:sp>
        <p:sp>
          <p:nvSpPr>
            <p:cNvPr id="39964" name="Line 20"/>
            <p:cNvSpPr>
              <a:spLocks noChangeShapeType="1"/>
            </p:cNvSpPr>
            <p:nvPr/>
          </p:nvSpPr>
          <p:spPr bwMode="auto">
            <a:xfrm flipH="1">
              <a:off x="1872" y="1824"/>
              <a:ext cx="192" cy="144"/>
            </a:xfrm>
            <a:prstGeom prst="line">
              <a:avLst/>
            </a:prstGeom>
            <a:noFill/>
            <a:ln w="28575">
              <a:solidFill>
                <a:srgbClr val="00FF00"/>
              </a:solidFill>
              <a:round/>
              <a:headEnd/>
              <a:tailEnd type="triangle" w="med" len="med"/>
            </a:ln>
          </p:spPr>
          <p:txBody>
            <a:bodyPr>
              <a:prstTxWarp prst="textNoShape">
                <a:avLst/>
              </a:prstTxWarp>
            </a:bodyPr>
            <a:lstStyle/>
            <a:p>
              <a:endParaRPr lang="en-US"/>
            </a:p>
          </p:txBody>
        </p:sp>
        <p:sp>
          <p:nvSpPr>
            <p:cNvPr id="39965" name="Line 21"/>
            <p:cNvSpPr>
              <a:spLocks noChangeShapeType="1"/>
            </p:cNvSpPr>
            <p:nvPr/>
          </p:nvSpPr>
          <p:spPr bwMode="auto">
            <a:xfrm>
              <a:off x="2064" y="1824"/>
              <a:ext cx="384" cy="384"/>
            </a:xfrm>
            <a:prstGeom prst="line">
              <a:avLst/>
            </a:prstGeom>
            <a:noFill/>
            <a:ln w="28575">
              <a:solidFill>
                <a:srgbClr val="00FF00"/>
              </a:solidFill>
              <a:round/>
              <a:headEnd/>
              <a:tailEnd type="triangle" w="med" len="med"/>
            </a:ln>
          </p:spPr>
          <p:txBody>
            <a:bodyPr>
              <a:prstTxWarp prst="textNoShape">
                <a:avLst/>
              </a:prstTxWarp>
            </a:bodyPr>
            <a:lstStyle/>
            <a:p>
              <a:endParaRPr lang="en-US"/>
            </a:p>
          </p:txBody>
        </p:sp>
        <p:sp>
          <p:nvSpPr>
            <p:cNvPr id="39966" name="Text Box 22"/>
            <p:cNvSpPr txBox="1">
              <a:spLocks noChangeArrowheads="1"/>
            </p:cNvSpPr>
            <p:nvPr/>
          </p:nvSpPr>
          <p:spPr bwMode="auto">
            <a:xfrm>
              <a:off x="882" y="1785"/>
              <a:ext cx="174" cy="231"/>
            </a:xfrm>
            <a:prstGeom prst="rect">
              <a:avLst/>
            </a:prstGeom>
            <a:noFill/>
            <a:ln w="9525">
              <a:noFill/>
              <a:miter lim="800000"/>
              <a:headEnd/>
              <a:tailEnd/>
            </a:ln>
          </p:spPr>
          <p:txBody>
            <a:bodyPr wrap="none">
              <a:prstTxWarp prst="textNoShape">
                <a:avLst/>
              </a:prstTxWarp>
              <a:spAutoFit/>
            </a:bodyPr>
            <a:lstStyle/>
            <a:p>
              <a:r>
                <a:rPr lang="en-US" sz="1800" b="1">
                  <a:solidFill>
                    <a:srgbClr val="00FF00"/>
                  </a:solidFill>
                  <a:latin typeface="Monotype Corsiva" charset="0"/>
                </a:rPr>
                <a:t>g</a:t>
              </a:r>
            </a:p>
          </p:txBody>
        </p:sp>
        <p:sp>
          <p:nvSpPr>
            <p:cNvPr id="39967" name="Text Box 23"/>
            <p:cNvSpPr txBox="1">
              <a:spLocks noChangeArrowheads="1"/>
            </p:cNvSpPr>
            <p:nvPr/>
          </p:nvSpPr>
          <p:spPr bwMode="auto">
            <a:xfrm>
              <a:off x="1680" y="1728"/>
              <a:ext cx="258" cy="231"/>
            </a:xfrm>
            <a:prstGeom prst="rect">
              <a:avLst/>
            </a:prstGeom>
            <a:noFill/>
            <a:ln w="9525">
              <a:noFill/>
              <a:miter lim="800000"/>
              <a:headEnd/>
              <a:tailEnd/>
            </a:ln>
          </p:spPr>
          <p:txBody>
            <a:bodyPr wrap="none">
              <a:prstTxWarp prst="textNoShape">
                <a:avLst/>
              </a:prstTxWarp>
              <a:spAutoFit/>
            </a:bodyPr>
            <a:lstStyle/>
            <a:p>
              <a:r>
                <a:rPr lang="en-US" sz="1800" b="1">
                  <a:solidFill>
                    <a:srgbClr val="00FF00"/>
                  </a:solidFill>
                  <a:latin typeface="Monotype Corsiva" charset="0"/>
                </a:rPr>
                <a:t>a</a:t>
              </a:r>
              <a:r>
                <a:rPr lang="en-US" sz="1800" b="1" baseline="-25000">
                  <a:solidFill>
                    <a:srgbClr val="00FF00"/>
                  </a:solidFill>
                  <a:latin typeface="Monotype Corsiva" charset="0"/>
                </a:rPr>
                <a:t>M</a:t>
              </a:r>
              <a:endParaRPr lang="en-US" sz="1800" b="1">
                <a:solidFill>
                  <a:srgbClr val="00FF00"/>
                </a:solidFill>
                <a:latin typeface="Monotype Corsiva" charset="0"/>
              </a:endParaRPr>
            </a:p>
          </p:txBody>
        </p:sp>
        <p:sp>
          <p:nvSpPr>
            <p:cNvPr id="39968" name="Text Box 24"/>
            <p:cNvSpPr txBox="1">
              <a:spLocks noChangeArrowheads="1"/>
            </p:cNvSpPr>
            <p:nvPr/>
          </p:nvSpPr>
          <p:spPr bwMode="auto">
            <a:xfrm>
              <a:off x="2256" y="1881"/>
              <a:ext cx="179" cy="231"/>
            </a:xfrm>
            <a:prstGeom prst="rect">
              <a:avLst/>
            </a:prstGeom>
            <a:noFill/>
            <a:ln w="9525">
              <a:noFill/>
              <a:miter lim="800000"/>
              <a:headEnd/>
              <a:tailEnd/>
            </a:ln>
          </p:spPr>
          <p:txBody>
            <a:bodyPr wrap="none">
              <a:prstTxWarp prst="textNoShape">
                <a:avLst/>
              </a:prstTxWarp>
              <a:spAutoFit/>
            </a:bodyPr>
            <a:lstStyle/>
            <a:p>
              <a:r>
                <a:rPr lang="en-US" sz="1800" b="1">
                  <a:solidFill>
                    <a:srgbClr val="00FF00"/>
                  </a:solidFill>
                  <a:latin typeface="Monotype Corsiva" charset="0"/>
                </a:rPr>
                <a:t>v</a:t>
              </a:r>
            </a:p>
          </p:txBody>
        </p:sp>
      </p:grpSp>
      <p:graphicFrame>
        <p:nvGraphicFramePr>
          <p:cNvPr id="82969" name="Object 3"/>
          <p:cNvGraphicFramePr>
            <a:graphicFrameLocks noChangeAspect="1"/>
          </p:cNvGraphicFramePr>
          <p:nvPr/>
        </p:nvGraphicFramePr>
        <p:xfrm>
          <a:off x="4038600" y="3924300"/>
          <a:ext cx="4141788" cy="342900"/>
        </p:xfrm>
        <a:graphic>
          <a:graphicData uri="http://schemas.openxmlformats.org/presentationml/2006/ole">
            <p:oleObj spid="_x0000_s443395" name="Equation" r:id="rId4" imgW="2514600" imgH="228600" progId="Equation.3">
              <p:embed/>
            </p:oleObj>
          </a:graphicData>
        </a:graphic>
      </p:graphicFrame>
      <p:sp>
        <p:nvSpPr>
          <p:cNvPr id="82970" name="Text Box 26"/>
          <p:cNvSpPr txBox="1">
            <a:spLocks noChangeArrowheads="1"/>
          </p:cNvSpPr>
          <p:nvPr/>
        </p:nvSpPr>
        <p:spPr bwMode="auto">
          <a:xfrm>
            <a:off x="533400" y="4305300"/>
            <a:ext cx="8229600" cy="641350"/>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charset="0"/>
              </a:rPr>
              <a:t>Newton also calculated the Moon’s orbital acceleration </a:t>
            </a:r>
            <a:r>
              <a:rPr lang="en-US" sz="1800" b="1">
                <a:solidFill>
                  <a:schemeClr val="accent2"/>
                </a:solidFill>
                <a:latin typeface="Monotype Corsiva" charset="0"/>
              </a:rPr>
              <a:t>a</a:t>
            </a:r>
            <a:r>
              <a:rPr lang="en-US" sz="1800" b="1" baseline="-25000">
                <a:solidFill>
                  <a:schemeClr val="accent2"/>
                </a:solidFill>
                <a:latin typeface="Monotype Corsiva" charset="0"/>
              </a:rPr>
              <a:t>M </a:t>
            </a:r>
            <a:r>
              <a:rPr lang="en-US" sz="1800">
                <a:solidFill>
                  <a:schemeClr val="accent2"/>
                </a:solidFill>
                <a:latin typeface="Arial Narrow" charset="0"/>
              </a:rPr>
              <a:t>from the knowledge of its distance from the Earth and its orbital period, T=27.32 days=2.36x10</a:t>
            </a:r>
            <a:r>
              <a:rPr lang="en-US" sz="1800" baseline="30000">
                <a:solidFill>
                  <a:schemeClr val="accent2"/>
                </a:solidFill>
                <a:latin typeface="Arial Narrow" charset="0"/>
              </a:rPr>
              <a:t>6</a:t>
            </a:r>
            <a:r>
              <a:rPr lang="en-US" sz="1800">
                <a:solidFill>
                  <a:schemeClr val="accent2"/>
                </a:solidFill>
                <a:latin typeface="Arial Narrow" charset="0"/>
              </a:rPr>
              <a:t>s</a:t>
            </a:r>
          </a:p>
        </p:txBody>
      </p:sp>
      <p:graphicFrame>
        <p:nvGraphicFramePr>
          <p:cNvPr id="82971" name="Object 4"/>
          <p:cNvGraphicFramePr>
            <a:graphicFrameLocks noChangeAspect="1"/>
          </p:cNvGraphicFramePr>
          <p:nvPr/>
        </p:nvGraphicFramePr>
        <p:xfrm>
          <a:off x="609600" y="5029200"/>
          <a:ext cx="508000" cy="433388"/>
        </p:xfrm>
        <a:graphic>
          <a:graphicData uri="http://schemas.openxmlformats.org/presentationml/2006/ole">
            <p:oleObj spid="_x0000_s443396" name="Equation" r:id="rId5" imgW="215900" imgH="203200" progId="Equation.DSMT4">
              <p:embed/>
            </p:oleObj>
          </a:graphicData>
        </a:graphic>
      </p:graphicFrame>
      <p:sp>
        <p:nvSpPr>
          <p:cNvPr id="82972" name="Text Box 28"/>
          <p:cNvSpPr txBox="1">
            <a:spLocks noChangeArrowheads="1"/>
          </p:cNvSpPr>
          <p:nvPr/>
        </p:nvSpPr>
        <p:spPr bwMode="auto">
          <a:xfrm>
            <a:off x="381000" y="5715000"/>
            <a:ext cx="8458200" cy="641350"/>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charset="0"/>
              </a:rPr>
              <a:t>This means that the distance to the Moon is about 60 times that of the Earth’s radius, and its acceleration is reduced by the square of the ratio.   This proves that the inverse square law is valid. </a:t>
            </a:r>
          </a:p>
        </p:txBody>
      </p:sp>
      <p:graphicFrame>
        <p:nvGraphicFramePr>
          <p:cNvPr id="82973" name="Object 5"/>
          <p:cNvGraphicFramePr>
            <a:graphicFrameLocks noChangeAspect="1"/>
          </p:cNvGraphicFramePr>
          <p:nvPr/>
        </p:nvGraphicFramePr>
        <p:xfrm>
          <a:off x="4098925" y="2752725"/>
          <a:ext cx="1152525" cy="781050"/>
        </p:xfrm>
        <a:graphic>
          <a:graphicData uri="http://schemas.openxmlformats.org/presentationml/2006/ole">
            <p:oleObj spid="_x0000_s443397" name="Equation" r:id="rId6" imgW="698500" imgH="520700" progId="Equation.DSMT4">
              <p:embed/>
            </p:oleObj>
          </a:graphicData>
        </a:graphic>
      </p:graphicFrame>
      <p:graphicFrame>
        <p:nvGraphicFramePr>
          <p:cNvPr id="82974" name="Object 6"/>
          <p:cNvGraphicFramePr>
            <a:graphicFrameLocks noChangeAspect="1"/>
          </p:cNvGraphicFramePr>
          <p:nvPr/>
        </p:nvGraphicFramePr>
        <p:xfrm>
          <a:off x="5181600" y="2762250"/>
          <a:ext cx="920750" cy="762000"/>
        </p:xfrm>
        <a:graphic>
          <a:graphicData uri="http://schemas.openxmlformats.org/presentationml/2006/ole">
            <p:oleObj spid="_x0000_s443398" name="Equation" r:id="rId7" imgW="558720" imgH="507960" progId="Equation.3">
              <p:embed/>
            </p:oleObj>
          </a:graphicData>
        </a:graphic>
      </p:graphicFrame>
      <p:graphicFrame>
        <p:nvGraphicFramePr>
          <p:cNvPr id="82975" name="Object 7"/>
          <p:cNvGraphicFramePr>
            <a:graphicFrameLocks noChangeAspect="1"/>
          </p:cNvGraphicFramePr>
          <p:nvPr/>
        </p:nvGraphicFramePr>
        <p:xfrm>
          <a:off x="6013450" y="2771775"/>
          <a:ext cx="3074988" cy="742950"/>
        </p:xfrm>
        <a:graphic>
          <a:graphicData uri="http://schemas.openxmlformats.org/presentationml/2006/ole">
            <p:oleObj spid="_x0000_s443399" name="Equation" r:id="rId8" imgW="1866900" imgH="495300" progId="Equation.DSMT4">
              <p:embed/>
            </p:oleObj>
          </a:graphicData>
        </a:graphic>
      </p:graphicFrame>
      <p:graphicFrame>
        <p:nvGraphicFramePr>
          <p:cNvPr id="82976" name="Object 8"/>
          <p:cNvGraphicFramePr>
            <a:graphicFrameLocks noChangeAspect="1"/>
          </p:cNvGraphicFramePr>
          <p:nvPr/>
        </p:nvGraphicFramePr>
        <p:xfrm>
          <a:off x="1066800" y="4953000"/>
          <a:ext cx="565150" cy="685800"/>
        </p:xfrm>
        <a:graphic>
          <a:graphicData uri="http://schemas.openxmlformats.org/presentationml/2006/ole">
            <p:oleObj spid="_x0000_s443400" name="Equation" r:id="rId9" imgW="342900" imgH="457200" progId="Equation.DSMT4">
              <p:embed/>
            </p:oleObj>
          </a:graphicData>
        </a:graphic>
      </p:graphicFrame>
      <p:graphicFrame>
        <p:nvGraphicFramePr>
          <p:cNvPr id="82977" name="Object 9"/>
          <p:cNvGraphicFramePr>
            <a:graphicFrameLocks noChangeAspect="1"/>
          </p:cNvGraphicFramePr>
          <p:nvPr/>
        </p:nvGraphicFramePr>
        <p:xfrm>
          <a:off x="1600200" y="4895850"/>
          <a:ext cx="1485900" cy="742950"/>
        </p:xfrm>
        <a:graphic>
          <a:graphicData uri="http://schemas.openxmlformats.org/presentationml/2006/ole">
            <p:oleObj spid="_x0000_s443401" name="Equation" r:id="rId10" imgW="901700" imgH="495300" progId="Equation.DSMT4">
              <p:embed/>
            </p:oleObj>
          </a:graphicData>
        </a:graphic>
      </p:graphicFrame>
      <p:graphicFrame>
        <p:nvGraphicFramePr>
          <p:cNvPr id="82978" name="Object 10"/>
          <p:cNvGraphicFramePr>
            <a:graphicFrameLocks noChangeAspect="1"/>
          </p:cNvGraphicFramePr>
          <p:nvPr/>
        </p:nvGraphicFramePr>
        <p:xfrm>
          <a:off x="3048000" y="4953000"/>
          <a:ext cx="962025" cy="628650"/>
        </p:xfrm>
        <a:graphic>
          <a:graphicData uri="http://schemas.openxmlformats.org/presentationml/2006/ole">
            <p:oleObj spid="_x0000_s443402" name="Equation" r:id="rId11" imgW="584200" imgH="419100" progId="Equation.DSMT4">
              <p:embed/>
            </p:oleObj>
          </a:graphicData>
        </a:graphic>
      </p:graphicFrame>
      <p:graphicFrame>
        <p:nvGraphicFramePr>
          <p:cNvPr id="82979" name="Object 11"/>
          <p:cNvGraphicFramePr>
            <a:graphicFrameLocks noChangeAspect="1"/>
          </p:cNvGraphicFramePr>
          <p:nvPr/>
        </p:nvGraphicFramePr>
        <p:xfrm>
          <a:off x="3990975" y="4953000"/>
          <a:ext cx="3933825" cy="762000"/>
        </p:xfrm>
        <a:graphic>
          <a:graphicData uri="http://schemas.openxmlformats.org/presentationml/2006/ole">
            <p:oleObj spid="_x0000_s443403" name="Equation" r:id="rId12" imgW="2387600" imgH="508000" progId="Equation.DSMT4">
              <p:embed/>
            </p:oleObj>
          </a:graphicData>
        </a:graphic>
      </p:graphicFrame>
      <p:graphicFrame>
        <p:nvGraphicFramePr>
          <p:cNvPr id="82980" name="Object 12"/>
          <p:cNvGraphicFramePr>
            <a:graphicFrameLocks noChangeAspect="1"/>
          </p:cNvGraphicFramePr>
          <p:nvPr/>
        </p:nvGraphicFramePr>
        <p:xfrm>
          <a:off x="7905750" y="5010150"/>
          <a:ext cx="857250" cy="666750"/>
        </p:xfrm>
        <a:graphic>
          <a:graphicData uri="http://schemas.openxmlformats.org/presentationml/2006/ole">
            <p:oleObj spid="_x0000_s443404" name="Equation" r:id="rId13" imgW="520700" imgH="444500" progId="Equation.DSMT4">
              <p:embed/>
            </p:oleObj>
          </a:graphicData>
        </a:graphic>
      </p:graphicFrame>
      <p:sp>
        <p:nvSpPr>
          <p:cNvPr id="39958" name="Footer Placeholder 38"/>
          <p:cNvSpPr>
            <a:spLocks noGrp="1"/>
          </p:cNvSpPr>
          <p:nvPr>
            <p:ph type="ftr" sz="quarter" idx="11"/>
          </p:nvPr>
        </p:nvSpPr>
        <p:spPr>
          <a:noFill/>
        </p:spPr>
        <p:txBody>
          <a:bodyPr/>
          <a:lstStyle/>
          <a:p>
            <a:r>
              <a:rPr lang="en-US" smtClean="0"/>
              <a:t>PHYS 1443-001, Spring 2011 Dr. Jaehoon Yu</a:t>
            </a:r>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0962" name="Rectangle 4"/>
          <p:cNvSpPr>
            <a:spLocks noGrp="1" noChangeArrowheads="1"/>
          </p:cNvSpPr>
          <p:nvPr>
            <p:ph type="dt" sz="quarter" idx="10"/>
          </p:nvPr>
        </p:nvSpPr>
        <p:spPr>
          <a:noFill/>
        </p:spPr>
        <p:txBody>
          <a:bodyPr/>
          <a:lstStyle/>
          <a:p>
            <a:r>
              <a:rPr lang="en-US" smtClean="0"/>
              <a:t>Thursday, June 16, 2011</a:t>
            </a:r>
            <a:endParaRPr lang="en-US"/>
          </a:p>
        </p:txBody>
      </p:sp>
      <p:sp>
        <p:nvSpPr>
          <p:cNvPr id="40963" name="Rectangle 6"/>
          <p:cNvSpPr>
            <a:spLocks noGrp="1" noChangeArrowheads="1"/>
          </p:cNvSpPr>
          <p:nvPr>
            <p:ph type="sldNum" sz="quarter" idx="12"/>
          </p:nvPr>
        </p:nvSpPr>
        <p:spPr>
          <a:noFill/>
        </p:spPr>
        <p:txBody>
          <a:bodyPr/>
          <a:lstStyle/>
          <a:p>
            <a:fld id="{396C7A2C-D7BE-F747-A859-96816B342D49}" type="slidenum">
              <a:rPr lang="en-US"/>
              <a:pPr/>
              <a:t>18</a:t>
            </a:fld>
            <a:endParaRPr lang="en-US"/>
          </a:p>
        </p:txBody>
      </p:sp>
      <p:sp>
        <p:nvSpPr>
          <p:cNvPr id="86018" name="Oval 2"/>
          <p:cNvSpPr>
            <a:spLocks noChangeArrowheads="1"/>
          </p:cNvSpPr>
          <p:nvPr/>
        </p:nvSpPr>
        <p:spPr bwMode="auto">
          <a:xfrm>
            <a:off x="1066800" y="3657600"/>
            <a:ext cx="2743200" cy="2590800"/>
          </a:xfrm>
          <a:prstGeom prst="ellipse">
            <a:avLst/>
          </a:prstGeom>
          <a:noFill/>
          <a:ln w="28575">
            <a:solidFill>
              <a:schemeClr val="accent2"/>
            </a:solidFill>
            <a:round/>
            <a:headEnd/>
            <a:tailEnd/>
          </a:ln>
        </p:spPr>
        <p:txBody>
          <a:bodyPr wrap="none" anchor="ctr">
            <a:prstTxWarp prst="textNoShape">
              <a:avLst/>
            </a:prstTxWarp>
          </a:bodyPr>
          <a:lstStyle/>
          <a:p>
            <a:endParaRPr lang="en-US"/>
          </a:p>
        </p:txBody>
      </p:sp>
      <p:sp>
        <p:nvSpPr>
          <p:cNvPr id="40965" name="Rectangle 3"/>
          <p:cNvSpPr>
            <a:spLocks noGrp="1" noChangeArrowheads="1"/>
          </p:cNvSpPr>
          <p:nvPr>
            <p:ph type="title"/>
          </p:nvPr>
        </p:nvSpPr>
        <p:spPr>
          <a:xfrm>
            <a:off x="685800" y="152400"/>
            <a:ext cx="7772400" cy="457200"/>
          </a:xfrm>
        </p:spPr>
        <p:txBody>
          <a:bodyPr/>
          <a:lstStyle/>
          <a:p>
            <a:r>
              <a:rPr lang="en-US" sz="4000"/>
              <a:t>Motion in Accelerated Frames</a:t>
            </a:r>
          </a:p>
        </p:txBody>
      </p:sp>
      <p:sp>
        <p:nvSpPr>
          <p:cNvPr id="86020" name="Text Box 4"/>
          <p:cNvSpPr txBox="1">
            <a:spLocks noChangeArrowheads="1"/>
          </p:cNvSpPr>
          <p:nvPr/>
        </p:nvSpPr>
        <p:spPr bwMode="auto">
          <a:xfrm>
            <a:off x="838200" y="698500"/>
            <a:ext cx="7788275" cy="749300"/>
          </a:xfrm>
          <a:prstGeom prst="rect">
            <a:avLst/>
          </a:prstGeom>
          <a:noFill/>
          <a:ln w="9525">
            <a:noFill/>
            <a:miter lim="800000"/>
            <a:headEnd/>
            <a:tailEnd/>
          </a:ln>
        </p:spPr>
        <p:txBody>
          <a:bodyPr>
            <a:prstTxWarp prst="textNoShape">
              <a:avLst/>
            </a:prstTxWarp>
            <a:spAutoFit/>
          </a:bodyPr>
          <a:lstStyle/>
          <a:p>
            <a:pPr>
              <a:lnSpc>
                <a:spcPct val="90000"/>
              </a:lnSpc>
              <a:spcBef>
                <a:spcPct val="20000"/>
              </a:spcBef>
            </a:pPr>
            <a:r>
              <a:rPr lang="en-US">
                <a:solidFill>
                  <a:schemeClr val="accent2"/>
                </a:solidFill>
                <a:latin typeface="Arial Narrow" charset="0"/>
              </a:rPr>
              <a:t>Newton’s laws are valid only when observations are made in an inertial frame of reference.   What happens in a non-inertial frame?</a:t>
            </a:r>
            <a:endParaRPr lang="en-US"/>
          </a:p>
        </p:txBody>
      </p:sp>
      <p:sp>
        <p:nvSpPr>
          <p:cNvPr id="86021" name="Text Box 5"/>
          <p:cNvSpPr txBox="1">
            <a:spLocks noChangeArrowheads="1"/>
          </p:cNvSpPr>
          <p:nvPr/>
        </p:nvSpPr>
        <p:spPr bwMode="auto">
          <a:xfrm>
            <a:off x="762000" y="1524000"/>
            <a:ext cx="7543800" cy="366713"/>
          </a:xfrm>
          <a:prstGeom prst="rect">
            <a:avLst/>
          </a:prstGeom>
          <a:noFill/>
          <a:ln w="28575">
            <a:noFill/>
            <a:miter lim="800000"/>
            <a:headEnd/>
            <a:tailEnd/>
          </a:ln>
        </p:spPr>
        <p:txBody>
          <a:bodyPr>
            <a:prstTxWarp prst="textNoShape">
              <a:avLst/>
            </a:prstTxWarp>
            <a:spAutoFit/>
          </a:bodyPr>
          <a:lstStyle/>
          <a:p>
            <a:pPr>
              <a:lnSpc>
                <a:spcPct val="90000"/>
              </a:lnSpc>
              <a:spcBef>
                <a:spcPct val="20000"/>
              </a:spcBef>
            </a:pPr>
            <a:r>
              <a:rPr lang="en-US" sz="2000">
                <a:solidFill>
                  <a:srgbClr val="FF3399"/>
                </a:solidFill>
                <a:latin typeface="Monotype Corsiva" charset="0"/>
              </a:rPr>
              <a:t>Fictitious forces are needed to apply Newton’s second law in an accelerated frame.</a:t>
            </a:r>
            <a:r>
              <a:rPr lang="en-US" sz="2000">
                <a:solidFill>
                  <a:srgbClr val="990000"/>
                </a:solidFill>
                <a:latin typeface="Monotype Corsiva" charset="0"/>
              </a:rPr>
              <a:t> </a:t>
            </a:r>
          </a:p>
        </p:txBody>
      </p:sp>
      <p:sp>
        <p:nvSpPr>
          <p:cNvPr id="86022" name="Text Box 6"/>
          <p:cNvSpPr txBox="1">
            <a:spLocks noChangeArrowheads="1"/>
          </p:cNvSpPr>
          <p:nvPr/>
        </p:nvSpPr>
        <p:spPr bwMode="auto">
          <a:xfrm>
            <a:off x="685800" y="1981200"/>
            <a:ext cx="8001000" cy="366713"/>
          </a:xfrm>
          <a:prstGeom prst="rect">
            <a:avLst/>
          </a:prstGeom>
          <a:noFill/>
          <a:ln w="28575">
            <a:noFill/>
            <a:miter lim="800000"/>
            <a:headEnd/>
            <a:tailEnd/>
          </a:ln>
        </p:spPr>
        <p:txBody>
          <a:bodyPr>
            <a:prstTxWarp prst="textNoShape">
              <a:avLst/>
            </a:prstTxWarp>
            <a:spAutoFit/>
          </a:bodyPr>
          <a:lstStyle/>
          <a:p>
            <a:pPr>
              <a:lnSpc>
                <a:spcPct val="90000"/>
              </a:lnSpc>
              <a:spcBef>
                <a:spcPct val="20000"/>
              </a:spcBef>
            </a:pPr>
            <a:r>
              <a:rPr lang="en-US" sz="2000">
                <a:solidFill>
                  <a:srgbClr val="990000"/>
                </a:solidFill>
                <a:latin typeface="Monotype Corsiva" charset="0"/>
              </a:rPr>
              <a:t>This force does not exist when the observations are made in an inertial reference frame.</a:t>
            </a:r>
          </a:p>
        </p:txBody>
      </p:sp>
      <p:sp>
        <p:nvSpPr>
          <p:cNvPr id="86023" name="Text Box 7"/>
          <p:cNvSpPr txBox="1">
            <a:spLocks noChangeArrowheads="1"/>
          </p:cNvSpPr>
          <p:nvPr/>
        </p:nvSpPr>
        <p:spPr bwMode="auto">
          <a:xfrm>
            <a:off x="304800" y="2514600"/>
            <a:ext cx="1295400" cy="121920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lnSpc>
                <a:spcPct val="90000"/>
              </a:lnSpc>
              <a:spcBef>
                <a:spcPct val="20000"/>
              </a:spcBef>
            </a:pPr>
            <a:r>
              <a:rPr lang="en-US" sz="2000">
                <a:solidFill>
                  <a:srgbClr val="990000"/>
                </a:solidFill>
                <a:latin typeface="Arial Narrow" charset="0"/>
              </a:rPr>
              <a:t>What does this mean and why is this true?</a:t>
            </a:r>
          </a:p>
        </p:txBody>
      </p:sp>
      <p:sp>
        <p:nvSpPr>
          <p:cNvPr id="86024" name="Rectangle 8"/>
          <p:cNvSpPr>
            <a:spLocks noChangeArrowheads="1"/>
          </p:cNvSpPr>
          <p:nvPr/>
        </p:nvSpPr>
        <p:spPr bwMode="auto">
          <a:xfrm>
            <a:off x="2438400" y="3352800"/>
            <a:ext cx="990600" cy="914400"/>
          </a:xfrm>
          <a:prstGeom prst="rect">
            <a:avLst/>
          </a:prstGeom>
          <a:noFill/>
          <a:ln w="38100">
            <a:solidFill>
              <a:srgbClr val="333399"/>
            </a:solidFill>
            <a:miter lim="800000"/>
            <a:headEnd/>
            <a:tailEnd/>
          </a:ln>
        </p:spPr>
        <p:txBody>
          <a:bodyPr wrap="none" anchor="ctr">
            <a:prstTxWarp prst="textNoShape">
              <a:avLst/>
            </a:prstTxWarp>
          </a:bodyPr>
          <a:lstStyle/>
          <a:p>
            <a:endParaRPr lang="en-US"/>
          </a:p>
        </p:txBody>
      </p:sp>
      <p:sp>
        <p:nvSpPr>
          <p:cNvPr id="86025" name="Oval 9"/>
          <p:cNvSpPr>
            <a:spLocks noChangeArrowheads="1"/>
          </p:cNvSpPr>
          <p:nvPr/>
        </p:nvSpPr>
        <p:spPr bwMode="auto">
          <a:xfrm>
            <a:off x="3200400" y="3886200"/>
            <a:ext cx="228600" cy="228600"/>
          </a:xfrm>
          <a:prstGeom prst="ellipse">
            <a:avLst/>
          </a:prstGeom>
          <a:gradFill rotWithShape="0">
            <a:gsLst>
              <a:gs pos="0">
                <a:srgbClr val="761847"/>
              </a:gs>
              <a:gs pos="50000">
                <a:srgbClr val="FF3399"/>
              </a:gs>
              <a:gs pos="100000">
                <a:srgbClr val="761847"/>
              </a:gs>
            </a:gsLst>
            <a:lin ang="5400000" scaled="1"/>
          </a:gradFill>
          <a:ln w="9525">
            <a:noFill/>
            <a:round/>
            <a:headEnd/>
            <a:tailEnd/>
          </a:ln>
        </p:spPr>
        <p:txBody>
          <a:bodyPr wrap="none" anchor="ctr">
            <a:prstTxWarp prst="textNoShape">
              <a:avLst/>
            </a:prstTxWarp>
          </a:bodyPr>
          <a:lstStyle/>
          <a:p>
            <a:endParaRPr lang="en-US"/>
          </a:p>
        </p:txBody>
      </p:sp>
      <p:sp>
        <p:nvSpPr>
          <p:cNvPr id="86026" name="Text Box 10"/>
          <p:cNvSpPr txBox="1">
            <a:spLocks noChangeArrowheads="1"/>
          </p:cNvSpPr>
          <p:nvPr/>
        </p:nvSpPr>
        <p:spPr bwMode="auto">
          <a:xfrm>
            <a:off x="2133600" y="2438400"/>
            <a:ext cx="6477000" cy="366713"/>
          </a:xfrm>
          <a:prstGeom prst="rect">
            <a:avLst/>
          </a:prstGeom>
          <a:noFill/>
          <a:ln w="28575">
            <a:noFill/>
            <a:miter lim="800000"/>
            <a:headEnd/>
            <a:tailEnd/>
          </a:ln>
        </p:spPr>
        <p:txBody>
          <a:bodyPr>
            <a:prstTxWarp prst="textNoShape">
              <a:avLst/>
            </a:prstTxWarp>
            <a:spAutoFit/>
          </a:bodyPr>
          <a:lstStyle/>
          <a:p>
            <a:pPr>
              <a:lnSpc>
                <a:spcPct val="90000"/>
              </a:lnSpc>
              <a:spcBef>
                <a:spcPct val="20000"/>
              </a:spcBef>
            </a:pPr>
            <a:r>
              <a:rPr lang="en-US" sz="2000">
                <a:solidFill>
                  <a:schemeClr val="accent2"/>
                </a:solidFill>
                <a:latin typeface="Arial Narrow" charset="0"/>
              </a:rPr>
              <a:t>Let’s consider a free ball inside a box  under uniform circular motion.</a:t>
            </a:r>
          </a:p>
        </p:txBody>
      </p:sp>
      <p:sp>
        <p:nvSpPr>
          <p:cNvPr id="86027" name="Text Box 11"/>
          <p:cNvSpPr txBox="1">
            <a:spLocks noChangeArrowheads="1"/>
          </p:cNvSpPr>
          <p:nvPr/>
        </p:nvSpPr>
        <p:spPr bwMode="auto">
          <a:xfrm>
            <a:off x="4114800" y="3581400"/>
            <a:ext cx="4800600" cy="587375"/>
          </a:xfrm>
          <a:prstGeom prst="rect">
            <a:avLst/>
          </a:prstGeom>
          <a:noFill/>
          <a:ln w="28575">
            <a:noFill/>
            <a:miter lim="800000"/>
            <a:headEnd/>
            <a:tailEnd/>
          </a:ln>
        </p:spPr>
        <p:txBody>
          <a:bodyPr>
            <a:prstTxWarp prst="textNoShape">
              <a:avLst/>
            </a:prstTxWarp>
            <a:spAutoFit/>
          </a:bodyPr>
          <a:lstStyle/>
          <a:p>
            <a:pPr>
              <a:lnSpc>
                <a:spcPct val="90000"/>
              </a:lnSpc>
              <a:spcBef>
                <a:spcPct val="20000"/>
              </a:spcBef>
            </a:pPr>
            <a:r>
              <a:rPr lang="en-US" sz="1800">
                <a:solidFill>
                  <a:srgbClr val="990000"/>
                </a:solidFill>
                <a:latin typeface="Monotype Corsiva" charset="0"/>
              </a:rPr>
              <a:t>We see that the box has a radial force exerted on it but none on the ball directly</a:t>
            </a:r>
          </a:p>
        </p:txBody>
      </p:sp>
      <p:sp>
        <p:nvSpPr>
          <p:cNvPr id="86028" name="Text Box 12"/>
          <p:cNvSpPr txBox="1">
            <a:spLocks noChangeArrowheads="1"/>
          </p:cNvSpPr>
          <p:nvPr/>
        </p:nvSpPr>
        <p:spPr bwMode="auto">
          <a:xfrm>
            <a:off x="4114800" y="2895600"/>
            <a:ext cx="4724400" cy="61595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lnSpc>
                <a:spcPct val="90000"/>
              </a:lnSpc>
              <a:spcBef>
                <a:spcPct val="20000"/>
              </a:spcBef>
            </a:pPr>
            <a:r>
              <a:rPr lang="en-US" sz="1800">
                <a:solidFill>
                  <a:schemeClr val="accent2"/>
                </a:solidFill>
                <a:latin typeface="Arial Narrow" charset="0"/>
              </a:rPr>
              <a:t>How does this motion look like in an inertial frame (or frame outside a box)?</a:t>
            </a:r>
          </a:p>
        </p:txBody>
      </p:sp>
      <p:grpSp>
        <p:nvGrpSpPr>
          <p:cNvPr id="2" name="Group 13"/>
          <p:cNvGrpSpPr>
            <a:grpSpLocks/>
          </p:cNvGrpSpPr>
          <p:nvPr/>
        </p:nvGrpSpPr>
        <p:grpSpPr bwMode="auto">
          <a:xfrm rot="872494">
            <a:off x="2668588" y="4048125"/>
            <a:ext cx="463550" cy="990600"/>
            <a:chOff x="1584" y="2688"/>
            <a:chExt cx="212" cy="480"/>
          </a:xfrm>
        </p:grpSpPr>
        <p:sp>
          <p:nvSpPr>
            <p:cNvPr id="40987" name="Line 14"/>
            <p:cNvSpPr>
              <a:spLocks noChangeShapeType="1"/>
            </p:cNvSpPr>
            <p:nvPr/>
          </p:nvSpPr>
          <p:spPr bwMode="auto">
            <a:xfrm flipV="1">
              <a:off x="1584" y="2688"/>
              <a:ext cx="192" cy="480"/>
            </a:xfrm>
            <a:prstGeom prst="line">
              <a:avLst/>
            </a:prstGeom>
            <a:noFill/>
            <a:ln w="28575">
              <a:solidFill>
                <a:schemeClr val="accent2"/>
              </a:solidFill>
              <a:round/>
              <a:headEnd/>
              <a:tailEnd/>
            </a:ln>
          </p:spPr>
          <p:txBody>
            <a:bodyPr>
              <a:prstTxWarp prst="textNoShape">
                <a:avLst/>
              </a:prstTxWarp>
            </a:bodyPr>
            <a:lstStyle/>
            <a:p>
              <a:endParaRPr lang="en-US"/>
            </a:p>
          </p:txBody>
        </p:sp>
        <p:sp>
          <p:nvSpPr>
            <p:cNvPr id="40988" name="Text Box 15"/>
            <p:cNvSpPr txBox="1">
              <a:spLocks noChangeArrowheads="1"/>
            </p:cNvSpPr>
            <p:nvPr/>
          </p:nvSpPr>
          <p:spPr bwMode="auto">
            <a:xfrm>
              <a:off x="1679" y="2783"/>
              <a:ext cx="117" cy="193"/>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r</a:t>
              </a:r>
            </a:p>
          </p:txBody>
        </p:sp>
      </p:grpSp>
      <p:grpSp>
        <p:nvGrpSpPr>
          <p:cNvPr id="3" name="Group 16"/>
          <p:cNvGrpSpPr>
            <a:grpSpLocks/>
          </p:cNvGrpSpPr>
          <p:nvPr/>
        </p:nvGrpSpPr>
        <p:grpSpPr bwMode="auto">
          <a:xfrm rot="944059">
            <a:off x="2667000" y="3962400"/>
            <a:ext cx="533400" cy="533400"/>
            <a:chOff x="1440" y="2688"/>
            <a:chExt cx="336" cy="336"/>
          </a:xfrm>
        </p:grpSpPr>
        <p:sp>
          <p:nvSpPr>
            <p:cNvPr id="40985" name="Line 17"/>
            <p:cNvSpPr>
              <a:spLocks noChangeShapeType="1"/>
            </p:cNvSpPr>
            <p:nvPr/>
          </p:nvSpPr>
          <p:spPr bwMode="auto">
            <a:xfrm flipH="1">
              <a:off x="1632" y="2688"/>
              <a:ext cx="144" cy="336"/>
            </a:xfrm>
            <a:prstGeom prst="line">
              <a:avLst/>
            </a:prstGeom>
            <a:noFill/>
            <a:ln w="28575">
              <a:solidFill>
                <a:srgbClr val="FF3399"/>
              </a:solidFill>
              <a:round/>
              <a:headEnd/>
              <a:tailEnd type="triangle" w="med" len="med"/>
            </a:ln>
          </p:spPr>
          <p:txBody>
            <a:bodyPr>
              <a:prstTxWarp prst="textNoShape">
                <a:avLst/>
              </a:prstTxWarp>
            </a:bodyPr>
            <a:lstStyle/>
            <a:p>
              <a:endParaRPr lang="en-US"/>
            </a:p>
          </p:txBody>
        </p:sp>
        <p:sp>
          <p:nvSpPr>
            <p:cNvPr id="40986" name="Text Box 18"/>
            <p:cNvSpPr txBox="1">
              <a:spLocks noChangeArrowheads="1"/>
            </p:cNvSpPr>
            <p:nvPr/>
          </p:nvSpPr>
          <p:spPr bwMode="auto">
            <a:xfrm>
              <a:off x="1440" y="2688"/>
              <a:ext cx="240" cy="250"/>
            </a:xfrm>
            <a:prstGeom prst="rect">
              <a:avLst/>
            </a:prstGeom>
            <a:noFill/>
            <a:ln w="9525">
              <a:noFill/>
              <a:miter lim="800000"/>
              <a:headEnd/>
              <a:tailEnd/>
            </a:ln>
          </p:spPr>
          <p:txBody>
            <a:bodyPr wrap="none">
              <a:prstTxWarp prst="textNoShape">
                <a:avLst/>
              </a:prstTxWarp>
              <a:spAutoFit/>
            </a:bodyPr>
            <a:lstStyle/>
            <a:p>
              <a:r>
                <a:rPr lang="en-US" sz="2000" b="1">
                  <a:solidFill>
                    <a:srgbClr val="FF3399"/>
                  </a:solidFill>
                  <a:latin typeface="Monotype Corsiva" charset="0"/>
                </a:rPr>
                <a:t>F</a:t>
              </a:r>
              <a:r>
                <a:rPr lang="en-US" sz="2000" b="1" baseline="-25000">
                  <a:solidFill>
                    <a:srgbClr val="FF3399"/>
                  </a:solidFill>
                  <a:latin typeface="Monotype Corsiva" charset="0"/>
                </a:rPr>
                <a:t>r</a:t>
              </a:r>
            </a:p>
          </p:txBody>
        </p:sp>
      </p:grpSp>
      <p:sp>
        <p:nvSpPr>
          <p:cNvPr id="86035" name="Text Box 19"/>
          <p:cNvSpPr txBox="1">
            <a:spLocks noChangeArrowheads="1"/>
          </p:cNvSpPr>
          <p:nvPr/>
        </p:nvSpPr>
        <p:spPr bwMode="auto">
          <a:xfrm>
            <a:off x="4114800" y="4267200"/>
            <a:ext cx="3810000" cy="36830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lnSpc>
                <a:spcPct val="90000"/>
              </a:lnSpc>
              <a:spcBef>
                <a:spcPct val="20000"/>
              </a:spcBef>
            </a:pPr>
            <a:r>
              <a:rPr lang="en-US" sz="1800">
                <a:solidFill>
                  <a:schemeClr val="accent2"/>
                </a:solidFill>
                <a:latin typeface="Arial Narrow" charset="0"/>
              </a:rPr>
              <a:t>How does this motion look like in the box?</a:t>
            </a:r>
          </a:p>
        </p:txBody>
      </p:sp>
      <p:sp>
        <p:nvSpPr>
          <p:cNvPr id="86036" name="Text Box 20"/>
          <p:cNvSpPr txBox="1">
            <a:spLocks noChangeArrowheads="1"/>
          </p:cNvSpPr>
          <p:nvPr/>
        </p:nvSpPr>
        <p:spPr bwMode="auto">
          <a:xfrm>
            <a:off x="4114800" y="4746625"/>
            <a:ext cx="4800600" cy="587375"/>
          </a:xfrm>
          <a:prstGeom prst="rect">
            <a:avLst/>
          </a:prstGeom>
          <a:noFill/>
          <a:ln w="28575">
            <a:noFill/>
            <a:miter lim="800000"/>
            <a:headEnd/>
            <a:tailEnd/>
          </a:ln>
        </p:spPr>
        <p:txBody>
          <a:bodyPr>
            <a:prstTxWarp prst="textNoShape">
              <a:avLst/>
            </a:prstTxWarp>
            <a:spAutoFit/>
          </a:bodyPr>
          <a:lstStyle/>
          <a:p>
            <a:pPr>
              <a:lnSpc>
                <a:spcPct val="90000"/>
              </a:lnSpc>
              <a:spcBef>
                <a:spcPct val="20000"/>
              </a:spcBef>
            </a:pPr>
            <a:r>
              <a:rPr lang="en-US" sz="1800">
                <a:solidFill>
                  <a:srgbClr val="990000"/>
                </a:solidFill>
                <a:latin typeface="Monotype Corsiva" charset="0"/>
              </a:rPr>
              <a:t>The ball is tumbled over to the wall of the box and  feels that it is getting force that pushes it toward the wall.</a:t>
            </a:r>
          </a:p>
        </p:txBody>
      </p:sp>
      <p:sp>
        <p:nvSpPr>
          <p:cNvPr id="86037" name="Text Box 21"/>
          <p:cNvSpPr txBox="1">
            <a:spLocks noChangeArrowheads="1"/>
          </p:cNvSpPr>
          <p:nvPr/>
        </p:nvSpPr>
        <p:spPr bwMode="auto">
          <a:xfrm>
            <a:off x="3124200" y="5410200"/>
            <a:ext cx="762000" cy="395288"/>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lnSpc>
                <a:spcPct val="90000"/>
              </a:lnSpc>
              <a:spcBef>
                <a:spcPct val="20000"/>
              </a:spcBef>
            </a:pPr>
            <a:r>
              <a:rPr lang="en-US" sz="2000">
                <a:solidFill>
                  <a:srgbClr val="990000"/>
                </a:solidFill>
                <a:latin typeface="Monotype Corsiva" charset="0"/>
              </a:rPr>
              <a:t>Why?</a:t>
            </a:r>
          </a:p>
        </p:txBody>
      </p:sp>
      <p:sp>
        <p:nvSpPr>
          <p:cNvPr id="86038" name="Text Box 22"/>
          <p:cNvSpPr txBox="1">
            <a:spLocks noChangeArrowheads="1"/>
          </p:cNvSpPr>
          <p:nvPr/>
        </p:nvSpPr>
        <p:spPr bwMode="auto">
          <a:xfrm>
            <a:off x="4114800" y="5397500"/>
            <a:ext cx="4648200" cy="1003300"/>
          </a:xfrm>
          <a:prstGeom prst="rect">
            <a:avLst/>
          </a:prstGeom>
          <a:solidFill>
            <a:srgbClr val="FFFFCC"/>
          </a:solidFill>
          <a:ln w="28575">
            <a:solidFill>
              <a:schemeClr val="accent2"/>
            </a:solidFill>
            <a:miter lim="800000"/>
            <a:headEnd/>
            <a:tailEnd/>
          </a:ln>
        </p:spPr>
        <p:txBody>
          <a:bodyPr>
            <a:prstTxWarp prst="textNoShape">
              <a:avLst/>
            </a:prstTxWarp>
            <a:spAutoFit/>
          </a:bodyPr>
          <a:lstStyle/>
          <a:p>
            <a:pPr>
              <a:lnSpc>
                <a:spcPct val="90000"/>
              </a:lnSpc>
              <a:spcBef>
                <a:spcPct val="20000"/>
              </a:spcBef>
            </a:pPr>
            <a:r>
              <a:rPr lang="en-US" sz="1600">
                <a:solidFill>
                  <a:schemeClr val="accent2"/>
                </a:solidFill>
                <a:latin typeface="Arial Narrow" charset="0"/>
              </a:rPr>
              <a:t>According to Newton’s first law, the ball wants to continue on its original movement but since the box is turning, the ball feels like it is being pushed toward the wall relative to everything else in the box.</a:t>
            </a:r>
          </a:p>
        </p:txBody>
      </p:sp>
      <p:grpSp>
        <p:nvGrpSpPr>
          <p:cNvPr id="4" name="Group 23"/>
          <p:cNvGrpSpPr>
            <a:grpSpLocks/>
          </p:cNvGrpSpPr>
          <p:nvPr/>
        </p:nvGrpSpPr>
        <p:grpSpPr bwMode="auto">
          <a:xfrm rot="1478842">
            <a:off x="2971800" y="3489325"/>
            <a:ext cx="381000" cy="396875"/>
            <a:chOff x="1632" y="2112"/>
            <a:chExt cx="240" cy="250"/>
          </a:xfrm>
        </p:grpSpPr>
        <p:sp>
          <p:nvSpPr>
            <p:cNvPr id="40983" name="Line 24"/>
            <p:cNvSpPr>
              <a:spLocks noChangeShapeType="1"/>
            </p:cNvSpPr>
            <p:nvPr/>
          </p:nvSpPr>
          <p:spPr bwMode="auto">
            <a:xfrm flipH="1" flipV="1">
              <a:off x="1632" y="2256"/>
              <a:ext cx="240" cy="96"/>
            </a:xfrm>
            <a:prstGeom prst="line">
              <a:avLst/>
            </a:prstGeom>
            <a:noFill/>
            <a:ln w="28575">
              <a:solidFill>
                <a:schemeClr val="accent1"/>
              </a:solidFill>
              <a:round/>
              <a:headEnd/>
              <a:tailEnd type="triangle" w="med" len="med"/>
            </a:ln>
          </p:spPr>
          <p:txBody>
            <a:bodyPr>
              <a:prstTxWarp prst="textNoShape">
                <a:avLst/>
              </a:prstTxWarp>
            </a:bodyPr>
            <a:lstStyle/>
            <a:p>
              <a:endParaRPr lang="en-US"/>
            </a:p>
          </p:txBody>
        </p:sp>
        <p:sp>
          <p:nvSpPr>
            <p:cNvPr id="40984" name="Text Box 25"/>
            <p:cNvSpPr txBox="1">
              <a:spLocks noChangeArrowheads="1"/>
            </p:cNvSpPr>
            <p:nvPr/>
          </p:nvSpPr>
          <p:spPr bwMode="auto">
            <a:xfrm>
              <a:off x="1680" y="2112"/>
              <a:ext cx="186"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v</a:t>
              </a:r>
            </a:p>
          </p:txBody>
        </p:sp>
      </p:grpSp>
      <p:sp>
        <p:nvSpPr>
          <p:cNvPr id="40982" name="Footer Placeholder 27"/>
          <p:cNvSpPr>
            <a:spLocks noGrp="1"/>
          </p:cNvSpPr>
          <p:nvPr>
            <p:ph type="ftr" sz="quarter" idx="11"/>
          </p:nvPr>
        </p:nvSpPr>
        <p:spPr>
          <a:noFill/>
        </p:spPr>
        <p:txBody>
          <a:bodyPr/>
          <a:lstStyle/>
          <a:p>
            <a:r>
              <a:rPr lang="en-US" smtClean="0"/>
              <a:t>PHYS 1443-001, Spring 2011 Dr. Jaehoon Yu</a:t>
            </a:r>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2008" name="Rectangle 4"/>
          <p:cNvSpPr>
            <a:spLocks noGrp="1" noChangeArrowheads="1"/>
          </p:cNvSpPr>
          <p:nvPr>
            <p:ph type="dt" sz="quarter" idx="10"/>
          </p:nvPr>
        </p:nvSpPr>
        <p:spPr>
          <a:noFill/>
        </p:spPr>
        <p:txBody>
          <a:bodyPr/>
          <a:lstStyle/>
          <a:p>
            <a:r>
              <a:rPr lang="en-US" smtClean="0"/>
              <a:t>Thursday, June 16, 2011</a:t>
            </a:r>
            <a:endParaRPr lang="en-US"/>
          </a:p>
        </p:txBody>
      </p:sp>
      <p:sp>
        <p:nvSpPr>
          <p:cNvPr id="42009" name="Rectangle 6"/>
          <p:cNvSpPr>
            <a:spLocks noGrp="1" noChangeArrowheads="1"/>
          </p:cNvSpPr>
          <p:nvPr>
            <p:ph type="sldNum" sz="quarter" idx="12"/>
          </p:nvPr>
        </p:nvSpPr>
        <p:spPr>
          <a:noFill/>
        </p:spPr>
        <p:txBody>
          <a:bodyPr/>
          <a:lstStyle/>
          <a:p>
            <a:fld id="{F1FE83C4-170C-5F4F-B806-B232E24F18A8}" type="slidenum">
              <a:rPr lang="en-US"/>
              <a:pPr/>
              <a:t>19</a:t>
            </a:fld>
            <a:endParaRPr lang="en-US"/>
          </a:p>
        </p:txBody>
      </p:sp>
      <p:sp>
        <p:nvSpPr>
          <p:cNvPr id="87042" name="Line 2"/>
          <p:cNvSpPr>
            <a:spLocks noChangeShapeType="1"/>
          </p:cNvSpPr>
          <p:nvPr/>
        </p:nvSpPr>
        <p:spPr bwMode="auto">
          <a:xfrm>
            <a:off x="1600200" y="5105400"/>
            <a:ext cx="0" cy="685800"/>
          </a:xfrm>
          <a:prstGeom prst="line">
            <a:avLst/>
          </a:prstGeom>
          <a:noFill/>
          <a:ln w="28575">
            <a:solidFill>
              <a:srgbClr val="A50021"/>
            </a:solidFill>
            <a:round/>
            <a:headEnd type="triangle" w="med" len="med"/>
            <a:tailEnd/>
          </a:ln>
        </p:spPr>
        <p:txBody>
          <a:bodyPr wrap="none">
            <a:prstTxWarp prst="textNoShape">
              <a:avLst/>
            </a:prstTxWarp>
            <a:spAutoFit/>
          </a:bodyPr>
          <a:lstStyle/>
          <a:p>
            <a:endParaRPr lang="en-US"/>
          </a:p>
        </p:txBody>
      </p:sp>
      <p:sp>
        <p:nvSpPr>
          <p:cNvPr id="87043" name="Line 3"/>
          <p:cNvSpPr>
            <a:spLocks noChangeShapeType="1"/>
          </p:cNvSpPr>
          <p:nvPr/>
        </p:nvSpPr>
        <p:spPr bwMode="auto">
          <a:xfrm rot="-5400000">
            <a:off x="1638300" y="5143500"/>
            <a:ext cx="0" cy="685800"/>
          </a:xfrm>
          <a:prstGeom prst="line">
            <a:avLst/>
          </a:prstGeom>
          <a:noFill/>
          <a:ln w="28575">
            <a:solidFill>
              <a:srgbClr val="A50021"/>
            </a:solidFill>
            <a:round/>
            <a:headEnd/>
            <a:tailEnd type="triangle" w="med" len="med"/>
          </a:ln>
        </p:spPr>
        <p:txBody>
          <a:bodyPr wrap="none">
            <a:prstTxWarp prst="textNoShape">
              <a:avLst/>
            </a:prstTxWarp>
            <a:spAutoFit/>
          </a:bodyPr>
          <a:lstStyle/>
          <a:p>
            <a:endParaRPr lang="en-US"/>
          </a:p>
        </p:txBody>
      </p:sp>
      <p:sp>
        <p:nvSpPr>
          <p:cNvPr id="87044" name="Line 4"/>
          <p:cNvSpPr>
            <a:spLocks noChangeShapeType="1"/>
          </p:cNvSpPr>
          <p:nvPr/>
        </p:nvSpPr>
        <p:spPr bwMode="auto">
          <a:xfrm>
            <a:off x="1600200" y="3581400"/>
            <a:ext cx="0" cy="685800"/>
          </a:xfrm>
          <a:prstGeom prst="line">
            <a:avLst/>
          </a:prstGeom>
          <a:noFill/>
          <a:ln w="28575">
            <a:solidFill>
              <a:srgbClr val="A50021"/>
            </a:solidFill>
            <a:round/>
            <a:headEnd type="triangle" w="med" len="med"/>
            <a:tailEnd/>
          </a:ln>
        </p:spPr>
        <p:txBody>
          <a:bodyPr wrap="none">
            <a:prstTxWarp prst="textNoShape">
              <a:avLst/>
            </a:prstTxWarp>
            <a:spAutoFit/>
          </a:bodyPr>
          <a:lstStyle/>
          <a:p>
            <a:endParaRPr lang="en-US"/>
          </a:p>
        </p:txBody>
      </p:sp>
      <p:sp>
        <p:nvSpPr>
          <p:cNvPr id="87045" name="Line 5"/>
          <p:cNvSpPr>
            <a:spLocks noChangeShapeType="1"/>
          </p:cNvSpPr>
          <p:nvPr/>
        </p:nvSpPr>
        <p:spPr bwMode="auto">
          <a:xfrm rot="-5400000">
            <a:off x="1638300" y="3619500"/>
            <a:ext cx="0" cy="685800"/>
          </a:xfrm>
          <a:prstGeom prst="line">
            <a:avLst/>
          </a:prstGeom>
          <a:noFill/>
          <a:ln w="28575">
            <a:solidFill>
              <a:srgbClr val="A50021"/>
            </a:solidFill>
            <a:round/>
            <a:headEnd/>
            <a:tailEnd type="triangle" w="med" len="med"/>
          </a:ln>
        </p:spPr>
        <p:txBody>
          <a:bodyPr wrap="none">
            <a:prstTxWarp prst="textNoShape">
              <a:avLst/>
            </a:prstTxWarp>
            <a:spAutoFit/>
          </a:bodyPr>
          <a:lstStyle/>
          <a:p>
            <a:endParaRPr lang="en-US"/>
          </a:p>
        </p:txBody>
      </p:sp>
      <p:sp>
        <p:nvSpPr>
          <p:cNvPr id="87046" name="Text Box 6"/>
          <p:cNvSpPr txBox="1">
            <a:spLocks noChangeArrowheads="1"/>
          </p:cNvSpPr>
          <p:nvPr/>
        </p:nvSpPr>
        <p:spPr bwMode="auto">
          <a:xfrm>
            <a:off x="76200" y="4784725"/>
            <a:ext cx="1371600" cy="701675"/>
          </a:xfrm>
          <a:prstGeom prst="rect">
            <a:avLst/>
          </a:prstGeom>
          <a:solidFill>
            <a:srgbClr val="FFFF99"/>
          </a:solidFill>
          <a:ln w="9525">
            <a:noFill/>
            <a:miter lim="800000"/>
            <a:headEnd/>
            <a:tailEnd/>
          </a:ln>
        </p:spPr>
        <p:txBody>
          <a:bodyPr>
            <a:prstTxWarp prst="textNoShape">
              <a:avLst/>
            </a:prstTxWarp>
            <a:spAutoFit/>
          </a:bodyPr>
          <a:lstStyle/>
          <a:p>
            <a:pPr>
              <a:spcBef>
                <a:spcPct val="20000"/>
              </a:spcBef>
            </a:pPr>
            <a:r>
              <a:rPr lang="en-US" sz="2000">
                <a:solidFill>
                  <a:srgbClr val="990000"/>
                </a:solidFill>
                <a:latin typeface="Monotype Corsiva" charset="0"/>
              </a:rPr>
              <a:t>Non-Inertial Frame</a:t>
            </a:r>
          </a:p>
        </p:txBody>
      </p:sp>
      <p:sp>
        <p:nvSpPr>
          <p:cNvPr id="87047" name="Line 7"/>
          <p:cNvSpPr>
            <a:spLocks noChangeShapeType="1"/>
          </p:cNvSpPr>
          <p:nvPr/>
        </p:nvSpPr>
        <p:spPr bwMode="auto">
          <a:xfrm>
            <a:off x="1981200" y="1905000"/>
            <a:ext cx="0" cy="914400"/>
          </a:xfrm>
          <a:prstGeom prst="line">
            <a:avLst/>
          </a:prstGeom>
          <a:noFill/>
          <a:ln w="19050">
            <a:solidFill>
              <a:schemeClr val="accent2"/>
            </a:solidFill>
            <a:prstDash val="sysDot"/>
            <a:round/>
            <a:headEnd/>
            <a:tailEnd/>
          </a:ln>
        </p:spPr>
        <p:txBody>
          <a:bodyPr>
            <a:prstTxWarp prst="textNoShape">
              <a:avLst/>
            </a:prstTxWarp>
          </a:bodyPr>
          <a:lstStyle/>
          <a:p>
            <a:endParaRPr lang="en-US"/>
          </a:p>
        </p:txBody>
      </p:sp>
      <p:sp>
        <p:nvSpPr>
          <p:cNvPr id="42016" name="Rectangle 8"/>
          <p:cNvSpPr>
            <a:spLocks noGrp="1" noChangeArrowheads="1"/>
          </p:cNvSpPr>
          <p:nvPr>
            <p:ph type="title"/>
          </p:nvPr>
        </p:nvSpPr>
        <p:spPr>
          <a:xfrm>
            <a:off x="76200" y="76200"/>
            <a:ext cx="8915400" cy="609600"/>
          </a:xfrm>
        </p:spPr>
        <p:txBody>
          <a:bodyPr/>
          <a:lstStyle/>
          <a:p>
            <a:r>
              <a:rPr lang="en-US"/>
              <a:t>Example of Motion in Accelerated Frames</a:t>
            </a:r>
          </a:p>
        </p:txBody>
      </p:sp>
      <p:sp>
        <p:nvSpPr>
          <p:cNvPr id="87049" name="Text Box 9"/>
          <p:cNvSpPr txBox="1">
            <a:spLocks noChangeArrowheads="1"/>
          </p:cNvSpPr>
          <p:nvPr/>
        </p:nvSpPr>
        <p:spPr bwMode="auto">
          <a:xfrm>
            <a:off x="609600" y="762000"/>
            <a:ext cx="8001000" cy="10350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A ball of mass m is hung by a cord to the ceiling of a boxcar that is moving with an acceleration </a:t>
            </a:r>
            <a:r>
              <a:rPr lang="en-US" sz="2000" b="1">
                <a:solidFill>
                  <a:schemeClr val="accent2"/>
                </a:solidFill>
                <a:latin typeface="Monotype Corsiva" charset="0"/>
              </a:rPr>
              <a:t>a</a:t>
            </a:r>
            <a:r>
              <a:rPr lang="en-US" sz="2000">
                <a:solidFill>
                  <a:schemeClr val="accent2"/>
                </a:solidFill>
                <a:latin typeface="Arial Narrow" charset="0"/>
              </a:rPr>
              <a:t>.   What do the inertial observer at rest and the non-inertial observer traveling inside the car conclude?   How do they differ? </a:t>
            </a:r>
            <a:endParaRPr lang="en-US" sz="2000"/>
          </a:p>
        </p:txBody>
      </p:sp>
      <p:sp>
        <p:nvSpPr>
          <p:cNvPr id="87050" name="Line 10"/>
          <p:cNvSpPr>
            <a:spLocks noChangeShapeType="1"/>
          </p:cNvSpPr>
          <p:nvPr/>
        </p:nvSpPr>
        <p:spPr bwMode="auto">
          <a:xfrm flipV="1">
            <a:off x="1676400" y="1905000"/>
            <a:ext cx="304800" cy="533400"/>
          </a:xfrm>
          <a:prstGeom prst="line">
            <a:avLst/>
          </a:prstGeom>
          <a:noFill/>
          <a:ln w="28575">
            <a:solidFill>
              <a:srgbClr val="FF3399"/>
            </a:solidFill>
            <a:round/>
            <a:headEnd/>
            <a:tailEnd/>
          </a:ln>
        </p:spPr>
        <p:txBody>
          <a:bodyPr>
            <a:prstTxWarp prst="textNoShape">
              <a:avLst/>
            </a:prstTxWarp>
          </a:bodyPr>
          <a:lstStyle/>
          <a:p>
            <a:endParaRPr lang="en-US"/>
          </a:p>
        </p:txBody>
      </p:sp>
      <p:sp>
        <p:nvSpPr>
          <p:cNvPr id="87051" name="Oval 11"/>
          <p:cNvSpPr>
            <a:spLocks noChangeArrowheads="1"/>
          </p:cNvSpPr>
          <p:nvPr/>
        </p:nvSpPr>
        <p:spPr bwMode="auto">
          <a:xfrm>
            <a:off x="1447800" y="2438400"/>
            <a:ext cx="304800" cy="304800"/>
          </a:xfrm>
          <a:prstGeom prst="ellipse">
            <a:avLst/>
          </a:prstGeom>
          <a:gradFill rotWithShape="0">
            <a:gsLst>
              <a:gs pos="0">
                <a:srgbClr val="761847"/>
              </a:gs>
              <a:gs pos="50000">
                <a:srgbClr val="FF3399"/>
              </a:gs>
              <a:gs pos="100000">
                <a:srgbClr val="761847"/>
              </a:gs>
            </a:gsLst>
            <a:lin ang="5400000" scaled="1"/>
          </a:gradFill>
          <a:ln w="9525">
            <a:noFill/>
            <a:round/>
            <a:headEnd/>
            <a:tailEnd/>
          </a:ln>
        </p:spPr>
        <p:txBody>
          <a:bodyPr wrap="none" anchor="ctr">
            <a:prstTxWarp prst="textNoShape">
              <a:avLst/>
            </a:prstTxWarp>
          </a:bodyPr>
          <a:lstStyle/>
          <a:p>
            <a:pPr algn="ctr"/>
            <a:r>
              <a:rPr lang="en-US">
                <a:solidFill>
                  <a:srgbClr val="FFFF99"/>
                </a:solidFill>
                <a:latin typeface="Monotype Corsiva" charset="0"/>
              </a:rPr>
              <a:t>m</a:t>
            </a:r>
          </a:p>
        </p:txBody>
      </p:sp>
      <p:sp>
        <p:nvSpPr>
          <p:cNvPr id="87052" name="Text Box 12"/>
          <p:cNvSpPr txBox="1">
            <a:spLocks noChangeArrowheads="1"/>
          </p:cNvSpPr>
          <p:nvPr/>
        </p:nvSpPr>
        <p:spPr bwMode="auto">
          <a:xfrm>
            <a:off x="3505200" y="1828800"/>
            <a:ext cx="5486400" cy="366713"/>
          </a:xfrm>
          <a:prstGeom prst="rect">
            <a:avLst/>
          </a:prstGeom>
          <a:solidFill>
            <a:srgbClr val="FFFF99"/>
          </a:solidFill>
          <a:ln w="9525">
            <a:noFill/>
            <a:miter lim="800000"/>
            <a:headEnd/>
            <a:tailEnd/>
          </a:ln>
        </p:spPr>
        <p:txBody>
          <a:bodyPr>
            <a:prstTxWarp prst="textNoShape">
              <a:avLst/>
            </a:prstTxWarp>
            <a:spAutoFit/>
          </a:bodyPr>
          <a:lstStyle/>
          <a:p>
            <a:pPr>
              <a:spcBef>
                <a:spcPct val="20000"/>
              </a:spcBef>
            </a:pPr>
            <a:r>
              <a:rPr lang="en-US" sz="1800">
                <a:solidFill>
                  <a:srgbClr val="990000"/>
                </a:solidFill>
                <a:latin typeface="Monotype Corsiva" charset="0"/>
              </a:rPr>
              <a:t>This is how the ball looks like no matter which  frame you are in.</a:t>
            </a:r>
          </a:p>
        </p:txBody>
      </p:sp>
      <p:graphicFrame>
        <p:nvGraphicFramePr>
          <p:cNvPr id="87053" name="Object 2"/>
          <p:cNvGraphicFramePr>
            <a:graphicFrameLocks noChangeAspect="1"/>
          </p:cNvGraphicFramePr>
          <p:nvPr/>
        </p:nvGraphicFramePr>
        <p:xfrm>
          <a:off x="2581275" y="3109913"/>
          <a:ext cx="744538" cy="342900"/>
        </p:xfrm>
        <a:graphic>
          <a:graphicData uri="http://schemas.openxmlformats.org/presentationml/2006/ole">
            <p:oleObj spid="_x0000_s445442" name="Equation" r:id="rId3" imgW="469900" imgH="304800" progId="Equation.DSMT4">
              <p:embed/>
            </p:oleObj>
          </a:graphicData>
        </a:graphic>
      </p:graphicFrame>
      <p:sp>
        <p:nvSpPr>
          <p:cNvPr id="87054" name="Text Box 14"/>
          <p:cNvSpPr txBox="1">
            <a:spLocks noChangeArrowheads="1"/>
          </p:cNvSpPr>
          <p:nvPr/>
        </p:nvSpPr>
        <p:spPr bwMode="auto">
          <a:xfrm>
            <a:off x="304800" y="3413125"/>
            <a:ext cx="914400" cy="701675"/>
          </a:xfrm>
          <a:prstGeom prst="rect">
            <a:avLst/>
          </a:prstGeom>
          <a:solidFill>
            <a:srgbClr val="FFFF99"/>
          </a:solidFill>
          <a:ln w="9525">
            <a:noFill/>
            <a:miter lim="800000"/>
            <a:headEnd/>
            <a:tailEnd/>
          </a:ln>
        </p:spPr>
        <p:txBody>
          <a:bodyPr>
            <a:prstTxWarp prst="textNoShape">
              <a:avLst/>
            </a:prstTxWarp>
            <a:spAutoFit/>
          </a:bodyPr>
          <a:lstStyle/>
          <a:p>
            <a:pPr>
              <a:spcBef>
                <a:spcPct val="20000"/>
              </a:spcBef>
            </a:pPr>
            <a:r>
              <a:rPr lang="en-US" sz="2000">
                <a:solidFill>
                  <a:srgbClr val="990000"/>
                </a:solidFill>
                <a:latin typeface="Monotype Corsiva" charset="0"/>
              </a:rPr>
              <a:t>Inertial Frame</a:t>
            </a:r>
          </a:p>
        </p:txBody>
      </p:sp>
      <p:sp>
        <p:nvSpPr>
          <p:cNvPr id="87055" name="Text Box 15"/>
          <p:cNvSpPr txBox="1">
            <a:spLocks noChangeArrowheads="1"/>
          </p:cNvSpPr>
          <p:nvPr/>
        </p:nvSpPr>
        <p:spPr bwMode="auto">
          <a:xfrm>
            <a:off x="1741488" y="2133600"/>
            <a:ext cx="317500" cy="4000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Symbol" charset="2"/>
              </a:rPr>
              <a:t>θ</a:t>
            </a:r>
          </a:p>
        </p:txBody>
      </p:sp>
      <p:sp>
        <p:nvSpPr>
          <p:cNvPr id="87056" name="Text Box 16"/>
          <p:cNvSpPr txBox="1">
            <a:spLocks noChangeArrowheads="1"/>
          </p:cNvSpPr>
          <p:nvPr/>
        </p:nvSpPr>
        <p:spPr bwMode="auto">
          <a:xfrm>
            <a:off x="3810000" y="2209800"/>
            <a:ext cx="4800600" cy="395288"/>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charset="0"/>
              </a:rPr>
              <a:t>How do the free-body diagrams look for two frames?</a:t>
            </a:r>
          </a:p>
        </p:txBody>
      </p:sp>
      <p:sp>
        <p:nvSpPr>
          <p:cNvPr id="87057" name="Rectangle 17"/>
          <p:cNvSpPr>
            <a:spLocks noChangeArrowheads="1"/>
          </p:cNvSpPr>
          <p:nvPr/>
        </p:nvSpPr>
        <p:spPr bwMode="auto">
          <a:xfrm>
            <a:off x="762000" y="1905000"/>
            <a:ext cx="1981200" cy="1066800"/>
          </a:xfrm>
          <a:prstGeom prst="rect">
            <a:avLst/>
          </a:prstGeom>
          <a:noFill/>
          <a:ln w="38100">
            <a:solidFill>
              <a:srgbClr val="333399"/>
            </a:solidFill>
            <a:miter lim="800000"/>
            <a:headEnd/>
            <a:tailEnd/>
          </a:ln>
        </p:spPr>
        <p:txBody>
          <a:bodyPr wrap="none" anchor="ctr">
            <a:prstTxWarp prst="textNoShape">
              <a:avLst/>
            </a:prstTxWarp>
          </a:bodyPr>
          <a:lstStyle/>
          <a:p>
            <a:endParaRPr lang="en-US"/>
          </a:p>
        </p:txBody>
      </p:sp>
      <p:grpSp>
        <p:nvGrpSpPr>
          <p:cNvPr id="2" name="Group 18"/>
          <p:cNvGrpSpPr>
            <a:grpSpLocks/>
          </p:cNvGrpSpPr>
          <p:nvPr/>
        </p:nvGrpSpPr>
        <p:grpSpPr bwMode="auto">
          <a:xfrm>
            <a:off x="1365250" y="3276600"/>
            <a:ext cx="1023938" cy="1219200"/>
            <a:chOff x="860" y="2064"/>
            <a:chExt cx="645" cy="768"/>
          </a:xfrm>
        </p:grpSpPr>
        <p:grpSp>
          <p:nvGrpSpPr>
            <p:cNvPr id="3" name="Group 19"/>
            <p:cNvGrpSpPr>
              <a:grpSpLocks/>
            </p:cNvGrpSpPr>
            <p:nvPr/>
          </p:nvGrpSpPr>
          <p:grpSpPr bwMode="auto">
            <a:xfrm>
              <a:off x="1008" y="2496"/>
              <a:ext cx="497" cy="336"/>
              <a:chOff x="1008" y="2400"/>
              <a:chExt cx="497" cy="336"/>
            </a:xfrm>
          </p:grpSpPr>
          <p:sp>
            <p:nvSpPr>
              <p:cNvPr id="42056" name="Line 20"/>
              <p:cNvSpPr>
                <a:spLocks noChangeShapeType="1"/>
              </p:cNvSpPr>
              <p:nvPr/>
            </p:nvSpPr>
            <p:spPr bwMode="auto">
              <a:xfrm>
                <a:off x="1008" y="2400"/>
                <a:ext cx="0" cy="288"/>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42057" name="Text Box 21"/>
              <p:cNvSpPr txBox="1">
                <a:spLocks noChangeArrowheads="1"/>
              </p:cNvSpPr>
              <p:nvPr/>
            </p:nvSpPr>
            <p:spPr bwMode="auto">
              <a:xfrm>
                <a:off x="1008" y="2486"/>
                <a:ext cx="497"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F</a:t>
                </a:r>
                <a:r>
                  <a:rPr lang="en-US" sz="2000" b="1" baseline="-25000">
                    <a:solidFill>
                      <a:schemeClr val="accent2"/>
                    </a:solidFill>
                    <a:latin typeface="Monotype Corsiva" charset="0"/>
                  </a:rPr>
                  <a:t>g</a:t>
                </a:r>
                <a:r>
                  <a:rPr lang="en-US" sz="2000" b="1">
                    <a:solidFill>
                      <a:schemeClr val="accent2"/>
                    </a:solidFill>
                    <a:latin typeface="Monotype Corsiva" charset="0"/>
                  </a:rPr>
                  <a:t>=</a:t>
                </a:r>
                <a:r>
                  <a:rPr lang="en-US" sz="2000">
                    <a:solidFill>
                      <a:schemeClr val="accent2"/>
                    </a:solidFill>
                    <a:latin typeface="Monotype Corsiva" charset="0"/>
                  </a:rPr>
                  <a:t>m</a:t>
                </a:r>
                <a:r>
                  <a:rPr lang="en-US" sz="2000" b="1">
                    <a:solidFill>
                      <a:schemeClr val="accent2"/>
                    </a:solidFill>
                    <a:latin typeface="Monotype Corsiva" charset="0"/>
                  </a:rPr>
                  <a:t>g</a:t>
                </a:r>
              </a:p>
            </p:txBody>
          </p:sp>
        </p:grpSp>
        <p:sp>
          <p:nvSpPr>
            <p:cNvPr id="42049" name="Line 22"/>
            <p:cNvSpPr>
              <a:spLocks noChangeShapeType="1"/>
            </p:cNvSpPr>
            <p:nvPr/>
          </p:nvSpPr>
          <p:spPr bwMode="auto">
            <a:xfrm>
              <a:off x="1248" y="2064"/>
              <a:ext cx="0" cy="576"/>
            </a:xfrm>
            <a:prstGeom prst="line">
              <a:avLst/>
            </a:prstGeom>
            <a:noFill/>
            <a:ln w="19050">
              <a:solidFill>
                <a:schemeClr val="accent2"/>
              </a:solidFill>
              <a:prstDash val="sysDot"/>
              <a:round/>
              <a:headEnd/>
              <a:tailEnd/>
            </a:ln>
          </p:spPr>
          <p:txBody>
            <a:bodyPr>
              <a:prstTxWarp prst="textNoShape">
                <a:avLst/>
              </a:prstTxWarp>
            </a:bodyPr>
            <a:lstStyle/>
            <a:p>
              <a:endParaRPr lang="en-US"/>
            </a:p>
          </p:txBody>
        </p:sp>
        <p:sp>
          <p:nvSpPr>
            <p:cNvPr id="42050" name="Line 23"/>
            <p:cNvSpPr>
              <a:spLocks noChangeShapeType="1"/>
            </p:cNvSpPr>
            <p:nvPr/>
          </p:nvSpPr>
          <p:spPr bwMode="auto">
            <a:xfrm flipV="1">
              <a:off x="1056" y="2064"/>
              <a:ext cx="192" cy="336"/>
            </a:xfrm>
            <a:prstGeom prst="line">
              <a:avLst/>
            </a:prstGeom>
            <a:noFill/>
            <a:ln w="28575">
              <a:solidFill>
                <a:srgbClr val="FF3399"/>
              </a:solidFill>
              <a:round/>
              <a:headEnd/>
              <a:tailEnd/>
            </a:ln>
          </p:spPr>
          <p:txBody>
            <a:bodyPr>
              <a:prstTxWarp prst="textNoShape">
                <a:avLst/>
              </a:prstTxWarp>
            </a:bodyPr>
            <a:lstStyle/>
            <a:p>
              <a:endParaRPr lang="en-US"/>
            </a:p>
          </p:txBody>
        </p:sp>
        <p:sp>
          <p:nvSpPr>
            <p:cNvPr id="42051" name="Oval 24"/>
            <p:cNvSpPr>
              <a:spLocks noChangeArrowheads="1"/>
            </p:cNvSpPr>
            <p:nvPr/>
          </p:nvSpPr>
          <p:spPr bwMode="auto">
            <a:xfrm>
              <a:off x="912" y="2400"/>
              <a:ext cx="192" cy="192"/>
            </a:xfrm>
            <a:prstGeom prst="ellipse">
              <a:avLst/>
            </a:prstGeom>
            <a:gradFill rotWithShape="0">
              <a:gsLst>
                <a:gs pos="0">
                  <a:srgbClr val="761847"/>
                </a:gs>
                <a:gs pos="50000">
                  <a:srgbClr val="FF3399"/>
                </a:gs>
                <a:gs pos="100000">
                  <a:srgbClr val="761847"/>
                </a:gs>
              </a:gsLst>
              <a:lin ang="5400000" scaled="1"/>
            </a:gradFill>
            <a:ln w="9525">
              <a:noFill/>
              <a:round/>
              <a:headEnd/>
              <a:tailEnd/>
            </a:ln>
          </p:spPr>
          <p:txBody>
            <a:bodyPr wrap="none" anchor="ctr">
              <a:prstTxWarp prst="textNoShape">
                <a:avLst/>
              </a:prstTxWarp>
            </a:bodyPr>
            <a:lstStyle/>
            <a:p>
              <a:pPr algn="ctr"/>
              <a:r>
                <a:rPr lang="en-US">
                  <a:solidFill>
                    <a:srgbClr val="FFFF99"/>
                  </a:solidFill>
                  <a:latin typeface="Monotype Corsiva" charset="0"/>
                </a:rPr>
                <a:t>m</a:t>
              </a:r>
            </a:p>
          </p:txBody>
        </p:sp>
        <p:sp>
          <p:nvSpPr>
            <p:cNvPr id="42052" name="Text Box 25"/>
            <p:cNvSpPr txBox="1">
              <a:spLocks noChangeArrowheads="1"/>
            </p:cNvSpPr>
            <p:nvPr/>
          </p:nvSpPr>
          <p:spPr bwMode="auto">
            <a:xfrm>
              <a:off x="1097" y="2208"/>
              <a:ext cx="200" cy="252"/>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Symbol" charset="2"/>
                </a:rPr>
                <a:t>θ</a:t>
              </a:r>
            </a:p>
          </p:txBody>
        </p:sp>
        <p:grpSp>
          <p:nvGrpSpPr>
            <p:cNvPr id="4" name="Group 26"/>
            <p:cNvGrpSpPr>
              <a:grpSpLocks/>
            </p:cNvGrpSpPr>
            <p:nvPr/>
          </p:nvGrpSpPr>
          <p:grpSpPr bwMode="auto">
            <a:xfrm>
              <a:off x="860" y="2198"/>
              <a:ext cx="292" cy="250"/>
              <a:chOff x="860" y="2102"/>
              <a:chExt cx="292" cy="250"/>
            </a:xfrm>
          </p:grpSpPr>
          <p:sp>
            <p:nvSpPr>
              <p:cNvPr id="42054" name="Line 27"/>
              <p:cNvSpPr>
                <a:spLocks noChangeShapeType="1"/>
              </p:cNvSpPr>
              <p:nvPr/>
            </p:nvSpPr>
            <p:spPr bwMode="auto">
              <a:xfrm flipV="1">
                <a:off x="1056" y="2160"/>
                <a:ext cx="96" cy="144"/>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42055" name="Text Box 28"/>
              <p:cNvSpPr txBox="1">
                <a:spLocks noChangeArrowheads="1"/>
              </p:cNvSpPr>
              <p:nvPr/>
            </p:nvSpPr>
            <p:spPr bwMode="auto">
              <a:xfrm>
                <a:off x="860" y="2102"/>
                <a:ext cx="196"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T</a:t>
                </a:r>
                <a:endParaRPr lang="en-US" sz="2000" b="1" baseline="-25000">
                  <a:solidFill>
                    <a:schemeClr val="accent2"/>
                  </a:solidFill>
                  <a:latin typeface="Monotype Corsiva" charset="0"/>
                </a:endParaRPr>
              </a:p>
            </p:txBody>
          </p:sp>
        </p:grpSp>
      </p:grpSp>
      <p:grpSp>
        <p:nvGrpSpPr>
          <p:cNvPr id="5" name="Group 29"/>
          <p:cNvGrpSpPr>
            <a:grpSpLocks/>
          </p:cNvGrpSpPr>
          <p:nvPr/>
        </p:nvGrpSpPr>
        <p:grpSpPr bwMode="auto">
          <a:xfrm>
            <a:off x="815975" y="4800600"/>
            <a:ext cx="1546225" cy="1219200"/>
            <a:chOff x="514" y="3024"/>
            <a:chExt cx="974" cy="768"/>
          </a:xfrm>
        </p:grpSpPr>
        <p:grpSp>
          <p:nvGrpSpPr>
            <p:cNvPr id="6" name="Group 30"/>
            <p:cNvGrpSpPr>
              <a:grpSpLocks/>
            </p:cNvGrpSpPr>
            <p:nvPr/>
          </p:nvGrpSpPr>
          <p:grpSpPr bwMode="auto">
            <a:xfrm>
              <a:off x="991" y="3456"/>
              <a:ext cx="497" cy="336"/>
              <a:chOff x="1008" y="2400"/>
              <a:chExt cx="497" cy="336"/>
            </a:xfrm>
          </p:grpSpPr>
          <p:sp>
            <p:nvSpPr>
              <p:cNvPr id="42046" name="Line 31"/>
              <p:cNvSpPr>
                <a:spLocks noChangeShapeType="1"/>
              </p:cNvSpPr>
              <p:nvPr/>
            </p:nvSpPr>
            <p:spPr bwMode="auto">
              <a:xfrm>
                <a:off x="1008" y="2400"/>
                <a:ext cx="0" cy="288"/>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42047" name="Text Box 32"/>
              <p:cNvSpPr txBox="1">
                <a:spLocks noChangeArrowheads="1"/>
              </p:cNvSpPr>
              <p:nvPr/>
            </p:nvSpPr>
            <p:spPr bwMode="auto">
              <a:xfrm>
                <a:off x="1008" y="2486"/>
                <a:ext cx="497"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F</a:t>
                </a:r>
                <a:r>
                  <a:rPr lang="en-US" sz="2000" b="1" baseline="-25000">
                    <a:solidFill>
                      <a:schemeClr val="accent2"/>
                    </a:solidFill>
                    <a:latin typeface="Monotype Corsiva" charset="0"/>
                  </a:rPr>
                  <a:t>g</a:t>
                </a:r>
                <a:r>
                  <a:rPr lang="en-US" sz="2000" b="1">
                    <a:solidFill>
                      <a:schemeClr val="accent2"/>
                    </a:solidFill>
                    <a:latin typeface="Monotype Corsiva" charset="0"/>
                  </a:rPr>
                  <a:t>=</a:t>
                </a:r>
                <a:r>
                  <a:rPr lang="en-US" sz="2000">
                    <a:solidFill>
                      <a:schemeClr val="accent2"/>
                    </a:solidFill>
                    <a:latin typeface="Monotype Corsiva" charset="0"/>
                  </a:rPr>
                  <a:t>m</a:t>
                </a:r>
                <a:r>
                  <a:rPr lang="en-US" sz="2000" b="1">
                    <a:solidFill>
                      <a:schemeClr val="accent2"/>
                    </a:solidFill>
                    <a:latin typeface="Monotype Corsiva" charset="0"/>
                  </a:rPr>
                  <a:t>g</a:t>
                </a:r>
              </a:p>
            </p:txBody>
          </p:sp>
        </p:grpSp>
        <p:sp>
          <p:nvSpPr>
            <p:cNvPr id="42037" name="Line 33"/>
            <p:cNvSpPr>
              <a:spLocks noChangeShapeType="1"/>
            </p:cNvSpPr>
            <p:nvPr/>
          </p:nvSpPr>
          <p:spPr bwMode="auto">
            <a:xfrm>
              <a:off x="1231" y="3024"/>
              <a:ext cx="0" cy="576"/>
            </a:xfrm>
            <a:prstGeom prst="line">
              <a:avLst/>
            </a:prstGeom>
            <a:noFill/>
            <a:ln w="19050">
              <a:solidFill>
                <a:schemeClr val="accent2"/>
              </a:solidFill>
              <a:prstDash val="sysDot"/>
              <a:round/>
              <a:headEnd/>
              <a:tailEnd/>
            </a:ln>
          </p:spPr>
          <p:txBody>
            <a:bodyPr>
              <a:prstTxWarp prst="textNoShape">
                <a:avLst/>
              </a:prstTxWarp>
            </a:bodyPr>
            <a:lstStyle/>
            <a:p>
              <a:endParaRPr lang="en-US"/>
            </a:p>
          </p:txBody>
        </p:sp>
        <p:sp>
          <p:nvSpPr>
            <p:cNvPr id="42038" name="Line 34"/>
            <p:cNvSpPr>
              <a:spLocks noChangeShapeType="1"/>
            </p:cNvSpPr>
            <p:nvPr/>
          </p:nvSpPr>
          <p:spPr bwMode="auto">
            <a:xfrm flipV="1">
              <a:off x="1039" y="3024"/>
              <a:ext cx="192" cy="336"/>
            </a:xfrm>
            <a:prstGeom prst="line">
              <a:avLst/>
            </a:prstGeom>
            <a:noFill/>
            <a:ln w="28575">
              <a:solidFill>
                <a:srgbClr val="FF3399"/>
              </a:solidFill>
              <a:round/>
              <a:headEnd/>
              <a:tailEnd/>
            </a:ln>
          </p:spPr>
          <p:txBody>
            <a:bodyPr>
              <a:prstTxWarp prst="textNoShape">
                <a:avLst/>
              </a:prstTxWarp>
            </a:bodyPr>
            <a:lstStyle/>
            <a:p>
              <a:endParaRPr lang="en-US"/>
            </a:p>
          </p:txBody>
        </p:sp>
        <p:sp>
          <p:nvSpPr>
            <p:cNvPr id="42039" name="Oval 35"/>
            <p:cNvSpPr>
              <a:spLocks noChangeArrowheads="1"/>
            </p:cNvSpPr>
            <p:nvPr/>
          </p:nvSpPr>
          <p:spPr bwMode="auto">
            <a:xfrm>
              <a:off x="895" y="3360"/>
              <a:ext cx="192" cy="192"/>
            </a:xfrm>
            <a:prstGeom prst="ellipse">
              <a:avLst/>
            </a:prstGeom>
            <a:gradFill rotWithShape="0">
              <a:gsLst>
                <a:gs pos="0">
                  <a:srgbClr val="761847"/>
                </a:gs>
                <a:gs pos="50000">
                  <a:srgbClr val="FF3399"/>
                </a:gs>
                <a:gs pos="100000">
                  <a:srgbClr val="761847"/>
                </a:gs>
              </a:gsLst>
              <a:lin ang="5400000" scaled="1"/>
            </a:gradFill>
            <a:ln w="9525">
              <a:noFill/>
              <a:round/>
              <a:headEnd/>
              <a:tailEnd/>
            </a:ln>
          </p:spPr>
          <p:txBody>
            <a:bodyPr wrap="none" anchor="ctr">
              <a:prstTxWarp prst="textNoShape">
                <a:avLst/>
              </a:prstTxWarp>
            </a:bodyPr>
            <a:lstStyle/>
            <a:p>
              <a:pPr algn="ctr"/>
              <a:r>
                <a:rPr lang="en-US">
                  <a:solidFill>
                    <a:srgbClr val="FFFF99"/>
                  </a:solidFill>
                  <a:latin typeface="Monotype Corsiva" charset="0"/>
                </a:rPr>
                <a:t>m</a:t>
              </a:r>
            </a:p>
          </p:txBody>
        </p:sp>
        <p:sp>
          <p:nvSpPr>
            <p:cNvPr id="42040" name="Text Box 36"/>
            <p:cNvSpPr txBox="1">
              <a:spLocks noChangeArrowheads="1"/>
            </p:cNvSpPr>
            <p:nvPr/>
          </p:nvSpPr>
          <p:spPr bwMode="auto">
            <a:xfrm>
              <a:off x="1080" y="3168"/>
              <a:ext cx="200" cy="252"/>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Symbol" charset="2"/>
                </a:rPr>
                <a:t>θ</a:t>
              </a:r>
            </a:p>
          </p:txBody>
        </p:sp>
        <p:grpSp>
          <p:nvGrpSpPr>
            <p:cNvPr id="7" name="Group 37"/>
            <p:cNvGrpSpPr>
              <a:grpSpLocks/>
            </p:cNvGrpSpPr>
            <p:nvPr/>
          </p:nvGrpSpPr>
          <p:grpSpPr bwMode="auto">
            <a:xfrm>
              <a:off x="843" y="3158"/>
              <a:ext cx="292" cy="250"/>
              <a:chOff x="860" y="2102"/>
              <a:chExt cx="292" cy="250"/>
            </a:xfrm>
          </p:grpSpPr>
          <p:sp>
            <p:nvSpPr>
              <p:cNvPr id="42044" name="Line 38"/>
              <p:cNvSpPr>
                <a:spLocks noChangeShapeType="1"/>
              </p:cNvSpPr>
              <p:nvPr/>
            </p:nvSpPr>
            <p:spPr bwMode="auto">
              <a:xfrm flipV="1">
                <a:off x="1056" y="2160"/>
                <a:ext cx="96" cy="144"/>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42045" name="Text Box 39"/>
              <p:cNvSpPr txBox="1">
                <a:spLocks noChangeArrowheads="1"/>
              </p:cNvSpPr>
              <p:nvPr/>
            </p:nvSpPr>
            <p:spPr bwMode="auto">
              <a:xfrm>
                <a:off x="860" y="2102"/>
                <a:ext cx="196"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T</a:t>
                </a:r>
                <a:endParaRPr lang="en-US" sz="2000" b="1" baseline="-25000">
                  <a:solidFill>
                    <a:schemeClr val="accent2"/>
                  </a:solidFill>
                  <a:latin typeface="Monotype Corsiva" charset="0"/>
                </a:endParaRPr>
              </a:p>
            </p:txBody>
          </p:sp>
        </p:grpSp>
        <p:sp>
          <p:nvSpPr>
            <p:cNvPr id="42042" name="Line 40"/>
            <p:cNvSpPr>
              <a:spLocks noChangeShapeType="1"/>
            </p:cNvSpPr>
            <p:nvPr/>
          </p:nvSpPr>
          <p:spPr bwMode="auto">
            <a:xfrm flipH="1">
              <a:off x="720" y="3456"/>
              <a:ext cx="192" cy="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42043" name="Text Box 41"/>
            <p:cNvSpPr txBox="1">
              <a:spLocks noChangeArrowheads="1"/>
            </p:cNvSpPr>
            <p:nvPr/>
          </p:nvSpPr>
          <p:spPr bwMode="auto">
            <a:xfrm>
              <a:off x="514" y="3398"/>
              <a:ext cx="302"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F</a:t>
              </a:r>
              <a:r>
                <a:rPr lang="en-US" sz="2000" b="1" baseline="-25000">
                  <a:solidFill>
                    <a:schemeClr val="accent2"/>
                  </a:solidFill>
                  <a:latin typeface="Monotype Corsiva" charset="0"/>
                </a:rPr>
                <a:t>fic</a:t>
              </a:r>
              <a:endParaRPr lang="en-US"/>
            </a:p>
          </p:txBody>
        </p:sp>
      </p:grpSp>
      <p:grpSp>
        <p:nvGrpSpPr>
          <p:cNvPr id="8" name="Group 42"/>
          <p:cNvGrpSpPr>
            <a:grpSpLocks/>
          </p:cNvGrpSpPr>
          <p:nvPr/>
        </p:nvGrpSpPr>
        <p:grpSpPr bwMode="auto">
          <a:xfrm>
            <a:off x="2743200" y="2049463"/>
            <a:ext cx="609600" cy="396875"/>
            <a:chOff x="1728" y="1291"/>
            <a:chExt cx="384" cy="250"/>
          </a:xfrm>
        </p:grpSpPr>
        <p:sp>
          <p:nvSpPr>
            <p:cNvPr id="42034" name="Line 43"/>
            <p:cNvSpPr>
              <a:spLocks noChangeShapeType="1"/>
            </p:cNvSpPr>
            <p:nvPr/>
          </p:nvSpPr>
          <p:spPr bwMode="auto">
            <a:xfrm>
              <a:off x="1728" y="1536"/>
              <a:ext cx="384" cy="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42035" name="Text Box 44"/>
            <p:cNvSpPr txBox="1">
              <a:spLocks noChangeArrowheads="1"/>
            </p:cNvSpPr>
            <p:nvPr/>
          </p:nvSpPr>
          <p:spPr bwMode="auto">
            <a:xfrm>
              <a:off x="1814" y="1291"/>
              <a:ext cx="218"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a</a:t>
              </a:r>
              <a:r>
                <a:rPr lang="en-US" sz="2000" b="1" baseline="-25000">
                  <a:solidFill>
                    <a:schemeClr val="accent2"/>
                  </a:solidFill>
                  <a:latin typeface="Monotype Corsiva" charset="0"/>
                </a:rPr>
                <a:t>c</a:t>
              </a:r>
            </a:p>
          </p:txBody>
        </p:sp>
      </p:grpSp>
      <p:sp>
        <p:nvSpPr>
          <p:cNvPr id="87085" name="Text Box 45"/>
          <p:cNvSpPr txBox="1">
            <a:spLocks noChangeArrowheads="1"/>
          </p:cNvSpPr>
          <p:nvPr/>
        </p:nvSpPr>
        <p:spPr bwMode="auto">
          <a:xfrm>
            <a:off x="2895600" y="2667000"/>
            <a:ext cx="6096000" cy="395288"/>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charset="0"/>
              </a:rPr>
              <a:t>How do the motions interpreted in these two frames? Any differences?</a:t>
            </a:r>
          </a:p>
        </p:txBody>
      </p:sp>
      <p:sp>
        <p:nvSpPr>
          <p:cNvPr id="87086" name="Text Box 46"/>
          <p:cNvSpPr txBox="1">
            <a:spLocks noChangeArrowheads="1"/>
          </p:cNvSpPr>
          <p:nvPr/>
        </p:nvSpPr>
        <p:spPr bwMode="auto">
          <a:xfrm>
            <a:off x="5486400" y="3124200"/>
            <a:ext cx="3581400" cy="1343025"/>
          </a:xfrm>
          <a:prstGeom prst="rect">
            <a:avLst/>
          </a:prstGeom>
          <a:solidFill>
            <a:srgbClr val="FFFF99"/>
          </a:solidFill>
          <a:ln w="28575">
            <a:solidFill>
              <a:srgbClr val="FF3399"/>
            </a:solidFill>
            <a:miter lim="800000"/>
            <a:headEnd/>
            <a:tailEnd/>
          </a:ln>
        </p:spPr>
        <p:txBody>
          <a:bodyPr>
            <a:prstTxWarp prst="textNoShape">
              <a:avLst/>
            </a:prstTxWarp>
            <a:spAutoFit/>
          </a:bodyPr>
          <a:lstStyle/>
          <a:p>
            <a:pPr>
              <a:spcBef>
                <a:spcPct val="20000"/>
              </a:spcBef>
            </a:pPr>
            <a:r>
              <a:rPr lang="en-US" sz="1600">
                <a:solidFill>
                  <a:srgbClr val="FF3399"/>
                </a:solidFill>
                <a:latin typeface="Arial Narrow" charset="0"/>
              </a:rPr>
              <a:t>For an inertial frame observer, the forces being exerted on the ball are only </a:t>
            </a:r>
            <a:r>
              <a:rPr lang="en-US" sz="1600" b="1">
                <a:solidFill>
                  <a:srgbClr val="FF3399"/>
                </a:solidFill>
                <a:latin typeface="Arial Narrow" charset="0"/>
              </a:rPr>
              <a:t>T</a:t>
            </a:r>
            <a:r>
              <a:rPr lang="en-US" sz="1600">
                <a:solidFill>
                  <a:srgbClr val="FF3399"/>
                </a:solidFill>
                <a:latin typeface="Arial Narrow" charset="0"/>
              </a:rPr>
              <a:t> and </a:t>
            </a:r>
            <a:r>
              <a:rPr lang="en-US" sz="1600" b="1">
                <a:solidFill>
                  <a:srgbClr val="FF3399"/>
                </a:solidFill>
                <a:latin typeface="Arial Narrow" charset="0"/>
              </a:rPr>
              <a:t>F</a:t>
            </a:r>
            <a:r>
              <a:rPr lang="en-US" sz="1600" b="1" baseline="-25000">
                <a:solidFill>
                  <a:srgbClr val="FF3399"/>
                </a:solidFill>
                <a:latin typeface="Arial Narrow" charset="0"/>
              </a:rPr>
              <a:t>g</a:t>
            </a:r>
            <a:r>
              <a:rPr lang="en-US" sz="1600">
                <a:solidFill>
                  <a:srgbClr val="FF3399"/>
                </a:solidFill>
                <a:latin typeface="Arial Narrow" charset="0"/>
              </a:rPr>
              <a:t>.  The acceleration of the ball is the same as that of the box car and is provided by the x component of the tension force.</a:t>
            </a:r>
          </a:p>
        </p:txBody>
      </p:sp>
      <p:graphicFrame>
        <p:nvGraphicFramePr>
          <p:cNvPr id="87087" name="Object 3"/>
          <p:cNvGraphicFramePr>
            <a:graphicFrameLocks noChangeAspect="1"/>
          </p:cNvGraphicFramePr>
          <p:nvPr/>
        </p:nvGraphicFramePr>
        <p:xfrm>
          <a:off x="2508250" y="4787900"/>
          <a:ext cx="466725" cy="323850"/>
        </p:xfrm>
        <a:graphic>
          <a:graphicData uri="http://schemas.openxmlformats.org/presentationml/2006/ole">
            <p:oleObj spid="_x0000_s445443" name="Equation" r:id="rId4" imgW="469900" imgH="304800" progId="Equation.DSMT4">
              <p:embed/>
            </p:oleObj>
          </a:graphicData>
        </a:graphic>
      </p:graphicFrame>
      <p:sp>
        <p:nvSpPr>
          <p:cNvPr id="87088" name="Text Box 48"/>
          <p:cNvSpPr txBox="1">
            <a:spLocks noChangeArrowheads="1"/>
          </p:cNvSpPr>
          <p:nvPr/>
        </p:nvSpPr>
        <p:spPr bwMode="auto">
          <a:xfrm>
            <a:off x="5486400" y="4491038"/>
            <a:ext cx="3581400" cy="1147762"/>
          </a:xfrm>
          <a:prstGeom prst="rect">
            <a:avLst/>
          </a:prstGeom>
          <a:solidFill>
            <a:srgbClr val="FFFF99"/>
          </a:solidFill>
          <a:ln w="28575">
            <a:solidFill>
              <a:srgbClr val="FF3399"/>
            </a:solidFill>
            <a:miter lim="800000"/>
            <a:headEnd/>
            <a:tailEnd/>
          </a:ln>
        </p:spPr>
        <p:txBody>
          <a:bodyPr>
            <a:prstTxWarp prst="textNoShape">
              <a:avLst/>
            </a:prstTxWarp>
            <a:spAutoFit/>
          </a:bodyPr>
          <a:lstStyle/>
          <a:p>
            <a:pPr>
              <a:spcBef>
                <a:spcPct val="20000"/>
              </a:spcBef>
            </a:pPr>
            <a:r>
              <a:rPr lang="en-US" sz="1600">
                <a:solidFill>
                  <a:srgbClr val="FF3399"/>
                </a:solidFill>
                <a:latin typeface="Arial Narrow" charset="0"/>
              </a:rPr>
              <a:t>In the non-inertial frame observer, the forces being exerted on the ball are </a:t>
            </a:r>
            <a:r>
              <a:rPr lang="en-US" sz="1600" b="1">
                <a:solidFill>
                  <a:srgbClr val="FF3399"/>
                </a:solidFill>
                <a:latin typeface="Arial Narrow" charset="0"/>
              </a:rPr>
              <a:t>T</a:t>
            </a:r>
            <a:r>
              <a:rPr lang="en-US" sz="1600">
                <a:solidFill>
                  <a:srgbClr val="FF3399"/>
                </a:solidFill>
                <a:latin typeface="Arial Narrow" charset="0"/>
              </a:rPr>
              <a:t>, </a:t>
            </a:r>
            <a:r>
              <a:rPr lang="en-US" sz="1600" b="1">
                <a:solidFill>
                  <a:srgbClr val="FF3399"/>
                </a:solidFill>
                <a:latin typeface="Arial Narrow" charset="0"/>
              </a:rPr>
              <a:t>F</a:t>
            </a:r>
            <a:r>
              <a:rPr lang="en-US" sz="1600" b="1" baseline="-25000">
                <a:solidFill>
                  <a:srgbClr val="FF3399"/>
                </a:solidFill>
                <a:latin typeface="Arial Narrow" charset="0"/>
              </a:rPr>
              <a:t>g</a:t>
            </a:r>
            <a:r>
              <a:rPr lang="en-US" sz="1600">
                <a:solidFill>
                  <a:srgbClr val="FF3399"/>
                </a:solidFill>
                <a:latin typeface="Arial Narrow" charset="0"/>
              </a:rPr>
              <a:t>, and</a:t>
            </a:r>
            <a:r>
              <a:rPr lang="en-US" sz="1600" b="1" baseline="-25000">
                <a:solidFill>
                  <a:srgbClr val="FF3399"/>
                </a:solidFill>
                <a:latin typeface="Arial Narrow" charset="0"/>
              </a:rPr>
              <a:t> </a:t>
            </a:r>
            <a:r>
              <a:rPr lang="en-US" sz="1600" b="1">
                <a:solidFill>
                  <a:srgbClr val="FF3399"/>
                </a:solidFill>
                <a:latin typeface="Arial Narrow" charset="0"/>
              </a:rPr>
              <a:t>F</a:t>
            </a:r>
            <a:r>
              <a:rPr lang="en-US" sz="1600" b="1" baseline="-25000">
                <a:solidFill>
                  <a:srgbClr val="FF3399"/>
                </a:solidFill>
                <a:latin typeface="Arial Narrow" charset="0"/>
              </a:rPr>
              <a:t>fic</a:t>
            </a:r>
            <a:r>
              <a:rPr lang="en-US" sz="1600">
                <a:solidFill>
                  <a:srgbClr val="FF3399"/>
                </a:solidFill>
                <a:latin typeface="Arial Narrow" charset="0"/>
              </a:rPr>
              <a:t>.  </a:t>
            </a:r>
          </a:p>
          <a:p>
            <a:pPr>
              <a:spcBef>
                <a:spcPct val="20000"/>
              </a:spcBef>
            </a:pPr>
            <a:r>
              <a:rPr lang="en-US" sz="1600">
                <a:solidFill>
                  <a:srgbClr val="FF3399"/>
                </a:solidFill>
                <a:latin typeface="Arial Narrow" charset="0"/>
              </a:rPr>
              <a:t>For some reason the ball is under a force, </a:t>
            </a:r>
            <a:r>
              <a:rPr lang="en-US" sz="1600" b="1">
                <a:solidFill>
                  <a:srgbClr val="FF3399"/>
                </a:solidFill>
                <a:latin typeface="Arial Narrow" charset="0"/>
              </a:rPr>
              <a:t>F</a:t>
            </a:r>
            <a:r>
              <a:rPr lang="en-US" sz="1600" b="1" baseline="-25000">
                <a:solidFill>
                  <a:srgbClr val="FF3399"/>
                </a:solidFill>
                <a:latin typeface="Arial Narrow" charset="0"/>
              </a:rPr>
              <a:t>fic</a:t>
            </a:r>
            <a:r>
              <a:rPr lang="en-US" sz="1600">
                <a:solidFill>
                  <a:srgbClr val="FF3399"/>
                </a:solidFill>
                <a:latin typeface="Arial Narrow" charset="0"/>
              </a:rPr>
              <a:t>, that provides acceleration to the ball.</a:t>
            </a:r>
          </a:p>
        </p:txBody>
      </p:sp>
      <p:graphicFrame>
        <p:nvGraphicFramePr>
          <p:cNvPr id="87089" name="Object 4"/>
          <p:cNvGraphicFramePr>
            <a:graphicFrameLocks noChangeAspect="1"/>
          </p:cNvGraphicFramePr>
          <p:nvPr/>
        </p:nvGraphicFramePr>
        <p:xfrm>
          <a:off x="2590800" y="3505200"/>
          <a:ext cx="611188" cy="304800"/>
        </p:xfrm>
        <a:graphic>
          <a:graphicData uri="http://schemas.openxmlformats.org/presentationml/2006/ole">
            <p:oleObj spid="_x0000_s445444" name="Equation" r:id="rId5" imgW="495000" imgH="253800" progId="Equation.3">
              <p:embed/>
            </p:oleObj>
          </a:graphicData>
        </a:graphic>
      </p:graphicFrame>
      <p:graphicFrame>
        <p:nvGraphicFramePr>
          <p:cNvPr id="87090" name="Object 5"/>
          <p:cNvGraphicFramePr>
            <a:graphicFrameLocks noChangeAspect="1"/>
          </p:cNvGraphicFramePr>
          <p:nvPr/>
        </p:nvGraphicFramePr>
        <p:xfrm>
          <a:off x="2590800" y="3816350"/>
          <a:ext cx="741363" cy="304800"/>
        </p:xfrm>
        <a:graphic>
          <a:graphicData uri="http://schemas.openxmlformats.org/presentationml/2006/ole">
            <p:oleObj spid="_x0000_s445445" name="Equation" r:id="rId6" imgW="507960" imgH="253800" progId="Equation.3">
              <p:embed/>
            </p:oleObj>
          </a:graphicData>
        </a:graphic>
      </p:graphicFrame>
      <p:graphicFrame>
        <p:nvGraphicFramePr>
          <p:cNvPr id="87091" name="Object 6"/>
          <p:cNvGraphicFramePr>
            <a:graphicFrameLocks noChangeAspect="1"/>
          </p:cNvGraphicFramePr>
          <p:nvPr/>
        </p:nvGraphicFramePr>
        <p:xfrm>
          <a:off x="2590800" y="4191000"/>
          <a:ext cx="893763" cy="442913"/>
        </p:xfrm>
        <a:graphic>
          <a:graphicData uri="http://schemas.openxmlformats.org/presentationml/2006/ole">
            <p:oleObj spid="_x0000_s445446" name="Equation" r:id="rId7" imgW="622080" imgH="393480" progId="Equation.3">
              <p:embed/>
            </p:oleObj>
          </a:graphicData>
        </a:graphic>
      </p:graphicFrame>
      <p:graphicFrame>
        <p:nvGraphicFramePr>
          <p:cNvPr id="87092" name="Object 7"/>
          <p:cNvGraphicFramePr>
            <a:graphicFrameLocks noChangeAspect="1"/>
          </p:cNvGraphicFramePr>
          <p:nvPr/>
        </p:nvGraphicFramePr>
        <p:xfrm>
          <a:off x="3581400" y="4221163"/>
          <a:ext cx="1152525" cy="381000"/>
        </p:xfrm>
        <a:graphic>
          <a:graphicData uri="http://schemas.openxmlformats.org/presentationml/2006/ole">
            <p:oleObj spid="_x0000_s445447" name="Equation" r:id="rId8" imgW="749160" imgH="228600" progId="Equation.3">
              <p:embed/>
            </p:oleObj>
          </a:graphicData>
        </a:graphic>
      </p:graphicFrame>
      <p:graphicFrame>
        <p:nvGraphicFramePr>
          <p:cNvPr id="87093" name="Object 8"/>
          <p:cNvGraphicFramePr>
            <a:graphicFrameLocks noChangeAspect="1"/>
          </p:cNvGraphicFramePr>
          <p:nvPr/>
        </p:nvGraphicFramePr>
        <p:xfrm>
          <a:off x="2557463" y="5216525"/>
          <a:ext cx="490537" cy="269875"/>
        </p:xfrm>
        <a:graphic>
          <a:graphicData uri="http://schemas.openxmlformats.org/presentationml/2006/ole">
            <p:oleObj spid="_x0000_s445448" name="Equation" r:id="rId9" imgW="495000" imgH="253800" progId="Equation.3">
              <p:embed/>
            </p:oleObj>
          </a:graphicData>
        </a:graphic>
      </p:graphicFrame>
      <p:graphicFrame>
        <p:nvGraphicFramePr>
          <p:cNvPr id="87094" name="Object 9"/>
          <p:cNvGraphicFramePr>
            <a:graphicFrameLocks noChangeAspect="1"/>
          </p:cNvGraphicFramePr>
          <p:nvPr/>
        </p:nvGraphicFramePr>
        <p:xfrm>
          <a:off x="2590800" y="5521325"/>
          <a:ext cx="503238" cy="269875"/>
        </p:xfrm>
        <a:graphic>
          <a:graphicData uri="http://schemas.openxmlformats.org/presentationml/2006/ole">
            <p:oleObj spid="_x0000_s445449" name="Equation" r:id="rId10" imgW="507960" imgH="253800" progId="Equation.3">
              <p:embed/>
            </p:oleObj>
          </a:graphicData>
        </a:graphic>
      </p:graphicFrame>
      <p:graphicFrame>
        <p:nvGraphicFramePr>
          <p:cNvPr id="87095" name="Object 10"/>
          <p:cNvGraphicFramePr>
            <a:graphicFrameLocks noChangeAspect="1"/>
          </p:cNvGraphicFramePr>
          <p:nvPr/>
        </p:nvGraphicFramePr>
        <p:xfrm>
          <a:off x="2590800" y="5943600"/>
          <a:ext cx="838200" cy="419100"/>
        </p:xfrm>
        <a:graphic>
          <a:graphicData uri="http://schemas.openxmlformats.org/presentationml/2006/ole">
            <p:oleObj spid="_x0000_s445450" name="Equation" r:id="rId11" imgW="622080" imgH="393480" progId="Equation.3">
              <p:embed/>
            </p:oleObj>
          </a:graphicData>
        </a:graphic>
      </p:graphicFrame>
      <p:graphicFrame>
        <p:nvGraphicFramePr>
          <p:cNvPr id="87096" name="Object 11"/>
          <p:cNvGraphicFramePr>
            <a:graphicFrameLocks noChangeAspect="1"/>
          </p:cNvGraphicFramePr>
          <p:nvPr/>
        </p:nvGraphicFramePr>
        <p:xfrm>
          <a:off x="4138613" y="5214938"/>
          <a:ext cx="1271587" cy="257175"/>
        </p:xfrm>
        <a:graphic>
          <a:graphicData uri="http://schemas.openxmlformats.org/presentationml/2006/ole">
            <p:oleObj spid="_x0000_s445451" name="Equation" r:id="rId12" imgW="1282680" imgH="241200" progId="Equation.3">
              <p:embed/>
            </p:oleObj>
          </a:graphicData>
        </a:graphic>
      </p:graphicFrame>
      <p:graphicFrame>
        <p:nvGraphicFramePr>
          <p:cNvPr id="87097" name="Object 12"/>
          <p:cNvGraphicFramePr>
            <a:graphicFrameLocks noChangeAspect="1"/>
          </p:cNvGraphicFramePr>
          <p:nvPr/>
        </p:nvGraphicFramePr>
        <p:xfrm>
          <a:off x="3581400" y="5943600"/>
          <a:ext cx="1143000" cy="381000"/>
        </p:xfrm>
        <a:graphic>
          <a:graphicData uri="http://schemas.openxmlformats.org/presentationml/2006/ole">
            <p:oleObj spid="_x0000_s445452" name="Equation" r:id="rId13" imgW="812520" imgH="241200" progId="Equation.3">
              <p:embed/>
            </p:oleObj>
          </a:graphicData>
        </a:graphic>
      </p:graphicFrame>
      <p:sp>
        <p:nvSpPr>
          <p:cNvPr id="87098" name="Text Box 58"/>
          <p:cNvSpPr txBox="1">
            <a:spLocks noChangeArrowheads="1"/>
          </p:cNvSpPr>
          <p:nvPr/>
        </p:nvSpPr>
        <p:spPr bwMode="auto">
          <a:xfrm>
            <a:off x="5486400" y="5683250"/>
            <a:ext cx="3581400" cy="1108075"/>
          </a:xfrm>
          <a:prstGeom prst="rect">
            <a:avLst/>
          </a:prstGeom>
          <a:solidFill>
            <a:srgbClr val="FFFF99"/>
          </a:solidFill>
          <a:ln w="38100">
            <a:solidFill>
              <a:srgbClr val="003300"/>
            </a:solidFill>
            <a:miter lim="800000"/>
            <a:headEnd/>
            <a:tailEnd/>
          </a:ln>
        </p:spPr>
        <p:txBody>
          <a:bodyPr>
            <a:prstTxWarp prst="textNoShape">
              <a:avLst/>
            </a:prstTxWarp>
            <a:spAutoFit/>
          </a:bodyPr>
          <a:lstStyle/>
          <a:p>
            <a:pPr>
              <a:spcBef>
                <a:spcPct val="20000"/>
              </a:spcBef>
            </a:pPr>
            <a:r>
              <a:rPr lang="en-US" sz="1600">
                <a:solidFill>
                  <a:srgbClr val="003300"/>
                </a:solidFill>
                <a:latin typeface="Arial Narrow" charset="0"/>
              </a:rPr>
              <a:t>While the mathematical expression of the acceleration of the ball is identical to that of inertial frame observer’s, the cause of the force is dramatically different.</a:t>
            </a:r>
          </a:p>
        </p:txBody>
      </p:sp>
      <p:graphicFrame>
        <p:nvGraphicFramePr>
          <p:cNvPr id="87099" name="Object 13"/>
          <p:cNvGraphicFramePr>
            <a:graphicFrameLocks noChangeAspect="1"/>
          </p:cNvGraphicFramePr>
          <p:nvPr/>
        </p:nvGraphicFramePr>
        <p:xfrm>
          <a:off x="3284538" y="3124200"/>
          <a:ext cx="765175" cy="314325"/>
        </p:xfrm>
        <a:graphic>
          <a:graphicData uri="http://schemas.openxmlformats.org/presentationml/2006/ole">
            <p:oleObj spid="_x0000_s445453" name="Equation" r:id="rId14" imgW="482600" imgH="279400" progId="Equation.DSMT4">
              <p:embed/>
            </p:oleObj>
          </a:graphicData>
        </a:graphic>
      </p:graphicFrame>
      <p:graphicFrame>
        <p:nvGraphicFramePr>
          <p:cNvPr id="87100" name="Object 14"/>
          <p:cNvGraphicFramePr>
            <a:graphicFrameLocks noChangeAspect="1"/>
          </p:cNvGraphicFramePr>
          <p:nvPr/>
        </p:nvGraphicFramePr>
        <p:xfrm>
          <a:off x="3216275" y="3521075"/>
          <a:ext cx="517525" cy="274638"/>
        </p:xfrm>
        <a:graphic>
          <a:graphicData uri="http://schemas.openxmlformats.org/presentationml/2006/ole">
            <p:oleObj spid="_x0000_s445454" name="Equation" r:id="rId15" imgW="419040" imgH="228600" progId="Equation.3">
              <p:embed/>
            </p:oleObj>
          </a:graphicData>
        </a:graphic>
      </p:graphicFrame>
      <p:graphicFrame>
        <p:nvGraphicFramePr>
          <p:cNvPr id="87101" name="Object 15"/>
          <p:cNvGraphicFramePr>
            <a:graphicFrameLocks noChangeAspect="1"/>
          </p:cNvGraphicFramePr>
          <p:nvPr/>
        </p:nvGraphicFramePr>
        <p:xfrm>
          <a:off x="3733800" y="3521075"/>
          <a:ext cx="501650" cy="273050"/>
        </p:xfrm>
        <a:graphic>
          <a:graphicData uri="http://schemas.openxmlformats.org/presentationml/2006/ole">
            <p:oleObj spid="_x0000_s445455" name="Equation" r:id="rId16" imgW="406080" imgH="228600" progId="Equation.3">
              <p:embed/>
            </p:oleObj>
          </a:graphicData>
        </a:graphic>
      </p:graphicFrame>
      <p:graphicFrame>
        <p:nvGraphicFramePr>
          <p:cNvPr id="87102" name="Object 16"/>
          <p:cNvGraphicFramePr>
            <a:graphicFrameLocks noChangeAspect="1"/>
          </p:cNvGraphicFramePr>
          <p:nvPr/>
        </p:nvGraphicFramePr>
        <p:xfrm>
          <a:off x="4191000" y="3551238"/>
          <a:ext cx="549275" cy="212725"/>
        </p:xfrm>
        <a:graphic>
          <a:graphicData uri="http://schemas.openxmlformats.org/presentationml/2006/ole">
            <p:oleObj spid="_x0000_s445456" name="Equation" r:id="rId17" imgW="444240" imgH="177480" progId="Equation.3">
              <p:embed/>
            </p:oleObj>
          </a:graphicData>
        </a:graphic>
      </p:graphicFrame>
      <p:graphicFrame>
        <p:nvGraphicFramePr>
          <p:cNvPr id="87103" name="Object 17"/>
          <p:cNvGraphicFramePr>
            <a:graphicFrameLocks noChangeAspect="1"/>
          </p:cNvGraphicFramePr>
          <p:nvPr/>
        </p:nvGraphicFramePr>
        <p:xfrm>
          <a:off x="3311525" y="3848100"/>
          <a:ext cx="1336675" cy="242888"/>
        </p:xfrm>
        <a:graphic>
          <a:graphicData uri="http://schemas.openxmlformats.org/presentationml/2006/ole">
            <p:oleObj spid="_x0000_s445457" name="Equation" r:id="rId18" imgW="914400" imgH="203040" progId="Equation.3">
              <p:embed/>
            </p:oleObj>
          </a:graphicData>
        </a:graphic>
      </p:graphicFrame>
      <p:graphicFrame>
        <p:nvGraphicFramePr>
          <p:cNvPr id="87104" name="Object 18"/>
          <p:cNvGraphicFramePr>
            <a:graphicFrameLocks noChangeAspect="1"/>
          </p:cNvGraphicFramePr>
          <p:nvPr/>
        </p:nvGraphicFramePr>
        <p:xfrm>
          <a:off x="4648200" y="3862388"/>
          <a:ext cx="185738" cy="214312"/>
        </p:xfrm>
        <a:graphic>
          <a:graphicData uri="http://schemas.openxmlformats.org/presentationml/2006/ole">
            <p:oleObj spid="_x0000_s445458" name="Equation" r:id="rId19" imgW="126720" imgH="177480" progId="Equation.3">
              <p:embed/>
            </p:oleObj>
          </a:graphicData>
        </a:graphic>
      </p:graphicFrame>
      <p:sp>
        <p:nvSpPr>
          <p:cNvPr id="87105" name="Line 65"/>
          <p:cNvSpPr>
            <a:spLocks noChangeShapeType="1"/>
          </p:cNvSpPr>
          <p:nvPr/>
        </p:nvSpPr>
        <p:spPr bwMode="auto">
          <a:xfrm>
            <a:off x="0" y="4724400"/>
            <a:ext cx="5257800" cy="0"/>
          </a:xfrm>
          <a:prstGeom prst="line">
            <a:avLst/>
          </a:prstGeom>
          <a:noFill/>
          <a:ln w="38100">
            <a:solidFill>
              <a:srgbClr val="CC00CC"/>
            </a:solidFill>
            <a:round/>
            <a:headEnd/>
            <a:tailEnd/>
          </a:ln>
        </p:spPr>
        <p:txBody>
          <a:bodyPr>
            <a:prstTxWarp prst="textNoShape">
              <a:avLst/>
            </a:prstTxWarp>
          </a:bodyPr>
          <a:lstStyle/>
          <a:p>
            <a:endParaRPr lang="en-US"/>
          </a:p>
        </p:txBody>
      </p:sp>
      <p:graphicFrame>
        <p:nvGraphicFramePr>
          <p:cNvPr id="87106" name="Object 19"/>
          <p:cNvGraphicFramePr>
            <a:graphicFrameLocks noChangeAspect="1"/>
          </p:cNvGraphicFramePr>
          <p:nvPr/>
        </p:nvGraphicFramePr>
        <p:xfrm>
          <a:off x="3022600" y="4800600"/>
          <a:ext cx="842963" cy="295275"/>
        </p:xfrm>
        <a:graphic>
          <a:graphicData uri="http://schemas.openxmlformats.org/presentationml/2006/ole">
            <p:oleObj spid="_x0000_s445459" name="Equation" r:id="rId20" imgW="850900" imgH="279400" progId="Equation.DSMT4">
              <p:embed/>
            </p:oleObj>
          </a:graphicData>
        </a:graphic>
      </p:graphicFrame>
      <p:graphicFrame>
        <p:nvGraphicFramePr>
          <p:cNvPr id="87107" name="Object 20"/>
          <p:cNvGraphicFramePr>
            <a:graphicFrameLocks noChangeAspect="1"/>
          </p:cNvGraphicFramePr>
          <p:nvPr/>
        </p:nvGraphicFramePr>
        <p:xfrm>
          <a:off x="3055938" y="5222875"/>
          <a:ext cx="906462" cy="257175"/>
        </p:xfrm>
        <a:graphic>
          <a:graphicData uri="http://schemas.openxmlformats.org/presentationml/2006/ole">
            <p:oleObj spid="_x0000_s445460" name="Equation" r:id="rId21" imgW="914400" imgH="241200" progId="Equation.3">
              <p:embed/>
            </p:oleObj>
          </a:graphicData>
        </a:graphic>
      </p:graphicFrame>
      <p:graphicFrame>
        <p:nvGraphicFramePr>
          <p:cNvPr id="87108" name="Object 21"/>
          <p:cNvGraphicFramePr>
            <a:graphicFrameLocks noChangeAspect="1"/>
          </p:cNvGraphicFramePr>
          <p:nvPr/>
        </p:nvGraphicFramePr>
        <p:xfrm>
          <a:off x="3911600" y="5257800"/>
          <a:ext cx="127000" cy="188913"/>
        </p:xfrm>
        <a:graphic>
          <a:graphicData uri="http://schemas.openxmlformats.org/presentationml/2006/ole">
            <p:oleObj spid="_x0000_s445461" name="Equation" r:id="rId22" imgW="126720" imgH="177480" progId="Equation.3">
              <p:embed/>
            </p:oleObj>
          </a:graphicData>
        </a:graphic>
      </p:graphicFrame>
      <p:graphicFrame>
        <p:nvGraphicFramePr>
          <p:cNvPr id="87109" name="Object 22"/>
          <p:cNvGraphicFramePr>
            <a:graphicFrameLocks noChangeAspect="1"/>
          </p:cNvGraphicFramePr>
          <p:nvPr/>
        </p:nvGraphicFramePr>
        <p:xfrm>
          <a:off x="3087688" y="5548313"/>
          <a:ext cx="906462" cy="215900"/>
        </p:xfrm>
        <a:graphic>
          <a:graphicData uri="http://schemas.openxmlformats.org/presentationml/2006/ole">
            <p:oleObj spid="_x0000_s445462" name="Equation" r:id="rId23" imgW="914400" imgH="203040" progId="Equation.3">
              <p:embed/>
            </p:oleObj>
          </a:graphicData>
        </a:graphic>
      </p:graphicFrame>
      <p:graphicFrame>
        <p:nvGraphicFramePr>
          <p:cNvPr id="87110" name="Object 23"/>
          <p:cNvGraphicFramePr>
            <a:graphicFrameLocks noChangeAspect="1"/>
          </p:cNvGraphicFramePr>
          <p:nvPr/>
        </p:nvGraphicFramePr>
        <p:xfrm>
          <a:off x="3987800" y="5562600"/>
          <a:ext cx="127000" cy="188913"/>
        </p:xfrm>
        <a:graphic>
          <a:graphicData uri="http://schemas.openxmlformats.org/presentationml/2006/ole">
            <p:oleObj spid="_x0000_s445463" name="Equation" r:id="rId24" imgW="126720" imgH="177480" progId="Equation.DSMT4">
              <p:embed/>
            </p:oleObj>
          </a:graphicData>
        </a:graphic>
      </p:graphicFrame>
      <p:sp>
        <p:nvSpPr>
          <p:cNvPr id="42033" name="Footer Placeholder 72"/>
          <p:cNvSpPr>
            <a:spLocks noGrp="1"/>
          </p:cNvSpPr>
          <p:nvPr>
            <p:ph type="ftr" sz="quarter" idx="11"/>
          </p:nvPr>
        </p:nvSpPr>
        <p:spPr>
          <a:noFill/>
        </p:spPr>
        <p:txBody>
          <a:bodyPr/>
          <a:lstStyle/>
          <a:p>
            <a:r>
              <a:rPr lang="en-US" smtClean="0"/>
              <a:t>PHYS 1443-001, Spring 2011 Dr. Jaehoon Yu</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Thursday, June 16, 2011</a:t>
            </a:r>
            <a:endParaRPr lang="en-US" dirty="0"/>
          </a:p>
        </p:txBody>
      </p:sp>
      <p:sp>
        <p:nvSpPr>
          <p:cNvPr id="5" name="Footer Placeholder 4"/>
          <p:cNvSpPr>
            <a:spLocks noGrp="1"/>
          </p:cNvSpPr>
          <p:nvPr>
            <p:ph type="ftr" sz="quarter" idx="11"/>
          </p:nvPr>
        </p:nvSpPr>
        <p:spPr/>
        <p:txBody>
          <a:bodyPr/>
          <a:lstStyle/>
          <a:p>
            <a:pPr>
              <a:defRPr/>
            </a:pPr>
            <a:r>
              <a:rPr lang="en-US" smtClean="0"/>
              <a:t>PHYS 1443-001, Spring 2011 Dr. Jaehoon Yu</a:t>
            </a:r>
            <a:endParaRPr lang="en-US"/>
          </a:p>
        </p:txBody>
      </p:sp>
      <p:sp>
        <p:nvSpPr>
          <p:cNvPr id="17412" name="Slide Number Placeholder 5"/>
          <p:cNvSpPr>
            <a:spLocks noGrp="1"/>
          </p:cNvSpPr>
          <p:nvPr>
            <p:ph type="sldNum" sz="quarter" idx="12"/>
          </p:nvPr>
        </p:nvSpPr>
        <p:spPr>
          <a:noFill/>
        </p:spPr>
        <p:txBody>
          <a:bodyPr/>
          <a:lstStyle/>
          <a:p>
            <a:fld id="{B87C9EB8-B678-E544-9A4F-B2C1CE5C7CE9}" type="slidenum">
              <a:rPr lang="en-US"/>
              <a:pPr/>
              <a:t>2</a:t>
            </a:fld>
            <a:endParaRPr lang="en-US"/>
          </a:p>
        </p:txBody>
      </p:sp>
      <p:sp>
        <p:nvSpPr>
          <p:cNvPr id="17413" name="Rectangle 2"/>
          <p:cNvSpPr>
            <a:spLocks noGrp="1" noChangeArrowheads="1"/>
          </p:cNvSpPr>
          <p:nvPr>
            <p:ph type="title"/>
          </p:nvPr>
        </p:nvSpPr>
        <p:spPr>
          <a:xfrm>
            <a:off x="762000" y="0"/>
            <a:ext cx="7772400" cy="838200"/>
          </a:xfrm>
        </p:spPr>
        <p:txBody>
          <a:bodyPr/>
          <a:lstStyle/>
          <a:p>
            <a:pPr eaLnBrk="1" hangingPunct="1"/>
            <a:r>
              <a:rPr lang="en-US" dirty="0"/>
              <a:t>Announcements</a:t>
            </a:r>
          </a:p>
        </p:txBody>
      </p:sp>
      <p:sp>
        <p:nvSpPr>
          <p:cNvPr id="111619" name="Rectangle 3"/>
          <p:cNvSpPr>
            <a:spLocks noGrp="1" noChangeArrowheads="1"/>
          </p:cNvSpPr>
          <p:nvPr>
            <p:ph type="body" idx="1"/>
          </p:nvPr>
        </p:nvSpPr>
        <p:spPr>
          <a:xfrm>
            <a:off x="457200" y="609600"/>
            <a:ext cx="8153400" cy="5638800"/>
          </a:xfrm>
        </p:spPr>
        <p:txBody>
          <a:bodyPr/>
          <a:lstStyle/>
          <a:p>
            <a:r>
              <a:rPr lang="en-US" dirty="0" smtClean="0"/>
              <a:t>Mid-term exam</a:t>
            </a:r>
          </a:p>
          <a:p>
            <a:pPr lvl="1"/>
            <a:r>
              <a:rPr lang="en-US" dirty="0" smtClean="0"/>
              <a:t>In the class on Tuesday, June 21, 2011</a:t>
            </a:r>
          </a:p>
          <a:p>
            <a:pPr lvl="1"/>
            <a:r>
              <a:rPr lang="en-US" dirty="0" smtClean="0"/>
              <a:t>Covers: CH 1.1 – what we finish Monday, June 20 plus Appendices A and B</a:t>
            </a:r>
          </a:p>
          <a:p>
            <a:pPr lvl="1"/>
            <a:r>
              <a:rPr lang="en-US" dirty="0" smtClean="0"/>
              <a:t>Mixture of free response problems and multiple choice problems</a:t>
            </a:r>
          </a:p>
          <a:p>
            <a:r>
              <a:rPr lang="en-US" dirty="0" smtClean="0"/>
              <a:t>Quiz 2 results</a:t>
            </a:r>
          </a:p>
          <a:p>
            <a:pPr lvl="1"/>
            <a:r>
              <a:rPr lang="en-US" dirty="0" smtClean="0"/>
              <a:t>Class average: 21.5/35</a:t>
            </a:r>
          </a:p>
          <a:p>
            <a:pPr lvl="2"/>
            <a:r>
              <a:rPr lang="en-US" dirty="0" smtClean="0"/>
              <a:t>Equivalent to 61.4/100</a:t>
            </a:r>
          </a:p>
          <a:p>
            <a:pPr lvl="2"/>
            <a:r>
              <a:rPr lang="en-US" dirty="0" smtClean="0"/>
              <a:t>Previous result: 62.5/100</a:t>
            </a:r>
          </a:p>
          <a:p>
            <a:pPr lvl="1"/>
            <a:r>
              <a:rPr lang="en-US" dirty="0" smtClean="0"/>
              <a:t>Top score: 35/35</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r>
              <a:rPr lang="en-US" smtClean="0"/>
              <a:t>Thursday, June 16, 2011</a:t>
            </a:r>
          </a:p>
        </p:txBody>
      </p:sp>
      <p:sp>
        <p:nvSpPr>
          <p:cNvPr id="24579" name="Footer Placeholder 4"/>
          <p:cNvSpPr>
            <a:spLocks noGrp="1"/>
          </p:cNvSpPr>
          <p:nvPr>
            <p:ph type="ftr" sz="quarter" idx="11"/>
          </p:nvPr>
        </p:nvSpPr>
        <p:spPr>
          <a:noFill/>
        </p:spPr>
        <p:txBody>
          <a:bodyPr/>
          <a:lstStyle/>
          <a:p>
            <a:r>
              <a:rPr lang="en-US" smtClean="0"/>
              <a:t>PHYS 1443-001, Spring 2011 Dr. Jaehoon Yu</a:t>
            </a:r>
          </a:p>
        </p:txBody>
      </p:sp>
      <p:sp>
        <p:nvSpPr>
          <p:cNvPr id="24580" name="Slide Number Placeholder 5"/>
          <p:cNvSpPr>
            <a:spLocks noGrp="1"/>
          </p:cNvSpPr>
          <p:nvPr>
            <p:ph type="sldNum" sz="quarter" idx="12"/>
          </p:nvPr>
        </p:nvSpPr>
        <p:spPr>
          <a:noFill/>
        </p:spPr>
        <p:txBody>
          <a:bodyPr/>
          <a:lstStyle/>
          <a:p>
            <a:fld id="{FA20E09B-5EA8-AC45-AE13-695BE7191D62}" type="slidenum">
              <a:rPr lang="en-US"/>
              <a:pPr/>
              <a:t>3</a:t>
            </a:fld>
            <a:endParaRPr lang="en-US"/>
          </a:p>
        </p:txBody>
      </p:sp>
      <p:sp>
        <p:nvSpPr>
          <p:cNvPr id="24581" name="Rectangle 2"/>
          <p:cNvSpPr>
            <a:spLocks noGrp="1" noChangeArrowheads="1"/>
          </p:cNvSpPr>
          <p:nvPr>
            <p:ph type="title"/>
          </p:nvPr>
        </p:nvSpPr>
        <p:spPr>
          <a:xfrm>
            <a:off x="762000" y="76200"/>
            <a:ext cx="7772400" cy="685800"/>
          </a:xfrm>
        </p:spPr>
        <p:txBody>
          <a:bodyPr/>
          <a:lstStyle/>
          <a:p>
            <a:r>
              <a:rPr lang="en-US" sz="3600" dirty="0" smtClean="0"/>
              <a:t>Reminder: Special </a:t>
            </a:r>
            <a:r>
              <a:rPr lang="en-US" sz="3600" dirty="0"/>
              <a:t>Project for Extra Credit</a:t>
            </a:r>
          </a:p>
        </p:txBody>
      </p:sp>
      <p:sp>
        <p:nvSpPr>
          <p:cNvPr id="7" name="Text Box 3"/>
          <p:cNvSpPr txBox="1">
            <a:spLocks noChangeArrowheads="1"/>
          </p:cNvSpPr>
          <p:nvPr/>
        </p:nvSpPr>
        <p:spPr bwMode="auto">
          <a:xfrm>
            <a:off x="685800" y="762000"/>
            <a:ext cx="8001000" cy="12001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charset="0"/>
              </a:rPr>
              <a:t>A large man and a small boy stand facing each other on </a:t>
            </a:r>
            <a:r>
              <a:rPr lang="en-US" sz="1800" b="1">
                <a:solidFill>
                  <a:srgbClr val="FF0000"/>
                </a:solidFill>
                <a:latin typeface="Arial Narrow" charset="0"/>
              </a:rPr>
              <a:t>frictionless ice</a:t>
            </a:r>
            <a:r>
              <a:rPr lang="en-US" sz="1800">
                <a:solidFill>
                  <a:schemeClr val="accent2"/>
                </a:solidFill>
                <a:latin typeface="Arial Narrow" charset="0"/>
              </a:rPr>
              <a:t>.   They put their hands together and push against each other so that they move apart.  </a:t>
            </a:r>
            <a:r>
              <a:rPr lang="en-US" sz="1800">
                <a:solidFill>
                  <a:srgbClr val="800000"/>
                </a:solidFill>
                <a:latin typeface="Arial Narrow" charset="0"/>
              </a:rPr>
              <a:t>a) Who moves away with the higher speed, by how much and why? b) Who moves farther in the same elapsed time, by how much and why?</a:t>
            </a:r>
            <a:endParaRPr lang="en-US" sz="1800" baseline="30000">
              <a:solidFill>
                <a:srgbClr val="800000"/>
              </a:solidFill>
              <a:latin typeface="Arial Narrow" charset="0"/>
            </a:endParaRPr>
          </a:p>
        </p:txBody>
      </p:sp>
      <p:sp>
        <p:nvSpPr>
          <p:cNvPr id="24583" name="Content Placeholder 7"/>
          <p:cNvSpPr>
            <a:spLocks noGrp="1"/>
          </p:cNvSpPr>
          <p:nvPr>
            <p:ph idx="1"/>
          </p:nvPr>
        </p:nvSpPr>
        <p:spPr/>
        <p:txBody>
          <a:bodyPr/>
          <a:lstStyle/>
          <a:p>
            <a:r>
              <a:rPr lang="en-US" dirty="0"/>
              <a:t>Derive the formulae for the two problems above in much more detail and explain your logic in a greater detail than what is in this lecture note.</a:t>
            </a:r>
          </a:p>
          <a:p>
            <a:r>
              <a:rPr lang="en-US" dirty="0"/>
              <a:t>Be sure to clearly define each variables used in your derivation.</a:t>
            </a:r>
          </a:p>
          <a:p>
            <a:r>
              <a:rPr lang="en-US" dirty="0"/>
              <a:t>Each problem is 10 points.</a:t>
            </a:r>
          </a:p>
          <a:p>
            <a:r>
              <a:rPr lang="en-US" dirty="0"/>
              <a:t>Due is</a:t>
            </a:r>
            <a:r>
              <a:rPr lang="en-US" dirty="0" smtClean="0"/>
              <a:t> Monday</a:t>
            </a:r>
            <a:r>
              <a:rPr lang="en-US" dirty="0"/>
              <a:t>,</a:t>
            </a:r>
            <a:r>
              <a:rPr lang="en-US" dirty="0" smtClean="0"/>
              <a:t> June 20.</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r>
              <a:rPr lang="en-US" smtClean="0"/>
              <a:t>Thursday, June 16, 2011</a:t>
            </a:r>
          </a:p>
        </p:txBody>
      </p:sp>
      <p:sp>
        <p:nvSpPr>
          <p:cNvPr id="24579" name="Footer Placeholder 4"/>
          <p:cNvSpPr>
            <a:spLocks noGrp="1"/>
          </p:cNvSpPr>
          <p:nvPr>
            <p:ph type="ftr" sz="quarter" idx="11"/>
          </p:nvPr>
        </p:nvSpPr>
        <p:spPr>
          <a:noFill/>
        </p:spPr>
        <p:txBody>
          <a:bodyPr/>
          <a:lstStyle/>
          <a:p>
            <a:r>
              <a:rPr lang="en-US" smtClean="0"/>
              <a:t>PHYS 1443-001, Spring 2011 Dr. Jaehoon Yu</a:t>
            </a:r>
          </a:p>
        </p:txBody>
      </p:sp>
      <p:sp>
        <p:nvSpPr>
          <p:cNvPr id="24580" name="Slide Number Placeholder 5"/>
          <p:cNvSpPr>
            <a:spLocks noGrp="1"/>
          </p:cNvSpPr>
          <p:nvPr>
            <p:ph type="sldNum" sz="quarter" idx="12"/>
          </p:nvPr>
        </p:nvSpPr>
        <p:spPr>
          <a:noFill/>
        </p:spPr>
        <p:txBody>
          <a:bodyPr/>
          <a:lstStyle/>
          <a:p>
            <a:fld id="{FA20E09B-5EA8-AC45-AE13-695BE7191D62}" type="slidenum">
              <a:rPr lang="en-US"/>
              <a:pPr/>
              <a:t>4</a:t>
            </a:fld>
            <a:endParaRPr lang="en-US"/>
          </a:p>
        </p:txBody>
      </p:sp>
      <p:sp>
        <p:nvSpPr>
          <p:cNvPr id="24581" name="Rectangle 2"/>
          <p:cNvSpPr>
            <a:spLocks noGrp="1" noChangeArrowheads="1"/>
          </p:cNvSpPr>
          <p:nvPr>
            <p:ph type="title"/>
          </p:nvPr>
        </p:nvSpPr>
        <p:spPr>
          <a:xfrm>
            <a:off x="762000" y="76200"/>
            <a:ext cx="8001000" cy="685800"/>
          </a:xfrm>
        </p:spPr>
        <p:txBody>
          <a:bodyPr/>
          <a:lstStyle/>
          <a:p>
            <a:r>
              <a:rPr lang="en-US" sz="4000" dirty="0" smtClean="0"/>
              <a:t>Reminder: Special </a:t>
            </a:r>
            <a:r>
              <a:rPr lang="en-US" sz="4000" dirty="0"/>
              <a:t>Project for Extra Credit</a:t>
            </a:r>
          </a:p>
        </p:txBody>
      </p:sp>
      <p:sp>
        <p:nvSpPr>
          <p:cNvPr id="7" name="Text Box 3"/>
          <p:cNvSpPr txBox="1">
            <a:spLocks noChangeArrowheads="1"/>
          </p:cNvSpPr>
          <p:nvPr/>
        </p:nvSpPr>
        <p:spPr bwMode="auto">
          <a:xfrm>
            <a:off x="685800" y="762000"/>
            <a:ext cx="8001000" cy="1631216"/>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dirty="0" smtClean="0">
                <a:solidFill>
                  <a:schemeClr val="accent2"/>
                </a:solidFill>
                <a:latin typeface="Arial Narrow" charset="0"/>
              </a:rPr>
              <a:t>A 92kg astronaut tied to an 11000kg space craft  with a 100m bungee cord pushes the space craft with a force P=36N in space.   Assuming there is no loss of energy at the end of the cord, and the cord does not stretch beyond its original length, the astronaut and the space craft get pulled back to each other by the cord toward a head-on collision.    Answer the following questions.</a:t>
            </a:r>
            <a:endParaRPr lang="en-US" sz="2000" baseline="30000" dirty="0">
              <a:solidFill>
                <a:srgbClr val="800000"/>
              </a:solidFill>
              <a:latin typeface="Arial Narrow" charset="0"/>
            </a:endParaRPr>
          </a:p>
        </p:txBody>
      </p:sp>
      <p:sp>
        <p:nvSpPr>
          <p:cNvPr id="24583" name="Content Placeholder 7"/>
          <p:cNvSpPr>
            <a:spLocks noGrp="1"/>
          </p:cNvSpPr>
          <p:nvPr>
            <p:ph idx="1"/>
          </p:nvPr>
        </p:nvSpPr>
        <p:spPr>
          <a:xfrm>
            <a:off x="685800" y="2514600"/>
            <a:ext cx="7772400" cy="3581400"/>
          </a:xfrm>
        </p:spPr>
        <p:txBody>
          <a:bodyPr/>
          <a:lstStyle/>
          <a:p>
            <a:r>
              <a:rPr lang="en-US" sz="2400" dirty="0" smtClean="0"/>
              <a:t>What are the speeds of the astronaut and the space craft just before they collide? (10 points)</a:t>
            </a:r>
          </a:p>
          <a:p>
            <a:r>
              <a:rPr lang="en-US" sz="2400" dirty="0" smtClean="0"/>
              <a:t>What are the magnitudes of the accelerations of the astronaut and the space craft if they come to a full stop in 0.5m from the point of initial contact? (10 points)</a:t>
            </a:r>
          </a:p>
          <a:p>
            <a:r>
              <a:rPr lang="en-US" sz="2400" dirty="0" smtClean="0"/>
              <a:t>What are the magnitudes of the forces exerting on the astronaut and the space craft when they come to a full stop? 6 points)</a:t>
            </a:r>
          </a:p>
          <a:p>
            <a:r>
              <a:rPr lang="en-US" sz="2400" dirty="0" smtClean="0"/>
              <a:t>Due </a:t>
            </a:r>
            <a:r>
              <a:rPr lang="en-US" sz="2400" dirty="0"/>
              <a:t>is</a:t>
            </a:r>
            <a:r>
              <a:rPr lang="en-US" sz="2400" dirty="0" smtClean="0"/>
              <a:t> Wednesday</a:t>
            </a:r>
            <a:r>
              <a:rPr lang="en-US" sz="2400" dirty="0"/>
              <a:t>,</a:t>
            </a:r>
            <a:r>
              <a:rPr lang="en-US" sz="2400" dirty="0" smtClean="0"/>
              <a:t> June 22.</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8" name="Date Placeholder 4"/>
          <p:cNvSpPr>
            <a:spLocks noGrp="1"/>
          </p:cNvSpPr>
          <p:nvPr>
            <p:ph type="dt" sz="quarter" idx="10"/>
          </p:nvPr>
        </p:nvSpPr>
        <p:spPr>
          <a:noFill/>
        </p:spPr>
        <p:txBody>
          <a:bodyPr/>
          <a:lstStyle/>
          <a:p>
            <a:r>
              <a:rPr lang="en-US" smtClean="0"/>
              <a:t>Thursday, June 16, 2011</a:t>
            </a:r>
          </a:p>
        </p:txBody>
      </p:sp>
      <p:sp>
        <p:nvSpPr>
          <p:cNvPr id="21509" name="Slide Number Placeholder 6"/>
          <p:cNvSpPr>
            <a:spLocks noGrp="1"/>
          </p:cNvSpPr>
          <p:nvPr>
            <p:ph type="sldNum" sz="quarter" idx="12"/>
          </p:nvPr>
        </p:nvSpPr>
        <p:spPr>
          <a:noFill/>
        </p:spPr>
        <p:txBody>
          <a:bodyPr/>
          <a:lstStyle/>
          <a:p>
            <a:fld id="{E34E773F-D092-6C4D-8EFB-7765E82DFB82}" type="slidenum">
              <a:rPr lang="en-US" smtClean="0"/>
              <a:pPr/>
              <a:t>5</a:t>
            </a:fld>
            <a:endParaRPr lang="en-US" smtClean="0"/>
          </a:p>
        </p:txBody>
      </p:sp>
      <p:sp>
        <p:nvSpPr>
          <p:cNvPr id="21510" name="Rectangle 2"/>
          <p:cNvSpPr>
            <a:spLocks noGrp="1" noChangeArrowheads="1"/>
          </p:cNvSpPr>
          <p:nvPr>
            <p:ph type="title"/>
          </p:nvPr>
        </p:nvSpPr>
        <p:spPr>
          <a:xfrm>
            <a:off x="685800" y="76200"/>
            <a:ext cx="7772400" cy="1219200"/>
          </a:xfrm>
        </p:spPr>
        <p:txBody>
          <a:bodyPr/>
          <a:lstStyle/>
          <a:p>
            <a:r>
              <a:rPr lang="en-US"/>
              <a:t>Special Project</a:t>
            </a:r>
          </a:p>
        </p:txBody>
      </p:sp>
      <p:sp>
        <p:nvSpPr>
          <p:cNvPr id="92163" name="Rectangle 3"/>
          <p:cNvSpPr>
            <a:spLocks noGrp="1" noChangeArrowheads="1"/>
          </p:cNvSpPr>
          <p:nvPr>
            <p:ph type="body" sz="half" idx="1"/>
          </p:nvPr>
        </p:nvSpPr>
        <p:spPr>
          <a:xfrm>
            <a:off x="457200" y="1219200"/>
            <a:ext cx="8382000" cy="5181600"/>
          </a:xfrm>
        </p:spPr>
        <p:txBody>
          <a:bodyPr/>
          <a:lstStyle/>
          <a:p>
            <a:pPr>
              <a:lnSpc>
                <a:spcPct val="90000"/>
              </a:lnSpc>
            </a:pPr>
            <a:r>
              <a:rPr lang="en-US" sz="3600" dirty="0"/>
              <a:t>Derive the formula for the gravitational acceleration (   ) at the radius                    from the center, inside of the Earth. (10 points)</a:t>
            </a:r>
          </a:p>
          <a:p>
            <a:pPr>
              <a:lnSpc>
                <a:spcPct val="90000"/>
              </a:lnSpc>
            </a:pPr>
            <a:r>
              <a:rPr lang="en-US" sz="3600" dirty="0"/>
              <a:t>Compute the fractional magnitude of the  gravitational acceleration 1km and 500km inside the surface of the Earth with respect to that on the surface. (6 points, 3 points each)</a:t>
            </a:r>
          </a:p>
          <a:p>
            <a:pPr>
              <a:lnSpc>
                <a:spcPct val="90000"/>
              </a:lnSpc>
            </a:pPr>
            <a:r>
              <a:rPr lang="en-US" sz="3600" dirty="0"/>
              <a:t>Due at the beginning of the class</a:t>
            </a:r>
            <a:r>
              <a:rPr lang="en-US" sz="3600" dirty="0" smtClean="0"/>
              <a:t> Monday</a:t>
            </a:r>
            <a:r>
              <a:rPr lang="en-US" sz="3600" dirty="0"/>
              <a:t>,</a:t>
            </a:r>
            <a:r>
              <a:rPr lang="en-US" sz="3600" dirty="0" smtClean="0"/>
              <a:t> June 27</a:t>
            </a:r>
            <a:endParaRPr lang="en-US" sz="3600" dirty="0"/>
          </a:p>
        </p:txBody>
      </p:sp>
      <p:graphicFrame>
        <p:nvGraphicFramePr>
          <p:cNvPr id="92164" name="Object 2"/>
          <p:cNvGraphicFramePr>
            <a:graphicFrameLocks noChangeAspect="1"/>
          </p:cNvGraphicFramePr>
          <p:nvPr/>
        </p:nvGraphicFramePr>
        <p:xfrm>
          <a:off x="5943600" y="1676400"/>
          <a:ext cx="1828800" cy="715963"/>
        </p:xfrm>
        <a:graphic>
          <a:graphicData uri="http://schemas.openxmlformats.org/presentationml/2006/ole">
            <p:oleObj spid="_x0000_s448514" name="Equation" r:id="rId3" imgW="647640" imgH="253800" progId="Equation.DSMT4">
              <p:embed/>
            </p:oleObj>
          </a:graphicData>
        </a:graphic>
      </p:graphicFrame>
      <p:graphicFrame>
        <p:nvGraphicFramePr>
          <p:cNvPr id="92165" name="Object 3"/>
          <p:cNvGraphicFramePr>
            <a:graphicFrameLocks noChangeAspect="1"/>
          </p:cNvGraphicFramePr>
          <p:nvPr>
            <p:ph sz="half" idx="2"/>
          </p:nvPr>
        </p:nvGraphicFramePr>
        <p:xfrm>
          <a:off x="3048000" y="1727200"/>
          <a:ext cx="496888" cy="558800"/>
        </p:xfrm>
        <a:graphic>
          <a:graphicData uri="http://schemas.openxmlformats.org/presentationml/2006/ole">
            <p:oleObj spid="_x0000_s448515" name="Equation" r:id="rId4" imgW="203040" imgH="228600" progId="Equation.DSMT4">
              <p:embed/>
            </p:oleObj>
          </a:graphicData>
        </a:graphic>
      </p:graphicFrame>
      <p:sp>
        <p:nvSpPr>
          <p:cNvPr id="21512" name="Footer Placeholder 7"/>
          <p:cNvSpPr>
            <a:spLocks noGrp="1"/>
          </p:cNvSpPr>
          <p:nvPr>
            <p:ph type="ftr" sz="quarter" idx="11"/>
          </p:nvPr>
        </p:nvSpPr>
        <p:spPr>
          <a:noFill/>
        </p:spPr>
        <p:txBody>
          <a:bodyPr/>
          <a:lstStyle/>
          <a:p>
            <a:r>
              <a:rPr lang="en-US" smtClean="0"/>
              <a:t>PHYS 1443-001, Spring 2011 Dr. Jaehoon Yu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8914" name="Rectangle 4"/>
          <p:cNvSpPr>
            <a:spLocks noGrp="1" noChangeArrowheads="1"/>
          </p:cNvSpPr>
          <p:nvPr>
            <p:ph type="dt" sz="quarter" idx="10"/>
          </p:nvPr>
        </p:nvSpPr>
        <p:spPr>
          <a:noFill/>
        </p:spPr>
        <p:txBody>
          <a:bodyPr/>
          <a:lstStyle/>
          <a:p>
            <a:r>
              <a:rPr lang="en-US" smtClean="0"/>
              <a:t>Thursday, June 16, 2011</a:t>
            </a:r>
          </a:p>
        </p:txBody>
      </p:sp>
      <p:sp>
        <p:nvSpPr>
          <p:cNvPr id="38915" name="Rectangle 6"/>
          <p:cNvSpPr>
            <a:spLocks noGrp="1" noChangeArrowheads="1"/>
          </p:cNvSpPr>
          <p:nvPr>
            <p:ph type="sldNum" sz="quarter" idx="12"/>
          </p:nvPr>
        </p:nvSpPr>
        <p:spPr>
          <a:noFill/>
        </p:spPr>
        <p:txBody>
          <a:bodyPr/>
          <a:lstStyle/>
          <a:p>
            <a:fld id="{6395EC33-E793-9A4B-9849-7CC7202F52D5}" type="slidenum">
              <a:rPr lang="en-US"/>
              <a:pPr/>
              <a:t>6</a:t>
            </a:fld>
            <a:endParaRPr lang="en-US"/>
          </a:p>
        </p:txBody>
      </p:sp>
      <p:pic>
        <p:nvPicPr>
          <p:cNvPr id="73730" name="Picture 2" descr="FG05_023"/>
          <p:cNvPicPr>
            <a:picLocks noChangeAspect="1" noChangeArrowheads="1"/>
          </p:cNvPicPr>
          <p:nvPr/>
        </p:nvPicPr>
        <p:blipFill>
          <a:blip r:embed="rId2"/>
          <a:srcRect/>
          <a:stretch>
            <a:fillRect/>
          </a:stretch>
        </p:blipFill>
        <p:spPr bwMode="auto">
          <a:xfrm>
            <a:off x="4800600" y="3657600"/>
            <a:ext cx="4648200" cy="3200400"/>
          </a:xfrm>
          <a:prstGeom prst="rect">
            <a:avLst/>
          </a:prstGeom>
          <a:noFill/>
          <a:ln w="9525">
            <a:noFill/>
            <a:miter lim="800000"/>
            <a:headEnd/>
            <a:tailEnd/>
          </a:ln>
        </p:spPr>
      </p:pic>
      <p:sp>
        <p:nvSpPr>
          <p:cNvPr id="38917" name="Rectangle 3"/>
          <p:cNvSpPr>
            <a:spLocks noGrp="1" noChangeArrowheads="1"/>
          </p:cNvSpPr>
          <p:nvPr>
            <p:ph type="title"/>
          </p:nvPr>
        </p:nvSpPr>
        <p:spPr>
          <a:xfrm>
            <a:off x="685800" y="228600"/>
            <a:ext cx="7772400" cy="457200"/>
          </a:xfrm>
        </p:spPr>
        <p:txBody>
          <a:bodyPr/>
          <a:lstStyle/>
          <a:p>
            <a:r>
              <a:rPr lang="en-US" sz="3600"/>
              <a:t>Motion in Resistive Forces</a:t>
            </a:r>
          </a:p>
        </p:txBody>
      </p:sp>
      <p:sp>
        <p:nvSpPr>
          <p:cNvPr id="73732" name="Text Box 4"/>
          <p:cNvSpPr txBox="1">
            <a:spLocks noChangeArrowheads="1"/>
          </p:cNvSpPr>
          <p:nvPr/>
        </p:nvSpPr>
        <p:spPr bwMode="auto">
          <a:xfrm>
            <a:off x="533400" y="762000"/>
            <a:ext cx="8001000" cy="822325"/>
          </a:xfrm>
          <a:prstGeom prst="rect">
            <a:avLst/>
          </a:prstGeom>
          <a:noFill/>
          <a:ln w="38100">
            <a:noFill/>
            <a:miter lim="800000"/>
            <a:headEnd/>
            <a:tailEnd/>
          </a:ln>
        </p:spPr>
        <p:txBody>
          <a:bodyPr>
            <a:prstTxWarp prst="textNoShape">
              <a:avLst/>
            </a:prstTxWarp>
            <a:spAutoFit/>
          </a:bodyPr>
          <a:lstStyle/>
          <a:p>
            <a:r>
              <a:rPr lang="en-US">
                <a:solidFill>
                  <a:schemeClr val="accent2"/>
                </a:solidFill>
                <a:latin typeface="Arial Narrow" charset="0"/>
              </a:rPr>
              <a:t>Medium can exert resistive forces on an object moving through it due to viscosity or other types frictional properties of the medium.</a:t>
            </a:r>
          </a:p>
        </p:txBody>
      </p:sp>
      <p:sp>
        <p:nvSpPr>
          <p:cNvPr id="73733" name="Text Box 5"/>
          <p:cNvSpPr txBox="1">
            <a:spLocks noChangeArrowheads="1"/>
          </p:cNvSpPr>
          <p:nvPr/>
        </p:nvSpPr>
        <p:spPr bwMode="auto">
          <a:xfrm>
            <a:off x="533400" y="2362200"/>
            <a:ext cx="7848600" cy="830997"/>
          </a:xfrm>
          <a:prstGeom prst="rect">
            <a:avLst/>
          </a:prstGeom>
          <a:noFill/>
          <a:ln w="38100">
            <a:noFill/>
            <a:miter lim="800000"/>
            <a:headEnd/>
            <a:tailEnd/>
          </a:ln>
        </p:spPr>
        <p:txBody>
          <a:bodyPr>
            <a:prstTxWarp prst="textNoShape">
              <a:avLst/>
            </a:prstTxWarp>
            <a:spAutoFit/>
          </a:bodyPr>
          <a:lstStyle/>
          <a:p>
            <a:r>
              <a:rPr lang="en-US" dirty="0">
                <a:solidFill>
                  <a:schemeClr val="accent2"/>
                </a:solidFill>
                <a:latin typeface="Arial Narrow" charset="0"/>
              </a:rPr>
              <a:t>These forces are exerted on moving objects </a:t>
            </a:r>
            <a:r>
              <a:rPr lang="en-US" dirty="0" smtClean="0">
                <a:solidFill>
                  <a:schemeClr val="accent2"/>
                </a:solidFill>
                <a:latin typeface="Arial Narrow" charset="0"/>
              </a:rPr>
              <a:t>in the </a:t>
            </a:r>
            <a:r>
              <a:rPr lang="en-US" dirty="0">
                <a:solidFill>
                  <a:schemeClr val="accent2"/>
                </a:solidFill>
                <a:latin typeface="Arial Narrow" charset="0"/>
              </a:rPr>
              <a:t>opposite direction of the movement.   </a:t>
            </a:r>
          </a:p>
        </p:txBody>
      </p:sp>
      <p:sp>
        <p:nvSpPr>
          <p:cNvPr id="73734" name="Text Box 6"/>
          <p:cNvSpPr txBox="1">
            <a:spLocks noChangeArrowheads="1"/>
          </p:cNvSpPr>
          <p:nvPr/>
        </p:nvSpPr>
        <p:spPr bwMode="auto">
          <a:xfrm>
            <a:off x="533400" y="1752600"/>
            <a:ext cx="2209800" cy="457200"/>
          </a:xfrm>
          <a:prstGeom prst="rect">
            <a:avLst/>
          </a:prstGeom>
          <a:noFill/>
          <a:ln w="38100">
            <a:noFill/>
            <a:miter lim="800000"/>
            <a:headEnd/>
            <a:tailEnd/>
          </a:ln>
        </p:spPr>
        <p:txBody>
          <a:bodyPr>
            <a:prstTxWarp prst="textNoShape">
              <a:avLst/>
            </a:prstTxWarp>
            <a:spAutoFit/>
          </a:bodyPr>
          <a:lstStyle/>
          <a:p>
            <a:r>
              <a:rPr lang="en-US">
                <a:solidFill>
                  <a:srgbClr val="FF3399"/>
                </a:solidFill>
                <a:latin typeface="Arial Narrow" charset="0"/>
              </a:rPr>
              <a:t>Some examples? </a:t>
            </a:r>
          </a:p>
        </p:txBody>
      </p:sp>
      <p:sp>
        <p:nvSpPr>
          <p:cNvPr id="73735" name="Text Box 7"/>
          <p:cNvSpPr txBox="1">
            <a:spLocks noChangeArrowheads="1"/>
          </p:cNvSpPr>
          <p:nvPr/>
        </p:nvSpPr>
        <p:spPr bwMode="auto">
          <a:xfrm>
            <a:off x="457200" y="3124200"/>
            <a:ext cx="8153400" cy="822325"/>
          </a:xfrm>
          <a:prstGeom prst="rect">
            <a:avLst/>
          </a:prstGeom>
          <a:noFill/>
          <a:ln w="38100">
            <a:noFill/>
            <a:miter lim="800000"/>
            <a:headEnd/>
            <a:tailEnd/>
          </a:ln>
        </p:spPr>
        <p:txBody>
          <a:bodyPr>
            <a:prstTxWarp prst="textNoShape">
              <a:avLst/>
            </a:prstTxWarp>
            <a:spAutoFit/>
          </a:bodyPr>
          <a:lstStyle/>
          <a:p>
            <a:r>
              <a:rPr lang="en-US" dirty="0">
                <a:solidFill>
                  <a:srgbClr val="CC00CC"/>
                </a:solidFill>
                <a:latin typeface="Arial Narrow" charset="0"/>
              </a:rPr>
              <a:t>These forces are proportional to such factors as speed.   They almost always increase with increasing speed.   </a:t>
            </a:r>
          </a:p>
        </p:txBody>
      </p:sp>
      <p:sp>
        <p:nvSpPr>
          <p:cNvPr id="73736" name="Text Box 8"/>
          <p:cNvSpPr txBox="1">
            <a:spLocks noChangeArrowheads="1"/>
          </p:cNvSpPr>
          <p:nvPr/>
        </p:nvSpPr>
        <p:spPr bwMode="auto">
          <a:xfrm>
            <a:off x="457200" y="4038600"/>
            <a:ext cx="5562600" cy="1917700"/>
          </a:xfrm>
          <a:prstGeom prst="rect">
            <a:avLst/>
          </a:prstGeom>
          <a:noFill/>
          <a:ln w="38100">
            <a:noFill/>
            <a:miter lim="800000"/>
            <a:headEnd/>
            <a:tailEnd/>
          </a:ln>
        </p:spPr>
        <p:txBody>
          <a:bodyPr>
            <a:prstTxWarp prst="textNoShape">
              <a:avLst/>
            </a:prstTxWarp>
            <a:spAutoFit/>
          </a:bodyPr>
          <a:lstStyle/>
          <a:p>
            <a:pPr marL="457200" indent="-457200"/>
            <a:r>
              <a:rPr lang="en-US" dirty="0">
                <a:solidFill>
                  <a:schemeClr val="accent2"/>
                </a:solidFill>
                <a:latin typeface="Arial Narrow" charset="0"/>
              </a:rPr>
              <a:t>Two different cases of proportionality: </a:t>
            </a:r>
          </a:p>
          <a:p>
            <a:pPr marL="914400" lvl="1" indent="-457200">
              <a:buFontTx/>
              <a:buAutoNum type="arabicPeriod"/>
            </a:pPr>
            <a:r>
              <a:rPr lang="en-US" dirty="0">
                <a:solidFill>
                  <a:schemeClr val="accent2"/>
                </a:solidFill>
                <a:latin typeface="Arial Narrow" charset="0"/>
              </a:rPr>
              <a:t>Forces linearly proportional to speed: Slowly moving or very small objects</a:t>
            </a:r>
          </a:p>
          <a:p>
            <a:pPr marL="914400" lvl="1" indent="-457200">
              <a:buFontTx/>
              <a:buAutoNum type="arabicPeriod"/>
            </a:pPr>
            <a:r>
              <a:rPr lang="en-US" dirty="0">
                <a:solidFill>
                  <a:schemeClr val="accent2"/>
                </a:solidFill>
                <a:latin typeface="Arial Narrow" charset="0"/>
              </a:rPr>
              <a:t>Forces proportional to square of speed: Large objects </a:t>
            </a:r>
            <a:r>
              <a:rPr lang="en-US" dirty="0" err="1">
                <a:solidFill>
                  <a:schemeClr val="accent2"/>
                </a:solidFill>
                <a:latin typeface="Arial Narrow" charset="0"/>
              </a:rPr>
              <a:t>w</a:t>
            </a:r>
            <a:r>
              <a:rPr lang="en-US" dirty="0">
                <a:solidFill>
                  <a:schemeClr val="accent2"/>
                </a:solidFill>
                <a:latin typeface="Arial Narrow" charset="0"/>
              </a:rPr>
              <a:t>/ reasonable speed</a:t>
            </a:r>
          </a:p>
        </p:txBody>
      </p:sp>
      <p:sp>
        <p:nvSpPr>
          <p:cNvPr id="73737" name="Text Box 9"/>
          <p:cNvSpPr txBox="1">
            <a:spLocks noChangeArrowheads="1"/>
          </p:cNvSpPr>
          <p:nvPr/>
        </p:nvSpPr>
        <p:spPr bwMode="auto">
          <a:xfrm>
            <a:off x="3124200" y="1752600"/>
            <a:ext cx="4833938" cy="495300"/>
          </a:xfrm>
          <a:prstGeom prst="rect">
            <a:avLst/>
          </a:prstGeom>
          <a:solidFill>
            <a:srgbClr val="CCFFFF"/>
          </a:solidFill>
          <a:ln w="38100">
            <a:solidFill>
              <a:srgbClr val="333399"/>
            </a:solidFill>
            <a:miter lim="800000"/>
            <a:headEnd/>
            <a:tailEnd/>
          </a:ln>
        </p:spPr>
        <p:txBody>
          <a:bodyPr>
            <a:prstTxWarp prst="textNoShape">
              <a:avLst/>
            </a:prstTxWarp>
            <a:spAutoFit/>
          </a:bodyPr>
          <a:lstStyle/>
          <a:p>
            <a:r>
              <a:rPr lang="en-US">
                <a:solidFill>
                  <a:srgbClr val="FF3399"/>
                </a:solidFill>
                <a:latin typeface="Arial Narrow" charset="0"/>
              </a:rPr>
              <a:t>Air resistance, viscous force of liquid, etc</a:t>
            </a:r>
          </a:p>
        </p:txBody>
      </p:sp>
      <p:sp>
        <p:nvSpPr>
          <p:cNvPr id="38924" name="Footer Placeholder 11"/>
          <p:cNvSpPr>
            <a:spLocks noGrp="1"/>
          </p:cNvSpPr>
          <p:nvPr>
            <p:ph type="ftr" sz="quarter" idx="11"/>
          </p:nvPr>
        </p:nvSpPr>
        <p:spPr>
          <a:noFill/>
        </p:spPr>
        <p:txBody>
          <a:bodyPr/>
          <a:lstStyle/>
          <a:p>
            <a:r>
              <a:rPr lang="en-US" smtClean="0"/>
              <a:t>PHYS 1443-001, Spring 2011 Dr. Jaehoon Yu</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9949" name="Rectangle 4"/>
          <p:cNvSpPr>
            <a:spLocks noGrp="1" noChangeArrowheads="1"/>
          </p:cNvSpPr>
          <p:nvPr>
            <p:ph type="dt" sz="quarter" idx="10"/>
          </p:nvPr>
        </p:nvSpPr>
        <p:spPr>
          <a:noFill/>
        </p:spPr>
        <p:txBody>
          <a:bodyPr/>
          <a:lstStyle/>
          <a:p>
            <a:r>
              <a:rPr lang="en-US" smtClean="0"/>
              <a:t>Thursday, June 16, 2011</a:t>
            </a:r>
          </a:p>
        </p:txBody>
      </p:sp>
      <p:sp>
        <p:nvSpPr>
          <p:cNvPr id="39950" name="Rectangle 6"/>
          <p:cNvSpPr>
            <a:spLocks noGrp="1" noChangeArrowheads="1"/>
          </p:cNvSpPr>
          <p:nvPr>
            <p:ph type="sldNum" sz="quarter" idx="12"/>
          </p:nvPr>
        </p:nvSpPr>
        <p:spPr>
          <a:noFill/>
        </p:spPr>
        <p:txBody>
          <a:bodyPr/>
          <a:lstStyle/>
          <a:p>
            <a:fld id="{328D33F2-A6C4-404F-8EB8-DB32240BC7C0}" type="slidenum">
              <a:rPr lang="en-US"/>
              <a:pPr/>
              <a:t>7</a:t>
            </a:fld>
            <a:endParaRPr lang="en-US"/>
          </a:p>
        </p:txBody>
      </p:sp>
      <p:sp>
        <p:nvSpPr>
          <p:cNvPr id="39951" name="Rectangle 2"/>
          <p:cNvSpPr>
            <a:spLocks noGrp="1" noChangeArrowheads="1"/>
          </p:cNvSpPr>
          <p:nvPr>
            <p:ph type="title"/>
          </p:nvPr>
        </p:nvSpPr>
        <p:spPr>
          <a:xfrm>
            <a:off x="533400" y="152400"/>
            <a:ext cx="8153400" cy="609600"/>
          </a:xfrm>
        </p:spPr>
        <p:txBody>
          <a:bodyPr/>
          <a:lstStyle/>
          <a:p>
            <a:r>
              <a:rPr lang="en-US" sz="3600"/>
              <a:t>Newton’s Law of Universal Gravitation</a:t>
            </a:r>
          </a:p>
        </p:txBody>
      </p:sp>
      <p:sp>
        <p:nvSpPr>
          <p:cNvPr id="75779" name="Text Box 3"/>
          <p:cNvSpPr txBox="1">
            <a:spLocks noChangeArrowheads="1"/>
          </p:cNvSpPr>
          <p:nvPr/>
        </p:nvSpPr>
        <p:spPr bwMode="auto">
          <a:xfrm>
            <a:off x="457200" y="717550"/>
            <a:ext cx="8229600" cy="118745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People have been very curious about the stars in the sky, making observations for a long time.  The data people collected, however, have not been explained until Newton has discovered the law of gravitation. </a:t>
            </a:r>
          </a:p>
        </p:txBody>
      </p:sp>
      <p:sp>
        <p:nvSpPr>
          <p:cNvPr id="75780" name="Text Box 4"/>
          <p:cNvSpPr txBox="1">
            <a:spLocks noChangeArrowheads="1"/>
          </p:cNvSpPr>
          <p:nvPr/>
        </p:nvSpPr>
        <p:spPr bwMode="auto">
          <a:xfrm>
            <a:off x="457200" y="1981200"/>
            <a:ext cx="8229600" cy="1200150"/>
          </a:xfrm>
          <a:prstGeom prst="rect">
            <a:avLst/>
          </a:prstGeom>
          <a:noFill/>
          <a:ln w="28575">
            <a:noFill/>
            <a:miter lim="800000"/>
            <a:headEnd/>
            <a:tailEnd/>
          </a:ln>
        </p:spPr>
        <p:txBody>
          <a:bodyPr>
            <a:prstTxWarp prst="textNoShape">
              <a:avLst/>
            </a:prstTxWarp>
            <a:spAutoFit/>
          </a:bodyPr>
          <a:lstStyle/>
          <a:p>
            <a:r>
              <a:rPr lang="en-US">
                <a:solidFill>
                  <a:srgbClr val="FF0000"/>
                </a:solidFill>
                <a:latin typeface="Arial Narrow" charset="0"/>
              </a:rPr>
              <a:t>Every object in the universe attracts every other object with a force that is directly </a:t>
            </a:r>
            <a:r>
              <a:rPr lang="en-US" b="1" u="sng">
                <a:solidFill>
                  <a:srgbClr val="003300"/>
                </a:solidFill>
                <a:latin typeface="Arial Narrow" charset="0"/>
              </a:rPr>
              <a:t>proportional to the product of their masses</a:t>
            </a:r>
            <a:r>
              <a:rPr lang="en-US">
                <a:solidFill>
                  <a:srgbClr val="FF0000"/>
                </a:solidFill>
                <a:latin typeface="Arial Narrow" charset="0"/>
              </a:rPr>
              <a:t> and </a:t>
            </a:r>
            <a:r>
              <a:rPr lang="en-US" b="1" u="sng">
                <a:solidFill>
                  <a:srgbClr val="003300"/>
                </a:solidFill>
                <a:latin typeface="Arial Narrow" charset="0"/>
              </a:rPr>
              <a:t>inversely proportional to the square of the distance</a:t>
            </a:r>
            <a:r>
              <a:rPr lang="en-US">
                <a:solidFill>
                  <a:srgbClr val="FF0000"/>
                </a:solidFill>
                <a:latin typeface="Arial Narrow" charset="0"/>
              </a:rPr>
              <a:t> between them.</a:t>
            </a:r>
          </a:p>
        </p:txBody>
      </p:sp>
      <p:sp>
        <p:nvSpPr>
          <p:cNvPr id="75781" name="Text Box 5"/>
          <p:cNvSpPr txBox="1">
            <a:spLocks noChangeArrowheads="1"/>
          </p:cNvSpPr>
          <p:nvPr/>
        </p:nvSpPr>
        <p:spPr bwMode="auto">
          <a:xfrm>
            <a:off x="457200" y="3382963"/>
            <a:ext cx="2514600" cy="701675"/>
          </a:xfrm>
          <a:prstGeom prst="rect">
            <a:avLst/>
          </a:prstGeom>
          <a:solidFill>
            <a:srgbClr val="CCFFFF"/>
          </a:solidFill>
          <a:ln w="28575">
            <a:noFill/>
            <a:miter lim="800000"/>
            <a:headEnd/>
            <a:tailEnd/>
          </a:ln>
        </p:spPr>
        <p:txBody>
          <a:bodyPr>
            <a:prstTxWarp prst="textNoShape">
              <a:avLst/>
            </a:prstTxWarp>
            <a:spAutoFit/>
          </a:bodyPr>
          <a:lstStyle/>
          <a:p>
            <a:r>
              <a:rPr lang="en-US" sz="2000">
                <a:solidFill>
                  <a:schemeClr val="accent2"/>
                </a:solidFill>
                <a:latin typeface="Arial Narrow" charset="0"/>
              </a:rPr>
              <a:t>How would you write this law mathematically?</a:t>
            </a:r>
            <a:endParaRPr lang="en-US" sz="2000">
              <a:solidFill>
                <a:schemeClr val="accent2"/>
              </a:solidFill>
              <a:latin typeface="Symbol" charset="2"/>
            </a:endParaRPr>
          </a:p>
        </p:txBody>
      </p:sp>
      <p:graphicFrame>
        <p:nvGraphicFramePr>
          <p:cNvPr id="75782" name="Object 2"/>
          <p:cNvGraphicFramePr>
            <a:graphicFrameLocks noChangeAspect="1"/>
          </p:cNvGraphicFramePr>
          <p:nvPr/>
        </p:nvGraphicFramePr>
        <p:xfrm>
          <a:off x="3352800" y="3535363"/>
          <a:ext cx="360363" cy="463550"/>
        </p:xfrm>
        <a:graphic>
          <a:graphicData uri="http://schemas.openxmlformats.org/presentationml/2006/ole">
            <p:oleObj spid="_x0000_s420866" name="Equation" r:id="rId3" imgW="190440" imgH="241200" progId="Equation.DSMT4">
              <p:embed/>
            </p:oleObj>
          </a:graphicData>
        </a:graphic>
      </p:graphicFrame>
      <p:graphicFrame>
        <p:nvGraphicFramePr>
          <p:cNvPr id="75783" name="Object 3"/>
          <p:cNvGraphicFramePr>
            <a:graphicFrameLocks noChangeAspect="1"/>
          </p:cNvGraphicFramePr>
          <p:nvPr/>
        </p:nvGraphicFramePr>
        <p:xfrm>
          <a:off x="3494088" y="4305300"/>
          <a:ext cx="2668587" cy="474663"/>
        </p:xfrm>
        <a:graphic>
          <a:graphicData uri="http://schemas.openxmlformats.org/presentationml/2006/ole">
            <p:oleObj spid="_x0000_s420867" name="Equation" r:id="rId4" imgW="1041120" imgH="203040" progId="Equation.3">
              <p:embed/>
            </p:oleObj>
          </a:graphicData>
        </a:graphic>
      </p:graphicFrame>
      <p:sp>
        <p:nvSpPr>
          <p:cNvPr id="75784" name="Text Box 8"/>
          <p:cNvSpPr txBox="1">
            <a:spLocks noChangeArrowheads="1"/>
          </p:cNvSpPr>
          <p:nvPr/>
        </p:nvSpPr>
        <p:spPr bwMode="auto">
          <a:xfrm>
            <a:off x="379413" y="4191000"/>
            <a:ext cx="30480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G is the universal gravitational constant, and its value is</a:t>
            </a:r>
          </a:p>
        </p:txBody>
      </p:sp>
      <p:sp>
        <p:nvSpPr>
          <p:cNvPr id="75785" name="Text Box 9"/>
          <p:cNvSpPr txBox="1">
            <a:spLocks noChangeArrowheads="1"/>
          </p:cNvSpPr>
          <p:nvPr/>
        </p:nvSpPr>
        <p:spPr bwMode="auto">
          <a:xfrm>
            <a:off x="304800" y="4953000"/>
            <a:ext cx="8534400" cy="457200"/>
          </a:xfrm>
          <a:prstGeom prst="rect">
            <a:avLst/>
          </a:prstGeom>
          <a:solidFill>
            <a:srgbClr val="FFFF99"/>
          </a:solidFill>
          <a:ln w="28575">
            <a:noFill/>
            <a:miter lim="800000"/>
            <a:headEnd/>
            <a:tailEnd/>
          </a:ln>
        </p:spPr>
        <p:txBody>
          <a:bodyPr>
            <a:prstTxWarp prst="textNoShape">
              <a:avLst/>
            </a:prstTxWarp>
            <a:spAutoFit/>
          </a:bodyPr>
          <a:lstStyle/>
          <a:p>
            <a:r>
              <a:rPr lang="en-US">
                <a:solidFill>
                  <a:srgbClr val="FF0000"/>
                </a:solidFill>
                <a:latin typeface="Monotype Corsiva" charset="0"/>
              </a:rPr>
              <a:t>This constant is not given by the theory but must be measured by experiments.</a:t>
            </a:r>
          </a:p>
        </p:txBody>
      </p:sp>
      <p:sp>
        <p:nvSpPr>
          <p:cNvPr id="75786" name="AutoShape 10"/>
          <p:cNvSpPr>
            <a:spLocks noChangeArrowheads="1"/>
          </p:cNvSpPr>
          <p:nvPr/>
        </p:nvSpPr>
        <p:spPr bwMode="auto">
          <a:xfrm>
            <a:off x="4930775" y="3276600"/>
            <a:ext cx="1219200" cy="914400"/>
          </a:xfrm>
          <a:prstGeom prst="rightArrow">
            <a:avLst>
              <a:gd name="adj1" fmla="val 50000"/>
              <a:gd name="adj2" fmla="val 33333"/>
            </a:avLst>
          </a:prstGeom>
          <a:solidFill>
            <a:srgbClr val="FFFF99"/>
          </a:solidFill>
          <a:ln w="38100">
            <a:solidFill>
              <a:srgbClr val="FF0000"/>
            </a:solidFill>
            <a:miter lim="800000"/>
            <a:headEnd/>
            <a:tailEnd/>
          </a:ln>
        </p:spPr>
        <p:txBody>
          <a:bodyPr wrap="none" anchor="ctr">
            <a:prstTxWarp prst="textNoShape">
              <a:avLst/>
            </a:prstTxWarp>
          </a:bodyPr>
          <a:lstStyle/>
          <a:p>
            <a:pPr algn="ctr"/>
            <a:r>
              <a:rPr lang="en-US" sz="2000">
                <a:latin typeface="Arial Narrow" charset="0"/>
              </a:rPr>
              <a:t>With </a:t>
            </a:r>
            <a:r>
              <a:rPr lang="en-US" sz="2000">
                <a:solidFill>
                  <a:schemeClr val="accent2"/>
                </a:solidFill>
                <a:latin typeface="Arial Narrow" charset="0"/>
              </a:rPr>
              <a:t>G</a:t>
            </a:r>
          </a:p>
        </p:txBody>
      </p:sp>
      <p:graphicFrame>
        <p:nvGraphicFramePr>
          <p:cNvPr id="75787" name="Object 4"/>
          <p:cNvGraphicFramePr>
            <a:graphicFrameLocks noChangeAspect="1"/>
          </p:cNvGraphicFramePr>
          <p:nvPr/>
        </p:nvGraphicFramePr>
        <p:xfrm>
          <a:off x="6400800" y="3476625"/>
          <a:ext cx="733425" cy="506413"/>
        </p:xfrm>
        <a:graphic>
          <a:graphicData uri="http://schemas.openxmlformats.org/presentationml/2006/ole">
            <p:oleObj spid="_x0000_s420868" name="Equation" r:id="rId5" imgW="330120" imgH="241200" progId="Equation.DSMT4">
              <p:embed/>
            </p:oleObj>
          </a:graphicData>
        </a:graphic>
      </p:graphicFrame>
      <p:sp>
        <p:nvSpPr>
          <p:cNvPr id="75788" name="Text Box 12"/>
          <p:cNvSpPr txBox="1">
            <a:spLocks noChangeArrowheads="1"/>
          </p:cNvSpPr>
          <p:nvPr/>
        </p:nvSpPr>
        <p:spPr bwMode="auto">
          <a:xfrm>
            <a:off x="6229350" y="4343400"/>
            <a:ext cx="685800" cy="396875"/>
          </a:xfrm>
          <a:prstGeom prst="rect">
            <a:avLst/>
          </a:prstGeom>
          <a:solidFill>
            <a:srgbClr val="CCFFFF"/>
          </a:solidFill>
          <a:ln w="28575">
            <a:noFill/>
            <a:miter lim="800000"/>
            <a:headEnd/>
            <a:tailEnd/>
          </a:ln>
        </p:spPr>
        <p:txBody>
          <a:bodyPr>
            <a:prstTxWarp prst="textNoShape">
              <a:avLst/>
            </a:prstTxWarp>
            <a:spAutoFit/>
          </a:bodyPr>
          <a:lstStyle/>
          <a:p>
            <a:r>
              <a:rPr lang="en-US" sz="2000">
                <a:solidFill>
                  <a:schemeClr val="accent2"/>
                </a:solidFill>
                <a:latin typeface="Arial Narrow" charset="0"/>
              </a:rPr>
              <a:t>Unit?</a:t>
            </a:r>
          </a:p>
        </p:txBody>
      </p:sp>
      <p:graphicFrame>
        <p:nvGraphicFramePr>
          <p:cNvPr id="75789" name="Object 5"/>
          <p:cNvGraphicFramePr>
            <a:graphicFrameLocks noChangeAspect="1"/>
          </p:cNvGraphicFramePr>
          <p:nvPr/>
        </p:nvGraphicFramePr>
        <p:xfrm>
          <a:off x="6983413" y="4275138"/>
          <a:ext cx="1474787" cy="533400"/>
        </p:xfrm>
        <a:graphic>
          <a:graphicData uri="http://schemas.openxmlformats.org/presentationml/2006/ole">
            <p:oleObj spid="_x0000_s420869" name="Equation" r:id="rId6" imgW="723600" imgH="228600" progId="Equation.3">
              <p:embed/>
            </p:oleObj>
          </a:graphicData>
        </a:graphic>
      </p:graphicFrame>
      <p:sp>
        <p:nvSpPr>
          <p:cNvPr id="75790" name="Text Box 14"/>
          <p:cNvSpPr txBox="1">
            <a:spLocks noChangeArrowheads="1"/>
          </p:cNvSpPr>
          <p:nvPr/>
        </p:nvSpPr>
        <p:spPr bwMode="auto">
          <a:xfrm>
            <a:off x="457200" y="5410200"/>
            <a:ext cx="82296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This form of forces is known as </a:t>
            </a:r>
            <a:r>
              <a:rPr lang="en-US" sz="2000" b="1" u="sng">
                <a:solidFill>
                  <a:srgbClr val="003300"/>
                </a:solidFill>
                <a:latin typeface="Arial Narrow" charset="0"/>
              </a:rPr>
              <a:t>the inverse-square law</a:t>
            </a:r>
            <a:r>
              <a:rPr lang="en-US" sz="2000">
                <a:solidFill>
                  <a:srgbClr val="FF0000"/>
                </a:solidFill>
                <a:latin typeface="Arial Narrow" charset="0"/>
              </a:rPr>
              <a:t>, because the magnitude of the force is inversely proportional to the square of the distances between the objects.</a:t>
            </a:r>
          </a:p>
        </p:txBody>
      </p:sp>
      <p:graphicFrame>
        <p:nvGraphicFramePr>
          <p:cNvPr id="75791" name="Object 6"/>
          <p:cNvGraphicFramePr>
            <a:graphicFrameLocks noChangeAspect="1"/>
          </p:cNvGraphicFramePr>
          <p:nvPr/>
        </p:nvGraphicFramePr>
        <p:xfrm>
          <a:off x="3733800" y="3641725"/>
          <a:ext cx="288925" cy="244475"/>
        </p:xfrm>
        <a:graphic>
          <a:graphicData uri="http://schemas.openxmlformats.org/presentationml/2006/ole">
            <p:oleObj spid="_x0000_s420870" name="Equation" r:id="rId7" imgW="152280" imgH="126720" progId="Equation.DSMT4">
              <p:embed/>
            </p:oleObj>
          </a:graphicData>
        </a:graphic>
      </p:graphicFrame>
      <p:graphicFrame>
        <p:nvGraphicFramePr>
          <p:cNvPr id="75792" name="Object 7"/>
          <p:cNvGraphicFramePr>
            <a:graphicFrameLocks noChangeAspect="1"/>
          </p:cNvGraphicFramePr>
          <p:nvPr/>
        </p:nvGraphicFramePr>
        <p:xfrm>
          <a:off x="4038600" y="3370263"/>
          <a:ext cx="360363" cy="439737"/>
        </p:xfrm>
        <a:graphic>
          <a:graphicData uri="http://schemas.openxmlformats.org/presentationml/2006/ole">
            <p:oleObj spid="_x0000_s420871" name="Equation" r:id="rId8" imgW="190440" imgH="228600" progId="Equation.DSMT4">
              <p:embed/>
            </p:oleObj>
          </a:graphicData>
        </a:graphic>
      </p:graphicFrame>
      <p:graphicFrame>
        <p:nvGraphicFramePr>
          <p:cNvPr id="75793" name="Object 8"/>
          <p:cNvGraphicFramePr>
            <a:graphicFrameLocks noChangeAspect="1"/>
          </p:cNvGraphicFramePr>
          <p:nvPr/>
        </p:nvGraphicFramePr>
        <p:xfrm>
          <a:off x="7459663" y="3276600"/>
          <a:ext cx="846137" cy="906463"/>
        </p:xfrm>
        <a:graphic>
          <a:graphicData uri="http://schemas.openxmlformats.org/presentationml/2006/ole">
            <p:oleObj spid="_x0000_s420872" name="Equation" r:id="rId9" imgW="380880" imgH="431640" progId="Equation.DSMT4">
              <p:embed/>
            </p:oleObj>
          </a:graphicData>
        </a:graphic>
      </p:graphicFrame>
      <p:graphicFrame>
        <p:nvGraphicFramePr>
          <p:cNvPr id="75794" name="Object 9"/>
          <p:cNvGraphicFramePr>
            <a:graphicFrameLocks noChangeAspect="1"/>
          </p:cNvGraphicFramePr>
          <p:nvPr/>
        </p:nvGraphicFramePr>
        <p:xfrm>
          <a:off x="4341813" y="3352800"/>
          <a:ext cx="385762" cy="439738"/>
        </p:xfrm>
        <a:graphic>
          <a:graphicData uri="http://schemas.openxmlformats.org/presentationml/2006/ole">
            <p:oleObj spid="_x0000_s420873" name="Equation" r:id="rId10" imgW="203040" imgH="228600" progId="Equation.DSMT4">
              <p:embed/>
            </p:oleObj>
          </a:graphicData>
        </a:graphic>
      </p:graphicFrame>
      <p:graphicFrame>
        <p:nvGraphicFramePr>
          <p:cNvPr id="75795" name="Object 10"/>
          <p:cNvGraphicFramePr>
            <a:graphicFrameLocks noChangeAspect="1"/>
          </p:cNvGraphicFramePr>
          <p:nvPr/>
        </p:nvGraphicFramePr>
        <p:xfrm>
          <a:off x="4043363" y="3276600"/>
          <a:ext cx="722312" cy="914400"/>
        </p:xfrm>
        <a:graphic>
          <a:graphicData uri="http://schemas.openxmlformats.org/presentationml/2006/ole">
            <p:oleObj spid="_x0000_s420874" name="Equation" r:id="rId11" imgW="380880" imgH="393480" progId="Equation.DSMT4">
              <p:embed/>
            </p:oleObj>
          </a:graphicData>
        </a:graphic>
      </p:graphicFrame>
      <p:graphicFrame>
        <p:nvGraphicFramePr>
          <p:cNvPr id="75796" name="Object 11"/>
          <p:cNvGraphicFramePr>
            <a:graphicFrameLocks noChangeAspect="1"/>
          </p:cNvGraphicFramePr>
          <p:nvPr/>
        </p:nvGraphicFramePr>
        <p:xfrm>
          <a:off x="4191000" y="3733800"/>
          <a:ext cx="338138" cy="463550"/>
        </p:xfrm>
        <a:graphic>
          <a:graphicData uri="http://schemas.openxmlformats.org/presentationml/2006/ole">
            <p:oleObj spid="_x0000_s420875" name="Equation" r:id="rId12" imgW="177480" imgH="241200" progId="Equation.DSMT4">
              <p:embed/>
            </p:oleObj>
          </a:graphicData>
        </a:graphic>
      </p:graphicFrame>
      <p:graphicFrame>
        <p:nvGraphicFramePr>
          <p:cNvPr id="75797" name="Object 12"/>
          <p:cNvGraphicFramePr>
            <a:graphicFrameLocks noChangeAspect="1"/>
          </p:cNvGraphicFramePr>
          <p:nvPr/>
        </p:nvGraphicFramePr>
        <p:xfrm>
          <a:off x="7086600" y="3505200"/>
          <a:ext cx="366713" cy="374650"/>
        </p:xfrm>
        <a:graphic>
          <a:graphicData uri="http://schemas.openxmlformats.org/presentationml/2006/ole">
            <p:oleObj spid="_x0000_s420876" name="Equation" r:id="rId13" imgW="164880" imgH="177480" progId="Equation.DSMT4">
              <p:embed/>
            </p:oleObj>
          </a:graphicData>
        </a:graphic>
      </p:graphicFrame>
      <p:sp>
        <p:nvSpPr>
          <p:cNvPr id="39960" name="Footer Placeholder 23"/>
          <p:cNvSpPr>
            <a:spLocks noGrp="1"/>
          </p:cNvSpPr>
          <p:nvPr>
            <p:ph type="ftr" sz="quarter" idx="11"/>
          </p:nvPr>
        </p:nvSpPr>
        <p:spPr>
          <a:noFill/>
        </p:spPr>
        <p:txBody>
          <a:bodyPr/>
          <a:lstStyle/>
          <a:p>
            <a:r>
              <a:rPr lang="en-US" smtClean="0"/>
              <a:t>PHYS 1443-001, Spring 2011 Dr. Jaehoon Yu</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0972" name="Rectangle 4"/>
          <p:cNvSpPr>
            <a:spLocks noGrp="1" noChangeArrowheads="1"/>
          </p:cNvSpPr>
          <p:nvPr>
            <p:ph type="dt" sz="quarter" idx="10"/>
          </p:nvPr>
        </p:nvSpPr>
        <p:spPr>
          <a:noFill/>
        </p:spPr>
        <p:txBody>
          <a:bodyPr/>
          <a:lstStyle/>
          <a:p>
            <a:r>
              <a:rPr lang="en-US" smtClean="0"/>
              <a:t>Thursday, June 16, 2011</a:t>
            </a:r>
          </a:p>
        </p:txBody>
      </p:sp>
      <p:sp>
        <p:nvSpPr>
          <p:cNvPr id="40973" name="Rectangle 6"/>
          <p:cNvSpPr>
            <a:spLocks noGrp="1" noChangeArrowheads="1"/>
          </p:cNvSpPr>
          <p:nvPr>
            <p:ph type="sldNum" sz="quarter" idx="12"/>
          </p:nvPr>
        </p:nvSpPr>
        <p:spPr>
          <a:noFill/>
        </p:spPr>
        <p:txBody>
          <a:bodyPr/>
          <a:lstStyle/>
          <a:p>
            <a:fld id="{DBF1108F-C82A-5A43-9C3D-161A55532BD2}" type="slidenum">
              <a:rPr lang="en-US"/>
              <a:pPr/>
              <a:t>8</a:t>
            </a:fld>
            <a:endParaRPr lang="en-US"/>
          </a:p>
        </p:txBody>
      </p:sp>
      <p:sp>
        <p:nvSpPr>
          <p:cNvPr id="40974" name="Rectangle 2"/>
          <p:cNvSpPr>
            <a:spLocks noGrp="1" noChangeArrowheads="1"/>
          </p:cNvSpPr>
          <p:nvPr>
            <p:ph type="title"/>
          </p:nvPr>
        </p:nvSpPr>
        <p:spPr>
          <a:xfrm>
            <a:off x="685800" y="152400"/>
            <a:ext cx="8153400" cy="609600"/>
          </a:xfrm>
        </p:spPr>
        <p:txBody>
          <a:bodyPr/>
          <a:lstStyle/>
          <a:p>
            <a:r>
              <a:rPr lang="en-US" sz="3600"/>
              <a:t>Free Fall Acceleration &amp; Gravitational Force</a:t>
            </a:r>
          </a:p>
        </p:txBody>
      </p:sp>
      <p:sp>
        <p:nvSpPr>
          <p:cNvPr id="78851" name="Text Box 3"/>
          <p:cNvSpPr txBox="1">
            <a:spLocks noChangeArrowheads="1"/>
          </p:cNvSpPr>
          <p:nvPr/>
        </p:nvSpPr>
        <p:spPr bwMode="auto">
          <a:xfrm>
            <a:off x="685800" y="838200"/>
            <a:ext cx="4343400" cy="1570038"/>
          </a:xfrm>
          <a:prstGeom prst="rect">
            <a:avLst/>
          </a:prstGeom>
          <a:noFill/>
          <a:ln w="28575">
            <a:noFill/>
            <a:miter lim="800000"/>
            <a:headEnd/>
            <a:tailEnd/>
          </a:ln>
        </p:spPr>
        <p:txBody>
          <a:bodyPr>
            <a:prstTxWarp prst="textNoShape">
              <a:avLst/>
            </a:prstTxWarp>
            <a:spAutoFit/>
          </a:bodyPr>
          <a:lstStyle/>
          <a:p>
            <a:pPr>
              <a:spcBef>
                <a:spcPct val="20000"/>
              </a:spcBef>
            </a:pPr>
            <a:r>
              <a:rPr lang="en-US" dirty="0">
                <a:solidFill>
                  <a:srgbClr val="FF0000"/>
                </a:solidFill>
                <a:latin typeface="Arial Narrow" charset="0"/>
              </a:rPr>
              <a:t>The weight of an object with mass </a:t>
            </a:r>
            <a:r>
              <a:rPr lang="en-US" dirty="0" err="1">
                <a:solidFill>
                  <a:srgbClr val="FF0000"/>
                </a:solidFill>
                <a:latin typeface="Monotype Corsiva" charset="0"/>
              </a:rPr>
              <a:t>m</a:t>
            </a:r>
            <a:r>
              <a:rPr lang="en-US" dirty="0">
                <a:solidFill>
                  <a:srgbClr val="FF0000"/>
                </a:solidFill>
                <a:latin typeface="Arial Narrow" charset="0"/>
              </a:rPr>
              <a:t> is </a:t>
            </a:r>
            <a:r>
              <a:rPr lang="en-US" dirty="0">
                <a:solidFill>
                  <a:srgbClr val="FF0000"/>
                </a:solidFill>
                <a:latin typeface="Monotype Corsiva" charset="0"/>
              </a:rPr>
              <a:t>mg</a:t>
            </a:r>
            <a:r>
              <a:rPr lang="en-US" dirty="0">
                <a:solidFill>
                  <a:srgbClr val="FF0000"/>
                </a:solidFill>
                <a:latin typeface="Arial Narrow" charset="0"/>
              </a:rPr>
              <a:t>. Using the force exerting on </a:t>
            </a:r>
            <a:r>
              <a:rPr lang="en-US" dirty="0" smtClean="0">
                <a:solidFill>
                  <a:srgbClr val="FF0000"/>
                </a:solidFill>
                <a:latin typeface="Arial Narrow" charset="0"/>
              </a:rPr>
              <a:t>an object </a:t>
            </a:r>
            <a:r>
              <a:rPr lang="en-US" dirty="0">
                <a:solidFill>
                  <a:srgbClr val="FF0000"/>
                </a:solidFill>
                <a:latin typeface="Arial Narrow" charset="0"/>
              </a:rPr>
              <a:t>of mass </a:t>
            </a:r>
            <a:r>
              <a:rPr lang="en-US" dirty="0" err="1">
                <a:solidFill>
                  <a:srgbClr val="FF0000"/>
                </a:solidFill>
                <a:latin typeface="Monotype Corsiva" charset="0"/>
              </a:rPr>
              <a:t>m</a:t>
            </a:r>
            <a:r>
              <a:rPr lang="en-US" dirty="0">
                <a:solidFill>
                  <a:srgbClr val="FF0000"/>
                </a:solidFill>
                <a:latin typeface="Arial Narrow" charset="0"/>
              </a:rPr>
              <a:t> on the surface of the Earth, one can obtain</a:t>
            </a:r>
          </a:p>
        </p:txBody>
      </p:sp>
      <p:sp>
        <p:nvSpPr>
          <p:cNvPr id="78852" name="Text Box 4"/>
          <p:cNvSpPr txBox="1">
            <a:spLocks noChangeArrowheads="1"/>
          </p:cNvSpPr>
          <p:nvPr/>
        </p:nvSpPr>
        <p:spPr bwMode="auto">
          <a:xfrm>
            <a:off x="685800" y="4708525"/>
            <a:ext cx="7848600" cy="1311275"/>
          </a:xfrm>
          <a:prstGeom prst="rect">
            <a:avLst/>
          </a:prstGeom>
          <a:noFill/>
          <a:ln w="28575">
            <a:noFill/>
            <a:miter lim="800000"/>
            <a:headEnd/>
            <a:tailEnd/>
          </a:ln>
        </p:spPr>
        <p:txBody>
          <a:bodyPr>
            <a:prstTxWarp prst="textNoShape">
              <a:avLst/>
            </a:prstTxWarp>
            <a:spAutoFit/>
          </a:bodyPr>
          <a:lstStyle/>
          <a:p>
            <a:pPr>
              <a:buFontTx/>
              <a:buChar char="•"/>
            </a:pPr>
            <a:r>
              <a:rPr lang="en-US" sz="2000">
                <a:solidFill>
                  <a:srgbClr val="FF0000"/>
                </a:solidFill>
                <a:latin typeface="Arial Narrow" charset="0"/>
              </a:rPr>
              <a:t>The gravitational acceleration is independent of the mass of the object</a:t>
            </a:r>
          </a:p>
          <a:p>
            <a:pPr>
              <a:buFontTx/>
              <a:buChar char="•"/>
            </a:pPr>
            <a:r>
              <a:rPr lang="en-US" sz="2000">
                <a:solidFill>
                  <a:srgbClr val="FF0000"/>
                </a:solidFill>
                <a:latin typeface="Arial Narrow" charset="0"/>
              </a:rPr>
              <a:t>The gravitational acceleration decreases as the altitude increases</a:t>
            </a:r>
          </a:p>
          <a:p>
            <a:pPr>
              <a:buFontTx/>
              <a:buChar char="•"/>
            </a:pPr>
            <a:r>
              <a:rPr lang="en-US" sz="2000">
                <a:solidFill>
                  <a:srgbClr val="FF0000"/>
                </a:solidFill>
                <a:latin typeface="Arial Narrow" charset="0"/>
              </a:rPr>
              <a:t>If the distance from the surface of the Earth gets infinitely large, the weight of the object approaches 0.</a:t>
            </a:r>
          </a:p>
        </p:txBody>
      </p:sp>
      <p:sp>
        <p:nvSpPr>
          <p:cNvPr id="78853" name="Text Box 5"/>
          <p:cNvSpPr txBox="1">
            <a:spLocks noChangeArrowheads="1"/>
          </p:cNvSpPr>
          <p:nvPr/>
        </p:nvSpPr>
        <p:spPr bwMode="auto">
          <a:xfrm>
            <a:off x="457200" y="2513013"/>
            <a:ext cx="4038600" cy="15525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What would the gravitational acceleration be if the object is at an altitude </a:t>
            </a:r>
            <a:r>
              <a:rPr lang="en-US">
                <a:solidFill>
                  <a:schemeClr val="accent2"/>
                </a:solidFill>
                <a:latin typeface="Monotype Corsiva" charset="0"/>
              </a:rPr>
              <a:t>h</a:t>
            </a:r>
            <a:r>
              <a:rPr lang="en-US">
                <a:solidFill>
                  <a:schemeClr val="accent2"/>
                </a:solidFill>
                <a:latin typeface="Arial Narrow" charset="0"/>
              </a:rPr>
              <a:t> above the surface of the Earth?</a:t>
            </a:r>
          </a:p>
        </p:txBody>
      </p:sp>
      <p:graphicFrame>
        <p:nvGraphicFramePr>
          <p:cNvPr id="78854" name="Object 2"/>
          <p:cNvGraphicFramePr>
            <a:graphicFrameLocks noChangeAspect="1"/>
          </p:cNvGraphicFramePr>
          <p:nvPr/>
        </p:nvGraphicFramePr>
        <p:xfrm>
          <a:off x="5105400" y="1066800"/>
          <a:ext cx="685800" cy="457200"/>
        </p:xfrm>
        <a:graphic>
          <a:graphicData uri="http://schemas.openxmlformats.org/presentationml/2006/ole">
            <p:oleObj spid="_x0000_s421890" name="Equation" r:id="rId3" imgW="241200" imgH="164880" progId="Equation.3">
              <p:embed/>
            </p:oleObj>
          </a:graphicData>
        </a:graphic>
      </p:graphicFrame>
      <p:sp>
        <p:nvSpPr>
          <p:cNvPr id="78855" name="Text Box 7"/>
          <p:cNvSpPr txBox="1">
            <a:spLocks noChangeArrowheads="1"/>
          </p:cNvSpPr>
          <p:nvPr/>
        </p:nvSpPr>
        <p:spPr bwMode="auto">
          <a:xfrm>
            <a:off x="762000" y="4251325"/>
            <a:ext cx="5562600" cy="3968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What do these tell us about the gravitational acceleration?</a:t>
            </a:r>
          </a:p>
        </p:txBody>
      </p:sp>
      <p:graphicFrame>
        <p:nvGraphicFramePr>
          <p:cNvPr id="78856" name="Object 3"/>
          <p:cNvGraphicFramePr>
            <a:graphicFrameLocks noChangeAspect="1"/>
          </p:cNvGraphicFramePr>
          <p:nvPr/>
        </p:nvGraphicFramePr>
        <p:xfrm>
          <a:off x="4724400" y="2625725"/>
          <a:ext cx="387350" cy="449263"/>
        </p:xfrm>
        <a:graphic>
          <a:graphicData uri="http://schemas.openxmlformats.org/presentationml/2006/ole">
            <p:oleObj spid="_x0000_s421891" name="Equation" r:id="rId4" imgW="190440" imgH="241200" progId="Equation.3">
              <p:embed/>
            </p:oleObj>
          </a:graphicData>
        </a:graphic>
      </p:graphicFrame>
      <p:graphicFrame>
        <p:nvGraphicFramePr>
          <p:cNvPr id="78857" name="Object 4"/>
          <p:cNvGraphicFramePr>
            <a:graphicFrameLocks noChangeAspect="1"/>
          </p:cNvGraphicFramePr>
          <p:nvPr/>
        </p:nvGraphicFramePr>
        <p:xfrm>
          <a:off x="5761038" y="914400"/>
          <a:ext cx="1249362" cy="715963"/>
        </p:xfrm>
        <a:graphic>
          <a:graphicData uri="http://schemas.openxmlformats.org/presentationml/2006/ole">
            <p:oleObj spid="_x0000_s421892" name="Equation" r:id="rId5" imgW="647640" imgH="431640" progId="Equation.3">
              <p:embed/>
            </p:oleObj>
          </a:graphicData>
        </a:graphic>
      </p:graphicFrame>
      <p:graphicFrame>
        <p:nvGraphicFramePr>
          <p:cNvPr id="78858" name="Object 5"/>
          <p:cNvGraphicFramePr>
            <a:graphicFrameLocks noChangeAspect="1"/>
          </p:cNvGraphicFramePr>
          <p:nvPr/>
        </p:nvGraphicFramePr>
        <p:xfrm>
          <a:off x="5181600" y="1784350"/>
          <a:ext cx="533400" cy="436563"/>
        </p:xfrm>
        <a:graphic>
          <a:graphicData uri="http://schemas.openxmlformats.org/presentationml/2006/ole">
            <p:oleObj spid="_x0000_s421893" name="Equation" r:id="rId6" imgW="139680" imgH="164880" progId="Equation.3">
              <p:embed/>
            </p:oleObj>
          </a:graphicData>
        </a:graphic>
      </p:graphicFrame>
      <p:graphicFrame>
        <p:nvGraphicFramePr>
          <p:cNvPr id="78859" name="Object 6"/>
          <p:cNvGraphicFramePr>
            <a:graphicFrameLocks noChangeAspect="1"/>
          </p:cNvGraphicFramePr>
          <p:nvPr/>
        </p:nvGraphicFramePr>
        <p:xfrm>
          <a:off x="5715000" y="1644650"/>
          <a:ext cx="1311275" cy="717550"/>
        </p:xfrm>
        <a:graphic>
          <a:graphicData uri="http://schemas.openxmlformats.org/presentationml/2006/ole">
            <p:oleObj spid="_x0000_s421894" name="Equation" r:id="rId7" imgW="545760" imgH="431640" progId="Equation.3">
              <p:embed/>
            </p:oleObj>
          </a:graphicData>
        </a:graphic>
      </p:graphicFrame>
      <p:graphicFrame>
        <p:nvGraphicFramePr>
          <p:cNvPr id="78860" name="Object 7"/>
          <p:cNvGraphicFramePr>
            <a:graphicFrameLocks noChangeAspect="1"/>
          </p:cNvGraphicFramePr>
          <p:nvPr/>
        </p:nvGraphicFramePr>
        <p:xfrm>
          <a:off x="5084763" y="2624138"/>
          <a:ext cx="803275" cy="454025"/>
        </p:xfrm>
        <a:graphic>
          <a:graphicData uri="http://schemas.openxmlformats.org/presentationml/2006/ole">
            <p:oleObj spid="_x0000_s421895" name="Equation" r:id="rId8" imgW="393480" imgH="203040" progId="Equation.3">
              <p:embed/>
            </p:oleObj>
          </a:graphicData>
        </a:graphic>
      </p:graphicFrame>
      <p:graphicFrame>
        <p:nvGraphicFramePr>
          <p:cNvPr id="78861" name="Object 8"/>
          <p:cNvGraphicFramePr>
            <a:graphicFrameLocks noChangeAspect="1"/>
          </p:cNvGraphicFramePr>
          <p:nvPr/>
        </p:nvGraphicFramePr>
        <p:xfrm>
          <a:off x="5861050" y="2486025"/>
          <a:ext cx="1320800" cy="731838"/>
        </p:xfrm>
        <a:graphic>
          <a:graphicData uri="http://schemas.openxmlformats.org/presentationml/2006/ole">
            <p:oleObj spid="_x0000_s421896" name="Equation" r:id="rId9" imgW="647640" imgH="393480" progId="Equation.3">
              <p:embed/>
            </p:oleObj>
          </a:graphicData>
        </a:graphic>
      </p:graphicFrame>
      <p:graphicFrame>
        <p:nvGraphicFramePr>
          <p:cNvPr id="78862" name="Object 9"/>
          <p:cNvGraphicFramePr>
            <a:graphicFrameLocks noChangeAspect="1"/>
          </p:cNvGraphicFramePr>
          <p:nvPr/>
        </p:nvGraphicFramePr>
        <p:xfrm>
          <a:off x="7153275" y="2438400"/>
          <a:ext cx="1762125" cy="825500"/>
        </p:xfrm>
        <a:graphic>
          <a:graphicData uri="http://schemas.openxmlformats.org/presentationml/2006/ole">
            <p:oleObj spid="_x0000_s421897" name="Equation" r:id="rId10" imgW="863280" imgH="444240" progId="Equation.3">
              <p:embed/>
            </p:oleObj>
          </a:graphicData>
        </a:graphic>
      </p:graphicFrame>
      <p:graphicFrame>
        <p:nvGraphicFramePr>
          <p:cNvPr id="78863" name="Object 10"/>
          <p:cNvGraphicFramePr>
            <a:graphicFrameLocks noChangeAspect="1"/>
          </p:cNvGraphicFramePr>
          <p:nvPr/>
        </p:nvGraphicFramePr>
        <p:xfrm>
          <a:off x="4926013" y="3460750"/>
          <a:ext cx="407987" cy="457200"/>
        </p:xfrm>
        <a:graphic>
          <a:graphicData uri="http://schemas.openxmlformats.org/presentationml/2006/ole">
            <p:oleObj spid="_x0000_s421898" name="Equation" r:id="rId11" imgW="164880" imgH="203040" progId="Equation.3">
              <p:embed/>
            </p:oleObj>
          </a:graphicData>
        </a:graphic>
      </p:graphicFrame>
      <p:graphicFrame>
        <p:nvGraphicFramePr>
          <p:cNvPr id="78864" name="Object 11"/>
          <p:cNvGraphicFramePr>
            <a:graphicFrameLocks noChangeAspect="1"/>
          </p:cNvGraphicFramePr>
          <p:nvPr/>
        </p:nvGraphicFramePr>
        <p:xfrm>
          <a:off x="5334000" y="3276600"/>
          <a:ext cx="1762125" cy="825500"/>
        </p:xfrm>
        <a:graphic>
          <a:graphicData uri="http://schemas.openxmlformats.org/presentationml/2006/ole">
            <p:oleObj spid="_x0000_s421899" name="Equation" r:id="rId12" imgW="863280" imgH="444240" progId="Equation.DSMT4">
              <p:embed/>
            </p:oleObj>
          </a:graphicData>
        </a:graphic>
      </p:graphicFrame>
      <p:grpSp>
        <p:nvGrpSpPr>
          <p:cNvPr id="2" name="Group 17"/>
          <p:cNvGrpSpPr>
            <a:grpSpLocks/>
          </p:cNvGrpSpPr>
          <p:nvPr/>
        </p:nvGrpSpPr>
        <p:grpSpPr bwMode="auto">
          <a:xfrm>
            <a:off x="7315200" y="2743200"/>
            <a:ext cx="1752600" cy="1936750"/>
            <a:chOff x="4608" y="1728"/>
            <a:chExt cx="1104" cy="1220"/>
          </a:xfrm>
        </p:grpSpPr>
        <p:sp>
          <p:nvSpPr>
            <p:cNvPr id="40981" name="Oval 18"/>
            <p:cNvSpPr>
              <a:spLocks noChangeArrowheads="1"/>
            </p:cNvSpPr>
            <p:nvPr/>
          </p:nvSpPr>
          <p:spPr bwMode="auto">
            <a:xfrm>
              <a:off x="4800" y="1728"/>
              <a:ext cx="768" cy="384"/>
            </a:xfrm>
            <a:prstGeom prst="ellipse">
              <a:avLst/>
            </a:prstGeom>
            <a:noFill/>
            <a:ln w="28575">
              <a:solidFill>
                <a:srgbClr val="A50021"/>
              </a:solidFill>
              <a:round/>
              <a:headEnd/>
              <a:tailEnd/>
            </a:ln>
          </p:spPr>
          <p:txBody>
            <a:bodyPr wrap="none" anchor="ctr">
              <a:prstTxWarp prst="textNoShape">
                <a:avLst/>
              </a:prstTxWarp>
            </a:bodyPr>
            <a:lstStyle/>
            <a:p>
              <a:endParaRPr lang="en-US"/>
            </a:p>
          </p:txBody>
        </p:sp>
        <p:sp>
          <p:nvSpPr>
            <p:cNvPr id="40982" name="Text Box 19"/>
            <p:cNvSpPr txBox="1">
              <a:spLocks noChangeArrowheads="1"/>
            </p:cNvSpPr>
            <p:nvPr/>
          </p:nvSpPr>
          <p:spPr bwMode="auto">
            <a:xfrm>
              <a:off x="4608" y="2256"/>
              <a:ext cx="1104" cy="692"/>
            </a:xfrm>
            <a:prstGeom prst="rect">
              <a:avLst/>
            </a:prstGeom>
            <a:solidFill>
              <a:srgbClr val="FFFF99"/>
            </a:solidFill>
            <a:ln w="28575">
              <a:solidFill>
                <a:srgbClr val="A50021"/>
              </a:solidFill>
              <a:miter lim="800000"/>
              <a:headEnd/>
              <a:tailEnd/>
            </a:ln>
          </p:spPr>
          <p:txBody>
            <a:bodyPr>
              <a:prstTxWarp prst="textNoShape">
                <a:avLst/>
              </a:prstTxWarp>
              <a:spAutoFit/>
            </a:bodyPr>
            <a:lstStyle/>
            <a:p>
              <a:r>
                <a:rPr lang="en-US" sz="1600" b="1">
                  <a:solidFill>
                    <a:srgbClr val="A50021"/>
                  </a:solidFill>
                  <a:latin typeface="Arial Narrow" charset="0"/>
                </a:rPr>
                <a:t>Distance from the center of the Earth to the object at the altitude h.</a:t>
              </a:r>
            </a:p>
          </p:txBody>
        </p:sp>
        <p:cxnSp>
          <p:nvCxnSpPr>
            <p:cNvPr id="40983" name="AutoShape 20"/>
            <p:cNvCxnSpPr>
              <a:cxnSpLocks noChangeShapeType="1"/>
              <a:stCxn id="40982" idx="0"/>
              <a:endCxn id="40981" idx="4"/>
            </p:cNvCxnSpPr>
            <p:nvPr/>
          </p:nvCxnSpPr>
          <p:spPr bwMode="auto">
            <a:xfrm flipV="1">
              <a:off x="5160" y="2121"/>
              <a:ext cx="24" cy="126"/>
            </a:xfrm>
            <a:prstGeom prst="straightConnector1">
              <a:avLst/>
            </a:prstGeom>
            <a:noFill/>
            <a:ln w="28575">
              <a:solidFill>
                <a:srgbClr val="A50021"/>
              </a:solidFill>
              <a:round/>
              <a:headEnd type="triangle" w="med" len="med"/>
              <a:tailEnd/>
            </a:ln>
          </p:spPr>
        </p:cxnSp>
      </p:grpSp>
      <p:sp>
        <p:nvSpPr>
          <p:cNvPr id="40980" name="Footer Placeholder 22"/>
          <p:cNvSpPr>
            <a:spLocks noGrp="1"/>
          </p:cNvSpPr>
          <p:nvPr>
            <p:ph type="ftr" sz="quarter" idx="11"/>
          </p:nvPr>
        </p:nvSpPr>
        <p:spPr>
          <a:noFill/>
        </p:spPr>
        <p:txBody>
          <a:bodyPr/>
          <a:lstStyle/>
          <a:p>
            <a:r>
              <a:rPr lang="en-US" smtClean="0"/>
              <a:t>PHYS 1443-001, Spring 2011 Dr. Jaehoon Yu</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1997" name="Rectangle 4"/>
          <p:cNvSpPr>
            <a:spLocks noGrp="1" noChangeArrowheads="1"/>
          </p:cNvSpPr>
          <p:nvPr>
            <p:ph type="dt" sz="quarter" idx="10"/>
          </p:nvPr>
        </p:nvSpPr>
        <p:spPr>
          <a:noFill/>
        </p:spPr>
        <p:txBody>
          <a:bodyPr/>
          <a:lstStyle/>
          <a:p>
            <a:r>
              <a:rPr lang="en-US" smtClean="0"/>
              <a:t>Thursday, June 16, 2011</a:t>
            </a:r>
          </a:p>
        </p:txBody>
      </p:sp>
      <p:sp>
        <p:nvSpPr>
          <p:cNvPr id="41998" name="Rectangle 6"/>
          <p:cNvSpPr>
            <a:spLocks noGrp="1" noChangeArrowheads="1"/>
          </p:cNvSpPr>
          <p:nvPr>
            <p:ph type="sldNum" sz="quarter" idx="12"/>
          </p:nvPr>
        </p:nvSpPr>
        <p:spPr>
          <a:noFill/>
        </p:spPr>
        <p:txBody>
          <a:bodyPr/>
          <a:lstStyle/>
          <a:p>
            <a:fld id="{484C842E-CC3A-0C46-8E14-FA09A186E895}" type="slidenum">
              <a:rPr lang="en-US"/>
              <a:pPr/>
              <a:t>9</a:t>
            </a:fld>
            <a:endParaRPr lang="en-US"/>
          </a:p>
        </p:txBody>
      </p:sp>
      <p:sp>
        <p:nvSpPr>
          <p:cNvPr id="41999" name="Rectangle 2"/>
          <p:cNvSpPr>
            <a:spLocks noGrp="1" noChangeArrowheads="1"/>
          </p:cNvSpPr>
          <p:nvPr>
            <p:ph type="title"/>
          </p:nvPr>
        </p:nvSpPr>
        <p:spPr>
          <a:xfrm>
            <a:off x="685800" y="152400"/>
            <a:ext cx="7772400" cy="609600"/>
          </a:xfrm>
        </p:spPr>
        <p:txBody>
          <a:bodyPr/>
          <a:lstStyle/>
          <a:p>
            <a:r>
              <a:rPr lang="en-US" sz="4000" smtClean="0"/>
              <a:t>Ex. 6.2 for Gravitational Force</a:t>
            </a:r>
            <a:endParaRPr lang="en-US" smtClean="0"/>
          </a:p>
        </p:txBody>
      </p:sp>
      <p:sp>
        <p:nvSpPr>
          <p:cNvPr id="79875" name="Text Box 3"/>
          <p:cNvSpPr txBox="1">
            <a:spLocks noChangeArrowheads="1"/>
          </p:cNvSpPr>
          <p:nvPr/>
        </p:nvSpPr>
        <p:spPr bwMode="auto">
          <a:xfrm>
            <a:off x="228600" y="762000"/>
            <a:ext cx="8686800" cy="708025"/>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The international space station is designed to operate at an altitude of 350km. Its designed weight (measured on the surface of the Earth) is 4.22x10</a:t>
            </a:r>
            <a:r>
              <a:rPr lang="en-US" sz="2000" baseline="30000">
                <a:solidFill>
                  <a:srgbClr val="800000"/>
                </a:solidFill>
                <a:latin typeface="Arial Narrow" charset="0"/>
              </a:rPr>
              <a:t>6</a:t>
            </a:r>
            <a:r>
              <a:rPr lang="en-US" sz="2000">
                <a:solidFill>
                  <a:srgbClr val="800000"/>
                </a:solidFill>
                <a:latin typeface="Arial Narrow" charset="0"/>
              </a:rPr>
              <a:t>N.  What is its weight in its orbit?</a:t>
            </a:r>
          </a:p>
        </p:txBody>
      </p:sp>
      <p:sp>
        <p:nvSpPr>
          <p:cNvPr id="79876" name="Text Box 4"/>
          <p:cNvSpPr txBox="1">
            <a:spLocks noChangeArrowheads="1"/>
          </p:cNvSpPr>
          <p:nvPr/>
        </p:nvSpPr>
        <p:spPr bwMode="auto">
          <a:xfrm>
            <a:off x="2819400" y="1752600"/>
            <a:ext cx="5715000" cy="3968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The total weight of the station on the surface of the Earth is</a:t>
            </a:r>
          </a:p>
        </p:txBody>
      </p:sp>
      <p:sp>
        <p:nvSpPr>
          <p:cNvPr id="79877" name="Text Box 5"/>
          <p:cNvSpPr txBox="1">
            <a:spLocks noChangeArrowheads="1"/>
          </p:cNvSpPr>
          <p:nvPr/>
        </p:nvSpPr>
        <p:spPr bwMode="auto">
          <a:xfrm>
            <a:off x="457200" y="4724400"/>
            <a:ext cx="3429000" cy="3968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Therefore the weight in the orbit is</a:t>
            </a:r>
          </a:p>
        </p:txBody>
      </p:sp>
      <p:graphicFrame>
        <p:nvGraphicFramePr>
          <p:cNvPr id="79878" name="Object 2"/>
          <p:cNvGraphicFramePr>
            <a:graphicFrameLocks noChangeAspect="1"/>
          </p:cNvGraphicFramePr>
          <p:nvPr/>
        </p:nvGraphicFramePr>
        <p:xfrm>
          <a:off x="3048000" y="2347913"/>
          <a:ext cx="671513" cy="547687"/>
        </p:xfrm>
        <a:graphic>
          <a:graphicData uri="http://schemas.openxmlformats.org/presentationml/2006/ole">
            <p:oleObj spid="_x0000_s422914" name="Equation" r:id="rId3" imgW="253800" imgH="228600" progId="Equation.3">
              <p:embed/>
            </p:oleObj>
          </a:graphicData>
        </a:graphic>
      </p:graphicFrame>
      <p:graphicFrame>
        <p:nvGraphicFramePr>
          <p:cNvPr id="79879" name="Object 3"/>
          <p:cNvGraphicFramePr>
            <a:graphicFrameLocks noChangeAspect="1"/>
          </p:cNvGraphicFramePr>
          <p:nvPr/>
        </p:nvGraphicFramePr>
        <p:xfrm>
          <a:off x="2674938" y="4035425"/>
          <a:ext cx="560387" cy="573088"/>
        </p:xfrm>
        <a:graphic>
          <a:graphicData uri="http://schemas.openxmlformats.org/presentationml/2006/ole">
            <p:oleObj spid="_x0000_s422915" name="Equation" r:id="rId4" imgW="203040" imgH="228600" progId="Equation.3">
              <p:embed/>
            </p:oleObj>
          </a:graphicData>
        </a:graphic>
      </p:graphicFrame>
      <p:sp>
        <p:nvSpPr>
          <p:cNvPr id="79880" name="Text Box 8"/>
          <p:cNvSpPr txBox="1">
            <a:spLocks noChangeArrowheads="1"/>
          </p:cNvSpPr>
          <p:nvPr/>
        </p:nvSpPr>
        <p:spPr bwMode="auto">
          <a:xfrm>
            <a:off x="2743200" y="3048000"/>
            <a:ext cx="57150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Since the orbit is at 350km above the surface of the Earth, the gravitational force at that altitude is</a:t>
            </a:r>
          </a:p>
        </p:txBody>
      </p:sp>
      <p:grpSp>
        <p:nvGrpSpPr>
          <p:cNvPr id="2" name="Group 9"/>
          <p:cNvGrpSpPr>
            <a:grpSpLocks/>
          </p:cNvGrpSpPr>
          <p:nvPr/>
        </p:nvGrpSpPr>
        <p:grpSpPr bwMode="auto">
          <a:xfrm>
            <a:off x="381000" y="1981200"/>
            <a:ext cx="1600200" cy="1447800"/>
            <a:chOff x="240" y="1344"/>
            <a:chExt cx="1008" cy="912"/>
          </a:xfrm>
        </p:grpSpPr>
        <p:sp>
          <p:nvSpPr>
            <p:cNvPr id="79882" name="Oval 10"/>
            <p:cNvSpPr>
              <a:spLocks noChangeArrowheads="1"/>
            </p:cNvSpPr>
            <p:nvPr/>
          </p:nvSpPr>
          <p:spPr bwMode="auto">
            <a:xfrm>
              <a:off x="432" y="1536"/>
              <a:ext cx="624" cy="528"/>
            </a:xfrm>
            <a:prstGeom prst="ellipse">
              <a:avLst/>
            </a:prstGeom>
            <a:gradFill rotWithShape="0">
              <a:gsLst>
                <a:gs pos="0">
                  <a:schemeClr val="hlink"/>
                </a:gs>
                <a:gs pos="100000">
                  <a:schemeClr val="hlink">
                    <a:gamma/>
                    <a:shade val="46275"/>
                    <a:invGamma/>
                  </a:schemeClr>
                </a:gs>
              </a:gsLst>
              <a:path path="shape">
                <a:fillToRect l="50000" t="50000" r="50000" b="50000"/>
              </a:path>
            </a:gradFill>
            <a:ln w="9525">
              <a:noFill/>
              <a:round/>
              <a:headEnd/>
              <a:tailEnd/>
            </a:ln>
            <a:effectLst/>
          </p:spPr>
          <p:txBody>
            <a:bodyPr wrap="none" anchor="ctr">
              <a:prstTxWarp prst="textNoShape">
                <a:avLst/>
              </a:prstTxWarp>
            </a:bodyPr>
            <a:lstStyle/>
            <a:p>
              <a:pPr algn="ctr">
                <a:defRPr/>
              </a:pPr>
              <a:r>
                <a:rPr lang="en-US">
                  <a:solidFill>
                    <a:srgbClr val="FFFFCC"/>
                  </a:solidFill>
                  <a:latin typeface="Arial Narrow" charset="0"/>
                </a:rPr>
                <a:t>M</a:t>
              </a:r>
              <a:r>
                <a:rPr lang="en-US" baseline="-25000">
                  <a:solidFill>
                    <a:schemeClr val="hlink"/>
                  </a:solidFill>
                  <a:effectDag name="">
                    <a:cont type="tree" name="">
                      <a:effect ref="fillLine"/>
                      <a:outerShdw dist="38100" dir="13500000" algn="br">
                        <a:srgbClr val="998080"/>
                      </a:outerShdw>
                    </a:cont>
                    <a:cont type="tree" name="">
                      <a:effect ref="fillLine"/>
                      <a:outerShdw dist="38100" dir="2700000" algn="tl">
                        <a:srgbClr val="3D7A7A"/>
                      </a:outerShdw>
                    </a:cont>
                    <a:effect ref="fillLine"/>
                  </a:effectDag>
                  <a:latin typeface="Arial Narrow" charset="0"/>
                </a:rPr>
                <a:t>E</a:t>
              </a:r>
              <a:endParaRPr lang="en-US">
                <a:solidFill>
                  <a:srgbClr val="FFFFCC"/>
                </a:solidFill>
                <a:latin typeface="Arial Narrow" charset="0"/>
              </a:endParaRPr>
            </a:p>
          </p:txBody>
        </p:sp>
        <p:sp>
          <p:nvSpPr>
            <p:cNvPr id="42007" name="Oval 11"/>
            <p:cNvSpPr>
              <a:spLocks noChangeArrowheads="1"/>
            </p:cNvSpPr>
            <p:nvPr/>
          </p:nvSpPr>
          <p:spPr bwMode="auto">
            <a:xfrm>
              <a:off x="240" y="1344"/>
              <a:ext cx="1008" cy="912"/>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42008" name="Oval 12"/>
            <p:cNvSpPr>
              <a:spLocks noChangeArrowheads="1"/>
            </p:cNvSpPr>
            <p:nvPr/>
          </p:nvSpPr>
          <p:spPr bwMode="auto">
            <a:xfrm>
              <a:off x="912" y="1392"/>
              <a:ext cx="144"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grpSp>
      <p:graphicFrame>
        <p:nvGraphicFramePr>
          <p:cNvPr id="79885" name="Object 4"/>
          <p:cNvGraphicFramePr>
            <a:graphicFrameLocks noChangeAspect="1"/>
          </p:cNvGraphicFramePr>
          <p:nvPr/>
        </p:nvGraphicFramePr>
        <p:xfrm>
          <a:off x="152400" y="5367338"/>
          <a:ext cx="561975" cy="576262"/>
        </p:xfrm>
        <a:graphic>
          <a:graphicData uri="http://schemas.openxmlformats.org/presentationml/2006/ole">
            <p:oleObj spid="_x0000_s422916" name="Equation" r:id="rId5" imgW="203040" imgH="228600" progId="Equation.3">
              <p:embed/>
            </p:oleObj>
          </a:graphicData>
        </a:graphic>
      </p:graphicFrame>
      <p:graphicFrame>
        <p:nvGraphicFramePr>
          <p:cNvPr id="79886" name="Object 5"/>
          <p:cNvGraphicFramePr>
            <a:graphicFrameLocks noChangeAspect="1"/>
          </p:cNvGraphicFramePr>
          <p:nvPr/>
        </p:nvGraphicFramePr>
        <p:xfrm>
          <a:off x="3657600" y="2420938"/>
          <a:ext cx="990600" cy="403225"/>
        </p:xfrm>
        <a:graphic>
          <a:graphicData uri="http://schemas.openxmlformats.org/presentationml/2006/ole">
            <p:oleObj spid="_x0000_s422917" name="Equation" r:id="rId6" imgW="368280" imgH="164880" progId="Equation.3">
              <p:embed/>
            </p:oleObj>
          </a:graphicData>
        </a:graphic>
      </p:graphicFrame>
      <p:graphicFrame>
        <p:nvGraphicFramePr>
          <p:cNvPr id="79887" name="Object 6"/>
          <p:cNvGraphicFramePr>
            <a:graphicFrameLocks noChangeAspect="1"/>
          </p:cNvGraphicFramePr>
          <p:nvPr/>
        </p:nvGraphicFramePr>
        <p:xfrm>
          <a:off x="4622800" y="2209800"/>
          <a:ext cx="1320800" cy="825500"/>
        </p:xfrm>
        <a:graphic>
          <a:graphicData uri="http://schemas.openxmlformats.org/presentationml/2006/ole">
            <p:oleObj spid="_x0000_s422918" name="Equation" r:id="rId7" imgW="647640" imgH="444240" progId="Equation.3">
              <p:embed/>
            </p:oleObj>
          </a:graphicData>
        </a:graphic>
      </p:graphicFrame>
      <p:graphicFrame>
        <p:nvGraphicFramePr>
          <p:cNvPr id="79888" name="Object 7"/>
          <p:cNvGraphicFramePr>
            <a:graphicFrameLocks noChangeAspect="1"/>
          </p:cNvGraphicFramePr>
          <p:nvPr/>
        </p:nvGraphicFramePr>
        <p:xfrm>
          <a:off x="5908675" y="2433638"/>
          <a:ext cx="1787525" cy="377825"/>
        </p:xfrm>
        <a:graphic>
          <a:graphicData uri="http://schemas.openxmlformats.org/presentationml/2006/ole">
            <p:oleObj spid="_x0000_s422919" name="Equation" r:id="rId8" imgW="876240" imgH="203040" progId="Equation.3">
              <p:embed/>
            </p:oleObj>
          </a:graphicData>
        </a:graphic>
      </p:graphicFrame>
      <p:graphicFrame>
        <p:nvGraphicFramePr>
          <p:cNvPr id="79889" name="Object 8"/>
          <p:cNvGraphicFramePr>
            <a:graphicFrameLocks noChangeAspect="1"/>
          </p:cNvGraphicFramePr>
          <p:nvPr/>
        </p:nvGraphicFramePr>
        <p:xfrm>
          <a:off x="3211513" y="4057650"/>
          <a:ext cx="801687" cy="530225"/>
        </p:xfrm>
        <a:graphic>
          <a:graphicData uri="http://schemas.openxmlformats.org/presentationml/2006/ole">
            <p:oleObj spid="_x0000_s422920" name="Equation" r:id="rId9" imgW="393480" imgH="203040" progId="Equation.3">
              <p:embed/>
            </p:oleObj>
          </a:graphicData>
        </a:graphic>
      </p:graphicFrame>
      <p:graphicFrame>
        <p:nvGraphicFramePr>
          <p:cNvPr id="79890" name="Object 9"/>
          <p:cNvGraphicFramePr>
            <a:graphicFrameLocks noChangeAspect="1"/>
          </p:cNvGraphicFramePr>
          <p:nvPr/>
        </p:nvGraphicFramePr>
        <p:xfrm>
          <a:off x="3963988" y="3898900"/>
          <a:ext cx="1812925" cy="849313"/>
        </p:xfrm>
        <a:graphic>
          <a:graphicData uri="http://schemas.openxmlformats.org/presentationml/2006/ole">
            <p:oleObj spid="_x0000_s422921" name="Equation" r:id="rId10" imgW="889000" imgH="457200" progId="Equation.DSMT4">
              <p:embed/>
            </p:oleObj>
          </a:graphicData>
        </a:graphic>
      </p:graphicFrame>
      <p:graphicFrame>
        <p:nvGraphicFramePr>
          <p:cNvPr id="79891" name="Object 10"/>
          <p:cNvGraphicFramePr>
            <a:graphicFrameLocks noChangeAspect="1"/>
          </p:cNvGraphicFramePr>
          <p:nvPr/>
        </p:nvGraphicFramePr>
        <p:xfrm>
          <a:off x="5713413" y="3875088"/>
          <a:ext cx="1997075" cy="896937"/>
        </p:xfrm>
        <a:graphic>
          <a:graphicData uri="http://schemas.openxmlformats.org/presentationml/2006/ole">
            <p:oleObj spid="_x0000_s422922" name="Equation" r:id="rId11" imgW="977900" imgH="482600" progId="Equation.DSMT4">
              <p:embed/>
            </p:oleObj>
          </a:graphicData>
        </a:graphic>
      </p:graphicFrame>
      <p:graphicFrame>
        <p:nvGraphicFramePr>
          <p:cNvPr id="79892" name="Object 11"/>
          <p:cNvGraphicFramePr>
            <a:graphicFrameLocks noChangeAspect="1"/>
          </p:cNvGraphicFramePr>
          <p:nvPr/>
        </p:nvGraphicFramePr>
        <p:xfrm>
          <a:off x="649288" y="5187950"/>
          <a:ext cx="1865312" cy="908050"/>
        </p:xfrm>
        <a:graphic>
          <a:graphicData uri="http://schemas.openxmlformats.org/presentationml/2006/ole">
            <p:oleObj spid="_x0000_s422923" name="Equation" r:id="rId12" imgW="977900" imgH="482600" progId="Equation.DSMT4">
              <p:embed/>
            </p:oleObj>
          </a:graphicData>
        </a:graphic>
      </p:graphicFrame>
      <p:graphicFrame>
        <p:nvGraphicFramePr>
          <p:cNvPr id="79893" name="Object 12"/>
          <p:cNvGraphicFramePr>
            <a:graphicFrameLocks noChangeAspect="1"/>
          </p:cNvGraphicFramePr>
          <p:nvPr/>
        </p:nvGraphicFramePr>
        <p:xfrm>
          <a:off x="2503488" y="5046663"/>
          <a:ext cx="6640512" cy="1074737"/>
        </p:xfrm>
        <a:graphic>
          <a:graphicData uri="http://schemas.openxmlformats.org/presentationml/2006/ole">
            <p:oleObj spid="_x0000_s422924" name="Equation" r:id="rId13" imgW="3454400" imgH="571500" progId="Equation.DSMT4">
              <p:embed/>
            </p:oleObj>
          </a:graphicData>
        </a:graphic>
      </p:graphicFrame>
      <p:sp>
        <p:nvSpPr>
          <p:cNvPr id="42005" name="Footer Placeholder 23"/>
          <p:cNvSpPr>
            <a:spLocks noGrp="1"/>
          </p:cNvSpPr>
          <p:nvPr>
            <p:ph type="ftr" sz="quarter" idx="11"/>
          </p:nvPr>
        </p:nvSpPr>
        <p:spPr>
          <a:noFill/>
        </p:spPr>
        <p:txBody>
          <a:bodyPr/>
          <a:lstStyle/>
          <a:p>
            <a:r>
              <a:rPr lang="en-US" smtClean="0"/>
              <a:t>PHYS 1443-001, Spring 2011 Dr. Jaehoon Yu</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13178</TotalTime>
  <Words>2116</Words>
  <Application>Microsoft Macintosh PowerPoint</Application>
  <PresentationFormat>On-screen Show (4:3)</PresentationFormat>
  <Paragraphs>213</Paragraphs>
  <Slides>19</Slides>
  <Notes>5</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phys1443-spring02</vt:lpstr>
      <vt:lpstr>Equation</vt:lpstr>
      <vt:lpstr>PHYS 1443 – Section 001 Lecture #8</vt:lpstr>
      <vt:lpstr>Announcements</vt:lpstr>
      <vt:lpstr>Reminder: Special Project for Extra Credit</vt:lpstr>
      <vt:lpstr>Reminder: Special Project for Extra Credit</vt:lpstr>
      <vt:lpstr>Special Project</vt:lpstr>
      <vt:lpstr>Motion in Resistive Forces</vt:lpstr>
      <vt:lpstr>Newton’s Law of Universal Gravitation</vt:lpstr>
      <vt:lpstr>Free Fall Acceleration &amp; Gravitational Force</vt:lpstr>
      <vt:lpstr>Ex. 6.2 for Gravitational Force</vt:lpstr>
      <vt:lpstr>Example for Universal Gravitation</vt:lpstr>
      <vt:lpstr>Gravitational Acceleration</vt:lpstr>
      <vt:lpstr>Period of a Satellite in an Orbit</vt:lpstr>
      <vt:lpstr>Example of Kepler’s Third Law</vt:lpstr>
      <vt:lpstr>Geo-synchronous Satellites</vt:lpstr>
      <vt:lpstr>Ex. Apparent Weightlessness and Free Fall</vt:lpstr>
      <vt:lpstr>Slide 16</vt:lpstr>
      <vt:lpstr>The Law of Gravity and Motions of Planets</vt:lpstr>
      <vt:lpstr>Motion in Accelerated Frames</vt:lpstr>
      <vt:lpstr>Example of Motion in Accelerated Frames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285</cp:revision>
  <dcterms:created xsi:type="dcterms:W3CDTF">2011-06-16T15:50:24Z</dcterms:created>
  <dcterms:modified xsi:type="dcterms:W3CDTF">2011-06-16T15:52:44Z</dcterms:modified>
</cp:coreProperties>
</file>