
<file path=[Content_Types].xml><?xml version="1.0" encoding="utf-8"?>
<Types xmlns="http://schemas.openxmlformats.org/package/2006/content-types">
  <Override PartName="/ppt/embeddings/oleObject180.bin" ContentType="application/vnd.openxmlformats-officedocument.oleObject"/>
  <Override PartName="/ppt/embeddings/oleObject28.bin" ContentType="application/vnd.openxmlformats-officedocument.oleObject"/>
  <Override PartName="/ppt/slides/slide24.xml" ContentType="application/vnd.openxmlformats-officedocument.presentationml.slide+xml"/>
  <Override PartName="/ppt/embeddings/oleObject174.bin" ContentType="application/vnd.openxmlformats-officedocument.oleObject"/>
  <Override PartName="/ppt/embeddings/Microsoft_Equation9.bin" ContentType="application/vnd.openxmlformats-officedocument.oleObject"/>
  <Override PartName="/ppt/embeddings/oleObject204.bin" ContentType="application/vnd.openxmlformats-officedocument.oleObject"/>
  <Override PartName="/ppt/embeddings/oleObject139.bin" ContentType="application/vnd.openxmlformats-officedocument.oleObject"/>
  <Override PartName="/ppt/slideLayouts/slideLayout13.xml" ContentType="application/vnd.openxmlformats-officedocument.presentationml.slideLayout+xml"/>
  <Override PartName="/ppt/embeddings/oleObject48.bin" ContentType="application/vnd.openxmlformats-officedocument.oleObject"/>
  <Override PartName="/ppt/embeddings/oleObject194.bin" ContentType="application/vnd.openxmlformats-officedocument.oleObject"/>
  <Override PartName="/ppt/embeddings/oleObject117.bin" ContentType="application/vnd.openxmlformats-officedocument.oleObject"/>
  <Override PartName="/ppt/embeddings/Microsoft_Equation15.bin" ContentType="application/vnd.openxmlformats-officedocument.oleObject"/>
  <Override PartName="/ppt/embeddings/oleObject26.bin" ContentType="application/vnd.openxmlformats-officedocument.oleObject"/>
  <Override PartName="/ppt/slides/slide22.xml" ContentType="application/vnd.openxmlformats-officedocument.presentationml.slide+xml"/>
  <Override PartName="/ppt/embeddings/oleObject159.bin" ContentType="application/vnd.openxmlformats-officedocument.oleObject"/>
  <Override PartName="/ppt/embeddings/Microsoft_Equation7.bin" ContentType="application/vnd.openxmlformats-officedocument.oleObject"/>
  <Override PartName="/ppt/embeddings/oleObject172.bin" ContentType="application/vnd.openxmlformats-officedocument.oleObject"/>
  <Override PartName="/ppt/embeddings/oleObject202.bin" ContentType="application/vnd.openxmlformats-officedocument.oleObject"/>
  <Override PartName="/ppt/embeddings/oleObject68.bin" ContentType="application/vnd.openxmlformats-officedocument.oleObject"/>
  <Override PartName="/ppt/embeddings/oleObject8.bin" ContentType="application/vnd.openxmlformats-officedocument.oleObject"/>
  <Override PartName="/ppt/embeddings/oleObject137.bin" ContentType="application/vnd.openxmlformats-officedocument.oleObject"/>
  <Override PartName="/ppt/embeddings/oleObject150.bin" ContentType="application/vnd.openxmlformats-officedocument.oleObject"/>
  <Default Extension="xml" ContentType="application/xml"/>
  <Override PartName="/ppt/slideLayouts/slideLayout11.xml" ContentType="application/vnd.openxmlformats-officedocument.presentationml.slideLayout+xml"/>
  <Override PartName="/ppt/embeddings/oleObject46.bin" ContentType="application/vnd.openxmlformats-officedocument.oleObject"/>
  <Override PartName="/ppt/embeddings/oleObject179.bin" ContentType="application/vnd.openxmlformats-officedocument.oleObject"/>
  <Override PartName="/ppt/embeddings/oleObject192.bin" ContentType="application/vnd.openxmlformats-officedocument.oleObject"/>
  <Override PartName="/ppt/embeddings/oleObject115.bin" ContentType="application/vnd.openxmlformats-officedocument.oleObject"/>
  <Override PartName="/ppt/embeddings/Microsoft_Equation13.bin" ContentType="application/vnd.openxmlformats-officedocument.oleObject"/>
  <Override PartName="/ppt/embeddings/oleObject109.bin" ContentType="application/vnd.openxmlformats-officedocument.oleObject"/>
  <Override PartName="/ppt/embeddings/oleObject88.bin" ContentType="application/vnd.openxmlformats-officedocument.oleObject"/>
  <Override PartName="/ppt/embeddings/oleObject24.bin" ContentType="application/vnd.openxmlformats-officedocument.oleObject"/>
  <Override PartName="/ppt/embeddings/oleObject157.bin" ContentType="application/vnd.openxmlformats-officedocument.oleObject"/>
  <Override PartName="/ppt/slides/slide20.xml" ContentType="application/vnd.openxmlformats-officedocument.presentationml.slide+xml"/>
  <Override PartName="/ppt/embeddings/Microsoft_Equation5.bin" ContentType="application/vnd.openxmlformats-officedocument.oleObject"/>
  <Override PartName="/ppt/embeddings/oleObject170.bin" ContentType="application/vnd.openxmlformats-officedocument.oleObject"/>
  <Override PartName="/ppt/embeddings/oleObject200.bin" ContentType="application/vnd.openxmlformats-officedocument.oleObject"/>
  <Override PartName="/ppt/embeddings/oleObject66.bin" ContentType="application/vnd.openxmlformats-officedocument.oleObject"/>
  <Override PartName="/ppt/embeddings/oleObject6.bin" ContentType="application/vnd.openxmlformats-officedocument.oleObject"/>
  <Override PartName="/ppt/embeddings/oleObject135.bin" ContentType="application/vnd.openxmlformats-officedocument.oleObject"/>
  <Override PartName="/ppt/embeddings/oleObject129.bin" ContentType="application/vnd.openxmlformats-officedocument.oleObject"/>
  <Override PartName="/ppt/embeddings/oleObject44.bin" ContentType="application/vnd.openxmlformats-officedocument.oleObject"/>
  <Override PartName="/ppt/notesSlides/notesSlide7.xml" ContentType="application/vnd.openxmlformats-officedocument.presentationml.notesSlide+xml"/>
  <Override PartName="/ppt/embeddings/oleObject177.bin" ContentType="application/vnd.openxmlformats-officedocument.oleObject"/>
  <Override PartName="/ppt/embeddings/oleObject190.bin" ContentType="application/vnd.openxmlformats-officedocument.oleObject"/>
  <Override PartName="/ppt/slides/slide9.xml" ContentType="application/vnd.openxmlformats-officedocument.presentationml.slide+xml"/>
  <Override PartName="/ppt/embeddings/oleObject113.bin" ContentType="application/vnd.openxmlformats-officedocument.oleObject"/>
  <Default Extension="jpeg" ContentType="image/jpeg"/>
  <Override PartName="/ppt/embeddings/Microsoft_Equation11.bin" ContentType="application/vnd.openxmlformats-officedocument.oleObject"/>
  <Override PartName="/ppt/embeddings/oleObject86.bin" ContentType="application/vnd.openxmlformats-officedocument.oleObject"/>
  <Override PartName="/ppt/embeddings/oleObject107.bin" ContentType="application/vnd.openxmlformats-officedocument.oleObject"/>
  <Override PartName="/ppt/embeddings/oleObject22.bin" ContentType="application/vnd.openxmlformats-officedocument.oleObject"/>
  <Override PartName="/ppt/embeddings/oleObject155.bin" ContentType="application/vnd.openxmlformats-officedocument.oleObject"/>
  <Override PartName="/ppt/embeddings/Microsoft_Equation3.bin" ContentType="application/vnd.openxmlformats-officedocument.oleObject"/>
  <Override PartName="/ppt/embeddings/oleObject149.bin" ContentType="application/vnd.openxmlformats-officedocument.oleObject"/>
  <Override PartName="/docProps/app.xml" ContentType="application/vnd.openxmlformats-officedocument.extended-properties+xml"/>
  <Override PartName="/ppt/embeddings/oleObject64.bin" ContentType="application/vnd.openxmlformats-officedocument.oleObject"/>
  <Override PartName="/ppt/embeddings/oleObject4.bin" ContentType="application/vnd.openxmlformats-officedocument.oleObject"/>
  <Override PartName="/ppt/embeddings/oleObject133.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oleObject127.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111.bin" ContentType="application/vnd.openxmlformats-officedocument.oleObject"/>
  <Override PartName="/ppt/embeddings/oleObject169.bin" ContentType="application/vnd.openxmlformats-officedocument.oleObject"/>
  <Override PartName="/ppt/embeddings/oleObject105.bin" ContentType="application/vnd.openxmlformats-officedocument.oleObject"/>
  <Override PartName="/ppt/embeddings/oleObject84.bin" ContentType="application/vnd.openxmlformats-officedocument.oleObject"/>
  <Override PartName="/ppt/embeddings/oleObject20.bin" ContentType="application/vnd.openxmlformats-officedocument.oleObject"/>
  <Override PartName="/ppt/embeddings/oleObject78.bin" ContentType="application/vnd.openxmlformats-officedocument.oleObject"/>
  <Override PartName="/ppt/embeddings/oleObject153.bin" ContentType="application/vnd.openxmlformats-officedocument.oleObject"/>
  <Override PartName="/ppt/embeddings/Microsoft_Equation1.bin" ContentType="application/vnd.openxmlformats-officedocument.oleObject"/>
  <Override PartName="/ppt/embeddings/oleObject147.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embeddings/oleObject131.bin" ContentType="application/vnd.openxmlformats-officedocument.oleObject"/>
  <Override PartName="/ppt/slideLayouts/slideLayout6.xml" ContentType="application/vnd.openxmlformats-officedocument.presentationml.slideLayout+xml"/>
  <Override PartName="/ppt/embeddings/oleObject56.bin" ContentType="application/vnd.openxmlformats-officedocument.oleObject"/>
  <Override PartName="/ppt/handoutMasters/handoutMaster1.xml" ContentType="application/vnd.openxmlformats-officedocument.presentationml.handoutMaster+xml"/>
  <Override PartName="/ppt/embeddings/oleObject189.bin" ContentType="application/vnd.openxmlformats-officedocument.oleObject"/>
  <Override PartName="/ppt/embeddings/oleObject125.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embeddings/oleObject98.bin" ContentType="application/vnd.openxmlformats-officedocument.oleObject"/>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embeddings/oleObject167.bin" ContentType="application/vnd.openxmlformats-officedocument.oleObject"/>
  <Override PartName="/ppt/embeddings/oleObject103.bin" ContentType="application/vnd.openxmlformats-officedocument.oleObject"/>
  <Override PartName="/ppt/embeddings/oleObject82.bin" ContentType="application/vnd.openxmlformats-officedocument.oleObject"/>
  <Override PartName="/ppt/embeddings/oleObject76.bin" ContentType="application/vnd.openxmlformats-officedocument.oleObject"/>
  <Override PartName="/ppt/embeddings/oleObject12.bin" ContentType="application/vnd.openxmlformats-officedocument.oleObject"/>
  <Override PartName="/ppt/embeddings/oleObject145.bin" ContentType="application/vnd.openxmlformats-officedocument.oleObject"/>
  <Override PartName="/ppt/embeddings/oleObject60.bin" ContentType="application/vnd.openxmlformats-officedocument.oleObject"/>
  <Override PartName="/ppt/embeddings/oleObject54.bin" ContentType="application/vnd.openxmlformats-officedocument.oleObject"/>
  <Override PartName="/ppt/slideLayouts/slideLayout4.xml" ContentType="application/vnd.openxmlformats-officedocument.presentationml.slideLayout+xml"/>
  <Override PartName="/ppt/embeddings/oleObject187.bin" ContentType="application/vnd.openxmlformats-officedocument.oleObject"/>
  <Override PartName="/ppt/embeddings/oleObject123.bin" ContentType="application/vnd.openxmlformats-officedocument.oleObject"/>
  <Override PartName="/ppt/embeddings/oleObject96.bin" ContentType="application/vnd.openxmlformats-officedocument.oleObject"/>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embeddings/oleObject165.bin" ContentType="application/vnd.openxmlformats-officedocument.oleObject"/>
  <Override PartName="/ppt/embeddings/oleObject80.bin" ContentType="application/vnd.openxmlformats-officedocument.oleObject"/>
  <Override PartName="/ppt/embeddings/oleObject101.bin" ContentType="application/vnd.openxmlformats-officedocument.oleObject"/>
  <Override PartName="/ppt/embeddings/oleObject74.bin" ContentType="application/vnd.openxmlformats-officedocument.oleObject"/>
  <Override PartName="/ppt/embeddings/oleObject10.bin" ContentType="application/vnd.openxmlformats-officedocument.oleObject"/>
  <Override PartName="/ppt/embeddings/oleObject143.bin" ContentType="application/vnd.openxmlformats-officedocument.oleObject"/>
  <Override PartName="/ppt/notesSlides/notesSlide8.xml" ContentType="application/vnd.openxmlformats-officedocument.presentationml.notesSlide+xml"/>
  <Override PartName="/ppt/embeddings/oleObject39.bin" ContentType="application/vnd.openxmlformats-officedocument.oleObject"/>
  <Override PartName="/ppt/embeddings/oleObject52.bin" ContentType="application/vnd.openxmlformats-officedocument.oleObject"/>
  <Override PartName="/ppt/slideLayouts/slideLayout2.xml" ContentType="application/vnd.openxmlformats-officedocument.presentationml.slideLayout+xml"/>
  <Override PartName="/ppt/embeddings/oleObject185.bin" ContentType="application/vnd.openxmlformats-officedocument.oleObject"/>
  <Override PartName="/ppt/embeddings/oleObject121.bin" ContentType="application/vnd.openxmlformats-officedocument.oleObject"/>
  <Override PartName="/ppt/embeddings/oleObject94.bin" ContentType="application/vnd.openxmlformats-officedocument.oleObject"/>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embeddings/oleObject163.bin" ContentType="application/vnd.openxmlformats-officedocument.oleObject"/>
  <Override PartName="/ppt/embeddings/oleObject72.bin" ContentType="application/vnd.openxmlformats-officedocument.oleObject"/>
  <Override PartName="/ppt/embeddings/oleObject141.bin" ContentType="application/vnd.openxmlformats-officedocument.oleObject"/>
  <Override PartName="/ppt/embeddings/oleObject199.bin" ContentType="application/vnd.openxmlformats-officedocument.oleObject"/>
  <Override PartName="/ppt/theme/theme3.xml" ContentType="application/vnd.openxmlformats-officedocument.theme+xml"/>
  <Override PartName="/ppt/embeddings/oleObject50.bin" ContentType="application/vnd.openxmlformats-officedocument.oleObject"/>
  <Override PartName="/ppt/viewProps.xml" ContentType="application/vnd.openxmlformats-officedocument.presentationml.viewProps+xml"/>
  <Override PartName="/ppt/embeddings/oleObject183.bin" ContentType="application/vnd.openxmlformats-officedocument.oleObject"/>
  <Override PartName="/ppt/embeddings/oleObject92.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embeddings/oleObject161.bin" ContentType="application/vnd.openxmlformats-officedocument.oleObject"/>
  <Override PartName="/ppt/embeddings/oleObject70.bin" ContentType="application/vnd.openxmlformats-officedocument.oleObject"/>
  <Override PartName="/ppt/embeddings/oleObject197.bin" ContentType="application/vnd.openxmlformats-officedocument.oleObject"/>
  <Override PartName="/ppt/theme/theme1.xml" ContentType="application/vnd.openxmlformats-officedocument.theme+xml"/>
  <Override PartName="/ppt/embeddings/Microsoft_Equation18.bin" ContentType="application/vnd.openxmlformats-officedocument.oleObject"/>
  <Override PartName="/ppt/embeddings/oleObject181.bin" ContentType="application/vnd.openxmlformats-officedocument.oleObject"/>
  <Override PartName="/ppt/embeddings/oleObject29.bin" ContentType="application/vnd.openxmlformats-officedocument.oleObject"/>
  <Override PartName="/ppt/embeddings/oleObject175.bin" ContentType="application/vnd.openxmlformats-officedocument.oleObject"/>
  <Override PartName="/ppt/embeddings/oleObject205.bin" ContentType="application/vnd.openxmlformats-officedocument.oleObject"/>
  <Override PartName="/ppt/embeddings/oleObject90.bin" ContentType="application/vnd.openxmlformats-officedocument.oleObject"/>
  <Override PartName="/ppt/embeddings/oleObject13.bin" ContentType="application/vnd.openxmlformats-officedocument.oleObject"/>
  <Override PartName="/ppt/slideLayouts/slideLayout14.xml" ContentType="application/vnd.openxmlformats-officedocument.presentationml.slideLayout+xml"/>
  <Override PartName="/ppt/embeddings/oleObject49.bin" ContentType="application/vnd.openxmlformats-officedocument.oleObject"/>
  <Override PartName="/ppt/embeddings/oleObject195.bin" ContentType="application/vnd.openxmlformats-officedocument.oleObject"/>
  <Override PartName="/ppt/embeddings/oleObject118.bin" ContentType="application/vnd.openxmlformats-officedocument.oleObject"/>
  <Override PartName="/ppt/embeddings/Microsoft_Equation16.bin" ContentType="application/vnd.openxmlformats-officedocument.oleObject"/>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embeddings/oleObject173.bin" ContentType="application/vnd.openxmlformats-officedocument.oleObject"/>
  <Override PartName="/ppt/embeddings/oleObject203.bin" ContentType="application/vnd.openxmlformats-officedocument.oleObject"/>
  <Override PartName="/ppt/embeddings/oleObject69.bin" ContentType="application/vnd.openxmlformats-officedocument.oleObject"/>
  <Override PartName="/ppt/embeddings/oleObject9.bin" ContentType="application/vnd.openxmlformats-officedocument.oleObject"/>
  <Override PartName="/ppt/embeddings/oleObject138.bin" ContentType="application/vnd.openxmlformats-officedocument.oleObject"/>
  <Override PartName="/ppt/embeddings/oleObject151.bin" ContentType="application/vnd.openxmlformats-officedocument.oleObject"/>
  <Override PartName="/ppt/slideLayouts/slideLayout12.xml" ContentType="application/vnd.openxmlformats-officedocument.presentationml.slideLayout+xml"/>
  <Override PartName="/ppt/embeddings/oleObject47.bin" ContentType="application/vnd.openxmlformats-officedocument.oleObject"/>
  <Override PartName="/ppt/embeddings/oleObject193.bin" ContentType="application/vnd.openxmlformats-officedocument.oleObject"/>
  <Override PartName="/ppt/embeddings/oleObject116.bin" ContentType="application/vnd.openxmlformats-officedocument.oleObject"/>
  <Override PartName="/ppt/embeddings/Microsoft_Equation14.bin" ContentType="application/vnd.openxmlformats-officedocument.oleObject"/>
  <Override PartName="/ppt/embeddings/oleObject89.bin" ContentType="application/vnd.openxmlformats-officedocument.oleObject"/>
  <Override PartName="/ppt/embeddings/oleObject25.bin" ContentType="application/vnd.openxmlformats-officedocument.oleObject"/>
  <Override PartName="/ppt/embeddings/oleObject158.bin" ContentType="application/vnd.openxmlformats-officedocument.oleObject"/>
  <Override PartName="/ppt/slides/slide21.xml" ContentType="application/vnd.openxmlformats-officedocument.presentationml.slide+xml"/>
  <Override PartName="/ppt/embeddings/Microsoft_Equation6.bin" ContentType="application/vnd.openxmlformats-officedocument.oleObject"/>
  <Override PartName="/ppt/embeddings/oleObject171.bin" ContentType="application/vnd.openxmlformats-officedocument.oleObject"/>
  <Override PartName="/ppt/embeddings/oleObject201.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embeddings/oleObject7.bin" ContentType="application/vnd.openxmlformats-officedocument.oleObject"/>
  <Override PartName="/ppt/embeddings/oleObject136.bin" ContentType="application/vnd.openxmlformats-officedocument.oleObject"/>
  <Override PartName="/ppt/slideLayouts/slideLayout10.xml" ContentType="application/vnd.openxmlformats-officedocument.presentationml.slideLayout+xml"/>
  <Override PartName="/ppt/embeddings/oleObject45.bin" ContentType="application/vnd.openxmlformats-officedocument.oleObject"/>
  <Override PartName="/ppt/embeddings/oleObject178.bin" ContentType="application/vnd.openxmlformats-officedocument.oleObject"/>
  <Override PartName="/ppt/presentation.xml" ContentType="application/vnd.openxmlformats-officedocument.presentationml.presentation.main+xml"/>
  <Override PartName="/ppt/embeddings/oleObject191.bin" ContentType="application/vnd.openxmlformats-officedocument.oleObject"/>
  <Override PartName="/ppt/embeddings/oleObject114.bin" ContentType="application/vnd.openxmlformats-officedocument.oleObject"/>
  <Override PartName="/ppt/embeddings/Microsoft_Equation12.bin" ContentType="application/vnd.openxmlformats-officedocument.oleObject"/>
  <Override PartName="/ppt/embeddings/oleObject87.bin" ContentType="application/vnd.openxmlformats-officedocument.oleObject"/>
  <Override PartName="/ppt/embeddings/oleObject108.bin" ContentType="application/vnd.openxmlformats-officedocument.oleObject"/>
  <Override PartName="/ppt/embeddings/oleObject23.bin" ContentType="application/vnd.openxmlformats-officedocument.oleObject"/>
  <Override PartName="/ppt/embeddings/oleObject156.bin" ContentType="application/vnd.openxmlformats-officedocument.oleObject"/>
  <Override PartName="/ppt/embeddings/Microsoft_Equation4.bin" ContentType="application/vnd.openxmlformats-officedocument.oleObject"/>
  <Override PartName="/ppt/embeddings/oleObject65.bin" ContentType="application/vnd.openxmlformats-officedocument.oleObject"/>
  <Override PartName="/ppt/embeddings/oleObject5.bin" ContentType="application/vnd.openxmlformats-officedocument.oleObject"/>
  <Override PartName="/ppt/embeddings/oleObject134.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oleObject128.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embeddings/oleObject112.bin" ContentType="application/vnd.openxmlformats-officedocument.oleObject"/>
  <Override PartName="/ppt/embeddings/oleObject37.bin" ContentType="application/vnd.openxmlformats-officedocument.oleObject"/>
  <Override PartName="/ppt/slides/slide8.xml" ContentType="application/vnd.openxmlformats-officedocument.presentationml.slide+xml"/>
  <Override PartName="/ppt/embeddings/Microsoft_Equation10.bin" ContentType="application/vnd.openxmlformats-officedocument.oleObject"/>
  <Override PartName="/ppt/embeddings/oleObject85.bin" ContentType="application/vnd.openxmlformats-officedocument.oleObject"/>
  <Override PartName="/ppt/embeddings/oleObject106.bin" ContentType="application/vnd.openxmlformats-officedocument.oleObject"/>
  <Override PartName="/ppt/embeddings/oleObject21.bin" ContentType="application/vnd.openxmlformats-officedocument.oleObject"/>
  <Override PartName="/ppt/embeddings/oleObject79.bin" ContentType="application/vnd.openxmlformats-officedocument.oleObject"/>
  <Override PartName="/ppt/embeddings/oleObject154.bin" ContentType="application/vnd.openxmlformats-officedocument.oleObject"/>
  <Override PartName="/ppt/embeddings/Microsoft_Equation2.bin" ContentType="application/vnd.openxmlformats-officedocument.oleObject"/>
  <Override PartName="/ppt/embeddings/oleObject148.bin" ContentType="application/vnd.openxmlformats-officedocument.oleObject"/>
  <Override PartName="/ppt/embeddings/oleObject63.bin" ContentType="application/vnd.openxmlformats-officedocument.oleObject"/>
  <Override PartName="/ppt/embeddings/oleObject3.bin" ContentType="application/vnd.openxmlformats-officedocument.oleObject"/>
  <Override PartName="/ppt/embeddings/oleObject132.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oleObject126.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embeddings/oleObject99.bin" ContentType="application/vnd.openxmlformats-officedocument.oleObject"/>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embeddings/oleObject110.bin" ContentType="application/vnd.openxmlformats-officedocument.oleObject"/>
  <Override PartName="/ppt/embeddings/oleObject168.bin" ContentType="application/vnd.openxmlformats-officedocument.oleObject"/>
  <Override PartName="/ppt/embeddings/oleObject104.bin" ContentType="application/vnd.openxmlformats-officedocument.oleObject"/>
  <Override PartName="/ppt/embeddings/oleObject83.bin" ContentType="application/vnd.openxmlformats-officedocument.oleObject"/>
  <Default Extension="vml" ContentType="application/vnd.openxmlformats-officedocument.vmlDrawing"/>
  <Override PartName="/ppt/embeddings/oleObject77.bin" ContentType="application/vnd.openxmlformats-officedocument.oleObject"/>
  <Override PartName="/ppt/embeddings/oleObject152.bin" ContentType="application/vnd.openxmlformats-officedocument.oleObject"/>
  <Override PartName="/ppt/embeddings/oleObject146.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embeddings/oleObject130.bin" ContentType="application/vnd.openxmlformats-officedocument.oleObject"/>
  <Override PartName="/ppt/slideLayouts/slideLayout5.xml" ContentType="application/vnd.openxmlformats-officedocument.presentationml.slideLayout+xml"/>
  <Override PartName="/ppt/embeddings/oleObject55.bin" ContentType="application/vnd.openxmlformats-officedocument.oleObject"/>
  <Override PartName="/ppt/embeddings/oleObject188.bin" ContentType="application/vnd.openxmlformats-officedocument.oleObject"/>
  <Override PartName="/ppt/embeddings/oleObject124.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embeddings/oleObject97.bin" ContentType="application/vnd.openxmlformats-officedocument.oleObject"/>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embeddings/oleObject166.bin" ContentType="application/vnd.openxmlformats-officedocument.oleObject"/>
  <Override PartName="/ppt/embeddings/oleObject81.bin" ContentType="application/vnd.openxmlformats-officedocument.oleObject"/>
  <Override PartName="/ppt/embeddings/oleObject102.bin" ContentType="application/vnd.openxmlformats-officedocument.oleObject"/>
  <Override PartName="/ppt/embeddings/oleObject75.bin" ContentType="application/vnd.openxmlformats-officedocument.oleObject"/>
  <Override PartName="/ppt/embeddings/oleObject11.bin" ContentType="application/vnd.openxmlformats-officedocument.oleObject"/>
  <Override PartName="/ppt/embeddings/oleObject144.bin" ContentType="application/vnd.openxmlformats-officedocument.oleObject"/>
  <Override PartName="/ppt/notesSlides/notesSlide9.xml" ContentType="application/vnd.openxmlformats-officedocument.presentationml.notesSlide+xml"/>
  <Override PartName="/ppt/embeddings/oleObject53.bin" ContentType="application/vnd.openxmlformats-officedocument.oleObject"/>
  <Override PartName="/ppt/slideLayouts/slideLayout3.xml" ContentType="application/vnd.openxmlformats-officedocument.presentationml.slideLayout+xml"/>
  <Override PartName="/ppt/embeddings/oleObject186.bin" ContentType="application/vnd.openxmlformats-officedocument.oleObject"/>
  <Override PartName="/ppt/embeddings/oleObject122.bin" ContentType="application/vnd.openxmlformats-officedocument.oleObject"/>
  <Override PartName="/ppt/embeddings/oleObject95.bin" ContentType="application/vnd.openxmlformats-officedocument.oleObject"/>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embeddings/oleObject164.bin" ContentType="application/vnd.openxmlformats-officedocument.oleObject"/>
  <Override PartName="/ppt/embeddings/oleObject100.bin" ContentType="application/vnd.openxmlformats-officedocument.oleObject"/>
  <Override PartName="/ppt/embeddings/oleObject73.bin" ContentType="application/vnd.openxmlformats-officedocument.oleObject"/>
  <Override PartName="/ppt/embeddings/oleObject142.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embeddings/oleObject51.bin" ContentType="application/vnd.openxmlformats-officedocument.oleObject"/>
  <Override PartName="/ppt/embeddings/oleObject184.bin" ContentType="application/vnd.openxmlformats-officedocument.oleObject"/>
  <Override PartName="/ppt/embeddings/oleObject120.bin" ContentType="application/vnd.openxmlformats-officedocument.oleObject"/>
  <Override PartName="/ppt/embeddings/oleObject93.bin" ContentType="application/vnd.openxmlformats-officedocument.oleObject"/>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Override PartName="/ppt/embeddings/oleObject162.bin" ContentType="application/vnd.openxmlformats-officedocument.oleObject"/>
  <Override PartName="/ppt/embeddings/oleObject71.bin" ContentType="application/vnd.openxmlformats-officedocument.oleObject"/>
  <Default Extension="rels" ContentType="application/vnd.openxmlformats-package.relationships+xml"/>
  <Override PartName="/ppt/embeddings/oleObject140.bin" ContentType="application/vnd.openxmlformats-officedocument.oleObject"/>
  <Override PartName="/ppt/embeddings/oleObject198.bin" ContentType="application/vnd.openxmlformats-officedocument.oleObject"/>
  <Override PartName="/ppt/theme/theme2.xml" ContentType="application/vnd.openxmlformats-officedocument.theme+xml"/>
  <Override PartName="/ppt/embeddings/oleObject182.bin" ContentType="application/vnd.openxmlformats-officedocument.oleObject"/>
  <Override PartName="/ppt/embeddings/oleObject176.bin" ContentType="application/vnd.openxmlformats-officedocument.oleObject"/>
  <Override PartName="/ppt/embeddings/oleObject91.bin" ContentType="application/vnd.openxmlformats-officedocument.oleObject"/>
  <Override PartName="/ppt/embeddings/oleObject14.bin" ContentType="application/vnd.openxmlformats-officedocument.oleObject"/>
  <Override PartName="/ppt/slides/slide10.xml" ContentType="application/vnd.openxmlformats-officedocument.presentationml.slide+xml"/>
  <Override PartName="/ppt/embeddings/oleObject160.bin" ContentType="application/vnd.openxmlformats-officedocument.oleObject"/>
  <Override PartName="/ppt/slideLayouts/slideLayout15.xml" ContentType="application/vnd.openxmlformats-officedocument.presentationml.slideLayout+xml"/>
  <Override PartName="/ppt/embeddings/oleObject196.bin" ContentType="application/vnd.openxmlformats-officedocument.oleObject"/>
  <Override PartName="/ppt/presProps.xml" ContentType="application/vnd.openxmlformats-officedocument.presentationml.presProps+xml"/>
  <Override PartName="/ppt/embeddings/oleObject119.bin" ContentType="application/vnd.openxmlformats-officedocument.oleObject"/>
  <Override PartName="/ppt/embeddings/Microsoft_Equation17.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handoutMasterIdLst>
    <p:handoutMasterId r:id="rId27"/>
  </p:handoutMasterIdLst>
  <p:sldIdLst>
    <p:sldId id="256" r:id="rId2"/>
    <p:sldId id="368" r:id="rId3"/>
    <p:sldId id="543" r:id="rId4"/>
    <p:sldId id="558" r:id="rId5"/>
    <p:sldId id="561" r:id="rId6"/>
    <p:sldId id="560" r:id="rId7"/>
    <p:sldId id="562" r:id="rId8"/>
    <p:sldId id="563" r:id="rId9"/>
    <p:sldId id="564" r:id="rId10"/>
    <p:sldId id="566" r:id="rId11"/>
    <p:sldId id="567" r:id="rId12"/>
    <p:sldId id="568" r:id="rId13"/>
    <p:sldId id="569" r:id="rId14"/>
    <p:sldId id="570" r:id="rId15"/>
    <p:sldId id="571" r:id="rId16"/>
    <p:sldId id="573" r:id="rId17"/>
    <p:sldId id="572" r:id="rId18"/>
    <p:sldId id="574" r:id="rId19"/>
    <p:sldId id="575" r:id="rId20"/>
    <p:sldId id="576" r:id="rId21"/>
    <p:sldId id="579" r:id="rId22"/>
    <p:sldId id="580" r:id="rId23"/>
    <p:sldId id="581" r:id="rId24"/>
    <p:sldId id="582"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4728" autoAdjust="0"/>
  </p:normalViewPr>
  <p:slideViewPr>
    <p:cSldViewPr>
      <p:cViewPr varScale="1">
        <p:scale>
          <a:sx n="100" d="100"/>
          <a:sy n="100" d="100"/>
        </p:scale>
        <p:origin x="-11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1" Type="http://schemas.openxmlformats.org/officeDocument/2006/relationships/image" Target="../media/image124.wmf"/><Relationship Id="rId12" Type="http://schemas.openxmlformats.org/officeDocument/2006/relationships/image" Target="../media/image125.wmf"/><Relationship Id="rId13" Type="http://schemas.openxmlformats.org/officeDocument/2006/relationships/image" Target="../media/image126.wmf"/><Relationship Id="rId14" Type="http://schemas.openxmlformats.org/officeDocument/2006/relationships/image" Target="../media/image127.pict"/><Relationship Id="rId15" Type="http://schemas.openxmlformats.org/officeDocument/2006/relationships/image" Target="../media/image128.wmf"/><Relationship Id="rId16" Type="http://schemas.openxmlformats.org/officeDocument/2006/relationships/image" Target="../media/image129.wmf"/><Relationship Id="rId17" Type="http://schemas.openxmlformats.org/officeDocument/2006/relationships/image" Target="../media/image130.wmf"/><Relationship Id="rId18" Type="http://schemas.openxmlformats.org/officeDocument/2006/relationships/image" Target="../media/image131.wmf"/><Relationship Id="rId1" Type="http://schemas.openxmlformats.org/officeDocument/2006/relationships/image" Target="../media/image114.wmf"/><Relationship Id="rId2" Type="http://schemas.openxmlformats.org/officeDocument/2006/relationships/image" Target="../media/image115.wmf"/><Relationship Id="rId3" Type="http://schemas.openxmlformats.org/officeDocument/2006/relationships/image" Target="../media/image116.wmf"/><Relationship Id="rId4" Type="http://schemas.openxmlformats.org/officeDocument/2006/relationships/image" Target="../media/image117.wmf"/><Relationship Id="rId5" Type="http://schemas.openxmlformats.org/officeDocument/2006/relationships/image" Target="../media/image118.wmf"/><Relationship Id="rId6" Type="http://schemas.openxmlformats.org/officeDocument/2006/relationships/image" Target="../media/image119.wmf"/><Relationship Id="rId7" Type="http://schemas.openxmlformats.org/officeDocument/2006/relationships/image" Target="../media/image120.wmf"/><Relationship Id="rId8" Type="http://schemas.openxmlformats.org/officeDocument/2006/relationships/image" Target="../media/image121.wmf"/><Relationship Id="rId9" Type="http://schemas.openxmlformats.org/officeDocument/2006/relationships/image" Target="../media/image122.wmf"/><Relationship Id="rId10" Type="http://schemas.openxmlformats.org/officeDocument/2006/relationships/image" Target="../media/image1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4.wmf"/><Relationship Id="rId4" Type="http://schemas.openxmlformats.org/officeDocument/2006/relationships/image" Target="../media/image135.pict"/><Relationship Id="rId5" Type="http://schemas.openxmlformats.org/officeDocument/2006/relationships/image" Target="../media/image136.pict"/><Relationship Id="rId6" Type="http://schemas.openxmlformats.org/officeDocument/2006/relationships/image" Target="../media/image137.wmf"/><Relationship Id="rId7" Type="http://schemas.openxmlformats.org/officeDocument/2006/relationships/image" Target="../media/image138.wmf"/><Relationship Id="rId8" Type="http://schemas.openxmlformats.org/officeDocument/2006/relationships/image" Target="../media/image139.wmf"/><Relationship Id="rId1" Type="http://schemas.openxmlformats.org/officeDocument/2006/relationships/image" Target="../media/image132.wmf"/><Relationship Id="rId2" Type="http://schemas.openxmlformats.org/officeDocument/2006/relationships/image" Target="../media/image1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0.wmf"/><Relationship Id="rId2" Type="http://schemas.openxmlformats.org/officeDocument/2006/relationships/image" Target="../media/image141.wmf"/><Relationship Id="rId3" Type="http://schemas.openxmlformats.org/officeDocument/2006/relationships/image" Target="../media/image1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46.wmf"/><Relationship Id="rId4" Type="http://schemas.openxmlformats.org/officeDocument/2006/relationships/image" Target="../media/image147.wmf"/><Relationship Id="rId5" Type="http://schemas.openxmlformats.org/officeDocument/2006/relationships/image" Target="../media/image148.pict"/><Relationship Id="rId6" Type="http://schemas.openxmlformats.org/officeDocument/2006/relationships/image" Target="../media/image149.pict"/><Relationship Id="rId7" Type="http://schemas.openxmlformats.org/officeDocument/2006/relationships/image" Target="../media/image150.wmf"/><Relationship Id="rId8" Type="http://schemas.openxmlformats.org/officeDocument/2006/relationships/image" Target="../media/image151.wmf"/><Relationship Id="rId9" Type="http://schemas.openxmlformats.org/officeDocument/2006/relationships/image" Target="../media/image152.wmf"/><Relationship Id="rId1" Type="http://schemas.openxmlformats.org/officeDocument/2006/relationships/image" Target="../media/image144.wmf"/><Relationship Id="rId2" Type="http://schemas.openxmlformats.org/officeDocument/2006/relationships/image" Target="../media/image1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55.wmf"/><Relationship Id="rId4" Type="http://schemas.openxmlformats.org/officeDocument/2006/relationships/image" Target="../media/image156.wmf"/><Relationship Id="rId5" Type="http://schemas.openxmlformats.org/officeDocument/2006/relationships/image" Target="../media/image157.wmf"/><Relationship Id="rId1" Type="http://schemas.openxmlformats.org/officeDocument/2006/relationships/image" Target="../media/image153.pict"/><Relationship Id="rId2" Type="http://schemas.openxmlformats.org/officeDocument/2006/relationships/image" Target="../media/image1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62.wmf"/><Relationship Id="rId4" Type="http://schemas.openxmlformats.org/officeDocument/2006/relationships/image" Target="../media/image163.wmf"/><Relationship Id="rId5" Type="http://schemas.openxmlformats.org/officeDocument/2006/relationships/image" Target="../media/image164.pict"/><Relationship Id="rId6" Type="http://schemas.openxmlformats.org/officeDocument/2006/relationships/image" Target="../media/image165.pict"/><Relationship Id="rId7" Type="http://schemas.openxmlformats.org/officeDocument/2006/relationships/image" Target="../media/image166.wmf"/><Relationship Id="rId8" Type="http://schemas.openxmlformats.org/officeDocument/2006/relationships/image" Target="../media/image167.wmf"/><Relationship Id="rId9" Type="http://schemas.openxmlformats.org/officeDocument/2006/relationships/image" Target="../media/image168.pict"/><Relationship Id="rId1" Type="http://schemas.openxmlformats.org/officeDocument/2006/relationships/image" Target="../media/image160.pict"/><Relationship Id="rId2" Type="http://schemas.openxmlformats.org/officeDocument/2006/relationships/image" Target="../media/image161.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179.wmf"/><Relationship Id="rId12" Type="http://schemas.openxmlformats.org/officeDocument/2006/relationships/image" Target="../media/image180.wmf"/><Relationship Id="rId13" Type="http://schemas.openxmlformats.org/officeDocument/2006/relationships/image" Target="../media/image181.wmf"/><Relationship Id="rId14" Type="http://schemas.openxmlformats.org/officeDocument/2006/relationships/image" Target="../media/image182.pict"/><Relationship Id="rId15" Type="http://schemas.openxmlformats.org/officeDocument/2006/relationships/image" Target="../media/image183.wmf"/><Relationship Id="rId16" Type="http://schemas.openxmlformats.org/officeDocument/2006/relationships/image" Target="../media/image184.wmf"/><Relationship Id="rId1" Type="http://schemas.openxmlformats.org/officeDocument/2006/relationships/image" Target="../media/image169.pict"/><Relationship Id="rId2" Type="http://schemas.openxmlformats.org/officeDocument/2006/relationships/image" Target="../media/image170.wmf"/><Relationship Id="rId3" Type="http://schemas.openxmlformats.org/officeDocument/2006/relationships/image" Target="../media/image171.pict"/><Relationship Id="rId4" Type="http://schemas.openxmlformats.org/officeDocument/2006/relationships/image" Target="../media/image172.pict"/><Relationship Id="rId5" Type="http://schemas.openxmlformats.org/officeDocument/2006/relationships/image" Target="../media/image173.wmf"/><Relationship Id="rId6" Type="http://schemas.openxmlformats.org/officeDocument/2006/relationships/image" Target="../media/image174.wmf"/><Relationship Id="rId7" Type="http://schemas.openxmlformats.org/officeDocument/2006/relationships/image" Target="../media/image175.pict"/><Relationship Id="rId8" Type="http://schemas.openxmlformats.org/officeDocument/2006/relationships/image" Target="../media/image176.wmf"/><Relationship Id="rId9" Type="http://schemas.openxmlformats.org/officeDocument/2006/relationships/image" Target="../media/image177.wmf"/><Relationship Id="rId10" Type="http://schemas.openxmlformats.org/officeDocument/2006/relationships/image" Target="../media/image178.w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95.wmf"/><Relationship Id="rId12" Type="http://schemas.openxmlformats.org/officeDocument/2006/relationships/image" Target="../media/image196.wmf"/><Relationship Id="rId13" Type="http://schemas.openxmlformats.org/officeDocument/2006/relationships/image" Target="../media/image197.wmf"/><Relationship Id="rId14" Type="http://schemas.openxmlformats.org/officeDocument/2006/relationships/image" Target="../media/image198.wmf"/><Relationship Id="rId1" Type="http://schemas.openxmlformats.org/officeDocument/2006/relationships/image" Target="../media/image185.wmf"/><Relationship Id="rId2" Type="http://schemas.openxmlformats.org/officeDocument/2006/relationships/image" Target="../media/image186.wmf"/><Relationship Id="rId3" Type="http://schemas.openxmlformats.org/officeDocument/2006/relationships/image" Target="../media/image187.wmf"/><Relationship Id="rId4" Type="http://schemas.openxmlformats.org/officeDocument/2006/relationships/image" Target="../media/image188.wmf"/><Relationship Id="rId5" Type="http://schemas.openxmlformats.org/officeDocument/2006/relationships/image" Target="../media/image189.wmf"/><Relationship Id="rId6" Type="http://schemas.openxmlformats.org/officeDocument/2006/relationships/image" Target="../media/image190.wmf"/><Relationship Id="rId7" Type="http://schemas.openxmlformats.org/officeDocument/2006/relationships/image" Target="../media/image191.wmf"/><Relationship Id="rId8" Type="http://schemas.openxmlformats.org/officeDocument/2006/relationships/image" Target="../media/image192.wmf"/><Relationship Id="rId9" Type="http://schemas.openxmlformats.org/officeDocument/2006/relationships/image" Target="../media/image193.wmf"/><Relationship Id="rId10" Type="http://schemas.openxmlformats.org/officeDocument/2006/relationships/image" Target="../media/image194.wmf"/></Relationships>
</file>

<file path=ppt/drawings/_rels/vmlDrawing18.vml.rels><?xml version="1.0" encoding="UTF-8" standalone="yes"?>
<Relationships xmlns="http://schemas.openxmlformats.org/package/2006/relationships"><Relationship Id="rId9" Type="http://schemas.openxmlformats.org/officeDocument/2006/relationships/image" Target="../media/image208.wmf"/><Relationship Id="rId20" Type="http://schemas.openxmlformats.org/officeDocument/2006/relationships/image" Target="../media/image219.wmf"/><Relationship Id="rId21" Type="http://schemas.openxmlformats.org/officeDocument/2006/relationships/image" Target="../media/image220.wmf"/><Relationship Id="rId22" Type="http://schemas.openxmlformats.org/officeDocument/2006/relationships/image" Target="../media/image221.wmf"/><Relationship Id="rId23" Type="http://schemas.openxmlformats.org/officeDocument/2006/relationships/image" Target="../media/image222.wmf"/><Relationship Id="rId24" Type="http://schemas.openxmlformats.org/officeDocument/2006/relationships/image" Target="../media/image223.wmf"/><Relationship Id="rId25" Type="http://schemas.openxmlformats.org/officeDocument/2006/relationships/image" Target="../media/image224.wmf"/><Relationship Id="rId10" Type="http://schemas.openxmlformats.org/officeDocument/2006/relationships/image" Target="../media/image209.wmf"/><Relationship Id="rId11" Type="http://schemas.openxmlformats.org/officeDocument/2006/relationships/image" Target="../media/image210.wmf"/><Relationship Id="rId12" Type="http://schemas.openxmlformats.org/officeDocument/2006/relationships/image" Target="../media/image211.wmf"/><Relationship Id="rId13" Type="http://schemas.openxmlformats.org/officeDocument/2006/relationships/image" Target="../media/image212.pict"/><Relationship Id="rId14" Type="http://schemas.openxmlformats.org/officeDocument/2006/relationships/image" Target="../media/image213.wmf"/><Relationship Id="rId15" Type="http://schemas.openxmlformats.org/officeDocument/2006/relationships/image" Target="../media/image214.wmf"/><Relationship Id="rId16" Type="http://schemas.openxmlformats.org/officeDocument/2006/relationships/image" Target="../media/image215.wmf"/><Relationship Id="rId17" Type="http://schemas.openxmlformats.org/officeDocument/2006/relationships/image" Target="../media/image216.wmf"/><Relationship Id="rId18" Type="http://schemas.openxmlformats.org/officeDocument/2006/relationships/image" Target="../media/image217.wmf"/><Relationship Id="rId19" Type="http://schemas.openxmlformats.org/officeDocument/2006/relationships/image" Target="../media/image218.wmf"/><Relationship Id="rId1" Type="http://schemas.openxmlformats.org/officeDocument/2006/relationships/image" Target="../media/image200.wmf"/><Relationship Id="rId2" Type="http://schemas.openxmlformats.org/officeDocument/2006/relationships/image" Target="../media/image201.wmf"/><Relationship Id="rId3" Type="http://schemas.openxmlformats.org/officeDocument/2006/relationships/image" Target="../media/image202.wmf"/><Relationship Id="rId4" Type="http://schemas.openxmlformats.org/officeDocument/2006/relationships/image" Target="../media/image203.wmf"/><Relationship Id="rId5" Type="http://schemas.openxmlformats.org/officeDocument/2006/relationships/image" Target="../media/image204.wmf"/><Relationship Id="rId6" Type="http://schemas.openxmlformats.org/officeDocument/2006/relationships/image" Target="../media/image205.wmf"/><Relationship Id="rId7" Type="http://schemas.openxmlformats.org/officeDocument/2006/relationships/image" Target="../media/image206.wmf"/><Relationship Id="rId8" Type="http://schemas.openxmlformats.org/officeDocument/2006/relationships/image" Target="../media/image20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pict"/><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wmf"/><Relationship Id="rId8" Type="http://schemas.openxmlformats.org/officeDocument/2006/relationships/image" Target="../media/image12.wmf"/><Relationship Id="rId9" Type="http://schemas.openxmlformats.org/officeDocument/2006/relationships/image" Target="../media/image13.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22.wmf"/><Relationship Id="rId20" Type="http://schemas.openxmlformats.org/officeDocument/2006/relationships/image" Target="../media/image33.wmf"/><Relationship Id="rId21" Type="http://schemas.openxmlformats.org/officeDocument/2006/relationships/image" Target="../media/image34.pict"/><Relationship Id="rId10" Type="http://schemas.openxmlformats.org/officeDocument/2006/relationships/image" Target="../media/image23.pict"/><Relationship Id="rId11" Type="http://schemas.openxmlformats.org/officeDocument/2006/relationships/image" Target="../media/image24.pict"/><Relationship Id="rId12" Type="http://schemas.openxmlformats.org/officeDocument/2006/relationships/image" Target="../media/image25.pict"/><Relationship Id="rId13" Type="http://schemas.openxmlformats.org/officeDocument/2006/relationships/image" Target="../media/image26.pict"/><Relationship Id="rId14" Type="http://schemas.openxmlformats.org/officeDocument/2006/relationships/image" Target="../media/image27.pict"/><Relationship Id="rId15" Type="http://schemas.openxmlformats.org/officeDocument/2006/relationships/image" Target="../media/image28.wmf"/><Relationship Id="rId16" Type="http://schemas.openxmlformats.org/officeDocument/2006/relationships/image" Target="../media/image29.wmf"/><Relationship Id="rId17" Type="http://schemas.openxmlformats.org/officeDocument/2006/relationships/image" Target="../media/image30.wmf"/><Relationship Id="rId18" Type="http://schemas.openxmlformats.org/officeDocument/2006/relationships/image" Target="../media/image31.wmf"/><Relationship Id="rId19" Type="http://schemas.openxmlformats.org/officeDocument/2006/relationships/image" Target="../media/image32.wmf"/><Relationship Id="rId1" Type="http://schemas.openxmlformats.org/officeDocument/2006/relationships/image" Target="../media/image14.pict"/><Relationship Id="rId2" Type="http://schemas.openxmlformats.org/officeDocument/2006/relationships/image" Target="../media/image15.pict"/><Relationship Id="rId3" Type="http://schemas.openxmlformats.org/officeDocument/2006/relationships/image" Target="../media/image16.pict"/><Relationship Id="rId4" Type="http://schemas.openxmlformats.org/officeDocument/2006/relationships/image" Target="../media/image17.pict"/><Relationship Id="rId5" Type="http://schemas.openxmlformats.org/officeDocument/2006/relationships/image" Target="../media/image18.pict"/><Relationship Id="rId6" Type="http://schemas.openxmlformats.org/officeDocument/2006/relationships/image" Target="../media/image19.pict"/><Relationship Id="rId7" Type="http://schemas.openxmlformats.org/officeDocument/2006/relationships/image" Target="../media/image20.wmf"/><Relationship Id="rId8"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45.pict"/><Relationship Id="rId12" Type="http://schemas.openxmlformats.org/officeDocument/2006/relationships/image" Target="../media/image46.pict"/><Relationship Id="rId1" Type="http://schemas.openxmlformats.org/officeDocument/2006/relationships/image" Target="../media/image35.pict"/><Relationship Id="rId2" Type="http://schemas.openxmlformats.org/officeDocument/2006/relationships/image" Target="../media/image36.pict"/><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wmf"/><Relationship Id="rId10"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pict"/><Relationship Id="rId4" Type="http://schemas.openxmlformats.org/officeDocument/2006/relationships/image" Target="../media/image50.pict"/><Relationship Id="rId1" Type="http://schemas.openxmlformats.org/officeDocument/2006/relationships/image" Target="../media/image47.wmf"/><Relationship Id="rId2" Type="http://schemas.openxmlformats.org/officeDocument/2006/relationships/image" Target="../media/image48.pict"/></Relationships>
</file>

<file path=ppt/drawings/_rels/vmlDrawing6.vml.rels><?xml version="1.0" encoding="UTF-8" standalone="yes"?>
<Relationships xmlns="http://schemas.openxmlformats.org/package/2006/relationships"><Relationship Id="rId9" Type="http://schemas.openxmlformats.org/officeDocument/2006/relationships/image" Target="../media/image59.pict"/><Relationship Id="rId20" Type="http://schemas.openxmlformats.org/officeDocument/2006/relationships/image" Target="../media/image70.pict"/><Relationship Id="rId21" Type="http://schemas.openxmlformats.org/officeDocument/2006/relationships/image" Target="../media/image71.pict"/><Relationship Id="rId22" Type="http://schemas.openxmlformats.org/officeDocument/2006/relationships/image" Target="../media/image72.pict"/><Relationship Id="rId23" Type="http://schemas.openxmlformats.org/officeDocument/2006/relationships/image" Target="../media/image73.pict"/><Relationship Id="rId24" Type="http://schemas.openxmlformats.org/officeDocument/2006/relationships/image" Target="../media/image74.pict"/><Relationship Id="rId25" Type="http://schemas.openxmlformats.org/officeDocument/2006/relationships/image" Target="../media/image75.pict"/><Relationship Id="rId26" Type="http://schemas.openxmlformats.org/officeDocument/2006/relationships/image" Target="../media/image76.pict"/><Relationship Id="rId27" Type="http://schemas.openxmlformats.org/officeDocument/2006/relationships/image" Target="../media/image77.pict"/><Relationship Id="rId10" Type="http://schemas.openxmlformats.org/officeDocument/2006/relationships/image" Target="../media/image60.pict"/><Relationship Id="rId11" Type="http://schemas.openxmlformats.org/officeDocument/2006/relationships/image" Target="../media/image61.pict"/><Relationship Id="rId12" Type="http://schemas.openxmlformats.org/officeDocument/2006/relationships/image" Target="../media/image62.pict"/><Relationship Id="rId13" Type="http://schemas.openxmlformats.org/officeDocument/2006/relationships/image" Target="../media/image63.pict"/><Relationship Id="rId14" Type="http://schemas.openxmlformats.org/officeDocument/2006/relationships/image" Target="../media/image64.pict"/><Relationship Id="rId15" Type="http://schemas.openxmlformats.org/officeDocument/2006/relationships/image" Target="../media/image65.pict"/><Relationship Id="rId16" Type="http://schemas.openxmlformats.org/officeDocument/2006/relationships/image" Target="../media/image66.pict"/><Relationship Id="rId17" Type="http://schemas.openxmlformats.org/officeDocument/2006/relationships/image" Target="../media/image67.pict"/><Relationship Id="rId18" Type="http://schemas.openxmlformats.org/officeDocument/2006/relationships/image" Target="../media/image68.pict"/><Relationship Id="rId19" Type="http://schemas.openxmlformats.org/officeDocument/2006/relationships/image" Target="../media/image69.pict"/><Relationship Id="rId1" Type="http://schemas.openxmlformats.org/officeDocument/2006/relationships/image" Target="../media/image51.pict"/><Relationship Id="rId2" Type="http://schemas.openxmlformats.org/officeDocument/2006/relationships/image" Target="../media/image52.pict"/><Relationship Id="rId3" Type="http://schemas.openxmlformats.org/officeDocument/2006/relationships/image" Target="../media/image53.pict"/><Relationship Id="rId4" Type="http://schemas.openxmlformats.org/officeDocument/2006/relationships/image" Target="../media/image54.pict"/><Relationship Id="rId5" Type="http://schemas.openxmlformats.org/officeDocument/2006/relationships/image" Target="../media/image55.pict"/><Relationship Id="rId6" Type="http://schemas.openxmlformats.org/officeDocument/2006/relationships/image" Target="../media/image56.pict"/><Relationship Id="rId7" Type="http://schemas.openxmlformats.org/officeDocument/2006/relationships/image" Target="../media/image57.pict"/><Relationship Id="rId8" Type="http://schemas.openxmlformats.org/officeDocument/2006/relationships/image" Target="../media/image58.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6" Type="http://schemas.openxmlformats.org/officeDocument/2006/relationships/image" Target="../media/image84.pict"/><Relationship Id="rId7" Type="http://schemas.openxmlformats.org/officeDocument/2006/relationships/image" Target="../media/image85.wmf"/><Relationship Id="rId8" Type="http://schemas.openxmlformats.org/officeDocument/2006/relationships/image" Target="../media/image86.wmf"/><Relationship Id="rId9" Type="http://schemas.openxmlformats.org/officeDocument/2006/relationships/image" Target="../media/image87.pict"/><Relationship Id="rId1" Type="http://schemas.openxmlformats.org/officeDocument/2006/relationships/image" Target="../media/image79.wmf"/><Relationship Id="rId2"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5" Type="http://schemas.openxmlformats.org/officeDocument/2006/relationships/image" Target="../media/image94.wmf"/><Relationship Id="rId6" Type="http://schemas.openxmlformats.org/officeDocument/2006/relationships/image" Target="../media/image95.wmf"/><Relationship Id="rId7" Type="http://schemas.openxmlformats.org/officeDocument/2006/relationships/image" Target="../media/image96.wmf"/><Relationship Id="rId8" Type="http://schemas.openxmlformats.org/officeDocument/2006/relationships/image" Target="../media/image97.wmf"/><Relationship Id="rId9" Type="http://schemas.openxmlformats.org/officeDocument/2006/relationships/image" Target="../media/image98.wmf"/><Relationship Id="rId10" Type="http://schemas.openxmlformats.org/officeDocument/2006/relationships/image" Target="../media/image99.pict"/><Relationship Id="rId1" Type="http://schemas.openxmlformats.org/officeDocument/2006/relationships/image" Target="../media/image90.wmf"/><Relationship Id="rId2" Type="http://schemas.openxmlformats.org/officeDocument/2006/relationships/image" Target="../media/image91.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0.wmf"/><Relationship Id="rId12" Type="http://schemas.openxmlformats.org/officeDocument/2006/relationships/image" Target="../media/image111.wmf"/><Relationship Id="rId13" Type="http://schemas.openxmlformats.org/officeDocument/2006/relationships/image" Target="../media/image112.wmf"/><Relationship Id="rId14" Type="http://schemas.openxmlformats.org/officeDocument/2006/relationships/image" Target="../media/image113.wmf"/><Relationship Id="rId1" Type="http://schemas.openxmlformats.org/officeDocument/2006/relationships/image" Target="../media/image100.wmf"/><Relationship Id="rId2" Type="http://schemas.openxmlformats.org/officeDocument/2006/relationships/image" Target="../media/image101.wmf"/><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wmf"/><Relationship Id="rId7" Type="http://schemas.openxmlformats.org/officeDocument/2006/relationships/image" Target="../media/image106.wmf"/><Relationship Id="rId8" Type="http://schemas.openxmlformats.org/officeDocument/2006/relationships/image" Target="../media/image107.wmf"/><Relationship Id="rId9" Type="http://schemas.openxmlformats.org/officeDocument/2006/relationships/image" Target="../media/image108.wmf"/><Relationship Id="rId10" Type="http://schemas.openxmlformats.org/officeDocument/2006/relationships/image" Target="../media/image10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endParaRPr lang="en-US">
              <a:latin typeface="Times New Roman" charset="0"/>
            </a:endParaRPr>
          </a:p>
        </p:txBody>
      </p:sp>
      <p:sp>
        <p:nvSpPr>
          <p:cNvPr id="30724" name="Slide Number Placeholder 3"/>
          <p:cNvSpPr>
            <a:spLocks noGrp="1"/>
          </p:cNvSpPr>
          <p:nvPr>
            <p:ph type="sldNum" sz="quarter" idx="5"/>
          </p:nvPr>
        </p:nvSpPr>
        <p:spPr>
          <a:noFill/>
        </p:spPr>
        <p:txBody>
          <a:bodyPr/>
          <a:lstStyle/>
          <a:p>
            <a:fld id="{528167F1-1B1D-094C-B042-A6F1B21756E4}" type="slidenum">
              <a:rPr lang="en-US" smtClean="0"/>
              <a:pPr/>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D8A1C8F-50AA-3F4A-8C08-3FC7C253196D}"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5B1942-666B-B646-A411-A1AE618E1434}"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585FC6F-814A-3C44-AE72-424FA0866518}" type="slidenum">
              <a:rPr lang="en-US"/>
              <a:pPr/>
              <a:t>13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526389-0513-E448-969D-569313E9B580}"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B708402-5FCF-FA4D-813A-55AF8EC8BFFE}" type="slidenum">
              <a:rPr lang="en-US"/>
              <a:pPr/>
              <a:t>19</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1B31730-7FD7-9C4A-8C5E-FCEDE83EFC21}" type="slidenum">
              <a:rPr lang="en-US"/>
              <a:pPr/>
              <a:t>20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A197F4E-3355-2E45-ADB4-217DD4FC8858}" type="slidenum">
              <a:rPr lang="en-US"/>
              <a:pPr/>
              <a:t>23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F32C3D-AF09-6542-82FE-2388A5C49AC3}" type="slidenum">
              <a:rPr lang="en-US"/>
              <a:pPr/>
              <a:t>24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Monday, June 20,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Spring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Monday, June 20,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Monday, June 20,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Monday, June 20,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smtClean="0"/>
            </a:lvl1pPr>
          </a:lstStyle>
          <a:p>
            <a:pPr>
              <a:defRPr/>
            </a:pPr>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a:lvl1pPr>
          </a:lstStyle>
          <a:p>
            <a:pPr>
              <a:defRPr/>
            </a:pPr>
            <a:fld id="{C223EEDE-6DEF-6B43-B37A-4783C31263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Monday, June 20,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Monday, June 20,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Monday, June 20,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Monday, June 20,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June 20,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Monday, June 20,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Spring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oleObject" Target="../embeddings/oleObject53.bin"/><Relationship Id="rId21" Type="http://schemas.openxmlformats.org/officeDocument/2006/relationships/oleObject" Target="../embeddings/oleObject54.bin"/><Relationship Id="rId22" Type="http://schemas.openxmlformats.org/officeDocument/2006/relationships/oleObject" Target="../embeddings/oleObject55.bin"/><Relationship Id="rId23" Type="http://schemas.openxmlformats.org/officeDocument/2006/relationships/oleObject" Target="../embeddings/oleObject56.bin"/><Relationship Id="rId24" Type="http://schemas.openxmlformats.org/officeDocument/2006/relationships/oleObject" Target="../embeddings/oleObject57.bin"/><Relationship Id="rId25" Type="http://schemas.openxmlformats.org/officeDocument/2006/relationships/oleObject" Target="../embeddings/oleObject58.bin"/><Relationship Id="rId26" Type="http://schemas.openxmlformats.org/officeDocument/2006/relationships/oleObject" Target="../embeddings/oleObject59.bin"/><Relationship Id="rId27" Type="http://schemas.openxmlformats.org/officeDocument/2006/relationships/oleObject" Target="../embeddings/oleObject60.bin"/><Relationship Id="rId28" Type="http://schemas.openxmlformats.org/officeDocument/2006/relationships/oleObject" Target="../embeddings/oleObject61.bin"/><Relationship Id="rId29" Type="http://schemas.openxmlformats.org/officeDocument/2006/relationships/oleObject" Target="../embeddings/oleObject62.bin"/><Relationship Id="rId30" Type="http://schemas.openxmlformats.org/officeDocument/2006/relationships/oleObject" Target="../embeddings/oleObject63.bin"/><Relationship Id="rId31" Type="http://schemas.openxmlformats.org/officeDocument/2006/relationships/oleObject" Target="../embeddings/oleObject64.bin"/><Relationship Id="rId32" Type="http://schemas.openxmlformats.org/officeDocument/2006/relationships/oleObject" Target="../embeddings/oleObject65.bin"/><Relationship Id="rId10" Type="http://schemas.openxmlformats.org/officeDocument/2006/relationships/oleObject" Target="../embeddings/oleObject43.bin"/><Relationship Id="rId11" Type="http://schemas.openxmlformats.org/officeDocument/2006/relationships/oleObject" Target="../embeddings/oleObject44.bin"/><Relationship Id="rId12" Type="http://schemas.openxmlformats.org/officeDocument/2006/relationships/oleObject" Target="../embeddings/oleObject45.bin"/><Relationship Id="rId13" Type="http://schemas.openxmlformats.org/officeDocument/2006/relationships/oleObject" Target="../embeddings/oleObject46.bin"/><Relationship Id="rId14" Type="http://schemas.openxmlformats.org/officeDocument/2006/relationships/oleObject" Target="../embeddings/oleObject47.bin"/><Relationship Id="rId15" Type="http://schemas.openxmlformats.org/officeDocument/2006/relationships/oleObject" Target="../embeddings/oleObject48.bin"/><Relationship Id="rId16" Type="http://schemas.openxmlformats.org/officeDocument/2006/relationships/oleObject" Target="../embeddings/oleObject49.bin"/><Relationship Id="rId17" Type="http://schemas.openxmlformats.org/officeDocument/2006/relationships/oleObject" Target="../embeddings/oleObject50.bin"/><Relationship Id="rId18" Type="http://schemas.openxmlformats.org/officeDocument/2006/relationships/oleObject" Target="../embeddings/oleObject51.bin"/><Relationship Id="rId19" Type="http://schemas.openxmlformats.org/officeDocument/2006/relationships/oleObject" Target="../embeddings/oleObject52.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78.jpeg"/><Relationship Id="rId5" Type="http://schemas.openxmlformats.org/officeDocument/2006/relationships/oleObject" Target="../embeddings/oleObject38.bin"/><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72.bin"/><Relationship Id="rId12" Type="http://schemas.openxmlformats.org/officeDocument/2006/relationships/oleObject" Target="../embeddings/oleObject73.bin"/><Relationship Id="rId13" Type="http://schemas.openxmlformats.org/officeDocument/2006/relationships/oleObject" Target="../embeddings/oleObject74.bin"/><Relationship Id="rId14" Type="http://schemas.openxmlformats.org/officeDocument/2006/relationships/oleObject" Target="../embeddings/oleObject75.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image" Target="../media/image88.jpeg"/><Relationship Id="rId8" Type="http://schemas.openxmlformats.org/officeDocument/2006/relationships/oleObject" Target="../embeddings/oleObject69.bin"/><Relationship Id="rId9" Type="http://schemas.openxmlformats.org/officeDocument/2006/relationships/oleObject" Target="../embeddings/oleObject70.bin"/><Relationship Id="rId10" Type="http://schemas.openxmlformats.org/officeDocument/2006/relationships/oleObject" Target="../embeddings/oleObject7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9.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82.bin"/><Relationship Id="rId12" Type="http://schemas.openxmlformats.org/officeDocument/2006/relationships/oleObject" Target="../embeddings/oleObject83.bin"/><Relationship Id="rId13" Type="http://schemas.openxmlformats.org/officeDocument/2006/relationships/oleObject" Target="../embeddings/oleObject84.bin"/><Relationship Id="rId14" Type="http://schemas.openxmlformats.org/officeDocument/2006/relationships/oleObject" Target="../embeddings/oleObject85.bin"/><Relationship Id="rId15" Type="http://schemas.openxmlformats.org/officeDocument/2006/relationships/oleObject" Target="../embeddings/oleObject86.bin"/><Relationship Id="rId16" Type="http://schemas.openxmlformats.org/officeDocument/2006/relationships/oleObject" Target="../embeddings/oleObject87.bin"/><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4.xml"/><Relationship Id="rId4" Type="http://schemas.openxmlformats.org/officeDocument/2006/relationships/image" Target="../media/image89.jpeg"/><Relationship Id="rId5" Type="http://schemas.openxmlformats.org/officeDocument/2006/relationships/oleObject" Target="../embeddings/oleObject76.bin"/><Relationship Id="rId6" Type="http://schemas.openxmlformats.org/officeDocument/2006/relationships/oleObject" Target="../embeddings/oleObject77.bin"/><Relationship Id="rId7" Type="http://schemas.openxmlformats.org/officeDocument/2006/relationships/oleObject" Target="../embeddings/oleObject78.bin"/><Relationship Id="rId8" Type="http://schemas.openxmlformats.org/officeDocument/2006/relationships/oleObject" Target="../embeddings/oleObject79.bin"/><Relationship Id="rId9" Type="http://schemas.openxmlformats.org/officeDocument/2006/relationships/oleObject" Target="../embeddings/oleObject80.bin"/><Relationship Id="rId10" Type="http://schemas.openxmlformats.org/officeDocument/2006/relationships/oleObject" Target="../embeddings/oleObject8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95.bin"/><Relationship Id="rId12" Type="http://schemas.openxmlformats.org/officeDocument/2006/relationships/oleObject" Target="../embeddings/oleObject96.bin"/><Relationship Id="rId13" Type="http://schemas.openxmlformats.org/officeDocument/2006/relationships/oleObject" Target="../embeddings/oleObject97.bin"/><Relationship Id="rId14" Type="http://schemas.openxmlformats.org/officeDocument/2006/relationships/oleObject" Target="../embeddings/oleObject98.bin"/><Relationship Id="rId15" Type="http://schemas.openxmlformats.org/officeDocument/2006/relationships/oleObject" Target="../embeddings/oleObject99.bin"/><Relationship Id="rId16" Type="http://schemas.openxmlformats.org/officeDocument/2006/relationships/oleObject" Target="../embeddings/oleObject10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88.bin"/><Relationship Id="rId4" Type="http://schemas.openxmlformats.org/officeDocument/2006/relationships/oleObject" Target="../embeddings/Microsoft_Equation13.bin"/><Relationship Id="rId5" Type="http://schemas.openxmlformats.org/officeDocument/2006/relationships/oleObject" Target="../embeddings/oleObject89.bin"/><Relationship Id="rId6" Type="http://schemas.openxmlformats.org/officeDocument/2006/relationships/oleObject" Target="../embeddings/oleObject90.bin"/><Relationship Id="rId7" Type="http://schemas.openxmlformats.org/officeDocument/2006/relationships/oleObject" Target="../embeddings/oleObject91.bin"/><Relationship Id="rId8" Type="http://schemas.openxmlformats.org/officeDocument/2006/relationships/oleObject" Target="../embeddings/oleObject92.bin"/><Relationship Id="rId9" Type="http://schemas.openxmlformats.org/officeDocument/2006/relationships/oleObject" Target="../embeddings/oleObject93.bin"/><Relationship Id="rId10" Type="http://schemas.openxmlformats.org/officeDocument/2006/relationships/oleObject" Target="../embeddings/oleObject94.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07.bin"/><Relationship Id="rId20" Type="http://schemas.openxmlformats.org/officeDocument/2006/relationships/oleObject" Target="../embeddings/oleObject118.bin"/><Relationship Id="rId10" Type="http://schemas.openxmlformats.org/officeDocument/2006/relationships/oleObject" Target="../embeddings/oleObject108.bin"/><Relationship Id="rId11" Type="http://schemas.openxmlformats.org/officeDocument/2006/relationships/oleObject" Target="../embeddings/oleObject109.bin"/><Relationship Id="rId12" Type="http://schemas.openxmlformats.org/officeDocument/2006/relationships/oleObject" Target="../embeddings/oleObject110.bin"/><Relationship Id="rId13" Type="http://schemas.openxmlformats.org/officeDocument/2006/relationships/oleObject" Target="../embeddings/oleObject111.bin"/><Relationship Id="rId14" Type="http://schemas.openxmlformats.org/officeDocument/2006/relationships/oleObject" Target="../embeddings/oleObject112.bin"/><Relationship Id="rId15" Type="http://schemas.openxmlformats.org/officeDocument/2006/relationships/oleObject" Target="../embeddings/oleObject113.bin"/><Relationship Id="rId16" Type="http://schemas.openxmlformats.org/officeDocument/2006/relationships/oleObject" Target="../embeddings/oleObject114.bin"/><Relationship Id="rId17" Type="http://schemas.openxmlformats.org/officeDocument/2006/relationships/oleObject" Target="../embeddings/oleObject115.bin"/><Relationship Id="rId18" Type="http://schemas.openxmlformats.org/officeDocument/2006/relationships/oleObject" Target="../embeddings/oleObject116.bin"/><Relationship Id="rId19" Type="http://schemas.openxmlformats.org/officeDocument/2006/relationships/oleObject" Target="../embeddings/oleObject117.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01.bin"/><Relationship Id="rId4" Type="http://schemas.openxmlformats.org/officeDocument/2006/relationships/oleObject" Target="../embeddings/oleObject102.bin"/><Relationship Id="rId5" Type="http://schemas.openxmlformats.org/officeDocument/2006/relationships/oleObject" Target="../embeddings/oleObject103.bin"/><Relationship Id="rId6" Type="http://schemas.openxmlformats.org/officeDocument/2006/relationships/oleObject" Target="../embeddings/oleObject104.bin"/><Relationship Id="rId7" Type="http://schemas.openxmlformats.org/officeDocument/2006/relationships/oleObject" Target="../embeddings/oleObject105.bin"/><Relationship Id="rId8" Type="http://schemas.openxmlformats.org/officeDocument/2006/relationships/oleObject" Target="../embeddings/oleObject10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oleObject" Target="../embeddings/oleObject120.bin"/><Relationship Id="rId5" Type="http://schemas.openxmlformats.org/officeDocument/2006/relationships/oleObject" Target="../embeddings/oleObject121.bin"/><Relationship Id="rId6" Type="http://schemas.openxmlformats.org/officeDocument/2006/relationships/oleObject" Target="../embeddings/oleObject122.bin"/><Relationship Id="rId7" Type="http://schemas.openxmlformats.org/officeDocument/2006/relationships/oleObject" Target="../embeddings/oleObject123.bin"/><Relationship Id="rId8" Type="http://schemas.openxmlformats.org/officeDocument/2006/relationships/oleObject" Target="../embeddings/oleObject124.bin"/><Relationship Id="rId9" Type="http://schemas.openxmlformats.org/officeDocument/2006/relationships/oleObject" Target="../embeddings/oleObject125.bin"/><Relationship Id="rId10" Type="http://schemas.openxmlformats.org/officeDocument/2006/relationships/oleObject" Target="../embeddings/oleObject126.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27.bin"/><Relationship Id="rId5" Type="http://schemas.openxmlformats.org/officeDocument/2006/relationships/image" Target="../media/image143.jpeg"/><Relationship Id="rId6" Type="http://schemas.openxmlformats.org/officeDocument/2006/relationships/oleObject" Target="../embeddings/oleObject128.bin"/><Relationship Id="rId7" Type="http://schemas.openxmlformats.org/officeDocument/2006/relationships/oleObject" Target="../embeddings/oleObject129.bin"/><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0.bin"/><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6" Type="http://schemas.openxmlformats.org/officeDocument/2006/relationships/oleObject" Target="../embeddings/oleObject131.bin"/><Relationship Id="rId7" Type="http://schemas.openxmlformats.org/officeDocument/2006/relationships/oleObject" Target="../embeddings/oleObject132.bin"/><Relationship Id="rId8" Type="http://schemas.openxmlformats.org/officeDocument/2006/relationships/oleObject" Target="../embeddings/oleObject133.bin"/><Relationship Id="rId9" Type="http://schemas.openxmlformats.org/officeDocument/2006/relationships/oleObject" Target="../embeddings/oleObject134.bin"/><Relationship Id="rId10" Type="http://schemas.openxmlformats.org/officeDocument/2006/relationships/oleObject" Target="../embeddings/oleObject135.bin"/><Relationship Id="rId11" Type="http://schemas.openxmlformats.org/officeDocument/2006/relationships/oleObject" Target="../embeddings/oleObject136.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58.jpeg"/><Relationship Id="rId5" Type="http://schemas.openxmlformats.org/officeDocument/2006/relationships/oleObject" Target="../embeddings/oleObject137.bin"/><Relationship Id="rId6" Type="http://schemas.openxmlformats.org/officeDocument/2006/relationships/oleObject" Target="../embeddings/oleObject138.bin"/><Relationship Id="rId7" Type="http://schemas.openxmlformats.org/officeDocument/2006/relationships/oleObject" Target="../embeddings/oleObject139.bin"/><Relationship Id="rId8" Type="http://schemas.openxmlformats.org/officeDocument/2006/relationships/oleObject" Target="../embeddings/oleObject140.bin"/><Relationship Id="rId9" Type="http://schemas.openxmlformats.org/officeDocument/2006/relationships/oleObject" Target="../embeddings/oleObject141.bin"/><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9.jpeg"/></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50.bin"/><Relationship Id="rId12" Type="http://schemas.openxmlformats.org/officeDocument/2006/relationships/oleObject" Target="../embeddings/oleObject151.bin"/><Relationship Id="rId13" Type="http://schemas.openxmlformats.org/officeDocument/2006/relationships/oleObject" Target="../embeddings/oleObject152.bin"/><Relationship Id="rId14" Type="http://schemas.openxmlformats.org/officeDocument/2006/relationships/oleObject" Target="../embeddings/oleObject153.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42.bin"/><Relationship Id="rId4" Type="http://schemas.openxmlformats.org/officeDocument/2006/relationships/oleObject" Target="../embeddings/oleObject143.bin"/><Relationship Id="rId5" Type="http://schemas.openxmlformats.org/officeDocument/2006/relationships/oleObject" Target="../embeddings/oleObject144.bin"/><Relationship Id="rId6" Type="http://schemas.openxmlformats.org/officeDocument/2006/relationships/oleObject" Target="../embeddings/oleObject145.bin"/><Relationship Id="rId7" Type="http://schemas.openxmlformats.org/officeDocument/2006/relationships/oleObject" Target="../embeddings/oleObject146.bin"/><Relationship Id="rId8" Type="http://schemas.openxmlformats.org/officeDocument/2006/relationships/oleObject" Target="../embeddings/oleObject147.bin"/><Relationship Id="rId9" Type="http://schemas.openxmlformats.org/officeDocument/2006/relationships/oleObject" Target="../embeddings/oleObject148.bin"/><Relationship Id="rId10" Type="http://schemas.openxmlformats.org/officeDocument/2006/relationships/oleObject" Target="../embeddings/oleObject149.bin"/></Relationships>
</file>

<file path=ppt/slides/_rels/slide22.xml.rels><?xml version="1.0" encoding="UTF-8" standalone="yes"?>
<Relationships xmlns="http://schemas.openxmlformats.org/package/2006/relationships"><Relationship Id="rId11" Type="http://schemas.openxmlformats.org/officeDocument/2006/relationships/oleObject" Target="../embeddings/Microsoft_Equation18.bin"/><Relationship Id="rId12" Type="http://schemas.openxmlformats.org/officeDocument/2006/relationships/oleObject" Target="../embeddings/oleObject160.bin"/><Relationship Id="rId13" Type="http://schemas.openxmlformats.org/officeDocument/2006/relationships/oleObject" Target="../embeddings/oleObject161.bin"/><Relationship Id="rId14" Type="http://schemas.openxmlformats.org/officeDocument/2006/relationships/oleObject" Target="../embeddings/oleObject162.bin"/><Relationship Id="rId15" Type="http://schemas.openxmlformats.org/officeDocument/2006/relationships/oleObject" Target="../embeddings/oleObject163.bin"/><Relationship Id="rId16" Type="http://schemas.openxmlformats.org/officeDocument/2006/relationships/oleObject" Target="../embeddings/oleObject164.bin"/><Relationship Id="rId17" Type="http://schemas.openxmlformats.org/officeDocument/2006/relationships/oleObject" Target="../embeddings/oleObject165.bin"/><Relationship Id="rId18" Type="http://schemas.openxmlformats.org/officeDocument/2006/relationships/oleObject" Target="../embeddings/oleObject166.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54.bin"/><Relationship Id="rId4" Type="http://schemas.openxmlformats.org/officeDocument/2006/relationships/oleObject" Target="../embeddings/oleObject155.bin"/><Relationship Id="rId5" Type="http://schemas.openxmlformats.org/officeDocument/2006/relationships/oleObject" Target="../embeddings/oleObject156.bin"/><Relationship Id="rId6" Type="http://schemas.openxmlformats.org/officeDocument/2006/relationships/oleObject" Target="../embeddings/oleObject157.bin"/><Relationship Id="rId7" Type="http://schemas.openxmlformats.org/officeDocument/2006/relationships/oleObject" Target="../embeddings/Microsoft_Equation16.bin"/><Relationship Id="rId8" Type="http://schemas.openxmlformats.org/officeDocument/2006/relationships/oleObject" Target="../embeddings/oleObject158.bin"/><Relationship Id="rId9" Type="http://schemas.openxmlformats.org/officeDocument/2006/relationships/oleObject" Target="../embeddings/oleObject159.bin"/><Relationship Id="rId10" Type="http://schemas.openxmlformats.org/officeDocument/2006/relationships/oleObject" Target="../embeddings/Microsoft_Equation17.bin"/></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73.bin"/><Relationship Id="rId12" Type="http://schemas.openxmlformats.org/officeDocument/2006/relationships/oleObject" Target="../embeddings/oleObject174.bin"/><Relationship Id="rId13" Type="http://schemas.openxmlformats.org/officeDocument/2006/relationships/oleObject" Target="../embeddings/oleObject175.bin"/><Relationship Id="rId14" Type="http://schemas.openxmlformats.org/officeDocument/2006/relationships/oleObject" Target="../embeddings/oleObject176.bin"/><Relationship Id="rId15" Type="http://schemas.openxmlformats.org/officeDocument/2006/relationships/oleObject" Target="../embeddings/oleObject177.bin"/><Relationship Id="rId16" Type="http://schemas.openxmlformats.org/officeDocument/2006/relationships/oleObject" Target="../embeddings/oleObject178.bin"/><Relationship Id="rId17" Type="http://schemas.openxmlformats.org/officeDocument/2006/relationships/oleObject" Target="../embeddings/oleObject179.bin"/><Relationship Id="rId18" Type="http://schemas.openxmlformats.org/officeDocument/2006/relationships/oleObject" Target="../embeddings/oleObject180.bin"/><Relationship Id="rId1" Type="http://schemas.openxmlformats.org/officeDocument/2006/relationships/vmlDrawing" Target="../drawings/vmlDrawing17.vml"/><Relationship Id="rId2" Type="http://schemas.openxmlformats.org/officeDocument/2006/relationships/slideLayout" Target="../slideLayouts/slideLayout6.xml"/><Relationship Id="rId3" Type="http://schemas.openxmlformats.org/officeDocument/2006/relationships/notesSlide" Target="../notesSlides/notesSlide8.xml"/><Relationship Id="rId4" Type="http://schemas.openxmlformats.org/officeDocument/2006/relationships/oleObject" Target="../embeddings/oleObject167.bin"/><Relationship Id="rId5" Type="http://schemas.openxmlformats.org/officeDocument/2006/relationships/image" Target="../media/image199.jpeg"/><Relationship Id="rId6" Type="http://schemas.openxmlformats.org/officeDocument/2006/relationships/oleObject" Target="../embeddings/oleObject168.bin"/><Relationship Id="rId7" Type="http://schemas.openxmlformats.org/officeDocument/2006/relationships/oleObject" Target="../embeddings/oleObject169.bin"/><Relationship Id="rId8" Type="http://schemas.openxmlformats.org/officeDocument/2006/relationships/oleObject" Target="../embeddings/oleObject170.bin"/><Relationship Id="rId9" Type="http://schemas.openxmlformats.org/officeDocument/2006/relationships/oleObject" Target="../embeddings/oleObject171.bin"/><Relationship Id="rId10" Type="http://schemas.openxmlformats.org/officeDocument/2006/relationships/oleObject" Target="../embeddings/oleObject172.bin"/></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185.bin"/><Relationship Id="rId20" Type="http://schemas.openxmlformats.org/officeDocument/2006/relationships/oleObject" Target="../embeddings/oleObject196.bin"/><Relationship Id="rId21" Type="http://schemas.openxmlformats.org/officeDocument/2006/relationships/oleObject" Target="../embeddings/oleObject197.bin"/><Relationship Id="rId22" Type="http://schemas.openxmlformats.org/officeDocument/2006/relationships/oleObject" Target="../embeddings/oleObject198.bin"/><Relationship Id="rId23" Type="http://schemas.openxmlformats.org/officeDocument/2006/relationships/oleObject" Target="../embeddings/oleObject199.bin"/><Relationship Id="rId24" Type="http://schemas.openxmlformats.org/officeDocument/2006/relationships/oleObject" Target="../embeddings/oleObject200.bin"/><Relationship Id="rId25" Type="http://schemas.openxmlformats.org/officeDocument/2006/relationships/oleObject" Target="../embeddings/oleObject201.bin"/><Relationship Id="rId26" Type="http://schemas.openxmlformats.org/officeDocument/2006/relationships/oleObject" Target="../embeddings/oleObject202.bin"/><Relationship Id="rId27" Type="http://schemas.openxmlformats.org/officeDocument/2006/relationships/oleObject" Target="../embeddings/oleObject203.bin"/><Relationship Id="rId28" Type="http://schemas.openxmlformats.org/officeDocument/2006/relationships/oleObject" Target="../embeddings/oleObject204.bin"/><Relationship Id="rId29" Type="http://schemas.openxmlformats.org/officeDocument/2006/relationships/oleObject" Target="../embeddings/oleObject205.bin"/><Relationship Id="rId10" Type="http://schemas.openxmlformats.org/officeDocument/2006/relationships/oleObject" Target="../embeddings/oleObject186.bin"/><Relationship Id="rId11" Type="http://schemas.openxmlformats.org/officeDocument/2006/relationships/oleObject" Target="../embeddings/oleObject187.bin"/><Relationship Id="rId12" Type="http://schemas.openxmlformats.org/officeDocument/2006/relationships/oleObject" Target="../embeddings/oleObject188.bin"/><Relationship Id="rId13" Type="http://schemas.openxmlformats.org/officeDocument/2006/relationships/oleObject" Target="../embeddings/oleObject189.bin"/><Relationship Id="rId14" Type="http://schemas.openxmlformats.org/officeDocument/2006/relationships/oleObject" Target="../embeddings/oleObject190.bin"/><Relationship Id="rId15" Type="http://schemas.openxmlformats.org/officeDocument/2006/relationships/oleObject" Target="../embeddings/oleObject191.bin"/><Relationship Id="rId16" Type="http://schemas.openxmlformats.org/officeDocument/2006/relationships/oleObject" Target="../embeddings/oleObject192.bin"/><Relationship Id="rId17" Type="http://schemas.openxmlformats.org/officeDocument/2006/relationships/oleObject" Target="../embeddings/oleObject193.bin"/><Relationship Id="rId18" Type="http://schemas.openxmlformats.org/officeDocument/2006/relationships/oleObject" Target="../embeddings/oleObject194.bin"/><Relationship Id="rId19" Type="http://schemas.openxmlformats.org/officeDocument/2006/relationships/oleObject" Target="../embeddings/oleObject195.bin"/><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image" Target="../media/image199.jpeg"/><Relationship Id="rId5" Type="http://schemas.openxmlformats.org/officeDocument/2006/relationships/oleObject" Target="../embeddings/oleObject181.bin"/><Relationship Id="rId6" Type="http://schemas.openxmlformats.org/officeDocument/2006/relationships/oleObject" Target="../embeddings/oleObject182.bin"/><Relationship Id="rId7" Type="http://schemas.openxmlformats.org/officeDocument/2006/relationships/oleObject" Target="../embeddings/oleObject183.bin"/><Relationship Id="rId8" Type="http://schemas.openxmlformats.org/officeDocument/2006/relationships/oleObject" Target="../embeddings/oleObject18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oleObject4.bin"/><Relationship Id="rId5" Type="http://schemas.openxmlformats.org/officeDocument/2006/relationships/oleObject" Target="../embeddings/oleObject5.bin"/><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oleObject" Target="../embeddings/oleObject9.bin"/><Relationship Id="rId10" Type="http://schemas.openxmlformats.org/officeDocument/2006/relationships/oleObject" Target="../embeddings/oleObject10.bin"/><Relationship Id="rId11"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oleObject" Target="../embeddings/oleObject25.bin"/><Relationship Id="rId21" Type="http://schemas.openxmlformats.org/officeDocument/2006/relationships/oleObject" Target="../embeddings/oleObject26.bin"/><Relationship Id="rId22" Type="http://schemas.openxmlformats.org/officeDocument/2006/relationships/oleObject" Target="../embeddings/oleObject27.bin"/><Relationship Id="rId23" Type="http://schemas.openxmlformats.org/officeDocument/2006/relationships/oleObject" Target="../embeddings/oleObject28.bin"/><Relationship Id="rId10" Type="http://schemas.openxmlformats.org/officeDocument/2006/relationships/oleObject" Target="../embeddings/Microsoft_Equation1.bin"/><Relationship Id="rId11" Type="http://schemas.openxmlformats.org/officeDocument/2006/relationships/oleObject" Target="../embeddings/Microsoft_Equation2.bin"/><Relationship Id="rId12" Type="http://schemas.openxmlformats.org/officeDocument/2006/relationships/oleObject" Target="../embeddings/oleObject19.bin"/><Relationship Id="rId13" Type="http://schemas.openxmlformats.org/officeDocument/2006/relationships/oleObject" Target="../embeddings/oleObject20.bin"/><Relationship Id="rId14" Type="http://schemas.openxmlformats.org/officeDocument/2006/relationships/oleObject" Target="../embeddings/oleObject21.bin"/><Relationship Id="rId15" Type="http://schemas.openxmlformats.org/officeDocument/2006/relationships/oleObject" Target="../embeddings/oleObject22.bin"/><Relationship Id="rId16" Type="http://schemas.openxmlformats.org/officeDocument/2006/relationships/oleObject" Target="../embeddings/oleObject23.bin"/><Relationship Id="rId17" Type="http://schemas.openxmlformats.org/officeDocument/2006/relationships/oleObject" Target="../embeddings/Microsoft_Equation3.bin"/><Relationship Id="rId18" Type="http://schemas.openxmlformats.org/officeDocument/2006/relationships/oleObject" Target="../embeddings/Microsoft_Equation4.bin"/><Relationship Id="rId19" Type="http://schemas.openxmlformats.org/officeDocument/2006/relationships/oleObject" Target="../embeddings/oleObject24.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2.bin"/><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8"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Microsoft_Equation10.bin"/><Relationship Id="rId12" Type="http://schemas.openxmlformats.org/officeDocument/2006/relationships/oleObject" Target="../embeddings/Microsoft_Equation11.bin"/><Relationship Id="rId13" Type="http://schemas.openxmlformats.org/officeDocument/2006/relationships/oleObject" Target="../embeddings/oleObject32.bin"/><Relationship Id="rId14" Type="http://schemas.openxmlformats.org/officeDocument/2006/relationships/oleObject" Target="../embeddings/oleObject33.bin"/><Relationship Id="rId15" Type="http://schemas.openxmlformats.org/officeDocument/2006/relationships/oleObject" Target="../embeddings/oleObject34.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oleObject" Target="../embeddings/oleObject30.bin"/><Relationship Id="rId5" Type="http://schemas.openxmlformats.org/officeDocument/2006/relationships/oleObject" Target="../embeddings/Microsoft_Equation5.bin"/><Relationship Id="rId6" Type="http://schemas.openxmlformats.org/officeDocument/2006/relationships/oleObject" Target="../embeddings/Microsoft_Equation6.bin"/><Relationship Id="rId7" Type="http://schemas.openxmlformats.org/officeDocument/2006/relationships/oleObject" Target="../embeddings/Microsoft_Equation7.bin"/><Relationship Id="rId8" Type="http://schemas.openxmlformats.org/officeDocument/2006/relationships/oleObject" Target="../embeddings/oleObject31.bin"/><Relationship Id="rId9" Type="http://schemas.openxmlformats.org/officeDocument/2006/relationships/oleObject" Target="../embeddings/Microsoft_Equation8.bin"/><Relationship Id="rId10" Type="http://schemas.openxmlformats.org/officeDocument/2006/relationships/oleObject" Target="../embeddings/Microsoft_Equation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quation12.bin"/><Relationship Id="rId4" Type="http://schemas.openxmlformats.org/officeDocument/2006/relationships/oleObject" Target="../embeddings/oleObject35.bin"/><Relationship Id="rId5" Type="http://schemas.openxmlformats.org/officeDocument/2006/relationships/oleObject" Target="../embeddings/oleObject36.bin"/><Relationship Id="rId6" Type="http://schemas.openxmlformats.org/officeDocument/2006/relationships/oleObject" Target="../embeddings/oleObject37.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Monday, June 20, 2011</a:t>
            </a:r>
            <a:endParaRPr lang="en-US"/>
          </a:p>
        </p:txBody>
      </p:sp>
      <p:sp>
        <p:nvSpPr>
          <p:cNvPr id="6" name="Rectangle 5"/>
          <p:cNvSpPr>
            <a:spLocks noGrp="1" noChangeArrowheads="1"/>
          </p:cNvSpPr>
          <p:nvPr>
            <p:ph type="ftr" sz="quarter" idx="3"/>
          </p:nvPr>
        </p:nvSpPr>
        <p:spPr/>
        <p:txBody>
          <a:bodyPr/>
          <a:lstStyle/>
          <a:p>
            <a:r>
              <a:rPr lang="en-US" smtClean="0"/>
              <a:t>PHYS 1443-001, Spring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#9</a:t>
            </a:r>
            <a:endParaRPr lang="en-US" dirty="0"/>
          </a:p>
        </p:txBody>
      </p:sp>
      <p:sp>
        <p:nvSpPr>
          <p:cNvPr id="2052" name="Text Box 4"/>
          <p:cNvSpPr txBox="1">
            <a:spLocks noChangeArrowheads="1"/>
          </p:cNvSpPr>
          <p:nvPr/>
        </p:nvSpPr>
        <p:spPr bwMode="auto">
          <a:xfrm>
            <a:off x="2996719" y="1371600"/>
            <a:ext cx="2844182"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June 20,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286000"/>
            <a:ext cx="7086600" cy="3200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2800" dirty="0" smtClean="0">
                <a:solidFill>
                  <a:schemeClr val="accent2"/>
                </a:solidFill>
                <a:latin typeface="Arial Narrow" charset="0"/>
              </a:rPr>
              <a:t>Work Done By A Constant Force</a:t>
            </a:r>
          </a:p>
          <a:p>
            <a:pPr marL="609600" indent="-609600" eaLnBrk="0" hangingPunct="0">
              <a:spcBef>
                <a:spcPct val="20000"/>
              </a:spcBef>
              <a:buFontTx/>
              <a:buChar char="•"/>
            </a:pPr>
            <a:r>
              <a:rPr lang="en-US" sz="2800" dirty="0" smtClean="0">
                <a:solidFill>
                  <a:schemeClr val="accent2"/>
                </a:solidFill>
                <a:latin typeface="Arial Narrow" charset="0"/>
              </a:rPr>
              <a:t>Scalar Product of Vectors</a:t>
            </a:r>
          </a:p>
          <a:p>
            <a:pPr marL="609600" indent="-609600" eaLnBrk="0" hangingPunct="0">
              <a:spcBef>
                <a:spcPct val="20000"/>
              </a:spcBef>
              <a:buFontTx/>
              <a:buChar char="•"/>
            </a:pPr>
            <a:r>
              <a:rPr lang="en-US" sz="2800" dirty="0" smtClean="0">
                <a:solidFill>
                  <a:schemeClr val="accent2"/>
                </a:solidFill>
                <a:latin typeface="Arial Narrow" charset="0"/>
              </a:rPr>
              <a:t>Work Done By A Varying Force</a:t>
            </a:r>
          </a:p>
          <a:p>
            <a:pPr marL="609600" indent="-609600" eaLnBrk="0" hangingPunct="0">
              <a:spcBef>
                <a:spcPct val="20000"/>
              </a:spcBef>
              <a:buFontTx/>
              <a:buChar char="•"/>
            </a:pPr>
            <a:r>
              <a:rPr lang="en-US" sz="2800" dirty="0" smtClean="0">
                <a:solidFill>
                  <a:schemeClr val="accent2"/>
                </a:solidFill>
                <a:latin typeface="Arial Narrow" charset="0"/>
              </a:rPr>
              <a:t>Kinetic Energy, Work-Kinetic Energy Theorem</a:t>
            </a:r>
          </a:p>
          <a:p>
            <a:pPr marL="609600" indent="-609600" eaLnBrk="0" hangingPunct="0">
              <a:spcBef>
                <a:spcPct val="20000"/>
              </a:spcBef>
              <a:buFontTx/>
              <a:buChar char="•"/>
            </a:pPr>
            <a:r>
              <a:rPr lang="en-US" sz="2800" dirty="0" smtClean="0">
                <a:solidFill>
                  <a:schemeClr val="accent2"/>
                </a:solidFill>
                <a:latin typeface="Arial Narrow" charset="0"/>
              </a:rPr>
              <a:t>Work and Energy Involving Kinetic Friction</a:t>
            </a:r>
          </a:p>
          <a:p>
            <a:pPr marL="609600" indent="-609600" eaLnBrk="0" hangingPunct="0">
              <a:spcBef>
                <a:spcPct val="20000"/>
              </a:spcBef>
              <a:buFontTx/>
              <a:buChar char="•"/>
            </a:pPr>
            <a:r>
              <a:rPr lang="en-US" sz="2800" dirty="0" smtClean="0">
                <a:solidFill>
                  <a:schemeClr val="accent2"/>
                </a:solidFill>
                <a:latin typeface="Arial Narrow" charset="0"/>
              </a:rPr>
              <a:t>Potential Energy and the Conservative Force</a:t>
            </a:r>
          </a:p>
        </p:txBody>
      </p:sp>
      <p:sp>
        <p:nvSpPr>
          <p:cNvPr id="9" name="Text Box 13"/>
          <p:cNvSpPr txBox="1">
            <a:spLocks noChangeArrowheads="1"/>
          </p:cNvSpPr>
          <p:nvPr/>
        </p:nvSpPr>
        <p:spPr bwMode="auto">
          <a:xfrm>
            <a:off x="581810" y="5486400"/>
            <a:ext cx="772399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a:t>
            </a:r>
            <a:r>
              <a:rPr lang="en-US" dirty="0" smtClean="0">
                <a:solidFill>
                  <a:srgbClr val="003300"/>
                </a:solidFill>
                <a:latin typeface="Arial Narrow" charset="0"/>
              </a:rPr>
              <a:t> #5, </a:t>
            </a:r>
            <a:r>
              <a:rPr lang="en-US" dirty="0">
                <a:solidFill>
                  <a:srgbClr val="003300"/>
                </a:solidFill>
                <a:latin typeface="Arial Narrow" charset="0"/>
              </a:rPr>
              <a:t>due 10pm,</a:t>
            </a:r>
            <a:r>
              <a:rPr lang="en-US" dirty="0" smtClean="0">
                <a:solidFill>
                  <a:srgbClr val="003300"/>
                </a:solidFill>
                <a:latin typeface="Arial Narrow" charset="0"/>
              </a:rPr>
              <a:t> Thursday</a:t>
            </a:r>
            <a:r>
              <a:rPr lang="en-US" dirty="0">
                <a:solidFill>
                  <a:srgbClr val="003300"/>
                </a:solidFill>
                <a:latin typeface="Arial Narrow" charset="0"/>
              </a:rPr>
              <a:t>,</a:t>
            </a:r>
            <a:r>
              <a:rPr lang="en-US" dirty="0" smtClean="0">
                <a:solidFill>
                  <a:srgbClr val="003300"/>
                </a:solidFill>
                <a:latin typeface="Arial Narrow" charset="0"/>
              </a:rPr>
              <a:t> June 23!</a:t>
            </a:r>
            <a:r>
              <a:rPr lang="en-US" dirty="0">
                <a:solidFill>
                  <a:srgbClr val="003300"/>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8" name="Picture 17" descr="FG07_003.JPG"/>
          <p:cNvPicPr>
            <a:picLocks noChangeAspect="1"/>
          </p:cNvPicPr>
          <p:nvPr/>
        </p:nvPicPr>
        <p:blipFill>
          <a:blip r:embed="rId4"/>
          <a:srcRect/>
          <a:stretch>
            <a:fillRect/>
          </a:stretch>
        </p:blipFill>
        <p:spPr bwMode="auto">
          <a:xfrm>
            <a:off x="-228600" y="762000"/>
            <a:ext cx="4572000" cy="3810000"/>
          </a:xfrm>
          <a:prstGeom prst="rect">
            <a:avLst/>
          </a:prstGeom>
          <a:noFill/>
          <a:ln w="9525">
            <a:noFill/>
            <a:miter lim="800000"/>
            <a:headEnd/>
            <a:tailEnd/>
          </a:ln>
        </p:spPr>
      </p:pic>
      <p:sp>
        <p:nvSpPr>
          <p:cNvPr id="29727" name="Date Placeholder 3"/>
          <p:cNvSpPr>
            <a:spLocks noGrp="1"/>
          </p:cNvSpPr>
          <p:nvPr>
            <p:ph type="dt" sz="quarter" idx="10"/>
          </p:nvPr>
        </p:nvSpPr>
        <p:spPr>
          <a:noFill/>
        </p:spPr>
        <p:txBody>
          <a:bodyPr/>
          <a:lstStyle/>
          <a:p>
            <a:r>
              <a:rPr lang="en-US" smtClean="0"/>
              <a:t>Monday, June 20, 2011</a:t>
            </a:r>
            <a:endParaRPr lang="en-US"/>
          </a:p>
        </p:txBody>
      </p:sp>
      <p:sp>
        <p:nvSpPr>
          <p:cNvPr id="29728"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9729" name="Slide Number Placeholder 5"/>
          <p:cNvSpPr>
            <a:spLocks noGrp="1"/>
          </p:cNvSpPr>
          <p:nvPr>
            <p:ph type="sldNum" sz="quarter" idx="12"/>
          </p:nvPr>
        </p:nvSpPr>
        <p:spPr>
          <a:noFill/>
        </p:spPr>
        <p:txBody>
          <a:bodyPr/>
          <a:lstStyle/>
          <a:p>
            <a:fld id="{2F7B900E-CBBB-5642-AAE1-88282A56A637}" type="slidenum">
              <a:rPr lang="en-US"/>
              <a:pPr/>
              <a:t>10</a:t>
            </a:fld>
            <a:endParaRPr lang="en-US"/>
          </a:p>
        </p:txBody>
      </p:sp>
      <p:sp>
        <p:nvSpPr>
          <p:cNvPr id="29730" name="Rectangle 2"/>
          <p:cNvSpPr>
            <a:spLocks noGrp="1" noChangeArrowheads="1"/>
          </p:cNvSpPr>
          <p:nvPr>
            <p:ph type="title"/>
          </p:nvPr>
        </p:nvSpPr>
        <p:spPr>
          <a:xfrm>
            <a:off x="685800" y="76200"/>
            <a:ext cx="7772400" cy="609600"/>
          </a:xfrm>
        </p:spPr>
        <p:txBody>
          <a:bodyPr/>
          <a:lstStyle/>
          <a:p>
            <a:r>
              <a:rPr lang="en-US" sz="4000"/>
              <a:t>Ex. 7.1 Work done on a crate</a:t>
            </a:r>
          </a:p>
        </p:txBody>
      </p:sp>
      <p:sp>
        <p:nvSpPr>
          <p:cNvPr id="572419" name="Text Box 3"/>
          <p:cNvSpPr txBox="1">
            <a:spLocks noChangeArrowheads="1"/>
          </p:cNvSpPr>
          <p:nvPr/>
        </p:nvSpPr>
        <p:spPr bwMode="auto">
          <a:xfrm>
            <a:off x="152400" y="660400"/>
            <a:ext cx="8839200" cy="101600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A person pulls a 50kg crate 40m along a horizontal floor by a constant force </a:t>
            </a:r>
            <a:r>
              <a:rPr lang="en-US" sz="2000" dirty="0" err="1">
                <a:solidFill>
                  <a:schemeClr val="accent2"/>
                </a:solidFill>
                <a:latin typeface="Arial Narrow" charset="0"/>
              </a:rPr>
              <a:t>F</a:t>
            </a:r>
            <a:r>
              <a:rPr lang="en-US" sz="2000" baseline="-25000" dirty="0" err="1">
                <a:solidFill>
                  <a:schemeClr val="accent2"/>
                </a:solidFill>
                <a:latin typeface="Arial Narrow" charset="0"/>
              </a:rPr>
              <a:t>p</a:t>
            </a:r>
            <a:r>
              <a:rPr lang="en-US" sz="2000" dirty="0">
                <a:solidFill>
                  <a:schemeClr val="accent2"/>
                </a:solidFill>
                <a:latin typeface="Arial Narrow" charset="0"/>
              </a:rPr>
              <a:t>=100N, which acts at a 37</a:t>
            </a:r>
            <a:r>
              <a:rPr lang="en-US" sz="2000" baseline="30000" dirty="0">
                <a:solidFill>
                  <a:schemeClr val="accent2"/>
                </a:solidFill>
                <a:latin typeface="Arial Narrow" charset="0"/>
              </a:rPr>
              <a:t>o</a:t>
            </a:r>
            <a:r>
              <a:rPr lang="en-US" sz="2000" dirty="0">
                <a:solidFill>
                  <a:schemeClr val="accent2"/>
                </a:solidFill>
                <a:latin typeface="Arial Narrow" charset="0"/>
              </a:rPr>
              <a:t> angle as shown in the figure.  The floor is rough and exerts a friction force </a:t>
            </a:r>
            <a:r>
              <a:rPr lang="en-US" sz="2000" dirty="0" err="1">
                <a:solidFill>
                  <a:schemeClr val="accent2"/>
                </a:solidFill>
                <a:latin typeface="Arial Narrow" charset="0"/>
              </a:rPr>
              <a:t>F</a:t>
            </a:r>
            <a:r>
              <a:rPr lang="en-US" sz="2000" baseline="-25000" dirty="0" err="1">
                <a:solidFill>
                  <a:schemeClr val="accent2"/>
                </a:solidFill>
                <a:latin typeface="Arial Narrow" charset="0"/>
              </a:rPr>
              <a:t>fr</a:t>
            </a:r>
            <a:r>
              <a:rPr lang="en-US" sz="2000" dirty="0">
                <a:solidFill>
                  <a:schemeClr val="accent2"/>
                </a:solidFill>
                <a:latin typeface="Arial Narrow" charset="0"/>
              </a:rPr>
              <a:t>=50N.  Determine  (a) the work done by each force and (</a:t>
            </a:r>
            <a:r>
              <a:rPr lang="en-US" sz="2000" dirty="0" err="1">
                <a:solidFill>
                  <a:schemeClr val="accent2"/>
                </a:solidFill>
                <a:latin typeface="Arial Narrow" charset="0"/>
              </a:rPr>
              <a:t>b</a:t>
            </a:r>
            <a:r>
              <a:rPr lang="en-US" sz="2000" dirty="0">
                <a:solidFill>
                  <a:schemeClr val="accent2"/>
                </a:solidFill>
                <a:latin typeface="Arial Narrow" charset="0"/>
              </a:rPr>
              <a:t>) the net work done on the crate. </a:t>
            </a:r>
            <a:endParaRPr lang="en-US" sz="2000" dirty="0"/>
          </a:p>
        </p:txBody>
      </p:sp>
      <p:sp>
        <p:nvSpPr>
          <p:cNvPr id="572420" name="Text Box 4"/>
          <p:cNvSpPr txBox="1">
            <a:spLocks noChangeArrowheads="1"/>
          </p:cNvSpPr>
          <p:nvPr/>
        </p:nvSpPr>
        <p:spPr bwMode="auto">
          <a:xfrm>
            <a:off x="4724400" y="1828800"/>
            <a:ext cx="41910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are the forces exerting on the crate?</a:t>
            </a:r>
            <a:endParaRPr lang="en-US" sz="2000"/>
          </a:p>
        </p:txBody>
      </p:sp>
      <p:graphicFrame>
        <p:nvGraphicFramePr>
          <p:cNvPr id="572437" name="Object 2"/>
          <p:cNvGraphicFramePr>
            <a:graphicFrameLocks noChangeAspect="1"/>
          </p:cNvGraphicFramePr>
          <p:nvPr/>
        </p:nvGraphicFramePr>
        <p:xfrm>
          <a:off x="3505200" y="3613150"/>
          <a:ext cx="609600" cy="407988"/>
        </p:xfrm>
        <a:graphic>
          <a:graphicData uri="http://schemas.openxmlformats.org/presentationml/2006/ole">
            <p:oleObj spid="_x0000_s457730" name="Equation" r:id="rId5" imgW="355600" imgH="241300" progId="Equation.DSMT4">
              <p:embed/>
            </p:oleObj>
          </a:graphicData>
        </a:graphic>
      </p:graphicFrame>
      <p:sp>
        <p:nvSpPr>
          <p:cNvPr id="572439" name="Text Box 23"/>
          <p:cNvSpPr txBox="1">
            <a:spLocks noChangeArrowheads="1"/>
          </p:cNvSpPr>
          <p:nvPr/>
        </p:nvSpPr>
        <p:spPr bwMode="auto">
          <a:xfrm>
            <a:off x="6553200" y="2286000"/>
            <a:ext cx="9144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G</a:t>
            </a:r>
            <a:r>
              <a:rPr lang="en-US" sz="2000">
                <a:solidFill>
                  <a:srgbClr val="A50021"/>
                </a:solidFill>
                <a:latin typeface="Arial Narrow" charset="0"/>
              </a:rPr>
              <a:t>=-mg</a:t>
            </a:r>
            <a:endParaRPr lang="en-US" sz="2000">
              <a:solidFill>
                <a:srgbClr val="A50021"/>
              </a:solidFill>
            </a:endParaRPr>
          </a:p>
        </p:txBody>
      </p:sp>
      <p:sp>
        <p:nvSpPr>
          <p:cNvPr id="572440" name="Text Box 24"/>
          <p:cNvSpPr txBox="1">
            <a:spLocks noChangeArrowheads="1"/>
          </p:cNvSpPr>
          <p:nvPr/>
        </p:nvSpPr>
        <p:spPr bwMode="auto">
          <a:xfrm>
            <a:off x="152400" y="5537200"/>
            <a:ext cx="28194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So the net work on the crate </a:t>
            </a:r>
            <a:endParaRPr lang="en-US" sz="2000"/>
          </a:p>
        </p:txBody>
      </p:sp>
      <p:graphicFrame>
        <p:nvGraphicFramePr>
          <p:cNvPr id="572442" name="Object 4"/>
          <p:cNvGraphicFramePr>
            <a:graphicFrameLocks noChangeAspect="1"/>
          </p:cNvGraphicFramePr>
          <p:nvPr/>
        </p:nvGraphicFramePr>
        <p:xfrm>
          <a:off x="3048000" y="5475288"/>
          <a:ext cx="765175" cy="446087"/>
        </p:xfrm>
        <a:graphic>
          <a:graphicData uri="http://schemas.openxmlformats.org/presentationml/2006/ole">
            <p:oleObj spid="_x0000_s457731" name="Equation" r:id="rId6" imgW="406400" imgH="241300" progId="Equation.DSMT4">
              <p:embed/>
            </p:oleObj>
          </a:graphicData>
        </a:graphic>
      </p:graphicFrame>
      <p:sp>
        <p:nvSpPr>
          <p:cNvPr id="19" name="Text Box 4"/>
          <p:cNvSpPr txBox="1">
            <a:spLocks noChangeArrowheads="1"/>
          </p:cNvSpPr>
          <p:nvPr/>
        </p:nvSpPr>
        <p:spPr bwMode="auto">
          <a:xfrm>
            <a:off x="152400" y="3581400"/>
            <a:ext cx="29718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G</a:t>
            </a:r>
            <a:endParaRPr lang="en-US" sz="2000"/>
          </a:p>
        </p:txBody>
      </p:sp>
      <p:sp>
        <p:nvSpPr>
          <p:cNvPr id="20" name="Text Box 23"/>
          <p:cNvSpPr txBox="1">
            <a:spLocks noChangeArrowheads="1"/>
          </p:cNvSpPr>
          <p:nvPr/>
        </p:nvSpPr>
        <p:spPr bwMode="auto">
          <a:xfrm>
            <a:off x="5105400" y="22860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1" name="Text Box 23"/>
          <p:cNvSpPr txBox="1">
            <a:spLocks noChangeArrowheads="1"/>
          </p:cNvSpPr>
          <p:nvPr/>
        </p:nvSpPr>
        <p:spPr bwMode="auto">
          <a:xfrm>
            <a:off x="5867400" y="22860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sp>
        <p:nvSpPr>
          <p:cNvPr id="22" name="Text Box 4"/>
          <p:cNvSpPr txBox="1">
            <a:spLocks noChangeArrowheads="1"/>
          </p:cNvSpPr>
          <p:nvPr/>
        </p:nvSpPr>
        <p:spPr bwMode="auto">
          <a:xfrm>
            <a:off x="4724400" y="2743200"/>
            <a:ext cx="4343400" cy="40011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Which </a:t>
            </a:r>
            <a:r>
              <a:rPr lang="en-US" sz="2000" dirty="0" smtClean="0">
                <a:solidFill>
                  <a:schemeClr val="accent2"/>
                </a:solidFill>
                <a:latin typeface="Arial Narrow" charset="0"/>
              </a:rPr>
              <a:t>forces perform </a:t>
            </a:r>
            <a:r>
              <a:rPr lang="en-US" sz="2000" dirty="0">
                <a:solidFill>
                  <a:schemeClr val="accent2"/>
                </a:solidFill>
                <a:latin typeface="Arial Narrow" charset="0"/>
              </a:rPr>
              <a:t>the work on the crate?</a:t>
            </a:r>
            <a:endParaRPr lang="en-US" sz="2000" dirty="0"/>
          </a:p>
        </p:txBody>
      </p:sp>
      <p:sp>
        <p:nvSpPr>
          <p:cNvPr id="24" name="Text Box 23"/>
          <p:cNvSpPr txBox="1">
            <a:spLocks noChangeArrowheads="1"/>
          </p:cNvSpPr>
          <p:nvPr/>
        </p:nvSpPr>
        <p:spPr bwMode="auto">
          <a:xfrm>
            <a:off x="5105400" y="32004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p</a:t>
            </a:r>
            <a:endParaRPr lang="en-US" sz="2000">
              <a:solidFill>
                <a:srgbClr val="A50021"/>
              </a:solidFill>
            </a:endParaRPr>
          </a:p>
        </p:txBody>
      </p:sp>
      <p:sp>
        <p:nvSpPr>
          <p:cNvPr id="25" name="Text Box 23"/>
          <p:cNvSpPr txBox="1">
            <a:spLocks noChangeArrowheads="1"/>
          </p:cNvSpPr>
          <p:nvPr/>
        </p:nvSpPr>
        <p:spPr bwMode="auto">
          <a:xfrm>
            <a:off x="6477000" y="3200400"/>
            <a:ext cx="4572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fr</a:t>
            </a:r>
            <a:endParaRPr lang="en-US" sz="2000">
              <a:solidFill>
                <a:srgbClr val="A50021"/>
              </a:solidFill>
            </a:endParaRPr>
          </a:p>
        </p:txBody>
      </p:sp>
      <p:graphicFrame>
        <p:nvGraphicFramePr>
          <p:cNvPr id="3" name="Object 4"/>
          <p:cNvGraphicFramePr>
            <a:graphicFrameLocks noChangeAspect="1"/>
          </p:cNvGraphicFramePr>
          <p:nvPr/>
        </p:nvGraphicFramePr>
        <p:xfrm>
          <a:off x="3276600" y="4495800"/>
          <a:ext cx="584200" cy="431800"/>
        </p:xfrm>
        <a:graphic>
          <a:graphicData uri="http://schemas.openxmlformats.org/presentationml/2006/ole">
            <p:oleObj spid="_x0000_s457732" name="Equation" r:id="rId7" imgW="355600" imgH="266700" progId="Equation.DSMT4">
              <p:embed/>
            </p:oleObj>
          </a:graphicData>
        </a:graphic>
      </p:graphicFrame>
      <p:sp>
        <p:nvSpPr>
          <p:cNvPr id="27" name="Text Box 4"/>
          <p:cNvSpPr txBox="1">
            <a:spLocks noChangeArrowheads="1"/>
          </p:cNvSpPr>
          <p:nvPr/>
        </p:nvSpPr>
        <p:spPr bwMode="auto">
          <a:xfrm>
            <a:off x="152400" y="4518025"/>
            <a:ext cx="30480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p</a:t>
            </a:r>
            <a:r>
              <a:rPr lang="en-US" sz="2000">
                <a:solidFill>
                  <a:schemeClr val="accent2"/>
                </a:solidFill>
                <a:latin typeface="Arial Narrow" charset="0"/>
              </a:rPr>
              <a:t>:</a:t>
            </a:r>
            <a:endParaRPr lang="en-US" sz="2000"/>
          </a:p>
        </p:txBody>
      </p:sp>
      <p:sp>
        <p:nvSpPr>
          <p:cNvPr id="28" name="Text Box 4"/>
          <p:cNvSpPr txBox="1">
            <a:spLocks noChangeArrowheads="1"/>
          </p:cNvSpPr>
          <p:nvPr/>
        </p:nvSpPr>
        <p:spPr bwMode="auto">
          <a:xfrm>
            <a:off x="152400" y="5027613"/>
            <a:ext cx="30480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 F</a:t>
            </a:r>
            <a:r>
              <a:rPr lang="en-US" sz="2000" baseline="-25000">
                <a:solidFill>
                  <a:schemeClr val="accent2"/>
                </a:solidFill>
                <a:latin typeface="Arial Narrow" charset="0"/>
              </a:rPr>
              <a:t>fr</a:t>
            </a:r>
            <a:r>
              <a:rPr lang="en-US" sz="2000">
                <a:solidFill>
                  <a:schemeClr val="accent2"/>
                </a:solidFill>
                <a:latin typeface="Arial Narrow" charset="0"/>
              </a:rPr>
              <a:t>:</a:t>
            </a:r>
            <a:endParaRPr lang="en-US" sz="2000"/>
          </a:p>
        </p:txBody>
      </p:sp>
      <p:graphicFrame>
        <p:nvGraphicFramePr>
          <p:cNvPr id="4" name="Object 5"/>
          <p:cNvGraphicFramePr>
            <a:graphicFrameLocks noChangeAspect="1"/>
          </p:cNvGraphicFramePr>
          <p:nvPr/>
        </p:nvGraphicFramePr>
        <p:xfrm>
          <a:off x="3278188" y="4957763"/>
          <a:ext cx="608012" cy="419100"/>
        </p:xfrm>
        <a:graphic>
          <a:graphicData uri="http://schemas.openxmlformats.org/presentationml/2006/ole">
            <p:oleObj spid="_x0000_s457733" name="Equation" r:id="rId8" imgW="381000" imgH="266700" progId="Equation.DSMT4">
              <p:embed/>
            </p:oleObj>
          </a:graphicData>
        </a:graphic>
      </p:graphicFrame>
      <p:sp>
        <p:nvSpPr>
          <p:cNvPr id="30" name="Text Box 24"/>
          <p:cNvSpPr txBox="1">
            <a:spLocks noChangeArrowheads="1"/>
          </p:cNvSpPr>
          <p:nvPr/>
        </p:nvSpPr>
        <p:spPr bwMode="auto">
          <a:xfrm>
            <a:off x="152400" y="6046788"/>
            <a:ext cx="20574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This is the same as </a:t>
            </a:r>
            <a:endParaRPr lang="en-US" sz="2000"/>
          </a:p>
        </p:txBody>
      </p:sp>
      <p:graphicFrame>
        <p:nvGraphicFramePr>
          <p:cNvPr id="5" name="Object 6"/>
          <p:cNvGraphicFramePr>
            <a:graphicFrameLocks noChangeAspect="1"/>
          </p:cNvGraphicFramePr>
          <p:nvPr/>
        </p:nvGraphicFramePr>
        <p:xfrm>
          <a:off x="2892425" y="5913438"/>
          <a:ext cx="765175" cy="446087"/>
        </p:xfrm>
        <a:graphic>
          <a:graphicData uri="http://schemas.openxmlformats.org/presentationml/2006/ole">
            <p:oleObj spid="_x0000_s457734" name="Equation" r:id="rId9" imgW="406400" imgH="241300" progId="Equation.DSMT4">
              <p:embed/>
            </p:oleObj>
          </a:graphicData>
        </a:graphic>
      </p:graphicFrame>
      <p:graphicFrame>
        <p:nvGraphicFramePr>
          <p:cNvPr id="6" name="Object 7"/>
          <p:cNvGraphicFramePr>
            <a:graphicFrameLocks noChangeAspect="1"/>
          </p:cNvGraphicFramePr>
          <p:nvPr/>
        </p:nvGraphicFramePr>
        <p:xfrm>
          <a:off x="4138613" y="3625850"/>
          <a:ext cx="868362" cy="407988"/>
        </p:xfrm>
        <a:graphic>
          <a:graphicData uri="http://schemas.openxmlformats.org/presentationml/2006/ole">
            <p:oleObj spid="_x0000_s457735" name="Equation" r:id="rId10" imgW="508000" imgH="241300" progId="Equation.DSMT4">
              <p:embed/>
            </p:oleObj>
          </a:graphicData>
        </a:graphic>
      </p:graphicFrame>
      <p:graphicFrame>
        <p:nvGraphicFramePr>
          <p:cNvPr id="7" name="Object 8"/>
          <p:cNvGraphicFramePr>
            <a:graphicFrameLocks noChangeAspect="1"/>
          </p:cNvGraphicFramePr>
          <p:nvPr/>
        </p:nvGraphicFramePr>
        <p:xfrm>
          <a:off x="4999038" y="3571875"/>
          <a:ext cx="2239962" cy="492125"/>
        </p:xfrm>
        <a:graphic>
          <a:graphicData uri="http://schemas.openxmlformats.org/presentationml/2006/ole">
            <p:oleObj spid="_x0000_s457736" name="Equation" r:id="rId11" imgW="1308100" imgH="292100" progId="Equation.DSMT4">
              <p:embed/>
            </p:oleObj>
          </a:graphicData>
        </a:graphic>
      </p:graphicFrame>
      <p:graphicFrame>
        <p:nvGraphicFramePr>
          <p:cNvPr id="8" name="Object 9"/>
          <p:cNvGraphicFramePr>
            <a:graphicFrameLocks noChangeAspect="1"/>
          </p:cNvGraphicFramePr>
          <p:nvPr/>
        </p:nvGraphicFramePr>
        <p:xfrm>
          <a:off x="7248525" y="3657600"/>
          <a:ext cx="371475" cy="257175"/>
        </p:xfrm>
        <a:graphic>
          <a:graphicData uri="http://schemas.openxmlformats.org/presentationml/2006/ole">
            <p:oleObj spid="_x0000_s457737" name="Equation" r:id="rId12" imgW="215900" imgH="152400" progId="Equation.DSMT4">
              <p:embed/>
            </p:oleObj>
          </a:graphicData>
        </a:graphic>
      </p:graphicFrame>
      <p:graphicFrame>
        <p:nvGraphicFramePr>
          <p:cNvPr id="9" name="Object 10"/>
          <p:cNvGraphicFramePr>
            <a:graphicFrameLocks noChangeAspect="1"/>
          </p:cNvGraphicFramePr>
          <p:nvPr/>
        </p:nvGraphicFramePr>
        <p:xfrm>
          <a:off x="3810000" y="4467225"/>
          <a:ext cx="874713" cy="409575"/>
        </p:xfrm>
        <a:graphic>
          <a:graphicData uri="http://schemas.openxmlformats.org/presentationml/2006/ole">
            <p:oleObj spid="_x0000_s457738" name="Equation" r:id="rId13" imgW="533400" imgH="254000" progId="Equation.DSMT4">
              <p:embed/>
            </p:oleObj>
          </a:graphicData>
        </a:graphic>
      </p:graphicFrame>
      <p:graphicFrame>
        <p:nvGraphicFramePr>
          <p:cNvPr id="11" name="Object 11"/>
          <p:cNvGraphicFramePr>
            <a:graphicFrameLocks noChangeAspect="1"/>
          </p:cNvGraphicFramePr>
          <p:nvPr/>
        </p:nvGraphicFramePr>
        <p:xfrm>
          <a:off x="4648200" y="4419600"/>
          <a:ext cx="1771650" cy="533400"/>
        </p:xfrm>
        <a:graphic>
          <a:graphicData uri="http://schemas.openxmlformats.org/presentationml/2006/ole">
            <p:oleObj spid="_x0000_s457739" name="Equation" r:id="rId14" imgW="1079500" imgH="330200" progId="Equation.DSMT4">
              <p:embed/>
            </p:oleObj>
          </a:graphicData>
        </a:graphic>
      </p:graphicFrame>
      <p:graphicFrame>
        <p:nvGraphicFramePr>
          <p:cNvPr id="12" name="Object 12"/>
          <p:cNvGraphicFramePr>
            <a:graphicFrameLocks noChangeAspect="1"/>
          </p:cNvGraphicFramePr>
          <p:nvPr/>
        </p:nvGraphicFramePr>
        <p:xfrm>
          <a:off x="6400800" y="4451350"/>
          <a:ext cx="2563813" cy="349250"/>
        </p:xfrm>
        <a:graphic>
          <a:graphicData uri="http://schemas.openxmlformats.org/presentationml/2006/ole">
            <p:oleObj spid="_x0000_s457740" name="Equation" r:id="rId15" imgW="1562100" imgH="215900" progId="Equation.DSMT4">
              <p:embed/>
            </p:oleObj>
          </a:graphicData>
        </a:graphic>
      </p:graphicFrame>
      <p:graphicFrame>
        <p:nvGraphicFramePr>
          <p:cNvPr id="13" name="Object 13"/>
          <p:cNvGraphicFramePr>
            <a:graphicFrameLocks noChangeAspect="1"/>
          </p:cNvGraphicFramePr>
          <p:nvPr/>
        </p:nvGraphicFramePr>
        <p:xfrm>
          <a:off x="3835400" y="4922838"/>
          <a:ext cx="889000" cy="398462"/>
        </p:xfrm>
        <a:graphic>
          <a:graphicData uri="http://schemas.openxmlformats.org/presentationml/2006/ole">
            <p:oleObj spid="_x0000_s457741" name="Equation" r:id="rId16" imgW="558800" imgH="254000" progId="Equation.DSMT4">
              <p:embed/>
            </p:oleObj>
          </a:graphicData>
        </a:graphic>
      </p:graphicFrame>
      <p:graphicFrame>
        <p:nvGraphicFramePr>
          <p:cNvPr id="14" name="Object 14"/>
          <p:cNvGraphicFramePr>
            <a:graphicFrameLocks noChangeAspect="1"/>
          </p:cNvGraphicFramePr>
          <p:nvPr/>
        </p:nvGraphicFramePr>
        <p:xfrm>
          <a:off x="4691063" y="4922838"/>
          <a:ext cx="1862137" cy="517525"/>
        </p:xfrm>
        <a:graphic>
          <a:graphicData uri="http://schemas.openxmlformats.org/presentationml/2006/ole">
            <p:oleObj spid="_x0000_s457742" name="Equation" r:id="rId17" imgW="1168400" imgH="330200" progId="Equation.DSMT4">
              <p:embed/>
            </p:oleObj>
          </a:graphicData>
        </a:graphic>
      </p:graphicFrame>
      <p:graphicFrame>
        <p:nvGraphicFramePr>
          <p:cNvPr id="17" name="Object 15"/>
          <p:cNvGraphicFramePr>
            <a:graphicFrameLocks noChangeAspect="1"/>
          </p:cNvGraphicFramePr>
          <p:nvPr/>
        </p:nvGraphicFramePr>
        <p:xfrm>
          <a:off x="6534150" y="4965700"/>
          <a:ext cx="2609850" cy="338138"/>
        </p:xfrm>
        <a:graphic>
          <a:graphicData uri="http://schemas.openxmlformats.org/presentationml/2006/ole">
            <p:oleObj spid="_x0000_s457743" name="Equation" r:id="rId18" imgW="1638300" imgH="215900" progId="Equation.DSMT4">
              <p:embed/>
            </p:oleObj>
          </a:graphicData>
        </a:graphic>
      </p:graphicFrame>
      <p:graphicFrame>
        <p:nvGraphicFramePr>
          <p:cNvPr id="29" name="Object 16"/>
          <p:cNvGraphicFramePr>
            <a:graphicFrameLocks noChangeAspect="1"/>
          </p:cNvGraphicFramePr>
          <p:nvPr/>
        </p:nvGraphicFramePr>
        <p:xfrm>
          <a:off x="4360863" y="5475288"/>
          <a:ext cx="669925" cy="446087"/>
        </p:xfrm>
        <a:graphic>
          <a:graphicData uri="http://schemas.openxmlformats.org/presentationml/2006/ole">
            <p:oleObj spid="_x0000_s457744" name="Equation" r:id="rId19" imgW="355600" imgH="241300" progId="Equation.DSMT4">
              <p:embed/>
            </p:oleObj>
          </a:graphicData>
        </a:graphic>
      </p:graphicFrame>
      <p:graphicFrame>
        <p:nvGraphicFramePr>
          <p:cNvPr id="31" name="Object 17"/>
          <p:cNvGraphicFramePr>
            <a:graphicFrameLocks noChangeAspect="1"/>
          </p:cNvGraphicFramePr>
          <p:nvPr/>
        </p:nvGraphicFramePr>
        <p:xfrm>
          <a:off x="4956175" y="5451475"/>
          <a:ext cx="644525" cy="493713"/>
        </p:xfrm>
        <a:graphic>
          <a:graphicData uri="http://schemas.openxmlformats.org/presentationml/2006/ole">
            <p:oleObj spid="_x0000_s457745" name="Equation" r:id="rId20" imgW="342900" imgH="266700" progId="Equation.DSMT4">
              <p:embed/>
            </p:oleObj>
          </a:graphicData>
        </a:graphic>
      </p:graphicFrame>
      <p:graphicFrame>
        <p:nvGraphicFramePr>
          <p:cNvPr id="572416" name="Object 18"/>
          <p:cNvGraphicFramePr>
            <a:graphicFrameLocks noChangeAspect="1"/>
          </p:cNvGraphicFramePr>
          <p:nvPr/>
        </p:nvGraphicFramePr>
        <p:xfrm>
          <a:off x="5527675" y="5451475"/>
          <a:ext cx="717550" cy="493713"/>
        </p:xfrm>
        <a:graphic>
          <a:graphicData uri="http://schemas.openxmlformats.org/presentationml/2006/ole">
            <p:oleObj spid="_x0000_s457746" name="Equation" r:id="rId21" imgW="381000" imgH="266700" progId="Equation.DSMT4">
              <p:embed/>
            </p:oleObj>
          </a:graphicData>
        </a:graphic>
      </p:graphicFrame>
      <p:graphicFrame>
        <p:nvGraphicFramePr>
          <p:cNvPr id="572417" name="Object 19"/>
          <p:cNvGraphicFramePr>
            <a:graphicFrameLocks noChangeAspect="1"/>
          </p:cNvGraphicFramePr>
          <p:nvPr/>
        </p:nvGraphicFramePr>
        <p:xfrm>
          <a:off x="6172200" y="5481638"/>
          <a:ext cx="3008313" cy="433387"/>
        </p:xfrm>
        <a:graphic>
          <a:graphicData uri="http://schemas.openxmlformats.org/presentationml/2006/ole">
            <p:oleObj spid="_x0000_s457747" name="Equation" r:id="rId22" imgW="1905000" imgH="279400" progId="Equation.DSMT4">
              <p:embed/>
            </p:oleObj>
          </a:graphicData>
        </a:graphic>
      </p:graphicFrame>
      <p:graphicFrame>
        <p:nvGraphicFramePr>
          <p:cNvPr id="572418" name="Object 20"/>
          <p:cNvGraphicFramePr>
            <a:graphicFrameLocks noChangeAspect="1"/>
          </p:cNvGraphicFramePr>
          <p:nvPr/>
        </p:nvGraphicFramePr>
        <p:xfrm>
          <a:off x="3640138" y="5913438"/>
          <a:ext cx="4829175" cy="563562"/>
        </p:xfrm>
        <a:graphic>
          <a:graphicData uri="http://schemas.openxmlformats.org/presentationml/2006/ole">
            <p:oleObj spid="_x0000_s457748" name="Equation" r:id="rId23" imgW="2565400" imgH="304800" progId="Equation.DSMT4">
              <p:embed/>
            </p:oleObj>
          </a:graphicData>
        </a:graphic>
      </p:graphicFrame>
      <p:graphicFrame>
        <p:nvGraphicFramePr>
          <p:cNvPr id="572421" name="Object 21"/>
          <p:cNvGraphicFramePr>
            <a:graphicFrameLocks noChangeAspect="1"/>
          </p:cNvGraphicFramePr>
          <p:nvPr/>
        </p:nvGraphicFramePr>
        <p:xfrm>
          <a:off x="5943600" y="5913438"/>
          <a:ext cx="957263" cy="469900"/>
        </p:xfrm>
        <a:graphic>
          <a:graphicData uri="http://schemas.openxmlformats.org/presentationml/2006/ole">
            <p:oleObj spid="_x0000_s457749" name="Equation" r:id="rId24" imgW="508000" imgH="254000" progId="Equation.DSMT4">
              <p:embed/>
            </p:oleObj>
          </a:graphicData>
        </a:graphic>
      </p:graphicFrame>
      <p:graphicFrame>
        <p:nvGraphicFramePr>
          <p:cNvPr id="572422" name="Object 22"/>
          <p:cNvGraphicFramePr>
            <a:graphicFrameLocks noChangeAspect="1"/>
          </p:cNvGraphicFramePr>
          <p:nvPr/>
        </p:nvGraphicFramePr>
        <p:xfrm>
          <a:off x="6764338" y="5913438"/>
          <a:ext cx="931862" cy="515937"/>
        </p:xfrm>
        <a:graphic>
          <a:graphicData uri="http://schemas.openxmlformats.org/presentationml/2006/ole">
            <p:oleObj spid="_x0000_s457750" name="Equation" r:id="rId25" imgW="495300" imgH="279400" progId="Equation.DSMT4">
              <p:embed/>
            </p:oleObj>
          </a:graphicData>
        </a:graphic>
      </p:graphicFrame>
      <p:graphicFrame>
        <p:nvGraphicFramePr>
          <p:cNvPr id="572423" name="Object 23"/>
          <p:cNvGraphicFramePr>
            <a:graphicFrameLocks noChangeAspect="1"/>
          </p:cNvGraphicFramePr>
          <p:nvPr/>
        </p:nvGraphicFramePr>
        <p:xfrm>
          <a:off x="7620000" y="5929313"/>
          <a:ext cx="765175" cy="517525"/>
        </p:xfrm>
        <a:graphic>
          <a:graphicData uri="http://schemas.openxmlformats.org/presentationml/2006/ole">
            <p:oleObj spid="_x0000_s457751" name="Equation" r:id="rId26" imgW="406400" imgH="279400" progId="Equation.DSMT4">
              <p:embed/>
            </p:oleObj>
          </a:graphicData>
        </a:graphic>
      </p:graphicFrame>
      <p:sp>
        <p:nvSpPr>
          <p:cNvPr id="51" name="Text Box 23"/>
          <p:cNvSpPr txBox="1">
            <a:spLocks noChangeArrowheads="1"/>
          </p:cNvSpPr>
          <p:nvPr/>
        </p:nvSpPr>
        <p:spPr bwMode="auto">
          <a:xfrm>
            <a:off x="7772400" y="2286000"/>
            <a:ext cx="990600" cy="400050"/>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rgbClr val="A50021"/>
                </a:solidFill>
                <a:latin typeface="Arial Narrow" charset="0"/>
              </a:rPr>
              <a:t>F</a:t>
            </a:r>
            <a:r>
              <a:rPr lang="en-US" sz="2000" baseline="-25000">
                <a:solidFill>
                  <a:srgbClr val="A50021"/>
                </a:solidFill>
                <a:latin typeface="Arial Narrow" charset="0"/>
              </a:rPr>
              <a:t>N</a:t>
            </a:r>
            <a:r>
              <a:rPr lang="en-US" sz="2000">
                <a:solidFill>
                  <a:srgbClr val="A50021"/>
                </a:solidFill>
                <a:latin typeface="Arial Narrow" charset="0"/>
              </a:rPr>
              <a:t>=+mg</a:t>
            </a:r>
            <a:endParaRPr lang="en-US" sz="2000">
              <a:solidFill>
                <a:srgbClr val="A50021"/>
              </a:solidFill>
            </a:endParaRPr>
          </a:p>
        </p:txBody>
      </p:sp>
      <p:graphicFrame>
        <p:nvGraphicFramePr>
          <p:cNvPr id="572424" name="Object 24"/>
          <p:cNvGraphicFramePr>
            <a:graphicFrameLocks noChangeAspect="1"/>
          </p:cNvGraphicFramePr>
          <p:nvPr/>
        </p:nvGraphicFramePr>
        <p:xfrm>
          <a:off x="3352800" y="4037013"/>
          <a:ext cx="631825" cy="407987"/>
        </p:xfrm>
        <a:graphic>
          <a:graphicData uri="http://schemas.openxmlformats.org/presentationml/2006/ole">
            <p:oleObj spid="_x0000_s457752" name="Equation" r:id="rId27" imgW="368300" imgH="241300" progId="Equation.DSMT4">
              <p:embed/>
            </p:oleObj>
          </a:graphicData>
        </a:graphic>
      </p:graphicFrame>
      <p:graphicFrame>
        <p:nvGraphicFramePr>
          <p:cNvPr id="572425" name="Object 25"/>
          <p:cNvGraphicFramePr>
            <a:graphicFrameLocks noChangeAspect="1"/>
          </p:cNvGraphicFramePr>
          <p:nvPr/>
        </p:nvGraphicFramePr>
        <p:xfrm>
          <a:off x="4021138" y="4037013"/>
          <a:ext cx="892175" cy="407987"/>
        </p:xfrm>
        <a:graphic>
          <a:graphicData uri="http://schemas.openxmlformats.org/presentationml/2006/ole">
            <p:oleObj spid="_x0000_s457753" name="Equation" r:id="rId28" imgW="520700" imgH="241300" progId="Equation.DSMT4">
              <p:embed/>
            </p:oleObj>
          </a:graphicData>
        </a:graphic>
      </p:graphicFrame>
      <p:graphicFrame>
        <p:nvGraphicFramePr>
          <p:cNvPr id="572426" name="Object 26"/>
          <p:cNvGraphicFramePr>
            <a:graphicFrameLocks noChangeAspect="1"/>
          </p:cNvGraphicFramePr>
          <p:nvPr/>
        </p:nvGraphicFramePr>
        <p:xfrm>
          <a:off x="4951413" y="4005263"/>
          <a:ext cx="1739900" cy="471487"/>
        </p:xfrm>
        <a:graphic>
          <a:graphicData uri="http://schemas.openxmlformats.org/presentationml/2006/ole">
            <p:oleObj spid="_x0000_s457754" name="Equation" r:id="rId29" imgW="1016000" imgH="279400" progId="Equation.DSMT4">
              <p:embed/>
            </p:oleObj>
          </a:graphicData>
        </a:graphic>
      </p:graphicFrame>
      <p:graphicFrame>
        <p:nvGraphicFramePr>
          <p:cNvPr id="572427" name="Object 27"/>
          <p:cNvGraphicFramePr>
            <a:graphicFrameLocks noChangeAspect="1"/>
          </p:cNvGraphicFramePr>
          <p:nvPr/>
        </p:nvGraphicFramePr>
        <p:xfrm>
          <a:off x="6727825" y="4057650"/>
          <a:ext cx="2263775" cy="365125"/>
        </p:xfrm>
        <a:graphic>
          <a:graphicData uri="http://schemas.openxmlformats.org/presentationml/2006/ole">
            <p:oleObj spid="_x0000_s457755" name="Equation" r:id="rId30" imgW="1320800" imgH="215900" progId="Equation.DSMT4">
              <p:embed/>
            </p:oleObj>
          </a:graphicData>
        </a:graphic>
      </p:graphicFrame>
      <p:sp>
        <p:nvSpPr>
          <p:cNvPr id="56" name="Text Box 4"/>
          <p:cNvSpPr txBox="1">
            <a:spLocks noChangeArrowheads="1"/>
          </p:cNvSpPr>
          <p:nvPr/>
        </p:nvSpPr>
        <p:spPr bwMode="auto">
          <a:xfrm>
            <a:off x="152400" y="4038600"/>
            <a:ext cx="2971800" cy="400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Work done on the crate byF</a:t>
            </a:r>
            <a:r>
              <a:rPr lang="en-US" sz="2000" baseline="-25000">
                <a:solidFill>
                  <a:schemeClr val="accent2"/>
                </a:solidFill>
                <a:latin typeface="Arial Narrow" charset="0"/>
              </a:rPr>
              <a:t>N</a:t>
            </a:r>
            <a:endParaRPr lang="en-US" sz="2000"/>
          </a:p>
        </p:txBody>
      </p:sp>
      <p:graphicFrame>
        <p:nvGraphicFramePr>
          <p:cNvPr id="572428" name="Object 28"/>
          <p:cNvGraphicFramePr>
            <a:graphicFrameLocks noChangeAspect="1"/>
          </p:cNvGraphicFramePr>
          <p:nvPr/>
        </p:nvGraphicFramePr>
        <p:xfrm>
          <a:off x="3740150" y="5475288"/>
          <a:ext cx="693738" cy="446087"/>
        </p:xfrm>
        <a:graphic>
          <a:graphicData uri="http://schemas.openxmlformats.org/presentationml/2006/ole">
            <p:oleObj spid="_x0000_s457756" name="Equation" r:id="rId31" imgW="368300" imgH="241300" progId="Equation.DSMT4">
              <p:embed/>
            </p:oleObj>
          </a:graphicData>
        </a:graphic>
      </p:graphicFrame>
      <p:graphicFrame>
        <p:nvGraphicFramePr>
          <p:cNvPr id="572429" name="Object 29"/>
          <p:cNvGraphicFramePr>
            <a:graphicFrameLocks noChangeAspect="1"/>
          </p:cNvGraphicFramePr>
          <p:nvPr/>
        </p:nvGraphicFramePr>
        <p:xfrm>
          <a:off x="5105400" y="5930900"/>
          <a:ext cx="957263" cy="469900"/>
        </p:xfrm>
        <a:graphic>
          <a:graphicData uri="http://schemas.openxmlformats.org/presentationml/2006/ole">
            <p:oleObj spid="_x0000_s457757" name="Equation" r:id="rId32" imgW="508000" imgH="25400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56" name="Date Placeholder 2"/>
          <p:cNvSpPr>
            <a:spLocks noGrp="1"/>
          </p:cNvSpPr>
          <p:nvPr>
            <p:ph type="dt" sz="quarter" idx="10"/>
          </p:nvPr>
        </p:nvSpPr>
        <p:spPr>
          <a:noFill/>
        </p:spPr>
        <p:txBody>
          <a:bodyPr/>
          <a:lstStyle/>
          <a:p>
            <a:r>
              <a:rPr lang="en-US" smtClean="0"/>
              <a:t>Monday, June 20, 2011</a:t>
            </a:r>
            <a:endParaRPr lang="en-US"/>
          </a:p>
        </p:txBody>
      </p:sp>
      <p:sp>
        <p:nvSpPr>
          <p:cNvPr id="31757"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1758" name="Slide Number Placeholder 4"/>
          <p:cNvSpPr>
            <a:spLocks noGrp="1"/>
          </p:cNvSpPr>
          <p:nvPr>
            <p:ph type="sldNum" sz="quarter" idx="12"/>
          </p:nvPr>
        </p:nvSpPr>
        <p:spPr>
          <a:noFill/>
        </p:spPr>
        <p:txBody>
          <a:bodyPr/>
          <a:lstStyle/>
          <a:p>
            <a:fld id="{9BF685E3-5F82-134C-997C-9E8CF31E38CF}" type="slidenum">
              <a:rPr lang="en-US"/>
              <a:pPr/>
              <a:t>11</a:t>
            </a:fld>
            <a:endParaRPr lang="en-US"/>
          </a:p>
        </p:txBody>
      </p:sp>
      <p:graphicFrame>
        <p:nvGraphicFramePr>
          <p:cNvPr id="563212" name="Object 2"/>
          <p:cNvGraphicFramePr>
            <a:graphicFrameLocks noChangeAspect="1"/>
          </p:cNvGraphicFramePr>
          <p:nvPr/>
        </p:nvGraphicFramePr>
        <p:xfrm>
          <a:off x="1803400" y="3276600"/>
          <a:ext cx="2006600" cy="628650"/>
        </p:xfrm>
        <a:graphic>
          <a:graphicData uri="http://schemas.openxmlformats.org/presentationml/2006/ole">
            <p:oleObj spid="_x0000_s459778" name="Equation" r:id="rId4" imgW="812520" imgH="253800" progId="Equation.DSMT4">
              <p:embed/>
            </p:oleObj>
          </a:graphicData>
        </a:graphic>
      </p:graphicFrame>
      <p:graphicFrame>
        <p:nvGraphicFramePr>
          <p:cNvPr id="563220" name="Object 3"/>
          <p:cNvGraphicFramePr>
            <a:graphicFrameLocks noChangeAspect="1"/>
          </p:cNvGraphicFramePr>
          <p:nvPr/>
        </p:nvGraphicFramePr>
        <p:xfrm>
          <a:off x="1546225" y="4495800"/>
          <a:ext cx="2351088" cy="628650"/>
        </p:xfrm>
        <a:graphic>
          <a:graphicData uri="http://schemas.openxmlformats.org/presentationml/2006/ole">
            <p:oleObj spid="_x0000_s459779" name="Equation" r:id="rId5" imgW="952200" imgH="253800" progId="Equation.DSMT4">
              <p:embed/>
            </p:oleObj>
          </a:graphicData>
        </a:graphic>
      </p:graphicFrame>
      <p:graphicFrame>
        <p:nvGraphicFramePr>
          <p:cNvPr id="563203" name="Object 4"/>
          <p:cNvGraphicFramePr>
            <a:graphicFrameLocks noChangeAspect="1"/>
          </p:cNvGraphicFramePr>
          <p:nvPr/>
        </p:nvGraphicFramePr>
        <p:xfrm>
          <a:off x="914400" y="3352800"/>
          <a:ext cx="752475" cy="439738"/>
        </p:xfrm>
        <a:graphic>
          <a:graphicData uri="http://schemas.openxmlformats.org/presentationml/2006/ole">
            <p:oleObj spid="_x0000_s459780" name="Equation" r:id="rId6" imgW="304560" imgH="177480" progId="Equation.DSMT4">
              <p:embed/>
            </p:oleObj>
          </a:graphicData>
        </a:graphic>
      </p:graphicFrame>
      <p:pic>
        <p:nvPicPr>
          <p:cNvPr id="563205" name="Picture 5" descr="afg003"/>
          <p:cNvPicPr>
            <a:picLocks noChangeAspect="1" noChangeArrowheads="1"/>
          </p:cNvPicPr>
          <p:nvPr/>
        </p:nvPicPr>
        <p:blipFill>
          <a:blip r:embed="rId7"/>
          <a:srcRect/>
          <a:stretch>
            <a:fillRect/>
          </a:stretch>
        </p:blipFill>
        <p:spPr bwMode="auto">
          <a:xfrm>
            <a:off x="6445250" y="76200"/>
            <a:ext cx="2622550" cy="6781800"/>
          </a:xfrm>
          <a:prstGeom prst="rect">
            <a:avLst/>
          </a:prstGeom>
          <a:noFill/>
          <a:ln w="9525">
            <a:noFill/>
            <a:miter lim="800000"/>
            <a:headEnd/>
            <a:tailEnd/>
          </a:ln>
        </p:spPr>
      </p:pic>
      <p:sp>
        <p:nvSpPr>
          <p:cNvPr id="31760" name="Rectangle 6"/>
          <p:cNvSpPr>
            <a:spLocks noGrp="1" noChangeArrowheads="1"/>
          </p:cNvSpPr>
          <p:nvPr>
            <p:ph type="title"/>
          </p:nvPr>
        </p:nvSpPr>
        <p:spPr>
          <a:xfrm>
            <a:off x="228600" y="228600"/>
            <a:ext cx="6248400" cy="1143000"/>
          </a:xfrm>
        </p:spPr>
        <p:txBody>
          <a:bodyPr/>
          <a:lstStyle/>
          <a:p>
            <a:r>
              <a:rPr lang="en-US" sz="4000"/>
              <a:t>Ex. Bench Pressing and The Concept of Negative Work</a:t>
            </a:r>
          </a:p>
        </p:txBody>
      </p:sp>
      <p:sp>
        <p:nvSpPr>
          <p:cNvPr id="563209" name="Text Box 9"/>
          <p:cNvSpPr txBox="1">
            <a:spLocks noChangeArrowheads="1"/>
          </p:cNvSpPr>
          <p:nvPr/>
        </p:nvSpPr>
        <p:spPr bwMode="auto">
          <a:xfrm>
            <a:off x="304800" y="1447800"/>
            <a:ext cx="5791200" cy="13398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weight lifter is bench-pressing a barbell whose weight is 710N a distance of 0.65m above his chest. Then he lowers it the same distance.   The weight is raised and lowered at a constant velocity.  Determine the work in the two cases. </a:t>
            </a:r>
            <a:endParaRPr lang="en-US" sz="2000"/>
          </a:p>
        </p:txBody>
      </p:sp>
      <p:sp>
        <p:nvSpPr>
          <p:cNvPr id="563210" name="Text Box 10"/>
          <p:cNvSpPr txBox="1">
            <a:spLocks noChangeArrowheads="1"/>
          </p:cNvSpPr>
          <p:nvPr/>
        </p:nvSpPr>
        <p:spPr bwMode="auto">
          <a:xfrm>
            <a:off x="381000" y="2819400"/>
            <a:ext cx="5730875"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What is the angle between the force and the displacement?</a:t>
            </a:r>
          </a:p>
        </p:txBody>
      </p:sp>
      <p:graphicFrame>
        <p:nvGraphicFramePr>
          <p:cNvPr id="563211" name="Object 5"/>
          <p:cNvGraphicFramePr>
            <a:graphicFrameLocks noChangeAspect="1"/>
          </p:cNvGraphicFramePr>
          <p:nvPr/>
        </p:nvGraphicFramePr>
        <p:xfrm>
          <a:off x="2819400" y="3352800"/>
          <a:ext cx="314325" cy="439738"/>
        </p:xfrm>
        <a:graphic>
          <a:graphicData uri="http://schemas.openxmlformats.org/presentationml/2006/ole">
            <p:oleObj spid="_x0000_s459781" name="Equation" r:id="rId8" imgW="126720" imgH="177480" progId="Equation.DSMT4">
              <p:embed/>
            </p:oleObj>
          </a:graphicData>
        </a:graphic>
      </p:graphicFrame>
      <p:graphicFrame>
        <p:nvGraphicFramePr>
          <p:cNvPr id="563213" name="Object 6"/>
          <p:cNvGraphicFramePr>
            <a:graphicFrameLocks noChangeAspect="1"/>
          </p:cNvGraphicFramePr>
          <p:nvPr/>
        </p:nvGraphicFramePr>
        <p:xfrm>
          <a:off x="3886200" y="3352800"/>
          <a:ext cx="503238" cy="439738"/>
        </p:xfrm>
        <a:graphic>
          <a:graphicData uri="http://schemas.openxmlformats.org/presentationml/2006/ole">
            <p:oleObj spid="_x0000_s459782" name="Equation" r:id="rId9" imgW="203040" imgH="177480" progId="Equation.DSMT4">
              <p:embed/>
            </p:oleObj>
          </a:graphicData>
        </a:graphic>
      </p:graphicFrame>
      <p:graphicFrame>
        <p:nvGraphicFramePr>
          <p:cNvPr id="563214" name="Object 7"/>
          <p:cNvGraphicFramePr>
            <a:graphicFrameLocks noChangeAspect="1"/>
          </p:cNvGraphicFramePr>
          <p:nvPr/>
        </p:nvGraphicFramePr>
        <p:xfrm>
          <a:off x="1371600" y="3836988"/>
          <a:ext cx="3514725" cy="690562"/>
        </p:xfrm>
        <a:graphic>
          <a:graphicData uri="http://schemas.openxmlformats.org/presentationml/2006/ole">
            <p:oleObj spid="_x0000_s459783" name="Equation" r:id="rId10" imgW="1422400" imgH="279400" progId="Equation.DSMT4">
              <p:embed/>
            </p:oleObj>
          </a:graphicData>
        </a:graphic>
      </p:graphicFrame>
      <p:graphicFrame>
        <p:nvGraphicFramePr>
          <p:cNvPr id="563218" name="Object 8"/>
          <p:cNvGraphicFramePr>
            <a:graphicFrameLocks noChangeAspect="1"/>
          </p:cNvGraphicFramePr>
          <p:nvPr/>
        </p:nvGraphicFramePr>
        <p:xfrm>
          <a:off x="828675" y="4572000"/>
          <a:ext cx="752475" cy="439738"/>
        </p:xfrm>
        <a:graphic>
          <a:graphicData uri="http://schemas.openxmlformats.org/presentationml/2006/ole">
            <p:oleObj spid="_x0000_s459784" name="Equation" r:id="rId11" imgW="304560" imgH="177480" progId="Equation.DSMT4">
              <p:embed/>
            </p:oleObj>
          </a:graphicData>
        </a:graphic>
      </p:graphicFrame>
      <p:graphicFrame>
        <p:nvGraphicFramePr>
          <p:cNvPr id="563219" name="Object 9"/>
          <p:cNvGraphicFramePr>
            <a:graphicFrameLocks noChangeAspect="1"/>
          </p:cNvGraphicFramePr>
          <p:nvPr/>
        </p:nvGraphicFramePr>
        <p:xfrm>
          <a:off x="2571750" y="4572000"/>
          <a:ext cx="628650" cy="439738"/>
        </p:xfrm>
        <a:graphic>
          <a:graphicData uri="http://schemas.openxmlformats.org/presentationml/2006/ole">
            <p:oleObj spid="_x0000_s459785" name="Equation" r:id="rId12" imgW="253800" imgH="177480" progId="Equation.DSMT4">
              <p:embed/>
            </p:oleObj>
          </a:graphicData>
        </a:graphic>
      </p:graphicFrame>
      <p:graphicFrame>
        <p:nvGraphicFramePr>
          <p:cNvPr id="563221" name="Object 10"/>
          <p:cNvGraphicFramePr>
            <a:graphicFrameLocks noChangeAspect="1"/>
          </p:cNvGraphicFramePr>
          <p:nvPr/>
        </p:nvGraphicFramePr>
        <p:xfrm>
          <a:off x="3924300" y="4572000"/>
          <a:ext cx="723900" cy="439738"/>
        </p:xfrm>
        <a:graphic>
          <a:graphicData uri="http://schemas.openxmlformats.org/presentationml/2006/ole">
            <p:oleObj spid="_x0000_s459786" name="Equation" r:id="rId13" imgW="291960" imgH="177480" progId="Equation.DSMT4">
              <p:embed/>
            </p:oleObj>
          </a:graphicData>
        </a:graphic>
      </p:graphicFrame>
      <p:graphicFrame>
        <p:nvGraphicFramePr>
          <p:cNvPr id="563222" name="Object 11"/>
          <p:cNvGraphicFramePr>
            <a:graphicFrameLocks noChangeAspect="1"/>
          </p:cNvGraphicFramePr>
          <p:nvPr/>
        </p:nvGraphicFramePr>
        <p:xfrm>
          <a:off x="1176338" y="5054600"/>
          <a:ext cx="3733800" cy="692150"/>
        </p:xfrm>
        <a:graphic>
          <a:graphicData uri="http://schemas.openxmlformats.org/presentationml/2006/ole">
            <p:oleObj spid="_x0000_s459787" name="Equation" r:id="rId14" imgW="1511300" imgH="279400" progId="Equation.DSMT4">
              <p:embed/>
            </p:oleObj>
          </a:graphicData>
        </a:graphic>
      </p:graphicFrame>
      <p:sp>
        <p:nvSpPr>
          <p:cNvPr id="563223" name="Text Box 23"/>
          <p:cNvSpPr txBox="1">
            <a:spLocks noChangeArrowheads="1"/>
          </p:cNvSpPr>
          <p:nvPr/>
        </p:nvSpPr>
        <p:spPr bwMode="auto">
          <a:xfrm>
            <a:off x="609600" y="5638800"/>
            <a:ext cx="3657600" cy="396875"/>
          </a:xfrm>
          <a:prstGeom prst="rect">
            <a:avLst/>
          </a:prstGeom>
          <a:solidFill>
            <a:schemeClr val="bg1"/>
          </a:solidFill>
          <a:ln w="9525">
            <a:noFill/>
            <a:miter lim="800000"/>
            <a:headEnd/>
            <a:tailEnd/>
          </a:ln>
        </p:spPr>
        <p:txBody>
          <a:bodyPr>
            <a:prstTxWarp prst="textNoShape">
              <a:avLst/>
            </a:prstTxWarp>
            <a:spAutoFit/>
          </a:bodyPr>
          <a:lstStyle/>
          <a:p>
            <a:r>
              <a:rPr lang="en-US" sz="2000">
                <a:solidFill>
                  <a:srgbClr val="333399"/>
                </a:solidFill>
                <a:latin typeface="Arial Narrow" charset="0"/>
              </a:rPr>
              <a:t>What does the negative work mean?</a:t>
            </a:r>
          </a:p>
        </p:txBody>
      </p:sp>
      <p:sp>
        <p:nvSpPr>
          <p:cNvPr id="563224" name="Text Box 24"/>
          <p:cNvSpPr txBox="1">
            <a:spLocks noChangeArrowheads="1"/>
          </p:cNvSpPr>
          <p:nvPr/>
        </p:nvSpPr>
        <p:spPr bwMode="auto">
          <a:xfrm>
            <a:off x="4267200" y="5562600"/>
            <a:ext cx="3276600" cy="701675"/>
          </a:xfrm>
          <a:prstGeom prst="rect">
            <a:avLst/>
          </a:prstGeom>
          <a:solidFill>
            <a:schemeClr val="bg1"/>
          </a:solidFill>
          <a:ln w="9525">
            <a:noFill/>
            <a:miter lim="800000"/>
            <a:headEnd/>
            <a:tailEnd/>
          </a:ln>
        </p:spPr>
        <p:txBody>
          <a:bodyPr>
            <a:prstTxWarp prst="textNoShape">
              <a:avLst/>
            </a:prstTxWarp>
            <a:spAutoFit/>
          </a:bodyPr>
          <a:lstStyle/>
          <a:p>
            <a:r>
              <a:rPr lang="en-US" sz="2000">
                <a:solidFill>
                  <a:srgbClr val="333399"/>
                </a:solidFill>
                <a:latin typeface="Arial Narrow" charset="0"/>
              </a:rPr>
              <a:t>The gravitational force does the work on the weight lifter!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r>
              <a:rPr lang="en-US" smtClean="0"/>
              <a:t>Monday, June 20, 2011</a:t>
            </a:r>
            <a:endParaRPr lang="en-US"/>
          </a:p>
        </p:txBody>
      </p:sp>
      <p:sp>
        <p:nvSpPr>
          <p:cNvPr id="33795"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3796" name="Slide Number Placeholder 4"/>
          <p:cNvSpPr>
            <a:spLocks noGrp="1"/>
          </p:cNvSpPr>
          <p:nvPr>
            <p:ph type="sldNum" sz="quarter" idx="12"/>
          </p:nvPr>
        </p:nvSpPr>
        <p:spPr>
          <a:noFill/>
        </p:spPr>
        <p:txBody>
          <a:bodyPr/>
          <a:lstStyle/>
          <a:p>
            <a:fld id="{E3A40F65-AA70-0449-BC8F-845D53B01E0D}" type="slidenum">
              <a:rPr lang="en-US"/>
              <a:pPr/>
              <a:t>12</a:t>
            </a:fld>
            <a:endParaRPr lang="en-US"/>
          </a:p>
        </p:txBody>
      </p:sp>
      <p:sp>
        <p:nvSpPr>
          <p:cNvPr id="61445" name="Text Box 3"/>
          <p:cNvSpPr txBox="1">
            <a:spLocks noChangeArrowheads="1"/>
          </p:cNvSpPr>
          <p:nvPr/>
        </p:nvSpPr>
        <p:spPr bwMode="auto">
          <a:xfrm>
            <a:off x="152400" y="822325"/>
            <a:ext cx="5029200" cy="2282825"/>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The truck is accelerating at a rate of +1.50 m/s</a:t>
            </a:r>
            <a:r>
              <a:rPr lang="en-US" baseline="30000">
                <a:solidFill>
                  <a:srgbClr val="333399"/>
                </a:solidFill>
                <a:latin typeface="Arial Narrow" charset="0"/>
              </a:rPr>
              <a:t>2</a:t>
            </a:r>
            <a:r>
              <a:rPr lang="en-US">
                <a:solidFill>
                  <a:srgbClr val="333399"/>
                </a:solidFill>
                <a:latin typeface="Arial Narrow" charset="0"/>
              </a:rPr>
              <a:t>.  The mass of the crate is 120-kg and it does not slip.  The magnitude of the displacement is 65 m. What is the total work done on the crate by  all of the forces acting on it?</a:t>
            </a:r>
          </a:p>
        </p:txBody>
      </p:sp>
      <p:pic>
        <p:nvPicPr>
          <p:cNvPr id="61446" name="Picture 4" descr="afg004"/>
          <p:cNvPicPr>
            <a:picLocks noChangeAspect="1" noChangeArrowheads="1"/>
          </p:cNvPicPr>
          <p:nvPr/>
        </p:nvPicPr>
        <p:blipFill>
          <a:blip r:embed="rId3"/>
          <a:srcRect/>
          <a:stretch>
            <a:fillRect/>
          </a:stretch>
        </p:blipFill>
        <p:spPr bwMode="auto">
          <a:xfrm>
            <a:off x="5375275" y="914400"/>
            <a:ext cx="3540125" cy="5257800"/>
          </a:xfrm>
          <a:prstGeom prst="rect">
            <a:avLst/>
          </a:prstGeom>
          <a:noFill/>
          <a:ln w="9525">
            <a:noFill/>
            <a:miter lim="800000"/>
            <a:headEnd/>
            <a:tailEnd/>
          </a:ln>
        </p:spPr>
      </p:pic>
      <p:sp>
        <p:nvSpPr>
          <p:cNvPr id="33799" name="Rectangle 5"/>
          <p:cNvSpPr>
            <a:spLocks noGrp="1" noChangeArrowheads="1"/>
          </p:cNvSpPr>
          <p:nvPr>
            <p:ph type="title"/>
          </p:nvPr>
        </p:nvSpPr>
        <p:spPr>
          <a:xfrm>
            <a:off x="685800" y="0"/>
            <a:ext cx="7772400" cy="838200"/>
          </a:xfrm>
        </p:spPr>
        <p:txBody>
          <a:bodyPr/>
          <a:lstStyle/>
          <a:p>
            <a:r>
              <a:rPr lang="en-US"/>
              <a:t>Ex. Accelerating a Crate</a:t>
            </a:r>
          </a:p>
        </p:txBody>
      </p:sp>
      <p:sp>
        <p:nvSpPr>
          <p:cNvPr id="61448" name="Text Box 7"/>
          <p:cNvSpPr txBox="1">
            <a:spLocks noChangeArrowheads="1"/>
          </p:cNvSpPr>
          <p:nvPr/>
        </p:nvSpPr>
        <p:spPr bwMode="auto">
          <a:xfrm>
            <a:off x="381000" y="3276600"/>
            <a:ext cx="50292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What are the forces acting in this motion?</a:t>
            </a:r>
          </a:p>
        </p:txBody>
      </p:sp>
      <p:sp>
        <p:nvSpPr>
          <p:cNvPr id="61449" name="Text Box 8"/>
          <p:cNvSpPr txBox="1">
            <a:spLocks noChangeArrowheads="1"/>
          </p:cNvSpPr>
          <p:nvPr/>
        </p:nvSpPr>
        <p:spPr bwMode="auto">
          <a:xfrm>
            <a:off x="381000" y="3886200"/>
            <a:ext cx="3886200" cy="822325"/>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Gravitational force on the crate, weight, </a:t>
            </a:r>
            <a:r>
              <a:rPr lang="en-US" b="1">
                <a:solidFill>
                  <a:srgbClr val="333399"/>
                </a:solidFill>
                <a:latin typeface="Arial Narrow" charset="0"/>
              </a:rPr>
              <a:t>W </a:t>
            </a:r>
            <a:r>
              <a:rPr lang="en-US">
                <a:solidFill>
                  <a:srgbClr val="333399"/>
                </a:solidFill>
                <a:latin typeface="Arial Narrow" charset="0"/>
              </a:rPr>
              <a:t>or</a:t>
            </a:r>
            <a:r>
              <a:rPr lang="en-US" b="1">
                <a:solidFill>
                  <a:srgbClr val="333399"/>
                </a:solidFill>
                <a:latin typeface="Arial Narrow" charset="0"/>
              </a:rPr>
              <a:t> F</a:t>
            </a:r>
            <a:r>
              <a:rPr lang="en-US" b="1" baseline="-25000">
                <a:solidFill>
                  <a:srgbClr val="333399"/>
                </a:solidFill>
                <a:latin typeface="Arial Narrow" charset="0"/>
              </a:rPr>
              <a:t>g</a:t>
            </a:r>
          </a:p>
        </p:txBody>
      </p:sp>
      <p:sp>
        <p:nvSpPr>
          <p:cNvPr id="61450" name="Text Box 9"/>
          <p:cNvSpPr txBox="1">
            <a:spLocks noChangeArrowheads="1"/>
          </p:cNvSpPr>
          <p:nvPr/>
        </p:nvSpPr>
        <p:spPr bwMode="auto">
          <a:xfrm>
            <a:off x="381000" y="4860925"/>
            <a:ext cx="4572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Normal force force on the crate, </a:t>
            </a:r>
            <a:r>
              <a:rPr lang="en-US" b="1">
                <a:solidFill>
                  <a:srgbClr val="333399"/>
                </a:solidFill>
                <a:latin typeface="Arial Narrow" charset="0"/>
              </a:rPr>
              <a:t>F</a:t>
            </a:r>
            <a:r>
              <a:rPr lang="en-US" b="1" baseline="-25000">
                <a:solidFill>
                  <a:srgbClr val="333399"/>
                </a:solidFill>
                <a:latin typeface="Arial Narrow" charset="0"/>
              </a:rPr>
              <a:t>N</a:t>
            </a:r>
          </a:p>
        </p:txBody>
      </p:sp>
      <p:sp>
        <p:nvSpPr>
          <p:cNvPr id="61451" name="Text Box 10"/>
          <p:cNvSpPr txBox="1">
            <a:spLocks noChangeArrowheads="1"/>
          </p:cNvSpPr>
          <p:nvPr/>
        </p:nvSpPr>
        <p:spPr bwMode="auto">
          <a:xfrm>
            <a:off x="381000" y="5470525"/>
            <a:ext cx="4572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Static frictional force on the crate, </a:t>
            </a:r>
            <a:r>
              <a:rPr lang="en-US" b="1">
                <a:solidFill>
                  <a:srgbClr val="333399"/>
                </a:solidFill>
                <a:latin typeface="Arial Narrow" charset="0"/>
              </a:rPr>
              <a:t>f</a:t>
            </a:r>
            <a:r>
              <a:rPr lang="en-US" b="1" baseline="-25000">
                <a:solidFill>
                  <a:srgbClr val="333399"/>
                </a:solidFill>
                <a:latin typeface="Arial Narrow" charset="0"/>
              </a:rPr>
              <a: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54" name="Date Placeholder 2"/>
          <p:cNvSpPr>
            <a:spLocks noGrp="1"/>
          </p:cNvSpPr>
          <p:nvPr>
            <p:ph type="dt" sz="quarter" idx="10"/>
          </p:nvPr>
        </p:nvSpPr>
        <p:spPr>
          <a:noFill/>
        </p:spPr>
        <p:txBody>
          <a:bodyPr/>
          <a:lstStyle/>
          <a:p>
            <a:r>
              <a:rPr lang="en-US" smtClean="0"/>
              <a:t>Monday, June 20, 2011</a:t>
            </a:r>
            <a:endParaRPr lang="en-US"/>
          </a:p>
        </p:txBody>
      </p:sp>
      <p:sp>
        <p:nvSpPr>
          <p:cNvPr id="35855"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5856" name="Slide Number Placeholder 4"/>
          <p:cNvSpPr>
            <a:spLocks noGrp="1"/>
          </p:cNvSpPr>
          <p:nvPr>
            <p:ph type="sldNum" sz="quarter" idx="12"/>
          </p:nvPr>
        </p:nvSpPr>
        <p:spPr>
          <a:noFill/>
        </p:spPr>
        <p:txBody>
          <a:bodyPr/>
          <a:lstStyle/>
          <a:p>
            <a:fld id="{2EC04505-F422-3D4F-8B2E-F66E8EAB0761}" type="slidenum">
              <a:rPr lang="en-US"/>
              <a:pPr/>
              <a:t>13</a:t>
            </a:fld>
            <a:endParaRPr lang="en-US"/>
          </a:p>
        </p:txBody>
      </p:sp>
      <p:pic>
        <p:nvPicPr>
          <p:cNvPr id="35857" name="Picture 5" descr="afg004"/>
          <p:cNvPicPr>
            <a:picLocks noChangeAspect="1" noChangeArrowheads="1"/>
          </p:cNvPicPr>
          <p:nvPr/>
        </p:nvPicPr>
        <p:blipFill>
          <a:blip r:embed="rId4"/>
          <a:srcRect/>
          <a:stretch>
            <a:fillRect/>
          </a:stretch>
        </p:blipFill>
        <p:spPr bwMode="auto">
          <a:xfrm>
            <a:off x="6096000" y="838200"/>
            <a:ext cx="2854325" cy="5562600"/>
          </a:xfrm>
          <a:prstGeom prst="rect">
            <a:avLst/>
          </a:prstGeom>
          <a:noFill/>
          <a:ln w="9525">
            <a:noFill/>
            <a:miter lim="800000"/>
            <a:headEnd/>
            <a:tailEnd/>
          </a:ln>
        </p:spPr>
      </p:pic>
      <p:sp>
        <p:nvSpPr>
          <p:cNvPr id="35858" name="Rectangle 6"/>
          <p:cNvSpPr>
            <a:spLocks noGrp="1" noChangeArrowheads="1"/>
          </p:cNvSpPr>
          <p:nvPr>
            <p:ph type="title"/>
          </p:nvPr>
        </p:nvSpPr>
        <p:spPr>
          <a:xfrm>
            <a:off x="685800" y="76200"/>
            <a:ext cx="7772400" cy="762000"/>
          </a:xfrm>
        </p:spPr>
        <p:txBody>
          <a:bodyPr/>
          <a:lstStyle/>
          <a:p>
            <a:r>
              <a:rPr lang="en-US"/>
              <a:t>Ex. Continued…</a:t>
            </a:r>
          </a:p>
        </p:txBody>
      </p:sp>
      <p:sp>
        <p:nvSpPr>
          <p:cNvPr id="63507" name="Text Box 7"/>
          <p:cNvSpPr txBox="1">
            <a:spLocks noChangeArrowheads="1"/>
          </p:cNvSpPr>
          <p:nvPr/>
        </p:nvSpPr>
        <p:spPr bwMode="auto">
          <a:xfrm>
            <a:off x="381000" y="838200"/>
            <a:ext cx="4724400" cy="830997"/>
          </a:xfrm>
          <a:prstGeom prst="rect">
            <a:avLst/>
          </a:prstGeom>
          <a:noFill/>
          <a:ln w="9525">
            <a:noFill/>
            <a:miter lim="800000"/>
            <a:headEnd/>
            <a:tailEnd/>
          </a:ln>
        </p:spPr>
        <p:txBody>
          <a:bodyPr>
            <a:prstTxWarp prst="textNoShape">
              <a:avLst/>
            </a:prstTxWarp>
            <a:spAutoFit/>
          </a:bodyPr>
          <a:lstStyle/>
          <a:p>
            <a:r>
              <a:rPr lang="en-US" dirty="0">
                <a:solidFill>
                  <a:srgbClr val="333399"/>
                </a:solidFill>
                <a:latin typeface="Arial Narrow" charset="0"/>
              </a:rPr>
              <a:t>Let’s figure</a:t>
            </a:r>
            <a:r>
              <a:rPr lang="en-US" dirty="0" smtClean="0">
                <a:solidFill>
                  <a:srgbClr val="333399"/>
                </a:solidFill>
                <a:latin typeface="Arial Narrow" charset="0"/>
              </a:rPr>
              <a:t> out what </a:t>
            </a:r>
            <a:r>
              <a:rPr lang="en-US" dirty="0">
                <a:solidFill>
                  <a:srgbClr val="333399"/>
                </a:solidFill>
                <a:latin typeface="Arial Narrow" charset="0"/>
              </a:rPr>
              <a:t>the work done by each force in this motion is. </a:t>
            </a:r>
          </a:p>
        </p:txBody>
      </p:sp>
      <p:sp>
        <p:nvSpPr>
          <p:cNvPr id="63508" name="Text Box 8"/>
          <p:cNvSpPr txBox="1">
            <a:spLocks noChangeArrowheads="1"/>
          </p:cNvSpPr>
          <p:nvPr/>
        </p:nvSpPr>
        <p:spPr bwMode="auto">
          <a:xfrm>
            <a:off x="304800" y="1676400"/>
            <a:ext cx="55626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Work done by the gravitational force on the crate, </a:t>
            </a:r>
            <a:r>
              <a:rPr lang="en-US" sz="2000" b="1">
                <a:solidFill>
                  <a:srgbClr val="333399"/>
                </a:solidFill>
                <a:latin typeface="Arial Narrow" charset="0"/>
              </a:rPr>
              <a:t>W</a:t>
            </a:r>
            <a:r>
              <a:rPr lang="en-US" sz="2000">
                <a:solidFill>
                  <a:srgbClr val="333399"/>
                </a:solidFill>
                <a:latin typeface="Arial Narrow" charset="0"/>
              </a:rPr>
              <a:t> or </a:t>
            </a:r>
            <a:r>
              <a:rPr lang="en-US" sz="2000" b="1">
                <a:solidFill>
                  <a:srgbClr val="333399"/>
                </a:solidFill>
                <a:latin typeface="Arial Narrow" charset="0"/>
              </a:rPr>
              <a:t>F</a:t>
            </a:r>
            <a:r>
              <a:rPr lang="en-US" sz="2000" b="1" baseline="-25000">
                <a:solidFill>
                  <a:srgbClr val="333399"/>
                </a:solidFill>
                <a:latin typeface="Arial Narrow" charset="0"/>
              </a:rPr>
              <a:t>g</a:t>
            </a:r>
          </a:p>
        </p:txBody>
      </p:sp>
      <p:sp>
        <p:nvSpPr>
          <p:cNvPr id="63509" name="Text Box 9"/>
          <p:cNvSpPr txBox="1">
            <a:spLocks noChangeArrowheads="1"/>
          </p:cNvSpPr>
          <p:nvPr/>
        </p:nvSpPr>
        <p:spPr bwMode="auto">
          <a:xfrm>
            <a:off x="381000" y="2590800"/>
            <a:ext cx="49530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Work done by</a:t>
            </a:r>
            <a:r>
              <a:rPr lang="en-US" sz="2000">
                <a:latin typeface="Arial Narrow" charset="0"/>
              </a:rPr>
              <a:t> </a:t>
            </a:r>
            <a:r>
              <a:rPr lang="en-US" sz="2000">
                <a:solidFill>
                  <a:srgbClr val="333399"/>
                </a:solidFill>
                <a:latin typeface="Arial Narrow" charset="0"/>
              </a:rPr>
              <a:t>Normal force force on the crate, </a:t>
            </a:r>
            <a:r>
              <a:rPr lang="en-US" sz="2000" b="1">
                <a:solidFill>
                  <a:srgbClr val="333399"/>
                </a:solidFill>
                <a:latin typeface="Arial Narrow" charset="0"/>
              </a:rPr>
              <a:t>F</a:t>
            </a:r>
            <a:r>
              <a:rPr lang="en-US" sz="2000" b="1" baseline="-25000">
                <a:solidFill>
                  <a:srgbClr val="333399"/>
                </a:solidFill>
                <a:latin typeface="Arial Narrow" charset="0"/>
              </a:rPr>
              <a:t>N</a:t>
            </a:r>
          </a:p>
        </p:txBody>
      </p:sp>
      <p:sp>
        <p:nvSpPr>
          <p:cNvPr id="63510" name="Text Box 10"/>
          <p:cNvSpPr txBox="1">
            <a:spLocks noChangeArrowheads="1"/>
          </p:cNvSpPr>
          <p:nvPr/>
        </p:nvSpPr>
        <p:spPr bwMode="auto">
          <a:xfrm>
            <a:off x="381000" y="3581400"/>
            <a:ext cx="55626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Work done by the 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graphicFrame>
        <p:nvGraphicFramePr>
          <p:cNvPr id="567307" name="Object 2"/>
          <p:cNvGraphicFramePr>
            <a:graphicFrameLocks noChangeAspect="1"/>
          </p:cNvGraphicFramePr>
          <p:nvPr/>
        </p:nvGraphicFramePr>
        <p:xfrm>
          <a:off x="457200" y="4603750"/>
          <a:ext cx="627063" cy="366713"/>
        </p:xfrm>
        <a:graphic>
          <a:graphicData uri="http://schemas.openxmlformats.org/presentationml/2006/ole">
            <p:oleObj spid="_x0000_s463874" name="Equation" r:id="rId5" imgW="304560" imgH="177480" progId="Equation.DSMT4">
              <p:embed/>
            </p:oleObj>
          </a:graphicData>
        </a:graphic>
      </p:graphicFrame>
      <p:graphicFrame>
        <p:nvGraphicFramePr>
          <p:cNvPr id="567308" name="Object 3"/>
          <p:cNvGraphicFramePr>
            <a:graphicFrameLocks noChangeAspect="1"/>
          </p:cNvGraphicFramePr>
          <p:nvPr/>
        </p:nvGraphicFramePr>
        <p:xfrm>
          <a:off x="457200" y="4035425"/>
          <a:ext cx="681038" cy="512763"/>
        </p:xfrm>
        <a:graphic>
          <a:graphicData uri="http://schemas.openxmlformats.org/presentationml/2006/ole">
            <p:oleObj spid="_x0000_s463875" name="Equation" r:id="rId6" imgW="304560" imgH="228600" progId="Equation.DSMT4">
              <p:embed/>
            </p:oleObj>
          </a:graphicData>
        </a:graphic>
      </p:graphicFrame>
      <p:graphicFrame>
        <p:nvGraphicFramePr>
          <p:cNvPr id="567310" name="Object 4"/>
          <p:cNvGraphicFramePr>
            <a:graphicFrameLocks noChangeAspect="1"/>
          </p:cNvGraphicFramePr>
          <p:nvPr/>
        </p:nvGraphicFramePr>
        <p:xfrm>
          <a:off x="533400" y="2174875"/>
          <a:ext cx="566738" cy="330200"/>
        </p:xfrm>
        <a:graphic>
          <a:graphicData uri="http://schemas.openxmlformats.org/presentationml/2006/ole">
            <p:oleObj spid="_x0000_s463876" name="Equation" r:id="rId7" imgW="304560" imgH="177480" progId="Equation.DSMT4">
              <p:embed/>
            </p:oleObj>
          </a:graphicData>
        </a:graphic>
      </p:graphicFrame>
      <p:graphicFrame>
        <p:nvGraphicFramePr>
          <p:cNvPr id="567312" name="Object 5"/>
          <p:cNvGraphicFramePr>
            <a:graphicFrameLocks noChangeAspect="1"/>
          </p:cNvGraphicFramePr>
          <p:nvPr/>
        </p:nvGraphicFramePr>
        <p:xfrm>
          <a:off x="1219200" y="2057400"/>
          <a:ext cx="2197100" cy="566738"/>
        </p:xfrm>
        <a:graphic>
          <a:graphicData uri="http://schemas.openxmlformats.org/presentationml/2006/ole">
            <p:oleObj spid="_x0000_s463877" name="Equation" r:id="rId8" imgW="1180800" imgH="304560" progId="Equation.DSMT4">
              <p:embed/>
            </p:oleObj>
          </a:graphicData>
        </a:graphic>
      </p:graphicFrame>
      <p:graphicFrame>
        <p:nvGraphicFramePr>
          <p:cNvPr id="567313" name="Object 6"/>
          <p:cNvGraphicFramePr>
            <a:graphicFrameLocks noChangeAspect="1"/>
          </p:cNvGraphicFramePr>
          <p:nvPr/>
        </p:nvGraphicFramePr>
        <p:xfrm>
          <a:off x="3498850" y="2168525"/>
          <a:ext cx="234950" cy="330200"/>
        </p:xfrm>
        <a:graphic>
          <a:graphicData uri="http://schemas.openxmlformats.org/presentationml/2006/ole">
            <p:oleObj spid="_x0000_s463878" name="Equation" r:id="rId9" imgW="126720" imgH="177480" progId="Equation.DSMT4">
              <p:embed/>
            </p:oleObj>
          </a:graphicData>
        </a:graphic>
      </p:graphicFrame>
      <p:graphicFrame>
        <p:nvGraphicFramePr>
          <p:cNvPr id="567314" name="Object 7"/>
          <p:cNvGraphicFramePr>
            <a:graphicFrameLocks noChangeAspect="1"/>
          </p:cNvGraphicFramePr>
          <p:nvPr/>
        </p:nvGraphicFramePr>
        <p:xfrm>
          <a:off x="533400" y="3132138"/>
          <a:ext cx="566738" cy="330200"/>
        </p:xfrm>
        <a:graphic>
          <a:graphicData uri="http://schemas.openxmlformats.org/presentationml/2006/ole">
            <p:oleObj spid="_x0000_s463879" name="Equation" r:id="rId10" imgW="304560" imgH="177480" progId="Equation.DSMT4">
              <p:embed/>
            </p:oleObj>
          </a:graphicData>
        </a:graphic>
      </p:graphicFrame>
      <p:graphicFrame>
        <p:nvGraphicFramePr>
          <p:cNvPr id="567315" name="Object 8"/>
          <p:cNvGraphicFramePr>
            <a:graphicFrameLocks noChangeAspect="1"/>
          </p:cNvGraphicFramePr>
          <p:nvPr/>
        </p:nvGraphicFramePr>
        <p:xfrm>
          <a:off x="1196975" y="3014663"/>
          <a:ext cx="2243138" cy="566737"/>
        </p:xfrm>
        <a:graphic>
          <a:graphicData uri="http://schemas.openxmlformats.org/presentationml/2006/ole">
            <p:oleObj spid="_x0000_s463880" name="Equation" r:id="rId11" imgW="1206360" imgH="304560" progId="Equation.DSMT4">
              <p:embed/>
            </p:oleObj>
          </a:graphicData>
        </a:graphic>
      </p:graphicFrame>
      <p:graphicFrame>
        <p:nvGraphicFramePr>
          <p:cNvPr id="567316" name="Object 9"/>
          <p:cNvGraphicFramePr>
            <a:graphicFrameLocks noChangeAspect="1"/>
          </p:cNvGraphicFramePr>
          <p:nvPr/>
        </p:nvGraphicFramePr>
        <p:xfrm>
          <a:off x="3498850" y="3090863"/>
          <a:ext cx="234950" cy="330200"/>
        </p:xfrm>
        <a:graphic>
          <a:graphicData uri="http://schemas.openxmlformats.org/presentationml/2006/ole">
            <p:oleObj spid="_x0000_s463881" name="Equation" r:id="rId12" imgW="126720" imgH="177480" progId="Equation.DSMT4">
              <p:embed/>
            </p:oleObj>
          </a:graphicData>
        </a:graphic>
      </p:graphicFrame>
      <p:graphicFrame>
        <p:nvGraphicFramePr>
          <p:cNvPr id="567317" name="Object 10"/>
          <p:cNvGraphicFramePr>
            <a:graphicFrameLocks noChangeAspect="1"/>
          </p:cNvGraphicFramePr>
          <p:nvPr/>
        </p:nvGraphicFramePr>
        <p:xfrm>
          <a:off x="1111250" y="4132263"/>
          <a:ext cx="793750" cy="312737"/>
        </p:xfrm>
        <a:graphic>
          <a:graphicData uri="http://schemas.openxmlformats.org/presentationml/2006/ole">
            <p:oleObj spid="_x0000_s463882" name="Equation" r:id="rId13" imgW="355320" imgH="139680" progId="Equation.DSMT4">
              <p:embed/>
            </p:oleObj>
          </a:graphicData>
        </a:graphic>
      </p:graphicFrame>
      <p:graphicFrame>
        <p:nvGraphicFramePr>
          <p:cNvPr id="567318" name="Object 11"/>
          <p:cNvGraphicFramePr>
            <a:graphicFrameLocks noChangeAspect="1"/>
          </p:cNvGraphicFramePr>
          <p:nvPr/>
        </p:nvGraphicFramePr>
        <p:xfrm>
          <a:off x="1836738" y="3962400"/>
          <a:ext cx="3802062" cy="627063"/>
        </p:xfrm>
        <a:graphic>
          <a:graphicData uri="http://schemas.openxmlformats.org/presentationml/2006/ole">
            <p:oleObj spid="_x0000_s463883" name="Equation" r:id="rId14" imgW="1701720" imgH="279360" progId="Equation.DSMT4">
              <p:embed/>
            </p:oleObj>
          </a:graphicData>
        </a:graphic>
      </p:graphicFrame>
      <p:graphicFrame>
        <p:nvGraphicFramePr>
          <p:cNvPr id="567319" name="Object 12"/>
          <p:cNvGraphicFramePr>
            <a:graphicFrameLocks noChangeAspect="1"/>
          </p:cNvGraphicFramePr>
          <p:nvPr/>
        </p:nvGraphicFramePr>
        <p:xfrm>
          <a:off x="1066800" y="4589463"/>
          <a:ext cx="914400" cy="471487"/>
        </p:xfrm>
        <a:graphic>
          <a:graphicData uri="http://schemas.openxmlformats.org/presentationml/2006/ole">
            <p:oleObj spid="_x0000_s463884" name="Equation" r:id="rId15" imgW="444240" imgH="228600" progId="Equation.DSMT4">
              <p:embed/>
            </p:oleObj>
          </a:graphicData>
        </a:graphic>
      </p:graphicFrame>
      <p:graphicFrame>
        <p:nvGraphicFramePr>
          <p:cNvPr id="567320" name="Object 13"/>
          <p:cNvGraphicFramePr>
            <a:graphicFrameLocks noChangeAspect="1"/>
          </p:cNvGraphicFramePr>
          <p:nvPr/>
        </p:nvGraphicFramePr>
        <p:xfrm>
          <a:off x="1973263" y="4487863"/>
          <a:ext cx="4364037" cy="628650"/>
        </p:xfrm>
        <a:graphic>
          <a:graphicData uri="http://schemas.openxmlformats.org/presentationml/2006/ole">
            <p:oleObj spid="_x0000_s463885" name="Equation" r:id="rId16" imgW="2120900" imgH="304800" progId="Equation.DSMT4">
              <p:embed/>
            </p:oleObj>
          </a:graphicData>
        </a:graphic>
      </p:graphicFrame>
      <p:sp>
        <p:nvSpPr>
          <p:cNvPr id="63511" name="Text Box 25"/>
          <p:cNvSpPr txBox="1">
            <a:spLocks noChangeArrowheads="1"/>
          </p:cNvSpPr>
          <p:nvPr/>
        </p:nvSpPr>
        <p:spPr bwMode="auto">
          <a:xfrm>
            <a:off x="381000" y="5165725"/>
            <a:ext cx="26670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Which force did the work?</a:t>
            </a:r>
            <a:endParaRPr lang="en-US" sz="2000" b="1" baseline="-25000">
              <a:solidFill>
                <a:srgbClr val="333399"/>
              </a:solidFill>
              <a:latin typeface="Monotype Corsiva" charset="0"/>
            </a:endParaRPr>
          </a:p>
        </p:txBody>
      </p:sp>
      <p:sp>
        <p:nvSpPr>
          <p:cNvPr id="63512" name="Text Box 26"/>
          <p:cNvSpPr txBox="1">
            <a:spLocks noChangeArrowheads="1"/>
          </p:cNvSpPr>
          <p:nvPr/>
        </p:nvSpPr>
        <p:spPr bwMode="auto">
          <a:xfrm>
            <a:off x="2971800" y="5181600"/>
            <a:ext cx="36576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Static frictional force on the crate,</a:t>
            </a:r>
            <a:r>
              <a:rPr lang="en-US" sz="2000">
                <a:solidFill>
                  <a:srgbClr val="333399"/>
                </a:solidFill>
                <a:latin typeface="Monotype Corsiva" charset="0"/>
              </a:rPr>
              <a:t> </a:t>
            </a:r>
            <a:r>
              <a:rPr lang="en-US" sz="2000" b="1">
                <a:solidFill>
                  <a:srgbClr val="333399"/>
                </a:solidFill>
                <a:latin typeface="Monotype Corsiva" charset="0"/>
              </a:rPr>
              <a:t>f</a:t>
            </a:r>
            <a:r>
              <a:rPr lang="en-US" sz="2000" b="1" baseline="-25000">
                <a:solidFill>
                  <a:srgbClr val="333399"/>
                </a:solidFill>
                <a:latin typeface="Monotype Corsiva" charset="0"/>
              </a:rPr>
              <a:t>s</a:t>
            </a:r>
          </a:p>
        </p:txBody>
      </p:sp>
      <p:sp>
        <p:nvSpPr>
          <p:cNvPr id="63513" name="Text Box 27"/>
          <p:cNvSpPr txBox="1">
            <a:spLocks noChangeArrowheads="1"/>
          </p:cNvSpPr>
          <p:nvPr/>
        </p:nvSpPr>
        <p:spPr bwMode="auto">
          <a:xfrm>
            <a:off x="381000" y="5622925"/>
            <a:ext cx="7620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How?</a:t>
            </a:r>
            <a:endParaRPr lang="en-US" sz="2000" b="1" baseline="-25000">
              <a:solidFill>
                <a:srgbClr val="333399"/>
              </a:solidFill>
              <a:latin typeface="Monotype Corsiva" charset="0"/>
            </a:endParaRPr>
          </a:p>
        </p:txBody>
      </p:sp>
      <p:sp>
        <p:nvSpPr>
          <p:cNvPr id="63514" name="Text Box 28"/>
          <p:cNvSpPr txBox="1">
            <a:spLocks noChangeArrowheads="1"/>
          </p:cNvSpPr>
          <p:nvPr/>
        </p:nvSpPr>
        <p:spPr bwMode="auto">
          <a:xfrm>
            <a:off x="1219200" y="5638800"/>
            <a:ext cx="5638800" cy="3968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By holding on to the crate so that it moves with the truck!</a:t>
            </a:r>
            <a:endParaRPr lang="en-US" sz="2000" b="1" baseline="-25000">
              <a:solidFill>
                <a:srgbClr val="333399"/>
              </a:solidFill>
              <a:latin typeface="Monotype Corsiv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904" name="Date Placeholder 3"/>
          <p:cNvSpPr>
            <a:spLocks noGrp="1"/>
          </p:cNvSpPr>
          <p:nvPr>
            <p:ph type="dt" sz="quarter" idx="10"/>
          </p:nvPr>
        </p:nvSpPr>
        <p:spPr>
          <a:noFill/>
        </p:spPr>
        <p:txBody>
          <a:bodyPr/>
          <a:lstStyle/>
          <a:p>
            <a:r>
              <a:rPr lang="en-US" smtClean="0"/>
              <a:t>Monday, June 20, 2011</a:t>
            </a:r>
            <a:endParaRPr lang="en-US"/>
          </a:p>
        </p:txBody>
      </p:sp>
      <p:sp>
        <p:nvSpPr>
          <p:cNvPr id="37905"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37906" name="Slide Number Placeholder 5"/>
          <p:cNvSpPr>
            <a:spLocks noGrp="1"/>
          </p:cNvSpPr>
          <p:nvPr>
            <p:ph type="sldNum" sz="quarter" idx="12"/>
          </p:nvPr>
        </p:nvSpPr>
        <p:spPr>
          <a:noFill/>
        </p:spPr>
        <p:txBody>
          <a:bodyPr/>
          <a:lstStyle/>
          <a:p>
            <a:fld id="{5DE3AA66-C16B-F843-BC69-A50A02A391A4}" type="slidenum">
              <a:rPr lang="en-US"/>
              <a:pPr/>
              <a:t>14</a:t>
            </a:fld>
            <a:endParaRPr lang="en-US"/>
          </a:p>
        </p:txBody>
      </p:sp>
      <p:sp>
        <p:nvSpPr>
          <p:cNvPr id="310274" name="Rectangle 2"/>
          <p:cNvSpPr>
            <a:spLocks noChangeArrowheads="1"/>
          </p:cNvSpPr>
          <p:nvPr/>
        </p:nvSpPr>
        <p:spPr bwMode="auto">
          <a:xfrm>
            <a:off x="7848600" y="4419600"/>
            <a:ext cx="1143000" cy="457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37908" name="Rectangle 3"/>
          <p:cNvSpPr>
            <a:spLocks noGrp="1" noChangeArrowheads="1"/>
          </p:cNvSpPr>
          <p:nvPr>
            <p:ph type="title"/>
          </p:nvPr>
        </p:nvSpPr>
        <p:spPr>
          <a:xfrm>
            <a:off x="685800" y="152400"/>
            <a:ext cx="7772400" cy="609600"/>
          </a:xfrm>
        </p:spPr>
        <p:txBody>
          <a:bodyPr/>
          <a:lstStyle/>
          <a:p>
            <a:r>
              <a:rPr lang="en-US"/>
              <a:t>Work Done by the Varying Force</a:t>
            </a:r>
          </a:p>
        </p:txBody>
      </p:sp>
      <p:sp>
        <p:nvSpPr>
          <p:cNvPr id="310276" name="Rectangle 4"/>
          <p:cNvSpPr>
            <a:spLocks noGrp="1" noChangeArrowheads="1"/>
          </p:cNvSpPr>
          <p:nvPr>
            <p:ph type="body" idx="1"/>
          </p:nvPr>
        </p:nvSpPr>
        <p:spPr>
          <a:xfrm>
            <a:off x="685800" y="762000"/>
            <a:ext cx="8001000" cy="1066800"/>
          </a:xfrm>
        </p:spPr>
        <p:txBody>
          <a:bodyPr/>
          <a:lstStyle/>
          <a:p>
            <a:pPr>
              <a:lnSpc>
                <a:spcPct val="80000"/>
              </a:lnSpc>
            </a:pPr>
            <a:r>
              <a:rPr lang="en-US" sz="2400"/>
              <a:t>If the force depends on the position of the object in motion,</a:t>
            </a:r>
          </a:p>
          <a:p>
            <a:pPr>
              <a:lnSpc>
                <a:spcPct val="80000"/>
              </a:lnSpc>
              <a:buFont typeface="Arial Narrow" charset="0"/>
              <a:buChar char="→"/>
            </a:pPr>
            <a:r>
              <a:rPr lang="en-US" sz="2400"/>
              <a:t>one must consider the work in small segments of the displacement where the force can be considered constant</a:t>
            </a:r>
          </a:p>
        </p:txBody>
      </p:sp>
      <p:sp>
        <p:nvSpPr>
          <p:cNvPr id="310277" name="Rectangle 5"/>
          <p:cNvSpPr>
            <a:spLocks noChangeArrowheads="1"/>
          </p:cNvSpPr>
          <p:nvPr/>
        </p:nvSpPr>
        <p:spPr bwMode="auto">
          <a:xfrm>
            <a:off x="609600" y="1828800"/>
            <a:ext cx="7772400" cy="1066800"/>
          </a:xfrm>
          <a:prstGeom prst="rect">
            <a:avLst/>
          </a:prstGeom>
          <a:noFill/>
          <a:ln w="9525">
            <a:noFill/>
            <a:miter lim="800000"/>
            <a:headEnd/>
            <a:tailEnd/>
          </a:ln>
        </p:spPr>
        <p:txBody>
          <a:bodyPr>
            <a:prstTxWarp prst="textNoShape">
              <a:avLst/>
            </a:prstTxWarp>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Then add all the work-segments throughout the entire motion (x</a:t>
            </a:r>
            <a:r>
              <a:rPr lang="en-US" sz="2000" baseline="-25000">
                <a:solidFill>
                  <a:srgbClr val="660066"/>
                </a:solidFill>
                <a:latin typeface="Arial Narrow" charset="0"/>
              </a:rPr>
              <a:t>i</a:t>
            </a:r>
            <a:r>
              <a:rPr lang="en-US" sz="2000">
                <a:solidFill>
                  <a:srgbClr val="660066"/>
                </a:solidFill>
                <a:latin typeface="Arial Narrow" charset="0"/>
                <a:sym typeface="Wingdings" charset="2"/>
              </a:rPr>
              <a:t> x</a:t>
            </a:r>
            <a:r>
              <a:rPr lang="en-US" sz="2000" baseline="-25000">
                <a:solidFill>
                  <a:srgbClr val="660066"/>
                </a:solidFill>
                <a:latin typeface="Arial Narrow" charset="0"/>
                <a:sym typeface="Wingdings" charset="2"/>
              </a:rPr>
              <a:t>f</a:t>
            </a:r>
            <a:r>
              <a:rPr lang="en-US" sz="2000">
                <a:solidFill>
                  <a:srgbClr val="660066"/>
                </a:solidFill>
                <a:latin typeface="Arial Narrow" charset="0"/>
                <a:sym typeface="Wingdings" charset="2"/>
              </a:rPr>
              <a:t>)</a:t>
            </a:r>
            <a:endParaRPr lang="en-US" sz="2000">
              <a:solidFill>
                <a:srgbClr val="660066"/>
              </a:solidFill>
              <a:latin typeface="Arial Narrow" charset="0"/>
            </a:endParaRPr>
          </a:p>
        </p:txBody>
      </p:sp>
      <p:graphicFrame>
        <p:nvGraphicFramePr>
          <p:cNvPr id="310278" name="Object 2"/>
          <p:cNvGraphicFramePr>
            <a:graphicFrameLocks noChangeAspect="1"/>
          </p:cNvGraphicFramePr>
          <p:nvPr/>
        </p:nvGraphicFramePr>
        <p:xfrm>
          <a:off x="3505200" y="1882775"/>
          <a:ext cx="901700" cy="382588"/>
        </p:xfrm>
        <a:graphic>
          <a:graphicData uri="http://schemas.openxmlformats.org/presentationml/2006/ole">
            <p:oleObj spid="_x0000_s465922" name="Equation" r:id="rId3" imgW="406080" imgH="177480" progId="Equation.DSMT4">
              <p:embed/>
            </p:oleObj>
          </a:graphicData>
        </a:graphic>
      </p:graphicFrame>
      <p:graphicFrame>
        <p:nvGraphicFramePr>
          <p:cNvPr id="310279" name="Object 3"/>
          <p:cNvGraphicFramePr>
            <a:graphicFrameLocks noChangeAspect="1"/>
          </p:cNvGraphicFramePr>
          <p:nvPr/>
        </p:nvGraphicFramePr>
        <p:xfrm>
          <a:off x="1066800" y="2667000"/>
          <a:ext cx="1524000" cy="838200"/>
        </p:xfrm>
        <a:graphic>
          <a:graphicData uri="http://schemas.openxmlformats.org/presentationml/2006/ole">
            <p:oleObj spid="_x0000_s465923" name="Equation" r:id="rId4" imgW="901440" imgH="482400" progId="Equation.3">
              <p:embed/>
            </p:oleObj>
          </a:graphicData>
        </a:graphic>
      </p:graphicFrame>
      <p:graphicFrame>
        <p:nvGraphicFramePr>
          <p:cNvPr id="310280" name="Object 4"/>
          <p:cNvGraphicFramePr>
            <a:graphicFrameLocks noChangeAspect="1"/>
          </p:cNvGraphicFramePr>
          <p:nvPr/>
        </p:nvGraphicFramePr>
        <p:xfrm>
          <a:off x="5724525" y="2676525"/>
          <a:ext cx="1590675" cy="752475"/>
        </p:xfrm>
        <a:graphic>
          <a:graphicData uri="http://schemas.openxmlformats.org/presentationml/2006/ole">
            <p:oleObj spid="_x0000_s465924" name="Equation" r:id="rId5" imgW="990360" imgH="482400" progId="Equation.DSMT4">
              <p:embed/>
            </p:oleObj>
          </a:graphicData>
        </a:graphic>
      </p:graphicFrame>
      <p:graphicFrame>
        <p:nvGraphicFramePr>
          <p:cNvPr id="310281" name="Object 5"/>
          <p:cNvGraphicFramePr>
            <a:graphicFrameLocks noChangeAspect="1"/>
          </p:cNvGraphicFramePr>
          <p:nvPr/>
        </p:nvGraphicFramePr>
        <p:xfrm>
          <a:off x="2238375" y="3890963"/>
          <a:ext cx="1647825" cy="495300"/>
        </p:xfrm>
        <a:graphic>
          <a:graphicData uri="http://schemas.openxmlformats.org/presentationml/2006/ole">
            <p:oleObj spid="_x0000_s465925" name="Equation" r:id="rId6" imgW="609480" imgH="203040" progId="Equation.DSMT4">
              <p:embed/>
            </p:oleObj>
          </a:graphicData>
        </a:graphic>
      </p:graphicFrame>
      <p:sp>
        <p:nvSpPr>
          <p:cNvPr id="310282" name="Rectangle 10"/>
          <p:cNvSpPr>
            <a:spLocks noChangeArrowheads="1"/>
          </p:cNvSpPr>
          <p:nvPr/>
        </p:nvSpPr>
        <p:spPr bwMode="auto">
          <a:xfrm>
            <a:off x="609600" y="2895600"/>
            <a:ext cx="7772400" cy="1066800"/>
          </a:xfrm>
          <a:prstGeom prst="rect">
            <a:avLst/>
          </a:prstGeom>
          <a:noFill/>
          <a:ln w="9525">
            <a:noFill/>
            <a:miter lim="800000"/>
            <a:headEnd/>
            <a:tailEnd/>
          </a:ln>
        </p:spPr>
        <p:txBody>
          <a:bodyPr>
            <a:prstTxWarp prst="textNoShape">
              <a:avLst/>
            </a:prstTxWarp>
          </a:bodyPr>
          <a:lstStyle/>
          <a:p>
            <a:pPr marL="342900" indent="-342900">
              <a:spcBef>
                <a:spcPct val="20000"/>
              </a:spcBef>
            </a:pPr>
            <a:endParaRPr lang="en-US" sz="2800">
              <a:solidFill>
                <a:srgbClr val="660066"/>
              </a:solidFill>
              <a:latin typeface="Arial Narrow" charset="0"/>
            </a:endParaRPr>
          </a:p>
          <a:p>
            <a:pPr marL="742950" lvl="1" indent="-285750">
              <a:spcBef>
                <a:spcPct val="20000"/>
              </a:spcBef>
              <a:buFontTx/>
              <a:buChar char="–"/>
            </a:pPr>
            <a:r>
              <a:rPr lang="en-US" sz="2000">
                <a:solidFill>
                  <a:srgbClr val="660066"/>
                </a:solidFill>
                <a:latin typeface="Arial Narrow" charset="0"/>
              </a:rPr>
              <a:t>If more than one force is acting, the net work done by the net force is </a:t>
            </a:r>
          </a:p>
        </p:txBody>
      </p:sp>
      <p:sp>
        <p:nvSpPr>
          <p:cNvPr id="310283" name="AutoShape 11"/>
          <p:cNvSpPr>
            <a:spLocks noChangeArrowheads="1"/>
          </p:cNvSpPr>
          <p:nvPr/>
        </p:nvSpPr>
        <p:spPr bwMode="auto">
          <a:xfrm>
            <a:off x="2819400" y="2794000"/>
            <a:ext cx="2743200" cy="533400"/>
          </a:xfrm>
          <a:prstGeom prst="homePlate">
            <a:avLst>
              <a:gd name="adj" fmla="val 128571"/>
            </a:avLst>
          </a:prstGeom>
          <a:solidFill>
            <a:srgbClr val="FFFF99"/>
          </a:solidFill>
          <a:ln w="38100">
            <a:solidFill>
              <a:srgbClr val="A50021"/>
            </a:solidFill>
            <a:miter lim="800000"/>
            <a:headEnd/>
            <a:tailEnd/>
          </a:ln>
        </p:spPr>
        <p:txBody>
          <a:bodyPr wrap="none" anchor="ctr">
            <a:prstTxWarp prst="textNoShape">
              <a:avLst/>
            </a:prstTxWarp>
          </a:bodyPr>
          <a:lstStyle/>
          <a:p>
            <a:pPr algn="ctr"/>
            <a:r>
              <a:rPr lang="en-US" sz="2000">
                <a:solidFill>
                  <a:srgbClr val="A50021"/>
                </a:solidFill>
                <a:latin typeface="Arial Narrow" charset="0"/>
              </a:rPr>
              <a:t>In the limit where </a:t>
            </a:r>
            <a:r>
              <a:rPr lang="en-US" sz="2000">
                <a:solidFill>
                  <a:srgbClr val="A50021"/>
                </a:solidFill>
                <a:latin typeface="Symbol" charset="2"/>
              </a:rPr>
              <a:t>Δ</a:t>
            </a:r>
            <a:r>
              <a:rPr lang="en-US" sz="2000">
                <a:solidFill>
                  <a:srgbClr val="A50021"/>
                </a:solidFill>
                <a:latin typeface="Arial Narrow" charset="0"/>
              </a:rPr>
              <a:t>x</a:t>
            </a:r>
            <a:r>
              <a:rPr lang="en-US" sz="2000">
                <a:solidFill>
                  <a:srgbClr val="A50021"/>
                </a:solidFill>
                <a:latin typeface="Arial Narrow" charset="0"/>
                <a:sym typeface="Wingdings" charset="2"/>
              </a:rPr>
              <a:t>0</a:t>
            </a:r>
            <a:endParaRPr lang="en-US" sz="2000">
              <a:solidFill>
                <a:srgbClr val="A50021"/>
              </a:solidFill>
              <a:latin typeface="Arial Narrow" charset="0"/>
            </a:endParaRPr>
          </a:p>
        </p:txBody>
      </p:sp>
      <p:sp>
        <p:nvSpPr>
          <p:cNvPr id="310284" name="Text Box 12"/>
          <p:cNvSpPr txBox="1">
            <a:spLocks noChangeArrowheads="1"/>
          </p:cNvSpPr>
          <p:nvPr/>
        </p:nvSpPr>
        <p:spPr bwMode="auto">
          <a:xfrm>
            <a:off x="685800" y="4419600"/>
            <a:ext cx="71056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One of the position dependent forces is the force by the spring</a:t>
            </a:r>
          </a:p>
        </p:txBody>
      </p:sp>
      <p:graphicFrame>
        <p:nvGraphicFramePr>
          <p:cNvPr id="310285" name="Object 6"/>
          <p:cNvGraphicFramePr>
            <a:graphicFrameLocks noChangeAspect="1"/>
          </p:cNvGraphicFramePr>
          <p:nvPr/>
        </p:nvGraphicFramePr>
        <p:xfrm>
          <a:off x="7848600" y="4402138"/>
          <a:ext cx="650875" cy="474662"/>
        </p:xfrm>
        <a:graphic>
          <a:graphicData uri="http://schemas.openxmlformats.org/presentationml/2006/ole">
            <p:oleObj spid="_x0000_s465926" name="Equation" r:id="rId7" imgW="304560" imgH="228600" progId="Equation.DSMT4">
              <p:embed/>
            </p:oleObj>
          </a:graphicData>
        </a:graphic>
      </p:graphicFrame>
      <p:sp>
        <p:nvSpPr>
          <p:cNvPr id="310286" name="Text Box 14"/>
          <p:cNvSpPr txBox="1">
            <a:spLocks noChangeArrowheads="1"/>
          </p:cNvSpPr>
          <p:nvPr/>
        </p:nvSpPr>
        <p:spPr bwMode="auto">
          <a:xfrm>
            <a:off x="685800" y="4876800"/>
            <a:ext cx="422751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The work done by the spring force is</a:t>
            </a:r>
          </a:p>
        </p:txBody>
      </p:sp>
      <p:graphicFrame>
        <p:nvGraphicFramePr>
          <p:cNvPr id="310287" name="Object 7"/>
          <p:cNvGraphicFramePr>
            <a:graphicFrameLocks noChangeAspect="1"/>
          </p:cNvGraphicFramePr>
          <p:nvPr/>
        </p:nvGraphicFramePr>
        <p:xfrm>
          <a:off x="2133600" y="5575300"/>
          <a:ext cx="704850" cy="400050"/>
        </p:xfrm>
        <a:graphic>
          <a:graphicData uri="http://schemas.openxmlformats.org/presentationml/2006/ole">
            <p:oleObj spid="_x0000_s465927" name="Equation" r:id="rId8" imgW="304560" imgH="177480" progId="Equation.DSMT4">
              <p:embed/>
            </p:oleObj>
          </a:graphicData>
        </a:graphic>
      </p:graphicFrame>
      <p:graphicFrame>
        <p:nvGraphicFramePr>
          <p:cNvPr id="310288" name="Object 8"/>
          <p:cNvGraphicFramePr>
            <a:graphicFrameLocks noChangeAspect="1"/>
          </p:cNvGraphicFramePr>
          <p:nvPr/>
        </p:nvGraphicFramePr>
        <p:xfrm>
          <a:off x="7342188" y="2798763"/>
          <a:ext cx="1039812" cy="554037"/>
        </p:xfrm>
        <a:graphic>
          <a:graphicData uri="http://schemas.openxmlformats.org/presentationml/2006/ole">
            <p:oleObj spid="_x0000_s465928" name="Equation" r:id="rId9" imgW="647640" imgH="355320" progId="Equation.DSMT4">
              <p:embed/>
            </p:oleObj>
          </a:graphicData>
        </a:graphic>
      </p:graphicFrame>
      <p:graphicFrame>
        <p:nvGraphicFramePr>
          <p:cNvPr id="310289" name="Object 9"/>
          <p:cNvGraphicFramePr>
            <a:graphicFrameLocks noChangeAspect="1"/>
          </p:cNvGraphicFramePr>
          <p:nvPr/>
        </p:nvGraphicFramePr>
        <p:xfrm>
          <a:off x="8382000" y="2895600"/>
          <a:ext cx="284163" cy="277813"/>
        </p:xfrm>
        <a:graphic>
          <a:graphicData uri="http://schemas.openxmlformats.org/presentationml/2006/ole">
            <p:oleObj spid="_x0000_s465929" name="Equation" r:id="rId10" imgW="177480" imgH="177480" progId="Equation.DSMT4">
              <p:embed/>
            </p:oleObj>
          </a:graphicData>
        </a:graphic>
      </p:graphicFrame>
      <p:graphicFrame>
        <p:nvGraphicFramePr>
          <p:cNvPr id="310290" name="Object 10"/>
          <p:cNvGraphicFramePr>
            <a:graphicFrameLocks noChangeAspect="1"/>
          </p:cNvGraphicFramePr>
          <p:nvPr/>
        </p:nvGraphicFramePr>
        <p:xfrm>
          <a:off x="2819400" y="5410200"/>
          <a:ext cx="1733550" cy="798513"/>
        </p:xfrm>
        <a:graphic>
          <a:graphicData uri="http://schemas.openxmlformats.org/presentationml/2006/ole">
            <p:oleObj spid="_x0000_s465930" name="Equation" r:id="rId11" imgW="749160" imgH="355320" progId="Equation.DSMT4">
              <p:embed/>
            </p:oleObj>
          </a:graphicData>
        </a:graphic>
      </p:graphicFrame>
      <p:graphicFrame>
        <p:nvGraphicFramePr>
          <p:cNvPr id="310291" name="Object 11"/>
          <p:cNvGraphicFramePr>
            <a:graphicFrameLocks noChangeAspect="1"/>
          </p:cNvGraphicFramePr>
          <p:nvPr/>
        </p:nvGraphicFramePr>
        <p:xfrm>
          <a:off x="4495800" y="5373688"/>
          <a:ext cx="2262188" cy="798512"/>
        </p:xfrm>
        <a:graphic>
          <a:graphicData uri="http://schemas.openxmlformats.org/presentationml/2006/ole">
            <p:oleObj spid="_x0000_s465931" name="Equation" r:id="rId12" imgW="977760" imgH="355320" progId="Equation.DSMT4">
              <p:embed/>
            </p:oleObj>
          </a:graphicData>
        </a:graphic>
      </p:graphicFrame>
      <p:graphicFrame>
        <p:nvGraphicFramePr>
          <p:cNvPr id="310292" name="Object 12"/>
          <p:cNvGraphicFramePr>
            <a:graphicFrameLocks noChangeAspect="1"/>
          </p:cNvGraphicFramePr>
          <p:nvPr/>
        </p:nvGraphicFramePr>
        <p:xfrm>
          <a:off x="6697663" y="5287963"/>
          <a:ext cx="998537" cy="884237"/>
        </p:xfrm>
        <a:graphic>
          <a:graphicData uri="http://schemas.openxmlformats.org/presentationml/2006/ole">
            <p:oleObj spid="_x0000_s465932" name="Equation" r:id="rId13" imgW="431640" imgH="393480" progId="Equation.DSMT4">
              <p:embed/>
            </p:oleObj>
          </a:graphicData>
        </a:graphic>
      </p:graphicFrame>
      <p:graphicFrame>
        <p:nvGraphicFramePr>
          <p:cNvPr id="310293" name="Object 13"/>
          <p:cNvGraphicFramePr>
            <a:graphicFrameLocks noChangeAspect="1"/>
          </p:cNvGraphicFramePr>
          <p:nvPr/>
        </p:nvGraphicFramePr>
        <p:xfrm>
          <a:off x="4375150" y="1828800"/>
          <a:ext cx="958850" cy="492125"/>
        </p:xfrm>
        <a:graphic>
          <a:graphicData uri="http://schemas.openxmlformats.org/presentationml/2006/ole">
            <p:oleObj spid="_x0000_s465933" name="Equation" r:id="rId14" imgW="431640" imgH="228600" progId="Equation.DSMT4">
              <p:embed/>
            </p:oleObj>
          </a:graphicData>
        </a:graphic>
      </p:graphicFrame>
      <p:graphicFrame>
        <p:nvGraphicFramePr>
          <p:cNvPr id="310294" name="Object 14"/>
          <p:cNvGraphicFramePr>
            <a:graphicFrameLocks noChangeAspect="1"/>
          </p:cNvGraphicFramePr>
          <p:nvPr/>
        </p:nvGraphicFramePr>
        <p:xfrm>
          <a:off x="3886200" y="3706813"/>
          <a:ext cx="2438400" cy="865187"/>
        </p:xfrm>
        <a:graphic>
          <a:graphicData uri="http://schemas.openxmlformats.org/presentationml/2006/ole">
            <p:oleObj spid="_x0000_s465934" name="Equation" r:id="rId15" imgW="901440" imgH="355320" progId="Equation.DSMT4">
              <p:embed/>
            </p:oleObj>
          </a:graphicData>
        </a:graphic>
      </p:graphicFrame>
      <p:graphicFrame>
        <p:nvGraphicFramePr>
          <p:cNvPr id="310295" name="Object 15"/>
          <p:cNvGraphicFramePr>
            <a:graphicFrameLocks noChangeAspect="1"/>
          </p:cNvGraphicFramePr>
          <p:nvPr/>
        </p:nvGraphicFramePr>
        <p:xfrm>
          <a:off x="8396288" y="4419600"/>
          <a:ext cx="595312" cy="369888"/>
        </p:xfrm>
        <a:graphic>
          <a:graphicData uri="http://schemas.openxmlformats.org/presentationml/2006/ole">
            <p:oleObj spid="_x0000_s465935" name="Equation" r:id="rId16" imgW="279360" imgH="177480" progId="Equation.DSMT4">
              <p:embed/>
            </p:oleObj>
          </a:graphicData>
        </a:graphic>
      </p:graphicFrame>
      <p:sp>
        <p:nvSpPr>
          <p:cNvPr id="310296" name="Text Box 24"/>
          <p:cNvSpPr txBox="1">
            <a:spLocks noChangeArrowheads="1"/>
          </p:cNvSpPr>
          <p:nvPr/>
        </p:nvSpPr>
        <p:spPr bwMode="auto">
          <a:xfrm>
            <a:off x="7497763" y="5013325"/>
            <a:ext cx="1493837" cy="434975"/>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charset="0"/>
              </a:rPr>
              <a:t>Hooke’s Law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32" name="Date Placeholder 3"/>
          <p:cNvSpPr>
            <a:spLocks noGrp="1"/>
          </p:cNvSpPr>
          <p:nvPr>
            <p:ph type="dt" sz="quarter" idx="10"/>
          </p:nvPr>
        </p:nvSpPr>
        <p:spPr>
          <a:noFill/>
        </p:spPr>
        <p:txBody>
          <a:bodyPr/>
          <a:lstStyle/>
          <a:p>
            <a:r>
              <a:rPr lang="en-US" smtClean="0"/>
              <a:t>Monday, June 20, 2011</a:t>
            </a:r>
            <a:endParaRPr lang="en-US"/>
          </a:p>
        </p:txBody>
      </p:sp>
      <p:sp>
        <p:nvSpPr>
          <p:cNvPr id="38933"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38934" name="Slide Number Placeholder 5"/>
          <p:cNvSpPr>
            <a:spLocks noGrp="1"/>
          </p:cNvSpPr>
          <p:nvPr>
            <p:ph type="sldNum" sz="quarter" idx="12"/>
          </p:nvPr>
        </p:nvSpPr>
        <p:spPr>
          <a:noFill/>
        </p:spPr>
        <p:txBody>
          <a:bodyPr/>
          <a:lstStyle/>
          <a:p>
            <a:fld id="{1771B94C-C1A0-8243-85EF-A407D707D6EE}" type="slidenum">
              <a:rPr lang="en-US"/>
              <a:pPr/>
              <a:t>15</a:t>
            </a:fld>
            <a:endParaRPr lang="en-US"/>
          </a:p>
        </p:txBody>
      </p:sp>
      <p:sp>
        <p:nvSpPr>
          <p:cNvPr id="593922" name="Rectangle 2"/>
          <p:cNvSpPr>
            <a:spLocks noChangeArrowheads="1"/>
          </p:cNvSpPr>
          <p:nvPr/>
        </p:nvSpPr>
        <p:spPr bwMode="auto">
          <a:xfrm>
            <a:off x="7391400" y="4645025"/>
            <a:ext cx="1447800" cy="7620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38936" name="Rectangle 3"/>
          <p:cNvSpPr>
            <a:spLocks noGrp="1" noChangeArrowheads="1"/>
          </p:cNvSpPr>
          <p:nvPr>
            <p:ph type="title"/>
          </p:nvPr>
        </p:nvSpPr>
        <p:spPr>
          <a:xfrm>
            <a:off x="381000" y="152400"/>
            <a:ext cx="8534400" cy="609600"/>
          </a:xfrm>
        </p:spPr>
        <p:txBody>
          <a:bodyPr/>
          <a:lstStyle/>
          <a:p>
            <a:r>
              <a:rPr lang="en-US" sz="3600"/>
              <a:t>Kinetic Energy and Work-Kinetic Energy Theorem</a:t>
            </a:r>
          </a:p>
        </p:txBody>
      </p:sp>
      <p:sp>
        <p:nvSpPr>
          <p:cNvPr id="593924" name="Rectangle 4"/>
          <p:cNvSpPr>
            <a:spLocks noGrp="1" noChangeArrowheads="1"/>
          </p:cNvSpPr>
          <p:nvPr>
            <p:ph type="body" idx="1"/>
          </p:nvPr>
        </p:nvSpPr>
        <p:spPr>
          <a:xfrm>
            <a:off x="685800" y="685800"/>
            <a:ext cx="7772400" cy="1371600"/>
          </a:xfrm>
        </p:spPr>
        <p:txBody>
          <a:bodyPr/>
          <a:lstStyle/>
          <a:p>
            <a:pPr>
              <a:lnSpc>
                <a:spcPct val="90000"/>
              </a:lnSpc>
            </a:pPr>
            <a:r>
              <a:rPr lang="en-US" sz="2400"/>
              <a:t>Some problems are hard to solve using Newton’s second law</a:t>
            </a:r>
          </a:p>
          <a:p>
            <a:pPr lvl="1">
              <a:lnSpc>
                <a:spcPct val="90000"/>
              </a:lnSpc>
            </a:pPr>
            <a:r>
              <a:rPr lang="en-US" sz="2000"/>
              <a:t>If forces exerting on an object during the motion are complicated</a:t>
            </a:r>
          </a:p>
          <a:p>
            <a:pPr lvl="1">
              <a:lnSpc>
                <a:spcPct val="90000"/>
              </a:lnSpc>
            </a:pPr>
            <a:r>
              <a:rPr lang="en-US" sz="2000"/>
              <a:t>Relate the work done on the object by the net force to the change of the speed of the object</a:t>
            </a:r>
          </a:p>
        </p:txBody>
      </p:sp>
      <p:sp>
        <p:nvSpPr>
          <p:cNvPr id="593925" name="Rectangle 5"/>
          <p:cNvSpPr>
            <a:spLocks noChangeArrowheads="1"/>
          </p:cNvSpPr>
          <p:nvPr/>
        </p:nvSpPr>
        <p:spPr bwMode="auto">
          <a:xfrm>
            <a:off x="762000" y="22907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6"/>
          <p:cNvGrpSpPr>
            <a:grpSpLocks/>
          </p:cNvGrpSpPr>
          <p:nvPr/>
        </p:nvGrpSpPr>
        <p:grpSpPr bwMode="auto">
          <a:xfrm>
            <a:off x="1371600" y="2057400"/>
            <a:ext cx="738188" cy="461963"/>
            <a:chOff x="864" y="1440"/>
            <a:chExt cx="465" cy="291"/>
          </a:xfrm>
        </p:grpSpPr>
        <p:sp>
          <p:nvSpPr>
            <p:cNvPr id="38961" name="Line 7"/>
            <p:cNvSpPr>
              <a:spLocks noChangeShapeType="1"/>
            </p:cNvSpPr>
            <p:nvPr/>
          </p:nvSpPr>
          <p:spPr bwMode="auto">
            <a:xfrm flipV="1">
              <a:off x="864" y="1728"/>
              <a:ext cx="288" cy="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8962" name="Text Box 8"/>
            <p:cNvSpPr txBox="1">
              <a:spLocks noChangeArrowheads="1"/>
            </p:cNvSpPr>
            <p:nvPr/>
          </p:nvSpPr>
          <p:spPr bwMode="auto">
            <a:xfrm>
              <a:off x="864" y="1440"/>
              <a:ext cx="465" cy="291"/>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ΣF</a:t>
              </a:r>
            </a:p>
          </p:txBody>
        </p:sp>
      </p:grpSp>
      <p:sp>
        <p:nvSpPr>
          <p:cNvPr id="593929" name="Rectangle 9"/>
          <p:cNvSpPr>
            <a:spLocks noChangeArrowheads="1"/>
          </p:cNvSpPr>
          <p:nvPr/>
        </p:nvSpPr>
        <p:spPr bwMode="auto">
          <a:xfrm>
            <a:off x="2286000" y="22860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3" name="Group 10"/>
          <p:cNvGrpSpPr>
            <a:grpSpLocks/>
          </p:cNvGrpSpPr>
          <p:nvPr/>
        </p:nvGrpSpPr>
        <p:grpSpPr bwMode="auto">
          <a:xfrm>
            <a:off x="1066800" y="3352800"/>
            <a:ext cx="1524000" cy="487363"/>
            <a:chOff x="672" y="2256"/>
            <a:chExt cx="960" cy="307"/>
          </a:xfrm>
        </p:grpSpPr>
        <p:sp>
          <p:nvSpPr>
            <p:cNvPr id="38957" name="Line 11"/>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38958" name="Line 12"/>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38959" name="Line 13"/>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38960" name="Text Box 14"/>
            <p:cNvSpPr txBox="1">
              <a:spLocks noChangeArrowheads="1"/>
            </p:cNvSpPr>
            <p:nvPr/>
          </p:nvSpPr>
          <p:spPr bwMode="auto">
            <a:xfrm>
              <a:off x="998" y="2311"/>
              <a:ext cx="190" cy="252"/>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s</a:t>
              </a:r>
            </a:p>
          </p:txBody>
        </p:sp>
      </p:grpSp>
      <p:grpSp>
        <p:nvGrpSpPr>
          <p:cNvPr id="4" name="Group 15"/>
          <p:cNvGrpSpPr>
            <a:grpSpLocks/>
          </p:cNvGrpSpPr>
          <p:nvPr/>
        </p:nvGrpSpPr>
        <p:grpSpPr bwMode="auto">
          <a:xfrm>
            <a:off x="685800" y="2895600"/>
            <a:ext cx="762000" cy="457200"/>
            <a:chOff x="432" y="2013"/>
            <a:chExt cx="480" cy="288"/>
          </a:xfrm>
        </p:grpSpPr>
        <p:sp>
          <p:nvSpPr>
            <p:cNvPr id="38955" name="Line 16"/>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8956" name="Text Box 17"/>
            <p:cNvSpPr txBox="1">
              <a:spLocks noChangeArrowheads="1"/>
            </p:cNvSpPr>
            <p:nvPr/>
          </p:nvSpPr>
          <p:spPr bwMode="auto">
            <a:xfrm>
              <a:off x="518" y="2013"/>
              <a:ext cx="23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i</a:t>
              </a:r>
              <a:endParaRPr lang="en-US">
                <a:solidFill>
                  <a:schemeClr val="accent2"/>
                </a:solidFill>
                <a:latin typeface="Monotype Corsiva" charset="0"/>
              </a:endParaRPr>
            </a:p>
          </p:txBody>
        </p:sp>
      </p:grpSp>
      <p:grpSp>
        <p:nvGrpSpPr>
          <p:cNvPr id="5" name="Group 18"/>
          <p:cNvGrpSpPr>
            <a:grpSpLocks/>
          </p:cNvGrpSpPr>
          <p:nvPr/>
        </p:nvGrpSpPr>
        <p:grpSpPr bwMode="auto">
          <a:xfrm>
            <a:off x="2057400" y="2897188"/>
            <a:ext cx="1219200" cy="457200"/>
            <a:chOff x="432" y="2013"/>
            <a:chExt cx="480" cy="288"/>
          </a:xfrm>
        </p:grpSpPr>
        <p:sp>
          <p:nvSpPr>
            <p:cNvPr id="38953"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38954" name="Text Box 20"/>
            <p:cNvSpPr txBox="1">
              <a:spLocks noChangeArrowheads="1"/>
            </p:cNvSpPr>
            <p:nvPr/>
          </p:nvSpPr>
          <p:spPr bwMode="auto">
            <a:xfrm>
              <a:off x="518" y="2013"/>
              <a:ext cx="15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593941" name="Text Box 21"/>
          <p:cNvSpPr txBox="1">
            <a:spLocks noChangeArrowheads="1"/>
          </p:cNvSpPr>
          <p:nvPr/>
        </p:nvSpPr>
        <p:spPr bwMode="auto">
          <a:xfrm>
            <a:off x="3505200" y="2133600"/>
            <a:ext cx="5486400" cy="762000"/>
          </a:xfrm>
          <a:prstGeom prst="rect">
            <a:avLst/>
          </a:prstGeom>
          <a:noFill/>
          <a:ln w="9525">
            <a:noFill/>
            <a:miter lim="800000"/>
            <a:headEnd/>
            <a:tailEnd/>
          </a:ln>
        </p:spPr>
        <p:txBody>
          <a:bodyPr>
            <a:prstTxWarp prst="textNoShape">
              <a:avLst/>
            </a:prstTxWarp>
            <a:spAutoFit/>
          </a:bodyPr>
          <a:lstStyle/>
          <a:p>
            <a:r>
              <a:rPr lang="en-US" sz="2200">
                <a:solidFill>
                  <a:schemeClr val="accent2"/>
                </a:solidFill>
                <a:latin typeface="Arial Narrow" charset="0"/>
              </a:rPr>
              <a:t>Suppose net force Σ</a:t>
            </a:r>
            <a:r>
              <a:rPr lang="en-US" sz="2200" b="1">
                <a:solidFill>
                  <a:schemeClr val="accent2"/>
                </a:solidFill>
                <a:latin typeface="Monotype Corsiva" charset="0"/>
              </a:rPr>
              <a:t>F</a:t>
            </a:r>
            <a:r>
              <a:rPr lang="en-US" sz="2200">
                <a:solidFill>
                  <a:schemeClr val="accent2"/>
                </a:solidFill>
                <a:latin typeface="Arial Narrow" charset="0"/>
              </a:rPr>
              <a:t> was exerted on an object for displacement d to increase its speed from </a:t>
            </a:r>
            <a:r>
              <a:rPr lang="en-US" sz="2200">
                <a:solidFill>
                  <a:schemeClr val="accent2"/>
                </a:solidFill>
                <a:latin typeface="Monotype Corsiva" charset="0"/>
              </a:rPr>
              <a:t>v</a:t>
            </a:r>
            <a:r>
              <a:rPr lang="en-US" sz="2200" baseline="-25000">
                <a:solidFill>
                  <a:schemeClr val="accent2"/>
                </a:solidFill>
                <a:latin typeface="Monotype Corsiva" charset="0"/>
              </a:rPr>
              <a:t>i</a:t>
            </a:r>
            <a:r>
              <a:rPr lang="en-US" sz="2200">
                <a:solidFill>
                  <a:schemeClr val="accent2"/>
                </a:solidFill>
                <a:latin typeface="Monotype Corsiva" charset="0"/>
              </a:rPr>
              <a:t> </a:t>
            </a:r>
            <a:r>
              <a:rPr lang="en-US" sz="2200">
                <a:solidFill>
                  <a:schemeClr val="accent2"/>
                </a:solidFill>
                <a:latin typeface="Arial Narrow" charset="0"/>
              </a:rPr>
              <a:t>to </a:t>
            </a:r>
            <a:r>
              <a:rPr lang="en-US" sz="2200">
                <a:solidFill>
                  <a:schemeClr val="accent2"/>
                </a:solidFill>
                <a:latin typeface="Monotype Corsiva" charset="0"/>
              </a:rPr>
              <a:t>v</a:t>
            </a:r>
            <a:r>
              <a:rPr lang="en-US" sz="2200" baseline="-25000">
                <a:solidFill>
                  <a:schemeClr val="accent2"/>
                </a:solidFill>
                <a:latin typeface="Monotype Corsiva" charset="0"/>
              </a:rPr>
              <a:t>f</a:t>
            </a:r>
            <a:r>
              <a:rPr lang="en-US" sz="2200">
                <a:solidFill>
                  <a:schemeClr val="accent2"/>
                </a:solidFill>
                <a:latin typeface="Arial Narrow" charset="0"/>
              </a:rPr>
              <a:t>.   </a:t>
            </a:r>
          </a:p>
        </p:txBody>
      </p:sp>
      <p:sp>
        <p:nvSpPr>
          <p:cNvPr id="593942" name="Text Box 22"/>
          <p:cNvSpPr txBox="1">
            <a:spLocks noChangeArrowheads="1"/>
          </p:cNvSpPr>
          <p:nvPr/>
        </p:nvSpPr>
        <p:spPr bwMode="auto">
          <a:xfrm>
            <a:off x="3581400" y="2913063"/>
            <a:ext cx="52006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The work on the object by the net force Σ</a:t>
            </a:r>
            <a:r>
              <a:rPr lang="en-US" b="1">
                <a:solidFill>
                  <a:srgbClr val="A50021"/>
                </a:solidFill>
                <a:latin typeface="Monotype Corsiva" charset="0"/>
              </a:rPr>
              <a:t>F</a:t>
            </a:r>
            <a:r>
              <a:rPr lang="en-US">
                <a:solidFill>
                  <a:srgbClr val="A50021"/>
                </a:solidFill>
                <a:latin typeface="Arial Narrow" charset="0"/>
              </a:rPr>
              <a:t> is</a:t>
            </a:r>
          </a:p>
        </p:txBody>
      </p:sp>
      <p:graphicFrame>
        <p:nvGraphicFramePr>
          <p:cNvPr id="593943" name="Object 2"/>
          <p:cNvGraphicFramePr>
            <a:graphicFrameLocks noChangeAspect="1"/>
          </p:cNvGraphicFramePr>
          <p:nvPr/>
        </p:nvGraphicFramePr>
        <p:xfrm>
          <a:off x="3540125" y="3386138"/>
          <a:ext cx="650875" cy="347662"/>
        </p:xfrm>
        <a:graphic>
          <a:graphicData uri="http://schemas.openxmlformats.org/presentationml/2006/ole">
            <p:oleObj spid="_x0000_s466946" name="Equation" r:id="rId3" imgW="304560" imgH="177480" progId="Equation.DSMT4">
              <p:embed/>
            </p:oleObj>
          </a:graphicData>
        </a:graphic>
      </p:graphicFrame>
      <p:graphicFrame>
        <p:nvGraphicFramePr>
          <p:cNvPr id="593944" name="Object 3"/>
          <p:cNvGraphicFramePr>
            <a:graphicFrameLocks noChangeAspect="1"/>
          </p:cNvGraphicFramePr>
          <p:nvPr/>
        </p:nvGraphicFramePr>
        <p:xfrm>
          <a:off x="2895600" y="4049713"/>
          <a:ext cx="928688" cy="493712"/>
        </p:xfrm>
        <a:graphic>
          <a:graphicData uri="http://schemas.openxmlformats.org/presentationml/2006/ole">
            <p:oleObj spid="_x0000_s466947" name="Equation" r:id="rId4" imgW="380880" imgH="177480" progId="Equation.DSMT4">
              <p:embed/>
            </p:oleObj>
          </a:graphicData>
        </a:graphic>
      </p:graphicFrame>
      <p:graphicFrame>
        <p:nvGraphicFramePr>
          <p:cNvPr id="593945" name="Object 4"/>
          <p:cNvGraphicFramePr>
            <a:graphicFrameLocks noChangeAspect="1"/>
          </p:cNvGraphicFramePr>
          <p:nvPr/>
        </p:nvGraphicFramePr>
        <p:xfrm>
          <a:off x="6640513" y="4089400"/>
          <a:ext cx="598487" cy="330200"/>
        </p:xfrm>
        <a:graphic>
          <a:graphicData uri="http://schemas.openxmlformats.org/presentationml/2006/ole">
            <p:oleObj spid="_x0000_s466948" name="Equation" r:id="rId5" imgW="304560" imgH="139680" progId="Equation.DSMT4">
              <p:embed/>
            </p:oleObj>
          </a:graphicData>
        </a:graphic>
      </p:graphicFrame>
      <p:graphicFrame>
        <p:nvGraphicFramePr>
          <p:cNvPr id="593946" name="Object 5"/>
          <p:cNvGraphicFramePr>
            <a:graphicFrameLocks noChangeAspect="1"/>
          </p:cNvGraphicFramePr>
          <p:nvPr/>
        </p:nvGraphicFramePr>
        <p:xfrm>
          <a:off x="1066800" y="4876800"/>
          <a:ext cx="469900" cy="282575"/>
        </p:xfrm>
        <a:graphic>
          <a:graphicData uri="http://schemas.openxmlformats.org/presentationml/2006/ole">
            <p:oleObj spid="_x0000_s466949" name="Equation" r:id="rId6" imgW="304560" imgH="177480" progId="Equation.DSMT4">
              <p:embed/>
            </p:oleObj>
          </a:graphicData>
        </a:graphic>
      </p:graphicFrame>
      <p:sp>
        <p:nvSpPr>
          <p:cNvPr id="593947" name="Text Box 27"/>
          <p:cNvSpPr txBox="1">
            <a:spLocks noChangeArrowheads="1"/>
          </p:cNvSpPr>
          <p:nvPr/>
        </p:nvSpPr>
        <p:spPr bwMode="auto">
          <a:xfrm>
            <a:off x="354013" y="3962400"/>
            <a:ext cx="2389187" cy="822325"/>
          </a:xfrm>
          <a:prstGeom prst="rect">
            <a:avLst/>
          </a:prstGeom>
          <a:noFill/>
          <a:ln w="9525">
            <a:noFill/>
            <a:miter lim="800000"/>
            <a:headEnd/>
            <a:tailEnd/>
          </a:ln>
        </p:spPr>
        <p:txBody>
          <a:bodyPr>
            <a:prstTxWarp prst="textNoShape">
              <a:avLst/>
            </a:prstTxWarp>
            <a:spAutoFit/>
          </a:bodyPr>
          <a:lstStyle/>
          <a:p>
            <a:r>
              <a:rPr lang="en-US">
                <a:solidFill>
                  <a:srgbClr val="A50021"/>
                </a:solidFill>
                <a:latin typeface="Arial Narrow" charset="0"/>
              </a:rPr>
              <a:t>Using the kinematic equation of motion</a:t>
            </a:r>
          </a:p>
        </p:txBody>
      </p:sp>
      <p:graphicFrame>
        <p:nvGraphicFramePr>
          <p:cNvPr id="593949" name="Object 6"/>
          <p:cNvGraphicFramePr>
            <a:graphicFrameLocks noChangeAspect="1"/>
          </p:cNvGraphicFramePr>
          <p:nvPr/>
        </p:nvGraphicFramePr>
        <p:xfrm>
          <a:off x="874713" y="5597525"/>
          <a:ext cx="496887" cy="304800"/>
        </p:xfrm>
        <a:graphic>
          <a:graphicData uri="http://schemas.openxmlformats.org/presentationml/2006/ole">
            <p:oleObj spid="_x0000_s466950" name="Equation" r:id="rId7" imgW="304560" imgH="177480" progId="Equation.DSMT4">
              <p:embed/>
            </p:oleObj>
          </a:graphicData>
        </a:graphic>
      </p:graphicFrame>
      <p:sp>
        <p:nvSpPr>
          <p:cNvPr id="593950" name="Text Box 30"/>
          <p:cNvSpPr txBox="1">
            <a:spLocks noChangeArrowheads="1"/>
          </p:cNvSpPr>
          <p:nvPr/>
        </p:nvSpPr>
        <p:spPr bwMode="auto">
          <a:xfrm>
            <a:off x="152400" y="4833938"/>
            <a:ext cx="7683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Work</a:t>
            </a:r>
          </a:p>
        </p:txBody>
      </p:sp>
      <p:graphicFrame>
        <p:nvGraphicFramePr>
          <p:cNvPr id="593951" name="Object 7"/>
          <p:cNvGraphicFramePr>
            <a:graphicFrameLocks noChangeAspect="1"/>
          </p:cNvGraphicFramePr>
          <p:nvPr/>
        </p:nvGraphicFramePr>
        <p:xfrm>
          <a:off x="7467600" y="4856163"/>
          <a:ext cx="635000" cy="322262"/>
        </p:xfrm>
        <a:graphic>
          <a:graphicData uri="http://schemas.openxmlformats.org/presentationml/2006/ole">
            <p:oleObj spid="_x0000_s466951" name="Equation" r:id="rId8" imgW="380880" imgH="164880" progId="Equation.DSMT4">
              <p:embed/>
            </p:oleObj>
          </a:graphicData>
        </a:graphic>
      </p:graphicFrame>
      <p:sp>
        <p:nvSpPr>
          <p:cNvPr id="593952" name="Text Box 32"/>
          <p:cNvSpPr txBox="1">
            <a:spLocks noChangeArrowheads="1"/>
          </p:cNvSpPr>
          <p:nvPr/>
        </p:nvSpPr>
        <p:spPr bwMode="auto">
          <a:xfrm>
            <a:off x="6369050" y="4572000"/>
            <a:ext cx="990600" cy="822325"/>
          </a:xfrm>
          <a:prstGeom prst="rect">
            <a:avLst/>
          </a:prstGeom>
          <a:noFill/>
          <a:ln w="9525">
            <a:noFill/>
            <a:miter lim="800000"/>
            <a:headEnd/>
            <a:tailEnd/>
          </a:ln>
        </p:spPr>
        <p:txBody>
          <a:bodyPr>
            <a:prstTxWarp prst="textNoShape">
              <a:avLst/>
            </a:prstTxWarp>
            <a:spAutoFit/>
          </a:bodyPr>
          <a:lstStyle/>
          <a:p>
            <a:r>
              <a:rPr lang="en-US">
                <a:solidFill>
                  <a:srgbClr val="A50021"/>
                </a:solidFill>
                <a:latin typeface="Arial Narrow" charset="0"/>
              </a:rPr>
              <a:t>Kinetic Energy</a:t>
            </a:r>
          </a:p>
        </p:txBody>
      </p:sp>
      <p:sp>
        <p:nvSpPr>
          <p:cNvPr id="593953" name="Text Box 33"/>
          <p:cNvSpPr txBox="1">
            <a:spLocks noChangeArrowheads="1"/>
          </p:cNvSpPr>
          <p:nvPr/>
        </p:nvSpPr>
        <p:spPr bwMode="auto">
          <a:xfrm>
            <a:off x="152400" y="5486400"/>
            <a:ext cx="7683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Work</a:t>
            </a:r>
          </a:p>
        </p:txBody>
      </p:sp>
      <p:sp>
        <p:nvSpPr>
          <p:cNvPr id="593954" name="Text Box 34"/>
          <p:cNvSpPr txBox="1">
            <a:spLocks noChangeArrowheads="1"/>
          </p:cNvSpPr>
          <p:nvPr/>
        </p:nvSpPr>
        <p:spPr bwMode="auto">
          <a:xfrm>
            <a:off x="5410200" y="5486400"/>
            <a:ext cx="3581400" cy="66992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800" b="1">
                <a:solidFill>
                  <a:srgbClr val="A50021"/>
                </a:solidFill>
                <a:latin typeface="Arial Narrow" charset="0"/>
              </a:rPr>
              <a:t>Work done by the net force causes change in the object’s kinetic energy.</a:t>
            </a:r>
          </a:p>
        </p:txBody>
      </p:sp>
      <p:graphicFrame>
        <p:nvGraphicFramePr>
          <p:cNvPr id="593955" name="Object 8"/>
          <p:cNvGraphicFramePr>
            <a:graphicFrameLocks noChangeAspect="1"/>
          </p:cNvGraphicFramePr>
          <p:nvPr/>
        </p:nvGraphicFramePr>
        <p:xfrm>
          <a:off x="1511300" y="4846638"/>
          <a:ext cx="862013" cy="403225"/>
        </p:xfrm>
        <a:graphic>
          <a:graphicData uri="http://schemas.openxmlformats.org/presentationml/2006/ole">
            <p:oleObj spid="_x0000_s466952" name="Equation" r:id="rId9" imgW="558720" imgH="253800" progId="Equation.DSMT4">
              <p:embed/>
            </p:oleObj>
          </a:graphicData>
        </a:graphic>
      </p:graphicFrame>
      <p:graphicFrame>
        <p:nvGraphicFramePr>
          <p:cNvPr id="593956" name="Object 9"/>
          <p:cNvGraphicFramePr>
            <a:graphicFrameLocks noChangeAspect="1"/>
          </p:cNvGraphicFramePr>
          <p:nvPr/>
        </p:nvGraphicFramePr>
        <p:xfrm>
          <a:off x="2438400" y="4724400"/>
          <a:ext cx="1524000" cy="658813"/>
        </p:xfrm>
        <a:graphic>
          <a:graphicData uri="http://schemas.openxmlformats.org/presentationml/2006/ole">
            <p:oleObj spid="_x0000_s466953" name="Equation" r:id="rId10" imgW="939600" imgH="393480" progId="Equation.DSMT4">
              <p:embed/>
            </p:oleObj>
          </a:graphicData>
        </a:graphic>
      </p:graphicFrame>
      <p:graphicFrame>
        <p:nvGraphicFramePr>
          <p:cNvPr id="593957" name="Object 10"/>
          <p:cNvGraphicFramePr>
            <a:graphicFrameLocks noChangeAspect="1"/>
          </p:cNvGraphicFramePr>
          <p:nvPr/>
        </p:nvGraphicFramePr>
        <p:xfrm>
          <a:off x="4048125" y="4708525"/>
          <a:ext cx="1385888" cy="625475"/>
        </p:xfrm>
        <a:graphic>
          <a:graphicData uri="http://schemas.openxmlformats.org/presentationml/2006/ole">
            <p:oleObj spid="_x0000_s466954" name="Equation" r:id="rId11" imgW="901440" imgH="393480" progId="Equation.DSMT4">
              <p:embed/>
            </p:oleObj>
          </a:graphicData>
        </a:graphic>
      </p:graphicFrame>
      <p:graphicFrame>
        <p:nvGraphicFramePr>
          <p:cNvPr id="593958" name="Object 11"/>
          <p:cNvGraphicFramePr>
            <a:graphicFrameLocks noChangeAspect="1"/>
          </p:cNvGraphicFramePr>
          <p:nvPr/>
        </p:nvGraphicFramePr>
        <p:xfrm>
          <a:off x="7262813" y="3757613"/>
          <a:ext cx="1271587" cy="841375"/>
        </p:xfrm>
        <a:graphic>
          <a:graphicData uri="http://schemas.openxmlformats.org/presentationml/2006/ole">
            <p:oleObj spid="_x0000_s466955" name="Equation" r:id="rId12" imgW="482400" imgH="431640" progId="Equation.DSMT4">
              <p:embed/>
            </p:oleObj>
          </a:graphicData>
        </a:graphic>
      </p:graphicFrame>
      <p:graphicFrame>
        <p:nvGraphicFramePr>
          <p:cNvPr id="593959" name="Object 12"/>
          <p:cNvGraphicFramePr>
            <a:graphicFrameLocks noChangeAspect="1"/>
          </p:cNvGraphicFramePr>
          <p:nvPr/>
        </p:nvGraphicFramePr>
        <p:xfrm>
          <a:off x="1371600" y="5410200"/>
          <a:ext cx="1697038" cy="677863"/>
        </p:xfrm>
        <a:graphic>
          <a:graphicData uri="http://schemas.openxmlformats.org/presentationml/2006/ole">
            <p:oleObj spid="_x0000_s466956" name="Equation" r:id="rId13" imgW="1041120" imgH="393480" progId="Equation.DSMT4">
              <p:embed/>
            </p:oleObj>
          </a:graphicData>
        </a:graphic>
      </p:graphicFrame>
      <p:graphicFrame>
        <p:nvGraphicFramePr>
          <p:cNvPr id="593960" name="Object 13"/>
          <p:cNvGraphicFramePr>
            <a:graphicFrameLocks noChangeAspect="1"/>
          </p:cNvGraphicFramePr>
          <p:nvPr/>
        </p:nvGraphicFramePr>
        <p:xfrm>
          <a:off x="2997200" y="5605463"/>
          <a:ext cx="1346200" cy="414337"/>
        </p:xfrm>
        <a:graphic>
          <a:graphicData uri="http://schemas.openxmlformats.org/presentationml/2006/ole">
            <p:oleObj spid="_x0000_s466957" name="Equation" r:id="rId14" imgW="825480" imgH="241200" progId="Equation.DSMT4">
              <p:embed/>
            </p:oleObj>
          </a:graphicData>
        </a:graphic>
      </p:graphicFrame>
      <p:graphicFrame>
        <p:nvGraphicFramePr>
          <p:cNvPr id="593961" name="Object 14"/>
          <p:cNvGraphicFramePr>
            <a:graphicFrameLocks noChangeAspect="1"/>
          </p:cNvGraphicFramePr>
          <p:nvPr/>
        </p:nvGraphicFramePr>
        <p:xfrm>
          <a:off x="4343400" y="5638800"/>
          <a:ext cx="558800" cy="284163"/>
        </p:xfrm>
        <a:graphic>
          <a:graphicData uri="http://schemas.openxmlformats.org/presentationml/2006/ole">
            <p:oleObj spid="_x0000_s466958" name="Equation" r:id="rId15" imgW="342720" imgH="164880" progId="Equation.DSMT4">
              <p:embed/>
            </p:oleObj>
          </a:graphicData>
        </a:graphic>
      </p:graphicFrame>
      <p:sp>
        <p:nvSpPr>
          <p:cNvPr id="593962" name="Text Box 42"/>
          <p:cNvSpPr txBox="1">
            <a:spLocks noChangeArrowheads="1"/>
          </p:cNvSpPr>
          <p:nvPr/>
        </p:nvSpPr>
        <p:spPr bwMode="auto">
          <a:xfrm>
            <a:off x="5448300" y="6232525"/>
            <a:ext cx="3276600" cy="434975"/>
          </a:xfrm>
          <a:prstGeom prst="rect">
            <a:avLst/>
          </a:prstGeom>
          <a:solidFill>
            <a:srgbClr val="99FFCC"/>
          </a:solidFill>
          <a:ln w="38100">
            <a:solidFill>
              <a:schemeClr val="accent2"/>
            </a:solidFill>
            <a:miter lim="800000"/>
            <a:headEnd/>
            <a:tailEnd/>
          </a:ln>
        </p:spPr>
        <p:txBody>
          <a:bodyPr>
            <a:prstTxWarp prst="textNoShape">
              <a:avLst/>
            </a:prstTxWarp>
            <a:spAutoFit/>
          </a:bodyPr>
          <a:lstStyle/>
          <a:p>
            <a:r>
              <a:rPr lang="en-US" sz="2000" b="1">
                <a:solidFill>
                  <a:schemeClr val="accent2"/>
                </a:solidFill>
                <a:latin typeface="Arial Narrow" charset="0"/>
                <a:sym typeface="Wingdings" charset="2"/>
              </a:rPr>
              <a:t>Work-Kinetic Energy Theorem</a:t>
            </a:r>
            <a:endParaRPr lang="en-US" sz="2000" b="1">
              <a:solidFill>
                <a:schemeClr val="accent2"/>
              </a:solidFill>
              <a:latin typeface="Arial Narrow" charset="0"/>
            </a:endParaRPr>
          </a:p>
        </p:txBody>
      </p:sp>
      <p:graphicFrame>
        <p:nvGraphicFramePr>
          <p:cNvPr id="593963" name="Object 15"/>
          <p:cNvGraphicFramePr>
            <a:graphicFrameLocks noChangeAspect="1"/>
          </p:cNvGraphicFramePr>
          <p:nvPr/>
        </p:nvGraphicFramePr>
        <p:xfrm>
          <a:off x="4203700" y="3300413"/>
          <a:ext cx="1573213" cy="598487"/>
        </p:xfrm>
        <a:graphic>
          <a:graphicData uri="http://schemas.openxmlformats.org/presentationml/2006/ole">
            <p:oleObj spid="_x0000_s466959" name="Equation" r:id="rId16" imgW="736600" imgH="304800" progId="Equation.DSMT4">
              <p:embed/>
            </p:oleObj>
          </a:graphicData>
        </a:graphic>
      </p:graphicFrame>
      <p:graphicFrame>
        <p:nvGraphicFramePr>
          <p:cNvPr id="593964" name="Object 16"/>
          <p:cNvGraphicFramePr>
            <a:graphicFrameLocks noChangeAspect="1"/>
          </p:cNvGraphicFramePr>
          <p:nvPr/>
        </p:nvGraphicFramePr>
        <p:xfrm>
          <a:off x="5808663" y="3352800"/>
          <a:ext cx="1873250" cy="498475"/>
        </p:xfrm>
        <a:graphic>
          <a:graphicData uri="http://schemas.openxmlformats.org/presentationml/2006/ole">
            <p:oleObj spid="_x0000_s466960" name="Equation" r:id="rId17" imgW="876240" imgH="253800" progId="Equation.DSMT4">
              <p:embed/>
            </p:oleObj>
          </a:graphicData>
        </a:graphic>
      </p:graphicFrame>
      <p:graphicFrame>
        <p:nvGraphicFramePr>
          <p:cNvPr id="593965" name="Object 17"/>
          <p:cNvGraphicFramePr>
            <a:graphicFrameLocks noChangeAspect="1"/>
          </p:cNvGraphicFramePr>
          <p:nvPr/>
        </p:nvGraphicFramePr>
        <p:xfrm>
          <a:off x="7646988" y="3352800"/>
          <a:ext cx="949325" cy="498475"/>
        </p:xfrm>
        <a:graphic>
          <a:graphicData uri="http://schemas.openxmlformats.org/presentationml/2006/ole">
            <p:oleObj spid="_x0000_s466961" name="Equation" r:id="rId18" imgW="444240" imgH="253800" progId="Equation.DSMT4">
              <p:embed/>
            </p:oleObj>
          </a:graphicData>
        </a:graphic>
      </p:graphicFrame>
      <p:graphicFrame>
        <p:nvGraphicFramePr>
          <p:cNvPr id="593966" name="Object 18"/>
          <p:cNvGraphicFramePr>
            <a:graphicFrameLocks noChangeAspect="1"/>
          </p:cNvGraphicFramePr>
          <p:nvPr/>
        </p:nvGraphicFramePr>
        <p:xfrm>
          <a:off x="8105775" y="4645025"/>
          <a:ext cx="657225" cy="769938"/>
        </p:xfrm>
        <a:graphic>
          <a:graphicData uri="http://schemas.openxmlformats.org/presentationml/2006/ole">
            <p:oleObj spid="_x0000_s466962" name="Equation" r:id="rId19" imgW="393480" imgH="393480" progId="Equation.DSMT4">
              <p:embed/>
            </p:oleObj>
          </a:graphicData>
        </a:graphic>
      </p:graphicFrame>
      <p:sp>
        <p:nvSpPr>
          <p:cNvPr id="593970" name="AutoShape 50"/>
          <p:cNvSpPr>
            <a:spLocks noChangeArrowheads="1"/>
          </p:cNvSpPr>
          <p:nvPr/>
        </p:nvSpPr>
        <p:spPr bwMode="auto">
          <a:xfrm>
            <a:off x="5105400" y="3886200"/>
            <a:ext cx="1066800" cy="762000"/>
          </a:xfrm>
          <a:prstGeom prst="rightArrow">
            <a:avLst>
              <a:gd name="adj1" fmla="val 50000"/>
              <a:gd name="adj2" fmla="val 3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graphicFrame>
        <p:nvGraphicFramePr>
          <p:cNvPr id="593971" name="Object 19"/>
          <p:cNvGraphicFramePr>
            <a:graphicFrameLocks noChangeAspect="1"/>
          </p:cNvGraphicFramePr>
          <p:nvPr/>
        </p:nvGraphicFramePr>
        <p:xfrm>
          <a:off x="3792538" y="3962400"/>
          <a:ext cx="1084262" cy="703263"/>
        </p:xfrm>
        <a:graphic>
          <a:graphicData uri="http://schemas.openxmlformats.org/presentationml/2006/ole">
            <p:oleObj spid="_x0000_s466963" name="Equation" r:id="rId20" imgW="444240" imgH="2538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94" name="Rectangle 4"/>
          <p:cNvSpPr>
            <a:spLocks noGrp="1" noChangeArrowheads="1"/>
          </p:cNvSpPr>
          <p:nvPr>
            <p:ph type="dt" sz="quarter" idx="10"/>
          </p:nvPr>
        </p:nvSpPr>
        <p:spPr>
          <a:noFill/>
        </p:spPr>
        <p:txBody>
          <a:bodyPr/>
          <a:lstStyle/>
          <a:p>
            <a:r>
              <a:rPr lang="en-US" smtClean="0"/>
              <a:t>Monday, June 20, 2011</a:t>
            </a:r>
            <a:endParaRPr lang="en-US"/>
          </a:p>
        </p:txBody>
      </p:sp>
      <p:sp>
        <p:nvSpPr>
          <p:cNvPr id="41995" name="Rectangle 5"/>
          <p:cNvSpPr>
            <a:spLocks noGrp="1" noChangeArrowheads="1"/>
          </p:cNvSpPr>
          <p:nvPr>
            <p:ph type="ftr" sz="quarter" idx="11"/>
          </p:nvPr>
        </p:nvSpPr>
        <p:spPr>
          <a:noFill/>
        </p:spPr>
        <p:txBody>
          <a:bodyPr/>
          <a:lstStyle/>
          <a:p>
            <a:r>
              <a:rPr lang="en-US" smtClean="0"/>
              <a:t>PHYS 1443-001, Spring 2011 Dr. Jaehoon Yu</a:t>
            </a:r>
            <a:endParaRPr lang="en-US"/>
          </a:p>
        </p:txBody>
      </p:sp>
      <p:sp>
        <p:nvSpPr>
          <p:cNvPr id="41996" name="Rectangle 6"/>
          <p:cNvSpPr>
            <a:spLocks noGrp="1" noChangeArrowheads="1"/>
          </p:cNvSpPr>
          <p:nvPr>
            <p:ph type="sldNum" sz="quarter" idx="12"/>
          </p:nvPr>
        </p:nvSpPr>
        <p:spPr>
          <a:noFill/>
        </p:spPr>
        <p:txBody>
          <a:bodyPr/>
          <a:lstStyle/>
          <a:p>
            <a:fld id="{57945DD7-639A-454F-89AB-DE30CECE03B8}" type="slidenum">
              <a:rPr lang="en-US"/>
              <a:pPr/>
              <a:t>16</a:t>
            </a:fld>
            <a:endParaRPr lang="en-US"/>
          </a:p>
        </p:txBody>
      </p:sp>
      <p:sp>
        <p:nvSpPr>
          <p:cNvPr id="107522" name="Rectangle 2"/>
          <p:cNvSpPr>
            <a:spLocks noChangeArrowheads="1"/>
          </p:cNvSpPr>
          <p:nvPr/>
        </p:nvSpPr>
        <p:spPr bwMode="auto">
          <a:xfrm>
            <a:off x="2438400" y="5029200"/>
            <a:ext cx="4648200" cy="10668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107523" name="Rectangle 3"/>
          <p:cNvSpPr>
            <a:spLocks noChangeArrowheads="1"/>
          </p:cNvSpPr>
          <p:nvPr/>
        </p:nvSpPr>
        <p:spPr bwMode="auto">
          <a:xfrm>
            <a:off x="304800" y="5029200"/>
            <a:ext cx="1828800" cy="1066800"/>
          </a:xfrm>
          <a:prstGeom prst="rect">
            <a:avLst/>
          </a:prstGeom>
          <a:solidFill>
            <a:srgbClr val="FFFFCC"/>
          </a:solidFill>
          <a:ln w="38100">
            <a:solidFill>
              <a:srgbClr val="A50021"/>
            </a:solidFill>
            <a:miter lim="800000"/>
            <a:headEnd/>
            <a:tailEnd/>
          </a:ln>
        </p:spPr>
        <p:txBody>
          <a:bodyPr wrap="none" anchor="ctr">
            <a:prstTxWarp prst="textNoShape">
              <a:avLst/>
            </a:prstTxWarp>
            <a:spAutoFit/>
          </a:bodyPr>
          <a:lstStyle/>
          <a:p>
            <a:endParaRPr lang="en-US"/>
          </a:p>
        </p:txBody>
      </p:sp>
      <p:sp>
        <p:nvSpPr>
          <p:cNvPr id="41999" name="Rectangle 4"/>
          <p:cNvSpPr>
            <a:spLocks noGrp="1" noChangeArrowheads="1"/>
          </p:cNvSpPr>
          <p:nvPr>
            <p:ph type="title"/>
          </p:nvPr>
        </p:nvSpPr>
        <p:spPr>
          <a:xfrm>
            <a:off x="685800" y="152400"/>
            <a:ext cx="7772400" cy="457200"/>
          </a:xfrm>
        </p:spPr>
        <p:txBody>
          <a:bodyPr/>
          <a:lstStyle/>
          <a:p>
            <a:r>
              <a:rPr lang="en-US" sz="4000" dirty="0"/>
              <a:t>Work and Kinetic Energy</a:t>
            </a:r>
          </a:p>
        </p:txBody>
      </p:sp>
      <p:sp>
        <p:nvSpPr>
          <p:cNvPr id="107525" name="Text Box 5"/>
          <p:cNvSpPr txBox="1">
            <a:spLocks noChangeArrowheads="1"/>
          </p:cNvSpPr>
          <p:nvPr/>
        </p:nvSpPr>
        <p:spPr bwMode="auto">
          <a:xfrm>
            <a:off x="304800" y="762000"/>
            <a:ext cx="8610600" cy="1035050"/>
          </a:xfrm>
          <a:prstGeom prst="rect">
            <a:avLst/>
          </a:prstGeom>
          <a:solidFill>
            <a:srgbClr val="FFFFCC"/>
          </a:solidFill>
          <a:ln w="28575">
            <a:solidFill>
              <a:srgbClr val="800000"/>
            </a:solidFill>
            <a:miter lim="800000"/>
            <a:headEnd/>
            <a:tailEnd/>
          </a:ln>
        </p:spPr>
        <p:txBody>
          <a:bodyPr>
            <a:prstTxWarp prst="textNoShape">
              <a:avLst/>
            </a:prstTxWarp>
            <a:spAutoFit/>
          </a:bodyPr>
          <a:lstStyle/>
          <a:p>
            <a:pPr>
              <a:spcBef>
                <a:spcPct val="20000"/>
              </a:spcBef>
            </a:pPr>
            <a:r>
              <a:rPr lang="en-US" sz="3000">
                <a:solidFill>
                  <a:schemeClr val="accent2"/>
                </a:solidFill>
                <a:latin typeface="Monotype Corsiva" charset="0"/>
              </a:rPr>
              <a:t>A meaningful work in physics is done only when the sum of  the forces exerted on an object made a motion to the object.</a:t>
            </a:r>
            <a:endParaRPr lang="en-US" sz="3000">
              <a:solidFill>
                <a:schemeClr val="accent2"/>
              </a:solidFill>
              <a:latin typeface="Arial Narrow" charset="0"/>
            </a:endParaRPr>
          </a:p>
        </p:txBody>
      </p:sp>
      <p:sp>
        <p:nvSpPr>
          <p:cNvPr id="107526" name="Text Box 6"/>
          <p:cNvSpPr txBox="1">
            <a:spLocks noChangeArrowheads="1"/>
          </p:cNvSpPr>
          <p:nvPr/>
        </p:nvSpPr>
        <p:spPr bwMode="auto">
          <a:xfrm>
            <a:off x="914400" y="1981200"/>
            <a:ext cx="27432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Monotype Corsiva" charset="0"/>
              </a:rPr>
              <a:t>What does this mean?</a:t>
            </a:r>
            <a:endParaRPr lang="en-US">
              <a:solidFill>
                <a:srgbClr val="FF0000"/>
              </a:solidFill>
              <a:latin typeface="Arial Narrow" charset="0"/>
            </a:endParaRPr>
          </a:p>
        </p:txBody>
      </p:sp>
      <p:sp>
        <p:nvSpPr>
          <p:cNvPr id="107527" name="Text Box 7"/>
          <p:cNvSpPr txBox="1">
            <a:spLocks noChangeArrowheads="1"/>
          </p:cNvSpPr>
          <p:nvPr/>
        </p:nvSpPr>
        <p:spPr bwMode="auto">
          <a:xfrm>
            <a:off x="3962400" y="1905000"/>
            <a:ext cx="4953000" cy="1096963"/>
          </a:xfrm>
          <a:prstGeom prst="rect">
            <a:avLst/>
          </a:prstGeom>
          <a:noFill/>
          <a:ln w="28575">
            <a:noFill/>
            <a:miter lim="800000"/>
            <a:headEnd/>
            <a:tailEnd/>
          </a:ln>
        </p:spPr>
        <p:txBody>
          <a:bodyPr>
            <a:prstTxWarp prst="textNoShape">
              <a:avLst/>
            </a:prstTxWarp>
            <a:spAutoFit/>
          </a:bodyPr>
          <a:lstStyle/>
          <a:p>
            <a:pPr>
              <a:spcBef>
                <a:spcPct val="20000"/>
              </a:spcBef>
            </a:pPr>
            <a:r>
              <a:rPr lang="en-US" sz="2200">
                <a:solidFill>
                  <a:srgbClr val="CC00CC"/>
                </a:solidFill>
                <a:latin typeface="Monotype Corsiva" charset="0"/>
              </a:rPr>
              <a:t>However much tired your arms feel, if you were just holding an object without moving it you have not done any physical work to the object.</a:t>
            </a:r>
          </a:p>
        </p:txBody>
      </p:sp>
      <p:sp>
        <p:nvSpPr>
          <p:cNvPr id="107528" name="Text Box 8"/>
          <p:cNvSpPr txBox="1">
            <a:spLocks noChangeArrowheads="1"/>
          </p:cNvSpPr>
          <p:nvPr/>
        </p:nvSpPr>
        <p:spPr bwMode="auto">
          <a:xfrm>
            <a:off x="381000" y="3079750"/>
            <a:ext cx="53340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Monotype Corsiva" charset="0"/>
              </a:rPr>
              <a:t>Mathematically, the work is written as the product of magnitudes of the net force vector, the magnitude of the displacement vector  and the angle between them.</a:t>
            </a:r>
          </a:p>
        </p:txBody>
      </p:sp>
      <p:sp>
        <p:nvSpPr>
          <p:cNvPr id="107529" name="Text Box 9"/>
          <p:cNvSpPr txBox="1">
            <a:spLocks noChangeArrowheads="1"/>
          </p:cNvSpPr>
          <p:nvPr/>
        </p:nvSpPr>
        <p:spPr bwMode="auto">
          <a:xfrm>
            <a:off x="457200" y="4222750"/>
            <a:ext cx="8077200" cy="730250"/>
          </a:xfrm>
          <a:prstGeom prst="rect">
            <a:avLst/>
          </a:prstGeom>
          <a:solidFill>
            <a:srgbClr val="FFFFCC"/>
          </a:solidFill>
          <a:ln w="28575">
            <a:solidFill>
              <a:srgbClr val="003300"/>
            </a:solidFill>
            <a:miter lim="800000"/>
            <a:headEnd/>
            <a:tailEnd/>
          </a:ln>
        </p:spPr>
        <p:txBody>
          <a:bodyPr>
            <a:prstTxWarp prst="textNoShape">
              <a:avLst/>
            </a:prstTxWarp>
            <a:spAutoFit/>
          </a:bodyPr>
          <a:lstStyle/>
          <a:p>
            <a:pPr>
              <a:spcBef>
                <a:spcPct val="20000"/>
              </a:spcBef>
            </a:pPr>
            <a:r>
              <a:rPr lang="en-US" sz="2000">
                <a:solidFill>
                  <a:srgbClr val="FF0000"/>
                </a:solidFill>
                <a:latin typeface="Monotype Corsiva" charset="0"/>
              </a:rPr>
              <a:t>Kinetic Energy is the energy associated with the motion and capacity to perform work.   </a:t>
            </a:r>
            <a:r>
              <a:rPr lang="en-US" sz="2000">
                <a:solidFill>
                  <a:srgbClr val="003300"/>
                </a:solidFill>
                <a:latin typeface="Monotype Corsiva" charset="0"/>
              </a:rPr>
              <a:t>Work causes change of energy after the completion</a:t>
            </a:r>
            <a:r>
              <a:rPr lang="en-US" sz="2000">
                <a:solidFill>
                  <a:srgbClr val="003300"/>
                </a:solidFill>
                <a:latin typeface="Monotype Corsiva" charset="0"/>
                <a:sym typeface="Wingdings" charset="2"/>
              </a:rPr>
              <a:t> </a:t>
            </a:r>
            <a:r>
              <a:rPr lang="en-US" sz="2000" b="1" u="sng">
                <a:solidFill>
                  <a:srgbClr val="FF0000"/>
                </a:solidFill>
                <a:latin typeface="Arial Narrow" charset="0"/>
                <a:sym typeface="Wingdings" charset="2"/>
              </a:rPr>
              <a:t>Work-Kinetic energy theorem</a:t>
            </a:r>
            <a:endParaRPr lang="en-US" sz="2000" b="1" u="sng">
              <a:solidFill>
                <a:srgbClr val="FF0000"/>
              </a:solidFill>
              <a:latin typeface="Arial Narrow" charset="0"/>
            </a:endParaRPr>
          </a:p>
        </p:txBody>
      </p:sp>
      <p:graphicFrame>
        <p:nvGraphicFramePr>
          <p:cNvPr id="107530" name="Object 2"/>
          <p:cNvGraphicFramePr>
            <a:graphicFrameLocks noChangeAspect="1"/>
          </p:cNvGraphicFramePr>
          <p:nvPr/>
        </p:nvGraphicFramePr>
        <p:xfrm>
          <a:off x="5943600" y="3124200"/>
          <a:ext cx="557213" cy="369888"/>
        </p:xfrm>
        <a:graphic>
          <a:graphicData uri="http://schemas.openxmlformats.org/presentationml/2006/ole">
            <p:oleObj spid="_x0000_s470018" name="Equation" r:id="rId3" imgW="304560" imgH="177480" progId="Equation.DSMT4">
              <p:embed/>
            </p:oleObj>
          </a:graphicData>
        </a:graphic>
      </p:graphicFrame>
      <p:graphicFrame>
        <p:nvGraphicFramePr>
          <p:cNvPr id="107531" name="Object 3"/>
          <p:cNvGraphicFramePr>
            <a:graphicFrameLocks noChangeAspect="1"/>
          </p:cNvGraphicFramePr>
          <p:nvPr/>
        </p:nvGraphicFramePr>
        <p:xfrm>
          <a:off x="376238" y="5268913"/>
          <a:ext cx="766762" cy="446087"/>
        </p:xfrm>
        <a:graphic>
          <a:graphicData uri="http://schemas.openxmlformats.org/presentationml/2006/ole">
            <p:oleObj spid="_x0000_s470019" name="Equation" r:id="rId4" imgW="291960" imgH="164880" progId="Equation.DSMT4">
              <p:embed/>
            </p:oleObj>
          </a:graphicData>
        </a:graphic>
      </p:graphicFrame>
      <p:graphicFrame>
        <p:nvGraphicFramePr>
          <p:cNvPr id="107532" name="Object 4"/>
          <p:cNvGraphicFramePr>
            <a:graphicFrameLocks noChangeAspect="1"/>
          </p:cNvGraphicFramePr>
          <p:nvPr/>
        </p:nvGraphicFramePr>
        <p:xfrm>
          <a:off x="2438400" y="5035550"/>
          <a:ext cx="1662113" cy="1060450"/>
        </p:xfrm>
        <a:graphic>
          <a:graphicData uri="http://schemas.openxmlformats.org/presentationml/2006/ole">
            <p:oleObj spid="_x0000_s470020" name="Equation" r:id="rId5" imgW="482400" imgH="253800" progId="Equation.DSMT4">
              <p:embed/>
            </p:oleObj>
          </a:graphicData>
        </a:graphic>
      </p:graphicFrame>
      <p:sp>
        <p:nvSpPr>
          <p:cNvPr id="107533" name="Text Box 13"/>
          <p:cNvSpPr txBox="1">
            <a:spLocks noChangeArrowheads="1"/>
          </p:cNvSpPr>
          <p:nvPr/>
        </p:nvSpPr>
        <p:spPr bwMode="auto">
          <a:xfrm>
            <a:off x="7315200" y="5229225"/>
            <a:ext cx="1371600" cy="485775"/>
          </a:xfrm>
          <a:prstGeom prst="rect">
            <a:avLst/>
          </a:prstGeom>
          <a:solidFill>
            <a:srgbClr val="CCFFFF"/>
          </a:solidFill>
          <a:ln w="28575">
            <a:solidFill>
              <a:srgbClr val="003300"/>
            </a:solidFill>
            <a:miter lim="800000"/>
            <a:headEnd/>
            <a:tailEnd/>
          </a:ln>
        </p:spPr>
        <p:txBody>
          <a:bodyPr>
            <a:prstTxWarp prst="textNoShape">
              <a:avLst/>
            </a:prstTxWarp>
            <a:spAutoFit/>
          </a:bodyPr>
          <a:lstStyle/>
          <a:p>
            <a:pPr>
              <a:spcBef>
                <a:spcPct val="20000"/>
              </a:spcBef>
            </a:pPr>
            <a:r>
              <a:rPr lang="en-US">
                <a:solidFill>
                  <a:srgbClr val="FF0000"/>
                </a:solidFill>
                <a:latin typeface="Monotype Corsiva" charset="0"/>
              </a:rPr>
              <a:t>Nm=Joule</a:t>
            </a:r>
          </a:p>
        </p:txBody>
      </p:sp>
      <p:graphicFrame>
        <p:nvGraphicFramePr>
          <p:cNvPr id="107534" name="Object 5"/>
          <p:cNvGraphicFramePr>
            <a:graphicFrameLocks noChangeAspect="1"/>
          </p:cNvGraphicFramePr>
          <p:nvPr/>
        </p:nvGraphicFramePr>
        <p:xfrm>
          <a:off x="6564313" y="2932113"/>
          <a:ext cx="1397000" cy="766762"/>
        </p:xfrm>
        <a:graphic>
          <a:graphicData uri="http://schemas.openxmlformats.org/presentationml/2006/ole">
            <p:oleObj spid="_x0000_s470021" name="Equation" r:id="rId6" imgW="762000" imgH="368300" progId="Equation.DSMT4">
              <p:embed/>
            </p:oleObj>
          </a:graphicData>
        </a:graphic>
      </p:graphicFrame>
      <p:graphicFrame>
        <p:nvGraphicFramePr>
          <p:cNvPr id="107535" name="Object 6"/>
          <p:cNvGraphicFramePr>
            <a:graphicFrameLocks noChangeAspect="1"/>
          </p:cNvGraphicFramePr>
          <p:nvPr/>
        </p:nvGraphicFramePr>
        <p:xfrm>
          <a:off x="6664325" y="3495675"/>
          <a:ext cx="1836738" cy="650875"/>
        </p:xfrm>
        <a:graphic>
          <a:graphicData uri="http://schemas.openxmlformats.org/presentationml/2006/ole">
            <p:oleObj spid="_x0000_s470022" name="Equation" r:id="rId7" imgW="1003300" imgH="393700" progId="Equation.DSMT4">
              <p:embed/>
            </p:oleObj>
          </a:graphicData>
        </a:graphic>
      </p:graphicFrame>
      <p:graphicFrame>
        <p:nvGraphicFramePr>
          <p:cNvPr id="107536" name="Object 7"/>
          <p:cNvGraphicFramePr>
            <a:graphicFrameLocks noChangeAspect="1"/>
          </p:cNvGraphicFramePr>
          <p:nvPr/>
        </p:nvGraphicFramePr>
        <p:xfrm>
          <a:off x="1101725" y="5029200"/>
          <a:ext cx="1031875" cy="1066800"/>
        </p:xfrm>
        <a:graphic>
          <a:graphicData uri="http://schemas.openxmlformats.org/presentationml/2006/ole">
            <p:oleObj spid="_x0000_s470023" name="Equation" r:id="rId8" imgW="393480" imgH="393480" progId="Equation.DSMT4">
              <p:embed/>
            </p:oleObj>
          </a:graphicData>
        </a:graphic>
      </p:graphicFrame>
      <p:graphicFrame>
        <p:nvGraphicFramePr>
          <p:cNvPr id="107537" name="Object 8"/>
          <p:cNvGraphicFramePr>
            <a:graphicFrameLocks noChangeAspect="1"/>
          </p:cNvGraphicFramePr>
          <p:nvPr/>
        </p:nvGraphicFramePr>
        <p:xfrm>
          <a:off x="4017963" y="5105400"/>
          <a:ext cx="2230437" cy="1006475"/>
        </p:xfrm>
        <a:graphic>
          <a:graphicData uri="http://schemas.openxmlformats.org/presentationml/2006/ole">
            <p:oleObj spid="_x0000_s470024" name="Equation" r:id="rId9" imgW="647640" imgH="241200" progId="Equation.DSMT4">
              <p:embed/>
            </p:oleObj>
          </a:graphicData>
        </a:graphic>
      </p:graphicFrame>
      <p:graphicFrame>
        <p:nvGraphicFramePr>
          <p:cNvPr id="107538" name="Object 9"/>
          <p:cNvGraphicFramePr>
            <a:graphicFrameLocks noChangeAspect="1"/>
          </p:cNvGraphicFramePr>
          <p:nvPr/>
        </p:nvGraphicFramePr>
        <p:xfrm>
          <a:off x="6211888" y="5178425"/>
          <a:ext cx="874712" cy="688975"/>
        </p:xfrm>
        <a:graphic>
          <a:graphicData uri="http://schemas.openxmlformats.org/presentationml/2006/ole">
            <p:oleObj spid="_x0000_s470025" name="Equation" r:id="rId10" imgW="253800" imgH="1648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1" name="Date Placeholder 2"/>
          <p:cNvSpPr>
            <a:spLocks noGrp="1"/>
          </p:cNvSpPr>
          <p:nvPr>
            <p:ph type="dt" sz="quarter" idx="10"/>
          </p:nvPr>
        </p:nvSpPr>
        <p:spPr>
          <a:noFill/>
        </p:spPr>
        <p:txBody>
          <a:bodyPr/>
          <a:lstStyle/>
          <a:p>
            <a:r>
              <a:rPr lang="en-US" smtClean="0"/>
              <a:t>Monday, June 20, 2011</a:t>
            </a:r>
            <a:endParaRPr lang="en-US"/>
          </a:p>
        </p:txBody>
      </p:sp>
      <p:sp>
        <p:nvSpPr>
          <p:cNvPr id="39942"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39943" name="Slide Number Placeholder 4"/>
          <p:cNvSpPr>
            <a:spLocks noGrp="1"/>
          </p:cNvSpPr>
          <p:nvPr>
            <p:ph type="sldNum" sz="quarter" idx="12"/>
          </p:nvPr>
        </p:nvSpPr>
        <p:spPr>
          <a:noFill/>
        </p:spPr>
        <p:txBody>
          <a:bodyPr/>
          <a:lstStyle/>
          <a:p>
            <a:fld id="{6F136455-A8E3-534E-BF9D-89E026D463AA}" type="slidenum">
              <a:rPr lang="en-US"/>
              <a:pPr/>
              <a:t>17</a:t>
            </a:fld>
            <a:endParaRPr lang="en-US"/>
          </a:p>
        </p:txBody>
      </p:sp>
      <p:sp>
        <p:nvSpPr>
          <p:cNvPr id="611331" name="Text Box 3"/>
          <p:cNvSpPr txBox="1">
            <a:spLocks noChangeArrowheads="1"/>
          </p:cNvSpPr>
          <p:nvPr/>
        </p:nvSpPr>
        <p:spPr bwMode="auto">
          <a:xfrm>
            <a:off x="304800" y="3902075"/>
            <a:ext cx="8607425"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When a net external force by the jet engine does work on and object, the kinetic energy of the object changes according to</a:t>
            </a:r>
          </a:p>
        </p:txBody>
      </p:sp>
      <p:graphicFrame>
        <p:nvGraphicFramePr>
          <p:cNvPr id="611332" name="Object 2"/>
          <p:cNvGraphicFramePr>
            <a:graphicFrameLocks noChangeAspect="1"/>
          </p:cNvGraphicFramePr>
          <p:nvPr/>
        </p:nvGraphicFramePr>
        <p:xfrm>
          <a:off x="1295400" y="5105400"/>
          <a:ext cx="925513" cy="539750"/>
        </p:xfrm>
        <a:graphic>
          <a:graphicData uri="http://schemas.openxmlformats.org/presentationml/2006/ole">
            <p:oleObj spid="_x0000_s467970" name="Equation" r:id="rId4" imgW="304560" imgH="177480" progId="Equation.DSMT4">
              <p:embed/>
            </p:oleObj>
          </a:graphicData>
        </a:graphic>
      </p:graphicFrame>
      <p:pic>
        <p:nvPicPr>
          <p:cNvPr id="611333" name="Picture 5" descr="afg006"/>
          <p:cNvPicPr>
            <a:picLocks noChangeAspect="1" noChangeArrowheads="1"/>
          </p:cNvPicPr>
          <p:nvPr/>
        </p:nvPicPr>
        <p:blipFill>
          <a:blip r:embed="rId5"/>
          <a:srcRect/>
          <a:stretch>
            <a:fillRect/>
          </a:stretch>
        </p:blipFill>
        <p:spPr bwMode="auto">
          <a:xfrm>
            <a:off x="609600" y="990600"/>
            <a:ext cx="7848600" cy="2590800"/>
          </a:xfrm>
          <a:prstGeom prst="rect">
            <a:avLst/>
          </a:prstGeom>
          <a:noFill/>
          <a:ln w="9525">
            <a:noFill/>
            <a:miter lim="800000"/>
            <a:headEnd/>
            <a:tailEnd/>
          </a:ln>
        </p:spPr>
      </p:pic>
      <p:sp>
        <p:nvSpPr>
          <p:cNvPr id="39946" name="Rectangle 6"/>
          <p:cNvSpPr>
            <a:spLocks noGrp="1" noChangeArrowheads="1"/>
          </p:cNvSpPr>
          <p:nvPr>
            <p:ph type="title"/>
          </p:nvPr>
        </p:nvSpPr>
        <p:spPr>
          <a:xfrm>
            <a:off x="685800" y="76200"/>
            <a:ext cx="7772400" cy="838200"/>
          </a:xfrm>
        </p:spPr>
        <p:txBody>
          <a:bodyPr/>
          <a:lstStyle/>
          <a:p>
            <a:r>
              <a:rPr lang="en-US"/>
              <a:t>Work-Kinetic Energy Theorem</a:t>
            </a:r>
          </a:p>
        </p:txBody>
      </p:sp>
      <p:graphicFrame>
        <p:nvGraphicFramePr>
          <p:cNvPr id="611335" name="Object 3"/>
          <p:cNvGraphicFramePr>
            <a:graphicFrameLocks noChangeAspect="1"/>
          </p:cNvGraphicFramePr>
          <p:nvPr/>
        </p:nvGraphicFramePr>
        <p:xfrm>
          <a:off x="2182813" y="5059363"/>
          <a:ext cx="2541587" cy="731837"/>
        </p:xfrm>
        <a:graphic>
          <a:graphicData uri="http://schemas.openxmlformats.org/presentationml/2006/ole">
            <p:oleObj spid="_x0000_s467971" name="Equation" r:id="rId6" imgW="838080" imgH="241200" progId="Equation.DSMT4">
              <p:embed/>
            </p:oleObj>
          </a:graphicData>
        </a:graphic>
      </p:graphicFrame>
      <p:graphicFrame>
        <p:nvGraphicFramePr>
          <p:cNvPr id="611336" name="Object 4"/>
          <p:cNvGraphicFramePr>
            <a:graphicFrameLocks noChangeAspect="1"/>
          </p:cNvGraphicFramePr>
          <p:nvPr/>
        </p:nvGraphicFramePr>
        <p:xfrm>
          <a:off x="4695825" y="5059363"/>
          <a:ext cx="2543175" cy="731837"/>
        </p:xfrm>
        <a:graphic>
          <a:graphicData uri="http://schemas.openxmlformats.org/presentationml/2006/ole">
            <p:oleObj spid="_x0000_s467972" name="Equation" r:id="rId7" imgW="838080" imgH="2412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9" name="Date Placeholder 3"/>
          <p:cNvSpPr>
            <a:spLocks noGrp="1"/>
          </p:cNvSpPr>
          <p:nvPr>
            <p:ph type="dt" sz="quarter" idx="10"/>
          </p:nvPr>
        </p:nvSpPr>
        <p:spPr>
          <a:noFill/>
        </p:spPr>
        <p:txBody>
          <a:bodyPr/>
          <a:lstStyle/>
          <a:p>
            <a:r>
              <a:rPr lang="en-US" smtClean="0"/>
              <a:t>Monday, June 20, 2011</a:t>
            </a:r>
            <a:endParaRPr lang="en-US"/>
          </a:p>
        </p:txBody>
      </p:sp>
      <p:sp>
        <p:nvSpPr>
          <p:cNvPr id="43020"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43021" name="Slide Number Placeholder 5"/>
          <p:cNvSpPr>
            <a:spLocks noGrp="1"/>
          </p:cNvSpPr>
          <p:nvPr>
            <p:ph type="sldNum" sz="quarter" idx="12"/>
          </p:nvPr>
        </p:nvSpPr>
        <p:spPr>
          <a:noFill/>
        </p:spPr>
        <p:txBody>
          <a:bodyPr/>
          <a:lstStyle/>
          <a:p>
            <a:fld id="{EA349291-ABA5-6C4D-9D26-D508EAC4AF65}" type="slidenum">
              <a:rPr lang="en-US"/>
              <a:pPr/>
              <a:t>18</a:t>
            </a:fld>
            <a:endParaRPr lang="en-US"/>
          </a:p>
        </p:txBody>
      </p:sp>
      <p:sp>
        <p:nvSpPr>
          <p:cNvPr id="43022" name="Rectangle 2"/>
          <p:cNvSpPr>
            <a:spLocks noGrp="1" noChangeArrowheads="1"/>
          </p:cNvSpPr>
          <p:nvPr>
            <p:ph type="title"/>
          </p:nvPr>
        </p:nvSpPr>
        <p:spPr>
          <a:xfrm>
            <a:off x="685800" y="76200"/>
            <a:ext cx="7772400" cy="609600"/>
          </a:xfrm>
        </p:spPr>
        <p:txBody>
          <a:bodyPr/>
          <a:lstStyle/>
          <a:p>
            <a:r>
              <a:rPr lang="en-US" sz="4000"/>
              <a:t>Example for Work-KE Theorem</a:t>
            </a:r>
          </a:p>
        </p:txBody>
      </p:sp>
      <p:sp>
        <p:nvSpPr>
          <p:cNvPr id="312323" name="Text Box 3"/>
          <p:cNvSpPr txBox="1">
            <a:spLocks noChangeArrowheads="1"/>
          </p:cNvSpPr>
          <p:nvPr/>
        </p:nvSpPr>
        <p:spPr bwMode="auto">
          <a:xfrm>
            <a:off x="381000" y="685800"/>
            <a:ext cx="83058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6.0kg block initially at rest is pulled to East along a horizontal, frictionless surface by a constant horizontal force of 12N.  Find the speed of the block after it has moved 3.0m.</a:t>
            </a:r>
          </a:p>
        </p:txBody>
      </p:sp>
      <p:sp>
        <p:nvSpPr>
          <p:cNvPr id="312324" name="Text Box 4"/>
          <p:cNvSpPr txBox="1">
            <a:spLocks noChangeArrowheads="1"/>
          </p:cNvSpPr>
          <p:nvPr/>
        </p:nvSpPr>
        <p:spPr bwMode="auto">
          <a:xfrm>
            <a:off x="3657600" y="1600200"/>
            <a:ext cx="3352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Work done by the force </a:t>
            </a:r>
            <a:r>
              <a:rPr lang="en-US" b="1">
                <a:solidFill>
                  <a:schemeClr val="accent2"/>
                </a:solidFill>
                <a:latin typeface="Monotype Corsiva" charset="0"/>
              </a:rPr>
              <a:t>F</a:t>
            </a:r>
            <a:r>
              <a:rPr lang="en-US">
                <a:solidFill>
                  <a:schemeClr val="accent2"/>
                </a:solidFill>
                <a:latin typeface="Arial Narrow" charset="0"/>
              </a:rPr>
              <a:t> is</a:t>
            </a:r>
            <a:endParaRPr lang="en-US"/>
          </a:p>
        </p:txBody>
      </p:sp>
      <p:sp>
        <p:nvSpPr>
          <p:cNvPr id="312325" name="Text Box 5"/>
          <p:cNvSpPr txBox="1">
            <a:spLocks noChangeArrowheads="1"/>
          </p:cNvSpPr>
          <p:nvPr/>
        </p:nvSpPr>
        <p:spPr bwMode="auto">
          <a:xfrm>
            <a:off x="304800" y="3352800"/>
            <a:ext cx="5562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From the work-kinetic energy theorem, we know</a:t>
            </a:r>
          </a:p>
        </p:txBody>
      </p:sp>
      <p:graphicFrame>
        <p:nvGraphicFramePr>
          <p:cNvPr id="312326" name="Object 2"/>
          <p:cNvGraphicFramePr>
            <a:graphicFrameLocks noChangeAspect="1"/>
          </p:cNvGraphicFramePr>
          <p:nvPr/>
        </p:nvGraphicFramePr>
        <p:xfrm>
          <a:off x="3429000" y="2343150"/>
          <a:ext cx="608013" cy="371475"/>
        </p:xfrm>
        <a:graphic>
          <a:graphicData uri="http://schemas.openxmlformats.org/presentationml/2006/ole">
            <p:oleObj spid="_x0000_s471042" name="Equation" r:id="rId3" imgW="304560" imgH="177480" progId="Equation.DSMT4">
              <p:embed/>
            </p:oleObj>
          </a:graphicData>
        </a:graphic>
      </p:graphicFrame>
      <p:sp>
        <p:nvSpPr>
          <p:cNvPr id="312327" name="Text Box 7"/>
          <p:cNvSpPr txBox="1">
            <a:spLocks noChangeArrowheads="1"/>
          </p:cNvSpPr>
          <p:nvPr/>
        </p:nvSpPr>
        <p:spPr bwMode="auto">
          <a:xfrm>
            <a:off x="304800" y="4251325"/>
            <a:ext cx="6324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Since initial speed is 0, the above equation becomes </a:t>
            </a:r>
          </a:p>
        </p:txBody>
      </p:sp>
      <p:sp>
        <p:nvSpPr>
          <p:cNvPr id="312328" name="Rectangle 8"/>
          <p:cNvSpPr>
            <a:spLocks noChangeArrowheads="1"/>
          </p:cNvSpPr>
          <p:nvPr/>
        </p:nvSpPr>
        <p:spPr bwMode="auto">
          <a:xfrm>
            <a:off x="762000" y="1679575"/>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9"/>
          <p:cNvGrpSpPr>
            <a:grpSpLocks/>
          </p:cNvGrpSpPr>
          <p:nvPr/>
        </p:nvGrpSpPr>
        <p:grpSpPr bwMode="auto">
          <a:xfrm>
            <a:off x="1371600" y="1600200"/>
            <a:ext cx="457200" cy="457200"/>
            <a:chOff x="864" y="1008"/>
            <a:chExt cx="288" cy="288"/>
          </a:xfrm>
        </p:grpSpPr>
        <p:sp>
          <p:nvSpPr>
            <p:cNvPr id="43043" name="Line 10"/>
            <p:cNvSpPr>
              <a:spLocks noChangeShapeType="1"/>
            </p:cNvSpPr>
            <p:nvPr/>
          </p:nvSpPr>
          <p:spPr bwMode="auto">
            <a:xfrm flipV="1">
              <a:off x="864" y="1248"/>
              <a:ext cx="288" cy="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3044" name="Text Box 11"/>
            <p:cNvSpPr txBox="1">
              <a:spLocks noChangeArrowheads="1"/>
            </p:cNvSpPr>
            <p:nvPr/>
          </p:nvSpPr>
          <p:spPr bwMode="auto">
            <a:xfrm>
              <a:off x="864" y="1008"/>
              <a:ext cx="227"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F</a:t>
              </a:r>
            </a:p>
          </p:txBody>
        </p:sp>
      </p:grpSp>
      <p:sp>
        <p:nvSpPr>
          <p:cNvPr id="312332" name="Rectangle 12"/>
          <p:cNvSpPr>
            <a:spLocks noChangeArrowheads="1"/>
          </p:cNvSpPr>
          <p:nvPr/>
        </p:nvSpPr>
        <p:spPr bwMode="auto">
          <a:xfrm>
            <a:off x="2286000" y="1677988"/>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3" name="Group 13"/>
          <p:cNvGrpSpPr>
            <a:grpSpLocks/>
          </p:cNvGrpSpPr>
          <p:nvPr/>
        </p:nvGrpSpPr>
        <p:grpSpPr bwMode="auto">
          <a:xfrm>
            <a:off x="1066800" y="2792413"/>
            <a:ext cx="1524000" cy="484187"/>
            <a:chOff x="672" y="2256"/>
            <a:chExt cx="960" cy="305"/>
          </a:xfrm>
        </p:grpSpPr>
        <p:sp>
          <p:nvSpPr>
            <p:cNvPr id="43039" name="Line 14"/>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43040" name="Line 15"/>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43041" name="Line 16"/>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43042" name="Text Box 17"/>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pSp>
        <p:nvGrpSpPr>
          <p:cNvPr id="4" name="Group 18"/>
          <p:cNvGrpSpPr>
            <a:grpSpLocks/>
          </p:cNvGrpSpPr>
          <p:nvPr/>
        </p:nvGrpSpPr>
        <p:grpSpPr bwMode="auto">
          <a:xfrm>
            <a:off x="685800" y="2360613"/>
            <a:ext cx="795338" cy="457200"/>
            <a:chOff x="432" y="2013"/>
            <a:chExt cx="501" cy="288"/>
          </a:xfrm>
        </p:grpSpPr>
        <p:sp>
          <p:nvSpPr>
            <p:cNvPr id="43037" name="Line 19"/>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3038" name="Text Box 20"/>
            <p:cNvSpPr txBox="1">
              <a:spLocks noChangeArrowheads="1"/>
            </p:cNvSpPr>
            <p:nvPr/>
          </p:nvSpPr>
          <p:spPr bwMode="auto">
            <a:xfrm>
              <a:off x="518" y="2013"/>
              <a:ext cx="415"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i</a:t>
              </a:r>
              <a:r>
                <a:rPr lang="en-US">
                  <a:solidFill>
                    <a:schemeClr val="accent2"/>
                  </a:solidFill>
                  <a:latin typeface="Monotype Corsiva" charset="0"/>
                </a:rPr>
                <a:t>=0</a:t>
              </a:r>
            </a:p>
          </p:txBody>
        </p:sp>
      </p:grpSp>
      <p:grpSp>
        <p:nvGrpSpPr>
          <p:cNvPr id="5" name="Group 21"/>
          <p:cNvGrpSpPr>
            <a:grpSpLocks/>
          </p:cNvGrpSpPr>
          <p:nvPr/>
        </p:nvGrpSpPr>
        <p:grpSpPr bwMode="auto">
          <a:xfrm>
            <a:off x="2057400" y="2362200"/>
            <a:ext cx="1219200" cy="457200"/>
            <a:chOff x="432" y="2013"/>
            <a:chExt cx="480" cy="288"/>
          </a:xfrm>
        </p:grpSpPr>
        <p:sp>
          <p:nvSpPr>
            <p:cNvPr id="43035" name="Line 22"/>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3036" name="Text Box 23"/>
            <p:cNvSpPr txBox="1">
              <a:spLocks noChangeArrowheads="1"/>
            </p:cNvSpPr>
            <p:nvPr/>
          </p:nvSpPr>
          <p:spPr bwMode="auto">
            <a:xfrm>
              <a:off x="518" y="2013"/>
              <a:ext cx="15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312344" name="Line 24"/>
          <p:cNvSpPr>
            <a:spLocks noChangeShapeType="1"/>
          </p:cNvSpPr>
          <p:nvPr/>
        </p:nvSpPr>
        <p:spPr bwMode="auto">
          <a:xfrm>
            <a:off x="381000" y="2286000"/>
            <a:ext cx="3048000" cy="0"/>
          </a:xfrm>
          <a:prstGeom prst="line">
            <a:avLst/>
          </a:prstGeom>
          <a:noFill/>
          <a:ln w="57150">
            <a:solidFill>
              <a:srgbClr val="CC6600"/>
            </a:solidFill>
            <a:round/>
            <a:headEnd/>
            <a:tailEnd/>
          </a:ln>
        </p:spPr>
        <p:txBody>
          <a:bodyPr>
            <a:prstTxWarp prst="textNoShape">
              <a:avLst/>
            </a:prstTxWarp>
          </a:bodyPr>
          <a:lstStyle/>
          <a:p>
            <a:endParaRPr lang="en-US"/>
          </a:p>
        </p:txBody>
      </p:sp>
      <p:graphicFrame>
        <p:nvGraphicFramePr>
          <p:cNvPr id="312345" name="Object 3"/>
          <p:cNvGraphicFramePr>
            <a:graphicFrameLocks noChangeAspect="1"/>
          </p:cNvGraphicFramePr>
          <p:nvPr/>
        </p:nvGraphicFramePr>
        <p:xfrm>
          <a:off x="5943600" y="3122613"/>
          <a:ext cx="2438400" cy="839787"/>
        </p:xfrm>
        <a:graphic>
          <a:graphicData uri="http://schemas.openxmlformats.org/presentationml/2006/ole">
            <p:oleObj spid="_x0000_s471043" name="Equation" r:id="rId4" imgW="1206360" imgH="393480" progId="Equation.3">
              <p:embed/>
            </p:oleObj>
          </a:graphicData>
        </a:graphic>
      </p:graphicFrame>
      <p:graphicFrame>
        <p:nvGraphicFramePr>
          <p:cNvPr id="312346" name="Object 4"/>
          <p:cNvGraphicFramePr>
            <a:graphicFrameLocks noChangeAspect="1"/>
          </p:cNvGraphicFramePr>
          <p:nvPr/>
        </p:nvGraphicFramePr>
        <p:xfrm>
          <a:off x="6477000" y="4038600"/>
          <a:ext cx="1447800" cy="860425"/>
        </p:xfrm>
        <a:graphic>
          <a:graphicData uri="http://schemas.openxmlformats.org/presentationml/2006/ole">
            <p:oleObj spid="_x0000_s471044" name="Equation" r:id="rId5" imgW="698400" imgH="393480" progId="Equation.3">
              <p:embed/>
            </p:oleObj>
          </a:graphicData>
        </a:graphic>
      </p:graphicFrame>
      <p:graphicFrame>
        <p:nvGraphicFramePr>
          <p:cNvPr id="312347" name="Object 5"/>
          <p:cNvGraphicFramePr>
            <a:graphicFrameLocks noChangeAspect="1"/>
          </p:cNvGraphicFramePr>
          <p:nvPr/>
        </p:nvGraphicFramePr>
        <p:xfrm>
          <a:off x="4953000" y="5248275"/>
          <a:ext cx="585788" cy="488950"/>
        </p:xfrm>
        <a:graphic>
          <a:graphicData uri="http://schemas.openxmlformats.org/presentationml/2006/ole">
            <p:oleObj spid="_x0000_s471045" name="Equation" r:id="rId6" imgW="304560" imgH="241200" progId="Equation.DSMT4">
              <p:embed/>
            </p:oleObj>
          </a:graphicData>
        </a:graphic>
      </p:graphicFrame>
      <p:sp>
        <p:nvSpPr>
          <p:cNvPr id="312348" name="Text Box 28"/>
          <p:cNvSpPr txBox="1">
            <a:spLocks noChangeArrowheads="1"/>
          </p:cNvSpPr>
          <p:nvPr/>
        </p:nvSpPr>
        <p:spPr bwMode="auto">
          <a:xfrm>
            <a:off x="304800" y="5227638"/>
            <a:ext cx="4343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Solving the equation for </a:t>
            </a:r>
            <a:r>
              <a:rPr lang="en-US">
                <a:solidFill>
                  <a:schemeClr val="accent2"/>
                </a:solidFill>
                <a:latin typeface="Monotype Corsiva" charset="0"/>
              </a:rPr>
              <a:t>v</a:t>
            </a:r>
            <a:r>
              <a:rPr lang="en-US" baseline="-25000">
                <a:solidFill>
                  <a:schemeClr val="accent2"/>
                </a:solidFill>
                <a:latin typeface="Monotype Corsiva" charset="0"/>
              </a:rPr>
              <a:t>f</a:t>
            </a:r>
            <a:r>
              <a:rPr lang="en-US">
                <a:solidFill>
                  <a:schemeClr val="accent2"/>
                </a:solidFill>
                <a:latin typeface="Arial Narrow" charset="0"/>
              </a:rPr>
              <a:t>, we obtain </a:t>
            </a:r>
          </a:p>
        </p:txBody>
      </p:sp>
      <p:graphicFrame>
        <p:nvGraphicFramePr>
          <p:cNvPr id="312349" name="Object 6"/>
          <p:cNvGraphicFramePr>
            <a:graphicFrameLocks noChangeAspect="1"/>
          </p:cNvGraphicFramePr>
          <p:nvPr/>
        </p:nvGraphicFramePr>
        <p:xfrm>
          <a:off x="4025900" y="2278063"/>
          <a:ext cx="912813" cy="503237"/>
        </p:xfrm>
        <a:graphic>
          <a:graphicData uri="http://schemas.openxmlformats.org/presentationml/2006/ole">
            <p:oleObj spid="_x0000_s471046" name="Equation" r:id="rId7" imgW="457200" imgH="241300" progId="Equation.DSMT4">
              <p:embed/>
            </p:oleObj>
          </a:graphicData>
        </a:graphic>
      </p:graphicFrame>
      <p:graphicFrame>
        <p:nvGraphicFramePr>
          <p:cNvPr id="312350" name="Object 7"/>
          <p:cNvGraphicFramePr>
            <a:graphicFrameLocks noChangeAspect="1"/>
          </p:cNvGraphicFramePr>
          <p:nvPr/>
        </p:nvGraphicFramePr>
        <p:xfrm>
          <a:off x="4902200" y="2144713"/>
          <a:ext cx="1573213" cy="768350"/>
        </p:xfrm>
        <a:graphic>
          <a:graphicData uri="http://schemas.openxmlformats.org/presentationml/2006/ole">
            <p:oleObj spid="_x0000_s471047" name="Equation" r:id="rId8" imgW="787400" imgH="368300" progId="Equation.DSMT4">
              <p:embed/>
            </p:oleObj>
          </a:graphicData>
        </a:graphic>
      </p:graphicFrame>
      <p:graphicFrame>
        <p:nvGraphicFramePr>
          <p:cNvPr id="312351" name="Object 8"/>
          <p:cNvGraphicFramePr>
            <a:graphicFrameLocks noChangeAspect="1"/>
          </p:cNvGraphicFramePr>
          <p:nvPr/>
        </p:nvGraphicFramePr>
        <p:xfrm>
          <a:off x="6477000" y="2289175"/>
          <a:ext cx="2663825" cy="530225"/>
        </p:xfrm>
        <a:graphic>
          <a:graphicData uri="http://schemas.openxmlformats.org/presentationml/2006/ole">
            <p:oleObj spid="_x0000_s471048" name="Equation" r:id="rId9" imgW="1333440" imgH="253800" progId="Equation.DSMT4">
              <p:embed/>
            </p:oleObj>
          </a:graphicData>
        </a:graphic>
      </p:graphicFrame>
      <p:graphicFrame>
        <p:nvGraphicFramePr>
          <p:cNvPr id="312352" name="Object 9"/>
          <p:cNvGraphicFramePr>
            <a:graphicFrameLocks noChangeAspect="1"/>
          </p:cNvGraphicFramePr>
          <p:nvPr/>
        </p:nvGraphicFramePr>
        <p:xfrm>
          <a:off x="5562600" y="5043488"/>
          <a:ext cx="1001713" cy="900112"/>
        </p:xfrm>
        <a:graphic>
          <a:graphicData uri="http://schemas.openxmlformats.org/presentationml/2006/ole">
            <p:oleObj spid="_x0000_s471049" name="Equation" r:id="rId10" imgW="520560" imgH="444240" progId="Equation.DSMT4">
              <p:embed/>
            </p:oleObj>
          </a:graphicData>
        </a:graphic>
      </p:graphicFrame>
      <p:graphicFrame>
        <p:nvGraphicFramePr>
          <p:cNvPr id="312353" name="Object 10"/>
          <p:cNvGraphicFramePr>
            <a:graphicFrameLocks noChangeAspect="1"/>
          </p:cNvGraphicFramePr>
          <p:nvPr/>
        </p:nvGraphicFramePr>
        <p:xfrm>
          <a:off x="6270625" y="5043488"/>
          <a:ext cx="2416175" cy="900112"/>
        </p:xfrm>
        <a:graphic>
          <a:graphicData uri="http://schemas.openxmlformats.org/presentationml/2006/ole">
            <p:oleObj spid="_x0000_s471050" name="Equation" r:id="rId11" imgW="1257120" imgH="44424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9" name="Date Placeholder 2"/>
          <p:cNvSpPr>
            <a:spLocks noGrp="1"/>
          </p:cNvSpPr>
          <p:nvPr>
            <p:ph type="dt" sz="quarter" idx="10"/>
          </p:nvPr>
        </p:nvSpPr>
        <p:spPr>
          <a:noFill/>
        </p:spPr>
        <p:txBody>
          <a:bodyPr/>
          <a:lstStyle/>
          <a:p>
            <a:r>
              <a:rPr lang="en-US" smtClean="0"/>
              <a:t>Monday, June 20, 2011</a:t>
            </a:r>
            <a:endParaRPr lang="en-US"/>
          </a:p>
        </p:txBody>
      </p:sp>
      <p:sp>
        <p:nvSpPr>
          <p:cNvPr id="44040"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44041" name="Slide Number Placeholder 4"/>
          <p:cNvSpPr>
            <a:spLocks noGrp="1"/>
          </p:cNvSpPr>
          <p:nvPr>
            <p:ph type="sldNum" sz="quarter" idx="12"/>
          </p:nvPr>
        </p:nvSpPr>
        <p:spPr>
          <a:noFill/>
        </p:spPr>
        <p:txBody>
          <a:bodyPr/>
          <a:lstStyle/>
          <a:p>
            <a:fld id="{80B7B5D9-D81D-7044-AF90-3B56BDA45FB9}" type="slidenum">
              <a:rPr lang="en-US"/>
              <a:pPr/>
              <a:t>19</a:t>
            </a:fld>
            <a:endParaRPr lang="en-US"/>
          </a:p>
        </p:txBody>
      </p:sp>
      <p:sp>
        <p:nvSpPr>
          <p:cNvPr id="613379" name="Text Box 3"/>
          <p:cNvSpPr txBox="1">
            <a:spLocks noChangeArrowheads="1"/>
          </p:cNvSpPr>
          <p:nvPr/>
        </p:nvSpPr>
        <p:spPr bwMode="auto">
          <a:xfrm>
            <a:off x="304800" y="762000"/>
            <a:ext cx="8610600" cy="1200328"/>
          </a:xfrm>
          <a:prstGeom prst="rect">
            <a:avLst/>
          </a:prstGeom>
          <a:noFill/>
          <a:ln w="9525">
            <a:noFill/>
            <a:miter lim="800000"/>
            <a:headEnd/>
            <a:tailEnd/>
          </a:ln>
        </p:spPr>
        <p:txBody>
          <a:bodyPr>
            <a:prstTxWarp prst="textNoShape">
              <a:avLst/>
            </a:prstTxWarp>
            <a:spAutoFit/>
          </a:bodyPr>
          <a:lstStyle/>
          <a:p>
            <a:r>
              <a:rPr lang="en-US" dirty="0">
                <a:solidFill>
                  <a:srgbClr val="333399"/>
                </a:solidFill>
                <a:latin typeface="Arial Narrow" charset="0"/>
              </a:rPr>
              <a:t>The mass of the space probe is 474-kg and its initial</a:t>
            </a:r>
            <a:r>
              <a:rPr lang="en-US" dirty="0" smtClean="0">
                <a:solidFill>
                  <a:srgbClr val="333399"/>
                </a:solidFill>
                <a:latin typeface="Arial Narrow" charset="0"/>
              </a:rPr>
              <a:t> </a:t>
            </a:r>
            <a:r>
              <a:rPr lang="en-US" dirty="0" smtClean="0">
                <a:solidFill>
                  <a:srgbClr val="333399"/>
                </a:solidFill>
                <a:latin typeface="Arial Narrow" charset="0"/>
              </a:rPr>
              <a:t>speed</a:t>
            </a:r>
            <a:r>
              <a:rPr lang="en-US" dirty="0" smtClean="0">
                <a:solidFill>
                  <a:srgbClr val="333399"/>
                </a:solidFill>
                <a:latin typeface="Arial Narrow" charset="0"/>
              </a:rPr>
              <a:t> </a:t>
            </a:r>
            <a:r>
              <a:rPr lang="en-US" dirty="0">
                <a:solidFill>
                  <a:srgbClr val="333399"/>
                </a:solidFill>
                <a:latin typeface="Arial Narrow" charset="0"/>
              </a:rPr>
              <a:t>is 275 </a:t>
            </a:r>
            <a:r>
              <a:rPr lang="en-US" dirty="0" err="1">
                <a:solidFill>
                  <a:srgbClr val="333399"/>
                </a:solidFill>
                <a:latin typeface="Arial Narrow" charset="0"/>
              </a:rPr>
              <a:t>m/s</a:t>
            </a:r>
            <a:r>
              <a:rPr lang="en-US" dirty="0">
                <a:solidFill>
                  <a:srgbClr val="333399"/>
                </a:solidFill>
                <a:latin typeface="Arial Narrow" charset="0"/>
              </a:rPr>
              <a:t>.  If the 56.0-mN force acts on the probe parallel through a displacement of 2.42</a:t>
            </a:r>
            <a:r>
              <a:rPr lang="en-US" dirty="0">
                <a:solidFill>
                  <a:srgbClr val="333399"/>
                </a:solidFill>
                <a:latin typeface="Arial Narrow" charset="0"/>
                <a:ea typeface="Arial" charset="0"/>
                <a:cs typeface="Arial" charset="0"/>
              </a:rPr>
              <a:t>×10</a:t>
            </a:r>
            <a:r>
              <a:rPr lang="en-US" baseline="30000" dirty="0">
                <a:solidFill>
                  <a:srgbClr val="333399"/>
                </a:solidFill>
                <a:latin typeface="Arial Narrow" charset="0"/>
                <a:ea typeface="Arial" charset="0"/>
                <a:cs typeface="Arial" charset="0"/>
              </a:rPr>
              <a:t>9</a:t>
            </a:r>
            <a:r>
              <a:rPr lang="en-US" dirty="0">
                <a:solidFill>
                  <a:srgbClr val="333399"/>
                </a:solidFill>
                <a:latin typeface="Arial Narrow" charset="0"/>
                <a:ea typeface="Arial" charset="0"/>
                <a:cs typeface="Arial" charset="0"/>
              </a:rPr>
              <a:t>m, what is its final speed?</a:t>
            </a:r>
          </a:p>
        </p:txBody>
      </p:sp>
      <p:pic>
        <p:nvPicPr>
          <p:cNvPr id="613380" name="Picture 4" descr="afg007"/>
          <p:cNvPicPr>
            <a:picLocks noChangeAspect="1" noChangeArrowheads="1"/>
          </p:cNvPicPr>
          <p:nvPr/>
        </p:nvPicPr>
        <p:blipFill>
          <a:blip r:embed="rId4"/>
          <a:srcRect/>
          <a:stretch>
            <a:fillRect/>
          </a:stretch>
        </p:blipFill>
        <p:spPr bwMode="auto">
          <a:xfrm>
            <a:off x="533400" y="1981200"/>
            <a:ext cx="8229600" cy="2438400"/>
          </a:xfrm>
          <a:prstGeom prst="rect">
            <a:avLst/>
          </a:prstGeom>
          <a:noFill/>
          <a:ln w="9525">
            <a:noFill/>
            <a:miter lim="800000"/>
            <a:headEnd/>
            <a:tailEnd/>
          </a:ln>
        </p:spPr>
      </p:pic>
      <p:sp>
        <p:nvSpPr>
          <p:cNvPr id="44044" name="Rectangle 5"/>
          <p:cNvSpPr>
            <a:spLocks noGrp="1" noChangeArrowheads="1"/>
          </p:cNvSpPr>
          <p:nvPr>
            <p:ph type="title"/>
          </p:nvPr>
        </p:nvSpPr>
        <p:spPr>
          <a:xfrm>
            <a:off x="685800" y="0"/>
            <a:ext cx="7772400" cy="838200"/>
          </a:xfrm>
        </p:spPr>
        <p:txBody>
          <a:bodyPr/>
          <a:lstStyle/>
          <a:p>
            <a:r>
              <a:rPr lang="en-US"/>
              <a:t>Ex.  Deep Space 1</a:t>
            </a:r>
          </a:p>
        </p:txBody>
      </p:sp>
      <p:graphicFrame>
        <p:nvGraphicFramePr>
          <p:cNvPr id="25602" name="Object 2"/>
          <p:cNvGraphicFramePr>
            <a:graphicFrameLocks noChangeAspect="1"/>
          </p:cNvGraphicFramePr>
          <p:nvPr/>
        </p:nvGraphicFramePr>
        <p:xfrm>
          <a:off x="3300413" y="5192713"/>
          <a:ext cx="5667375" cy="522287"/>
        </p:xfrm>
        <a:graphic>
          <a:graphicData uri="http://schemas.openxmlformats.org/presentationml/2006/ole">
            <p:oleObj spid="_x0000_s472066" name="Equation" r:id="rId5" imgW="3594100" imgH="330200" progId="Equation.DSMT4">
              <p:embed/>
            </p:oleObj>
          </a:graphicData>
        </a:graphic>
      </p:graphicFrame>
      <p:graphicFrame>
        <p:nvGraphicFramePr>
          <p:cNvPr id="25603" name="Object 3"/>
          <p:cNvGraphicFramePr>
            <a:graphicFrameLocks noChangeAspect="1"/>
          </p:cNvGraphicFramePr>
          <p:nvPr/>
        </p:nvGraphicFramePr>
        <p:xfrm>
          <a:off x="76200" y="4378325"/>
          <a:ext cx="2513013" cy="700088"/>
        </p:xfrm>
        <a:graphic>
          <a:graphicData uri="http://schemas.openxmlformats.org/presentationml/2006/ole">
            <p:oleObj spid="_x0000_s472067" name="Equation" r:id="rId6" imgW="1091880" imgH="304560" progId="Equation.DSMT4">
              <p:embed/>
            </p:oleObj>
          </a:graphicData>
        </a:graphic>
      </p:graphicFrame>
      <p:graphicFrame>
        <p:nvGraphicFramePr>
          <p:cNvPr id="25604" name="Object 4"/>
          <p:cNvGraphicFramePr>
            <a:graphicFrameLocks noChangeAspect="1"/>
          </p:cNvGraphicFramePr>
          <p:nvPr/>
        </p:nvGraphicFramePr>
        <p:xfrm>
          <a:off x="5029200" y="5715000"/>
          <a:ext cx="2286000" cy="668338"/>
        </p:xfrm>
        <a:graphic>
          <a:graphicData uri="http://schemas.openxmlformats.org/presentationml/2006/ole">
            <p:oleObj spid="_x0000_s472068" name="Equation" r:id="rId7" imgW="825480" imgH="241200" progId="Equation.DSMT4">
              <p:embed/>
            </p:oleObj>
          </a:graphicData>
        </a:graphic>
      </p:graphicFrame>
      <p:graphicFrame>
        <p:nvGraphicFramePr>
          <p:cNvPr id="25611" name="Object 5"/>
          <p:cNvGraphicFramePr>
            <a:graphicFrameLocks noChangeAspect="1"/>
          </p:cNvGraphicFramePr>
          <p:nvPr/>
        </p:nvGraphicFramePr>
        <p:xfrm>
          <a:off x="2590800" y="4476750"/>
          <a:ext cx="1928813" cy="554038"/>
        </p:xfrm>
        <a:graphic>
          <a:graphicData uri="http://schemas.openxmlformats.org/presentationml/2006/ole">
            <p:oleObj spid="_x0000_s472069" name="Equation" r:id="rId8" imgW="838080" imgH="241200" progId="Equation.DSMT4">
              <p:embed/>
            </p:oleObj>
          </a:graphicData>
        </a:graphic>
      </p:graphicFrame>
      <p:sp>
        <p:nvSpPr>
          <p:cNvPr id="12" name="Right Arrow 11"/>
          <p:cNvSpPr>
            <a:spLocks noChangeArrowheads="1"/>
          </p:cNvSpPr>
          <p:nvPr/>
        </p:nvSpPr>
        <p:spPr bwMode="auto">
          <a:xfrm>
            <a:off x="4724400" y="4478338"/>
            <a:ext cx="990600" cy="550862"/>
          </a:xfrm>
          <a:prstGeom prst="rightArrow">
            <a:avLst>
              <a:gd name="adj1" fmla="val 50000"/>
              <a:gd name="adj2" fmla="val 50002"/>
            </a:avLst>
          </a:prstGeom>
          <a:solidFill>
            <a:srgbClr val="FFFF00"/>
          </a:solidFill>
          <a:ln w="9525">
            <a:solidFill>
              <a:srgbClr val="FF0066"/>
            </a:solidFill>
            <a:round/>
            <a:headEnd/>
            <a:tailEnd/>
          </a:ln>
        </p:spPr>
        <p:txBody>
          <a:bodyPr>
            <a:prstTxWarp prst="textNoShape">
              <a:avLst/>
            </a:prstTxWarp>
            <a:spAutoFit/>
          </a:bodyPr>
          <a:lstStyle/>
          <a:p>
            <a:r>
              <a:rPr lang="en-US" sz="1200">
                <a:solidFill>
                  <a:srgbClr val="FF0000"/>
                </a:solidFill>
                <a:latin typeface="Arial Narrow" charset="0"/>
              </a:rPr>
              <a:t>Solve for v</a:t>
            </a:r>
            <a:r>
              <a:rPr lang="en-US" sz="1200" baseline="-25000">
                <a:solidFill>
                  <a:srgbClr val="FF0000"/>
                </a:solidFill>
                <a:latin typeface="Arial Narrow" charset="0"/>
              </a:rPr>
              <a:t>f</a:t>
            </a:r>
          </a:p>
        </p:txBody>
      </p:sp>
      <p:graphicFrame>
        <p:nvGraphicFramePr>
          <p:cNvPr id="25612" name="Object 6"/>
          <p:cNvGraphicFramePr>
            <a:graphicFrameLocks noChangeAspect="1"/>
          </p:cNvGraphicFramePr>
          <p:nvPr/>
        </p:nvGraphicFramePr>
        <p:xfrm>
          <a:off x="0" y="5181600"/>
          <a:ext cx="3094038" cy="533400"/>
        </p:xfrm>
        <a:graphic>
          <a:graphicData uri="http://schemas.openxmlformats.org/presentationml/2006/ole">
            <p:oleObj spid="_x0000_s472070" name="Equation" r:id="rId9" imgW="1841400" imgH="31716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June 20, 2011</a:t>
            </a:r>
            <a:endParaRPr lang="en-US" dirty="0"/>
          </a:p>
        </p:txBody>
      </p:sp>
      <p:sp>
        <p:nvSpPr>
          <p:cNvPr id="5" name="Footer Placeholder 4"/>
          <p:cNvSpPr>
            <a:spLocks noGrp="1"/>
          </p:cNvSpPr>
          <p:nvPr>
            <p:ph type="ftr" sz="quarter" idx="11"/>
          </p:nvPr>
        </p:nvSpPr>
        <p:spPr/>
        <p:txBody>
          <a:bodyPr/>
          <a:lstStyle/>
          <a:p>
            <a:pPr>
              <a:defRPr/>
            </a:pPr>
            <a:r>
              <a:rPr lang="en-US" smtClean="0"/>
              <a:t>PHYS 1443-001, Spring 2011 Dr. Jaehoon Yu</a:t>
            </a:r>
            <a:endParaRPr lang="en-US"/>
          </a:p>
        </p:txBody>
      </p:sp>
      <p:sp>
        <p:nvSpPr>
          <p:cNvPr id="17412" name="Slide Number Placeholder 5"/>
          <p:cNvSpPr>
            <a:spLocks noGrp="1"/>
          </p:cNvSpPr>
          <p:nvPr>
            <p:ph type="sldNum" sz="quarter" idx="12"/>
          </p:nvPr>
        </p:nvSpPr>
        <p:spPr>
          <a:noFill/>
        </p:spPr>
        <p:txBody>
          <a:bodyPr/>
          <a:lstStyle/>
          <a:p>
            <a:fld id="{B87C9EB8-B678-E544-9A4F-B2C1CE5C7CE9}" type="slidenum">
              <a:rPr lang="en-US"/>
              <a:pPr/>
              <a:t>2</a:t>
            </a:fld>
            <a:endParaRPr lang="en-US"/>
          </a:p>
        </p:txBody>
      </p:sp>
      <p:sp>
        <p:nvSpPr>
          <p:cNvPr id="17413" name="Rectangle 2"/>
          <p:cNvSpPr>
            <a:spLocks noGrp="1" noChangeArrowheads="1"/>
          </p:cNvSpPr>
          <p:nvPr>
            <p:ph type="title"/>
          </p:nvPr>
        </p:nvSpPr>
        <p:spPr>
          <a:xfrm>
            <a:off x="762000" y="0"/>
            <a:ext cx="7772400" cy="8382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609600"/>
            <a:ext cx="8153400" cy="5638800"/>
          </a:xfrm>
        </p:spPr>
        <p:txBody>
          <a:bodyPr/>
          <a:lstStyle/>
          <a:p>
            <a:r>
              <a:rPr lang="en-US" dirty="0" smtClean="0"/>
              <a:t>Mid-term exam</a:t>
            </a:r>
          </a:p>
          <a:p>
            <a:pPr lvl="1"/>
            <a:r>
              <a:rPr lang="en-US" dirty="0" smtClean="0"/>
              <a:t>8 – 10am, in the class tomorrow, Tuesday, June 21, 2011</a:t>
            </a:r>
          </a:p>
          <a:p>
            <a:pPr lvl="1"/>
            <a:r>
              <a:rPr lang="en-US" dirty="0" smtClean="0"/>
              <a:t>Covers: CH 1.1 – what we finish today </a:t>
            </a:r>
            <a:r>
              <a:rPr lang="en-US" smtClean="0"/>
              <a:t>(CH7.4) plus </a:t>
            </a:r>
            <a:r>
              <a:rPr lang="en-US" dirty="0" smtClean="0"/>
              <a:t>Appendices A and B</a:t>
            </a:r>
          </a:p>
          <a:p>
            <a:pPr lvl="1"/>
            <a:r>
              <a:rPr lang="en-US" dirty="0" smtClean="0"/>
              <a:t>Mixture of free response problems and multiple choice problems</a:t>
            </a:r>
          </a:p>
          <a:p>
            <a:r>
              <a:rPr lang="en-US" dirty="0" smtClean="0"/>
              <a:t>Bring the special project #3 during the intermission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Date Placeholder 2"/>
          <p:cNvSpPr>
            <a:spLocks noGrp="1"/>
          </p:cNvSpPr>
          <p:nvPr>
            <p:ph type="dt" sz="quarter" idx="10"/>
          </p:nvPr>
        </p:nvSpPr>
        <p:spPr>
          <a:noFill/>
        </p:spPr>
        <p:txBody>
          <a:bodyPr/>
          <a:lstStyle/>
          <a:p>
            <a:r>
              <a:rPr lang="en-US" smtClean="0"/>
              <a:t>Monday, June 20, 2011</a:t>
            </a:r>
            <a:endParaRPr lang="en-US"/>
          </a:p>
        </p:txBody>
      </p:sp>
      <p:sp>
        <p:nvSpPr>
          <p:cNvPr id="46083" name="Footer Placeholder 3"/>
          <p:cNvSpPr>
            <a:spLocks noGrp="1"/>
          </p:cNvSpPr>
          <p:nvPr>
            <p:ph type="ftr" sz="quarter" idx="11"/>
          </p:nvPr>
        </p:nvSpPr>
        <p:spPr>
          <a:noFill/>
        </p:spPr>
        <p:txBody>
          <a:bodyPr/>
          <a:lstStyle/>
          <a:p>
            <a:r>
              <a:rPr lang="en-US" smtClean="0"/>
              <a:t>PHYS 1443-001, Spring 2011 Dr. Jaehoon Yu</a:t>
            </a:r>
            <a:endParaRPr lang="en-US"/>
          </a:p>
        </p:txBody>
      </p:sp>
      <p:sp>
        <p:nvSpPr>
          <p:cNvPr id="46084" name="Slide Number Placeholder 4"/>
          <p:cNvSpPr>
            <a:spLocks noGrp="1"/>
          </p:cNvSpPr>
          <p:nvPr>
            <p:ph type="sldNum" sz="quarter" idx="12"/>
          </p:nvPr>
        </p:nvSpPr>
        <p:spPr>
          <a:noFill/>
        </p:spPr>
        <p:txBody>
          <a:bodyPr/>
          <a:lstStyle/>
          <a:p>
            <a:fld id="{931D2B3C-CEC7-F84A-A46A-7AB2D8D696F8}" type="slidenum">
              <a:rPr lang="en-US"/>
              <a:pPr/>
              <a:t>20</a:t>
            </a:fld>
            <a:endParaRPr lang="en-US"/>
          </a:p>
        </p:txBody>
      </p:sp>
      <p:sp>
        <p:nvSpPr>
          <p:cNvPr id="621571" name="Text Box 3"/>
          <p:cNvSpPr txBox="1">
            <a:spLocks noChangeArrowheads="1"/>
          </p:cNvSpPr>
          <p:nvPr/>
        </p:nvSpPr>
        <p:spPr bwMode="auto">
          <a:xfrm>
            <a:off x="311150" y="838200"/>
            <a:ext cx="4870450" cy="19177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A satellite is moving about the earth in a circular orbit and an elliptical orbit.  For these two orbits, determine whether the kinetic energy of the satellite changes during the motion.</a:t>
            </a:r>
          </a:p>
        </p:txBody>
      </p:sp>
      <p:pic>
        <p:nvPicPr>
          <p:cNvPr id="46086" name="Picture 4" descr="afg009"/>
          <p:cNvPicPr>
            <a:picLocks noChangeAspect="1" noChangeArrowheads="1"/>
          </p:cNvPicPr>
          <p:nvPr/>
        </p:nvPicPr>
        <p:blipFill>
          <a:blip r:embed="rId3"/>
          <a:srcRect/>
          <a:stretch>
            <a:fillRect/>
          </a:stretch>
        </p:blipFill>
        <p:spPr bwMode="auto">
          <a:xfrm>
            <a:off x="5214938" y="1371600"/>
            <a:ext cx="3273425" cy="5486400"/>
          </a:xfrm>
          <a:prstGeom prst="rect">
            <a:avLst/>
          </a:prstGeom>
          <a:noFill/>
          <a:ln w="9525">
            <a:noFill/>
            <a:miter lim="800000"/>
            <a:headEnd/>
            <a:tailEnd/>
          </a:ln>
        </p:spPr>
      </p:pic>
      <p:sp>
        <p:nvSpPr>
          <p:cNvPr id="46087" name="Rectangle 5"/>
          <p:cNvSpPr>
            <a:spLocks noGrp="1" noChangeArrowheads="1"/>
          </p:cNvSpPr>
          <p:nvPr>
            <p:ph type="title"/>
          </p:nvPr>
        </p:nvSpPr>
        <p:spPr>
          <a:xfrm>
            <a:off x="0" y="0"/>
            <a:ext cx="9144000" cy="838200"/>
          </a:xfrm>
        </p:spPr>
        <p:txBody>
          <a:bodyPr/>
          <a:lstStyle/>
          <a:p>
            <a:r>
              <a:rPr lang="en-US" sz="4000"/>
              <a:t>Ex.  Satellite Motion and Work By the Gravity</a:t>
            </a:r>
          </a:p>
        </p:txBody>
      </p:sp>
      <p:sp>
        <p:nvSpPr>
          <p:cNvPr id="621574" name="Text Box 6"/>
          <p:cNvSpPr txBox="1">
            <a:spLocks noChangeArrowheads="1"/>
          </p:cNvSpPr>
          <p:nvPr/>
        </p:nvSpPr>
        <p:spPr bwMode="auto">
          <a:xfrm>
            <a:off x="381000" y="2667000"/>
            <a:ext cx="22098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For a circular orbit</a:t>
            </a:r>
          </a:p>
        </p:txBody>
      </p:sp>
      <p:sp>
        <p:nvSpPr>
          <p:cNvPr id="621575" name="Text Box 7"/>
          <p:cNvSpPr txBox="1">
            <a:spLocks noChangeArrowheads="1"/>
          </p:cNvSpPr>
          <p:nvPr/>
        </p:nvSpPr>
        <p:spPr bwMode="auto">
          <a:xfrm>
            <a:off x="381000" y="4346575"/>
            <a:ext cx="25146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For an elliptical orbit </a:t>
            </a:r>
          </a:p>
        </p:txBody>
      </p:sp>
      <p:sp>
        <p:nvSpPr>
          <p:cNvPr id="621578" name="Text Box 10"/>
          <p:cNvSpPr txBox="1">
            <a:spLocks noChangeArrowheads="1"/>
          </p:cNvSpPr>
          <p:nvPr/>
        </p:nvSpPr>
        <p:spPr bwMode="auto">
          <a:xfrm>
            <a:off x="2590800" y="2667000"/>
            <a:ext cx="1524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No change!</a:t>
            </a:r>
          </a:p>
        </p:txBody>
      </p:sp>
      <p:sp>
        <p:nvSpPr>
          <p:cNvPr id="621579" name="Text Box 11"/>
          <p:cNvSpPr txBox="1">
            <a:spLocks noChangeArrowheads="1"/>
          </p:cNvSpPr>
          <p:nvPr/>
        </p:nvSpPr>
        <p:spPr bwMode="auto">
          <a:xfrm>
            <a:off x="4114800" y="2667000"/>
            <a:ext cx="12954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Why not?</a:t>
            </a:r>
          </a:p>
        </p:txBody>
      </p:sp>
      <p:sp>
        <p:nvSpPr>
          <p:cNvPr id="621580" name="Text Box 12"/>
          <p:cNvSpPr txBox="1">
            <a:spLocks noChangeArrowheads="1"/>
          </p:cNvSpPr>
          <p:nvPr/>
        </p:nvSpPr>
        <p:spPr bwMode="auto">
          <a:xfrm>
            <a:off x="381000" y="3159125"/>
            <a:ext cx="4870450" cy="118745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Gravitational force is the only external force but it is perpendicular to the displacement.  So no work.</a:t>
            </a:r>
          </a:p>
        </p:txBody>
      </p:sp>
      <p:sp>
        <p:nvSpPr>
          <p:cNvPr id="621581" name="Text Box 13"/>
          <p:cNvSpPr txBox="1">
            <a:spLocks noChangeArrowheads="1"/>
          </p:cNvSpPr>
          <p:nvPr/>
        </p:nvSpPr>
        <p:spPr bwMode="auto">
          <a:xfrm>
            <a:off x="2819400" y="4346575"/>
            <a:ext cx="15240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Changes!</a:t>
            </a:r>
          </a:p>
        </p:txBody>
      </p:sp>
      <p:sp>
        <p:nvSpPr>
          <p:cNvPr id="621582" name="Text Box 14"/>
          <p:cNvSpPr txBox="1">
            <a:spLocks noChangeArrowheads="1"/>
          </p:cNvSpPr>
          <p:nvPr/>
        </p:nvSpPr>
        <p:spPr bwMode="auto">
          <a:xfrm>
            <a:off x="4191000" y="4346575"/>
            <a:ext cx="990600" cy="45720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Why?</a:t>
            </a:r>
          </a:p>
        </p:txBody>
      </p:sp>
      <p:sp>
        <p:nvSpPr>
          <p:cNvPr id="621583" name="Text Box 15"/>
          <p:cNvSpPr txBox="1">
            <a:spLocks noChangeArrowheads="1"/>
          </p:cNvSpPr>
          <p:nvPr/>
        </p:nvSpPr>
        <p:spPr bwMode="auto">
          <a:xfrm>
            <a:off x="381000" y="4803775"/>
            <a:ext cx="4870450" cy="1187450"/>
          </a:xfrm>
          <a:prstGeom prst="rect">
            <a:avLst/>
          </a:prstGeom>
          <a:noFill/>
          <a:ln w="9525">
            <a:noFill/>
            <a:miter lim="800000"/>
            <a:headEnd/>
            <a:tailEnd/>
          </a:ln>
        </p:spPr>
        <p:txBody>
          <a:bodyPr>
            <a:prstTxWarp prst="textNoShape">
              <a:avLst/>
            </a:prstTxWarp>
            <a:spAutoFit/>
          </a:bodyPr>
          <a:lstStyle/>
          <a:p>
            <a:r>
              <a:rPr lang="en-US">
                <a:solidFill>
                  <a:srgbClr val="333399"/>
                </a:solidFill>
                <a:latin typeface="Arial Narrow" charset="0"/>
              </a:rPr>
              <a:t>Gravitational force is the only external force but its angle with respect to the displacement varies.  So it performs work.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66" name="Date Placeholder 3"/>
          <p:cNvSpPr>
            <a:spLocks noGrp="1"/>
          </p:cNvSpPr>
          <p:nvPr>
            <p:ph type="dt" sz="quarter" idx="10"/>
          </p:nvPr>
        </p:nvSpPr>
        <p:spPr>
          <a:noFill/>
        </p:spPr>
        <p:txBody>
          <a:bodyPr/>
          <a:lstStyle/>
          <a:p>
            <a:r>
              <a:rPr lang="en-US" smtClean="0"/>
              <a:t>Monday, June 20, 2011</a:t>
            </a:r>
          </a:p>
        </p:txBody>
      </p:sp>
      <p:sp>
        <p:nvSpPr>
          <p:cNvPr id="23567" name="Footer Placeholder 4"/>
          <p:cNvSpPr>
            <a:spLocks noGrp="1"/>
          </p:cNvSpPr>
          <p:nvPr>
            <p:ph type="ftr" sz="quarter" idx="11"/>
          </p:nvPr>
        </p:nvSpPr>
        <p:spPr>
          <a:noFill/>
        </p:spPr>
        <p:txBody>
          <a:bodyPr/>
          <a:lstStyle/>
          <a:p>
            <a:r>
              <a:rPr lang="en-US" smtClean="0"/>
              <a:t>PHYS 1443-001, Spring 2011 Dr. Jaehoon Yu</a:t>
            </a:r>
          </a:p>
        </p:txBody>
      </p:sp>
      <p:sp>
        <p:nvSpPr>
          <p:cNvPr id="23568" name="Slide Number Placeholder 5"/>
          <p:cNvSpPr>
            <a:spLocks noGrp="1"/>
          </p:cNvSpPr>
          <p:nvPr>
            <p:ph type="sldNum" sz="quarter" idx="12"/>
          </p:nvPr>
        </p:nvSpPr>
        <p:spPr>
          <a:noFill/>
        </p:spPr>
        <p:txBody>
          <a:bodyPr/>
          <a:lstStyle/>
          <a:p>
            <a:fld id="{3E1BDCB9-CBC6-624A-B4B5-20F5F91BEA44}" type="slidenum">
              <a:rPr lang="en-US"/>
              <a:pPr/>
              <a:t>21</a:t>
            </a:fld>
            <a:endParaRPr lang="en-US"/>
          </a:p>
        </p:txBody>
      </p:sp>
      <p:sp>
        <p:nvSpPr>
          <p:cNvPr id="23569" name="Rectangle 2"/>
          <p:cNvSpPr>
            <a:spLocks noGrp="1" noChangeArrowheads="1"/>
          </p:cNvSpPr>
          <p:nvPr>
            <p:ph type="title"/>
          </p:nvPr>
        </p:nvSpPr>
        <p:spPr>
          <a:xfrm>
            <a:off x="381000" y="152400"/>
            <a:ext cx="8534400" cy="609600"/>
          </a:xfrm>
        </p:spPr>
        <p:txBody>
          <a:bodyPr/>
          <a:lstStyle/>
          <a:p>
            <a:r>
              <a:rPr lang="en-US" sz="3600"/>
              <a:t>Work and Energy Involving Kinetic Friction</a:t>
            </a:r>
          </a:p>
        </p:txBody>
      </p:sp>
      <p:sp>
        <p:nvSpPr>
          <p:cNvPr id="313347" name="Rectangle 3"/>
          <p:cNvSpPr>
            <a:spLocks noGrp="1" noChangeArrowheads="1"/>
          </p:cNvSpPr>
          <p:nvPr>
            <p:ph type="body" idx="1"/>
          </p:nvPr>
        </p:nvSpPr>
        <p:spPr>
          <a:xfrm>
            <a:off x="685800" y="762000"/>
            <a:ext cx="7772400" cy="1295400"/>
          </a:xfrm>
        </p:spPr>
        <p:txBody>
          <a:bodyPr/>
          <a:lstStyle/>
          <a:p>
            <a:pPr>
              <a:lnSpc>
                <a:spcPct val="90000"/>
              </a:lnSpc>
            </a:pPr>
            <a:r>
              <a:rPr lang="en-US" sz="2800"/>
              <a:t>What do you think the work looks like if there is friction?</a:t>
            </a:r>
          </a:p>
          <a:p>
            <a:pPr lvl="1">
              <a:lnSpc>
                <a:spcPct val="90000"/>
              </a:lnSpc>
            </a:pPr>
            <a:r>
              <a:rPr lang="en-US" sz="2400"/>
              <a:t>Static friction does not matter!  Why?</a:t>
            </a:r>
          </a:p>
          <a:p>
            <a:pPr lvl="1">
              <a:lnSpc>
                <a:spcPct val="90000"/>
              </a:lnSpc>
            </a:pPr>
            <a:r>
              <a:rPr lang="en-US" sz="2400"/>
              <a:t>Then which friction matters?</a:t>
            </a:r>
          </a:p>
        </p:txBody>
      </p:sp>
      <p:sp>
        <p:nvSpPr>
          <p:cNvPr id="313348" name="Rectangle 4"/>
          <p:cNvSpPr>
            <a:spLocks noChangeArrowheads="1"/>
          </p:cNvSpPr>
          <p:nvPr/>
        </p:nvSpPr>
        <p:spPr bwMode="auto">
          <a:xfrm>
            <a:off x="762000" y="22907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sp>
        <p:nvSpPr>
          <p:cNvPr id="313349" name="Rectangle 5"/>
          <p:cNvSpPr>
            <a:spLocks noChangeArrowheads="1"/>
          </p:cNvSpPr>
          <p:nvPr/>
        </p:nvSpPr>
        <p:spPr bwMode="auto">
          <a:xfrm>
            <a:off x="2286000" y="22860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6"/>
          <p:cNvGrpSpPr>
            <a:grpSpLocks/>
          </p:cNvGrpSpPr>
          <p:nvPr/>
        </p:nvGrpSpPr>
        <p:grpSpPr bwMode="auto">
          <a:xfrm>
            <a:off x="1066800" y="3352800"/>
            <a:ext cx="1524000" cy="484188"/>
            <a:chOff x="672" y="2256"/>
            <a:chExt cx="960" cy="305"/>
          </a:xfrm>
        </p:grpSpPr>
        <p:sp>
          <p:nvSpPr>
            <p:cNvPr id="23595" name="Line 7"/>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3596" name="Line 8"/>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3597" name="Line 9"/>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3598" name="Text Box 10"/>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pSp>
        <p:nvGrpSpPr>
          <p:cNvPr id="3" name="Group 11"/>
          <p:cNvGrpSpPr>
            <a:grpSpLocks/>
          </p:cNvGrpSpPr>
          <p:nvPr/>
        </p:nvGrpSpPr>
        <p:grpSpPr bwMode="auto">
          <a:xfrm>
            <a:off x="685800" y="2895600"/>
            <a:ext cx="762000" cy="457200"/>
            <a:chOff x="432" y="2013"/>
            <a:chExt cx="480" cy="288"/>
          </a:xfrm>
        </p:grpSpPr>
        <p:sp>
          <p:nvSpPr>
            <p:cNvPr id="23593" name="Line 12"/>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3594" name="Text Box 13"/>
            <p:cNvSpPr txBox="1">
              <a:spLocks noChangeArrowheads="1"/>
            </p:cNvSpPr>
            <p:nvPr/>
          </p:nvSpPr>
          <p:spPr bwMode="auto">
            <a:xfrm>
              <a:off x="518" y="2013"/>
              <a:ext cx="23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i</a:t>
              </a:r>
              <a:endParaRPr lang="en-US">
                <a:solidFill>
                  <a:schemeClr val="accent2"/>
                </a:solidFill>
                <a:latin typeface="Monotype Corsiva" charset="0"/>
              </a:endParaRPr>
            </a:p>
          </p:txBody>
        </p:sp>
      </p:grpSp>
      <p:grpSp>
        <p:nvGrpSpPr>
          <p:cNvPr id="4" name="Group 14"/>
          <p:cNvGrpSpPr>
            <a:grpSpLocks/>
          </p:cNvGrpSpPr>
          <p:nvPr/>
        </p:nvGrpSpPr>
        <p:grpSpPr bwMode="auto">
          <a:xfrm>
            <a:off x="2057400" y="2897188"/>
            <a:ext cx="419100" cy="457200"/>
            <a:chOff x="432" y="2013"/>
            <a:chExt cx="528" cy="288"/>
          </a:xfrm>
        </p:grpSpPr>
        <p:sp>
          <p:nvSpPr>
            <p:cNvPr id="23591" name="Line 15"/>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3592" name="Text Box 16"/>
            <p:cNvSpPr txBox="1">
              <a:spLocks noChangeArrowheads="1"/>
            </p:cNvSpPr>
            <p:nvPr/>
          </p:nvSpPr>
          <p:spPr bwMode="auto">
            <a:xfrm>
              <a:off x="478" y="2013"/>
              <a:ext cx="48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313361" name="Text Box 17"/>
          <p:cNvSpPr txBox="1">
            <a:spLocks noChangeArrowheads="1"/>
          </p:cNvSpPr>
          <p:nvPr/>
        </p:nvSpPr>
        <p:spPr bwMode="auto">
          <a:xfrm>
            <a:off x="3505200" y="2057400"/>
            <a:ext cx="5486400" cy="427038"/>
          </a:xfrm>
          <a:prstGeom prst="rect">
            <a:avLst/>
          </a:prstGeom>
          <a:noFill/>
          <a:ln w="9525">
            <a:noFill/>
            <a:miter lim="800000"/>
            <a:headEnd/>
            <a:tailEnd/>
          </a:ln>
        </p:spPr>
        <p:txBody>
          <a:bodyPr>
            <a:prstTxWarp prst="textNoShape">
              <a:avLst/>
            </a:prstTxWarp>
            <a:spAutoFit/>
          </a:bodyPr>
          <a:lstStyle/>
          <a:p>
            <a:r>
              <a:rPr lang="en-US" sz="2200">
                <a:solidFill>
                  <a:schemeClr val="accent2"/>
                </a:solidFill>
                <a:latin typeface="Arial Narrow" charset="0"/>
              </a:rPr>
              <a:t>Friction force </a:t>
            </a:r>
            <a:r>
              <a:rPr lang="en-US" sz="2200" b="1">
                <a:solidFill>
                  <a:schemeClr val="accent2"/>
                </a:solidFill>
                <a:latin typeface="Monotype Corsiva" charset="0"/>
              </a:rPr>
              <a:t>F</a:t>
            </a:r>
            <a:r>
              <a:rPr lang="en-US" sz="2200" b="1" baseline="-25000">
                <a:solidFill>
                  <a:schemeClr val="accent2"/>
                </a:solidFill>
                <a:latin typeface="Monotype Corsiva" charset="0"/>
              </a:rPr>
              <a:t>fr</a:t>
            </a:r>
            <a:r>
              <a:rPr lang="en-US" sz="2200">
                <a:solidFill>
                  <a:schemeClr val="accent2"/>
                </a:solidFill>
                <a:latin typeface="Arial Narrow" charset="0"/>
              </a:rPr>
              <a:t> works on the object to slow down </a:t>
            </a:r>
          </a:p>
        </p:txBody>
      </p:sp>
      <p:sp>
        <p:nvSpPr>
          <p:cNvPr id="313362" name="Text Box 18"/>
          <p:cNvSpPr txBox="1">
            <a:spLocks noChangeArrowheads="1"/>
          </p:cNvSpPr>
          <p:nvPr/>
        </p:nvSpPr>
        <p:spPr bwMode="auto">
          <a:xfrm>
            <a:off x="3505200" y="2514600"/>
            <a:ext cx="490696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The work on the object by the friction </a:t>
            </a:r>
            <a:r>
              <a:rPr lang="en-US" b="1">
                <a:solidFill>
                  <a:srgbClr val="A50021"/>
                </a:solidFill>
                <a:latin typeface="Monotype Corsiva" charset="0"/>
              </a:rPr>
              <a:t>F</a:t>
            </a:r>
            <a:r>
              <a:rPr lang="en-US" b="1" baseline="-25000">
                <a:solidFill>
                  <a:srgbClr val="A50021"/>
                </a:solidFill>
                <a:latin typeface="Monotype Corsiva" charset="0"/>
              </a:rPr>
              <a:t>fr</a:t>
            </a:r>
            <a:r>
              <a:rPr lang="en-US">
                <a:solidFill>
                  <a:srgbClr val="A50021"/>
                </a:solidFill>
                <a:latin typeface="Arial Narrow" charset="0"/>
              </a:rPr>
              <a:t> is</a:t>
            </a:r>
          </a:p>
        </p:txBody>
      </p:sp>
      <p:graphicFrame>
        <p:nvGraphicFramePr>
          <p:cNvPr id="313363" name="Object 2"/>
          <p:cNvGraphicFramePr>
            <a:graphicFrameLocks noChangeAspect="1"/>
          </p:cNvGraphicFramePr>
          <p:nvPr/>
        </p:nvGraphicFramePr>
        <p:xfrm>
          <a:off x="2971800" y="2990850"/>
          <a:ext cx="779463" cy="590550"/>
        </p:xfrm>
        <a:graphic>
          <a:graphicData uri="http://schemas.openxmlformats.org/presentationml/2006/ole">
            <p:oleObj spid="_x0000_s479234" name="Equation" r:id="rId3" imgW="381000" imgH="266700" progId="Equation.DSMT4">
              <p:embed/>
            </p:oleObj>
          </a:graphicData>
        </a:graphic>
      </p:graphicFrame>
      <p:sp>
        <p:nvSpPr>
          <p:cNvPr id="313364" name="Text Box 20"/>
          <p:cNvSpPr txBox="1">
            <a:spLocks noChangeArrowheads="1"/>
          </p:cNvSpPr>
          <p:nvPr/>
        </p:nvSpPr>
        <p:spPr bwMode="auto">
          <a:xfrm>
            <a:off x="533400" y="3962400"/>
            <a:ext cx="8229600" cy="830263"/>
          </a:xfrm>
          <a:prstGeom prst="rect">
            <a:avLst/>
          </a:prstGeom>
          <a:solidFill>
            <a:srgbClr val="FFFF99"/>
          </a:solidFill>
          <a:ln w="9525">
            <a:noFill/>
            <a:miter lim="800000"/>
            <a:headEnd/>
            <a:tailEnd/>
          </a:ln>
        </p:spPr>
        <p:txBody>
          <a:bodyPr>
            <a:prstTxWarp prst="textNoShape">
              <a:avLst/>
            </a:prstTxWarp>
            <a:spAutoFit/>
          </a:bodyPr>
          <a:lstStyle/>
          <a:p>
            <a:r>
              <a:rPr lang="en-US">
                <a:solidFill>
                  <a:srgbClr val="A50021"/>
                </a:solidFill>
                <a:latin typeface="Arial Narrow" charset="0"/>
              </a:rPr>
              <a:t>The final kinetic energy of an object, taking into account its initial kinetic energy, friction force and all other sources of work, is</a:t>
            </a:r>
          </a:p>
        </p:txBody>
      </p:sp>
      <p:grpSp>
        <p:nvGrpSpPr>
          <p:cNvPr id="5" name="Group 21"/>
          <p:cNvGrpSpPr>
            <a:grpSpLocks/>
          </p:cNvGrpSpPr>
          <p:nvPr/>
        </p:nvGrpSpPr>
        <p:grpSpPr bwMode="auto">
          <a:xfrm>
            <a:off x="228600" y="2346325"/>
            <a:ext cx="533400" cy="473075"/>
            <a:chOff x="144" y="1478"/>
            <a:chExt cx="336" cy="298"/>
          </a:xfrm>
        </p:grpSpPr>
        <p:sp>
          <p:nvSpPr>
            <p:cNvPr id="23589" name="Line 22"/>
            <p:cNvSpPr>
              <a:spLocks noChangeShapeType="1"/>
            </p:cNvSpPr>
            <p:nvPr/>
          </p:nvSpPr>
          <p:spPr bwMode="auto">
            <a:xfrm flipH="1">
              <a:off x="288" y="1776"/>
              <a:ext cx="192"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3590" name="Text Box 23"/>
            <p:cNvSpPr txBox="1">
              <a:spLocks noChangeArrowheads="1"/>
            </p:cNvSpPr>
            <p:nvPr/>
          </p:nvSpPr>
          <p:spPr bwMode="auto">
            <a:xfrm>
              <a:off x="144" y="1478"/>
              <a:ext cx="273"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Monotype Corsiva" charset="0"/>
                </a:rPr>
                <a:t>F</a:t>
              </a:r>
              <a:r>
                <a:rPr lang="en-US" sz="2000" b="1" baseline="-25000">
                  <a:solidFill>
                    <a:srgbClr val="A50021"/>
                  </a:solidFill>
                  <a:latin typeface="Monotype Corsiva" charset="0"/>
                </a:rPr>
                <a:t>fr</a:t>
              </a:r>
              <a:endParaRPr lang="en-US" sz="2000" b="1">
                <a:solidFill>
                  <a:srgbClr val="A50021"/>
                </a:solidFill>
                <a:latin typeface="Monotype Corsiva" charset="0"/>
              </a:endParaRPr>
            </a:p>
          </p:txBody>
        </p:sp>
      </p:grpSp>
      <p:graphicFrame>
        <p:nvGraphicFramePr>
          <p:cNvPr id="313368" name="Object 3"/>
          <p:cNvGraphicFramePr>
            <a:graphicFrameLocks noChangeAspect="1"/>
          </p:cNvGraphicFramePr>
          <p:nvPr/>
        </p:nvGraphicFramePr>
        <p:xfrm>
          <a:off x="7464425" y="3063875"/>
          <a:ext cx="841375" cy="365125"/>
        </p:xfrm>
        <a:graphic>
          <a:graphicData uri="http://schemas.openxmlformats.org/presentationml/2006/ole">
            <p:oleObj spid="_x0000_s479235" name="Equation" r:id="rId4" imgW="469800" imgH="164880" progId="Equation.DSMT4">
              <p:embed/>
            </p:oleObj>
          </a:graphicData>
        </a:graphic>
      </p:graphicFrame>
      <p:graphicFrame>
        <p:nvGraphicFramePr>
          <p:cNvPr id="313369" name="Object 4"/>
          <p:cNvGraphicFramePr>
            <a:graphicFrameLocks noChangeAspect="1"/>
          </p:cNvGraphicFramePr>
          <p:nvPr/>
        </p:nvGraphicFramePr>
        <p:xfrm>
          <a:off x="609600" y="4967288"/>
          <a:ext cx="908050" cy="533400"/>
        </p:xfrm>
        <a:graphic>
          <a:graphicData uri="http://schemas.openxmlformats.org/presentationml/2006/ole">
            <p:oleObj spid="_x0000_s479236" name="Equation" r:id="rId5" imgW="444240" imgH="241200" progId="Equation.DSMT4">
              <p:embed/>
            </p:oleObj>
          </a:graphicData>
        </a:graphic>
      </p:graphicFrame>
      <p:sp>
        <p:nvSpPr>
          <p:cNvPr id="313370" name="Rectangle 26"/>
          <p:cNvSpPr>
            <a:spLocks noChangeArrowheads="1"/>
          </p:cNvSpPr>
          <p:nvPr/>
        </p:nvSpPr>
        <p:spPr bwMode="auto">
          <a:xfrm>
            <a:off x="4038600" y="5486400"/>
            <a:ext cx="4648200" cy="228600"/>
          </a:xfrm>
          <a:prstGeom prst="rect">
            <a:avLst/>
          </a:prstGeom>
          <a:gradFill rotWithShape="0">
            <a:gsLst>
              <a:gs pos="0">
                <a:srgbClr val="5E2F00"/>
              </a:gs>
              <a:gs pos="100000">
                <a:srgbClr val="CC6600"/>
              </a:gs>
            </a:gsLst>
            <a:lin ang="5400000" scaled="1"/>
          </a:gradFill>
          <a:ln w="9525">
            <a:noFill/>
            <a:miter lim="800000"/>
            <a:headEnd/>
            <a:tailEnd/>
          </a:ln>
        </p:spPr>
        <p:txBody>
          <a:bodyPr wrap="none" anchor="ctr">
            <a:prstTxWarp prst="textNoShape">
              <a:avLst/>
            </a:prstTxWarp>
          </a:bodyPr>
          <a:lstStyle/>
          <a:p>
            <a:endParaRPr lang="en-US"/>
          </a:p>
        </p:txBody>
      </p:sp>
      <p:graphicFrame>
        <p:nvGraphicFramePr>
          <p:cNvPr id="313371" name="Object 5"/>
          <p:cNvGraphicFramePr>
            <a:graphicFrameLocks noChangeAspect="1"/>
          </p:cNvGraphicFramePr>
          <p:nvPr/>
        </p:nvGraphicFramePr>
        <p:xfrm>
          <a:off x="7010400" y="4953000"/>
          <a:ext cx="1524000" cy="757238"/>
        </p:xfrm>
        <a:graphic>
          <a:graphicData uri="http://schemas.openxmlformats.org/presentationml/2006/ole">
            <p:oleObj spid="_x0000_s479237" name="Clip" r:id="rId6" imgW="2293200" imgH="1140120" progId="">
              <p:embed/>
            </p:oleObj>
          </a:graphicData>
        </a:graphic>
      </p:graphicFrame>
      <p:graphicFrame>
        <p:nvGraphicFramePr>
          <p:cNvPr id="313372" name="Object 6"/>
          <p:cNvGraphicFramePr>
            <a:graphicFrameLocks noChangeAspect="1"/>
          </p:cNvGraphicFramePr>
          <p:nvPr/>
        </p:nvGraphicFramePr>
        <p:xfrm>
          <a:off x="4267200" y="4957763"/>
          <a:ext cx="1524000" cy="757237"/>
        </p:xfrm>
        <a:graphic>
          <a:graphicData uri="http://schemas.openxmlformats.org/presentationml/2006/ole">
            <p:oleObj spid="_x0000_s479238" name="Clip" r:id="rId7" imgW="2293200" imgH="1140120" progId="">
              <p:embed/>
            </p:oleObj>
          </a:graphicData>
        </a:graphic>
      </p:graphicFrame>
      <p:sp>
        <p:nvSpPr>
          <p:cNvPr id="313373" name="Text Box 29"/>
          <p:cNvSpPr txBox="1">
            <a:spLocks noChangeArrowheads="1"/>
          </p:cNvSpPr>
          <p:nvPr/>
        </p:nvSpPr>
        <p:spPr bwMode="auto">
          <a:xfrm>
            <a:off x="4175125" y="5775325"/>
            <a:ext cx="935038" cy="396875"/>
          </a:xfrm>
          <a:prstGeom prst="rect">
            <a:avLst/>
          </a:prstGeom>
          <a:solidFill>
            <a:srgbClr val="FFFF99"/>
          </a:solid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t=0, KE</a:t>
            </a:r>
            <a:r>
              <a:rPr lang="en-US" sz="2000" b="1" baseline="-25000">
                <a:solidFill>
                  <a:srgbClr val="A50021"/>
                </a:solidFill>
                <a:latin typeface="Arial Narrow" charset="0"/>
              </a:rPr>
              <a:t>i</a:t>
            </a:r>
          </a:p>
        </p:txBody>
      </p:sp>
      <p:sp>
        <p:nvSpPr>
          <p:cNvPr id="313374" name="Text Box 30"/>
          <p:cNvSpPr txBox="1">
            <a:spLocks noChangeArrowheads="1"/>
          </p:cNvSpPr>
          <p:nvPr/>
        </p:nvSpPr>
        <p:spPr bwMode="auto">
          <a:xfrm>
            <a:off x="5465763" y="5791200"/>
            <a:ext cx="1420812" cy="701675"/>
          </a:xfrm>
          <a:prstGeom prst="rect">
            <a:avLst/>
          </a:prstGeom>
          <a:solidFill>
            <a:srgbClr val="FFFF99"/>
          </a:solid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Friction,</a:t>
            </a:r>
          </a:p>
          <a:p>
            <a:r>
              <a:rPr lang="en-US" sz="2000" b="1">
                <a:solidFill>
                  <a:srgbClr val="A50021"/>
                </a:solidFill>
                <a:latin typeface="Arial Narrow" charset="0"/>
              </a:rPr>
              <a:t>Engine work</a:t>
            </a:r>
            <a:endParaRPr lang="en-US" sz="2000" b="1" baseline="-25000">
              <a:solidFill>
                <a:srgbClr val="A50021"/>
              </a:solidFill>
              <a:latin typeface="Arial Narrow" charset="0"/>
            </a:endParaRPr>
          </a:p>
        </p:txBody>
      </p:sp>
      <p:sp>
        <p:nvSpPr>
          <p:cNvPr id="313375" name="Text Box 31"/>
          <p:cNvSpPr txBox="1">
            <a:spLocks noChangeArrowheads="1"/>
          </p:cNvSpPr>
          <p:nvPr/>
        </p:nvSpPr>
        <p:spPr bwMode="auto">
          <a:xfrm>
            <a:off x="7218363" y="5791200"/>
            <a:ext cx="952500" cy="396875"/>
          </a:xfrm>
          <a:prstGeom prst="rect">
            <a:avLst/>
          </a:prstGeom>
          <a:solidFill>
            <a:srgbClr val="FFFF99"/>
          </a:solid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t=T, KE</a:t>
            </a:r>
            <a:r>
              <a:rPr lang="en-US" sz="2000" b="1" baseline="-25000">
                <a:solidFill>
                  <a:srgbClr val="A50021"/>
                </a:solidFill>
                <a:latin typeface="Arial Narrow" charset="0"/>
              </a:rPr>
              <a:t>f</a:t>
            </a:r>
          </a:p>
        </p:txBody>
      </p:sp>
      <p:sp>
        <p:nvSpPr>
          <p:cNvPr id="313376" name="Text Box 32"/>
          <p:cNvSpPr txBox="1">
            <a:spLocks noChangeArrowheads="1"/>
          </p:cNvSpPr>
          <p:nvPr/>
        </p:nvSpPr>
        <p:spPr bwMode="auto">
          <a:xfrm>
            <a:off x="5867400" y="1219200"/>
            <a:ext cx="3124200" cy="36512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charset="0"/>
              </a:rPr>
              <a:t>It isn’t there when the object is moving.</a:t>
            </a:r>
          </a:p>
        </p:txBody>
      </p:sp>
      <p:graphicFrame>
        <p:nvGraphicFramePr>
          <p:cNvPr id="313377" name="Object 7"/>
          <p:cNvGraphicFramePr>
            <a:graphicFrameLocks noChangeAspect="1"/>
          </p:cNvGraphicFramePr>
          <p:nvPr/>
        </p:nvGraphicFramePr>
        <p:xfrm>
          <a:off x="4572000" y="2971800"/>
          <a:ext cx="1981200" cy="604838"/>
        </p:xfrm>
        <a:graphic>
          <a:graphicData uri="http://schemas.openxmlformats.org/presentationml/2006/ole">
            <p:oleObj spid="_x0000_s479239" name="Equation" r:id="rId8" imgW="990600" imgH="279400" progId="Equation.DSMT4">
              <p:embed/>
            </p:oleObj>
          </a:graphicData>
        </a:graphic>
      </p:graphicFrame>
      <p:graphicFrame>
        <p:nvGraphicFramePr>
          <p:cNvPr id="313378" name="Object 8"/>
          <p:cNvGraphicFramePr>
            <a:graphicFrameLocks noChangeAspect="1"/>
          </p:cNvGraphicFramePr>
          <p:nvPr/>
        </p:nvGraphicFramePr>
        <p:xfrm>
          <a:off x="6553200" y="3033713"/>
          <a:ext cx="771525" cy="547687"/>
        </p:xfrm>
        <a:graphic>
          <a:graphicData uri="http://schemas.openxmlformats.org/presentationml/2006/ole">
            <p:oleObj spid="_x0000_s479240" name="Equation" r:id="rId9" imgW="406400" imgH="266700" progId="Equation.DSMT4">
              <p:embed/>
            </p:oleObj>
          </a:graphicData>
        </a:graphic>
      </p:graphicFrame>
      <p:graphicFrame>
        <p:nvGraphicFramePr>
          <p:cNvPr id="313379" name="Object 9"/>
          <p:cNvGraphicFramePr>
            <a:graphicFrameLocks noChangeAspect="1"/>
          </p:cNvGraphicFramePr>
          <p:nvPr/>
        </p:nvGraphicFramePr>
        <p:xfrm>
          <a:off x="8262938" y="3021013"/>
          <a:ext cx="728662" cy="588962"/>
        </p:xfrm>
        <a:graphic>
          <a:graphicData uri="http://schemas.openxmlformats.org/presentationml/2006/ole">
            <p:oleObj spid="_x0000_s479241" name="Equation" r:id="rId10" imgW="406400" imgH="266700" progId="Equation.DSMT4">
              <p:embed/>
            </p:oleObj>
          </a:graphicData>
        </a:graphic>
      </p:graphicFrame>
      <p:graphicFrame>
        <p:nvGraphicFramePr>
          <p:cNvPr id="313380" name="Object 10"/>
          <p:cNvGraphicFramePr>
            <a:graphicFrameLocks noChangeAspect="1"/>
          </p:cNvGraphicFramePr>
          <p:nvPr/>
        </p:nvGraphicFramePr>
        <p:xfrm>
          <a:off x="1525588" y="4979988"/>
          <a:ext cx="571500" cy="506412"/>
        </p:xfrm>
        <a:graphic>
          <a:graphicData uri="http://schemas.openxmlformats.org/presentationml/2006/ole">
            <p:oleObj spid="_x0000_s479242" name="Equation" r:id="rId11" imgW="279360" imgH="228600" progId="Equation.DSMT4">
              <p:embed/>
            </p:oleObj>
          </a:graphicData>
        </a:graphic>
      </p:graphicFrame>
      <p:graphicFrame>
        <p:nvGraphicFramePr>
          <p:cNvPr id="313381" name="Object 11"/>
          <p:cNvGraphicFramePr>
            <a:graphicFrameLocks noChangeAspect="1"/>
          </p:cNvGraphicFramePr>
          <p:nvPr/>
        </p:nvGraphicFramePr>
        <p:xfrm>
          <a:off x="2105025" y="4953000"/>
          <a:ext cx="935038" cy="561975"/>
        </p:xfrm>
        <a:graphic>
          <a:graphicData uri="http://schemas.openxmlformats.org/presentationml/2006/ole">
            <p:oleObj spid="_x0000_s479243" name="Equation" r:id="rId12" imgW="457200" imgH="253800" progId="Equation.DSMT4">
              <p:embed/>
            </p:oleObj>
          </a:graphicData>
        </a:graphic>
      </p:graphicFrame>
      <p:graphicFrame>
        <p:nvGraphicFramePr>
          <p:cNvPr id="313382" name="Object 12"/>
          <p:cNvGraphicFramePr>
            <a:graphicFrameLocks noChangeAspect="1"/>
          </p:cNvGraphicFramePr>
          <p:nvPr/>
        </p:nvGraphicFramePr>
        <p:xfrm>
          <a:off x="3048000" y="4938713"/>
          <a:ext cx="830263" cy="590550"/>
        </p:xfrm>
        <a:graphic>
          <a:graphicData uri="http://schemas.openxmlformats.org/presentationml/2006/ole">
            <p:oleObj spid="_x0000_s479244" name="Equation" r:id="rId13" imgW="406400" imgH="266700" progId="Equation.DSMT4">
              <p:embed/>
            </p:oleObj>
          </a:graphicData>
        </a:graphic>
      </p:graphicFrame>
      <p:sp>
        <p:nvSpPr>
          <p:cNvPr id="313383" name="Text Box 39"/>
          <p:cNvSpPr txBox="1">
            <a:spLocks noChangeArrowheads="1"/>
          </p:cNvSpPr>
          <p:nvPr/>
        </p:nvSpPr>
        <p:spPr bwMode="auto">
          <a:xfrm>
            <a:off x="4902200" y="1674813"/>
            <a:ext cx="1422400" cy="36512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600" b="1">
                <a:solidFill>
                  <a:srgbClr val="A50021"/>
                </a:solidFill>
                <a:latin typeface="Arial Narrow" charset="0"/>
              </a:rPr>
              <a:t>Kinetic Friction</a:t>
            </a:r>
          </a:p>
        </p:txBody>
      </p:sp>
      <p:sp>
        <p:nvSpPr>
          <p:cNvPr id="313385" name="Oval 41"/>
          <p:cNvSpPr>
            <a:spLocks noChangeArrowheads="1"/>
          </p:cNvSpPr>
          <p:nvPr/>
        </p:nvSpPr>
        <p:spPr bwMode="auto">
          <a:xfrm>
            <a:off x="8229600" y="3124200"/>
            <a:ext cx="304800" cy="304800"/>
          </a:xfrm>
          <a:prstGeom prst="ellipse">
            <a:avLst/>
          </a:prstGeom>
          <a:noFill/>
          <a:ln w="38100">
            <a:solidFill>
              <a:srgbClr val="A50021"/>
            </a:solidFill>
            <a:round/>
            <a:headEnd/>
            <a:tailEnd/>
          </a:ln>
        </p:spPr>
        <p:txBody>
          <a:bodyPr wrap="none" anchor="ctr">
            <a:prstTxWarp prst="textNoShape">
              <a:avLst/>
            </a:prstTxWarp>
            <a:spAutoFit/>
          </a:bodyPr>
          <a:lstStyle/>
          <a:p>
            <a:endParaRPr lang="en-US"/>
          </a:p>
        </p:txBody>
      </p:sp>
      <p:cxnSp>
        <p:nvCxnSpPr>
          <p:cNvPr id="313387" name="AutoShape 43"/>
          <p:cNvCxnSpPr>
            <a:cxnSpLocks noChangeShapeType="1"/>
            <a:stCxn id="313385" idx="2"/>
            <a:endCxn id="46" idx="3"/>
          </p:cNvCxnSpPr>
          <p:nvPr/>
        </p:nvCxnSpPr>
        <p:spPr bwMode="auto">
          <a:xfrm rot="10800000" flipV="1">
            <a:off x="8001000" y="3276600"/>
            <a:ext cx="228600" cy="458788"/>
          </a:xfrm>
          <a:prstGeom prst="curvedConnector3">
            <a:avLst>
              <a:gd name="adj1" fmla="val 50000"/>
            </a:avLst>
          </a:prstGeom>
          <a:noFill/>
          <a:ln w="38100">
            <a:solidFill>
              <a:srgbClr val="A50021"/>
            </a:solidFill>
            <a:round/>
            <a:headEnd/>
            <a:tailEnd type="triangle" w="med" len="med"/>
          </a:ln>
        </p:spPr>
      </p:cxnSp>
      <p:sp>
        <p:nvSpPr>
          <p:cNvPr id="46" name="Text Box 32"/>
          <p:cNvSpPr txBox="1">
            <a:spLocks noChangeArrowheads="1"/>
          </p:cNvSpPr>
          <p:nvPr/>
        </p:nvSpPr>
        <p:spPr bwMode="auto">
          <a:xfrm>
            <a:off x="3505200" y="3581400"/>
            <a:ext cx="4495800" cy="307975"/>
          </a:xfrm>
          <a:prstGeom prst="rect">
            <a:avLst/>
          </a:prstGeom>
          <a:solidFill>
            <a:schemeClr val="accent1">
              <a:lumMod val="40000"/>
              <a:lumOff val="60000"/>
            </a:schemeClr>
          </a:solidFill>
          <a:ln w="28575">
            <a:solidFill>
              <a:srgbClr val="FF0000"/>
            </a:solidFill>
            <a:miter lim="800000"/>
            <a:headEnd/>
            <a:tailEnd/>
          </a:ln>
        </p:spPr>
        <p:txBody>
          <a:bodyPr>
            <a:prstTxWarp prst="textNoShape">
              <a:avLst/>
            </a:prstTxWarp>
            <a:spAutoFit/>
          </a:bodyPr>
          <a:lstStyle/>
          <a:p>
            <a:pPr>
              <a:defRPr/>
            </a:pPr>
            <a:r>
              <a:rPr lang="en-US" sz="1400" b="1" dirty="0">
                <a:solidFill>
                  <a:srgbClr val="A50021"/>
                </a:solidFill>
                <a:latin typeface="Arial Narrow" charset="0"/>
              </a:rPr>
              <a:t>The negative sign means that the work is done on the friction!</a:t>
            </a:r>
            <a:endParaRPr lang="en-US" sz="1400" dirty="0">
              <a:solidFill>
                <a:srgbClr val="A50021"/>
              </a:solidFill>
              <a:latin typeface="Arial Narrow" charset="0"/>
            </a:endParaRPr>
          </a:p>
        </p:txBody>
      </p:sp>
      <p:graphicFrame>
        <p:nvGraphicFramePr>
          <p:cNvPr id="107534" name="Object 13"/>
          <p:cNvGraphicFramePr>
            <a:graphicFrameLocks noChangeAspect="1"/>
          </p:cNvGraphicFramePr>
          <p:nvPr/>
        </p:nvGraphicFramePr>
        <p:xfrm>
          <a:off x="3716338" y="2973388"/>
          <a:ext cx="931862" cy="608012"/>
        </p:xfrm>
        <a:graphic>
          <a:graphicData uri="http://schemas.openxmlformats.org/presentationml/2006/ole">
            <p:oleObj spid="_x0000_s479245" name="Equation" r:id="rId14" imgW="508000" imgH="2921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94" name="Date Placeholder 3"/>
          <p:cNvSpPr>
            <a:spLocks noGrp="1"/>
          </p:cNvSpPr>
          <p:nvPr>
            <p:ph type="dt" sz="quarter" idx="10"/>
          </p:nvPr>
        </p:nvSpPr>
        <p:spPr>
          <a:noFill/>
        </p:spPr>
        <p:txBody>
          <a:bodyPr/>
          <a:lstStyle/>
          <a:p>
            <a:r>
              <a:rPr lang="en-US" smtClean="0"/>
              <a:t>Monday, June 20, 2011</a:t>
            </a:r>
          </a:p>
        </p:txBody>
      </p:sp>
      <p:sp>
        <p:nvSpPr>
          <p:cNvPr id="24595" name="Footer Placeholder 4"/>
          <p:cNvSpPr>
            <a:spLocks noGrp="1"/>
          </p:cNvSpPr>
          <p:nvPr>
            <p:ph type="ftr" sz="quarter" idx="11"/>
          </p:nvPr>
        </p:nvSpPr>
        <p:spPr>
          <a:noFill/>
        </p:spPr>
        <p:txBody>
          <a:bodyPr/>
          <a:lstStyle/>
          <a:p>
            <a:r>
              <a:rPr lang="en-US" smtClean="0"/>
              <a:t>PHYS 1443-001, Spring 2011 Dr. Jaehoon Yu</a:t>
            </a:r>
          </a:p>
        </p:txBody>
      </p:sp>
      <p:sp>
        <p:nvSpPr>
          <p:cNvPr id="24596" name="Slide Number Placeholder 5"/>
          <p:cNvSpPr>
            <a:spLocks noGrp="1"/>
          </p:cNvSpPr>
          <p:nvPr>
            <p:ph type="sldNum" sz="quarter" idx="12"/>
          </p:nvPr>
        </p:nvSpPr>
        <p:spPr>
          <a:noFill/>
        </p:spPr>
        <p:txBody>
          <a:bodyPr/>
          <a:lstStyle/>
          <a:p>
            <a:fld id="{283DDE74-8749-6C4B-BDFC-FEDC792DCEDE}" type="slidenum">
              <a:rPr lang="en-US"/>
              <a:pPr/>
              <a:t>22</a:t>
            </a:fld>
            <a:endParaRPr lang="en-US"/>
          </a:p>
        </p:txBody>
      </p:sp>
      <p:sp>
        <p:nvSpPr>
          <p:cNvPr id="24597" name="Rectangle 2"/>
          <p:cNvSpPr>
            <a:spLocks noGrp="1" noChangeArrowheads="1"/>
          </p:cNvSpPr>
          <p:nvPr>
            <p:ph type="title"/>
          </p:nvPr>
        </p:nvSpPr>
        <p:spPr>
          <a:xfrm>
            <a:off x="685800" y="76200"/>
            <a:ext cx="7772400" cy="609600"/>
          </a:xfrm>
        </p:spPr>
        <p:txBody>
          <a:bodyPr/>
          <a:lstStyle/>
          <a:p>
            <a:r>
              <a:rPr lang="en-US" sz="4000"/>
              <a:t>Example of Work Under Friction</a:t>
            </a:r>
          </a:p>
        </p:txBody>
      </p:sp>
      <p:sp>
        <p:nvSpPr>
          <p:cNvPr id="24598" name="Text Box 3"/>
          <p:cNvSpPr txBox="1">
            <a:spLocks noChangeArrowheads="1"/>
          </p:cNvSpPr>
          <p:nvPr/>
        </p:nvSpPr>
        <p:spPr bwMode="auto">
          <a:xfrm>
            <a:off x="381000" y="685800"/>
            <a:ext cx="83058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A 6.0kg block initially at rest is pulled to East along a horizontal surface with coefficient of kinetic friction </a:t>
            </a:r>
            <a:r>
              <a:rPr lang="en-US" sz="2000" dirty="0" err="1">
                <a:solidFill>
                  <a:schemeClr val="accent2"/>
                </a:solidFill>
                <a:latin typeface="Symbol" charset="2"/>
              </a:rPr>
              <a:t>m</a:t>
            </a:r>
            <a:r>
              <a:rPr lang="en-US" sz="2000" baseline="-25000" dirty="0" err="1">
                <a:solidFill>
                  <a:schemeClr val="accent2"/>
                </a:solidFill>
                <a:latin typeface="Arial Narrow" charset="0"/>
              </a:rPr>
              <a:t>k</a:t>
            </a:r>
            <a:r>
              <a:rPr lang="en-US" sz="2000" dirty="0">
                <a:solidFill>
                  <a:schemeClr val="accent2"/>
                </a:solidFill>
                <a:latin typeface="Arial Narrow" charset="0"/>
              </a:rPr>
              <a:t>=0.15 by a constant horizontal force of 12N.  Find the speed of the block after it has moved 3.0m.</a:t>
            </a:r>
          </a:p>
        </p:txBody>
      </p:sp>
      <p:sp>
        <p:nvSpPr>
          <p:cNvPr id="24599" name="Text Box 4"/>
          <p:cNvSpPr txBox="1">
            <a:spLocks noChangeArrowheads="1"/>
          </p:cNvSpPr>
          <p:nvPr/>
        </p:nvSpPr>
        <p:spPr bwMode="auto">
          <a:xfrm>
            <a:off x="3657600" y="1862138"/>
            <a:ext cx="28956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Work done by the force </a:t>
            </a:r>
            <a:r>
              <a:rPr lang="en-US" sz="2000" b="1" dirty="0">
                <a:solidFill>
                  <a:schemeClr val="accent2"/>
                </a:solidFill>
                <a:latin typeface="Monotype Corsiva" charset="0"/>
              </a:rPr>
              <a:t>F</a:t>
            </a:r>
            <a:r>
              <a:rPr lang="en-US" sz="2000" dirty="0">
                <a:solidFill>
                  <a:schemeClr val="accent2"/>
                </a:solidFill>
                <a:latin typeface="Arial Narrow" charset="0"/>
              </a:rPr>
              <a:t> is</a:t>
            </a:r>
            <a:endParaRPr lang="en-US" sz="2000" dirty="0"/>
          </a:p>
        </p:txBody>
      </p:sp>
      <p:sp>
        <p:nvSpPr>
          <p:cNvPr id="24600" name="Text Box 5"/>
          <p:cNvSpPr txBox="1">
            <a:spLocks noChangeArrowheads="1"/>
          </p:cNvSpPr>
          <p:nvPr/>
        </p:nvSpPr>
        <p:spPr bwMode="auto">
          <a:xfrm>
            <a:off x="304800" y="3995738"/>
            <a:ext cx="22098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Thus the total work is</a:t>
            </a:r>
          </a:p>
        </p:txBody>
      </p:sp>
      <p:graphicFrame>
        <p:nvGraphicFramePr>
          <p:cNvPr id="24578" name="Object 2"/>
          <p:cNvGraphicFramePr>
            <a:graphicFrameLocks noChangeAspect="1"/>
          </p:cNvGraphicFramePr>
          <p:nvPr/>
        </p:nvGraphicFramePr>
        <p:xfrm>
          <a:off x="3589338" y="2406650"/>
          <a:ext cx="690562" cy="412750"/>
        </p:xfrm>
        <a:graphic>
          <a:graphicData uri="http://schemas.openxmlformats.org/presentationml/2006/ole">
            <p:oleObj spid="_x0000_s480258" name="Equation" r:id="rId3" imgW="368300" imgH="241300" progId="Equation.DSMT4">
              <p:embed/>
            </p:oleObj>
          </a:graphicData>
        </a:graphic>
      </p:graphicFrame>
      <p:sp>
        <p:nvSpPr>
          <p:cNvPr id="24601" name="Rectangle 7"/>
          <p:cNvSpPr>
            <a:spLocks noChangeArrowheads="1"/>
          </p:cNvSpPr>
          <p:nvPr/>
        </p:nvSpPr>
        <p:spPr bwMode="auto">
          <a:xfrm>
            <a:off x="762000" y="18335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dirty="0">
                <a:solidFill>
                  <a:srgbClr val="FFFF99"/>
                </a:solidFill>
                <a:latin typeface="Arial Narrow" charset="0"/>
              </a:rPr>
              <a:t>M</a:t>
            </a:r>
          </a:p>
        </p:txBody>
      </p:sp>
      <p:grpSp>
        <p:nvGrpSpPr>
          <p:cNvPr id="2" name="Group 8"/>
          <p:cNvGrpSpPr>
            <a:grpSpLocks/>
          </p:cNvGrpSpPr>
          <p:nvPr/>
        </p:nvGrpSpPr>
        <p:grpSpPr bwMode="auto">
          <a:xfrm>
            <a:off x="1371600" y="1754188"/>
            <a:ext cx="457200" cy="457200"/>
            <a:chOff x="864" y="1008"/>
            <a:chExt cx="288" cy="288"/>
          </a:xfrm>
        </p:grpSpPr>
        <p:sp>
          <p:nvSpPr>
            <p:cNvPr id="24620" name="Line 9"/>
            <p:cNvSpPr>
              <a:spLocks noChangeShapeType="1"/>
            </p:cNvSpPr>
            <p:nvPr/>
          </p:nvSpPr>
          <p:spPr bwMode="auto">
            <a:xfrm flipV="1">
              <a:off x="864" y="1248"/>
              <a:ext cx="288" cy="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4621" name="Text Box 10"/>
            <p:cNvSpPr txBox="1">
              <a:spLocks noChangeArrowheads="1"/>
            </p:cNvSpPr>
            <p:nvPr/>
          </p:nvSpPr>
          <p:spPr bwMode="auto">
            <a:xfrm>
              <a:off x="864" y="1008"/>
              <a:ext cx="227" cy="288"/>
            </a:xfrm>
            <a:prstGeom prst="rect">
              <a:avLst/>
            </a:prstGeom>
            <a:noFill/>
            <a:ln w="9525">
              <a:noFill/>
              <a:miter lim="800000"/>
              <a:headEnd/>
              <a:tailEnd/>
            </a:ln>
          </p:spPr>
          <p:txBody>
            <a:bodyPr wrap="none">
              <a:prstTxWarp prst="textNoShape">
                <a:avLst/>
              </a:prstTxWarp>
              <a:spAutoFit/>
            </a:bodyPr>
            <a:lstStyle/>
            <a:p>
              <a:r>
                <a:rPr lang="en-US" b="1" dirty="0">
                  <a:solidFill>
                    <a:schemeClr val="accent2"/>
                  </a:solidFill>
                  <a:latin typeface="Monotype Corsiva" charset="0"/>
                </a:rPr>
                <a:t>F</a:t>
              </a:r>
            </a:p>
          </p:txBody>
        </p:sp>
      </p:grpSp>
      <p:sp>
        <p:nvSpPr>
          <p:cNvPr id="24603" name="Rectangle 11"/>
          <p:cNvSpPr>
            <a:spLocks noChangeArrowheads="1"/>
          </p:cNvSpPr>
          <p:nvPr/>
        </p:nvSpPr>
        <p:spPr bwMode="auto">
          <a:xfrm>
            <a:off x="2286000" y="1831975"/>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dirty="0">
                <a:solidFill>
                  <a:srgbClr val="FFFF99"/>
                </a:solidFill>
                <a:latin typeface="Arial Narrow" charset="0"/>
              </a:rPr>
              <a:t>M</a:t>
            </a:r>
          </a:p>
        </p:txBody>
      </p:sp>
      <p:grpSp>
        <p:nvGrpSpPr>
          <p:cNvPr id="3" name="Group 12"/>
          <p:cNvGrpSpPr>
            <a:grpSpLocks/>
          </p:cNvGrpSpPr>
          <p:nvPr/>
        </p:nvGrpSpPr>
        <p:grpSpPr bwMode="auto">
          <a:xfrm>
            <a:off x="1066800" y="2946400"/>
            <a:ext cx="1524000" cy="484188"/>
            <a:chOff x="672" y="2256"/>
            <a:chExt cx="960" cy="305"/>
          </a:xfrm>
        </p:grpSpPr>
        <p:sp>
          <p:nvSpPr>
            <p:cNvPr id="24616" name="Line 13"/>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4617" name="Line 14"/>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4618" name="Line 15"/>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4619" name="Text Box 16"/>
            <p:cNvSpPr txBox="1">
              <a:spLocks noChangeArrowheads="1"/>
            </p:cNvSpPr>
            <p:nvPr/>
          </p:nvSpPr>
          <p:spPr bwMode="auto">
            <a:xfrm>
              <a:off x="864" y="2311"/>
              <a:ext cx="572"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d=3.0m</a:t>
              </a:r>
            </a:p>
          </p:txBody>
        </p:sp>
      </p:grpSp>
      <p:sp>
        <p:nvSpPr>
          <p:cNvPr id="24605" name="Text Box 19"/>
          <p:cNvSpPr txBox="1">
            <a:spLocks noChangeArrowheads="1"/>
          </p:cNvSpPr>
          <p:nvPr/>
        </p:nvSpPr>
        <p:spPr bwMode="auto">
          <a:xfrm>
            <a:off x="712788" y="2438400"/>
            <a:ext cx="658812" cy="457200"/>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Monotype Corsiva" charset="0"/>
              </a:rPr>
              <a:t>v</a:t>
            </a:r>
            <a:r>
              <a:rPr lang="en-US" baseline="-25000" dirty="0">
                <a:solidFill>
                  <a:schemeClr val="accent2"/>
                </a:solidFill>
                <a:latin typeface="Monotype Corsiva" charset="0"/>
              </a:rPr>
              <a:t>i</a:t>
            </a:r>
            <a:r>
              <a:rPr lang="en-US" dirty="0">
                <a:solidFill>
                  <a:schemeClr val="accent2"/>
                </a:solidFill>
                <a:latin typeface="Monotype Corsiva" charset="0"/>
              </a:rPr>
              <a:t>=0</a:t>
            </a:r>
          </a:p>
        </p:txBody>
      </p:sp>
      <p:grpSp>
        <p:nvGrpSpPr>
          <p:cNvPr id="4" name="Group 20"/>
          <p:cNvGrpSpPr>
            <a:grpSpLocks/>
          </p:cNvGrpSpPr>
          <p:nvPr/>
        </p:nvGrpSpPr>
        <p:grpSpPr bwMode="auto">
          <a:xfrm>
            <a:off x="2057400" y="2516188"/>
            <a:ext cx="1219200" cy="457200"/>
            <a:chOff x="432" y="2013"/>
            <a:chExt cx="480" cy="288"/>
          </a:xfrm>
        </p:grpSpPr>
        <p:sp>
          <p:nvSpPr>
            <p:cNvPr id="24614" name="Line 21"/>
            <p:cNvSpPr>
              <a:spLocks noChangeShapeType="1"/>
            </p:cNvSpPr>
            <p:nvPr/>
          </p:nvSpPr>
          <p:spPr bwMode="auto">
            <a:xfrm>
              <a:off x="432" y="2064"/>
              <a:ext cx="48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4615" name="Text Box 22"/>
            <p:cNvSpPr txBox="1">
              <a:spLocks noChangeArrowheads="1"/>
            </p:cNvSpPr>
            <p:nvPr/>
          </p:nvSpPr>
          <p:spPr bwMode="auto">
            <a:xfrm>
              <a:off x="518" y="2013"/>
              <a:ext cx="151"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charset="0"/>
                </a:rPr>
                <a:t>v</a:t>
              </a:r>
              <a:r>
                <a:rPr lang="en-US" baseline="-25000">
                  <a:solidFill>
                    <a:schemeClr val="accent2"/>
                  </a:solidFill>
                  <a:latin typeface="Monotype Corsiva" charset="0"/>
                </a:rPr>
                <a:t>f</a:t>
              </a:r>
              <a:endParaRPr lang="en-US">
                <a:solidFill>
                  <a:schemeClr val="accent2"/>
                </a:solidFill>
                <a:latin typeface="Monotype Corsiva" charset="0"/>
              </a:endParaRPr>
            </a:p>
          </p:txBody>
        </p:sp>
      </p:grpSp>
      <p:sp>
        <p:nvSpPr>
          <p:cNvPr id="24607" name="Line 23"/>
          <p:cNvSpPr>
            <a:spLocks noChangeShapeType="1"/>
          </p:cNvSpPr>
          <p:nvPr/>
        </p:nvSpPr>
        <p:spPr bwMode="auto">
          <a:xfrm>
            <a:off x="381000" y="2439988"/>
            <a:ext cx="3048000" cy="0"/>
          </a:xfrm>
          <a:prstGeom prst="line">
            <a:avLst/>
          </a:prstGeom>
          <a:noFill/>
          <a:ln w="57150">
            <a:solidFill>
              <a:srgbClr val="CC6600"/>
            </a:solidFill>
            <a:round/>
            <a:headEnd/>
            <a:tailEnd/>
          </a:ln>
        </p:spPr>
        <p:txBody>
          <a:bodyPr>
            <a:prstTxWarp prst="textNoShape">
              <a:avLst/>
            </a:prstTxWarp>
          </a:bodyPr>
          <a:lstStyle/>
          <a:p>
            <a:endParaRPr lang="en-US"/>
          </a:p>
        </p:txBody>
      </p:sp>
      <p:graphicFrame>
        <p:nvGraphicFramePr>
          <p:cNvPr id="24579" name="Object 3"/>
          <p:cNvGraphicFramePr>
            <a:graphicFrameLocks noChangeAspect="1"/>
          </p:cNvGraphicFramePr>
          <p:nvPr/>
        </p:nvGraphicFramePr>
        <p:xfrm>
          <a:off x="5562600" y="5430838"/>
          <a:ext cx="496888" cy="414337"/>
        </p:xfrm>
        <a:graphic>
          <a:graphicData uri="http://schemas.openxmlformats.org/presentationml/2006/ole">
            <p:oleObj spid="_x0000_s480259" name="Equation" r:id="rId4" imgW="304560" imgH="241200" progId="Equation.DSMT4">
              <p:embed/>
            </p:oleObj>
          </a:graphicData>
        </a:graphic>
      </p:graphicFrame>
      <p:sp>
        <p:nvSpPr>
          <p:cNvPr id="24608" name="Text Box 25"/>
          <p:cNvSpPr txBox="1">
            <a:spLocks noChangeArrowheads="1"/>
          </p:cNvSpPr>
          <p:nvPr/>
        </p:nvSpPr>
        <p:spPr bwMode="auto">
          <a:xfrm>
            <a:off x="304800" y="3386138"/>
            <a:ext cx="28956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Work done by friction </a:t>
            </a:r>
            <a:r>
              <a:rPr lang="en-US" sz="2000" b="1" dirty="0" err="1">
                <a:solidFill>
                  <a:schemeClr val="accent2"/>
                </a:solidFill>
                <a:latin typeface="Monotype Corsiva" charset="0"/>
              </a:rPr>
              <a:t>F</a:t>
            </a:r>
            <a:r>
              <a:rPr lang="en-US" sz="2000" b="1" baseline="-25000" dirty="0" err="1">
                <a:solidFill>
                  <a:schemeClr val="accent2"/>
                </a:solidFill>
                <a:latin typeface="Monotype Corsiva" charset="0"/>
              </a:rPr>
              <a:t>k</a:t>
            </a:r>
            <a:r>
              <a:rPr lang="en-US" sz="2000" dirty="0">
                <a:solidFill>
                  <a:schemeClr val="accent2"/>
                </a:solidFill>
                <a:latin typeface="Arial Narrow" charset="0"/>
              </a:rPr>
              <a:t> is</a:t>
            </a:r>
            <a:endParaRPr lang="en-US" sz="2000" dirty="0"/>
          </a:p>
        </p:txBody>
      </p:sp>
      <p:grpSp>
        <p:nvGrpSpPr>
          <p:cNvPr id="5" name="Group 26"/>
          <p:cNvGrpSpPr>
            <a:grpSpLocks/>
          </p:cNvGrpSpPr>
          <p:nvPr/>
        </p:nvGrpSpPr>
        <p:grpSpPr bwMode="auto">
          <a:xfrm>
            <a:off x="304800" y="1982788"/>
            <a:ext cx="457200" cy="457200"/>
            <a:chOff x="864" y="1008"/>
            <a:chExt cx="288" cy="288"/>
          </a:xfrm>
        </p:grpSpPr>
        <p:sp>
          <p:nvSpPr>
            <p:cNvPr id="24612" name="Line 27"/>
            <p:cNvSpPr>
              <a:spLocks noChangeShapeType="1"/>
            </p:cNvSpPr>
            <p:nvPr/>
          </p:nvSpPr>
          <p:spPr bwMode="auto">
            <a:xfrm flipV="1">
              <a:off x="864" y="1248"/>
              <a:ext cx="288" cy="3"/>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24613" name="Text Box 28"/>
            <p:cNvSpPr txBox="1">
              <a:spLocks noChangeArrowheads="1"/>
            </p:cNvSpPr>
            <p:nvPr/>
          </p:nvSpPr>
          <p:spPr bwMode="auto">
            <a:xfrm>
              <a:off x="864" y="1008"/>
              <a:ext cx="283" cy="288"/>
            </a:xfrm>
            <a:prstGeom prst="rect">
              <a:avLst/>
            </a:prstGeom>
            <a:noFill/>
            <a:ln w="9525">
              <a:noFill/>
              <a:miter lim="800000"/>
              <a:headEnd/>
              <a:tailEnd/>
            </a:ln>
          </p:spPr>
          <p:txBody>
            <a:bodyPr wrap="none">
              <a:prstTxWarp prst="textNoShape">
                <a:avLst/>
              </a:prstTxWarp>
              <a:spAutoFit/>
            </a:bodyPr>
            <a:lstStyle/>
            <a:p>
              <a:r>
                <a:rPr lang="en-US" b="1" dirty="0" err="1">
                  <a:solidFill>
                    <a:schemeClr val="accent2"/>
                  </a:solidFill>
                  <a:latin typeface="Monotype Corsiva" charset="0"/>
                </a:rPr>
                <a:t>F</a:t>
              </a:r>
              <a:r>
                <a:rPr lang="en-US" b="1" baseline="-25000" dirty="0" err="1">
                  <a:solidFill>
                    <a:schemeClr val="accent2"/>
                  </a:solidFill>
                  <a:latin typeface="Monotype Corsiva" charset="0"/>
                </a:rPr>
                <a:t>k</a:t>
              </a:r>
              <a:endParaRPr lang="en-US" b="1" dirty="0">
                <a:solidFill>
                  <a:schemeClr val="accent2"/>
                </a:solidFill>
                <a:latin typeface="Monotype Corsiva" charset="0"/>
              </a:endParaRPr>
            </a:p>
          </p:txBody>
        </p:sp>
      </p:grpSp>
      <p:graphicFrame>
        <p:nvGraphicFramePr>
          <p:cNvPr id="24580" name="Object 4"/>
          <p:cNvGraphicFramePr>
            <a:graphicFrameLocks noChangeAspect="1"/>
          </p:cNvGraphicFramePr>
          <p:nvPr/>
        </p:nvGraphicFramePr>
        <p:xfrm>
          <a:off x="3581400" y="2911475"/>
          <a:ext cx="1530350" cy="471488"/>
        </p:xfrm>
        <a:graphic>
          <a:graphicData uri="http://schemas.openxmlformats.org/presentationml/2006/ole">
            <p:oleObj spid="_x0000_s480260" name="Equation" r:id="rId5" imgW="838200" imgH="266700" progId="Equation.DSMT4">
              <p:embed/>
            </p:oleObj>
          </a:graphicData>
        </a:graphic>
      </p:graphicFrame>
      <p:graphicFrame>
        <p:nvGraphicFramePr>
          <p:cNvPr id="24581" name="Object 5"/>
          <p:cNvGraphicFramePr>
            <a:graphicFrameLocks noChangeAspect="1"/>
          </p:cNvGraphicFramePr>
          <p:nvPr/>
        </p:nvGraphicFramePr>
        <p:xfrm>
          <a:off x="3459163" y="3482975"/>
          <a:ext cx="5311775" cy="412750"/>
        </p:xfrm>
        <a:graphic>
          <a:graphicData uri="http://schemas.openxmlformats.org/presentationml/2006/ole">
            <p:oleObj spid="_x0000_s480261" name="Equation" r:id="rId6" imgW="2527300" imgH="228600" progId="Equation.DSMT4">
              <p:embed/>
            </p:oleObj>
          </a:graphicData>
        </a:graphic>
      </p:graphicFrame>
      <p:graphicFrame>
        <p:nvGraphicFramePr>
          <p:cNvPr id="24582" name="Object 6"/>
          <p:cNvGraphicFramePr>
            <a:graphicFrameLocks noChangeAspect="1"/>
          </p:cNvGraphicFramePr>
          <p:nvPr/>
        </p:nvGraphicFramePr>
        <p:xfrm>
          <a:off x="2743200" y="4044950"/>
          <a:ext cx="549275" cy="328613"/>
        </p:xfrm>
        <a:graphic>
          <a:graphicData uri="http://schemas.openxmlformats.org/presentationml/2006/ole">
            <p:oleObj spid="_x0000_s480262" name="Equation" r:id="rId7" imgW="304560" imgH="177480" progId="Equation.3">
              <p:embed/>
            </p:oleObj>
          </a:graphicData>
        </a:graphic>
      </p:graphicFrame>
      <p:sp>
        <p:nvSpPr>
          <p:cNvPr id="24610" name="Text Box 32"/>
          <p:cNvSpPr txBox="1">
            <a:spLocks noChangeArrowheads="1"/>
          </p:cNvSpPr>
          <p:nvPr/>
        </p:nvSpPr>
        <p:spPr bwMode="auto">
          <a:xfrm>
            <a:off x="304800" y="4605338"/>
            <a:ext cx="75438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Using work-kinetic energy theorem and the fact that initial speed is 0, we obtain</a:t>
            </a:r>
          </a:p>
        </p:txBody>
      </p:sp>
      <p:graphicFrame>
        <p:nvGraphicFramePr>
          <p:cNvPr id="24583" name="Object 7"/>
          <p:cNvGraphicFramePr>
            <a:graphicFrameLocks noChangeAspect="1"/>
          </p:cNvGraphicFramePr>
          <p:nvPr/>
        </p:nvGraphicFramePr>
        <p:xfrm>
          <a:off x="457200" y="5484813"/>
          <a:ext cx="496888" cy="306387"/>
        </p:xfrm>
        <a:graphic>
          <a:graphicData uri="http://schemas.openxmlformats.org/presentationml/2006/ole">
            <p:oleObj spid="_x0000_s480263" name="Equation" r:id="rId8" imgW="304560" imgH="177480" progId="Equation.DSMT4">
              <p:embed/>
            </p:oleObj>
          </a:graphicData>
        </a:graphic>
      </p:graphicFrame>
      <p:sp>
        <p:nvSpPr>
          <p:cNvPr id="24611" name="AutoShape 34"/>
          <p:cNvSpPr>
            <a:spLocks noChangeArrowheads="1"/>
          </p:cNvSpPr>
          <p:nvPr/>
        </p:nvSpPr>
        <p:spPr bwMode="auto">
          <a:xfrm>
            <a:off x="2914650" y="5181600"/>
            <a:ext cx="2495550" cy="914400"/>
          </a:xfrm>
          <a:prstGeom prst="homePlate">
            <a:avLst>
              <a:gd name="adj" fmla="val 64578"/>
            </a:avLst>
          </a:prstGeom>
          <a:solidFill>
            <a:srgbClr val="FFFF99"/>
          </a:solidFill>
          <a:ln w="38100">
            <a:solidFill>
              <a:srgbClr val="A50021"/>
            </a:solidFill>
            <a:miter lim="800000"/>
            <a:headEnd/>
            <a:tailEnd/>
          </a:ln>
        </p:spPr>
        <p:txBody>
          <a:bodyPr wrap="none" anchor="ctr">
            <a:prstTxWarp prst="textNoShape">
              <a:avLst/>
            </a:prstTxWarp>
          </a:bodyPr>
          <a:lstStyle/>
          <a:p>
            <a:pPr algn="ctr">
              <a:spcBef>
                <a:spcPct val="20000"/>
              </a:spcBef>
            </a:pPr>
            <a:r>
              <a:rPr lang="en-US" sz="2000" b="1">
                <a:solidFill>
                  <a:srgbClr val="A50021"/>
                </a:solidFill>
                <a:latin typeface="Arial Narrow" charset="0"/>
              </a:rPr>
              <a:t>Solving the equation </a:t>
            </a:r>
          </a:p>
          <a:p>
            <a:pPr algn="ctr">
              <a:spcBef>
                <a:spcPct val="20000"/>
              </a:spcBef>
            </a:pPr>
            <a:r>
              <a:rPr lang="en-US" sz="2000" b="1">
                <a:solidFill>
                  <a:srgbClr val="A50021"/>
                </a:solidFill>
                <a:latin typeface="Arial Narrow" charset="0"/>
              </a:rPr>
              <a:t>for </a:t>
            </a:r>
            <a:r>
              <a:rPr lang="en-US" sz="2000" b="1">
                <a:solidFill>
                  <a:srgbClr val="A50021"/>
                </a:solidFill>
                <a:latin typeface="Monotype Corsiva" charset="0"/>
              </a:rPr>
              <a:t>v</a:t>
            </a:r>
            <a:r>
              <a:rPr lang="en-US" sz="2000" b="1" baseline="-25000">
                <a:solidFill>
                  <a:srgbClr val="A50021"/>
                </a:solidFill>
                <a:latin typeface="Monotype Corsiva" charset="0"/>
              </a:rPr>
              <a:t>f</a:t>
            </a:r>
            <a:r>
              <a:rPr lang="en-US" sz="2000" b="1">
                <a:solidFill>
                  <a:srgbClr val="A50021"/>
                </a:solidFill>
                <a:latin typeface="Arial Narrow" charset="0"/>
              </a:rPr>
              <a:t>, we obtain </a:t>
            </a:r>
            <a:endParaRPr lang="en-US" b="1">
              <a:solidFill>
                <a:srgbClr val="A50021"/>
              </a:solidFill>
              <a:latin typeface="Arial Narrow" charset="0"/>
            </a:endParaRPr>
          </a:p>
        </p:txBody>
      </p:sp>
      <p:graphicFrame>
        <p:nvGraphicFramePr>
          <p:cNvPr id="24584" name="Object 8"/>
          <p:cNvGraphicFramePr>
            <a:graphicFrameLocks noChangeAspect="1"/>
          </p:cNvGraphicFramePr>
          <p:nvPr/>
        </p:nvGraphicFramePr>
        <p:xfrm>
          <a:off x="6996113" y="2819400"/>
          <a:ext cx="1879600" cy="641350"/>
        </p:xfrm>
        <a:graphic>
          <a:graphicData uri="http://schemas.openxmlformats.org/presentationml/2006/ole">
            <p:oleObj spid="_x0000_s480264" name="Equation" r:id="rId9" imgW="927100" imgH="368300" progId="Equation.DSMT4">
              <p:embed/>
            </p:oleObj>
          </a:graphicData>
        </a:graphic>
      </p:graphicFrame>
      <p:graphicFrame>
        <p:nvGraphicFramePr>
          <p:cNvPr id="24585" name="Object 9"/>
          <p:cNvGraphicFramePr>
            <a:graphicFrameLocks noChangeAspect="1"/>
          </p:cNvGraphicFramePr>
          <p:nvPr/>
        </p:nvGraphicFramePr>
        <p:xfrm>
          <a:off x="3276600" y="3998913"/>
          <a:ext cx="1211263" cy="422275"/>
        </p:xfrm>
        <a:graphic>
          <a:graphicData uri="http://schemas.openxmlformats.org/presentationml/2006/ole">
            <p:oleObj spid="_x0000_s480265" name="Equation" r:id="rId10" imgW="672840" imgH="228600" progId="Equation.3">
              <p:embed/>
            </p:oleObj>
          </a:graphicData>
        </a:graphic>
      </p:graphicFrame>
      <p:graphicFrame>
        <p:nvGraphicFramePr>
          <p:cNvPr id="24586" name="Object 10"/>
          <p:cNvGraphicFramePr>
            <a:graphicFrameLocks noChangeAspect="1"/>
          </p:cNvGraphicFramePr>
          <p:nvPr/>
        </p:nvGraphicFramePr>
        <p:xfrm>
          <a:off x="4433888" y="4022725"/>
          <a:ext cx="1738312" cy="376238"/>
        </p:xfrm>
        <a:graphic>
          <a:graphicData uri="http://schemas.openxmlformats.org/presentationml/2006/ole">
            <p:oleObj spid="_x0000_s480266" name="Equation" r:id="rId11" imgW="965160" imgH="203040" progId="Equation.3">
              <p:embed/>
            </p:oleObj>
          </a:graphicData>
        </a:graphic>
      </p:graphicFrame>
      <p:graphicFrame>
        <p:nvGraphicFramePr>
          <p:cNvPr id="24587" name="Object 11"/>
          <p:cNvGraphicFramePr>
            <a:graphicFrameLocks noChangeAspect="1"/>
          </p:cNvGraphicFramePr>
          <p:nvPr/>
        </p:nvGraphicFramePr>
        <p:xfrm>
          <a:off x="914400" y="5475288"/>
          <a:ext cx="1079500" cy="393700"/>
        </p:xfrm>
        <a:graphic>
          <a:graphicData uri="http://schemas.openxmlformats.org/presentationml/2006/ole">
            <p:oleObj spid="_x0000_s480267" name="Equation" r:id="rId12" imgW="660240" imgH="228600" progId="Equation.DSMT4">
              <p:embed/>
            </p:oleObj>
          </a:graphicData>
        </a:graphic>
      </p:graphicFrame>
      <p:graphicFrame>
        <p:nvGraphicFramePr>
          <p:cNvPr id="24588" name="Object 12"/>
          <p:cNvGraphicFramePr>
            <a:graphicFrameLocks noChangeAspect="1"/>
          </p:cNvGraphicFramePr>
          <p:nvPr/>
        </p:nvGraphicFramePr>
        <p:xfrm>
          <a:off x="2003425" y="5267325"/>
          <a:ext cx="663575" cy="677863"/>
        </p:xfrm>
        <a:graphic>
          <a:graphicData uri="http://schemas.openxmlformats.org/presentationml/2006/ole">
            <p:oleObj spid="_x0000_s480268" name="Equation" r:id="rId13" imgW="406080" imgH="393480" progId="Equation.DSMT4">
              <p:embed/>
            </p:oleObj>
          </a:graphicData>
        </a:graphic>
      </p:graphicFrame>
      <p:graphicFrame>
        <p:nvGraphicFramePr>
          <p:cNvPr id="24589" name="Object 13"/>
          <p:cNvGraphicFramePr>
            <a:graphicFrameLocks noChangeAspect="1"/>
          </p:cNvGraphicFramePr>
          <p:nvPr/>
        </p:nvGraphicFramePr>
        <p:xfrm>
          <a:off x="6096000" y="5259388"/>
          <a:ext cx="849313" cy="765175"/>
        </p:xfrm>
        <a:graphic>
          <a:graphicData uri="http://schemas.openxmlformats.org/presentationml/2006/ole">
            <p:oleObj spid="_x0000_s480269" name="Equation" r:id="rId14" imgW="520560" imgH="444240" progId="Equation.DSMT4">
              <p:embed/>
            </p:oleObj>
          </a:graphicData>
        </a:graphic>
      </p:graphicFrame>
      <p:graphicFrame>
        <p:nvGraphicFramePr>
          <p:cNvPr id="24590" name="Object 14"/>
          <p:cNvGraphicFramePr>
            <a:graphicFrameLocks noChangeAspect="1"/>
          </p:cNvGraphicFramePr>
          <p:nvPr/>
        </p:nvGraphicFramePr>
        <p:xfrm>
          <a:off x="6934200" y="5259388"/>
          <a:ext cx="1824038" cy="765175"/>
        </p:xfrm>
        <a:graphic>
          <a:graphicData uri="http://schemas.openxmlformats.org/presentationml/2006/ole">
            <p:oleObj spid="_x0000_s480270" name="Equation" r:id="rId15" imgW="1117440" imgH="444240" progId="Equation.DSMT4">
              <p:embed/>
            </p:oleObj>
          </a:graphicData>
        </a:graphic>
      </p:graphicFrame>
      <p:graphicFrame>
        <p:nvGraphicFramePr>
          <p:cNvPr id="24591" name="Object 15"/>
          <p:cNvGraphicFramePr>
            <a:graphicFrameLocks noChangeAspect="1"/>
          </p:cNvGraphicFramePr>
          <p:nvPr/>
        </p:nvGraphicFramePr>
        <p:xfrm>
          <a:off x="4354513" y="2339975"/>
          <a:ext cx="1501775" cy="544513"/>
        </p:xfrm>
        <a:graphic>
          <a:graphicData uri="http://schemas.openxmlformats.org/presentationml/2006/ole">
            <p:oleObj spid="_x0000_s480271" name="Equation" r:id="rId16" imgW="800100" imgH="317500" progId="Equation.DSMT4">
              <p:embed/>
            </p:oleObj>
          </a:graphicData>
        </a:graphic>
      </p:graphicFrame>
      <p:graphicFrame>
        <p:nvGraphicFramePr>
          <p:cNvPr id="24592" name="Object 16"/>
          <p:cNvGraphicFramePr>
            <a:graphicFrameLocks noChangeAspect="1"/>
          </p:cNvGraphicFramePr>
          <p:nvPr/>
        </p:nvGraphicFramePr>
        <p:xfrm>
          <a:off x="5878513" y="2405063"/>
          <a:ext cx="2503487" cy="436562"/>
        </p:xfrm>
        <a:graphic>
          <a:graphicData uri="http://schemas.openxmlformats.org/presentationml/2006/ole">
            <p:oleObj spid="_x0000_s480272" name="Equation" r:id="rId17" imgW="1333440" imgH="253800" progId="Equation.DSMT4">
              <p:embed/>
            </p:oleObj>
          </a:graphicData>
        </a:graphic>
      </p:graphicFrame>
      <p:graphicFrame>
        <p:nvGraphicFramePr>
          <p:cNvPr id="24593" name="Object 17"/>
          <p:cNvGraphicFramePr>
            <a:graphicFrameLocks noChangeAspect="1"/>
          </p:cNvGraphicFramePr>
          <p:nvPr/>
        </p:nvGraphicFramePr>
        <p:xfrm>
          <a:off x="5129213" y="2849563"/>
          <a:ext cx="1728787" cy="585787"/>
        </p:xfrm>
        <a:graphic>
          <a:graphicData uri="http://schemas.openxmlformats.org/presentationml/2006/ole">
            <p:oleObj spid="_x0000_s480273" name="Equation" r:id="rId18" imgW="838080" imgH="33012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16" name="Date Placeholder 2"/>
          <p:cNvSpPr>
            <a:spLocks noGrp="1"/>
          </p:cNvSpPr>
          <p:nvPr>
            <p:ph type="dt" sz="quarter" idx="10"/>
          </p:nvPr>
        </p:nvSpPr>
        <p:spPr>
          <a:noFill/>
        </p:spPr>
        <p:txBody>
          <a:bodyPr/>
          <a:lstStyle/>
          <a:p>
            <a:r>
              <a:rPr lang="en-US" smtClean="0"/>
              <a:t>Monday, June 20, 2011</a:t>
            </a:r>
          </a:p>
        </p:txBody>
      </p:sp>
      <p:sp>
        <p:nvSpPr>
          <p:cNvPr id="25617" name="Footer Placeholder 3"/>
          <p:cNvSpPr>
            <a:spLocks noGrp="1"/>
          </p:cNvSpPr>
          <p:nvPr>
            <p:ph type="ftr" sz="quarter" idx="11"/>
          </p:nvPr>
        </p:nvSpPr>
        <p:spPr>
          <a:noFill/>
        </p:spPr>
        <p:txBody>
          <a:bodyPr/>
          <a:lstStyle/>
          <a:p>
            <a:r>
              <a:rPr lang="en-US" smtClean="0"/>
              <a:t>PHYS 1443-001, Spring 2011 Dr. Jaehoon Yu</a:t>
            </a:r>
          </a:p>
        </p:txBody>
      </p:sp>
      <p:sp>
        <p:nvSpPr>
          <p:cNvPr id="25618" name="Slide Number Placeholder 4"/>
          <p:cNvSpPr>
            <a:spLocks noGrp="1"/>
          </p:cNvSpPr>
          <p:nvPr>
            <p:ph type="sldNum" sz="quarter" idx="12"/>
          </p:nvPr>
        </p:nvSpPr>
        <p:spPr>
          <a:noFill/>
        </p:spPr>
        <p:txBody>
          <a:bodyPr/>
          <a:lstStyle/>
          <a:p>
            <a:fld id="{4E27AC6C-7846-594F-B005-926A735CC9E5}" type="slidenum">
              <a:rPr lang="en-US"/>
              <a:pPr/>
              <a:t>23</a:t>
            </a:fld>
            <a:endParaRPr lang="en-US"/>
          </a:p>
        </p:txBody>
      </p:sp>
      <p:sp>
        <p:nvSpPr>
          <p:cNvPr id="619523" name="Text Box 3"/>
          <p:cNvSpPr txBox="1">
            <a:spLocks noChangeArrowheads="1"/>
          </p:cNvSpPr>
          <p:nvPr/>
        </p:nvSpPr>
        <p:spPr bwMode="auto">
          <a:xfrm>
            <a:off x="304800" y="3124200"/>
            <a:ext cx="3454400"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What are the forces in this motion? </a:t>
            </a:r>
          </a:p>
        </p:txBody>
      </p:sp>
      <p:graphicFrame>
        <p:nvGraphicFramePr>
          <p:cNvPr id="619524" name="Object 2"/>
          <p:cNvGraphicFramePr>
            <a:graphicFrameLocks noChangeAspect="1"/>
          </p:cNvGraphicFramePr>
          <p:nvPr/>
        </p:nvGraphicFramePr>
        <p:xfrm>
          <a:off x="1828800" y="4387850"/>
          <a:ext cx="1130300" cy="565150"/>
        </p:xfrm>
        <a:graphic>
          <a:graphicData uri="http://schemas.openxmlformats.org/presentationml/2006/ole">
            <p:oleObj spid="_x0000_s481282" name="Equation" r:id="rId4" imgW="507960" imgH="253800" progId="Equation.DSMT4">
              <p:embed/>
            </p:oleObj>
          </a:graphicData>
        </a:graphic>
      </p:graphicFrame>
      <p:pic>
        <p:nvPicPr>
          <p:cNvPr id="619525" name="Picture 5" descr="afg008"/>
          <p:cNvPicPr>
            <a:picLocks noChangeAspect="1" noChangeArrowheads="1"/>
          </p:cNvPicPr>
          <p:nvPr/>
        </p:nvPicPr>
        <p:blipFill>
          <a:blip r:embed="rId5"/>
          <a:srcRect/>
          <a:stretch>
            <a:fillRect/>
          </a:stretch>
        </p:blipFill>
        <p:spPr bwMode="auto">
          <a:xfrm>
            <a:off x="4495800" y="914400"/>
            <a:ext cx="4495800" cy="2139950"/>
          </a:xfrm>
          <a:prstGeom prst="rect">
            <a:avLst/>
          </a:prstGeom>
          <a:noFill/>
          <a:ln w="9525">
            <a:noFill/>
            <a:miter lim="800000"/>
            <a:headEnd/>
            <a:tailEnd/>
          </a:ln>
        </p:spPr>
      </p:pic>
      <p:sp>
        <p:nvSpPr>
          <p:cNvPr id="25621" name="Rectangle 6"/>
          <p:cNvSpPr>
            <a:spLocks noGrp="1" noChangeArrowheads="1"/>
          </p:cNvSpPr>
          <p:nvPr>
            <p:ph type="title"/>
          </p:nvPr>
        </p:nvSpPr>
        <p:spPr>
          <a:xfrm>
            <a:off x="685800" y="76200"/>
            <a:ext cx="7772400" cy="685800"/>
          </a:xfrm>
        </p:spPr>
        <p:txBody>
          <a:bodyPr/>
          <a:lstStyle/>
          <a:p>
            <a:r>
              <a:rPr lang="en-US" sz="4000"/>
              <a:t>Ex. Downhill Skiing</a:t>
            </a:r>
          </a:p>
        </p:txBody>
      </p:sp>
      <p:sp>
        <p:nvSpPr>
          <p:cNvPr id="619527" name="Text Box 7"/>
          <p:cNvSpPr txBox="1">
            <a:spLocks noChangeArrowheads="1"/>
          </p:cNvSpPr>
          <p:nvPr/>
        </p:nvSpPr>
        <p:spPr bwMode="auto">
          <a:xfrm>
            <a:off x="304800" y="838200"/>
            <a:ext cx="3886200" cy="22256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A 58kg skier is coasting down a 25</a:t>
            </a:r>
            <a:r>
              <a:rPr lang="en-US" sz="2000" baseline="30000">
                <a:solidFill>
                  <a:srgbClr val="333399"/>
                </a:solidFill>
                <a:latin typeface="Arial Narrow" charset="0"/>
              </a:rPr>
              <a:t>o</a:t>
            </a:r>
            <a:r>
              <a:rPr lang="en-US" sz="2000">
                <a:solidFill>
                  <a:srgbClr val="333399"/>
                </a:solidFill>
                <a:latin typeface="Arial Narrow" charset="0"/>
              </a:rPr>
              <a:t> slope.  A kinetic frictional force of magnitude </a:t>
            </a:r>
            <a:r>
              <a:rPr lang="en-US" sz="2000">
                <a:solidFill>
                  <a:srgbClr val="333399"/>
                </a:solidFill>
                <a:latin typeface="Monotype Corsiva" charset="0"/>
              </a:rPr>
              <a:t>f</a:t>
            </a:r>
            <a:r>
              <a:rPr lang="en-US" sz="2000" baseline="-25000">
                <a:solidFill>
                  <a:srgbClr val="333399"/>
                </a:solidFill>
                <a:latin typeface="Arial Narrow" charset="0"/>
              </a:rPr>
              <a:t>k</a:t>
            </a:r>
            <a:r>
              <a:rPr lang="en-US" sz="2000">
                <a:solidFill>
                  <a:srgbClr val="333399"/>
                </a:solidFill>
                <a:latin typeface="Arial Narrow" charset="0"/>
              </a:rPr>
              <a:t>=70N opposes her motion.  At the top of the slope, the skier’s speed is v</a:t>
            </a:r>
            <a:r>
              <a:rPr lang="en-US" sz="2000" baseline="-25000">
                <a:solidFill>
                  <a:srgbClr val="333399"/>
                </a:solidFill>
                <a:latin typeface="Arial Narrow" charset="0"/>
              </a:rPr>
              <a:t>0</a:t>
            </a:r>
            <a:r>
              <a:rPr lang="en-US" sz="2000">
                <a:solidFill>
                  <a:srgbClr val="333399"/>
                </a:solidFill>
                <a:latin typeface="Arial Narrow" charset="0"/>
              </a:rPr>
              <a:t>=3.6m/s.  Ignoring air resistance, determine the speed v</a:t>
            </a:r>
            <a:r>
              <a:rPr lang="en-US" sz="2000" baseline="-25000">
                <a:solidFill>
                  <a:srgbClr val="333399"/>
                </a:solidFill>
                <a:latin typeface="Arial Narrow" charset="0"/>
              </a:rPr>
              <a:t>f</a:t>
            </a:r>
            <a:r>
              <a:rPr lang="en-US" sz="2000">
                <a:solidFill>
                  <a:srgbClr val="333399"/>
                </a:solidFill>
                <a:latin typeface="Arial Narrow" charset="0"/>
              </a:rPr>
              <a:t> at the point that is displaced 57m downhill. </a:t>
            </a:r>
            <a:endParaRPr lang="en-US" sz="2000">
              <a:solidFill>
                <a:srgbClr val="333399"/>
              </a:solidFill>
              <a:latin typeface="Arial Narrow" charset="0"/>
              <a:ea typeface="Arial" charset="0"/>
              <a:cs typeface="Arial" charset="0"/>
            </a:endParaRPr>
          </a:p>
        </p:txBody>
      </p:sp>
      <p:sp>
        <p:nvSpPr>
          <p:cNvPr id="619530" name="Text Box 10"/>
          <p:cNvSpPr txBox="1">
            <a:spLocks noChangeArrowheads="1"/>
          </p:cNvSpPr>
          <p:nvPr/>
        </p:nvSpPr>
        <p:spPr bwMode="auto">
          <a:xfrm>
            <a:off x="258763" y="3505200"/>
            <a:ext cx="2246312"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Gravitational force: F</a:t>
            </a:r>
            <a:r>
              <a:rPr lang="en-US" sz="2000" baseline="-25000">
                <a:solidFill>
                  <a:srgbClr val="333399"/>
                </a:solidFill>
                <a:latin typeface="Arial Narrow" charset="0"/>
              </a:rPr>
              <a:t>g</a:t>
            </a:r>
            <a:r>
              <a:rPr lang="en-US" sz="2000">
                <a:solidFill>
                  <a:srgbClr val="333399"/>
                </a:solidFill>
                <a:latin typeface="Arial Narrow" charset="0"/>
              </a:rPr>
              <a:t> </a:t>
            </a:r>
          </a:p>
        </p:txBody>
      </p:sp>
      <p:sp>
        <p:nvSpPr>
          <p:cNvPr id="619531" name="Text Box 11"/>
          <p:cNvSpPr txBox="1">
            <a:spLocks noChangeArrowheads="1"/>
          </p:cNvSpPr>
          <p:nvPr/>
        </p:nvSpPr>
        <p:spPr bwMode="auto">
          <a:xfrm>
            <a:off x="2590800" y="3505200"/>
            <a:ext cx="1773238"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Normal force: F</a:t>
            </a:r>
            <a:r>
              <a:rPr lang="en-US" sz="2000" baseline="-25000">
                <a:solidFill>
                  <a:srgbClr val="333399"/>
                </a:solidFill>
                <a:latin typeface="Arial Narrow" charset="0"/>
              </a:rPr>
              <a:t>N</a:t>
            </a:r>
            <a:r>
              <a:rPr lang="en-US" sz="2000">
                <a:solidFill>
                  <a:srgbClr val="333399"/>
                </a:solidFill>
                <a:latin typeface="Arial Narrow" charset="0"/>
              </a:rPr>
              <a:t> </a:t>
            </a:r>
          </a:p>
        </p:txBody>
      </p:sp>
      <p:sp>
        <p:nvSpPr>
          <p:cNvPr id="619532" name="Text Box 12"/>
          <p:cNvSpPr txBox="1">
            <a:spLocks noChangeArrowheads="1"/>
          </p:cNvSpPr>
          <p:nvPr/>
        </p:nvSpPr>
        <p:spPr bwMode="auto">
          <a:xfrm>
            <a:off x="4451350" y="3506788"/>
            <a:ext cx="2482850"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Kinetic frictional force: </a:t>
            </a:r>
            <a:r>
              <a:rPr lang="en-US" sz="2000">
                <a:solidFill>
                  <a:srgbClr val="333399"/>
                </a:solidFill>
                <a:latin typeface="Monotype Corsiva" charset="0"/>
              </a:rPr>
              <a:t>f</a:t>
            </a:r>
            <a:r>
              <a:rPr lang="en-US" sz="2000" baseline="-25000">
                <a:solidFill>
                  <a:srgbClr val="333399"/>
                </a:solidFill>
                <a:latin typeface="Arial Narrow" charset="0"/>
              </a:rPr>
              <a:t>k</a:t>
            </a:r>
            <a:r>
              <a:rPr lang="en-US" sz="2000">
                <a:solidFill>
                  <a:srgbClr val="333399"/>
                </a:solidFill>
                <a:latin typeface="Arial Narrow" charset="0"/>
              </a:rPr>
              <a:t> </a:t>
            </a:r>
          </a:p>
        </p:txBody>
      </p:sp>
      <p:grpSp>
        <p:nvGrpSpPr>
          <p:cNvPr id="2" name="Group 13"/>
          <p:cNvGrpSpPr>
            <a:grpSpLocks/>
          </p:cNvGrpSpPr>
          <p:nvPr/>
        </p:nvGrpSpPr>
        <p:grpSpPr bwMode="auto">
          <a:xfrm rot="1528572">
            <a:off x="5121275" y="1295400"/>
            <a:ext cx="1889125" cy="1371600"/>
            <a:chOff x="3312" y="1200"/>
            <a:chExt cx="1190" cy="864"/>
          </a:xfrm>
        </p:grpSpPr>
        <p:grpSp>
          <p:nvGrpSpPr>
            <p:cNvPr id="3" name="Group 14"/>
            <p:cNvGrpSpPr>
              <a:grpSpLocks/>
            </p:cNvGrpSpPr>
            <p:nvPr/>
          </p:nvGrpSpPr>
          <p:grpSpPr bwMode="auto">
            <a:xfrm>
              <a:off x="3312" y="1344"/>
              <a:ext cx="1190" cy="720"/>
              <a:chOff x="2506" y="1344"/>
              <a:chExt cx="1190" cy="720"/>
            </a:xfrm>
          </p:grpSpPr>
          <p:sp>
            <p:nvSpPr>
              <p:cNvPr id="25635" name="Line 15"/>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25636" name="Line 16"/>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25637" name="Text Box 17"/>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a:t>
                </a:r>
              </a:p>
            </p:txBody>
          </p:sp>
        </p:grpSp>
        <p:sp>
          <p:nvSpPr>
            <p:cNvPr id="25634" name="Text Box 18"/>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a:t>
              </a:r>
            </a:p>
          </p:txBody>
        </p:sp>
      </p:grpSp>
      <p:sp>
        <p:nvSpPr>
          <p:cNvPr id="619539" name="Text Box 19"/>
          <p:cNvSpPr txBox="1">
            <a:spLocks noChangeArrowheads="1"/>
          </p:cNvSpPr>
          <p:nvPr/>
        </p:nvSpPr>
        <p:spPr bwMode="auto">
          <a:xfrm>
            <a:off x="304800" y="3946525"/>
            <a:ext cx="6157913"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What are the X and Y component of the net force in this motion? </a:t>
            </a:r>
          </a:p>
        </p:txBody>
      </p:sp>
      <p:sp>
        <p:nvSpPr>
          <p:cNvPr id="619540" name="Text Box 20"/>
          <p:cNvSpPr txBox="1">
            <a:spLocks noChangeArrowheads="1"/>
          </p:cNvSpPr>
          <p:nvPr/>
        </p:nvSpPr>
        <p:spPr bwMode="auto">
          <a:xfrm>
            <a:off x="341313" y="4495800"/>
            <a:ext cx="1411287"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Y component</a:t>
            </a:r>
          </a:p>
        </p:txBody>
      </p:sp>
      <p:graphicFrame>
        <p:nvGraphicFramePr>
          <p:cNvPr id="619541" name="Object 3"/>
          <p:cNvGraphicFramePr>
            <a:graphicFrameLocks noChangeAspect="1"/>
          </p:cNvGraphicFramePr>
          <p:nvPr/>
        </p:nvGraphicFramePr>
        <p:xfrm>
          <a:off x="2438400" y="5105400"/>
          <a:ext cx="762000" cy="508000"/>
        </p:xfrm>
        <a:graphic>
          <a:graphicData uri="http://schemas.openxmlformats.org/presentationml/2006/ole">
            <p:oleObj spid="_x0000_s481283" name="Equation" r:id="rId6" imgW="342720" imgH="228600" progId="Equation.DSMT4">
              <p:embed/>
            </p:oleObj>
          </a:graphicData>
        </a:graphic>
      </p:graphicFrame>
      <p:sp>
        <p:nvSpPr>
          <p:cNvPr id="619542" name="Text Box 22"/>
          <p:cNvSpPr txBox="1">
            <a:spLocks noChangeArrowheads="1"/>
          </p:cNvSpPr>
          <p:nvPr/>
        </p:nvSpPr>
        <p:spPr bwMode="auto">
          <a:xfrm>
            <a:off x="304800" y="5089525"/>
            <a:ext cx="1998663"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From this we obtain</a:t>
            </a:r>
          </a:p>
        </p:txBody>
      </p:sp>
      <p:sp>
        <p:nvSpPr>
          <p:cNvPr id="619543" name="Text Box 23"/>
          <p:cNvSpPr txBox="1">
            <a:spLocks noChangeArrowheads="1"/>
          </p:cNvSpPr>
          <p:nvPr/>
        </p:nvSpPr>
        <p:spPr bwMode="auto">
          <a:xfrm>
            <a:off x="385763" y="5638800"/>
            <a:ext cx="3881437"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What is the coefficient of kinetic friction?</a:t>
            </a:r>
          </a:p>
        </p:txBody>
      </p:sp>
      <p:graphicFrame>
        <p:nvGraphicFramePr>
          <p:cNvPr id="619544" name="Object 4"/>
          <p:cNvGraphicFramePr>
            <a:graphicFrameLocks noChangeAspect="1"/>
          </p:cNvGraphicFramePr>
          <p:nvPr/>
        </p:nvGraphicFramePr>
        <p:xfrm>
          <a:off x="2997200" y="4419600"/>
          <a:ext cx="508000" cy="536575"/>
        </p:xfrm>
        <a:graphic>
          <a:graphicData uri="http://schemas.openxmlformats.org/presentationml/2006/ole">
            <p:oleObj spid="_x0000_s481284" name="Equation" r:id="rId7" imgW="228600" imgH="241200" progId="Equation.DSMT4">
              <p:embed/>
            </p:oleObj>
          </a:graphicData>
        </a:graphic>
      </p:graphicFrame>
      <p:graphicFrame>
        <p:nvGraphicFramePr>
          <p:cNvPr id="619545" name="Object 5"/>
          <p:cNvGraphicFramePr>
            <a:graphicFrameLocks noChangeAspect="1"/>
          </p:cNvGraphicFramePr>
          <p:nvPr/>
        </p:nvGraphicFramePr>
        <p:xfrm>
          <a:off x="3505200" y="4443413"/>
          <a:ext cx="958850" cy="509587"/>
        </p:xfrm>
        <a:graphic>
          <a:graphicData uri="http://schemas.openxmlformats.org/presentationml/2006/ole">
            <p:oleObj spid="_x0000_s481285" name="Equation" r:id="rId8" imgW="431640" imgH="228600" progId="Equation.DSMT4">
              <p:embed/>
            </p:oleObj>
          </a:graphicData>
        </a:graphic>
      </p:graphicFrame>
      <p:graphicFrame>
        <p:nvGraphicFramePr>
          <p:cNvPr id="619546" name="Object 6"/>
          <p:cNvGraphicFramePr>
            <a:graphicFrameLocks noChangeAspect="1"/>
          </p:cNvGraphicFramePr>
          <p:nvPr/>
        </p:nvGraphicFramePr>
        <p:xfrm>
          <a:off x="4425950" y="4419600"/>
          <a:ext cx="1974850" cy="508000"/>
        </p:xfrm>
        <a:graphic>
          <a:graphicData uri="http://schemas.openxmlformats.org/presentationml/2006/ole">
            <p:oleObj spid="_x0000_s481286" name="Equation" r:id="rId9" imgW="888840" imgH="228600" progId="Equation.DSMT4">
              <p:embed/>
            </p:oleObj>
          </a:graphicData>
        </a:graphic>
      </p:graphicFrame>
      <p:graphicFrame>
        <p:nvGraphicFramePr>
          <p:cNvPr id="619547" name="Object 7"/>
          <p:cNvGraphicFramePr>
            <a:graphicFrameLocks noChangeAspect="1"/>
          </p:cNvGraphicFramePr>
          <p:nvPr/>
        </p:nvGraphicFramePr>
        <p:xfrm>
          <a:off x="6400800" y="4443413"/>
          <a:ext cx="762000" cy="509587"/>
        </p:xfrm>
        <a:graphic>
          <a:graphicData uri="http://schemas.openxmlformats.org/presentationml/2006/ole">
            <p:oleObj spid="_x0000_s481287" name="Equation" r:id="rId10" imgW="342720" imgH="228600" progId="Equation.DSMT4">
              <p:embed/>
            </p:oleObj>
          </a:graphicData>
        </a:graphic>
      </p:graphicFrame>
      <p:graphicFrame>
        <p:nvGraphicFramePr>
          <p:cNvPr id="619548" name="Object 8"/>
          <p:cNvGraphicFramePr>
            <a:graphicFrameLocks noChangeAspect="1"/>
          </p:cNvGraphicFramePr>
          <p:nvPr/>
        </p:nvGraphicFramePr>
        <p:xfrm>
          <a:off x="7110413" y="4481513"/>
          <a:ext cx="280987" cy="395287"/>
        </p:xfrm>
        <a:graphic>
          <a:graphicData uri="http://schemas.openxmlformats.org/presentationml/2006/ole">
            <p:oleObj spid="_x0000_s481288" name="Equation" r:id="rId11" imgW="126720" imgH="177480" progId="Equation.DSMT4">
              <p:embed/>
            </p:oleObj>
          </a:graphicData>
        </a:graphic>
      </p:graphicFrame>
      <p:graphicFrame>
        <p:nvGraphicFramePr>
          <p:cNvPr id="619549" name="Object 9"/>
          <p:cNvGraphicFramePr>
            <a:graphicFrameLocks noChangeAspect="1"/>
          </p:cNvGraphicFramePr>
          <p:nvPr/>
        </p:nvGraphicFramePr>
        <p:xfrm>
          <a:off x="3148013" y="5029200"/>
          <a:ext cx="1804987" cy="508000"/>
        </p:xfrm>
        <a:graphic>
          <a:graphicData uri="http://schemas.openxmlformats.org/presentationml/2006/ole">
            <p:oleObj spid="_x0000_s481289" name="Equation" r:id="rId12" imgW="812520" imgH="228600" progId="Equation.DSMT4">
              <p:embed/>
            </p:oleObj>
          </a:graphicData>
        </a:graphic>
      </p:graphicFrame>
      <p:graphicFrame>
        <p:nvGraphicFramePr>
          <p:cNvPr id="619550" name="Object 10"/>
          <p:cNvGraphicFramePr>
            <a:graphicFrameLocks noChangeAspect="1"/>
          </p:cNvGraphicFramePr>
          <p:nvPr/>
        </p:nvGraphicFramePr>
        <p:xfrm>
          <a:off x="4935538" y="5029200"/>
          <a:ext cx="3217862" cy="452438"/>
        </p:xfrm>
        <a:graphic>
          <a:graphicData uri="http://schemas.openxmlformats.org/presentationml/2006/ole">
            <p:oleObj spid="_x0000_s481290" name="Equation" r:id="rId13" imgW="1447560" imgH="203040" progId="Equation.DSMT4">
              <p:embed/>
            </p:oleObj>
          </a:graphicData>
        </a:graphic>
      </p:graphicFrame>
      <p:graphicFrame>
        <p:nvGraphicFramePr>
          <p:cNvPr id="619551" name="Object 11"/>
          <p:cNvGraphicFramePr>
            <a:graphicFrameLocks noChangeAspect="1"/>
          </p:cNvGraphicFramePr>
          <p:nvPr/>
        </p:nvGraphicFramePr>
        <p:xfrm>
          <a:off x="4343400" y="5697538"/>
          <a:ext cx="530225" cy="398462"/>
        </p:xfrm>
        <a:graphic>
          <a:graphicData uri="http://schemas.openxmlformats.org/presentationml/2006/ole">
            <p:oleObj spid="_x0000_s481291" name="Equation" r:id="rId14" imgW="304560" imgH="228600" progId="Equation.DSMT4">
              <p:embed/>
            </p:oleObj>
          </a:graphicData>
        </a:graphic>
      </p:graphicFrame>
      <p:graphicFrame>
        <p:nvGraphicFramePr>
          <p:cNvPr id="619552" name="Object 12"/>
          <p:cNvGraphicFramePr>
            <a:graphicFrameLocks noChangeAspect="1"/>
          </p:cNvGraphicFramePr>
          <p:nvPr/>
        </p:nvGraphicFramePr>
        <p:xfrm>
          <a:off x="6130925" y="5638800"/>
          <a:ext cx="574675" cy="398463"/>
        </p:xfrm>
        <a:graphic>
          <a:graphicData uri="http://schemas.openxmlformats.org/presentationml/2006/ole">
            <p:oleObj spid="_x0000_s481292" name="Equation" r:id="rId15" imgW="330120" imgH="228600" progId="Equation.DSMT4">
              <p:embed/>
            </p:oleObj>
          </a:graphicData>
        </a:graphic>
      </p:graphicFrame>
      <p:graphicFrame>
        <p:nvGraphicFramePr>
          <p:cNvPr id="619553" name="Object 13"/>
          <p:cNvGraphicFramePr>
            <a:graphicFrameLocks noChangeAspect="1"/>
          </p:cNvGraphicFramePr>
          <p:nvPr/>
        </p:nvGraphicFramePr>
        <p:xfrm>
          <a:off x="6675438" y="5495925"/>
          <a:ext cx="639762" cy="752475"/>
        </p:xfrm>
        <a:graphic>
          <a:graphicData uri="http://schemas.openxmlformats.org/presentationml/2006/ole">
            <p:oleObj spid="_x0000_s481293" name="Equation" r:id="rId16" imgW="368280" imgH="431640" progId="Equation.DSMT4">
              <p:embed/>
            </p:oleObj>
          </a:graphicData>
        </a:graphic>
      </p:graphicFrame>
      <p:graphicFrame>
        <p:nvGraphicFramePr>
          <p:cNvPr id="619554" name="Object 14"/>
          <p:cNvGraphicFramePr>
            <a:graphicFrameLocks noChangeAspect="1"/>
          </p:cNvGraphicFramePr>
          <p:nvPr/>
        </p:nvGraphicFramePr>
        <p:xfrm>
          <a:off x="7296150" y="5486400"/>
          <a:ext cx="1238250" cy="685800"/>
        </p:xfrm>
        <a:graphic>
          <a:graphicData uri="http://schemas.openxmlformats.org/presentationml/2006/ole">
            <p:oleObj spid="_x0000_s481294" name="Equation" r:id="rId17" imgW="711000" imgH="393480" progId="Equation.DSMT4">
              <p:embed/>
            </p:oleObj>
          </a:graphicData>
        </a:graphic>
      </p:graphicFrame>
      <p:graphicFrame>
        <p:nvGraphicFramePr>
          <p:cNvPr id="619555" name="Object 15"/>
          <p:cNvGraphicFramePr>
            <a:graphicFrameLocks noChangeAspect="1"/>
          </p:cNvGraphicFramePr>
          <p:nvPr/>
        </p:nvGraphicFramePr>
        <p:xfrm>
          <a:off x="4945063" y="5638800"/>
          <a:ext cx="617537" cy="398463"/>
        </p:xfrm>
        <a:graphic>
          <a:graphicData uri="http://schemas.openxmlformats.org/presentationml/2006/ole">
            <p:oleObj spid="_x0000_s481295" name="Equation" r:id="rId18" imgW="355320" imgH="228600" progId="Equation.DSMT4">
              <p:embed/>
            </p:oleObj>
          </a:graphicData>
        </a:graphic>
      </p:graphicFrame>
      <p:sp>
        <p:nvSpPr>
          <p:cNvPr id="619556" name="AutoShape 36"/>
          <p:cNvSpPr>
            <a:spLocks noChangeArrowheads="1"/>
          </p:cNvSpPr>
          <p:nvPr/>
        </p:nvSpPr>
        <p:spPr bwMode="auto">
          <a:xfrm>
            <a:off x="5715000" y="56388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75" name="Date Placeholder 2"/>
          <p:cNvSpPr>
            <a:spLocks noGrp="1"/>
          </p:cNvSpPr>
          <p:nvPr>
            <p:ph type="dt" sz="quarter" idx="10"/>
          </p:nvPr>
        </p:nvSpPr>
        <p:spPr>
          <a:noFill/>
        </p:spPr>
        <p:txBody>
          <a:bodyPr/>
          <a:lstStyle/>
          <a:p>
            <a:r>
              <a:rPr lang="en-US" smtClean="0"/>
              <a:t>Monday, June 20, 2011</a:t>
            </a:r>
          </a:p>
        </p:txBody>
      </p:sp>
      <p:sp>
        <p:nvSpPr>
          <p:cNvPr id="27676" name="Footer Placeholder 3"/>
          <p:cNvSpPr>
            <a:spLocks noGrp="1"/>
          </p:cNvSpPr>
          <p:nvPr>
            <p:ph type="ftr" sz="quarter" idx="11"/>
          </p:nvPr>
        </p:nvSpPr>
        <p:spPr>
          <a:noFill/>
        </p:spPr>
        <p:txBody>
          <a:bodyPr/>
          <a:lstStyle/>
          <a:p>
            <a:r>
              <a:rPr lang="en-US" smtClean="0"/>
              <a:t>PHYS 1443-001, Spring 2011 Dr. Jaehoon Yu</a:t>
            </a:r>
          </a:p>
        </p:txBody>
      </p:sp>
      <p:sp>
        <p:nvSpPr>
          <p:cNvPr id="27677" name="Slide Number Placeholder 4"/>
          <p:cNvSpPr>
            <a:spLocks noGrp="1"/>
          </p:cNvSpPr>
          <p:nvPr>
            <p:ph type="sldNum" sz="quarter" idx="12"/>
          </p:nvPr>
        </p:nvSpPr>
        <p:spPr>
          <a:noFill/>
        </p:spPr>
        <p:txBody>
          <a:bodyPr/>
          <a:lstStyle/>
          <a:p>
            <a:fld id="{C108D3C5-B35A-3743-B449-0950E3EB5E0E}" type="slidenum">
              <a:rPr lang="en-US"/>
              <a:pPr/>
              <a:t>24</a:t>
            </a:fld>
            <a:endParaRPr lang="en-US"/>
          </a:p>
        </p:txBody>
      </p:sp>
      <p:pic>
        <p:nvPicPr>
          <p:cNvPr id="635908" name="Picture 4" descr="afg008"/>
          <p:cNvPicPr>
            <a:picLocks noChangeAspect="1" noChangeArrowheads="1"/>
          </p:cNvPicPr>
          <p:nvPr/>
        </p:nvPicPr>
        <p:blipFill>
          <a:blip r:embed="rId4"/>
          <a:srcRect/>
          <a:stretch>
            <a:fillRect/>
          </a:stretch>
        </p:blipFill>
        <p:spPr bwMode="auto">
          <a:xfrm>
            <a:off x="1219200" y="685800"/>
            <a:ext cx="6858000" cy="2139950"/>
          </a:xfrm>
          <a:prstGeom prst="rect">
            <a:avLst/>
          </a:prstGeom>
          <a:noFill/>
          <a:ln w="9525">
            <a:noFill/>
            <a:miter lim="800000"/>
            <a:headEnd/>
            <a:tailEnd/>
          </a:ln>
        </p:spPr>
      </p:pic>
      <p:graphicFrame>
        <p:nvGraphicFramePr>
          <p:cNvPr id="635907" name="Object 2"/>
          <p:cNvGraphicFramePr>
            <a:graphicFrameLocks noChangeAspect="1"/>
          </p:cNvGraphicFramePr>
          <p:nvPr/>
        </p:nvGraphicFramePr>
        <p:xfrm>
          <a:off x="1752600" y="2905125"/>
          <a:ext cx="828675" cy="425450"/>
        </p:xfrm>
        <a:graphic>
          <a:graphicData uri="http://schemas.openxmlformats.org/presentationml/2006/ole">
            <p:oleObj spid="_x0000_s483330" name="Equation" r:id="rId5" imgW="495000" imgH="253800" progId="Equation.DSMT4">
              <p:embed/>
            </p:oleObj>
          </a:graphicData>
        </a:graphic>
      </p:graphicFrame>
      <p:sp>
        <p:nvSpPr>
          <p:cNvPr id="27679" name="Rectangle 5"/>
          <p:cNvSpPr>
            <a:spLocks noGrp="1" noChangeArrowheads="1"/>
          </p:cNvSpPr>
          <p:nvPr>
            <p:ph type="title"/>
          </p:nvPr>
        </p:nvSpPr>
        <p:spPr>
          <a:xfrm>
            <a:off x="685800" y="76200"/>
            <a:ext cx="7772400" cy="685800"/>
          </a:xfrm>
        </p:spPr>
        <p:txBody>
          <a:bodyPr/>
          <a:lstStyle/>
          <a:p>
            <a:r>
              <a:rPr lang="en-US" sz="4000"/>
              <a:t>Ex. Now with the X component</a:t>
            </a:r>
          </a:p>
        </p:txBody>
      </p:sp>
      <p:sp>
        <p:nvSpPr>
          <p:cNvPr id="635922" name="Text Box 18"/>
          <p:cNvSpPr txBox="1">
            <a:spLocks noChangeArrowheads="1"/>
          </p:cNvSpPr>
          <p:nvPr/>
        </p:nvSpPr>
        <p:spPr bwMode="auto">
          <a:xfrm>
            <a:off x="152400" y="2895600"/>
            <a:ext cx="1411288" cy="396875"/>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charset="0"/>
              </a:rPr>
              <a:t>X component</a:t>
            </a:r>
          </a:p>
        </p:txBody>
      </p:sp>
      <p:graphicFrame>
        <p:nvGraphicFramePr>
          <p:cNvPr id="635926" name="Object 3"/>
          <p:cNvGraphicFramePr>
            <a:graphicFrameLocks noChangeAspect="1"/>
          </p:cNvGraphicFramePr>
          <p:nvPr/>
        </p:nvGraphicFramePr>
        <p:xfrm>
          <a:off x="1700213" y="3514725"/>
          <a:ext cx="509587" cy="296863"/>
        </p:xfrm>
        <a:graphic>
          <a:graphicData uri="http://schemas.openxmlformats.org/presentationml/2006/ole">
            <p:oleObj spid="_x0000_s483331" name="Equation" r:id="rId6" imgW="304560" imgH="177480" progId="Equation.DSMT4">
              <p:embed/>
            </p:oleObj>
          </a:graphicData>
        </a:graphic>
      </p:graphicFrame>
      <p:graphicFrame>
        <p:nvGraphicFramePr>
          <p:cNvPr id="635927" name="Object 4"/>
          <p:cNvGraphicFramePr>
            <a:graphicFrameLocks noChangeAspect="1"/>
          </p:cNvGraphicFramePr>
          <p:nvPr/>
        </p:nvGraphicFramePr>
        <p:xfrm>
          <a:off x="1752600" y="4114800"/>
          <a:ext cx="606425" cy="352425"/>
        </p:xfrm>
        <a:graphic>
          <a:graphicData uri="http://schemas.openxmlformats.org/presentationml/2006/ole">
            <p:oleObj spid="_x0000_s483332" name="Equation" r:id="rId7" imgW="304560" imgH="177480" progId="Equation.DSMT4">
              <p:embed/>
            </p:oleObj>
          </a:graphicData>
        </a:graphic>
      </p:graphicFrame>
      <p:graphicFrame>
        <p:nvGraphicFramePr>
          <p:cNvPr id="635928" name="Object 5"/>
          <p:cNvGraphicFramePr>
            <a:graphicFrameLocks noChangeAspect="1"/>
          </p:cNvGraphicFramePr>
          <p:nvPr/>
        </p:nvGraphicFramePr>
        <p:xfrm>
          <a:off x="4724400" y="4114800"/>
          <a:ext cx="744538" cy="404813"/>
        </p:xfrm>
        <a:graphic>
          <a:graphicData uri="http://schemas.openxmlformats.org/presentationml/2006/ole">
            <p:oleObj spid="_x0000_s483333" name="Equation" r:id="rId8" imgW="444240" imgH="241200" progId="Equation.DSMT4">
              <p:embed/>
            </p:oleObj>
          </a:graphicData>
        </a:graphic>
      </p:graphicFrame>
      <p:graphicFrame>
        <p:nvGraphicFramePr>
          <p:cNvPr id="635929" name="Object 6"/>
          <p:cNvGraphicFramePr>
            <a:graphicFrameLocks noChangeAspect="1"/>
          </p:cNvGraphicFramePr>
          <p:nvPr/>
        </p:nvGraphicFramePr>
        <p:xfrm>
          <a:off x="1471613" y="4908550"/>
          <a:ext cx="509587" cy="425450"/>
        </p:xfrm>
        <a:graphic>
          <a:graphicData uri="http://schemas.openxmlformats.org/presentationml/2006/ole">
            <p:oleObj spid="_x0000_s483334" name="Equation" r:id="rId9" imgW="304560" imgH="253800" progId="Equation.DSMT4">
              <p:embed/>
            </p:oleObj>
          </a:graphicData>
        </a:graphic>
      </p:graphicFrame>
      <p:graphicFrame>
        <p:nvGraphicFramePr>
          <p:cNvPr id="635930" name="Object 7"/>
          <p:cNvGraphicFramePr>
            <a:graphicFrameLocks noChangeAspect="1"/>
          </p:cNvGraphicFramePr>
          <p:nvPr/>
        </p:nvGraphicFramePr>
        <p:xfrm>
          <a:off x="3733800" y="4929188"/>
          <a:ext cx="511175" cy="404812"/>
        </p:xfrm>
        <a:graphic>
          <a:graphicData uri="http://schemas.openxmlformats.org/presentationml/2006/ole">
            <p:oleObj spid="_x0000_s483335" name="Equation" r:id="rId10" imgW="304560" imgH="241200" progId="Equation.DSMT4">
              <p:embed/>
            </p:oleObj>
          </a:graphicData>
        </a:graphic>
      </p:graphicFrame>
      <p:sp>
        <p:nvSpPr>
          <p:cNvPr id="635931" name="Text Box 27"/>
          <p:cNvSpPr txBox="1">
            <a:spLocks noChangeArrowheads="1"/>
          </p:cNvSpPr>
          <p:nvPr/>
        </p:nvSpPr>
        <p:spPr bwMode="auto">
          <a:xfrm>
            <a:off x="228600" y="3276600"/>
            <a:ext cx="1447800" cy="701675"/>
          </a:xfrm>
          <a:prstGeom prst="rect">
            <a:avLst/>
          </a:prstGeom>
          <a:noFill/>
          <a:ln w="9525">
            <a:noFill/>
            <a:miter lim="800000"/>
            <a:headEnd/>
            <a:tailEnd/>
          </a:ln>
        </p:spPr>
        <p:txBody>
          <a:bodyPr>
            <a:prstTxWarp prst="textNoShape">
              <a:avLst/>
            </a:prstTxWarp>
            <a:spAutoFit/>
          </a:bodyPr>
          <a:lstStyle/>
          <a:p>
            <a:r>
              <a:rPr lang="en-US" sz="2000">
                <a:solidFill>
                  <a:srgbClr val="333399"/>
                </a:solidFill>
                <a:latin typeface="Arial Narrow" charset="0"/>
              </a:rPr>
              <a:t>Total work by this force </a:t>
            </a:r>
          </a:p>
        </p:txBody>
      </p:sp>
      <p:sp>
        <p:nvSpPr>
          <p:cNvPr id="635932" name="Text Box 28"/>
          <p:cNvSpPr txBox="1">
            <a:spLocks noChangeArrowheads="1"/>
          </p:cNvSpPr>
          <p:nvPr/>
        </p:nvSpPr>
        <p:spPr bwMode="auto">
          <a:xfrm>
            <a:off x="228600" y="3962400"/>
            <a:ext cx="1676400" cy="581025"/>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charset="0"/>
              </a:rPr>
              <a:t>From work-kinetic energy theorem </a:t>
            </a:r>
          </a:p>
        </p:txBody>
      </p:sp>
      <p:sp>
        <p:nvSpPr>
          <p:cNvPr id="635933" name="AutoShape 29"/>
          <p:cNvSpPr>
            <a:spLocks noChangeArrowheads="1"/>
          </p:cNvSpPr>
          <p:nvPr/>
        </p:nvSpPr>
        <p:spPr bwMode="auto">
          <a:xfrm>
            <a:off x="4114800" y="40386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sp>
        <p:nvSpPr>
          <p:cNvPr id="635934" name="Text Box 30"/>
          <p:cNvSpPr txBox="1">
            <a:spLocks noChangeArrowheads="1"/>
          </p:cNvSpPr>
          <p:nvPr/>
        </p:nvSpPr>
        <p:spPr bwMode="auto">
          <a:xfrm>
            <a:off x="228600" y="4905375"/>
            <a:ext cx="1219200" cy="336550"/>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charset="0"/>
              </a:rPr>
              <a:t>Solving for v</a:t>
            </a:r>
            <a:r>
              <a:rPr lang="en-US" sz="1600" baseline="-25000">
                <a:solidFill>
                  <a:srgbClr val="333399"/>
                </a:solidFill>
                <a:latin typeface="Arial Narrow" charset="0"/>
              </a:rPr>
              <a:t>f</a:t>
            </a:r>
          </a:p>
        </p:txBody>
      </p:sp>
      <p:sp>
        <p:nvSpPr>
          <p:cNvPr id="635935" name="AutoShape 31"/>
          <p:cNvSpPr>
            <a:spLocks noChangeArrowheads="1"/>
          </p:cNvSpPr>
          <p:nvPr/>
        </p:nvSpPr>
        <p:spPr bwMode="auto">
          <a:xfrm>
            <a:off x="3276600" y="48768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graphicFrame>
        <p:nvGraphicFramePr>
          <p:cNvPr id="635936" name="Object 8"/>
          <p:cNvGraphicFramePr>
            <a:graphicFrameLocks noChangeAspect="1"/>
          </p:cNvGraphicFramePr>
          <p:nvPr/>
        </p:nvGraphicFramePr>
        <p:xfrm>
          <a:off x="2589213" y="2947988"/>
          <a:ext cx="382587" cy="404812"/>
        </p:xfrm>
        <a:graphic>
          <a:graphicData uri="http://schemas.openxmlformats.org/presentationml/2006/ole">
            <p:oleObj spid="_x0000_s483336" name="Equation" r:id="rId11" imgW="228600" imgH="241200" progId="Equation.DSMT4">
              <p:embed/>
            </p:oleObj>
          </a:graphicData>
        </a:graphic>
      </p:graphicFrame>
      <p:graphicFrame>
        <p:nvGraphicFramePr>
          <p:cNvPr id="635937" name="Object 9"/>
          <p:cNvGraphicFramePr>
            <a:graphicFrameLocks noChangeAspect="1"/>
          </p:cNvGraphicFramePr>
          <p:nvPr/>
        </p:nvGraphicFramePr>
        <p:xfrm>
          <a:off x="2921000" y="2968625"/>
          <a:ext cx="660400" cy="384175"/>
        </p:xfrm>
        <a:graphic>
          <a:graphicData uri="http://schemas.openxmlformats.org/presentationml/2006/ole">
            <p:oleObj spid="_x0000_s483337" name="Equation" r:id="rId12" imgW="393480" imgH="228600" progId="Equation.DSMT4">
              <p:embed/>
            </p:oleObj>
          </a:graphicData>
        </a:graphic>
      </p:graphicFrame>
      <p:graphicFrame>
        <p:nvGraphicFramePr>
          <p:cNvPr id="635938" name="Object 10"/>
          <p:cNvGraphicFramePr>
            <a:graphicFrameLocks noChangeAspect="1"/>
          </p:cNvGraphicFramePr>
          <p:nvPr/>
        </p:nvGraphicFramePr>
        <p:xfrm>
          <a:off x="3622675" y="2947988"/>
          <a:ext cx="1787525" cy="404812"/>
        </p:xfrm>
        <a:graphic>
          <a:graphicData uri="http://schemas.openxmlformats.org/presentationml/2006/ole">
            <p:oleObj spid="_x0000_s483338" name="Equation" r:id="rId13" imgW="1066680" imgH="241200" progId="Equation.DSMT4">
              <p:embed/>
            </p:oleObj>
          </a:graphicData>
        </a:graphic>
      </p:graphicFrame>
      <p:graphicFrame>
        <p:nvGraphicFramePr>
          <p:cNvPr id="635939" name="Object 11"/>
          <p:cNvGraphicFramePr>
            <a:graphicFrameLocks noChangeAspect="1"/>
          </p:cNvGraphicFramePr>
          <p:nvPr/>
        </p:nvGraphicFramePr>
        <p:xfrm>
          <a:off x="5410200" y="2960688"/>
          <a:ext cx="3043238" cy="468312"/>
        </p:xfrm>
        <a:graphic>
          <a:graphicData uri="http://schemas.openxmlformats.org/presentationml/2006/ole">
            <p:oleObj spid="_x0000_s483339" name="Equation" r:id="rId14" imgW="1815840" imgH="279360" progId="Equation.DSMT4">
              <p:embed/>
            </p:oleObj>
          </a:graphicData>
        </a:graphic>
      </p:graphicFrame>
      <p:graphicFrame>
        <p:nvGraphicFramePr>
          <p:cNvPr id="635940" name="Object 12"/>
          <p:cNvGraphicFramePr>
            <a:graphicFrameLocks noChangeAspect="1"/>
          </p:cNvGraphicFramePr>
          <p:nvPr/>
        </p:nvGraphicFramePr>
        <p:xfrm>
          <a:off x="8382000" y="3117850"/>
          <a:ext cx="596900" cy="234950"/>
        </p:xfrm>
        <a:graphic>
          <a:graphicData uri="http://schemas.openxmlformats.org/presentationml/2006/ole">
            <p:oleObj spid="_x0000_s483340" name="Equation" r:id="rId15" imgW="355320" imgH="139680" progId="Equation.DSMT4">
              <p:embed/>
            </p:oleObj>
          </a:graphicData>
        </a:graphic>
      </p:graphicFrame>
      <p:graphicFrame>
        <p:nvGraphicFramePr>
          <p:cNvPr id="635941" name="Object 13"/>
          <p:cNvGraphicFramePr>
            <a:graphicFrameLocks noChangeAspect="1"/>
          </p:cNvGraphicFramePr>
          <p:nvPr/>
        </p:nvGraphicFramePr>
        <p:xfrm>
          <a:off x="2209800" y="3429000"/>
          <a:ext cx="1255713" cy="468313"/>
        </p:xfrm>
        <a:graphic>
          <a:graphicData uri="http://schemas.openxmlformats.org/presentationml/2006/ole">
            <p:oleObj spid="_x0000_s483341" name="Equation" r:id="rId16" imgW="749160" imgH="279360" progId="Equation.DSMT4">
              <p:embed/>
            </p:oleObj>
          </a:graphicData>
        </a:graphic>
      </p:graphicFrame>
      <p:graphicFrame>
        <p:nvGraphicFramePr>
          <p:cNvPr id="635942" name="Object 14"/>
          <p:cNvGraphicFramePr>
            <a:graphicFrameLocks noChangeAspect="1"/>
          </p:cNvGraphicFramePr>
          <p:nvPr/>
        </p:nvGraphicFramePr>
        <p:xfrm>
          <a:off x="3363913" y="3417888"/>
          <a:ext cx="2190750" cy="490537"/>
        </p:xfrm>
        <a:graphic>
          <a:graphicData uri="http://schemas.openxmlformats.org/presentationml/2006/ole">
            <p:oleObj spid="_x0000_s483342" name="Equation" r:id="rId17" imgW="1308100" imgH="292100" progId="Equation.DSMT4">
              <p:embed/>
            </p:oleObj>
          </a:graphicData>
        </a:graphic>
      </p:graphicFrame>
      <p:graphicFrame>
        <p:nvGraphicFramePr>
          <p:cNvPr id="635943" name="Object 15"/>
          <p:cNvGraphicFramePr>
            <a:graphicFrameLocks noChangeAspect="1"/>
          </p:cNvGraphicFramePr>
          <p:nvPr/>
        </p:nvGraphicFramePr>
        <p:xfrm>
          <a:off x="5556250" y="3429000"/>
          <a:ext cx="3511550" cy="468313"/>
        </p:xfrm>
        <a:graphic>
          <a:graphicData uri="http://schemas.openxmlformats.org/presentationml/2006/ole">
            <p:oleObj spid="_x0000_s483343" name="Equation" r:id="rId18" imgW="2095200" imgH="279360" progId="Equation.DSMT4">
              <p:embed/>
            </p:oleObj>
          </a:graphicData>
        </a:graphic>
      </p:graphicFrame>
      <p:graphicFrame>
        <p:nvGraphicFramePr>
          <p:cNvPr id="635944" name="Object 16"/>
          <p:cNvGraphicFramePr>
            <a:graphicFrameLocks noChangeAspect="1"/>
          </p:cNvGraphicFramePr>
          <p:nvPr/>
        </p:nvGraphicFramePr>
        <p:xfrm>
          <a:off x="2371725" y="4092575"/>
          <a:ext cx="1362075" cy="479425"/>
        </p:xfrm>
        <a:graphic>
          <a:graphicData uri="http://schemas.openxmlformats.org/presentationml/2006/ole">
            <p:oleObj spid="_x0000_s483344" name="Equation" r:id="rId19" imgW="685800" imgH="241200" progId="Equation.DSMT4">
              <p:embed/>
            </p:oleObj>
          </a:graphicData>
        </a:graphic>
      </p:graphicFrame>
      <p:graphicFrame>
        <p:nvGraphicFramePr>
          <p:cNvPr id="635945" name="Object 17"/>
          <p:cNvGraphicFramePr>
            <a:graphicFrameLocks noChangeAspect="1"/>
          </p:cNvGraphicFramePr>
          <p:nvPr/>
        </p:nvGraphicFramePr>
        <p:xfrm>
          <a:off x="5486400" y="3962400"/>
          <a:ext cx="915988" cy="660400"/>
        </p:xfrm>
        <a:graphic>
          <a:graphicData uri="http://schemas.openxmlformats.org/presentationml/2006/ole">
            <p:oleObj spid="_x0000_s483345" name="Equation" r:id="rId20" imgW="545760" imgH="393480" progId="Equation.DSMT4">
              <p:embed/>
            </p:oleObj>
          </a:graphicData>
        </a:graphic>
      </p:graphicFrame>
      <p:graphicFrame>
        <p:nvGraphicFramePr>
          <p:cNvPr id="635946" name="Object 18"/>
          <p:cNvGraphicFramePr>
            <a:graphicFrameLocks noChangeAspect="1"/>
          </p:cNvGraphicFramePr>
          <p:nvPr/>
        </p:nvGraphicFramePr>
        <p:xfrm>
          <a:off x="6394450" y="4114800"/>
          <a:ext cx="1149350" cy="384175"/>
        </p:xfrm>
        <a:graphic>
          <a:graphicData uri="http://schemas.openxmlformats.org/presentationml/2006/ole">
            <p:oleObj spid="_x0000_s483346" name="Equation" r:id="rId21" imgW="685800" imgH="228600" progId="Equation.DSMT4">
              <p:embed/>
            </p:oleObj>
          </a:graphicData>
        </a:graphic>
      </p:graphicFrame>
      <p:graphicFrame>
        <p:nvGraphicFramePr>
          <p:cNvPr id="635947" name="Object 19"/>
          <p:cNvGraphicFramePr>
            <a:graphicFrameLocks noChangeAspect="1"/>
          </p:cNvGraphicFramePr>
          <p:nvPr/>
        </p:nvGraphicFramePr>
        <p:xfrm>
          <a:off x="7483475" y="3962400"/>
          <a:ext cx="1127125" cy="660400"/>
        </p:xfrm>
        <a:graphic>
          <a:graphicData uri="http://schemas.openxmlformats.org/presentationml/2006/ole">
            <p:oleObj spid="_x0000_s483347" name="Equation" r:id="rId22" imgW="672840" imgH="393480" progId="Equation.DSMT4">
              <p:embed/>
            </p:oleObj>
          </a:graphicData>
        </a:graphic>
      </p:graphicFrame>
      <p:graphicFrame>
        <p:nvGraphicFramePr>
          <p:cNvPr id="635948" name="Object 20"/>
          <p:cNvGraphicFramePr>
            <a:graphicFrameLocks noChangeAspect="1"/>
          </p:cNvGraphicFramePr>
          <p:nvPr/>
        </p:nvGraphicFramePr>
        <p:xfrm>
          <a:off x="1997075" y="4724400"/>
          <a:ext cx="1127125" cy="703263"/>
        </p:xfrm>
        <a:graphic>
          <a:graphicData uri="http://schemas.openxmlformats.org/presentationml/2006/ole">
            <p:oleObj spid="_x0000_s483348" name="Equation" r:id="rId23" imgW="672840" imgH="419040" progId="Equation.DSMT4">
              <p:embed/>
            </p:oleObj>
          </a:graphicData>
        </a:graphic>
      </p:graphicFrame>
      <p:graphicFrame>
        <p:nvGraphicFramePr>
          <p:cNvPr id="635949" name="Object 21"/>
          <p:cNvGraphicFramePr>
            <a:graphicFrameLocks noChangeAspect="1"/>
          </p:cNvGraphicFramePr>
          <p:nvPr/>
        </p:nvGraphicFramePr>
        <p:xfrm>
          <a:off x="4191000" y="4719638"/>
          <a:ext cx="1511300" cy="766762"/>
        </p:xfrm>
        <a:graphic>
          <a:graphicData uri="http://schemas.openxmlformats.org/presentationml/2006/ole">
            <p:oleObj spid="_x0000_s483349" name="Equation" r:id="rId24" imgW="901440" imgH="457200" progId="Equation.DSMT4">
              <p:embed/>
            </p:oleObj>
          </a:graphicData>
        </a:graphic>
      </p:graphicFrame>
      <p:graphicFrame>
        <p:nvGraphicFramePr>
          <p:cNvPr id="635950" name="Object 22"/>
          <p:cNvGraphicFramePr>
            <a:graphicFrameLocks noChangeAspect="1"/>
          </p:cNvGraphicFramePr>
          <p:nvPr/>
        </p:nvGraphicFramePr>
        <p:xfrm>
          <a:off x="5724525" y="4648200"/>
          <a:ext cx="3190875" cy="831850"/>
        </p:xfrm>
        <a:graphic>
          <a:graphicData uri="http://schemas.openxmlformats.org/presentationml/2006/ole">
            <p:oleObj spid="_x0000_s483350" name="Equation" r:id="rId25" imgW="1904760" imgH="495000" progId="Equation.DSMT4">
              <p:embed/>
            </p:oleObj>
          </a:graphicData>
        </a:graphic>
      </p:graphicFrame>
      <p:sp>
        <p:nvSpPr>
          <p:cNvPr id="635951" name="Text Box 47"/>
          <p:cNvSpPr txBox="1">
            <a:spLocks noChangeArrowheads="1"/>
          </p:cNvSpPr>
          <p:nvPr/>
        </p:nvSpPr>
        <p:spPr bwMode="auto">
          <a:xfrm>
            <a:off x="304800" y="5607050"/>
            <a:ext cx="2286000" cy="336550"/>
          </a:xfrm>
          <a:prstGeom prst="rect">
            <a:avLst/>
          </a:prstGeom>
          <a:noFill/>
          <a:ln w="9525">
            <a:noFill/>
            <a:miter lim="800000"/>
            <a:headEnd/>
            <a:tailEnd/>
          </a:ln>
        </p:spPr>
        <p:txBody>
          <a:bodyPr>
            <a:prstTxWarp prst="textNoShape">
              <a:avLst/>
            </a:prstTxWarp>
            <a:spAutoFit/>
          </a:bodyPr>
          <a:lstStyle/>
          <a:p>
            <a:r>
              <a:rPr lang="en-US" sz="1600">
                <a:solidFill>
                  <a:srgbClr val="333399"/>
                </a:solidFill>
                <a:latin typeface="Arial Narrow" charset="0"/>
              </a:rPr>
              <a:t>What is her acceleration?</a:t>
            </a:r>
            <a:endParaRPr lang="en-US" sz="1600" baseline="-25000">
              <a:solidFill>
                <a:srgbClr val="333399"/>
              </a:solidFill>
              <a:latin typeface="Arial Narrow" charset="0"/>
            </a:endParaRPr>
          </a:p>
        </p:txBody>
      </p:sp>
      <p:graphicFrame>
        <p:nvGraphicFramePr>
          <p:cNvPr id="635952" name="Object 23"/>
          <p:cNvGraphicFramePr>
            <a:graphicFrameLocks noChangeAspect="1"/>
          </p:cNvGraphicFramePr>
          <p:nvPr/>
        </p:nvGraphicFramePr>
        <p:xfrm>
          <a:off x="2590800" y="5638800"/>
          <a:ext cx="1209675" cy="425450"/>
        </p:xfrm>
        <a:graphic>
          <a:graphicData uri="http://schemas.openxmlformats.org/presentationml/2006/ole">
            <p:oleObj spid="_x0000_s483351" name="Equation" r:id="rId26" imgW="723600" imgH="253800" progId="Equation.DSMT4">
              <p:embed/>
            </p:oleObj>
          </a:graphicData>
        </a:graphic>
      </p:graphicFrame>
      <p:graphicFrame>
        <p:nvGraphicFramePr>
          <p:cNvPr id="635953" name="Object 24"/>
          <p:cNvGraphicFramePr>
            <a:graphicFrameLocks noChangeAspect="1"/>
          </p:cNvGraphicFramePr>
          <p:nvPr/>
        </p:nvGraphicFramePr>
        <p:xfrm>
          <a:off x="4495800" y="5786438"/>
          <a:ext cx="403225" cy="233362"/>
        </p:xfrm>
        <a:graphic>
          <a:graphicData uri="http://schemas.openxmlformats.org/presentationml/2006/ole">
            <p:oleObj spid="_x0000_s483352" name="Equation" r:id="rId27" imgW="241200" imgH="139680" progId="Equation.DSMT4">
              <p:embed/>
            </p:oleObj>
          </a:graphicData>
        </a:graphic>
      </p:graphicFrame>
      <p:sp>
        <p:nvSpPr>
          <p:cNvPr id="635954" name="AutoShape 50"/>
          <p:cNvSpPr>
            <a:spLocks noChangeArrowheads="1"/>
          </p:cNvSpPr>
          <p:nvPr/>
        </p:nvSpPr>
        <p:spPr bwMode="auto">
          <a:xfrm>
            <a:off x="4038600" y="5638800"/>
            <a:ext cx="381000" cy="4572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spAutoFit/>
          </a:bodyPr>
          <a:lstStyle/>
          <a:p>
            <a:endParaRPr lang="en-US"/>
          </a:p>
        </p:txBody>
      </p:sp>
      <p:graphicFrame>
        <p:nvGraphicFramePr>
          <p:cNvPr id="635955" name="Object 25"/>
          <p:cNvGraphicFramePr>
            <a:graphicFrameLocks noChangeAspect="1"/>
          </p:cNvGraphicFramePr>
          <p:nvPr/>
        </p:nvGraphicFramePr>
        <p:xfrm>
          <a:off x="4953000" y="5486400"/>
          <a:ext cx="869950" cy="723900"/>
        </p:xfrm>
        <a:graphic>
          <a:graphicData uri="http://schemas.openxmlformats.org/presentationml/2006/ole">
            <p:oleObj spid="_x0000_s483353" name="Equation" r:id="rId28" imgW="520560" imgH="431640" progId="Equation.DSMT4">
              <p:embed/>
            </p:oleObj>
          </a:graphicData>
        </a:graphic>
      </p:graphicFrame>
      <p:graphicFrame>
        <p:nvGraphicFramePr>
          <p:cNvPr id="635956" name="Object 26"/>
          <p:cNvGraphicFramePr>
            <a:graphicFrameLocks noChangeAspect="1"/>
          </p:cNvGraphicFramePr>
          <p:nvPr/>
        </p:nvGraphicFramePr>
        <p:xfrm>
          <a:off x="5822950" y="5562600"/>
          <a:ext cx="1720850" cy="658813"/>
        </p:xfrm>
        <a:graphic>
          <a:graphicData uri="http://schemas.openxmlformats.org/presentationml/2006/ole">
            <p:oleObj spid="_x0000_s483354" name="Equation" r:id="rId29" imgW="1028520" imgH="39348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Monday, June 20,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3</a:t>
            </a:fld>
            <a:endParaRPr lang="en-US"/>
          </a:p>
        </p:txBody>
      </p:sp>
      <p:sp>
        <p:nvSpPr>
          <p:cNvPr id="24581" name="Rectangle 2"/>
          <p:cNvSpPr>
            <a:spLocks noGrp="1" noChangeArrowheads="1"/>
          </p:cNvSpPr>
          <p:nvPr>
            <p:ph type="title"/>
          </p:nvPr>
        </p:nvSpPr>
        <p:spPr>
          <a:xfrm>
            <a:off x="762000" y="76200"/>
            <a:ext cx="8001000" cy="685800"/>
          </a:xfrm>
        </p:spPr>
        <p:txBody>
          <a:bodyPr/>
          <a:lstStyle/>
          <a:p>
            <a:r>
              <a:rPr lang="en-US" sz="4000" dirty="0" smtClean="0"/>
              <a:t>Reminder: Special </a:t>
            </a:r>
            <a:r>
              <a:rPr lang="en-US" sz="4000" dirty="0"/>
              <a:t>Project for Extra Credit</a:t>
            </a:r>
          </a:p>
        </p:txBody>
      </p:sp>
      <p:sp>
        <p:nvSpPr>
          <p:cNvPr id="7" name="Text Box 3"/>
          <p:cNvSpPr txBox="1">
            <a:spLocks noChangeArrowheads="1"/>
          </p:cNvSpPr>
          <p:nvPr/>
        </p:nvSpPr>
        <p:spPr bwMode="auto">
          <a:xfrm>
            <a:off x="685800" y="762000"/>
            <a:ext cx="8001000" cy="163121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chemeClr val="accent2"/>
                </a:solidFill>
                <a:latin typeface="Arial Narrow" charset="0"/>
              </a:rPr>
              <a:t>A 92kg astronaut tied to an 11000kg space craft  with a 100m bungee cord pushes the space craft with a force P=36N in space.   Assuming there is no loss of energy at the end of the cord, and the cord does not stretch beyond its original length, the astronaut and the space craft get pulled back to each other by the cord toward a head-on collision.    Answer the following questions.</a:t>
            </a:r>
            <a:endParaRPr lang="en-US" sz="2000" baseline="30000" dirty="0">
              <a:solidFill>
                <a:srgbClr val="800000"/>
              </a:solidFill>
              <a:latin typeface="Arial Narrow" charset="0"/>
            </a:endParaRPr>
          </a:p>
        </p:txBody>
      </p:sp>
      <p:sp>
        <p:nvSpPr>
          <p:cNvPr id="24583" name="Content Placeholder 7"/>
          <p:cNvSpPr>
            <a:spLocks noGrp="1"/>
          </p:cNvSpPr>
          <p:nvPr>
            <p:ph idx="1"/>
          </p:nvPr>
        </p:nvSpPr>
        <p:spPr>
          <a:xfrm>
            <a:off x="685800" y="2514600"/>
            <a:ext cx="7772400" cy="3581400"/>
          </a:xfrm>
        </p:spPr>
        <p:txBody>
          <a:bodyPr/>
          <a:lstStyle/>
          <a:p>
            <a:r>
              <a:rPr lang="en-US" sz="2400" dirty="0" smtClean="0"/>
              <a:t>What are the speeds of the astronaut and the space craft just before they collide? (10 points)</a:t>
            </a:r>
          </a:p>
          <a:p>
            <a:r>
              <a:rPr lang="en-US" sz="2400" dirty="0" smtClean="0"/>
              <a:t>What are the magnitudes of the accelerations of the astronaut and the space craft if they come to a full stop in 0.5m from the point of initial contact? (10 points)</a:t>
            </a:r>
          </a:p>
          <a:p>
            <a:r>
              <a:rPr lang="en-US" sz="2400" dirty="0" smtClean="0"/>
              <a:t>What are the magnitudes of the forces exerting on the astronaut and the space craft when they come to a full stop? 6 points)</a:t>
            </a:r>
          </a:p>
          <a:p>
            <a:r>
              <a:rPr lang="en-US" sz="2400" dirty="0" smtClean="0"/>
              <a:t>Due </a:t>
            </a:r>
            <a:r>
              <a:rPr lang="en-US" sz="2400" dirty="0"/>
              <a:t>is</a:t>
            </a:r>
            <a:r>
              <a:rPr lang="en-US" sz="2400" dirty="0" smtClean="0"/>
              <a:t> Wednesday</a:t>
            </a:r>
            <a:r>
              <a:rPr lang="en-US" sz="2400" dirty="0"/>
              <a:t>,</a:t>
            </a:r>
            <a:r>
              <a:rPr lang="en-US" sz="2400" dirty="0" smtClean="0"/>
              <a:t> June 22.</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Date Placeholder 4"/>
          <p:cNvSpPr>
            <a:spLocks noGrp="1"/>
          </p:cNvSpPr>
          <p:nvPr>
            <p:ph type="dt" sz="quarter" idx="10"/>
          </p:nvPr>
        </p:nvSpPr>
        <p:spPr>
          <a:noFill/>
        </p:spPr>
        <p:txBody>
          <a:bodyPr/>
          <a:lstStyle/>
          <a:p>
            <a:r>
              <a:rPr lang="en-US" smtClean="0"/>
              <a:t>Monday, June 20, 2011</a:t>
            </a:r>
          </a:p>
        </p:txBody>
      </p:sp>
      <p:sp>
        <p:nvSpPr>
          <p:cNvPr id="21509" name="Slide Number Placeholder 6"/>
          <p:cNvSpPr>
            <a:spLocks noGrp="1"/>
          </p:cNvSpPr>
          <p:nvPr>
            <p:ph type="sldNum" sz="quarter" idx="12"/>
          </p:nvPr>
        </p:nvSpPr>
        <p:spPr>
          <a:noFill/>
        </p:spPr>
        <p:txBody>
          <a:bodyPr/>
          <a:lstStyle/>
          <a:p>
            <a:fld id="{E34E773F-D092-6C4D-8EFB-7765E82DFB82}" type="slidenum">
              <a:rPr lang="en-US" smtClean="0"/>
              <a:pPr/>
              <a:t>4</a:t>
            </a:fld>
            <a:endParaRPr lang="en-US" smtClean="0"/>
          </a:p>
        </p:txBody>
      </p:sp>
      <p:sp>
        <p:nvSpPr>
          <p:cNvPr id="21510" name="Rectangle 2"/>
          <p:cNvSpPr>
            <a:spLocks noGrp="1" noChangeArrowheads="1"/>
          </p:cNvSpPr>
          <p:nvPr>
            <p:ph type="title"/>
          </p:nvPr>
        </p:nvSpPr>
        <p:spPr>
          <a:xfrm>
            <a:off x="685800" y="76200"/>
            <a:ext cx="7772400" cy="1219200"/>
          </a:xfrm>
        </p:spPr>
        <p:txBody>
          <a:bodyPr/>
          <a:lstStyle/>
          <a:p>
            <a:r>
              <a:rPr lang="en-US"/>
              <a:t>Special Project</a:t>
            </a:r>
          </a:p>
        </p:txBody>
      </p:sp>
      <p:sp>
        <p:nvSpPr>
          <p:cNvPr id="92163" name="Rectangle 3"/>
          <p:cNvSpPr>
            <a:spLocks noGrp="1" noChangeArrowheads="1"/>
          </p:cNvSpPr>
          <p:nvPr>
            <p:ph type="body" sz="half" idx="1"/>
          </p:nvPr>
        </p:nvSpPr>
        <p:spPr>
          <a:xfrm>
            <a:off x="457200" y="1219200"/>
            <a:ext cx="8382000" cy="5181600"/>
          </a:xfrm>
        </p:spPr>
        <p:txBody>
          <a:bodyPr/>
          <a:lstStyle/>
          <a:p>
            <a:pPr>
              <a:lnSpc>
                <a:spcPct val="90000"/>
              </a:lnSpc>
            </a:pPr>
            <a:r>
              <a:rPr lang="en-US" sz="3600" dirty="0"/>
              <a:t>Derive the formula for the gravitational acceleration (   ) at the radius                    from the center, inside of the Earth. (10 points)</a:t>
            </a:r>
          </a:p>
          <a:p>
            <a:pPr>
              <a:lnSpc>
                <a:spcPct val="90000"/>
              </a:lnSpc>
            </a:pPr>
            <a:r>
              <a:rPr lang="en-US" sz="3600" dirty="0"/>
              <a:t>Compute the fractional magnitude of the  gravitational acceleration 1km and 500km inside the surface of the Earth with respect to that on the surface. (6 points, 3 points each)</a:t>
            </a:r>
          </a:p>
          <a:p>
            <a:pPr>
              <a:lnSpc>
                <a:spcPct val="90000"/>
              </a:lnSpc>
            </a:pPr>
            <a:r>
              <a:rPr lang="en-US" sz="3600" dirty="0"/>
              <a:t>Due at the beginning of the class</a:t>
            </a:r>
            <a:r>
              <a:rPr lang="en-US" sz="3600" dirty="0" smtClean="0"/>
              <a:t> Monday</a:t>
            </a:r>
            <a:r>
              <a:rPr lang="en-US" sz="3600" dirty="0"/>
              <a:t>,</a:t>
            </a:r>
            <a:r>
              <a:rPr lang="en-US" sz="3600" dirty="0" smtClean="0"/>
              <a:t> June 27</a:t>
            </a:r>
            <a:endParaRPr lang="en-US" sz="3600" dirty="0"/>
          </a:p>
        </p:txBody>
      </p:sp>
      <p:graphicFrame>
        <p:nvGraphicFramePr>
          <p:cNvPr id="92164" name="Object 2"/>
          <p:cNvGraphicFramePr>
            <a:graphicFrameLocks noChangeAspect="1"/>
          </p:cNvGraphicFramePr>
          <p:nvPr/>
        </p:nvGraphicFramePr>
        <p:xfrm>
          <a:off x="5943600" y="1676400"/>
          <a:ext cx="1828800" cy="715963"/>
        </p:xfrm>
        <a:graphic>
          <a:graphicData uri="http://schemas.openxmlformats.org/presentationml/2006/ole">
            <p:oleObj spid="_x0000_s448514" name="Equation" r:id="rId3" imgW="647640" imgH="253800" progId="Equation.DSMT4">
              <p:embed/>
            </p:oleObj>
          </a:graphicData>
        </a:graphic>
      </p:graphicFrame>
      <p:graphicFrame>
        <p:nvGraphicFramePr>
          <p:cNvPr id="92165" name="Object 3"/>
          <p:cNvGraphicFramePr>
            <a:graphicFrameLocks noChangeAspect="1"/>
          </p:cNvGraphicFramePr>
          <p:nvPr>
            <p:ph sz="half" idx="2"/>
          </p:nvPr>
        </p:nvGraphicFramePr>
        <p:xfrm>
          <a:off x="3048000" y="1727200"/>
          <a:ext cx="496888" cy="558800"/>
        </p:xfrm>
        <a:graphic>
          <a:graphicData uri="http://schemas.openxmlformats.org/presentationml/2006/ole">
            <p:oleObj spid="_x0000_s448515" name="Equation" r:id="rId4" imgW="203040" imgH="228600" progId="Equation.DSMT4">
              <p:embed/>
            </p:oleObj>
          </a:graphicData>
        </a:graphic>
      </p:graphicFrame>
      <p:sp>
        <p:nvSpPr>
          <p:cNvPr id="21512" name="Footer Placeholder 7"/>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FG07_002.JPG"/>
          <p:cNvPicPr>
            <a:picLocks noChangeAspect="1"/>
          </p:cNvPicPr>
          <p:nvPr/>
        </p:nvPicPr>
        <p:blipFill>
          <a:blip r:embed="rId2"/>
          <a:srcRect/>
          <a:stretch>
            <a:fillRect/>
          </a:stretch>
        </p:blipFill>
        <p:spPr bwMode="auto">
          <a:xfrm>
            <a:off x="-1295400" y="838200"/>
            <a:ext cx="5715000" cy="5257800"/>
          </a:xfrm>
          <a:prstGeom prst="rect">
            <a:avLst/>
          </a:prstGeom>
          <a:noFill/>
          <a:ln w="9525">
            <a:noFill/>
            <a:miter lim="800000"/>
            <a:headEnd/>
            <a:tailEnd/>
          </a:ln>
        </p:spPr>
      </p:pic>
      <p:sp>
        <p:nvSpPr>
          <p:cNvPr id="23555" name="Title 1"/>
          <p:cNvSpPr>
            <a:spLocks noGrp="1"/>
          </p:cNvSpPr>
          <p:nvPr>
            <p:ph type="title"/>
          </p:nvPr>
        </p:nvSpPr>
        <p:spPr>
          <a:xfrm>
            <a:off x="533400" y="-76200"/>
            <a:ext cx="8229600" cy="685800"/>
          </a:xfrm>
        </p:spPr>
        <p:txBody>
          <a:bodyPr/>
          <a:lstStyle/>
          <a:p>
            <a:r>
              <a:rPr lang="en-US" smtClean="0"/>
              <a:t>Let’s think about the meaning of work!</a:t>
            </a:r>
          </a:p>
        </p:txBody>
      </p:sp>
      <p:sp>
        <p:nvSpPr>
          <p:cNvPr id="3" name="Content Placeholder 2"/>
          <p:cNvSpPr>
            <a:spLocks noGrp="1"/>
          </p:cNvSpPr>
          <p:nvPr>
            <p:ph idx="1"/>
          </p:nvPr>
        </p:nvSpPr>
        <p:spPr>
          <a:xfrm>
            <a:off x="3657600" y="457200"/>
            <a:ext cx="5181600" cy="6019800"/>
          </a:xfrm>
        </p:spPr>
        <p:txBody>
          <a:bodyPr/>
          <a:lstStyle/>
          <a:p>
            <a:r>
              <a:rPr lang="en-US" sz="2400" dirty="0" smtClean="0"/>
              <a:t>A person is holding a grocery bag and walking at a constant velocity.</a:t>
            </a:r>
          </a:p>
          <a:p>
            <a:r>
              <a:rPr lang="en-US" sz="2400" dirty="0" smtClean="0"/>
              <a:t>Is he doing any work ON the bag? </a:t>
            </a:r>
          </a:p>
          <a:p>
            <a:pPr lvl="1"/>
            <a:r>
              <a:rPr lang="en-US" sz="2000" dirty="0" smtClean="0"/>
              <a:t>No</a:t>
            </a:r>
          </a:p>
          <a:p>
            <a:pPr lvl="1"/>
            <a:r>
              <a:rPr lang="en-US" sz="2000" dirty="0" smtClean="0"/>
              <a:t>Why not?</a:t>
            </a:r>
          </a:p>
          <a:p>
            <a:pPr lvl="1"/>
            <a:r>
              <a:rPr lang="en-US" sz="2000" dirty="0" smtClean="0"/>
              <a:t>Because the force he exerts on the bag, </a:t>
            </a:r>
            <a:r>
              <a:rPr lang="en-US" sz="2000" dirty="0" err="1" smtClean="0"/>
              <a:t>F</a:t>
            </a:r>
            <a:r>
              <a:rPr lang="en-US" sz="2000" baseline="-25000" dirty="0" err="1" smtClean="0"/>
              <a:t>p</a:t>
            </a:r>
            <a:r>
              <a:rPr lang="en-US" sz="2000" dirty="0" smtClean="0"/>
              <a:t>, is perpendicular to the displacement!!</a:t>
            </a:r>
          </a:p>
          <a:p>
            <a:pPr lvl="1"/>
            <a:r>
              <a:rPr lang="en-US" sz="2000" dirty="0" smtClean="0"/>
              <a:t>This means that he is not adding any energy to the bag.</a:t>
            </a:r>
          </a:p>
          <a:p>
            <a:r>
              <a:rPr lang="en-US" sz="2400" dirty="0" smtClean="0"/>
              <a:t>So what does this mean?</a:t>
            </a:r>
          </a:p>
          <a:p>
            <a:pPr lvl="1"/>
            <a:r>
              <a:rPr lang="en-US" sz="2000" dirty="0" smtClean="0"/>
              <a:t>In order for a force to perform any meaningful work, the energy of the object the force exerts on must change!! </a:t>
            </a:r>
          </a:p>
          <a:p>
            <a:r>
              <a:rPr lang="en-US" sz="2400" dirty="0" smtClean="0"/>
              <a:t>What happened to the person?</a:t>
            </a:r>
          </a:p>
          <a:p>
            <a:pPr lvl="1"/>
            <a:r>
              <a:rPr lang="en-US" sz="2000" dirty="0" smtClean="0"/>
              <a:t>He spends his energy just to keep the bag up but did not perform any work on the bag.</a:t>
            </a:r>
          </a:p>
          <a:p>
            <a:pPr lvl="1"/>
            <a:endParaRPr lang="en-US" sz="2000" dirty="0" smtClean="0"/>
          </a:p>
        </p:txBody>
      </p:sp>
      <p:sp>
        <p:nvSpPr>
          <p:cNvPr id="23557" name="Date Placeholder 3"/>
          <p:cNvSpPr>
            <a:spLocks noGrp="1"/>
          </p:cNvSpPr>
          <p:nvPr>
            <p:ph type="dt" sz="quarter" idx="10"/>
          </p:nvPr>
        </p:nvSpPr>
        <p:spPr>
          <a:noFill/>
        </p:spPr>
        <p:txBody>
          <a:bodyPr/>
          <a:lstStyle/>
          <a:p>
            <a:r>
              <a:rPr lang="en-US" smtClean="0"/>
              <a:t>Monday, June 20, 2011</a:t>
            </a:r>
            <a:endParaRPr lang="en-US"/>
          </a:p>
        </p:txBody>
      </p:sp>
      <p:sp>
        <p:nvSpPr>
          <p:cNvPr id="23558"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3559" name="Slide Number Placeholder 5"/>
          <p:cNvSpPr>
            <a:spLocks noGrp="1"/>
          </p:cNvSpPr>
          <p:nvPr>
            <p:ph type="sldNum" sz="quarter" idx="12"/>
          </p:nvPr>
        </p:nvSpPr>
        <p:spPr>
          <a:noFill/>
        </p:spPr>
        <p:txBody>
          <a:bodyPr/>
          <a:lstStyle/>
          <a:p>
            <a:fld id="{1CFD8848-37C0-1A4F-88B5-FBFA2D4ED825}"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539" name="Date Placeholder 3"/>
          <p:cNvSpPr>
            <a:spLocks noGrp="1"/>
          </p:cNvSpPr>
          <p:nvPr>
            <p:ph type="dt" sz="quarter" idx="10"/>
          </p:nvPr>
        </p:nvSpPr>
        <p:spPr>
          <a:noFill/>
        </p:spPr>
        <p:txBody>
          <a:bodyPr/>
          <a:lstStyle/>
          <a:p>
            <a:r>
              <a:rPr lang="en-US" smtClean="0"/>
              <a:t>Monday, June 20, 2011</a:t>
            </a:r>
            <a:endParaRPr lang="en-US"/>
          </a:p>
        </p:txBody>
      </p:sp>
      <p:sp>
        <p:nvSpPr>
          <p:cNvPr id="22540"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2541" name="Slide Number Placeholder 5"/>
          <p:cNvSpPr>
            <a:spLocks noGrp="1"/>
          </p:cNvSpPr>
          <p:nvPr>
            <p:ph type="sldNum" sz="quarter" idx="12"/>
          </p:nvPr>
        </p:nvSpPr>
        <p:spPr>
          <a:noFill/>
        </p:spPr>
        <p:txBody>
          <a:bodyPr/>
          <a:lstStyle/>
          <a:p>
            <a:fld id="{1DA617D1-6FF8-074B-BED3-65CED65ADB64}" type="slidenum">
              <a:rPr lang="en-US"/>
              <a:pPr/>
              <a:t>6</a:t>
            </a:fld>
            <a:endParaRPr lang="en-US"/>
          </a:p>
        </p:txBody>
      </p:sp>
      <p:grpSp>
        <p:nvGrpSpPr>
          <p:cNvPr id="2" name="Group 2"/>
          <p:cNvGrpSpPr>
            <a:grpSpLocks/>
          </p:cNvGrpSpPr>
          <p:nvPr/>
        </p:nvGrpSpPr>
        <p:grpSpPr bwMode="auto">
          <a:xfrm>
            <a:off x="6096000" y="2057400"/>
            <a:ext cx="2036763" cy="1981200"/>
            <a:chOff x="3840" y="1392"/>
            <a:chExt cx="1283" cy="1248"/>
          </a:xfrm>
        </p:grpSpPr>
        <p:sp>
          <p:nvSpPr>
            <p:cNvPr id="22581" name="Line 3"/>
            <p:cNvSpPr>
              <a:spLocks noChangeShapeType="1"/>
            </p:cNvSpPr>
            <p:nvPr/>
          </p:nvSpPr>
          <p:spPr bwMode="auto">
            <a:xfrm>
              <a:off x="3840" y="2064"/>
              <a:ext cx="1056"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2582" name="Line 4"/>
            <p:cNvSpPr>
              <a:spLocks noChangeShapeType="1"/>
            </p:cNvSpPr>
            <p:nvPr/>
          </p:nvSpPr>
          <p:spPr bwMode="auto">
            <a:xfrm rot="-5400000">
              <a:off x="3528" y="2040"/>
              <a:ext cx="120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2583" name="Text Box 5"/>
            <p:cNvSpPr txBox="1">
              <a:spLocks noChangeArrowheads="1"/>
            </p:cNvSpPr>
            <p:nvPr/>
          </p:nvSpPr>
          <p:spPr bwMode="auto">
            <a:xfrm>
              <a:off x="4934" y="1975"/>
              <a:ext cx="18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x</a:t>
              </a:r>
            </a:p>
          </p:txBody>
        </p:sp>
        <p:sp>
          <p:nvSpPr>
            <p:cNvPr id="22584" name="Text Box 6"/>
            <p:cNvSpPr txBox="1">
              <a:spLocks noChangeArrowheads="1"/>
            </p:cNvSpPr>
            <p:nvPr/>
          </p:nvSpPr>
          <p:spPr bwMode="auto">
            <a:xfrm>
              <a:off x="3888" y="1392"/>
              <a:ext cx="18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y</a:t>
              </a:r>
            </a:p>
          </p:txBody>
        </p:sp>
      </p:grpSp>
      <p:sp>
        <p:nvSpPr>
          <p:cNvPr id="22543" name="Rectangle 7"/>
          <p:cNvSpPr>
            <a:spLocks noGrp="1" noChangeArrowheads="1"/>
          </p:cNvSpPr>
          <p:nvPr>
            <p:ph type="title"/>
          </p:nvPr>
        </p:nvSpPr>
        <p:spPr>
          <a:xfrm>
            <a:off x="685800" y="152400"/>
            <a:ext cx="7772400" cy="457200"/>
          </a:xfrm>
        </p:spPr>
        <p:txBody>
          <a:bodyPr/>
          <a:lstStyle/>
          <a:p>
            <a:r>
              <a:rPr lang="en-US" dirty="0"/>
              <a:t>Work Done by</a:t>
            </a:r>
            <a:r>
              <a:rPr lang="en-US" dirty="0" smtClean="0"/>
              <a:t> the </a:t>
            </a:r>
            <a:r>
              <a:rPr lang="en-US" dirty="0"/>
              <a:t>Constant Force</a:t>
            </a:r>
          </a:p>
        </p:txBody>
      </p:sp>
      <p:sp>
        <p:nvSpPr>
          <p:cNvPr id="571400" name="Text Box 8"/>
          <p:cNvSpPr txBox="1">
            <a:spLocks noChangeArrowheads="1"/>
          </p:cNvSpPr>
          <p:nvPr/>
        </p:nvSpPr>
        <p:spPr bwMode="auto">
          <a:xfrm>
            <a:off x="304800" y="750888"/>
            <a:ext cx="8610600" cy="1077912"/>
          </a:xfrm>
          <a:prstGeom prst="rect">
            <a:avLst/>
          </a:prstGeom>
          <a:solidFill>
            <a:srgbClr val="FFFFCC"/>
          </a:solidFill>
          <a:ln w="28575">
            <a:solidFill>
              <a:srgbClr val="800000"/>
            </a:solidFill>
            <a:miter lim="800000"/>
            <a:headEnd/>
            <a:tailEnd/>
          </a:ln>
        </p:spPr>
        <p:txBody>
          <a:bodyPr>
            <a:prstTxWarp prst="textNoShape">
              <a:avLst/>
            </a:prstTxWarp>
            <a:spAutoFit/>
          </a:bodyPr>
          <a:lstStyle/>
          <a:p>
            <a:pPr>
              <a:spcBef>
                <a:spcPct val="20000"/>
              </a:spcBef>
            </a:pPr>
            <a:r>
              <a:rPr lang="en-US" sz="3200">
                <a:solidFill>
                  <a:schemeClr val="accent2"/>
                </a:solidFill>
                <a:latin typeface="Monotype Corsiva" charset="0"/>
              </a:rPr>
              <a:t>A meaningful work in physics is done only when the net   forces exerted on an object changes the energy of the object.</a:t>
            </a:r>
            <a:endParaRPr lang="en-US" sz="3200">
              <a:solidFill>
                <a:schemeClr val="accent2"/>
              </a:solidFill>
              <a:latin typeface="Arial Narrow" charset="0"/>
            </a:endParaRPr>
          </a:p>
        </p:txBody>
      </p:sp>
      <p:sp>
        <p:nvSpPr>
          <p:cNvPr id="571401" name="Line 9"/>
          <p:cNvSpPr>
            <a:spLocks noChangeShapeType="1"/>
          </p:cNvSpPr>
          <p:nvPr/>
        </p:nvSpPr>
        <p:spPr bwMode="auto">
          <a:xfrm>
            <a:off x="762000" y="3281363"/>
            <a:ext cx="2133600" cy="0"/>
          </a:xfrm>
          <a:prstGeom prst="line">
            <a:avLst/>
          </a:prstGeom>
          <a:noFill/>
          <a:ln w="76200">
            <a:solidFill>
              <a:srgbClr val="A50021"/>
            </a:solidFill>
            <a:round/>
            <a:headEnd/>
            <a:tailEnd/>
          </a:ln>
        </p:spPr>
        <p:txBody>
          <a:bodyPr>
            <a:prstTxWarp prst="textNoShape">
              <a:avLst/>
            </a:prstTxWarp>
          </a:bodyPr>
          <a:lstStyle/>
          <a:p>
            <a:endParaRPr lang="en-US"/>
          </a:p>
        </p:txBody>
      </p:sp>
      <p:sp>
        <p:nvSpPr>
          <p:cNvPr id="571402" name="Rectangle 10"/>
          <p:cNvSpPr>
            <a:spLocks noChangeArrowheads="1"/>
          </p:cNvSpPr>
          <p:nvPr/>
        </p:nvSpPr>
        <p:spPr bwMode="auto">
          <a:xfrm>
            <a:off x="762000" y="26717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3" name="Group 11"/>
          <p:cNvGrpSpPr>
            <a:grpSpLocks/>
          </p:cNvGrpSpPr>
          <p:nvPr/>
        </p:nvGrpSpPr>
        <p:grpSpPr bwMode="auto">
          <a:xfrm>
            <a:off x="1371600" y="2209800"/>
            <a:ext cx="762000" cy="690563"/>
            <a:chOff x="1104" y="1773"/>
            <a:chExt cx="480" cy="435"/>
          </a:xfrm>
        </p:grpSpPr>
        <p:sp>
          <p:nvSpPr>
            <p:cNvPr id="22579" name="Line 12"/>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2580" name="Text Box 13"/>
            <p:cNvSpPr txBox="1">
              <a:spLocks noChangeArrowheads="1"/>
            </p:cNvSpPr>
            <p:nvPr/>
          </p:nvSpPr>
          <p:spPr bwMode="auto">
            <a:xfrm>
              <a:off x="1200" y="1773"/>
              <a:ext cx="227"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F</a:t>
              </a:r>
            </a:p>
          </p:txBody>
        </p:sp>
      </p:grpSp>
      <p:grpSp>
        <p:nvGrpSpPr>
          <p:cNvPr id="4" name="Group 14"/>
          <p:cNvGrpSpPr>
            <a:grpSpLocks/>
          </p:cNvGrpSpPr>
          <p:nvPr/>
        </p:nvGrpSpPr>
        <p:grpSpPr bwMode="auto">
          <a:xfrm>
            <a:off x="1371600" y="2519363"/>
            <a:ext cx="763588" cy="461962"/>
            <a:chOff x="1104" y="1968"/>
            <a:chExt cx="481" cy="291"/>
          </a:xfrm>
        </p:grpSpPr>
        <p:sp>
          <p:nvSpPr>
            <p:cNvPr id="22575" name="Line 15"/>
            <p:cNvSpPr>
              <a:spLocks noChangeShapeType="1"/>
            </p:cNvSpPr>
            <p:nvPr/>
          </p:nvSpPr>
          <p:spPr bwMode="auto">
            <a:xfrm>
              <a:off x="1104" y="2208"/>
              <a:ext cx="480" cy="0"/>
            </a:xfrm>
            <a:prstGeom prst="line">
              <a:avLst/>
            </a:prstGeom>
            <a:noFill/>
            <a:ln w="38100">
              <a:solidFill>
                <a:schemeClr val="accent2"/>
              </a:solidFill>
              <a:prstDash val="sysDot"/>
              <a:round/>
              <a:headEnd/>
              <a:tailEnd/>
            </a:ln>
          </p:spPr>
          <p:txBody>
            <a:bodyPr>
              <a:prstTxWarp prst="textNoShape">
                <a:avLst/>
              </a:prstTxWarp>
            </a:bodyPr>
            <a:lstStyle/>
            <a:p>
              <a:endParaRPr lang="en-US"/>
            </a:p>
          </p:txBody>
        </p:sp>
        <p:grpSp>
          <p:nvGrpSpPr>
            <p:cNvPr id="5" name="Group 16"/>
            <p:cNvGrpSpPr>
              <a:grpSpLocks/>
            </p:cNvGrpSpPr>
            <p:nvPr/>
          </p:nvGrpSpPr>
          <p:grpSpPr bwMode="auto">
            <a:xfrm>
              <a:off x="1344" y="1968"/>
              <a:ext cx="241" cy="291"/>
              <a:chOff x="2256" y="1968"/>
              <a:chExt cx="241" cy="291"/>
            </a:xfrm>
          </p:grpSpPr>
          <p:sp>
            <p:nvSpPr>
              <p:cNvPr id="22577" name="AutoShape 17"/>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78" name="Text Box 18"/>
              <p:cNvSpPr txBox="1">
                <a:spLocks noChangeArrowheads="1"/>
              </p:cNvSpPr>
              <p:nvPr/>
            </p:nvSpPr>
            <p:spPr bwMode="auto">
              <a:xfrm>
                <a:off x="2280" y="1968"/>
                <a:ext cx="217" cy="291"/>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Symbol" charset="2"/>
                  </a:rPr>
                  <a:t>θ</a:t>
                </a:r>
              </a:p>
            </p:txBody>
          </p:sp>
        </p:grpSp>
      </p:grpSp>
      <p:sp>
        <p:nvSpPr>
          <p:cNvPr id="571411" name="AutoShape 19"/>
          <p:cNvSpPr>
            <a:spLocks noChangeArrowheads="1"/>
          </p:cNvSpPr>
          <p:nvPr/>
        </p:nvSpPr>
        <p:spPr bwMode="auto">
          <a:xfrm>
            <a:off x="3352800" y="2209800"/>
            <a:ext cx="1828800" cy="1524000"/>
          </a:xfrm>
          <a:prstGeom prst="rightArrow">
            <a:avLst>
              <a:gd name="adj1" fmla="val 50000"/>
              <a:gd name="adj2" fmla="val 30000"/>
            </a:avLst>
          </a:prstGeom>
          <a:solidFill>
            <a:srgbClr val="FFFF99"/>
          </a:solidFill>
          <a:ln w="38100">
            <a:solidFill>
              <a:srgbClr val="A50021"/>
            </a:solidFill>
            <a:miter lim="800000"/>
            <a:headEnd/>
            <a:tailEnd/>
          </a:ln>
        </p:spPr>
        <p:txBody>
          <a:bodyPr wrap="none" anchor="ctr">
            <a:prstTxWarp prst="textNoShape">
              <a:avLst/>
            </a:prstTxWarp>
          </a:bodyPr>
          <a:lstStyle/>
          <a:p>
            <a:pPr algn="ctr"/>
            <a:r>
              <a:rPr lang="en-US" b="1">
                <a:solidFill>
                  <a:srgbClr val="A50021"/>
                </a:solidFill>
                <a:latin typeface="Arial Narrow" charset="0"/>
              </a:rPr>
              <a:t>Free Body </a:t>
            </a:r>
          </a:p>
          <a:p>
            <a:pPr algn="ctr"/>
            <a:r>
              <a:rPr lang="en-US" b="1">
                <a:solidFill>
                  <a:srgbClr val="A50021"/>
                </a:solidFill>
                <a:latin typeface="Arial Narrow" charset="0"/>
              </a:rPr>
              <a:t>Diagram</a:t>
            </a:r>
          </a:p>
        </p:txBody>
      </p:sp>
      <p:sp>
        <p:nvSpPr>
          <p:cNvPr id="571412" name="Rectangle 20"/>
          <p:cNvSpPr>
            <a:spLocks noChangeArrowheads="1"/>
          </p:cNvSpPr>
          <p:nvPr/>
        </p:nvSpPr>
        <p:spPr bwMode="auto">
          <a:xfrm>
            <a:off x="2286000" y="26670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6" name="Group 21"/>
          <p:cNvGrpSpPr>
            <a:grpSpLocks/>
          </p:cNvGrpSpPr>
          <p:nvPr/>
        </p:nvGrpSpPr>
        <p:grpSpPr bwMode="auto">
          <a:xfrm>
            <a:off x="1066800" y="3276600"/>
            <a:ext cx="1524000" cy="484188"/>
            <a:chOff x="672" y="2256"/>
            <a:chExt cx="960" cy="305"/>
          </a:xfrm>
        </p:grpSpPr>
        <p:sp>
          <p:nvSpPr>
            <p:cNvPr id="22571" name="Line 22"/>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2572" name="Line 23"/>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2573" name="Line 24"/>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2574" name="Text Box 25"/>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pSp>
        <p:nvGrpSpPr>
          <p:cNvPr id="7" name="Group 26"/>
          <p:cNvGrpSpPr>
            <a:grpSpLocks/>
          </p:cNvGrpSpPr>
          <p:nvPr/>
        </p:nvGrpSpPr>
        <p:grpSpPr bwMode="auto">
          <a:xfrm>
            <a:off x="6553200" y="3124200"/>
            <a:ext cx="982663" cy="752475"/>
            <a:chOff x="4128" y="2064"/>
            <a:chExt cx="619" cy="474"/>
          </a:xfrm>
        </p:grpSpPr>
        <p:sp>
          <p:nvSpPr>
            <p:cNvPr id="22570" name="Line 27"/>
            <p:cNvSpPr>
              <a:spLocks noChangeShapeType="1"/>
            </p:cNvSpPr>
            <p:nvPr/>
          </p:nvSpPr>
          <p:spPr bwMode="auto">
            <a:xfrm>
              <a:off x="4128" y="2064"/>
              <a:ext cx="0" cy="384"/>
            </a:xfrm>
            <a:prstGeom prst="line">
              <a:avLst/>
            </a:prstGeom>
            <a:noFill/>
            <a:ln w="38100">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2538" name="Object 10"/>
            <p:cNvGraphicFramePr>
              <a:graphicFrameLocks noChangeAspect="1"/>
            </p:cNvGraphicFramePr>
            <p:nvPr/>
          </p:nvGraphicFramePr>
          <p:xfrm>
            <a:off x="4229" y="2310"/>
            <a:ext cx="518" cy="228"/>
          </p:xfrm>
          <a:graphic>
            <a:graphicData uri="http://schemas.openxmlformats.org/presentationml/2006/ole">
              <p:oleObj spid="_x0000_s450570" name="Equation" r:id="rId3" imgW="647640" imgH="241200" progId="Equation.DSMT4">
                <p:embed/>
              </p:oleObj>
            </a:graphicData>
          </a:graphic>
        </p:graphicFrame>
      </p:grpSp>
      <p:grpSp>
        <p:nvGrpSpPr>
          <p:cNvPr id="8" name="Group 29"/>
          <p:cNvGrpSpPr>
            <a:grpSpLocks/>
          </p:cNvGrpSpPr>
          <p:nvPr/>
        </p:nvGrpSpPr>
        <p:grpSpPr bwMode="auto">
          <a:xfrm>
            <a:off x="6553200" y="2362200"/>
            <a:ext cx="382588" cy="800100"/>
            <a:chOff x="4128" y="1560"/>
            <a:chExt cx="241" cy="504"/>
          </a:xfrm>
        </p:grpSpPr>
        <p:sp>
          <p:nvSpPr>
            <p:cNvPr id="22569" name="Line 30"/>
            <p:cNvSpPr>
              <a:spLocks noChangeShapeType="1"/>
            </p:cNvSpPr>
            <p:nvPr/>
          </p:nvSpPr>
          <p:spPr bwMode="auto">
            <a:xfrm flipV="1">
              <a:off x="4128" y="1680"/>
              <a:ext cx="0" cy="384"/>
            </a:xfrm>
            <a:prstGeom prst="line">
              <a:avLst/>
            </a:prstGeom>
            <a:noFill/>
            <a:ln w="38100">
              <a:solidFill>
                <a:srgbClr val="A50021"/>
              </a:solidFill>
              <a:round/>
              <a:headEnd type="oval" w="med" len="med"/>
              <a:tailEnd type="triangle" w="med" len="med"/>
            </a:ln>
          </p:spPr>
          <p:txBody>
            <a:bodyPr>
              <a:prstTxWarp prst="textNoShape">
                <a:avLst/>
              </a:prstTxWarp>
            </a:bodyPr>
            <a:lstStyle/>
            <a:p>
              <a:endParaRPr lang="en-US"/>
            </a:p>
          </p:txBody>
        </p:sp>
        <p:graphicFrame>
          <p:nvGraphicFramePr>
            <p:cNvPr id="22537" name="Object 9"/>
            <p:cNvGraphicFramePr>
              <a:graphicFrameLocks noChangeAspect="1"/>
            </p:cNvGraphicFramePr>
            <p:nvPr/>
          </p:nvGraphicFramePr>
          <p:xfrm>
            <a:off x="4176" y="1560"/>
            <a:ext cx="193" cy="216"/>
          </p:xfrm>
          <a:graphic>
            <a:graphicData uri="http://schemas.openxmlformats.org/presentationml/2006/ole">
              <p:oleObj spid="_x0000_s450569" name="Equation" r:id="rId4" imgW="241200" imgH="228600" progId="Equation.DSMT4">
                <p:embed/>
              </p:oleObj>
            </a:graphicData>
          </a:graphic>
        </p:graphicFrame>
      </p:grpSp>
      <p:grpSp>
        <p:nvGrpSpPr>
          <p:cNvPr id="9" name="Group 32"/>
          <p:cNvGrpSpPr>
            <a:grpSpLocks/>
          </p:cNvGrpSpPr>
          <p:nvPr/>
        </p:nvGrpSpPr>
        <p:grpSpPr bwMode="auto">
          <a:xfrm>
            <a:off x="6477000" y="2286000"/>
            <a:ext cx="1339850" cy="919163"/>
            <a:chOff x="4058" y="1536"/>
            <a:chExt cx="844" cy="579"/>
          </a:xfrm>
        </p:grpSpPr>
        <p:sp>
          <p:nvSpPr>
            <p:cNvPr id="22565" name="Line 33"/>
            <p:cNvSpPr>
              <a:spLocks noChangeShapeType="1"/>
            </p:cNvSpPr>
            <p:nvPr/>
          </p:nvSpPr>
          <p:spPr bwMode="auto">
            <a:xfrm rot="-7322218">
              <a:off x="4394" y="1555"/>
              <a:ext cx="0" cy="672"/>
            </a:xfrm>
            <a:prstGeom prst="line">
              <a:avLst/>
            </a:prstGeom>
            <a:noFill/>
            <a:ln w="38100">
              <a:solidFill>
                <a:schemeClr val="accent2"/>
              </a:solidFill>
              <a:round/>
              <a:headEnd type="oval" w="med" len="med"/>
              <a:tailEnd type="triangle" w="med" len="med"/>
            </a:ln>
          </p:spPr>
          <p:txBody>
            <a:bodyPr>
              <a:prstTxWarp prst="textNoShape">
                <a:avLst/>
              </a:prstTxWarp>
            </a:bodyPr>
            <a:lstStyle/>
            <a:p>
              <a:endParaRPr lang="en-US"/>
            </a:p>
          </p:txBody>
        </p:sp>
        <p:grpSp>
          <p:nvGrpSpPr>
            <p:cNvPr id="10" name="Group 34"/>
            <p:cNvGrpSpPr>
              <a:grpSpLocks/>
            </p:cNvGrpSpPr>
            <p:nvPr/>
          </p:nvGrpSpPr>
          <p:grpSpPr bwMode="auto">
            <a:xfrm>
              <a:off x="4368" y="1824"/>
              <a:ext cx="241" cy="291"/>
              <a:chOff x="2256" y="1968"/>
              <a:chExt cx="241" cy="291"/>
            </a:xfrm>
          </p:grpSpPr>
          <p:sp>
            <p:nvSpPr>
              <p:cNvPr id="22567" name="AutoShape 35"/>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2568" name="Text Box 36"/>
              <p:cNvSpPr txBox="1">
                <a:spLocks noChangeArrowheads="1"/>
              </p:cNvSpPr>
              <p:nvPr/>
            </p:nvSpPr>
            <p:spPr bwMode="auto">
              <a:xfrm>
                <a:off x="2280" y="1968"/>
                <a:ext cx="217" cy="291"/>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Symbol" charset="2"/>
                  </a:rPr>
                  <a:t>θ</a:t>
                </a:r>
              </a:p>
            </p:txBody>
          </p:sp>
        </p:grpSp>
        <p:graphicFrame>
          <p:nvGraphicFramePr>
            <p:cNvPr id="22536" name="Object 8"/>
            <p:cNvGraphicFramePr>
              <a:graphicFrameLocks noChangeAspect="1"/>
            </p:cNvGraphicFramePr>
            <p:nvPr/>
          </p:nvGraphicFramePr>
          <p:xfrm>
            <a:off x="4716" y="1536"/>
            <a:ext cx="186" cy="287"/>
          </p:xfrm>
          <a:graphic>
            <a:graphicData uri="http://schemas.openxmlformats.org/presentationml/2006/ole">
              <p:oleObj spid="_x0000_s450568" name="Equation" r:id="rId5" imgW="164880" imgH="215640" progId="Equation.DSMT4">
                <p:embed/>
              </p:oleObj>
            </a:graphicData>
          </a:graphic>
        </p:graphicFrame>
      </p:grpSp>
      <p:sp>
        <p:nvSpPr>
          <p:cNvPr id="571430" name="Text Box 38"/>
          <p:cNvSpPr txBox="1">
            <a:spLocks noChangeArrowheads="1"/>
          </p:cNvSpPr>
          <p:nvPr/>
        </p:nvSpPr>
        <p:spPr bwMode="auto">
          <a:xfrm>
            <a:off x="206375" y="3886200"/>
            <a:ext cx="30702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Which force did the work?</a:t>
            </a:r>
          </a:p>
        </p:txBody>
      </p:sp>
      <p:graphicFrame>
        <p:nvGraphicFramePr>
          <p:cNvPr id="571431" name="Object 2"/>
          <p:cNvGraphicFramePr>
            <a:graphicFrameLocks noChangeAspect="1"/>
          </p:cNvGraphicFramePr>
          <p:nvPr/>
        </p:nvGraphicFramePr>
        <p:xfrm>
          <a:off x="3786188" y="4600575"/>
          <a:ext cx="557212" cy="369888"/>
        </p:xfrm>
        <a:graphic>
          <a:graphicData uri="http://schemas.openxmlformats.org/presentationml/2006/ole">
            <p:oleObj spid="_x0000_s450562" name="Equation" r:id="rId6" imgW="304560" imgH="177480" progId="Equation.DSMT4">
              <p:embed/>
            </p:oleObj>
          </a:graphicData>
        </a:graphic>
      </p:graphicFrame>
      <p:sp>
        <p:nvSpPr>
          <p:cNvPr id="571432" name="Text Box 40"/>
          <p:cNvSpPr txBox="1">
            <a:spLocks noChangeArrowheads="1"/>
          </p:cNvSpPr>
          <p:nvPr/>
        </p:nvSpPr>
        <p:spPr bwMode="auto">
          <a:xfrm>
            <a:off x="3870325" y="3886200"/>
            <a:ext cx="89376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Force </a:t>
            </a:r>
          </a:p>
        </p:txBody>
      </p:sp>
      <p:graphicFrame>
        <p:nvGraphicFramePr>
          <p:cNvPr id="571433" name="Object 3"/>
          <p:cNvGraphicFramePr>
            <a:graphicFrameLocks noChangeAspect="1"/>
          </p:cNvGraphicFramePr>
          <p:nvPr/>
        </p:nvGraphicFramePr>
        <p:xfrm>
          <a:off x="4725988" y="3810000"/>
          <a:ext cx="357187" cy="527050"/>
        </p:xfrm>
        <a:graphic>
          <a:graphicData uri="http://schemas.openxmlformats.org/presentationml/2006/ole">
            <p:oleObj spid="_x0000_s450563" name="Equation" r:id="rId7" imgW="164880" imgH="215640" progId="Equation.DSMT4">
              <p:embed/>
            </p:oleObj>
          </a:graphicData>
        </a:graphic>
      </p:graphicFrame>
      <p:sp>
        <p:nvSpPr>
          <p:cNvPr id="571434" name="Text Box 42"/>
          <p:cNvSpPr txBox="1">
            <a:spLocks noChangeArrowheads="1"/>
          </p:cNvSpPr>
          <p:nvPr/>
        </p:nvSpPr>
        <p:spPr bwMode="auto">
          <a:xfrm>
            <a:off x="206375" y="4557713"/>
            <a:ext cx="305593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How much work did it do?</a:t>
            </a:r>
          </a:p>
        </p:txBody>
      </p:sp>
      <p:sp>
        <p:nvSpPr>
          <p:cNvPr id="571435" name="Text Box 43"/>
          <p:cNvSpPr txBox="1">
            <a:spLocks noChangeArrowheads="1"/>
          </p:cNvSpPr>
          <p:nvPr/>
        </p:nvSpPr>
        <p:spPr bwMode="auto">
          <a:xfrm>
            <a:off x="152400" y="5334000"/>
            <a:ext cx="26812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What does this mean?</a:t>
            </a:r>
          </a:p>
        </p:txBody>
      </p:sp>
      <p:sp>
        <p:nvSpPr>
          <p:cNvPr id="571436" name="Text Box 44"/>
          <p:cNvSpPr txBox="1">
            <a:spLocks noChangeArrowheads="1"/>
          </p:cNvSpPr>
          <p:nvPr/>
        </p:nvSpPr>
        <p:spPr bwMode="auto">
          <a:xfrm>
            <a:off x="2895600" y="5203825"/>
            <a:ext cx="6096000" cy="707886"/>
          </a:xfrm>
          <a:prstGeom prst="rect">
            <a:avLst/>
          </a:prstGeom>
          <a:solidFill>
            <a:srgbClr val="FFFF99"/>
          </a:solidFill>
          <a:ln w="38100">
            <a:solidFill>
              <a:srgbClr val="A50021"/>
            </a:solidFill>
            <a:miter lim="800000"/>
            <a:headEnd/>
            <a:tailEnd/>
          </a:ln>
        </p:spPr>
        <p:txBody>
          <a:bodyPr>
            <a:prstTxWarp prst="textNoShape">
              <a:avLst/>
            </a:prstTxWarp>
            <a:spAutoFit/>
          </a:bodyPr>
          <a:lstStyle/>
          <a:p>
            <a:r>
              <a:rPr lang="en-US" sz="2000" b="1" dirty="0">
                <a:solidFill>
                  <a:srgbClr val="A50021"/>
                </a:solidFill>
                <a:latin typeface="Arial Narrow" charset="0"/>
              </a:rPr>
              <a:t>Physically meaningful work is done only by the component of the force along </a:t>
            </a:r>
            <a:r>
              <a:rPr lang="en-US" sz="2000" b="1" dirty="0" smtClean="0">
                <a:solidFill>
                  <a:srgbClr val="A50021"/>
                </a:solidFill>
                <a:latin typeface="Arial Narrow" charset="0"/>
              </a:rPr>
              <a:t>the direction of the motion </a:t>
            </a:r>
            <a:r>
              <a:rPr lang="en-US" sz="2000" b="1" dirty="0">
                <a:solidFill>
                  <a:srgbClr val="A50021"/>
                </a:solidFill>
                <a:latin typeface="Arial Narrow" charset="0"/>
              </a:rPr>
              <a:t>of the object.</a:t>
            </a:r>
          </a:p>
        </p:txBody>
      </p:sp>
      <p:sp>
        <p:nvSpPr>
          <p:cNvPr id="571437" name="Text Box 45"/>
          <p:cNvSpPr txBox="1">
            <a:spLocks noChangeArrowheads="1"/>
          </p:cNvSpPr>
          <p:nvPr/>
        </p:nvSpPr>
        <p:spPr bwMode="auto">
          <a:xfrm>
            <a:off x="6797675" y="4419600"/>
            <a:ext cx="669925" cy="396875"/>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Unit?</a:t>
            </a:r>
          </a:p>
        </p:txBody>
      </p:sp>
      <p:graphicFrame>
        <p:nvGraphicFramePr>
          <p:cNvPr id="571438" name="Object 4"/>
          <p:cNvGraphicFramePr>
            <a:graphicFrameLocks noChangeAspect="1"/>
          </p:cNvGraphicFramePr>
          <p:nvPr/>
        </p:nvGraphicFramePr>
        <p:xfrm>
          <a:off x="7594600" y="4519613"/>
          <a:ext cx="635000" cy="280987"/>
        </p:xfrm>
        <a:graphic>
          <a:graphicData uri="http://schemas.openxmlformats.org/presentationml/2006/ole">
            <p:oleObj spid="_x0000_s450564" name="Equation" r:id="rId8" imgW="355320" imgH="177480" progId="Equation.DSMT4">
              <p:embed/>
            </p:oleObj>
          </a:graphicData>
        </a:graphic>
      </p:graphicFrame>
      <p:sp>
        <p:nvSpPr>
          <p:cNvPr id="571439" name="Text Box 47"/>
          <p:cNvSpPr txBox="1">
            <a:spLocks noChangeArrowheads="1"/>
          </p:cNvSpPr>
          <p:nvPr/>
        </p:nvSpPr>
        <p:spPr bwMode="auto">
          <a:xfrm>
            <a:off x="5562600" y="6096000"/>
            <a:ext cx="2947988" cy="396875"/>
          </a:xfrm>
          <a:prstGeom prst="rect">
            <a:avLst/>
          </a:prstGeom>
          <a:solidFill>
            <a:srgbClr val="99FFCC"/>
          </a:solid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Work is an </a:t>
            </a:r>
            <a:r>
              <a:rPr lang="en-US" sz="2000" b="1" u="sng">
                <a:solidFill>
                  <a:srgbClr val="FF0000"/>
                </a:solidFill>
                <a:latin typeface="Arial Narrow" charset="0"/>
              </a:rPr>
              <a:t>energy transfer</a:t>
            </a:r>
            <a:r>
              <a:rPr lang="en-US" sz="2000" b="1">
                <a:solidFill>
                  <a:schemeClr val="accent2"/>
                </a:solidFill>
                <a:latin typeface="Arial Narrow" charset="0"/>
              </a:rPr>
              <a:t>!!</a:t>
            </a:r>
          </a:p>
        </p:txBody>
      </p:sp>
      <p:graphicFrame>
        <p:nvGraphicFramePr>
          <p:cNvPr id="571440" name="Object 5"/>
          <p:cNvGraphicFramePr>
            <a:graphicFrameLocks noChangeAspect="1"/>
          </p:cNvGraphicFramePr>
          <p:nvPr/>
        </p:nvGraphicFramePr>
        <p:xfrm>
          <a:off x="4314825" y="4403725"/>
          <a:ext cx="1370013" cy="766763"/>
        </p:xfrm>
        <a:graphic>
          <a:graphicData uri="http://schemas.openxmlformats.org/presentationml/2006/ole">
            <p:oleObj spid="_x0000_s450565" name="Equation" r:id="rId9" imgW="749300" imgH="368300" progId="Equation.DSMT4">
              <p:embed/>
            </p:oleObj>
          </a:graphicData>
        </a:graphic>
      </p:graphicFrame>
      <p:graphicFrame>
        <p:nvGraphicFramePr>
          <p:cNvPr id="571441" name="Object 6"/>
          <p:cNvGraphicFramePr>
            <a:graphicFrameLocks noChangeAspect="1"/>
          </p:cNvGraphicFramePr>
          <p:nvPr/>
        </p:nvGraphicFramePr>
        <p:xfrm>
          <a:off x="5607050" y="4572000"/>
          <a:ext cx="1022350" cy="369888"/>
        </p:xfrm>
        <a:graphic>
          <a:graphicData uri="http://schemas.openxmlformats.org/presentationml/2006/ole">
            <p:oleObj spid="_x0000_s450566" name="Equation" r:id="rId10" imgW="558720" imgH="177480" progId="Equation.DSMT4">
              <p:embed/>
            </p:oleObj>
          </a:graphicData>
        </a:graphic>
      </p:graphicFrame>
      <p:graphicFrame>
        <p:nvGraphicFramePr>
          <p:cNvPr id="571442" name="Object 7"/>
          <p:cNvGraphicFramePr>
            <a:graphicFrameLocks noChangeAspect="1"/>
          </p:cNvGraphicFramePr>
          <p:nvPr/>
        </p:nvGraphicFramePr>
        <p:xfrm>
          <a:off x="7559675" y="4783138"/>
          <a:ext cx="1203325" cy="322262"/>
        </p:xfrm>
        <a:graphic>
          <a:graphicData uri="http://schemas.openxmlformats.org/presentationml/2006/ole">
            <p:oleObj spid="_x0000_s450567" name="Equation" r:id="rId11" imgW="939600" imgH="203040" progId="Equation.DSMT4">
              <p:embed/>
            </p:oleObj>
          </a:graphicData>
        </a:graphic>
      </p:graphicFrame>
      <p:sp>
        <p:nvSpPr>
          <p:cNvPr id="571443" name="Text Box 51"/>
          <p:cNvSpPr txBox="1">
            <a:spLocks noChangeArrowheads="1"/>
          </p:cNvSpPr>
          <p:nvPr/>
        </p:nvSpPr>
        <p:spPr bwMode="auto">
          <a:xfrm>
            <a:off x="5276850" y="3886200"/>
            <a:ext cx="8953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Why? </a:t>
            </a:r>
          </a:p>
        </p:txBody>
      </p:sp>
      <p:sp>
        <p:nvSpPr>
          <p:cNvPr id="55" name="Text Box 45"/>
          <p:cNvSpPr txBox="1">
            <a:spLocks noChangeArrowheads="1"/>
          </p:cNvSpPr>
          <p:nvPr/>
        </p:nvSpPr>
        <p:spPr bwMode="auto">
          <a:xfrm>
            <a:off x="6858000" y="4038600"/>
            <a:ext cx="1236663"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What kind?</a:t>
            </a:r>
          </a:p>
        </p:txBody>
      </p:sp>
      <p:sp>
        <p:nvSpPr>
          <p:cNvPr id="56" name="Text Box 45"/>
          <p:cNvSpPr txBox="1">
            <a:spLocks noChangeArrowheads="1"/>
          </p:cNvSpPr>
          <p:nvPr/>
        </p:nvSpPr>
        <p:spPr bwMode="auto">
          <a:xfrm>
            <a:off x="8001000" y="4038600"/>
            <a:ext cx="781050"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Scalar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99" name="Date Placeholder 3"/>
          <p:cNvSpPr>
            <a:spLocks noGrp="1"/>
          </p:cNvSpPr>
          <p:nvPr>
            <p:ph type="dt" sz="quarter" idx="10"/>
          </p:nvPr>
        </p:nvSpPr>
        <p:spPr>
          <a:noFill/>
        </p:spPr>
        <p:txBody>
          <a:bodyPr/>
          <a:lstStyle/>
          <a:p>
            <a:r>
              <a:rPr lang="en-US" smtClean="0"/>
              <a:t>Monday, June 20, 2011</a:t>
            </a:r>
            <a:endParaRPr lang="en-US"/>
          </a:p>
        </p:txBody>
      </p:sp>
      <p:sp>
        <p:nvSpPr>
          <p:cNvPr id="24600"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4601" name="Slide Number Placeholder 5"/>
          <p:cNvSpPr>
            <a:spLocks noGrp="1"/>
          </p:cNvSpPr>
          <p:nvPr>
            <p:ph type="sldNum" sz="quarter" idx="12"/>
          </p:nvPr>
        </p:nvSpPr>
        <p:spPr>
          <a:noFill/>
        </p:spPr>
        <p:txBody>
          <a:bodyPr/>
          <a:lstStyle/>
          <a:p>
            <a:fld id="{BA10E37F-0545-6B42-A425-561D781B7AF3}" type="slidenum">
              <a:rPr lang="en-US"/>
              <a:pPr/>
              <a:t>7</a:t>
            </a:fld>
            <a:endParaRPr lang="en-US"/>
          </a:p>
        </p:txBody>
      </p:sp>
      <p:sp>
        <p:nvSpPr>
          <p:cNvPr id="24602" name="Rectangle 2"/>
          <p:cNvSpPr>
            <a:spLocks noGrp="1" noChangeArrowheads="1"/>
          </p:cNvSpPr>
          <p:nvPr>
            <p:ph type="title"/>
          </p:nvPr>
        </p:nvSpPr>
        <p:spPr>
          <a:xfrm>
            <a:off x="685800" y="152400"/>
            <a:ext cx="7772400" cy="609600"/>
          </a:xfrm>
        </p:spPr>
        <p:txBody>
          <a:bodyPr/>
          <a:lstStyle/>
          <a:p>
            <a:r>
              <a:rPr lang="en-US"/>
              <a:t>Scalar Product of Two Vectors </a:t>
            </a:r>
          </a:p>
        </p:txBody>
      </p:sp>
      <p:sp>
        <p:nvSpPr>
          <p:cNvPr id="573443" name="Rectangle 3"/>
          <p:cNvSpPr>
            <a:spLocks noGrp="1" noChangeArrowheads="1"/>
          </p:cNvSpPr>
          <p:nvPr>
            <p:ph type="body" idx="1"/>
          </p:nvPr>
        </p:nvSpPr>
        <p:spPr>
          <a:xfrm>
            <a:off x="685800" y="838200"/>
            <a:ext cx="7772400" cy="838200"/>
          </a:xfrm>
        </p:spPr>
        <p:txBody>
          <a:bodyPr/>
          <a:lstStyle/>
          <a:p>
            <a:r>
              <a:rPr lang="en-US" sz="2400"/>
              <a:t>Product of magnitude of the two vectors and the cosine of the angle between them</a:t>
            </a:r>
          </a:p>
        </p:txBody>
      </p:sp>
      <p:graphicFrame>
        <p:nvGraphicFramePr>
          <p:cNvPr id="573444" name="Object 2"/>
          <p:cNvGraphicFramePr>
            <a:graphicFrameLocks noChangeAspect="1"/>
          </p:cNvGraphicFramePr>
          <p:nvPr/>
        </p:nvGraphicFramePr>
        <p:xfrm>
          <a:off x="4419600" y="1295400"/>
          <a:ext cx="1042988" cy="390525"/>
        </p:xfrm>
        <a:graphic>
          <a:graphicData uri="http://schemas.openxmlformats.org/presentationml/2006/ole">
            <p:oleObj spid="_x0000_s452610" name="Equation" r:id="rId3" imgW="457200" imgH="241300" progId="Equation.DSMT4">
              <p:embed/>
            </p:oleObj>
          </a:graphicData>
        </a:graphic>
      </p:graphicFrame>
      <p:sp>
        <p:nvSpPr>
          <p:cNvPr id="573445" name="Rectangle 5"/>
          <p:cNvSpPr>
            <a:spLocks noChangeArrowheads="1"/>
          </p:cNvSpPr>
          <p:nvPr/>
        </p:nvSpPr>
        <p:spPr bwMode="auto">
          <a:xfrm>
            <a:off x="609600" y="1905000"/>
            <a:ext cx="3429000" cy="457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Operation is commutative</a:t>
            </a:r>
          </a:p>
        </p:txBody>
      </p:sp>
      <p:graphicFrame>
        <p:nvGraphicFramePr>
          <p:cNvPr id="573446" name="Object 3"/>
          <p:cNvGraphicFramePr>
            <a:graphicFrameLocks noChangeAspect="1"/>
          </p:cNvGraphicFramePr>
          <p:nvPr/>
        </p:nvGraphicFramePr>
        <p:xfrm>
          <a:off x="4076700" y="1947863"/>
          <a:ext cx="2236788" cy="603250"/>
        </p:xfrm>
        <a:graphic>
          <a:graphicData uri="http://schemas.openxmlformats.org/presentationml/2006/ole">
            <p:oleObj spid="_x0000_s452611" name="Equation" r:id="rId4" imgW="1244600" imgH="368300" progId="Equation.DSMT4">
              <p:embed/>
            </p:oleObj>
          </a:graphicData>
        </a:graphic>
      </p:graphicFrame>
      <p:sp>
        <p:nvSpPr>
          <p:cNvPr id="573447" name="Rectangle 7"/>
          <p:cNvSpPr>
            <a:spLocks noChangeArrowheads="1"/>
          </p:cNvSpPr>
          <p:nvPr/>
        </p:nvSpPr>
        <p:spPr bwMode="auto">
          <a:xfrm>
            <a:off x="609600" y="2590800"/>
            <a:ext cx="4191000" cy="7620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Operation follows the distribution law of multiplication</a:t>
            </a:r>
          </a:p>
        </p:txBody>
      </p:sp>
      <p:graphicFrame>
        <p:nvGraphicFramePr>
          <p:cNvPr id="573448" name="Object 4"/>
          <p:cNvGraphicFramePr>
            <a:graphicFrameLocks noChangeAspect="1"/>
          </p:cNvGraphicFramePr>
          <p:nvPr/>
        </p:nvGraphicFramePr>
        <p:xfrm>
          <a:off x="6515100" y="2620963"/>
          <a:ext cx="703263" cy="450850"/>
        </p:xfrm>
        <a:graphic>
          <a:graphicData uri="http://schemas.openxmlformats.org/presentationml/2006/ole">
            <p:oleObj spid="_x0000_s452612" name="Equation" r:id="rId5" imgW="342900" imgH="241300" progId="Equation.DSMT4">
              <p:embed/>
            </p:oleObj>
          </a:graphicData>
        </a:graphic>
      </p:graphicFrame>
      <p:sp>
        <p:nvSpPr>
          <p:cNvPr id="573449" name="Rectangle 9"/>
          <p:cNvSpPr>
            <a:spLocks noChangeArrowheads="1"/>
          </p:cNvSpPr>
          <p:nvPr/>
        </p:nvSpPr>
        <p:spPr bwMode="auto">
          <a:xfrm>
            <a:off x="609600" y="3886200"/>
            <a:ext cx="7010400" cy="4572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How does scalar product look in terms of components?</a:t>
            </a:r>
          </a:p>
        </p:txBody>
      </p:sp>
      <p:graphicFrame>
        <p:nvGraphicFramePr>
          <p:cNvPr id="573450" name="Object 5"/>
          <p:cNvGraphicFramePr>
            <a:graphicFrameLocks noChangeAspect="1"/>
          </p:cNvGraphicFramePr>
          <p:nvPr/>
        </p:nvGraphicFramePr>
        <p:xfrm>
          <a:off x="941388" y="4389438"/>
          <a:ext cx="2436812" cy="590550"/>
        </p:xfrm>
        <a:graphic>
          <a:graphicData uri="http://schemas.openxmlformats.org/presentationml/2006/ole">
            <p:oleObj spid="_x0000_s452613" name="Equation" r:id="rId6" imgW="1282700" imgH="368300" progId="Equation.DSMT4">
              <p:embed/>
            </p:oleObj>
          </a:graphicData>
        </a:graphic>
      </p:graphicFrame>
      <p:graphicFrame>
        <p:nvGraphicFramePr>
          <p:cNvPr id="573451" name="Object 6"/>
          <p:cNvGraphicFramePr>
            <a:graphicFrameLocks noChangeAspect="1"/>
          </p:cNvGraphicFramePr>
          <p:nvPr/>
        </p:nvGraphicFramePr>
        <p:xfrm>
          <a:off x="3989388" y="4389438"/>
          <a:ext cx="2436812" cy="590550"/>
        </p:xfrm>
        <a:graphic>
          <a:graphicData uri="http://schemas.openxmlformats.org/presentationml/2006/ole">
            <p:oleObj spid="_x0000_s452614" name="Equation" r:id="rId7" imgW="1282700" imgH="368300" progId="Equation.DSMT4">
              <p:embed/>
            </p:oleObj>
          </a:graphicData>
        </a:graphic>
      </p:graphicFrame>
      <p:graphicFrame>
        <p:nvGraphicFramePr>
          <p:cNvPr id="573452" name="Object 7"/>
          <p:cNvGraphicFramePr>
            <a:graphicFrameLocks noChangeAspect="1"/>
          </p:cNvGraphicFramePr>
          <p:nvPr/>
        </p:nvGraphicFramePr>
        <p:xfrm>
          <a:off x="546100" y="5006975"/>
          <a:ext cx="3609975" cy="654050"/>
        </p:xfrm>
        <a:graphic>
          <a:graphicData uri="http://schemas.openxmlformats.org/presentationml/2006/ole">
            <p:oleObj spid="_x0000_s452615" name="Equation" r:id="rId8" imgW="2857500" imgH="482600" progId="Equation.DSMT4">
              <p:embed/>
            </p:oleObj>
          </a:graphicData>
        </a:graphic>
      </p:graphicFrame>
      <p:graphicFrame>
        <p:nvGraphicFramePr>
          <p:cNvPr id="573453" name="Object 8"/>
          <p:cNvGraphicFramePr>
            <a:graphicFrameLocks noChangeAspect="1"/>
          </p:cNvGraphicFramePr>
          <p:nvPr/>
        </p:nvGraphicFramePr>
        <p:xfrm>
          <a:off x="4160838" y="5029200"/>
          <a:ext cx="3394075" cy="609600"/>
        </p:xfrm>
        <a:graphic>
          <a:graphicData uri="http://schemas.openxmlformats.org/presentationml/2006/ole">
            <p:oleObj spid="_x0000_s452616" name="Equation" r:id="rId9" imgW="2108160" imgH="431640" progId="Equation.DSMT4">
              <p:embed/>
            </p:oleObj>
          </a:graphicData>
        </a:graphic>
      </p:graphicFrame>
      <p:graphicFrame>
        <p:nvGraphicFramePr>
          <p:cNvPr id="573454" name="Object 9"/>
          <p:cNvGraphicFramePr>
            <a:graphicFrameLocks noChangeAspect="1"/>
          </p:cNvGraphicFramePr>
          <p:nvPr/>
        </p:nvGraphicFramePr>
        <p:xfrm>
          <a:off x="4683125" y="3352800"/>
          <a:ext cx="1717675" cy="473075"/>
        </p:xfrm>
        <a:graphic>
          <a:graphicData uri="http://schemas.openxmlformats.org/presentationml/2006/ole">
            <p:oleObj spid="_x0000_s452617" name="Equation" r:id="rId10" imgW="1066680" imgH="304560" progId="Equation.3">
              <p:embed/>
            </p:oleObj>
          </a:graphicData>
        </a:graphic>
      </p:graphicFrame>
      <p:graphicFrame>
        <p:nvGraphicFramePr>
          <p:cNvPr id="573455" name="Object 10"/>
          <p:cNvGraphicFramePr>
            <a:graphicFrameLocks noChangeAspect="1"/>
          </p:cNvGraphicFramePr>
          <p:nvPr/>
        </p:nvGraphicFramePr>
        <p:xfrm>
          <a:off x="6740525" y="3352800"/>
          <a:ext cx="1717675" cy="473075"/>
        </p:xfrm>
        <a:graphic>
          <a:graphicData uri="http://schemas.openxmlformats.org/presentationml/2006/ole">
            <p:oleObj spid="_x0000_s452618" name="Equation" r:id="rId11" imgW="1066680" imgH="304560" progId="Equation.3">
              <p:embed/>
            </p:oleObj>
          </a:graphicData>
        </a:graphic>
      </p:graphicFrame>
      <p:sp>
        <p:nvSpPr>
          <p:cNvPr id="573456" name="Rectangle 16"/>
          <p:cNvSpPr>
            <a:spLocks noChangeArrowheads="1"/>
          </p:cNvSpPr>
          <p:nvPr/>
        </p:nvSpPr>
        <p:spPr bwMode="auto">
          <a:xfrm>
            <a:off x="609600" y="3352800"/>
            <a:ext cx="4267200" cy="5334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Scalar products of Unit Vectors</a:t>
            </a:r>
          </a:p>
        </p:txBody>
      </p:sp>
      <p:graphicFrame>
        <p:nvGraphicFramePr>
          <p:cNvPr id="573457" name="Object 11"/>
          <p:cNvGraphicFramePr>
            <a:graphicFrameLocks noChangeAspect="1"/>
          </p:cNvGraphicFramePr>
          <p:nvPr/>
        </p:nvGraphicFramePr>
        <p:xfrm>
          <a:off x="2895600" y="5626100"/>
          <a:ext cx="1008063" cy="511175"/>
        </p:xfrm>
        <a:graphic>
          <a:graphicData uri="http://schemas.openxmlformats.org/presentationml/2006/ole">
            <p:oleObj spid="_x0000_s452619" name="Equation" r:id="rId12" imgW="457200" imgH="241300" progId="Equation.DSMT4">
              <p:embed/>
            </p:oleObj>
          </a:graphicData>
        </a:graphic>
      </p:graphicFrame>
      <p:graphicFrame>
        <p:nvGraphicFramePr>
          <p:cNvPr id="573458" name="Object 12"/>
          <p:cNvGraphicFramePr>
            <a:graphicFrameLocks noChangeAspect="1"/>
          </p:cNvGraphicFramePr>
          <p:nvPr/>
        </p:nvGraphicFramePr>
        <p:xfrm>
          <a:off x="5467350" y="1285875"/>
          <a:ext cx="1314450" cy="593725"/>
        </p:xfrm>
        <a:graphic>
          <a:graphicData uri="http://schemas.openxmlformats.org/presentationml/2006/ole">
            <p:oleObj spid="_x0000_s452620" name="Equation" r:id="rId13" imgW="698500" imgH="368300" progId="Equation.DSMT4">
              <p:embed/>
            </p:oleObj>
          </a:graphicData>
        </a:graphic>
      </p:graphicFrame>
      <p:graphicFrame>
        <p:nvGraphicFramePr>
          <p:cNvPr id="573459" name="Object 13"/>
          <p:cNvGraphicFramePr>
            <a:graphicFrameLocks noChangeAspect="1"/>
          </p:cNvGraphicFramePr>
          <p:nvPr/>
        </p:nvGraphicFramePr>
        <p:xfrm>
          <a:off x="6335713" y="1946275"/>
          <a:ext cx="1460500" cy="603250"/>
        </p:xfrm>
        <a:graphic>
          <a:graphicData uri="http://schemas.openxmlformats.org/presentationml/2006/ole">
            <p:oleObj spid="_x0000_s452621" name="Equation" r:id="rId14" imgW="812800" imgH="368300" progId="Equation.DSMT4">
              <p:embed/>
            </p:oleObj>
          </a:graphicData>
        </a:graphic>
      </p:graphicFrame>
      <p:graphicFrame>
        <p:nvGraphicFramePr>
          <p:cNvPr id="573460" name="Object 14"/>
          <p:cNvGraphicFramePr>
            <a:graphicFrameLocks noChangeAspect="1"/>
          </p:cNvGraphicFramePr>
          <p:nvPr/>
        </p:nvGraphicFramePr>
        <p:xfrm>
          <a:off x="7796213" y="1955800"/>
          <a:ext cx="617537" cy="496888"/>
        </p:xfrm>
        <a:graphic>
          <a:graphicData uri="http://schemas.openxmlformats.org/presentationml/2006/ole">
            <p:oleObj spid="_x0000_s452622" name="Equation" r:id="rId15" imgW="342900" imgH="241300" progId="Equation.DSMT4">
              <p:embed/>
            </p:oleObj>
          </a:graphicData>
        </a:graphic>
      </p:graphicFrame>
      <p:graphicFrame>
        <p:nvGraphicFramePr>
          <p:cNvPr id="573461" name="Object 15"/>
          <p:cNvGraphicFramePr>
            <a:graphicFrameLocks noChangeAspect="1"/>
          </p:cNvGraphicFramePr>
          <p:nvPr/>
        </p:nvGraphicFramePr>
        <p:xfrm>
          <a:off x="4868863" y="2562225"/>
          <a:ext cx="1689100" cy="687388"/>
        </p:xfrm>
        <a:graphic>
          <a:graphicData uri="http://schemas.openxmlformats.org/presentationml/2006/ole">
            <p:oleObj spid="_x0000_s452623" name="Equation" r:id="rId16" imgW="825500" imgH="368300" progId="Equation.DSMT4">
              <p:embed/>
            </p:oleObj>
          </a:graphicData>
        </a:graphic>
      </p:graphicFrame>
      <p:graphicFrame>
        <p:nvGraphicFramePr>
          <p:cNvPr id="573462" name="Object 16"/>
          <p:cNvGraphicFramePr>
            <a:graphicFrameLocks noChangeAspect="1"/>
          </p:cNvGraphicFramePr>
          <p:nvPr/>
        </p:nvGraphicFramePr>
        <p:xfrm>
          <a:off x="6408738" y="3429000"/>
          <a:ext cx="247650" cy="381000"/>
        </p:xfrm>
        <a:graphic>
          <a:graphicData uri="http://schemas.openxmlformats.org/presentationml/2006/ole">
            <p:oleObj spid="_x0000_s452624" name="Equation" r:id="rId17" imgW="88560" imgH="164880" progId="Equation.3">
              <p:embed/>
            </p:oleObj>
          </a:graphicData>
        </a:graphic>
      </p:graphicFrame>
      <p:graphicFrame>
        <p:nvGraphicFramePr>
          <p:cNvPr id="573463" name="Object 17"/>
          <p:cNvGraphicFramePr>
            <a:graphicFrameLocks noChangeAspect="1"/>
          </p:cNvGraphicFramePr>
          <p:nvPr/>
        </p:nvGraphicFramePr>
        <p:xfrm>
          <a:off x="8405813" y="3429000"/>
          <a:ext cx="388937" cy="457200"/>
        </p:xfrm>
        <a:graphic>
          <a:graphicData uri="http://schemas.openxmlformats.org/presentationml/2006/ole">
            <p:oleObj spid="_x0000_s452625" name="Equation" r:id="rId18" imgW="126720" imgH="177480" progId="Equation.3">
              <p:embed/>
            </p:oleObj>
          </a:graphicData>
        </a:graphic>
      </p:graphicFrame>
      <p:graphicFrame>
        <p:nvGraphicFramePr>
          <p:cNvPr id="573464" name="Object 18"/>
          <p:cNvGraphicFramePr>
            <a:graphicFrameLocks noChangeAspect="1"/>
          </p:cNvGraphicFramePr>
          <p:nvPr/>
        </p:nvGraphicFramePr>
        <p:xfrm>
          <a:off x="3886200" y="5713413"/>
          <a:ext cx="1144588" cy="484187"/>
        </p:xfrm>
        <a:graphic>
          <a:graphicData uri="http://schemas.openxmlformats.org/presentationml/2006/ole">
            <p:oleObj spid="_x0000_s452626" name="Equation" r:id="rId19" imgW="457200" imgH="228600" progId="Equation.DSMT4">
              <p:embed/>
            </p:oleObj>
          </a:graphicData>
        </a:graphic>
      </p:graphicFrame>
      <p:graphicFrame>
        <p:nvGraphicFramePr>
          <p:cNvPr id="573465" name="Object 19"/>
          <p:cNvGraphicFramePr>
            <a:graphicFrameLocks noChangeAspect="1"/>
          </p:cNvGraphicFramePr>
          <p:nvPr/>
        </p:nvGraphicFramePr>
        <p:xfrm>
          <a:off x="5029200" y="5699125"/>
          <a:ext cx="1181100" cy="511175"/>
        </p:xfrm>
        <a:graphic>
          <a:graphicData uri="http://schemas.openxmlformats.org/presentationml/2006/ole">
            <p:oleObj spid="_x0000_s452627" name="Equation" r:id="rId20" imgW="469800" imgH="241200" progId="Equation.DSMT4">
              <p:embed/>
            </p:oleObj>
          </a:graphicData>
        </a:graphic>
      </p:graphicFrame>
      <p:graphicFrame>
        <p:nvGraphicFramePr>
          <p:cNvPr id="573466" name="Object 20"/>
          <p:cNvGraphicFramePr>
            <a:graphicFrameLocks noChangeAspect="1"/>
          </p:cNvGraphicFramePr>
          <p:nvPr/>
        </p:nvGraphicFramePr>
        <p:xfrm>
          <a:off x="6172200" y="5713413"/>
          <a:ext cx="833438" cy="484187"/>
        </p:xfrm>
        <a:graphic>
          <a:graphicData uri="http://schemas.openxmlformats.org/presentationml/2006/ole">
            <p:oleObj spid="_x0000_s452628" name="Equation" r:id="rId21" imgW="330120" imgH="228600" progId="Equation.DSMT4">
              <p:embed/>
            </p:oleObj>
          </a:graphicData>
        </a:graphic>
      </p:graphicFrame>
      <p:grpSp>
        <p:nvGrpSpPr>
          <p:cNvPr id="2" name="Group 27"/>
          <p:cNvGrpSpPr>
            <a:grpSpLocks/>
          </p:cNvGrpSpPr>
          <p:nvPr/>
        </p:nvGrpSpPr>
        <p:grpSpPr bwMode="auto">
          <a:xfrm>
            <a:off x="7696200" y="5105400"/>
            <a:ext cx="1219200" cy="1081088"/>
            <a:chOff x="4848" y="3216"/>
            <a:chExt cx="768" cy="681"/>
          </a:xfrm>
        </p:grpSpPr>
        <p:sp>
          <p:nvSpPr>
            <p:cNvPr id="24609" name="Oval 28"/>
            <p:cNvSpPr>
              <a:spLocks noChangeArrowheads="1"/>
            </p:cNvSpPr>
            <p:nvPr/>
          </p:nvSpPr>
          <p:spPr bwMode="auto">
            <a:xfrm>
              <a:off x="4848" y="3216"/>
              <a:ext cx="768" cy="288"/>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24610" name="Text Box 29"/>
            <p:cNvSpPr txBox="1">
              <a:spLocks noChangeArrowheads="1"/>
            </p:cNvSpPr>
            <p:nvPr/>
          </p:nvSpPr>
          <p:spPr bwMode="auto">
            <a:xfrm>
              <a:off x="5251" y="3648"/>
              <a:ext cx="269" cy="249"/>
            </a:xfrm>
            <a:prstGeom prst="rect">
              <a:avLst/>
            </a:prstGeom>
            <a:solidFill>
              <a:srgbClr val="FFFFCC"/>
            </a:solidFill>
            <a:ln w="28575">
              <a:solidFill>
                <a:srgbClr val="FF0000"/>
              </a:solidFill>
              <a:miter lim="800000"/>
              <a:headEnd/>
              <a:tailEnd/>
            </a:ln>
          </p:spPr>
          <p:txBody>
            <a:bodyPr wrap="none">
              <a:prstTxWarp prst="textNoShape">
                <a:avLst/>
              </a:prstTxWarp>
              <a:spAutoFit/>
            </a:bodyPr>
            <a:lstStyle/>
            <a:p>
              <a:r>
                <a:rPr lang="en-US" sz="1800" b="1">
                  <a:solidFill>
                    <a:srgbClr val="FF0000"/>
                  </a:solidFill>
                  <a:latin typeface="Arial Narrow" charset="0"/>
                </a:rPr>
                <a:t>=0</a:t>
              </a:r>
            </a:p>
          </p:txBody>
        </p:sp>
        <p:cxnSp>
          <p:nvCxnSpPr>
            <p:cNvPr id="24611" name="AutoShape 30"/>
            <p:cNvCxnSpPr>
              <a:cxnSpLocks noChangeShapeType="1"/>
              <a:stCxn id="24609" idx="3"/>
              <a:endCxn id="24610" idx="1"/>
            </p:cNvCxnSpPr>
            <p:nvPr/>
          </p:nvCxnSpPr>
          <p:spPr bwMode="auto">
            <a:xfrm rot="16200000" flipH="1">
              <a:off x="4950" y="3481"/>
              <a:ext cx="302" cy="282"/>
            </a:xfrm>
            <a:prstGeom prst="curvedConnector2">
              <a:avLst/>
            </a:prstGeom>
            <a:noFill/>
            <a:ln w="38100">
              <a:solidFill>
                <a:srgbClr val="FF0000"/>
              </a:solidFill>
              <a:round/>
              <a:headEnd/>
              <a:tailEnd type="triangle" w="med" len="med"/>
            </a:ln>
          </p:spPr>
        </p:cxnSp>
      </p:grpSp>
      <p:graphicFrame>
        <p:nvGraphicFramePr>
          <p:cNvPr id="573471" name="Object 21"/>
          <p:cNvGraphicFramePr>
            <a:graphicFrameLocks noChangeAspect="1"/>
          </p:cNvGraphicFramePr>
          <p:nvPr/>
        </p:nvGraphicFramePr>
        <p:xfrm>
          <a:off x="7545388" y="5181600"/>
          <a:ext cx="1370012" cy="215900"/>
        </p:xfrm>
        <a:graphic>
          <a:graphicData uri="http://schemas.openxmlformats.org/presentationml/2006/ole">
            <p:oleObj spid="_x0000_s452629" name="Equation" r:id="rId22" imgW="850680" imgH="152280" progId="Equation.DSMT4">
              <p:embed/>
            </p:oleObj>
          </a:graphicData>
        </a:graphic>
      </p:graphicFrame>
      <p:graphicFrame>
        <p:nvGraphicFramePr>
          <p:cNvPr id="573472" name="Object 22"/>
          <p:cNvGraphicFramePr>
            <a:graphicFrameLocks noChangeAspect="1"/>
          </p:cNvGraphicFramePr>
          <p:nvPr/>
        </p:nvGraphicFramePr>
        <p:xfrm>
          <a:off x="7200900" y="2622550"/>
          <a:ext cx="884238" cy="450850"/>
        </p:xfrm>
        <a:graphic>
          <a:graphicData uri="http://schemas.openxmlformats.org/presentationml/2006/ole">
            <p:oleObj spid="_x0000_s452630" name="Equation" r:id="rId23" imgW="431800" imgH="2413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615" name="Date Placeholder 3"/>
          <p:cNvSpPr>
            <a:spLocks noGrp="1"/>
          </p:cNvSpPr>
          <p:nvPr>
            <p:ph type="dt" sz="quarter" idx="10"/>
          </p:nvPr>
        </p:nvSpPr>
        <p:spPr>
          <a:noFill/>
        </p:spPr>
        <p:txBody>
          <a:bodyPr/>
          <a:lstStyle/>
          <a:p>
            <a:r>
              <a:rPr lang="en-US" smtClean="0"/>
              <a:t>Monday, June 20, 2011</a:t>
            </a:r>
            <a:endParaRPr lang="en-US"/>
          </a:p>
        </p:txBody>
      </p:sp>
      <p:sp>
        <p:nvSpPr>
          <p:cNvPr id="25616" name="Footer Placeholder 4"/>
          <p:cNvSpPr>
            <a:spLocks noGrp="1"/>
          </p:cNvSpPr>
          <p:nvPr>
            <p:ph type="ftr" sz="quarter" idx="11"/>
          </p:nvPr>
        </p:nvSpPr>
        <p:spPr>
          <a:noFill/>
        </p:spPr>
        <p:txBody>
          <a:bodyPr/>
          <a:lstStyle/>
          <a:p>
            <a:r>
              <a:rPr lang="en-US" smtClean="0"/>
              <a:t>PHYS 1443-001, Spring 2011 Dr. Jaehoon Yu</a:t>
            </a:r>
            <a:endParaRPr lang="en-US"/>
          </a:p>
        </p:txBody>
      </p:sp>
      <p:sp>
        <p:nvSpPr>
          <p:cNvPr id="25617" name="Slide Number Placeholder 5"/>
          <p:cNvSpPr>
            <a:spLocks noGrp="1"/>
          </p:cNvSpPr>
          <p:nvPr>
            <p:ph type="sldNum" sz="quarter" idx="12"/>
          </p:nvPr>
        </p:nvSpPr>
        <p:spPr>
          <a:noFill/>
        </p:spPr>
        <p:txBody>
          <a:bodyPr/>
          <a:lstStyle/>
          <a:p>
            <a:fld id="{8168D2EB-B71C-4F43-AC35-9D3ECA23CA91}" type="slidenum">
              <a:rPr lang="en-US"/>
              <a:pPr/>
              <a:t>8</a:t>
            </a:fld>
            <a:endParaRPr lang="en-US"/>
          </a:p>
        </p:txBody>
      </p:sp>
      <p:sp>
        <p:nvSpPr>
          <p:cNvPr id="25618" name="Rectangle 2"/>
          <p:cNvSpPr>
            <a:spLocks noGrp="1" noChangeArrowheads="1"/>
          </p:cNvSpPr>
          <p:nvPr>
            <p:ph type="title"/>
          </p:nvPr>
        </p:nvSpPr>
        <p:spPr>
          <a:xfrm>
            <a:off x="685800" y="76200"/>
            <a:ext cx="7772400" cy="609600"/>
          </a:xfrm>
        </p:spPr>
        <p:txBody>
          <a:bodyPr/>
          <a:lstStyle/>
          <a:p>
            <a:r>
              <a:rPr lang="en-US" sz="4000"/>
              <a:t>Example of Work by Scalar Product</a:t>
            </a:r>
          </a:p>
        </p:txBody>
      </p:sp>
      <p:sp>
        <p:nvSpPr>
          <p:cNvPr id="574467" name="Text Box 3"/>
          <p:cNvSpPr txBox="1">
            <a:spLocks noChangeArrowheads="1"/>
          </p:cNvSpPr>
          <p:nvPr/>
        </p:nvSpPr>
        <p:spPr bwMode="auto">
          <a:xfrm>
            <a:off x="685800" y="762000"/>
            <a:ext cx="80010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particle moving on the xy plane undergoes a displacement </a:t>
            </a:r>
            <a:r>
              <a:rPr lang="en-US" sz="2000" b="1">
                <a:solidFill>
                  <a:schemeClr val="accent2"/>
                </a:solidFill>
                <a:latin typeface="Arial Narrow" charset="0"/>
              </a:rPr>
              <a:t>d</a:t>
            </a:r>
            <a:r>
              <a:rPr lang="en-US" sz="2000">
                <a:solidFill>
                  <a:schemeClr val="accent2"/>
                </a:solidFill>
                <a:latin typeface="Arial Narrow" charset="0"/>
              </a:rPr>
              <a:t>=(2.0</a:t>
            </a:r>
            <a:r>
              <a:rPr lang="en-US" sz="2000" b="1">
                <a:solidFill>
                  <a:schemeClr val="accent2"/>
                </a:solidFill>
                <a:latin typeface="Arial Narrow" charset="0"/>
              </a:rPr>
              <a:t>i</a:t>
            </a:r>
            <a:r>
              <a:rPr lang="en-US" sz="2000">
                <a:solidFill>
                  <a:schemeClr val="accent2"/>
                </a:solidFill>
                <a:latin typeface="Arial Narrow" charset="0"/>
              </a:rPr>
              <a:t>+3.0</a:t>
            </a:r>
            <a:r>
              <a:rPr lang="en-US" sz="2000" b="1">
                <a:solidFill>
                  <a:schemeClr val="accent2"/>
                </a:solidFill>
                <a:latin typeface="Arial Narrow" charset="0"/>
              </a:rPr>
              <a:t>j</a:t>
            </a:r>
            <a:r>
              <a:rPr lang="en-US" sz="2000">
                <a:solidFill>
                  <a:schemeClr val="accent2"/>
                </a:solidFill>
                <a:latin typeface="Arial Narrow" charset="0"/>
              </a:rPr>
              <a:t>)m as a constant force </a:t>
            </a:r>
            <a:r>
              <a:rPr lang="en-US" sz="2000" b="1">
                <a:solidFill>
                  <a:schemeClr val="accent2"/>
                </a:solidFill>
                <a:latin typeface="Arial Narrow" charset="0"/>
              </a:rPr>
              <a:t>F</a:t>
            </a:r>
            <a:r>
              <a:rPr lang="en-US" sz="2000">
                <a:solidFill>
                  <a:schemeClr val="accent2"/>
                </a:solidFill>
                <a:latin typeface="Arial Narrow" charset="0"/>
              </a:rPr>
              <a:t>=(5.0</a:t>
            </a:r>
            <a:r>
              <a:rPr lang="en-US" sz="2000" b="1">
                <a:solidFill>
                  <a:schemeClr val="accent2"/>
                </a:solidFill>
                <a:latin typeface="Arial Narrow" charset="0"/>
              </a:rPr>
              <a:t>i</a:t>
            </a:r>
            <a:r>
              <a:rPr lang="en-US" sz="2000">
                <a:solidFill>
                  <a:schemeClr val="accent2"/>
                </a:solidFill>
                <a:latin typeface="Arial Narrow" charset="0"/>
              </a:rPr>
              <a:t>+2.0</a:t>
            </a:r>
            <a:r>
              <a:rPr lang="en-US" sz="2000" b="1">
                <a:solidFill>
                  <a:schemeClr val="accent2"/>
                </a:solidFill>
                <a:latin typeface="Arial Narrow" charset="0"/>
              </a:rPr>
              <a:t>j</a:t>
            </a:r>
            <a:r>
              <a:rPr lang="en-US" sz="2000">
                <a:solidFill>
                  <a:schemeClr val="accent2"/>
                </a:solidFill>
                <a:latin typeface="Arial Narrow" charset="0"/>
              </a:rPr>
              <a:t>) N acts on the particle.   </a:t>
            </a:r>
          </a:p>
        </p:txBody>
      </p:sp>
      <p:sp>
        <p:nvSpPr>
          <p:cNvPr id="574468" name="Text Box 4"/>
          <p:cNvSpPr txBox="1">
            <a:spLocks noChangeArrowheads="1"/>
          </p:cNvSpPr>
          <p:nvPr/>
        </p:nvSpPr>
        <p:spPr bwMode="auto">
          <a:xfrm>
            <a:off x="3810000" y="1600200"/>
            <a:ext cx="47244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Calculate the magnitude of the displacement and that of the force.</a:t>
            </a:r>
            <a:endParaRPr lang="en-US" sz="2000"/>
          </a:p>
        </p:txBody>
      </p:sp>
      <p:graphicFrame>
        <p:nvGraphicFramePr>
          <p:cNvPr id="574469" name="Object 2"/>
          <p:cNvGraphicFramePr>
            <a:graphicFrameLocks noChangeAspect="1"/>
          </p:cNvGraphicFramePr>
          <p:nvPr/>
        </p:nvGraphicFramePr>
        <p:xfrm>
          <a:off x="3802063" y="2416175"/>
          <a:ext cx="452437" cy="627063"/>
        </p:xfrm>
        <a:graphic>
          <a:graphicData uri="http://schemas.openxmlformats.org/presentationml/2006/ole">
            <p:oleObj spid="_x0000_s453634" name="Equation" r:id="rId3" imgW="317500" imgH="368300" progId="Equation.DSMT4">
              <p:embed/>
            </p:oleObj>
          </a:graphicData>
        </a:graphic>
      </p:graphicFrame>
      <p:graphicFrame>
        <p:nvGraphicFramePr>
          <p:cNvPr id="574470" name="Object 3"/>
          <p:cNvGraphicFramePr>
            <a:graphicFrameLocks noChangeAspect="1"/>
          </p:cNvGraphicFramePr>
          <p:nvPr/>
        </p:nvGraphicFramePr>
        <p:xfrm>
          <a:off x="3795713" y="3152775"/>
          <a:ext cx="490537" cy="600075"/>
        </p:xfrm>
        <a:graphic>
          <a:graphicData uri="http://schemas.openxmlformats.org/presentationml/2006/ole">
            <p:oleObj spid="_x0000_s453635" name="Equation" r:id="rId4" imgW="342900" imgH="368300" progId="Equation.DSMT4">
              <p:embed/>
            </p:oleObj>
          </a:graphicData>
        </a:graphic>
      </p:graphicFrame>
      <p:sp>
        <p:nvSpPr>
          <p:cNvPr id="574471" name="Text Box 7"/>
          <p:cNvSpPr txBox="1">
            <a:spLocks noChangeArrowheads="1"/>
          </p:cNvSpPr>
          <p:nvPr/>
        </p:nvSpPr>
        <p:spPr bwMode="auto">
          <a:xfrm>
            <a:off x="457200" y="3962400"/>
            <a:ext cx="41148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b) Calculate the work done by the force F.</a:t>
            </a:r>
            <a:endParaRPr lang="en-US" sz="2000"/>
          </a:p>
        </p:txBody>
      </p:sp>
      <p:graphicFrame>
        <p:nvGraphicFramePr>
          <p:cNvPr id="574472" name="Object 4"/>
          <p:cNvGraphicFramePr>
            <a:graphicFrameLocks noChangeAspect="1"/>
          </p:cNvGraphicFramePr>
          <p:nvPr/>
        </p:nvGraphicFramePr>
        <p:xfrm>
          <a:off x="812800" y="4659313"/>
          <a:ext cx="558800" cy="369887"/>
        </p:xfrm>
        <a:graphic>
          <a:graphicData uri="http://schemas.openxmlformats.org/presentationml/2006/ole">
            <p:oleObj spid="_x0000_s453636" name="Equation" r:id="rId5" imgW="304560" imgH="177480" progId="Equation.3">
              <p:embed/>
            </p:oleObj>
          </a:graphicData>
        </a:graphic>
      </p:graphicFrame>
      <p:graphicFrame>
        <p:nvGraphicFramePr>
          <p:cNvPr id="574473" name="Object 5"/>
          <p:cNvGraphicFramePr>
            <a:graphicFrameLocks noChangeAspect="1"/>
          </p:cNvGraphicFramePr>
          <p:nvPr/>
        </p:nvGraphicFramePr>
        <p:xfrm>
          <a:off x="2286000" y="4495800"/>
          <a:ext cx="2574925" cy="685800"/>
        </p:xfrm>
        <a:graphic>
          <a:graphicData uri="http://schemas.openxmlformats.org/presentationml/2006/ole">
            <p:oleObj spid="_x0000_s453637" name="Equation" r:id="rId6" imgW="1739880" imgH="431640" progId="Equation.3">
              <p:embed/>
            </p:oleObj>
          </a:graphicData>
        </a:graphic>
      </p:graphicFrame>
      <p:graphicFrame>
        <p:nvGraphicFramePr>
          <p:cNvPr id="574474" name="Object 6"/>
          <p:cNvGraphicFramePr>
            <a:graphicFrameLocks noChangeAspect="1"/>
          </p:cNvGraphicFramePr>
          <p:nvPr/>
        </p:nvGraphicFramePr>
        <p:xfrm>
          <a:off x="4827588" y="4495800"/>
          <a:ext cx="3897312" cy="481013"/>
        </p:xfrm>
        <a:graphic>
          <a:graphicData uri="http://schemas.openxmlformats.org/presentationml/2006/ole">
            <p:oleObj spid="_x0000_s453638" name="Equation" r:id="rId7" imgW="2679480" imgH="304560" progId="Equation.3">
              <p:embed/>
            </p:oleObj>
          </a:graphicData>
        </a:graphic>
      </p:graphicFrame>
      <p:grpSp>
        <p:nvGrpSpPr>
          <p:cNvPr id="2" name="Group 11"/>
          <p:cNvGrpSpPr>
            <a:grpSpLocks/>
          </p:cNvGrpSpPr>
          <p:nvPr/>
        </p:nvGrpSpPr>
        <p:grpSpPr bwMode="auto">
          <a:xfrm>
            <a:off x="609600" y="1600200"/>
            <a:ext cx="2895600" cy="2209800"/>
            <a:chOff x="288" y="1344"/>
            <a:chExt cx="2304" cy="2112"/>
          </a:xfrm>
        </p:grpSpPr>
        <p:sp>
          <p:nvSpPr>
            <p:cNvPr id="25632" name="Rectangle 12"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prstTxWarp prst="textNoShape">
                <a:avLst/>
              </a:prstTxWarp>
            </a:bodyPr>
            <a:lstStyle/>
            <a:p>
              <a:pPr algn="ctr"/>
              <a:endParaRPr lang="en-US"/>
            </a:p>
          </p:txBody>
        </p:sp>
        <p:sp>
          <p:nvSpPr>
            <p:cNvPr id="25633" name="Line 13"/>
            <p:cNvSpPr>
              <a:spLocks noChangeShapeType="1"/>
            </p:cNvSpPr>
            <p:nvPr/>
          </p:nvSpPr>
          <p:spPr bwMode="auto">
            <a:xfrm>
              <a:off x="624" y="2880"/>
              <a:ext cx="1584" cy="0"/>
            </a:xfrm>
            <a:prstGeom prst="line">
              <a:avLst/>
            </a:prstGeom>
            <a:noFill/>
            <a:ln w="28575">
              <a:solidFill>
                <a:srgbClr val="990000"/>
              </a:solidFill>
              <a:round/>
              <a:headEnd/>
              <a:tailEnd type="triangle" w="med" len="med"/>
            </a:ln>
          </p:spPr>
          <p:txBody>
            <a:bodyPr>
              <a:prstTxWarp prst="textNoShape">
                <a:avLst/>
              </a:prstTxWarp>
            </a:bodyPr>
            <a:lstStyle/>
            <a:p>
              <a:endParaRPr lang="en-US"/>
            </a:p>
          </p:txBody>
        </p:sp>
        <p:sp>
          <p:nvSpPr>
            <p:cNvPr id="25634" name="Line 14"/>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p:spPr>
          <p:txBody>
            <a:bodyPr>
              <a:prstTxWarp prst="textNoShape">
                <a:avLst/>
              </a:prstTxWarp>
            </a:bodyPr>
            <a:lstStyle/>
            <a:p>
              <a:endParaRPr lang="en-US"/>
            </a:p>
          </p:txBody>
        </p:sp>
        <p:sp>
          <p:nvSpPr>
            <p:cNvPr id="25635" name="Text Box 15"/>
            <p:cNvSpPr txBox="1">
              <a:spLocks noChangeArrowheads="1"/>
            </p:cNvSpPr>
            <p:nvPr/>
          </p:nvSpPr>
          <p:spPr bwMode="auto">
            <a:xfrm>
              <a:off x="1344" y="1391"/>
              <a:ext cx="279" cy="43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Y</a:t>
              </a:r>
            </a:p>
          </p:txBody>
        </p:sp>
        <p:sp>
          <p:nvSpPr>
            <p:cNvPr id="25636" name="Text Box 16"/>
            <p:cNvSpPr txBox="1">
              <a:spLocks noChangeArrowheads="1"/>
            </p:cNvSpPr>
            <p:nvPr/>
          </p:nvSpPr>
          <p:spPr bwMode="auto">
            <a:xfrm>
              <a:off x="2205" y="2688"/>
              <a:ext cx="280" cy="43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X</a:t>
              </a:r>
            </a:p>
          </p:txBody>
        </p:sp>
      </p:grpSp>
      <p:grpSp>
        <p:nvGrpSpPr>
          <p:cNvPr id="3" name="Group 17"/>
          <p:cNvGrpSpPr>
            <a:grpSpLocks/>
          </p:cNvGrpSpPr>
          <p:nvPr/>
        </p:nvGrpSpPr>
        <p:grpSpPr bwMode="auto">
          <a:xfrm>
            <a:off x="2057400" y="2514600"/>
            <a:ext cx="777875" cy="685800"/>
            <a:chOff x="1296" y="1584"/>
            <a:chExt cx="490" cy="432"/>
          </a:xfrm>
        </p:grpSpPr>
        <p:sp>
          <p:nvSpPr>
            <p:cNvPr id="25630" name="Line 18"/>
            <p:cNvSpPr>
              <a:spLocks noChangeShapeType="1"/>
            </p:cNvSpPr>
            <p:nvPr/>
          </p:nvSpPr>
          <p:spPr bwMode="auto">
            <a:xfrm flipV="1">
              <a:off x="1296" y="1584"/>
              <a:ext cx="336" cy="432"/>
            </a:xfrm>
            <a:prstGeom prst="line">
              <a:avLst/>
            </a:prstGeom>
            <a:noFill/>
            <a:ln w="38100">
              <a:solidFill>
                <a:schemeClr val="accent2"/>
              </a:solidFill>
              <a:round/>
              <a:headEnd type="oval" w="med" len="med"/>
              <a:tailEnd type="triangle" w="med" len="med"/>
            </a:ln>
          </p:spPr>
          <p:txBody>
            <a:bodyPr>
              <a:prstTxWarp prst="textNoShape">
                <a:avLst/>
              </a:prstTxWarp>
            </a:bodyPr>
            <a:lstStyle/>
            <a:p>
              <a:endParaRPr lang="en-US"/>
            </a:p>
          </p:txBody>
        </p:sp>
        <p:sp>
          <p:nvSpPr>
            <p:cNvPr id="25631" name="Text Box 19"/>
            <p:cNvSpPr txBox="1">
              <a:spLocks noChangeArrowheads="1"/>
            </p:cNvSpPr>
            <p:nvPr/>
          </p:nvSpPr>
          <p:spPr bwMode="auto">
            <a:xfrm>
              <a:off x="1574" y="1584"/>
              <a:ext cx="212"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Arial Narrow" charset="0"/>
                </a:rPr>
                <a:t>d</a:t>
              </a:r>
            </a:p>
          </p:txBody>
        </p:sp>
      </p:grpSp>
      <p:grpSp>
        <p:nvGrpSpPr>
          <p:cNvPr id="4" name="Group 20"/>
          <p:cNvGrpSpPr>
            <a:grpSpLocks/>
          </p:cNvGrpSpPr>
          <p:nvPr/>
        </p:nvGrpSpPr>
        <p:grpSpPr bwMode="auto">
          <a:xfrm>
            <a:off x="2057400" y="2362200"/>
            <a:ext cx="1295400" cy="838200"/>
            <a:chOff x="1488" y="1488"/>
            <a:chExt cx="816" cy="528"/>
          </a:xfrm>
        </p:grpSpPr>
        <p:sp>
          <p:nvSpPr>
            <p:cNvPr id="25628" name="Line 21"/>
            <p:cNvSpPr>
              <a:spLocks noChangeShapeType="1"/>
            </p:cNvSpPr>
            <p:nvPr/>
          </p:nvSpPr>
          <p:spPr bwMode="auto">
            <a:xfrm flipV="1">
              <a:off x="1488" y="1728"/>
              <a:ext cx="816" cy="288"/>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5629" name="Text Box 22"/>
            <p:cNvSpPr txBox="1">
              <a:spLocks noChangeArrowheads="1"/>
            </p:cNvSpPr>
            <p:nvPr/>
          </p:nvSpPr>
          <p:spPr bwMode="auto">
            <a:xfrm>
              <a:off x="2092" y="1488"/>
              <a:ext cx="212" cy="288"/>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Arial Narrow" charset="0"/>
                </a:rPr>
                <a:t>F</a:t>
              </a:r>
            </a:p>
          </p:txBody>
        </p:sp>
      </p:grpSp>
      <p:sp>
        <p:nvSpPr>
          <p:cNvPr id="574487" name="Text Box 23"/>
          <p:cNvSpPr txBox="1">
            <a:spLocks noChangeArrowheads="1"/>
          </p:cNvSpPr>
          <p:nvPr/>
        </p:nvSpPr>
        <p:spPr bwMode="auto">
          <a:xfrm>
            <a:off x="457200" y="5334000"/>
            <a:ext cx="6858000" cy="4254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Can you do this using the magnitudes and the angle between </a:t>
            </a:r>
            <a:r>
              <a:rPr lang="en-US" sz="2000" b="1">
                <a:solidFill>
                  <a:schemeClr val="accent2"/>
                </a:solidFill>
                <a:latin typeface="Arial Narrow" charset="0"/>
              </a:rPr>
              <a:t>d </a:t>
            </a:r>
            <a:r>
              <a:rPr lang="en-US" sz="2000">
                <a:solidFill>
                  <a:schemeClr val="accent2"/>
                </a:solidFill>
                <a:latin typeface="Arial Narrow" charset="0"/>
              </a:rPr>
              <a:t>and </a:t>
            </a:r>
            <a:r>
              <a:rPr lang="en-US" sz="2000" b="1">
                <a:solidFill>
                  <a:schemeClr val="accent2"/>
                </a:solidFill>
                <a:latin typeface="Arial Narrow" charset="0"/>
              </a:rPr>
              <a:t>F</a:t>
            </a:r>
            <a:r>
              <a:rPr lang="en-US" sz="2000">
                <a:solidFill>
                  <a:schemeClr val="accent2"/>
                </a:solidFill>
                <a:latin typeface="Arial Narrow" charset="0"/>
              </a:rPr>
              <a:t>?</a:t>
            </a:r>
          </a:p>
        </p:txBody>
      </p:sp>
      <p:graphicFrame>
        <p:nvGraphicFramePr>
          <p:cNvPr id="574488" name="Object 7"/>
          <p:cNvGraphicFramePr>
            <a:graphicFrameLocks noChangeAspect="1"/>
          </p:cNvGraphicFramePr>
          <p:nvPr/>
        </p:nvGraphicFramePr>
        <p:xfrm>
          <a:off x="5638800" y="5892800"/>
          <a:ext cx="541338" cy="287338"/>
        </p:xfrm>
        <a:graphic>
          <a:graphicData uri="http://schemas.openxmlformats.org/presentationml/2006/ole">
            <p:oleObj spid="_x0000_s453639" name="Equation" r:id="rId8" imgW="304560" imgH="177480" progId="Equation.DSMT4">
              <p:embed/>
            </p:oleObj>
          </a:graphicData>
        </a:graphic>
      </p:graphicFrame>
      <p:sp>
        <p:nvSpPr>
          <p:cNvPr id="574489" name="Oval 25"/>
          <p:cNvSpPr>
            <a:spLocks noChangeArrowheads="1"/>
          </p:cNvSpPr>
          <p:nvPr/>
        </p:nvSpPr>
        <p:spPr bwMode="auto">
          <a:xfrm>
            <a:off x="1981200" y="31242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prstTxWarp prst="textNoShape">
              <a:avLst/>
            </a:prstTxWarp>
          </a:bodyPr>
          <a:lstStyle/>
          <a:p>
            <a:endParaRPr lang="en-US"/>
          </a:p>
        </p:txBody>
      </p:sp>
      <p:sp>
        <p:nvSpPr>
          <p:cNvPr id="574490" name="Oval 26"/>
          <p:cNvSpPr>
            <a:spLocks noChangeArrowheads="1"/>
          </p:cNvSpPr>
          <p:nvPr/>
        </p:nvSpPr>
        <p:spPr bwMode="auto">
          <a:xfrm>
            <a:off x="2514600" y="2438400"/>
            <a:ext cx="152400" cy="152400"/>
          </a:xfrm>
          <a:prstGeom prst="ellipse">
            <a:avLst/>
          </a:prstGeom>
          <a:gradFill rotWithShape="0">
            <a:gsLst>
              <a:gs pos="0">
                <a:srgbClr val="A50021"/>
              </a:gs>
              <a:gs pos="100000">
                <a:srgbClr val="4C000F"/>
              </a:gs>
            </a:gsLst>
            <a:path path="shape">
              <a:fillToRect l="50000" t="50000" r="50000" b="50000"/>
            </a:path>
          </a:gradFill>
          <a:ln w="9525">
            <a:solidFill>
              <a:srgbClr val="A50021"/>
            </a:solidFill>
            <a:round/>
            <a:headEnd/>
            <a:tailEnd/>
          </a:ln>
        </p:spPr>
        <p:txBody>
          <a:bodyPr wrap="none" anchor="ctr">
            <a:prstTxWarp prst="textNoShape">
              <a:avLst/>
            </a:prstTxWarp>
          </a:bodyPr>
          <a:lstStyle/>
          <a:p>
            <a:endParaRPr lang="en-US"/>
          </a:p>
        </p:txBody>
      </p:sp>
      <p:graphicFrame>
        <p:nvGraphicFramePr>
          <p:cNvPr id="574491" name="Object 8"/>
          <p:cNvGraphicFramePr>
            <a:graphicFrameLocks noChangeAspect="1"/>
          </p:cNvGraphicFramePr>
          <p:nvPr/>
        </p:nvGraphicFramePr>
        <p:xfrm>
          <a:off x="4206875" y="2454275"/>
          <a:ext cx="1050925" cy="517525"/>
        </p:xfrm>
        <a:graphic>
          <a:graphicData uri="http://schemas.openxmlformats.org/presentationml/2006/ole">
            <p:oleObj spid="_x0000_s453640" name="Equation" r:id="rId9" imgW="736560" imgH="304560" progId="Equation.3">
              <p:embed/>
            </p:oleObj>
          </a:graphicData>
        </a:graphic>
      </p:graphicFrame>
      <p:graphicFrame>
        <p:nvGraphicFramePr>
          <p:cNvPr id="574492" name="Object 9"/>
          <p:cNvGraphicFramePr>
            <a:graphicFrameLocks noChangeAspect="1"/>
          </p:cNvGraphicFramePr>
          <p:nvPr/>
        </p:nvGraphicFramePr>
        <p:xfrm>
          <a:off x="5268913" y="2438400"/>
          <a:ext cx="2198687" cy="496888"/>
        </p:xfrm>
        <a:graphic>
          <a:graphicData uri="http://schemas.openxmlformats.org/presentationml/2006/ole">
            <p:oleObj spid="_x0000_s453641" name="Equation" r:id="rId10" imgW="1434960" imgH="291960" progId="Equation.3">
              <p:embed/>
            </p:oleObj>
          </a:graphicData>
        </a:graphic>
      </p:graphicFrame>
      <p:graphicFrame>
        <p:nvGraphicFramePr>
          <p:cNvPr id="574493" name="Object 10"/>
          <p:cNvGraphicFramePr>
            <a:graphicFrameLocks noChangeAspect="1"/>
          </p:cNvGraphicFramePr>
          <p:nvPr/>
        </p:nvGraphicFramePr>
        <p:xfrm>
          <a:off x="4267200" y="3200400"/>
          <a:ext cx="1123950" cy="498475"/>
        </p:xfrm>
        <a:graphic>
          <a:graphicData uri="http://schemas.openxmlformats.org/presentationml/2006/ole">
            <p:oleObj spid="_x0000_s453642" name="Equation" r:id="rId11" imgW="787320" imgH="304560" progId="Equation.3">
              <p:embed/>
            </p:oleObj>
          </a:graphicData>
        </a:graphic>
      </p:graphicFrame>
      <p:graphicFrame>
        <p:nvGraphicFramePr>
          <p:cNvPr id="574494" name="Object 11"/>
          <p:cNvGraphicFramePr>
            <a:graphicFrameLocks noChangeAspect="1"/>
          </p:cNvGraphicFramePr>
          <p:nvPr/>
        </p:nvGraphicFramePr>
        <p:xfrm>
          <a:off x="5334000" y="3179763"/>
          <a:ext cx="2084388" cy="477837"/>
        </p:xfrm>
        <a:graphic>
          <a:graphicData uri="http://schemas.openxmlformats.org/presentationml/2006/ole">
            <p:oleObj spid="_x0000_s453643" name="Equation" r:id="rId12" imgW="1460160" imgH="291960" progId="Equation.3">
              <p:embed/>
            </p:oleObj>
          </a:graphicData>
        </a:graphic>
      </p:graphicFrame>
      <p:graphicFrame>
        <p:nvGraphicFramePr>
          <p:cNvPr id="574495" name="Object 12"/>
          <p:cNvGraphicFramePr>
            <a:graphicFrameLocks noChangeAspect="1"/>
          </p:cNvGraphicFramePr>
          <p:nvPr/>
        </p:nvGraphicFramePr>
        <p:xfrm>
          <a:off x="1360488" y="4559300"/>
          <a:ext cx="836612" cy="503238"/>
        </p:xfrm>
        <a:graphic>
          <a:graphicData uri="http://schemas.openxmlformats.org/presentationml/2006/ole">
            <p:oleObj spid="_x0000_s453644" name="Equation" r:id="rId13" imgW="457200" imgH="241300" progId="Equation.DSMT4">
              <p:embed/>
            </p:oleObj>
          </a:graphicData>
        </a:graphic>
      </p:graphicFrame>
      <p:graphicFrame>
        <p:nvGraphicFramePr>
          <p:cNvPr id="574496" name="Object 13"/>
          <p:cNvGraphicFramePr>
            <a:graphicFrameLocks noChangeAspect="1"/>
          </p:cNvGraphicFramePr>
          <p:nvPr/>
        </p:nvGraphicFramePr>
        <p:xfrm>
          <a:off x="6134100" y="5843588"/>
          <a:ext cx="811213" cy="390525"/>
        </p:xfrm>
        <a:graphic>
          <a:graphicData uri="http://schemas.openxmlformats.org/presentationml/2006/ole">
            <p:oleObj spid="_x0000_s453645" name="Equation" r:id="rId14" imgW="457200" imgH="241300" progId="Equation.DSMT4">
              <p:embed/>
            </p:oleObj>
          </a:graphicData>
        </a:graphic>
      </p:graphicFrame>
      <p:graphicFrame>
        <p:nvGraphicFramePr>
          <p:cNvPr id="574497" name="Object 14"/>
          <p:cNvGraphicFramePr>
            <a:graphicFrameLocks noChangeAspect="1"/>
          </p:cNvGraphicFramePr>
          <p:nvPr/>
        </p:nvGraphicFramePr>
        <p:xfrm>
          <a:off x="6913563" y="5740400"/>
          <a:ext cx="1239837" cy="595313"/>
        </p:xfrm>
        <a:graphic>
          <a:graphicData uri="http://schemas.openxmlformats.org/presentationml/2006/ole">
            <p:oleObj spid="_x0000_s453646" name="Equation" r:id="rId15" imgW="698500" imgH="3683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6630" name="Rectangle 4"/>
          <p:cNvSpPr>
            <a:spLocks noGrp="1" noChangeArrowheads="1"/>
          </p:cNvSpPr>
          <p:nvPr>
            <p:ph type="dt" sz="quarter" idx="10"/>
          </p:nvPr>
        </p:nvSpPr>
        <p:spPr>
          <a:noFill/>
        </p:spPr>
        <p:txBody>
          <a:bodyPr/>
          <a:lstStyle/>
          <a:p>
            <a:r>
              <a:rPr lang="en-US" smtClean="0"/>
              <a:t>Monday, June 20, 2011</a:t>
            </a:r>
            <a:endParaRPr lang="en-US"/>
          </a:p>
        </p:txBody>
      </p:sp>
      <p:sp>
        <p:nvSpPr>
          <p:cNvPr id="26631" name="Rectangle 6"/>
          <p:cNvSpPr>
            <a:spLocks noGrp="1" noChangeArrowheads="1"/>
          </p:cNvSpPr>
          <p:nvPr>
            <p:ph type="sldNum" sz="quarter" idx="12"/>
          </p:nvPr>
        </p:nvSpPr>
        <p:spPr>
          <a:noFill/>
        </p:spPr>
        <p:txBody>
          <a:bodyPr/>
          <a:lstStyle/>
          <a:p>
            <a:fld id="{18354350-990F-864D-935A-AD751F728731}" type="slidenum">
              <a:rPr lang="en-US"/>
              <a:pPr/>
              <a:t>9</a:t>
            </a:fld>
            <a:endParaRPr lang="en-US"/>
          </a:p>
        </p:txBody>
      </p:sp>
      <p:sp>
        <p:nvSpPr>
          <p:cNvPr id="26632" name="Rectangle 2"/>
          <p:cNvSpPr>
            <a:spLocks noGrp="1" noChangeArrowheads="1"/>
          </p:cNvSpPr>
          <p:nvPr>
            <p:ph type="title"/>
          </p:nvPr>
        </p:nvSpPr>
        <p:spPr>
          <a:xfrm>
            <a:off x="685800" y="76200"/>
            <a:ext cx="7772400" cy="609600"/>
          </a:xfrm>
        </p:spPr>
        <p:txBody>
          <a:bodyPr/>
          <a:lstStyle/>
          <a:p>
            <a:r>
              <a:rPr lang="en-US" sz="4000"/>
              <a:t>Example of Work w/ Constant Force</a:t>
            </a:r>
          </a:p>
        </p:txBody>
      </p:sp>
      <p:sp>
        <p:nvSpPr>
          <p:cNvPr id="89091" name="Text Box 3"/>
          <p:cNvSpPr txBox="1">
            <a:spLocks noChangeArrowheads="1"/>
          </p:cNvSpPr>
          <p:nvPr/>
        </p:nvSpPr>
        <p:spPr bwMode="auto">
          <a:xfrm>
            <a:off x="685800" y="7620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man cleaning a floor pulls a vacuum cleaner with a force of magnitude F=50.0N at an angle of 30.0</a:t>
            </a:r>
            <a:r>
              <a:rPr lang="en-US" sz="2000" baseline="30000">
                <a:solidFill>
                  <a:schemeClr val="accent2"/>
                </a:solidFill>
                <a:latin typeface="Arial Narrow" charset="0"/>
              </a:rPr>
              <a:t>o</a:t>
            </a:r>
            <a:r>
              <a:rPr lang="en-US" sz="2000">
                <a:solidFill>
                  <a:schemeClr val="accent2"/>
                </a:solidFill>
                <a:latin typeface="Arial Narrow" charset="0"/>
              </a:rPr>
              <a:t> with East.  Calculate the work done by the force on the vacuum cleaner as the vacuum cleaner is displaced by 3.00m to East.</a:t>
            </a:r>
            <a:endParaRPr lang="en-US" sz="2000"/>
          </a:p>
        </p:txBody>
      </p:sp>
      <p:sp>
        <p:nvSpPr>
          <p:cNvPr id="89092" name="Text Box 4"/>
          <p:cNvSpPr txBox="1">
            <a:spLocks noChangeArrowheads="1"/>
          </p:cNvSpPr>
          <p:nvPr/>
        </p:nvSpPr>
        <p:spPr bwMode="auto">
          <a:xfrm>
            <a:off x="609600" y="3505200"/>
            <a:ext cx="6781800" cy="461963"/>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Does work depend on mass of the object being worked on?</a:t>
            </a:r>
            <a:endParaRPr lang="en-US"/>
          </a:p>
        </p:txBody>
      </p:sp>
      <p:sp>
        <p:nvSpPr>
          <p:cNvPr id="89093" name="Line 5"/>
          <p:cNvSpPr>
            <a:spLocks noChangeShapeType="1"/>
          </p:cNvSpPr>
          <p:nvPr/>
        </p:nvSpPr>
        <p:spPr bwMode="auto">
          <a:xfrm>
            <a:off x="762000" y="3052763"/>
            <a:ext cx="2133600" cy="0"/>
          </a:xfrm>
          <a:prstGeom prst="line">
            <a:avLst/>
          </a:prstGeom>
          <a:noFill/>
          <a:ln w="76200">
            <a:solidFill>
              <a:srgbClr val="A50021"/>
            </a:solidFill>
            <a:round/>
            <a:headEnd/>
            <a:tailEnd/>
          </a:ln>
        </p:spPr>
        <p:txBody>
          <a:bodyPr>
            <a:prstTxWarp prst="textNoShape">
              <a:avLst/>
            </a:prstTxWarp>
          </a:bodyPr>
          <a:lstStyle/>
          <a:p>
            <a:endParaRPr lang="en-US"/>
          </a:p>
        </p:txBody>
      </p:sp>
      <p:sp>
        <p:nvSpPr>
          <p:cNvPr id="89094" name="Rectangle 6"/>
          <p:cNvSpPr>
            <a:spLocks noChangeArrowheads="1"/>
          </p:cNvSpPr>
          <p:nvPr/>
        </p:nvSpPr>
        <p:spPr bwMode="auto">
          <a:xfrm>
            <a:off x="762000" y="2443163"/>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2" name="Group 7"/>
          <p:cNvGrpSpPr>
            <a:grpSpLocks/>
          </p:cNvGrpSpPr>
          <p:nvPr/>
        </p:nvGrpSpPr>
        <p:grpSpPr bwMode="auto">
          <a:xfrm>
            <a:off x="1371600" y="1981200"/>
            <a:ext cx="762000" cy="690563"/>
            <a:chOff x="1104" y="1773"/>
            <a:chExt cx="480" cy="435"/>
          </a:xfrm>
        </p:grpSpPr>
        <p:sp>
          <p:nvSpPr>
            <p:cNvPr id="26653" name="Line 8"/>
            <p:cNvSpPr>
              <a:spLocks noChangeShapeType="1"/>
            </p:cNvSpPr>
            <p:nvPr/>
          </p:nvSpPr>
          <p:spPr bwMode="auto">
            <a:xfrm flipV="1">
              <a:off x="1104" y="1920"/>
              <a:ext cx="48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654" name="Text Box 9"/>
            <p:cNvSpPr txBox="1">
              <a:spLocks noChangeArrowheads="1"/>
            </p:cNvSpPr>
            <p:nvPr/>
          </p:nvSpPr>
          <p:spPr bwMode="auto">
            <a:xfrm>
              <a:off x="1200" y="1773"/>
              <a:ext cx="227" cy="288"/>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latin typeface="Monotype Corsiva" charset="0"/>
                </a:rPr>
                <a:t>F</a:t>
              </a:r>
            </a:p>
          </p:txBody>
        </p:sp>
      </p:grpSp>
      <p:grpSp>
        <p:nvGrpSpPr>
          <p:cNvPr id="3" name="Group 10"/>
          <p:cNvGrpSpPr>
            <a:grpSpLocks/>
          </p:cNvGrpSpPr>
          <p:nvPr/>
        </p:nvGrpSpPr>
        <p:grpSpPr bwMode="auto">
          <a:xfrm>
            <a:off x="1371600" y="2339975"/>
            <a:ext cx="947738" cy="396875"/>
            <a:chOff x="1104" y="1999"/>
            <a:chExt cx="597" cy="250"/>
          </a:xfrm>
        </p:grpSpPr>
        <p:sp>
          <p:nvSpPr>
            <p:cNvPr id="26649" name="Line 11"/>
            <p:cNvSpPr>
              <a:spLocks noChangeShapeType="1"/>
            </p:cNvSpPr>
            <p:nvPr/>
          </p:nvSpPr>
          <p:spPr bwMode="auto">
            <a:xfrm>
              <a:off x="1104" y="2208"/>
              <a:ext cx="480" cy="0"/>
            </a:xfrm>
            <a:prstGeom prst="line">
              <a:avLst/>
            </a:prstGeom>
            <a:noFill/>
            <a:ln w="38100">
              <a:solidFill>
                <a:schemeClr val="accent2"/>
              </a:solidFill>
              <a:prstDash val="sysDot"/>
              <a:round/>
              <a:headEnd/>
              <a:tailEnd/>
            </a:ln>
          </p:spPr>
          <p:txBody>
            <a:bodyPr>
              <a:prstTxWarp prst="textNoShape">
                <a:avLst/>
              </a:prstTxWarp>
            </a:bodyPr>
            <a:lstStyle/>
            <a:p>
              <a:endParaRPr lang="en-US"/>
            </a:p>
          </p:txBody>
        </p:sp>
        <p:grpSp>
          <p:nvGrpSpPr>
            <p:cNvPr id="4" name="Group 12"/>
            <p:cNvGrpSpPr>
              <a:grpSpLocks/>
            </p:cNvGrpSpPr>
            <p:nvPr/>
          </p:nvGrpSpPr>
          <p:grpSpPr bwMode="auto">
            <a:xfrm>
              <a:off x="1344" y="1999"/>
              <a:ext cx="357" cy="250"/>
              <a:chOff x="2256" y="1999"/>
              <a:chExt cx="357" cy="250"/>
            </a:xfrm>
          </p:grpSpPr>
          <p:sp>
            <p:nvSpPr>
              <p:cNvPr id="26651" name="AutoShape 13"/>
              <p:cNvSpPr>
                <a:spLocks noChangeArrowheads="1"/>
              </p:cNvSpPr>
              <p:nvPr/>
            </p:nvSpPr>
            <p:spPr bwMode="auto">
              <a:xfrm>
                <a:off x="2256" y="2064"/>
                <a:ext cx="48" cy="144"/>
              </a:xfrm>
              <a:prstGeom prst="curvedLeft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2" name="Text Box 14"/>
              <p:cNvSpPr txBox="1">
                <a:spLocks noChangeArrowheads="1"/>
              </p:cNvSpPr>
              <p:nvPr/>
            </p:nvSpPr>
            <p:spPr bwMode="auto">
              <a:xfrm>
                <a:off x="2280" y="1999"/>
                <a:ext cx="333"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30</a:t>
                </a:r>
                <a:r>
                  <a:rPr lang="en-US" sz="2000" baseline="30000">
                    <a:solidFill>
                      <a:schemeClr val="accent2"/>
                    </a:solidFill>
                    <a:latin typeface="Symbol" charset="2"/>
                  </a:rPr>
                  <a:t>o</a:t>
                </a:r>
              </a:p>
            </p:txBody>
          </p:sp>
        </p:grpSp>
      </p:grpSp>
      <p:sp>
        <p:nvSpPr>
          <p:cNvPr id="89103" name="Rectangle 15"/>
          <p:cNvSpPr>
            <a:spLocks noChangeArrowheads="1"/>
          </p:cNvSpPr>
          <p:nvPr/>
        </p:nvSpPr>
        <p:spPr bwMode="auto">
          <a:xfrm>
            <a:off x="2286000" y="2438400"/>
            <a:ext cx="609600" cy="609600"/>
          </a:xfrm>
          <a:prstGeom prst="rect">
            <a:avLst/>
          </a:prstGeom>
          <a:gradFill rotWithShape="0">
            <a:gsLst>
              <a:gs pos="0">
                <a:srgbClr val="A50021"/>
              </a:gs>
              <a:gs pos="100000">
                <a:srgbClr val="4C000F"/>
              </a:gs>
            </a:gsLst>
            <a:path path="shape">
              <a:fillToRect l="50000" t="50000" r="50000" b="50000"/>
            </a:path>
          </a:gradFill>
          <a:ln w="9525">
            <a:noFill/>
            <a:miter lim="800000"/>
            <a:headEnd/>
            <a:tailEnd/>
          </a:ln>
        </p:spPr>
        <p:txBody>
          <a:bodyPr wrap="none" anchor="ctr">
            <a:prstTxWarp prst="textNoShape">
              <a:avLst/>
            </a:prstTxWarp>
          </a:bodyPr>
          <a:lstStyle/>
          <a:p>
            <a:pPr algn="ctr"/>
            <a:r>
              <a:rPr lang="en-US">
                <a:solidFill>
                  <a:srgbClr val="FFFF99"/>
                </a:solidFill>
                <a:latin typeface="Arial Narrow" charset="0"/>
              </a:rPr>
              <a:t>M</a:t>
            </a:r>
          </a:p>
        </p:txBody>
      </p:sp>
      <p:grpSp>
        <p:nvGrpSpPr>
          <p:cNvPr id="5" name="Group 16"/>
          <p:cNvGrpSpPr>
            <a:grpSpLocks/>
          </p:cNvGrpSpPr>
          <p:nvPr/>
        </p:nvGrpSpPr>
        <p:grpSpPr bwMode="auto">
          <a:xfrm>
            <a:off x="1066800" y="3048000"/>
            <a:ext cx="1524000" cy="484188"/>
            <a:chOff x="672" y="2256"/>
            <a:chExt cx="960" cy="305"/>
          </a:xfrm>
        </p:grpSpPr>
        <p:sp>
          <p:nvSpPr>
            <p:cNvPr id="26645" name="Line 17"/>
            <p:cNvSpPr>
              <a:spLocks noChangeShapeType="1"/>
            </p:cNvSpPr>
            <p:nvPr/>
          </p:nvSpPr>
          <p:spPr bwMode="auto">
            <a:xfrm>
              <a:off x="67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6646" name="Line 18"/>
            <p:cNvSpPr>
              <a:spLocks noChangeShapeType="1"/>
            </p:cNvSpPr>
            <p:nvPr/>
          </p:nvSpPr>
          <p:spPr bwMode="auto">
            <a:xfrm>
              <a:off x="1632" y="2256"/>
              <a:ext cx="0" cy="192"/>
            </a:xfrm>
            <a:prstGeom prst="line">
              <a:avLst/>
            </a:prstGeom>
            <a:noFill/>
            <a:ln w="28575">
              <a:solidFill>
                <a:srgbClr val="A50021"/>
              </a:solidFill>
              <a:round/>
              <a:headEnd/>
              <a:tailEnd/>
            </a:ln>
          </p:spPr>
          <p:txBody>
            <a:bodyPr>
              <a:prstTxWarp prst="textNoShape">
                <a:avLst/>
              </a:prstTxWarp>
            </a:bodyPr>
            <a:lstStyle/>
            <a:p>
              <a:endParaRPr lang="en-US"/>
            </a:p>
          </p:txBody>
        </p:sp>
        <p:sp>
          <p:nvSpPr>
            <p:cNvPr id="26647" name="Line 19"/>
            <p:cNvSpPr>
              <a:spLocks noChangeShapeType="1"/>
            </p:cNvSpPr>
            <p:nvPr/>
          </p:nvSpPr>
          <p:spPr bwMode="auto">
            <a:xfrm>
              <a:off x="672" y="2352"/>
              <a:ext cx="960" cy="0"/>
            </a:xfrm>
            <a:prstGeom prst="line">
              <a:avLst/>
            </a:prstGeom>
            <a:noFill/>
            <a:ln w="38100">
              <a:solidFill>
                <a:srgbClr val="A50021"/>
              </a:solidFill>
              <a:round/>
              <a:headEnd/>
              <a:tailEnd type="triangle" w="med" len="med"/>
            </a:ln>
          </p:spPr>
          <p:txBody>
            <a:bodyPr>
              <a:prstTxWarp prst="textNoShape">
                <a:avLst/>
              </a:prstTxWarp>
            </a:bodyPr>
            <a:lstStyle/>
            <a:p>
              <a:endParaRPr lang="en-US"/>
            </a:p>
          </p:txBody>
        </p:sp>
        <p:sp>
          <p:nvSpPr>
            <p:cNvPr id="26648" name="Text Box 20"/>
            <p:cNvSpPr txBox="1">
              <a:spLocks noChangeArrowheads="1"/>
            </p:cNvSpPr>
            <p:nvPr/>
          </p:nvSpPr>
          <p:spPr bwMode="auto">
            <a:xfrm>
              <a:off x="998" y="2311"/>
              <a:ext cx="196" cy="250"/>
            </a:xfrm>
            <a:prstGeom prst="rect">
              <a:avLst/>
            </a:prstGeom>
            <a:noFill/>
            <a:ln w="9525">
              <a:noFill/>
              <a:miter lim="800000"/>
              <a:headEnd/>
              <a:tailEnd/>
            </a:ln>
          </p:spPr>
          <p:txBody>
            <a:bodyPr wrap="none">
              <a:prstTxWarp prst="textNoShape">
                <a:avLst/>
              </a:prstTxWarp>
              <a:spAutoFit/>
            </a:bodyPr>
            <a:lstStyle/>
            <a:p>
              <a:r>
                <a:rPr lang="en-US" sz="2000" b="1">
                  <a:solidFill>
                    <a:srgbClr val="A50021"/>
                  </a:solidFill>
                  <a:latin typeface="Arial Narrow" charset="0"/>
                </a:rPr>
                <a:t>d</a:t>
              </a:r>
            </a:p>
          </p:txBody>
        </p:sp>
      </p:grpSp>
      <p:graphicFrame>
        <p:nvGraphicFramePr>
          <p:cNvPr id="89109" name="Object 2"/>
          <p:cNvGraphicFramePr>
            <a:graphicFrameLocks noChangeAspect="1"/>
          </p:cNvGraphicFramePr>
          <p:nvPr/>
        </p:nvGraphicFramePr>
        <p:xfrm>
          <a:off x="3810000" y="2138363"/>
          <a:ext cx="646113" cy="369887"/>
        </p:xfrm>
        <a:graphic>
          <a:graphicData uri="http://schemas.openxmlformats.org/presentationml/2006/ole">
            <p:oleObj spid="_x0000_s454658" name="Equation" r:id="rId3" imgW="304560" imgH="177480" progId="Equation.3">
              <p:embed/>
            </p:oleObj>
          </a:graphicData>
        </a:graphic>
      </p:graphicFrame>
      <p:graphicFrame>
        <p:nvGraphicFramePr>
          <p:cNvPr id="89110" name="Object 3"/>
          <p:cNvGraphicFramePr>
            <a:graphicFrameLocks noChangeAspect="1"/>
          </p:cNvGraphicFramePr>
          <p:nvPr/>
        </p:nvGraphicFramePr>
        <p:xfrm>
          <a:off x="3717925" y="2832100"/>
          <a:ext cx="3813175" cy="395288"/>
        </p:xfrm>
        <a:graphic>
          <a:graphicData uri="http://schemas.openxmlformats.org/presentationml/2006/ole">
            <p:oleObj spid="_x0000_s454659" name="Equation" r:id="rId4" imgW="2082800" imgH="190500" progId="Equation.DSMT4">
              <p:embed/>
            </p:oleObj>
          </a:graphicData>
        </a:graphic>
      </p:graphicFrame>
      <p:sp>
        <p:nvSpPr>
          <p:cNvPr id="89111" name="Text Box 23"/>
          <p:cNvSpPr txBox="1">
            <a:spLocks noChangeArrowheads="1"/>
          </p:cNvSpPr>
          <p:nvPr/>
        </p:nvSpPr>
        <p:spPr bwMode="auto">
          <a:xfrm>
            <a:off x="7696200" y="3429000"/>
            <a:ext cx="685800" cy="523875"/>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sz="2800">
                <a:solidFill>
                  <a:srgbClr val="A50021"/>
                </a:solidFill>
                <a:latin typeface="Arial Narrow" charset="0"/>
              </a:rPr>
              <a:t>No</a:t>
            </a:r>
            <a:endParaRPr lang="en-US" sz="2800">
              <a:solidFill>
                <a:srgbClr val="A50021"/>
              </a:solidFill>
            </a:endParaRPr>
          </a:p>
        </p:txBody>
      </p:sp>
      <p:sp>
        <p:nvSpPr>
          <p:cNvPr id="89112" name="Text Box 24"/>
          <p:cNvSpPr txBox="1">
            <a:spLocks noChangeArrowheads="1"/>
          </p:cNvSpPr>
          <p:nvPr/>
        </p:nvSpPr>
        <p:spPr bwMode="auto">
          <a:xfrm>
            <a:off x="533400" y="4191000"/>
            <a:ext cx="1143000" cy="523875"/>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800">
                <a:solidFill>
                  <a:schemeClr val="accent2"/>
                </a:solidFill>
                <a:latin typeface="Arial Narrow" charset="0"/>
              </a:rPr>
              <a:t>Why ?</a:t>
            </a:r>
            <a:endParaRPr lang="en-US" sz="2800"/>
          </a:p>
        </p:txBody>
      </p:sp>
      <p:sp>
        <p:nvSpPr>
          <p:cNvPr id="89113" name="Text Box 25"/>
          <p:cNvSpPr txBox="1">
            <a:spLocks noChangeArrowheads="1"/>
          </p:cNvSpPr>
          <p:nvPr/>
        </p:nvSpPr>
        <p:spPr bwMode="auto">
          <a:xfrm>
            <a:off x="1828800" y="4191000"/>
            <a:ext cx="6934200" cy="1938338"/>
          </a:xfrm>
          <a:prstGeom prst="rect">
            <a:avLst/>
          </a:prstGeom>
          <a:solidFill>
            <a:srgbClr val="FFFF99"/>
          </a:solidFill>
          <a:ln w="28575">
            <a:solidFill>
              <a:srgbClr val="800000"/>
            </a:solidFill>
            <a:miter lim="800000"/>
            <a:headEnd/>
            <a:tailEnd/>
          </a:ln>
        </p:spPr>
        <p:txBody>
          <a:bodyPr>
            <a:prstTxWarp prst="textNoShape">
              <a:avLst/>
            </a:prstTxWarp>
            <a:spAutoFit/>
          </a:bodyPr>
          <a:lstStyle/>
          <a:p>
            <a:pPr>
              <a:spcBef>
                <a:spcPct val="20000"/>
              </a:spcBef>
            </a:pPr>
            <a:r>
              <a:rPr lang="en-US">
                <a:solidFill>
                  <a:srgbClr val="A50021"/>
                </a:solidFill>
                <a:latin typeface="Arial Narrow" charset="0"/>
              </a:rPr>
              <a:t>This is because the work done by the force bringing the object to a displacement </a:t>
            </a:r>
            <a:r>
              <a:rPr lang="en-US" b="1">
                <a:solidFill>
                  <a:srgbClr val="A50021"/>
                </a:solidFill>
                <a:latin typeface="Arial Narrow" charset="0"/>
              </a:rPr>
              <a:t>d</a:t>
            </a:r>
            <a:r>
              <a:rPr lang="en-US">
                <a:solidFill>
                  <a:srgbClr val="A50021"/>
                </a:solidFill>
                <a:latin typeface="Arial Narrow" charset="0"/>
              </a:rPr>
              <a:t> is constant independent of the mass of the object being worked on.   The only difference would be the acceleration and the final speed of each of the objects after the completion of the work!!</a:t>
            </a:r>
            <a:endParaRPr lang="en-US">
              <a:solidFill>
                <a:srgbClr val="A50021"/>
              </a:solidFill>
            </a:endParaRPr>
          </a:p>
        </p:txBody>
      </p:sp>
      <p:graphicFrame>
        <p:nvGraphicFramePr>
          <p:cNvPr id="89114" name="Object 4"/>
          <p:cNvGraphicFramePr>
            <a:graphicFrameLocks noChangeAspect="1"/>
          </p:cNvGraphicFramePr>
          <p:nvPr/>
        </p:nvGraphicFramePr>
        <p:xfrm>
          <a:off x="4484688" y="1939925"/>
          <a:ext cx="1589087" cy="766763"/>
        </p:xfrm>
        <a:graphic>
          <a:graphicData uri="http://schemas.openxmlformats.org/presentationml/2006/ole">
            <p:oleObj spid="_x0000_s454660" name="Equation" r:id="rId5" imgW="749300" imgH="368300" progId="Equation.DSMT4">
              <p:embed/>
            </p:oleObj>
          </a:graphicData>
        </a:graphic>
      </p:graphicFrame>
      <p:graphicFrame>
        <p:nvGraphicFramePr>
          <p:cNvPr id="89115" name="Object 5"/>
          <p:cNvGraphicFramePr>
            <a:graphicFrameLocks noChangeAspect="1"/>
          </p:cNvGraphicFramePr>
          <p:nvPr/>
        </p:nvGraphicFramePr>
        <p:xfrm>
          <a:off x="5943600" y="1916113"/>
          <a:ext cx="2317750" cy="817562"/>
        </p:xfrm>
        <a:graphic>
          <a:graphicData uri="http://schemas.openxmlformats.org/presentationml/2006/ole">
            <p:oleObj spid="_x0000_s454661" name="Equation" r:id="rId6" imgW="977900" imgH="393700" progId="Equation.DSMT4">
              <p:embed/>
            </p:oleObj>
          </a:graphicData>
        </a:graphic>
      </p:graphicFrame>
      <p:sp>
        <p:nvSpPr>
          <p:cNvPr id="26644" name="Footer Placeholder 29"/>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14828</TotalTime>
  <Words>2673</Words>
  <Application>Microsoft Macintosh PowerPoint</Application>
  <PresentationFormat>On-screen Show (4:3)</PresentationFormat>
  <Paragraphs>319</Paragraphs>
  <Slides>24</Slides>
  <Notes>9</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phys1443-spring02</vt:lpstr>
      <vt:lpstr>Equation</vt:lpstr>
      <vt:lpstr>Clip</vt:lpstr>
      <vt:lpstr>PHYS 1443 – Section 001 Lecture #9</vt:lpstr>
      <vt:lpstr>Announcements</vt:lpstr>
      <vt:lpstr>Reminder: Special Project for Extra Credit</vt:lpstr>
      <vt:lpstr>Special Project</vt:lpstr>
      <vt:lpstr>Let’s think about the meaning of work!</vt:lpstr>
      <vt:lpstr>Work Done by the Constant Force</vt:lpstr>
      <vt:lpstr>Scalar Product of Two Vectors </vt:lpstr>
      <vt:lpstr>Example of Work by Scalar Product</vt:lpstr>
      <vt:lpstr>Example of Work w/ Constant Force</vt:lpstr>
      <vt:lpstr>Ex. 7.1 Work done on a crate</vt:lpstr>
      <vt:lpstr>Ex. Bench Pressing and The Concept of Negative Work</vt:lpstr>
      <vt:lpstr>Ex. Accelerating a Crate</vt:lpstr>
      <vt:lpstr>Ex. Continued…</vt:lpstr>
      <vt:lpstr>Work Done by the Varying Force</vt:lpstr>
      <vt:lpstr>Kinetic Energy and Work-Kinetic Energy Theorem</vt:lpstr>
      <vt:lpstr>Work and Kinetic Energy</vt:lpstr>
      <vt:lpstr>Work-Kinetic Energy Theorem</vt:lpstr>
      <vt:lpstr>Example for Work-KE Theorem</vt:lpstr>
      <vt:lpstr>Ex.  Deep Space 1</vt:lpstr>
      <vt:lpstr>Ex.  Satellite Motion and Work By the Gravity</vt:lpstr>
      <vt:lpstr>Work and Energy Involving Kinetic Friction</vt:lpstr>
      <vt:lpstr>Example of Work Under Friction</vt:lpstr>
      <vt:lpstr>Ex. Downhill Skiing</vt:lpstr>
      <vt:lpstr>Ex. Now with the X component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305</cp:revision>
  <cp:lastPrinted>2011-06-20T15:40:06Z</cp:lastPrinted>
  <dcterms:created xsi:type="dcterms:W3CDTF">2011-06-20T15:31:50Z</dcterms:created>
  <dcterms:modified xsi:type="dcterms:W3CDTF">2011-06-20T15:49:53Z</dcterms:modified>
</cp:coreProperties>
</file>