
<file path=[Content_Types].xml><?xml version="1.0" encoding="utf-8"?>
<Types xmlns="http://schemas.openxmlformats.org/package/2006/content-types">
  <Override PartName="/ppt/embeddings/oleObject180.bin" ContentType="application/vnd.openxmlformats-officedocument.oleObject"/>
  <Override PartName="/ppt/embeddings/oleObject28.bin" ContentType="application/vnd.openxmlformats-officedocument.oleObject"/>
  <Override PartName="/ppt/slides/slide24.xml" ContentType="application/vnd.openxmlformats-officedocument.presentationml.slide+xml"/>
  <Override PartName="/ppt/embeddings/oleObject174.bin" ContentType="application/vnd.openxmlformats-officedocument.oleObject"/>
  <Override PartName="/ppt/embeddings/Microsoft_Equation9.bin" ContentType="application/vnd.openxmlformats-officedocument.oleObject"/>
  <Override PartName="/ppt/embeddings/oleObject204.bin" ContentType="application/vnd.openxmlformats-officedocument.oleObject"/>
  <Override PartName="/ppt/embeddings/oleObject139.bin" ContentType="application/vnd.openxmlformats-officedocument.oleObject"/>
  <Override PartName="/ppt/slideLayouts/slideLayout13.xml" ContentType="application/vnd.openxmlformats-officedocument.presentationml.slideLayout+xml"/>
  <Override PartName="/ppt/embeddings/oleObject48.bin" ContentType="application/vnd.openxmlformats-officedocument.oleObject"/>
  <Override PartName="/ppt/embeddings/oleObject194.bin" ContentType="application/vnd.openxmlformats-officedocument.oleObject"/>
  <Override PartName="/ppt/embeddings/oleObject117.bin" ContentType="application/vnd.openxmlformats-officedocument.oleObject"/>
  <Override PartName="/ppt/embeddings/Microsoft_Equation15.bin" ContentType="application/vnd.openxmlformats-officedocument.oleObject"/>
  <Override PartName="/ppt/embeddings/oleObject26.bin" ContentType="application/vnd.openxmlformats-officedocument.oleObject"/>
  <Override PartName="/ppt/slides/slide22.xml" ContentType="application/vnd.openxmlformats-officedocument.presentationml.slide+xml"/>
  <Override PartName="/ppt/embeddings/oleObject159.bin" ContentType="application/vnd.openxmlformats-officedocument.oleObject"/>
  <Override PartName="/ppt/embeddings/Microsoft_Equation7.bin" ContentType="application/vnd.openxmlformats-officedocument.oleObject"/>
  <Override PartName="/ppt/embeddings/oleObject172.bin" ContentType="application/vnd.openxmlformats-officedocument.oleObject"/>
  <Override PartName="/ppt/embeddings/oleObject202.bin" ContentType="application/vnd.openxmlformats-officedocument.oleObject"/>
  <Override PartName="/ppt/embeddings/oleObject68.bin" ContentType="application/vnd.openxmlformats-officedocument.oleObject"/>
  <Override PartName="/ppt/embeddings/oleObject8.bin" ContentType="application/vnd.openxmlformats-officedocument.oleObject"/>
  <Override PartName="/ppt/embeddings/oleObject137.bin" ContentType="application/vnd.openxmlformats-officedocument.oleObject"/>
  <Override PartName="/ppt/embeddings/oleObject150.bin" ContentType="application/vnd.openxmlformats-officedocument.oleObject"/>
  <Default Extension="xml" ContentType="application/xml"/>
  <Override PartName="/ppt/slideLayouts/slideLayout11.xml" ContentType="application/vnd.openxmlformats-officedocument.presentationml.slideLayout+xml"/>
  <Override PartName="/ppt/embeddings/oleObject46.bin" ContentType="application/vnd.openxmlformats-officedocument.oleObject"/>
  <Override PartName="/ppt/embeddings/oleObject179.bin" ContentType="application/vnd.openxmlformats-officedocument.oleObject"/>
  <Override PartName="/ppt/embeddings/oleObject192.bin" ContentType="application/vnd.openxmlformats-officedocument.oleObject"/>
  <Override PartName="/ppt/embeddings/oleObject115.bin" ContentType="application/vnd.openxmlformats-officedocument.oleObject"/>
  <Override PartName="/ppt/embeddings/Microsoft_Equation13.bin" ContentType="application/vnd.openxmlformats-officedocument.oleObject"/>
  <Override PartName="/ppt/embeddings/oleObject109.bin" ContentType="application/vnd.openxmlformats-officedocument.oleObject"/>
  <Override PartName="/ppt/embeddings/oleObject88.bin" ContentType="application/vnd.openxmlformats-officedocument.oleObject"/>
  <Override PartName="/ppt/embeddings/oleObject24.bin" ContentType="application/vnd.openxmlformats-officedocument.oleObject"/>
  <Override PartName="/ppt/embeddings/oleObject157.bin" ContentType="application/vnd.openxmlformats-officedocument.oleObject"/>
  <Override PartName="/ppt/slides/slide20.xml" ContentType="application/vnd.openxmlformats-officedocument.presentationml.slide+xml"/>
  <Override PartName="/ppt/embeddings/Microsoft_Equation5.bin" ContentType="application/vnd.openxmlformats-officedocument.oleObject"/>
  <Override PartName="/ppt/embeddings/oleObject170.bin" ContentType="application/vnd.openxmlformats-officedocument.oleObject"/>
  <Override PartName="/ppt/embeddings/oleObject200.bin" ContentType="application/vnd.openxmlformats-officedocument.oleObject"/>
  <Override PartName="/ppt/embeddings/oleObject66.bin" ContentType="application/vnd.openxmlformats-officedocument.oleObject"/>
  <Override PartName="/ppt/embeddings/oleObject6.bin" ContentType="application/vnd.openxmlformats-officedocument.oleObject"/>
  <Override PartName="/ppt/embeddings/oleObject135.bin" ContentType="application/vnd.openxmlformats-officedocument.oleObject"/>
  <Override PartName="/ppt/embeddings/oleObject129.bin" ContentType="application/vnd.openxmlformats-officedocument.oleObject"/>
  <Override PartName="/ppt/embeddings/oleObject44.bin" ContentType="application/vnd.openxmlformats-officedocument.oleObject"/>
  <Override PartName="/ppt/notesSlides/notesSlide7.xml" ContentType="application/vnd.openxmlformats-officedocument.presentationml.notesSlide+xml"/>
  <Override PartName="/ppt/embeddings/oleObject177.bin" ContentType="application/vnd.openxmlformats-officedocument.oleObject"/>
  <Override PartName="/ppt/embeddings/oleObject190.bin" ContentType="application/vnd.openxmlformats-officedocument.oleObject"/>
  <Override PartName="/ppt/slides/slide9.xml" ContentType="application/vnd.openxmlformats-officedocument.presentationml.slide+xml"/>
  <Override PartName="/ppt/embeddings/oleObject113.bin" ContentType="application/vnd.openxmlformats-officedocument.oleObject"/>
  <Default Extension="jpeg" ContentType="image/jpeg"/>
  <Override PartName="/ppt/embeddings/Microsoft_Equation11.bin" ContentType="application/vnd.openxmlformats-officedocument.oleObject"/>
  <Override PartName="/ppt/embeddings/oleObject86.bin" ContentType="application/vnd.openxmlformats-officedocument.oleObject"/>
  <Override PartName="/ppt/embeddings/oleObject107.bin" ContentType="application/vnd.openxmlformats-officedocument.oleObject"/>
  <Override PartName="/ppt/embeddings/oleObject22.bin" ContentType="application/vnd.openxmlformats-officedocument.oleObject"/>
  <Override PartName="/ppt/embeddings/oleObject155.bin" ContentType="application/vnd.openxmlformats-officedocument.oleObject"/>
  <Override PartName="/ppt/embeddings/Microsoft_Equation3.bin" ContentType="application/vnd.openxmlformats-officedocument.oleObject"/>
  <Override PartName="/ppt/embeddings/oleObject149.bin" ContentType="application/vnd.openxmlformats-officedocument.oleObject"/>
  <Override PartName="/docProps/app.xml" ContentType="application/vnd.openxmlformats-officedocument.extended-properties+xml"/>
  <Override PartName="/ppt/embeddings/oleObject64.bin" ContentType="application/vnd.openxmlformats-officedocument.oleObject"/>
  <Override PartName="/ppt/embeddings/oleObject4.bin" ContentType="application/vnd.openxmlformats-officedocument.oleObject"/>
  <Override PartName="/ppt/embeddings/oleObject133.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oleObject127.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111.bin" ContentType="application/vnd.openxmlformats-officedocument.oleObject"/>
  <Override PartName="/ppt/embeddings/oleObject169.bin" ContentType="application/vnd.openxmlformats-officedocument.oleObject"/>
  <Override PartName="/ppt/embeddings/oleObject105.bin" ContentType="application/vnd.openxmlformats-officedocument.oleObject"/>
  <Override PartName="/ppt/embeddings/oleObject84.bin" ContentType="application/vnd.openxmlformats-officedocument.oleObject"/>
  <Override PartName="/ppt/embeddings/oleObject20.bin" ContentType="application/vnd.openxmlformats-officedocument.oleObject"/>
  <Override PartName="/ppt/embeddings/oleObject78.bin" ContentType="application/vnd.openxmlformats-officedocument.oleObject"/>
  <Override PartName="/ppt/embeddings/oleObject153.bin" ContentType="application/vnd.openxmlformats-officedocument.oleObject"/>
  <Override PartName="/ppt/embeddings/Microsoft_Equation1.bin" ContentType="application/vnd.openxmlformats-officedocument.oleObject"/>
  <Override PartName="/ppt/embeddings/oleObject147.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embeddings/oleObject131.bin" ContentType="application/vnd.openxmlformats-officedocument.oleObject"/>
  <Override PartName="/ppt/slideLayouts/slideLayout6.xml" ContentType="application/vnd.openxmlformats-officedocument.presentationml.slideLayout+xml"/>
  <Override PartName="/ppt/embeddings/oleObject56.bin" ContentType="application/vnd.openxmlformats-officedocument.oleObject"/>
  <Override PartName="/ppt/handoutMasters/handoutMaster1.xml" ContentType="application/vnd.openxmlformats-officedocument.presentationml.handoutMaster+xml"/>
  <Override PartName="/ppt/embeddings/oleObject189.bin" ContentType="application/vnd.openxmlformats-officedocument.oleObject"/>
  <Override PartName="/ppt/embeddings/oleObject125.bin" ContentType="application/vnd.openxmlformats-officedocument.oleObject"/>
  <Override PartName="/ppt/embeddings/oleObject40.bin" ContentType="application/vnd.openxmlformats-officedocument.oleObject"/>
  <Override PartName="/ppt/notesSlides/notesSlide3.xml" ContentType="application/vnd.openxmlformats-officedocument.presentationml.notesSlide+xml"/>
  <Override PartName="/ppt/embeddings/oleObject98.bin" ContentType="application/vnd.openxmlformats-officedocument.oleObject"/>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oleObject167.bin" ContentType="application/vnd.openxmlformats-officedocument.oleObject"/>
  <Override PartName="/ppt/embeddings/oleObject103.bin" ContentType="application/vnd.openxmlformats-officedocument.oleObject"/>
  <Override PartName="/ppt/embeddings/oleObject82.bin" ContentType="application/vnd.openxmlformats-officedocument.oleObject"/>
  <Override PartName="/ppt/embeddings/oleObject76.bin" ContentType="application/vnd.openxmlformats-officedocument.oleObject"/>
  <Override PartName="/ppt/embeddings/oleObject12.bin" ContentType="application/vnd.openxmlformats-officedocument.oleObject"/>
  <Override PartName="/ppt/embeddings/oleObject145.bin" ContentType="application/vnd.openxmlformats-officedocument.oleObject"/>
  <Override PartName="/ppt/embeddings/oleObject60.bin" ContentType="application/vnd.openxmlformats-officedocument.oleObject"/>
  <Override PartName="/ppt/embeddings/oleObject54.bin" ContentType="application/vnd.openxmlformats-officedocument.oleObject"/>
  <Override PartName="/ppt/slideLayouts/slideLayout4.xml" ContentType="application/vnd.openxmlformats-officedocument.presentationml.slideLayout+xml"/>
  <Override PartName="/ppt/embeddings/oleObject187.bin" ContentType="application/vnd.openxmlformats-officedocument.oleObject"/>
  <Override PartName="/ppt/embeddings/oleObject123.bin" ContentType="application/vnd.openxmlformats-officedocument.oleObject"/>
  <Override PartName="/ppt/embeddings/oleObject96.bin" ContentType="application/vnd.openxmlformats-officedocument.oleObject"/>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embeddings/oleObject165.bin" ContentType="application/vnd.openxmlformats-officedocument.oleObject"/>
  <Override PartName="/ppt/embeddings/oleObject80.bin" ContentType="application/vnd.openxmlformats-officedocument.oleObject"/>
  <Override PartName="/ppt/embeddings/oleObject101.bin" ContentType="application/vnd.openxmlformats-officedocument.oleObject"/>
  <Override PartName="/ppt/embeddings/oleObject74.bin" ContentType="application/vnd.openxmlformats-officedocument.oleObject"/>
  <Override PartName="/ppt/embeddings/oleObject10.bin" ContentType="application/vnd.openxmlformats-officedocument.oleObject"/>
  <Override PartName="/ppt/embeddings/oleObject143.bin" ContentType="application/vnd.openxmlformats-officedocument.oleObject"/>
  <Override PartName="/ppt/notesSlides/notesSlide8.xml" ContentType="application/vnd.openxmlformats-officedocument.presentationml.notesSlide+xml"/>
  <Override PartName="/ppt/embeddings/oleObject39.bin" ContentType="application/vnd.openxmlformats-officedocument.oleObject"/>
  <Override PartName="/ppt/embeddings/oleObject52.bin" ContentType="application/vnd.openxmlformats-officedocument.oleObject"/>
  <Override PartName="/ppt/slideLayouts/slideLayout2.xml" ContentType="application/vnd.openxmlformats-officedocument.presentationml.slideLayout+xml"/>
  <Override PartName="/ppt/embeddings/oleObject185.bin" ContentType="application/vnd.openxmlformats-officedocument.oleObject"/>
  <Override PartName="/ppt/embeddings/oleObject121.bin" ContentType="application/vnd.openxmlformats-officedocument.oleObject"/>
  <Override PartName="/ppt/embeddings/oleObject94.bin" ContentType="application/vnd.openxmlformats-officedocument.oleObject"/>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oleObject163.bin" ContentType="application/vnd.openxmlformats-officedocument.oleObject"/>
  <Override PartName="/ppt/embeddings/oleObject72.bin" ContentType="application/vnd.openxmlformats-officedocument.oleObject"/>
  <Override PartName="/ppt/embeddings/oleObject141.bin" ContentType="application/vnd.openxmlformats-officedocument.oleObject"/>
  <Override PartName="/ppt/embeddings/oleObject199.bin" ContentType="application/vnd.openxmlformats-officedocument.oleObject"/>
  <Override PartName="/ppt/theme/theme3.xml" ContentType="application/vnd.openxmlformats-officedocument.theme+xml"/>
  <Override PartName="/ppt/embeddings/oleObject50.bin" ContentType="application/vnd.openxmlformats-officedocument.oleObject"/>
  <Override PartName="/ppt/viewProps.xml" ContentType="application/vnd.openxmlformats-officedocument.presentationml.viewProps+xml"/>
  <Override PartName="/ppt/embeddings/oleObject183.bin" ContentType="application/vnd.openxmlformats-officedocument.oleObject"/>
  <Override PartName="/ppt/embeddings/oleObject92.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embeddings/oleObject161.bin" ContentType="application/vnd.openxmlformats-officedocument.oleObject"/>
  <Override PartName="/ppt/embeddings/oleObject70.bin" ContentType="application/vnd.openxmlformats-officedocument.oleObject"/>
  <Override PartName="/ppt/embeddings/oleObject197.bin" ContentType="application/vnd.openxmlformats-officedocument.oleObject"/>
  <Override PartName="/ppt/theme/theme1.xml" ContentType="application/vnd.openxmlformats-officedocument.theme+xml"/>
  <Override PartName="/ppt/embeddings/Microsoft_Equation18.bin" ContentType="application/vnd.openxmlformats-officedocument.oleObject"/>
  <Override PartName="/ppt/embeddings/oleObject181.bin" ContentType="application/vnd.openxmlformats-officedocument.oleObject"/>
  <Override PartName="/ppt/embeddings/oleObject29.bin" ContentType="application/vnd.openxmlformats-officedocument.oleObject"/>
  <Override PartName="/ppt/embeddings/oleObject175.bin" ContentType="application/vnd.openxmlformats-officedocument.oleObject"/>
  <Override PartName="/ppt/embeddings/oleObject205.bin" ContentType="application/vnd.openxmlformats-officedocument.oleObject"/>
  <Override PartName="/ppt/embeddings/oleObject90.bin" ContentType="application/vnd.openxmlformats-officedocument.oleObject"/>
  <Override PartName="/ppt/embeddings/oleObject13.bin" ContentType="application/vnd.openxmlformats-officedocument.oleObject"/>
  <Override PartName="/ppt/slideLayouts/slideLayout14.xml" ContentType="application/vnd.openxmlformats-officedocument.presentationml.slideLayout+xml"/>
  <Override PartName="/ppt/embeddings/oleObject49.bin" ContentType="application/vnd.openxmlformats-officedocument.oleObject"/>
  <Override PartName="/ppt/embeddings/oleObject195.bin" ContentType="application/vnd.openxmlformats-officedocument.oleObject"/>
  <Override PartName="/ppt/embeddings/oleObject118.bin" ContentType="application/vnd.openxmlformats-officedocument.oleObject"/>
  <Override PartName="/ppt/embeddings/Microsoft_Equation16.bin" ContentType="application/vnd.openxmlformats-officedocument.oleObject"/>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embeddings/oleObject173.bin" ContentType="application/vnd.openxmlformats-officedocument.oleObject"/>
  <Override PartName="/ppt/embeddings/oleObject203.bin" ContentType="application/vnd.openxmlformats-officedocument.oleObject"/>
  <Override PartName="/ppt/embeddings/oleObject69.bin" ContentType="application/vnd.openxmlformats-officedocument.oleObject"/>
  <Override PartName="/ppt/embeddings/oleObject9.bin" ContentType="application/vnd.openxmlformats-officedocument.oleObject"/>
  <Override PartName="/ppt/embeddings/oleObject138.bin" ContentType="application/vnd.openxmlformats-officedocument.oleObject"/>
  <Override PartName="/ppt/embeddings/oleObject151.bin" ContentType="application/vnd.openxmlformats-officedocument.oleObject"/>
  <Override PartName="/ppt/slideLayouts/slideLayout12.xml" ContentType="application/vnd.openxmlformats-officedocument.presentationml.slideLayout+xml"/>
  <Override PartName="/ppt/embeddings/oleObject47.bin" ContentType="application/vnd.openxmlformats-officedocument.oleObject"/>
  <Override PartName="/ppt/embeddings/oleObject193.bin" ContentType="application/vnd.openxmlformats-officedocument.oleObject"/>
  <Override PartName="/ppt/embeddings/oleObject116.bin" ContentType="application/vnd.openxmlformats-officedocument.oleObject"/>
  <Override PartName="/ppt/embeddings/Microsoft_Equation14.bin" ContentType="application/vnd.openxmlformats-officedocument.oleObject"/>
  <Override PartName="/ppt/embeddings/oleObject89.bin" ContentType="application/vnd.openxmlformats-officedocument.oleObject"/>
  <Override PartName="/ppt/embeddings/oleObject25.bin" ContentType="application/vnd.openxmlformats-officedocument.oleObject"/>
  <Override PartName="/ppt/embeddings/oleObject158.bin" ContentType="application/vnd.openxmlformats-officedocument.oleObject"/>
  <Override PartName="/ppt/slides/slide21.xml" ContentType="application/vnd.openxmlformats-officedocument.presentationml.slide+xml"/>
  <Override PartName="/ppt/embeddings/Microsoft_Equation6.bin" ContentType="application/vnd.openxmlformats-officedocument.oleObject"/>
  <Override PartName="/ppt/embeddings/oleObject171.bin" ContentType="application/vnd.openxmlformats-officedocument.oleObject"/>
  <Override PartName="/ppt/embeddings/oleObject201.bin" ContentType="application/vnd.openxmlformats-officedocument.oleObject"/>
  <Override PartName="/ppt/notesMasters/notesMaster1.xml" ContentType="application/vnd.openxmlformats-officedocument.presentationml.notesMaster+xml"/>
  <Override PartName="/ppt/embeddings/oleObject67.bin" ContentType="application/vnd.openxmlformats-officedocument.oleObject"/>
  <Override PartName="/ppt/embeddings/oleObject7.bin" ContentType="application/vnd.openxmlformats-officedocument.oleObject"/>
  <Override PartName="/ppt/embeddings/oleObject136.bin" ContentType="application/vnd.openxmlformats-officedocument.oleObject"/>
  <Override PartName="/ppt/slideLayouts/slideLayout10.xml" ContentType="application/vnd.openxmlformats-officedocument.presentationml.slideLayout+xml"/>
  <Override PartName="/ppt/embeddings/oleObject45.bin" ContentType="application/vnd.openxmlformats-officedocument.oleObject"/>
  <Override PartName="/ppt/embeddings/oleObject178.bin" ContentType="application/vnd.openxmlformats-officedocument.oleObject"/>
  <Override PartName="/ppt/presentation.xml" ContentType="application/vnd.openxmlformats-officedocument.presentationml.presentation.main+xml"/>
  <Override PartName="/ppt/embeddings/oleObject191.bin" ContentType="application/vnd.openxmlformats-officedocument.oleObject"/>
  <Override PartName="/ppt/embeddings/oleObject114.bin" ContentType="application/vnd.openxmlformats-officedocument.oleObject"/>
  <Override PartName="/ppt/embeddings/Microsoft_Equation12.bin" ContentType="application/vnd.openxmlformats-officedocument.oleObject"/>
  <Override PartName="/ppt/embeddings/oleObject87.bin" ContentType="application/vnd.openxmlformats-officedocument.oleObject"/>
  <Override PartName="/ppt/embeddings/oleObject108.bin" ContentType="application/vnd.openxmlformats-officedocument.oleObject"/>
  <Override PartName="/ppt/embeddings/oleObject23.bin" ContentType="application/vnd.openxmlformats-officedocument.oleObject"/>
  <Override PartName="/ppt/embeddings/oleObject156.bin" ContentType="application/vnd.openxmlformats-officedocument.oleObject"/>
  <Override PartName="/ppt/embeddings/Microsoft_Equation4.bin" ContentType="application/vnd.openxmlformats-officedocument.oleObject"/>
  <Override PartName="/ppt/embeddings/oleObject65.bin" ContentType="application/vnd.openxmlformats-officedocument.oleObject"/>
  <Override PartName="/ppt/embeddings/oleObject5.bin" ContentType="application/vnd.openxmlformats-officedocument.oleObject"/>
  <Override PartName="/ppt/embeddings/oleObject134.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oleObject128.bin" ContentType="application/vnd.openxmlformats-officedocument.oleObject"/>
  <Override PartName="/ppt/embeddings/oleObject43.bin" ContentType="application/vnd.openxmlformats-officedocument.oleObject"/>
  <Override PartName="/ppt/notesSlides/notesSlide6.xml" ContentType="application/vnd.openxmlformats-officedocument.presentationml.notesSlide+xml"/>
  <Override PartName="/ppt/embeddings/oleObject112.bin" ContentType="application/vnd.openxmlformats-officedocument.oleObject"/>
  <Override PartName="/ppt/embeddings/oleObject37.bin" ContentType="application/vnd.openxmlformats-officedocument.oleObject"/>
  <Override PartName="/ppt/slides/slide8.xml" ContentType="application/vnd.openxmlformats-officedocument.presentationml.slide+xml"/>
  <Override PartName="/ppt/embeddings/Microsoft_Equation10.bin" ContentType="application/vnd.openxmlformats-officedocument.oleObject"/>
  <Override PartName="/ppt/embeddings/oleObject85.bin" ContentType="application/vnd.openxmlformats-officedocument.oleObject"/>
  <Override PartName="/ppt/embeddings/oleObject106.bin" ContentType="application/vnd.openxmlformats-officedocument.oleObject"/>
  <Override PartName="/ppt/embeddings/oleObject21.bin" ContentType="application/vnd.openxmlformats-officedocument.oleObject"/>
  <Override PartName="/ppt/embeddings/oleObject79.bin" ContentType="application/vnd.openxmlformats-officedocument.oleObject"/>
  <Override PartName="/ppt/embeddings/oleObject154.bin" ContentType="application/vnd.openxmlformats-officedocument.oleObject"/>
  <Override PartName="/ppt/embeddings/Microsoft_Equation2.bin" ContentType="application/vnd.openxmlformats-officedocument.oleObject"/>
  <Override PartName="/ppt/embeddings/oleObject148.bin" ContentType="application/vnd.openxmlformats-officedocument.oleObject"/>
  <Override PartName="/ppt/embeddings/oleObject63.bin" ContentType="application/vnd.openxmlformats-officedocument.oleObject"/>
  <Override PartName="/ppt/embeddings/oleObject3.bin" ContentType="application/vnd.openxmlformats-officedocument.oleObject"/>
  <Override PartName="/ppt/embeddings/oleObject132.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oleObject126.bin" ContentType="application/vnd.openxmlformats-officedocument.oleObject"/>
  <Override PartName="/ppt/embeddings/oleObject41.bin" ContentType="application/vnd.openxmlformats-officedocument.oleObject"/>
  <Override PartName="/ppt/notesSlides/notesSlide4.xml" ContentType="application/vnd.openxmlformats-officedocument.presentationml.notesSlide+xml"/>
  <Override PartName="/ppt/embeddings/oleObject99.bin" ContentType="application/vnd.openxmlformats-officedocument.oleObject"/>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oleObject110.bin" ContentType="application/vnd.openxmlformats-officedocument.oleObject"/>
  <Override PartName="/ppt/embeddings/oleObject168.bin" ContentType="application/vnd.openxmlformats-officedocument.oleObject"/>
  <Override PartName="/ppt/embeddings/oleObject104.bin" ContentType="application/vnd.openxmlformats-officedocument.oleObject"/>
  <Override PartName="/ppt/embeddings/oleObject83.bin" ContentType="application/vnd.openxmlformats-officedocument.oleObject"/>
  <Default Extension="vml" ContentType="application/vnd.openxmlformats-officedocument.vmlDrawing"/>
  <Override PartName="/ppt/embeddings/oleObject77.bin" ContentType="application/vnd.openxmlformats-officedocument.oleObject"/>
  <Override PartName="/ppt/embeddings/oleObject152.bin" ContentType="application/vnd.openxmlformats-officedocument.oleObject"/>
  <Override PartName="/ppt/embeddings/oleObject146.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embeddings/oleObject130.bin" ContentType="application/vnd.openxmlformats-officedocument.oleObject"/>
  <Override PartName="/ppt/slideLayouts/slideLayout5.xml" ContentType="application/vnd.openxmlformats-officedocument.presentationml.slideLayout+xml"/>
  <Override PartName="/ppt/embeddings/oleObject55.bin" ContentType="application/vnd.openxmlformats-officedocument.oleObject"/>
  <Override PartName="/ppt/embeddings/oleObject188.bin" ContentType="application/vnd.openxmlformats-officedocument.oleObject"/>
  <Override PartName="/ppt/embeddings/oleObject124.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embeddings/oleObject97.bin" ContentType="application/vnd.openxmlformats-officedocument.oleObject"/>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embeddings/oleObject166.bin" ContentType="application/vnd.openxmlformats-officedocument.oleObject"/>
  <Override PartName="/ppt/embeddings/oleObject81.bin" ContentType="application/vnd.openxmlformats-officedocument.oleObject"/>
  <Override PartName="/ppt/embeddings/oleObject102.bin" ContentType="application/vnd.openxmlformats-officedocument.oleObject"/>
  <Override PartName="/ppt/embeddings/oleObject75.bin" ContentType="application/vnd.openxmlformats-officedocument.oleObject"/>
  <Override PartName="/ppt/embeddings/oleObject11.bin" ContentType="application/vnd.openxmlformats-officedocument.oleObject"/>
  <Override PartName="/ppt/embeddings/oleObject144.bin" ContentType="application/vnd.openxmlformats-officedocument.oleObject"/>
  <Override PartName="/ppt/notesSlides/notesSlide9.xml" ContentType="application/vnd.openxmlformats-officedocument.presentationml.notesSlide+xml"/>
  <Override PartName="/ppt/embeddings/oleObject53.bin" ContentType="application/vnd.openxmlformats-officedocument.oleObject"/>
  <Override PartName="/ppt/slideLayouts/slideLayout3.xml" ContentType="application/vnd.openxmlformats-officedocument.presentationml.slideLayout+xml"/>
  <Override PartName="/ppt/embeddings/oleObject186.bin" ContentType="application/vnd.openxmlformats-officedocument.oleObject"/>
  <Override PartName="/ppt/embeddings/oleObject122.bin" ContentType="application/vnd.openxmlformats-officedocument.oleObject"/>
  <Override PartName="/ppt/embeddings/oleObject95.bin" ContentType="application/vnd.openxmlformats-officedocument.oleObject"/>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oleObject164.bin" ContentType="application/vnd.openxmlformats-officedocument.oleObject"/>
  <Override PartName="/ppt/embeddings/oleObject100.bin" ContentType="application/vnd.openxmlformats-officedocument.oleObject"/>
  <Override PartName="/ppt/embeddings/oleObject73.bin" ContentType="application/vnd.openxmlformats-officedocument.oleObject"/>
  <Override PartName="/ppt/embeddings/oleObject142.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embeddings/oleObject51.bin" ContentType="application/vnd.openxmlformats-officedocument.oleObject"/>
  <Override PartName="/ppt/embeddings/oleObject184.bin" ContentType="application/vnd.openxmlformats-officedocument.oleObject"/>
  <Override PartName="/ppt/embeddings/oleObject120.bin" ContentType="application/vnd.openxmlformats-officedocument.oleObject"/>
  <Override PartName="/ppt/embeddings/oleObject93.bin" ContentType="application/vnd.openxmlformats-officedocument.oleObject"/>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oleObject162.bin" ContentType="application/vnd.openxmlformats-officedocument.oleObject"/>
  <Override PartName="/ppt/embeddings/oleObject71.bin" ContentType="application/vnd.openxmlformats-officedocument.oleObject"/>
  <Default Extension="rels" ContentType="application/vnd.openxmlformats-package.relationships+xml"/>
  <Override PartName="/ppt/embeddings/oleObject140.bin" ContentType="application/vnd.openxmlformats-officedocument.oleObject"/>
  <Override PartName="/ppt/embeddings/oleObject198.bin" ContentType="application/vnd.openxmlformats-officedocument.oleObject"/>
  <Override PartName="/ppt/theme/theme2.xml" ContentType="application/vnd.openxmlformats-officedocument.theme+xml"/>
  <Override PartName="/ppt/embeddings/oleObject182.bin" ContentType="application/vnd.openxmlformats-officedocument.oleObject"/>
  <Override PartName="/ppt/embeddings/oleObject176.bin" ContentType="application/vnd.openxmlformats-officedocument.oleObject"/>
  <Override PartName="/ppt/embeddings/oleObject91.bin" ContentType="application/vnd.openxmlformats-officedocument.oleObject"/>
  <Override PartName="/ppt/embeddings/oleObject14.bin" ContentType="application/vnd.openxmlformats-officedocument.oleObject"/>
  <Override PartName="/ppt/slides/slide10.xml" ContentType="application/vnd.openxmlformats-officedocument.presentationml.slide+xml"/>
  <Override PartName="/ppt/embeddings/oleObject160.bin" ContentType="application/vnd.openxmlformats-officedocument.oleObject"/>
  <Override PartName="/ppt/slideLayouts/slideLayout15.xml" ContentType="application/vnd.openxmlformats-officedocument.presentationml.slideLayout+xml"/>
  <Override PartName="/ppt/embeddings/oleObject196.bin" ContentType="application/vnd.openxmlformats-officedocument.oleObject"/>
  <Override PartName="/ppt/presProps.xml" ContentType="application/vnd.openxmlformats-officedocument.presentationml.presProps+xml"/>
  <Override PartName="/ppt/embeddings/oleObject119.bin" ContentType="application/vnd.openxmlformats-officedocument.oleObject"/>
  <Override PartName="/ppt/embeddings/Microsoft_Equation17.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handoutMasterIdLst>
    <p:handoutMasterId r:id="rId27"/>
  </p:handoutMasterIdLst>
  <p:sldIdLst>
    <p:sldId id="256" r:id="rId2"/>
    <p:sldId id="368" r:id="rId3"/>
    <p:sldId id="543" r:id="rId4"/>
    <p:sldId id="558" r:id="rId5"/>
    <p:sldId id="561" r:id="rId6"/>
    <p:sldId id="560" r:id="rId7"/>
    <p:sldId id="562" r:id="rId8"/>
    <p:sldId id="563" r:id="rId9"/>
    <p:sldId id="564" r:id="rId10"/>
    <p:sldId id="566" r:id="rId11"/>
    <p:sldId id="567" r:id="rId12"/>
    <p:sldId id="568" r:id="rId13"/>
    <p:sldId id="569" r:id="rId14"/>
    <p:sldId id="570" r:id="rId15"/>
    <p:sldId id="571" r:id="rId16"/>
    <p:sldId id="573" r:id="rId17"/>
    <p:sldId id="572" r:id="rId18"/>
    <p:sldId id="574" r:id="rId19"/>
    <p:sldId id="575" r:id="rId20"/>
    <p:sldId id="576" r:id="rId21"/>
    <p:sldId id="579" r:id="rId22"/>
    <p:sldId id="580" r:id="rId23"/>
    <p:sldId id="581" r:id="rId24"/>
    <p:sldId id="582"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728" autoAdjust="0"/>
  </p:normalViewPr>
  <p:slideViewPr>
    <p:cSldViewPr>
      <p:cViewPr varScale="1">
        <p:scale>
          <a:sx n="100" d="100"/>
          <a:sy n="100" d="100"/>
        </p:scale>
        <p:origin x="-112"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24.wmf"/><Relationship Id="rId12" Type="http://schemas.openxmlformats.org/officeDocument/2006/relationships/image" Target="../media/image125.wmf"/><Relationship Id="rId13" Type="http://schemas.openxmlformats.org/officeDocument/2006/relationships/image" Target="../media/image126.wmf"/><Relationship Id="rId14" Type="http://schemas.openxmlformats.org/officeDocument/2006/relationships/image" Target="../media/image127.pict"/><Relationship Id="rId15" Type="http://schemas.openxmlformats.org/officeDocument/2006/relationships/image" Target="../media/image128.wmf"/><Relationship Id="rId16" Type="http://schemas.openxmlformats.org/officeDocument/2006/relationships/image" Target="../media/image129.wmf"/><Relationship Id="rId17" Type="http://schemas.openxmlformats.org/officeDocument/2006/relationships/image" Target="../media/image130.wmf"/><Relationship Id="rId18" Type="http://schemas.openxmlformats.org/officeDocument/2006/relationships/image" Target="../media/image131.wmf"/><Relationship Id="rId1" Type="http://schemas.openxmlformats.org/officeDocument/2006/relationships/image" Target="../media/image114.wmf"/><Relationship Id="rId2" Type="http://schemas.openxmlformats.org/officeDocument/2006/relationships/image" Target="../media/image115.wmf"/><Relationship Id="rId3" Type="http://schemas.openxmlformats.org/officeDocument/2006/relationships/image" Target="../media/image116.wmf"/><Relationship Id="rId4" Type="http://schemas.openxmlformats.org/officeDocument/2006/relationships/image" Target="../media/image117.wmf"/><Relationship Id="rId5" Type="http://schemas.openxmlformats.org/officeDocument/2006/relationships/image" Target="../media/image118.wmf"/><Relationship Id="rId6" Type="http://schemas.openxmlformats.org/officeDocument/2006/relationships/image" Target="../media/image119.wmf"/><Relationship Id="rId7" Type="http://schemas.openxmlformats.org/officeDocument/2006/relationships/image" Target="../media/image120.wmf"/><Relationship Id="rId8" Type="http://schemas.openxmlformats.org/officeDocument/2006/relationships/image" Target="../media/image121.wmf"/><Relationship Id="rId9" Type="http://schemas.openxmlformats.org/officeDocument/2006/relationships/image" Target="../media/image122.wmf"/><Relationship Id="rId10" Type="http://schemas.openxmlformats.org/officeDocument/2006/relationships/image" Target="../media/image1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4.wmf"/><Relationship Id="rId4" Type="http://schemas.openxmlformats.org/officeDocument/2006/relationships/image" Target="../media/image135.pict"/><Relationship Id="rId5" Type="http://schemas.openxmlformats.org/officeDocument/2006/relationships/image" Target="../media/image136.pict"/><Relationship Id="rId6" Type="http://schemas.openxmlformats.org/officeDocument/2006/relationships/image" Target="../media/image137.wmf"/><Relationship Id="rId7" Type="http://schemas.openxmlformats.org/officeDocument/2006/relationships/image" Target="../media/image138.wmf"/><Relationship Id="rId8" Type="http://schemas.openxmlformats.org/officeDocument/2006/relationships/image" Target="../media/image139.wmf"/><Relationship Id="rId1" Type="http://schemas.openxmlformats.org/officeDocument/2006/relationships/image" Target="../media/image132.wmf"/><Relationship Id="rId2" Type="http://schemas.openxmlformats.org/officeDocument/2006/relationships/image" Target="../media/image1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0.wmf"/><Relationship Id="rId2" Type="http://schemas.openxmlformats.org/officeDocument/2006/relationships/image" Target="../media/image141.wmf"/><Relationship Id="rId3" Type="http://schemas.openxmlformats.org/officeDocument/2006/relationships/image" Target="../media/image1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6.wmf"/><Relationship Id="rId4" Type="http://schemas.openxmlformats.org/officeDocument/2006/relationships/image" Target="../media/image147.wmf"/><Relationship Id="rId5" Type="http://schemas.openxmlformats.org/officeDocument/2006/relationships/image" Target="../media/image148.pict"/><Relationship Id="rId6" Type="http://schemas.openxmlformats.org/officeDocument/2006/relationships/image" Target="../media/image149.pict"/><Relationship Id="rId7" Type="http://schemas.openxmlformats.org/officeDocument/2006/relationships/image" Target="../media/image150.wmf"/><Relationship Id="rId8" Type="http://schemas.openxmlformats.org/officeDocument/2006/relationships/image" Target="../media/image151.wmf"/><Relationship Id="rId9" Type="http://schemas.openxmlformats.org/officeDocument/2006/relationships/image" Target="../media/image152.wmf"/><Relationship Id="rId1" Type="http://schemas.openxmlformats.org/officeDocument/2006/relationships/image" Target="../media/image144.wmf"/><Relationship Id="rId2" Type="http://schemas.openxmlformats.org/officeDocument/2006/relationships/image" Target="../media/image1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55.wmf"/><Relationship Id="rId4" Type="http://schemas.openxmlformats.org/officeDocument/2006/relationships/image" Target="../media/image156.wmf"/><Relationship Id="rId5" Type="http://schemas.openxmlformats.org/officeDocument/2006/relationships/image" Target="../media/image157.wmf"/><Relationship Id="rId1" Type="http://schemas.openxmlformats.org/officeDocument/2006/relationships/image" Target="../media/image153.pict"/><Relationship Id="rId2" Type="http://schemas.openxmlformats.org/officeDocument/2006/relationships/image" Target="../media/image1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2.wmf"/><Relationship Id="rId4" Type="http://schemas.openxmlformats.org/officeDocument/2006/relationships/image" Target="../media/image163.wmf"/><Relationship Id="rId5" Type="http://schemas.openxmlformats.org/officeDocument/2006/relationships/image" Target="../media/image164.pict"/><Relationship Id="rId6" Type="http://schemas.openxmlformats.org/officeDocument/2006/relationships/image" Target="../media/image165.pict"/><Relationship Id="rId7" Type="http://schemas.openxmlformats.org/officeDocument/2006/relationships/image" Target="../media/image166.wmf"/><Relationship Id="rId8" Type="http://schemas.openxmlformats.org/officeDocument/2006/relationships/image" Target="../media/image167.wmf"/><Relationship Id="rId9" Type="http://schemas.openxmlformats.org/officeDocument/2006/relationships/image" Target="../media/image168.pict"/><Relationship Id="rId1" Type="http://schemas.openxmlformats.org/officeDocument/2006/relationships/image" Target="../media/image160.pict"/><Relationship Id="rId2" Type="http://schemas.openxmlformats.org/officeDocument/2006/relationships/image" Target="../media/image161.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179.wmf"/><Relationship Id="rId12" Type="http://schemas.openxmlformats.org/officeDocument/2006/relationships/image" Target="../media/image180.wmf"/><Relationship Id="rId13" Type="http://schemas.openxmlformats.org/officeDocument/2006/relationships/image" Target="../media/image181.wmf"/><Relationship Id="rId14" Type="http://schemas.openxmlformats.org/officeDocument/2006/relationships/image" Target="../media/image182.pict"/><Relationship Id="rId15" Type="http://schemas.openxmlformats.org/officeDocument/2006/relationships/image" Target="../media/image183.wmf"/><Relationship Id="rId16" Type="http://schemas.openxmlformats.org/officeDocument/2006/relationships/image" Target="../media/image184.wmf"/><Relationship Id="rId1" Type="http://schemas.openxmlformats.org/officeDocument/2006/relationships/image" Target="../media/image169.pict"/><Relationship Id="rId2" Type="http://schemas.openxmlformats.org/officeDocument/2006/relationships/image" Target="../media/image170.wmf"/><Relationship Id="rId3" Type="http://schemas.openxmlformats.org/officeDocument/2006/relationships/image" Target="../media/image171.pict"/><Relationship Id="rId4" Type="http://schemas.openxmlformats.org/officeDocument/2006/relationships/image" Target="../media/image172.pict"/><Relationship Id="rId5" Type="http://schemas.openxmlformats.org/officeDocument/2006/relationships/image" Target="../media/image173.wmf"/><Relationship Id="rId6" Type="http://schemas.openxmlformats.org/officeDocument/2006/relationships/image" Target="../media/image174.wmf"/><Relationship Id="rId7" Type="http://schemas.openxmlformats.org/officeDocument/2006/relationships/image" Target="../media/image175.pict"/><Relationship Id="rId8" Type="http://schemas.openxmlformats.org/officeDocument/2006/relationships/image" Target="../media/image176.wmf"/><Relationship Id="rId9" Type="http://schemas.openxmlformats.org/officeDocument/2006/relationships/image" Target="../media/image177.wmf"/><Relationship Id="rId10" Type="http://schemas.openxmlformats.org/officeDocument/2006/relationships/image" Target="../media/image178.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95.wmf"/><Relationship Id="rId12" Type="http://schemas.openxmlformats.org/officeDocument/2006/relationships/image" Target="../media/image196.wmf"/><Relationship Id="rId13" Type="http://schemas.openxmlformats.org/officeDocument/2006/relationships/image" Target="../media/image197.wmf"/><Relationship Id="rId14" Type="http://schemas.openxmlformats.org/officeDocument/2006/relationships/image" Target="../media/image198.wmf"/><Relationship Id="rId1" Type="http://schemas.openxmlformats.org/officeDocument/2006/relationships/image" Target="../media/image185.wmf"/><Relationship Id="rId2" Type="http://schemas.openxmlformats.org/officeDocument/2006/relationships/image" Target="../media/image186.wmf"/><Relationship Id="rId3" Type="http://schemas.openxmlformats.org/officeDocument/2006/relationships/image" Target="../media/image187.wmf"/><Relationship Id="rId4" Type="http://schemas.openxmlformats.org/officeDocument/2006/relationships/image" Target="../media/image188.wmf"/><Relationship Id="rId5" Type="http://schemas.openxmlformats.org/officeDocument/2006/relationships/image" Target="../media/image189.wmf"/><Relationship Id="rId6" Type="http://schemas.openxmlformats.org/officeDocument/2006/relationships/image" Target="../media/image190.wmf"/><Relationship Id="rId7" Type="http://schemas.openxmlformats.org/officeDocument/2006/relationships/image" Target="../media/image191.wmf"/><Relationship Id="rId8" Type="http://schemas.openxmlformats.org/officeDocument/2006/relationships/image" Target="../media/image192.wmf"/><Relationship Id="rId9" Type="http://schemas.openxmlformats.org/officeDocument/2006/relationships/image" Target="../media/image193.wmf"/><Relationship Id="rId10" Type="http://schemas.openxmlformats.org/officeDocument/2006/relationships/image" Target="../media/image194.wmf"/></Relationships>
</file>

<file path=ppt/drawings/_rels/vmlDrawing18.vml.rels><?xml version="1.0" encoding="UTF-8" standalone="yes"?>
<Relationships xmlns="http://schemas.openxmlformats.org/package/2006/relationships"><Relationship Id="rId9" Type="http://schemas.openxmlformats.org/officeDocument/2006/relationships/image" Target="../media/image208.wmf"/><Relationship Id="rId20" Type="http://schemas.openxmlformats.org/officeDocument/2006/relationships/image" Target="../media/image219.wmf"/><Relationship Id="rId21" Type="http://schemas.openxmlformats.org/officeDocument/2006/relationships/image" Target="../media/image220.wmf"/><Relationship Id="rId22" Type="http://schemas.openxmlformats.org/officeDocument/2006/relationships/image" Target="../media/image221.wmf"/><Relationship Id="rId23" Type="http://schemas.openxmlformats.org/officeDocument/2006/relationships/image" Target="../media/image222.wmf"/><Relationship Id="rId24" Type="http://schemas.openxmlformats.org/officeDocument/2006/relationships/image" Target="../media/image223.wmf"/><Relationship Id="rId25" Type="http://schemas.openxmlformats.org/officeDocument/2006/relationships/image" Target="../media/image224.wmf"/><Relationship Id="rId10" Type="http://schemas.openxmlformats.org/officeDocument/2006/relationships/image" Target="../media/image209.wmf"/><Relationship Id="rId11" Type="http://schemas.openxmlformats.org/officeDocument/2006/relationships/image" Target="../media/image210.wmf"/><Relationship Id="rId12" Type="http://schemas.openxmlformats.org/officeDocument/2006/relationships/image" Target="../media/image211.wmf"/><Relationship Id="rId13" Type="http://schemas.openxmlformats.org/officeDocument/2006/relationships/image" Target="../media/image212.pict"/><Relationship Id="rId14" Type="http://schemas.openxmlformats.org/officeDocument/2006/relationships/image" Target="../media/image213.wmf"/><Relationship Id="rId15" Type="http://schemas.openxmlformats.org/officeDocument/2006/relationships/image" Target="../media/image214.wmf"/><Relationship Id="rId16" Type="http://schemas.openxmlformats.org/officeDocument/2006/relationships/image" Target="../media/image215.wmf"/><Relationship Id="rId17" Type="http://schemas.openxmlformats.org/officeDocument/2006/relationships/image" Target="../media/image216.wmf"/><Relationship Id="rId18" Type="http://schemas.openxmlformats.org/officeDocument/2006/relationships/image" Target="../media/image217.wmf"/><Relationship Id="rId19" Type="http://schemas.openxmlformats.org/officeDocument/2006/relationships/image" Target="../media/image218.wmf"/><Relationship Id="rId1" Type="http://schemas.openxmlformats.org/officeDocument/2006/relationships/image" Target="../media/image200.wmf"/><Relationship Id="rId2" Type="http://schemas.openxmlformats.org/officeDocument/2006/relationships/image" Target="../media/image201.wmf"/><Relationship Id="rId3" Type="http://schemas.openxmlformats.org/officeDocument/2006/relationships/image" Target="../media/image202.wmf"/><Relationship Id="rId4" Type="http://schemas.openxmlformats.org/officeDocument/2006/relationships/image" Target="../media/image203.wmf"/><Relationship Id="rId5" Type="http://schemas.openxmlformats.org/officeDocument/2006/relationships/image" Target="../media/image204.wmf"/><Relationship Id="rId6" Type="http://schemas.openxmlformats.org/officeDocument/2006/relationships/image" Target="../media/image205.wmf"/><Relationship Id="rId7" Type="http://schemas.openxmlformats.org/officeDocument/2006/relationships/image" Target="../media/image206.wmf"/><Relationship Id="rId8" Type="http://schemas.openxmlformats.org/officeDocument/2006/relationships/image" Target="../media/image20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pict"/><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wmf"/><Relationship Id="rId8" Type="http://schemas.openxmlformats.org/officeDocument/2006/relationships/image" Target="../media/image12.wmf"/><Relationship Id="rId9" Type="http://schemas.openxmlformats.org/officeDocument/2006/relationships/image" Target="../media/image13.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22.wmf"/><Relationship Id="rId20" Type="http://schemas.openxmlformats.org/officeDocument/2006/relationships/image" Target="../media/image33.wmf"/><Relationship Id="rId21" Type="http://schemas.openxmlformats.org/officeDocument/2006/relationships/image" Target="../media/image34.pict"/><Relationship Id="rId10" Type="http://schemas.openxmlformats.org/officeDocument/2006/relationships/image" Target="../media/image23.pict"/><Relationship Id="rId11" Type="http://schemas.openxmlformats.org/officeDocument/2006/relationships/image" Target="../media/image24.pict"/><Relationship Id="rId12" Type="http://schemas.openxmlformats.org/officeDocument/2006/relationships/image" Target="../media/image25.pict"/><Relationship Id="rId13" Type="http://schemas.openxmlformats.org/officeDocument/2006/relationships/image" Target="../media/image26.pict"/><Relationship Id="rId14" Type="http://schemas.openxmlformats.org/officeDocument/2006/relationships/image" Target="../media/image27.pict"/><Relationship Id="rId15" Type="http://schemas.openxmlformats.org/officeDocument/2006/relationships/image" Target="../media/image28.wmf"/><Relationship Id="rId16" Type="http://schemas.openxmlformats.org/officeDocument/2006/relationships/image" Target="../media/image29.wmf"/><Relationship Id="rId17" Type="http://schemas.openxmlformats.org/officeDocument/2006/relationships/image" Target="../media/image30.wmf"/><Relationship Id="rId18" Type="http://schemas.openxmlformats.org/officeDocument/2006/relationships/image" Target="../media/image31.wmf"/><Relationship Id="rId19" Type="http://schemas.openxmlformats.org/officeDocument/2006/relationships/image" Target="../media/image32.wmf"/><Relationship Id="rId1" Type="http://schemas.openxmlformats.org/officeDocument/2006/relationships/image" Target="../media/image14.pict"/><Relationship Id="rId2" Type="http://schemas.openxmlformats.org/officeDocument/2006/relationships/image" Target="../media/image15.pict"/><Relationship Id="rId3" Type="http://schemas.openxmlformats.org/officeDocument/2006/relationships/image" Target="../media/image16.pict"/><Relationship Id="rId4" Type="http://schemas.openxmlformats.org/officeDocument/2006/relationships/image" Target="../media/image17.pict"/><Relationship Id="rId5" Type="http://schemas.openxmlformats.org/officeDocument/2006/relationships/image" Target="../media/image18.pict"/><Relationship Id="rId6" Type="http://schemas.openxmlformats.org/officeDocument/2006/relationships/image" Target="../media/image19.pict"/><Relationship Id="rId7" Type="http://schemas.openxmlformats.org/officeDocument/2006/relationships/image" Target="../media/image20.wmf"/><Relationship Id="rId8"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5.pict"/><Relationship Id="rId12" Type="http://schemas.openxmlformats.org/officeDocument/2006/relationships/image" Target="../media/image46.pict"/><Relationship Id="rId1" Type="http://schemas.openxmlformats.org/officeDocument/2006/relationships/image" Target="../media/image35.pict"/><Relationship Id="rId2" Type="http://schemas.openxmlformats.org/officeDocument/2006/relationships/image" Target="../media/image36.pict"/><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43.wmf"/><Relationship Id="rId10"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pict"/><Relationship Id="rId4" Type="http://schemas.openxmlformats.org/officeDocument/2006/relationships/image" Target="../media/image50.pict"/><Relationship Id="rId1" Type="http://schemas.openxmlformats.org/officeDocument/2006/relationships/image" Target="../media/image47.wmf"/><Relationship Id="rId2" Type="http://schemas.openxmlformats.org/officeDocument/2006/relationships/image" Target="../media/image48.pict"/></Relationships>
</file>

<file path=ppt/drawings/_rels/vmlDrawing6.vml.rels><?xml version="1.0" encoding="UTF-8" standalone="yes"?>
<Relationships xmlns="http://schemas.openxmlformats.org/package/2006/relationships"><Relationship Id="rId9" Type="http://schemas.openxmlformats.org/officeDocument/2006/relationships/image" Target="../media/image59.pict"/><Relationship Id="rId20" Type="http://schemas.openxmlformats.org/officeDocument/2006/relationships/image" Target="../media/image70.pict"/><Relationship Id="rId21" Type="http://schemas.openxmlformats.org/officeDocument/2006/relationships/image" Target="../media/image71.pict"/><Relationship Id="rId22" Type="http://schemas.openxmlformats.org/officeDocument/2006/relationships/image" Target="../media/image72.pict"/><Relationship Id="rId23" Type="http://schemas.openxmlformats.org/officeDocument/2006/relationships/image" Target="../media/image73.pict"/><Relationship Id="rId24" Type="http://schemas.openxmlformats.org/officeDocument/2006/relationships/image" Target="../media/image74.pict"/><Relationship Id="rId25" Type="http://schemas.openxmlformats.org/officeDocument/2006/relationships/image" Target="../media/image75.pict"/><Relationship Id="rId26" Type="http://schemas.openxmlformats.org/officeDocument/2006/relationships/image" Target="../media/image76.pict"/><Relationship Id="rId27" Type="http://schemas.openxmlformats.org/officeDocument/2006/relationships/image" Target="../media/image77.pict"/><Relationship Id="rId10" Type="http://schemas.openxmlformats.org/officeDocument/2006/relationships/image" Target="../media/image60.pict"/><Relationship Id="rId11" Type="http://schemas.openxmlformats.org/officeDocument/2006/relationships/image" Target="../media/image61.pict"/><Relationship Id="rId12" Type="http://schemas.openxmlformats.org/officeDocument/2006/relationships/image" Target="../media/image62.pict"/><Relationship Id="rId13" Type="http://schemas.openxmlformats.org/officeDocument/2006/relationships/image" Target="../media/image63.pict"/><Relationship Id="rId14" Type="http://schemas.openxmlformats.org/officeDocument/2006/relationships/image" Target="../media/image64.pict"/><Relationship Id="rId15" Type="http://schemas.openxmlformats.org/officeDocument/2006/relationships/image" Target="../media/image65.pict"/><Relationship Id="rId16" Type="http://schemas.openxmlformats.org/officeDocument/2006/relationships/image" Target="../media/image66.pict"/><Relationship Id="rId17" Type="http://schemas.openxmlformats.org/officeDocument/2006/relationships/image" Target="../media/image67.pict"/><Relationship Id="rId18" Type="http://schemas.openxmlformats.org/officeDocument/2006/relationships/image" Target="../media/image68.pict"/><Relationship Id="rId19" Type="http://schemas.openxmlformats.org/officeDocument/2006/relationships/image" Target="../media/image69.pict"/><Relationship Id="rId1" Type="http://schemas.openxmlformats.org/officeDocument/2006/relationships/image" Target="../media/image51.pict"/><Relationship Id="rId2" Type="http://schemas.openxmlformats.org/officeDocument/2006/relationships/image" Target="../media/image52.pict"/><Relationship Id="rId3" Type="http://schemas.openxmlformats.org/officeDocument/2006/relationships/image" Target="../media/image53.pict"/><Relationship Id="rId4" Type="http://schemas.openxmlformats.org/officeDocument/2006/relationships/image" Target="../media/image54.pict"/><Relationship Id="rId5" Type="http://schemas.openxmlformats.org/officeDocument/2006/relationships/image" Target="../media/image55.pict"/><Relationship Id="rId6" Type="http://schemas.openxmlformats.org/officeDocument/2006/relationships/image" Target="../media/image56.pict"/><Relationship Id="rId7" Type="http://schemas.openxmlformats.org/officeDocument/2006/relationships/image" Target="../media/image57.pict"/><Relationship Id="rId8" Type="http://schemas.openxmlformats.org/officeDocument/2006/relationships/image" Target="../media/image58.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6" Type="http://schemas.openxmlformats.org/officeDocument/2006/relationships/image" Target="../media/image84.pict"/><Relationship Id="rId7" Type="http://schemas.openxmlformats.org/officeDocument/2006/relationships/image" Target="../media/image85.wmf"/><Relationship Id="rId8" Type="http://schemas.openxmlformats.org/officeDocument/2006/relationships/image" Target="../media/image86.wmf"/><Relationship Id="rId9" Type="http://schemas.openxmlformats.org/officeDocument/2006/relationships/image" Target="../media/image87.pict"/><Relationship Id="rId1" Type="http://schemas.openxmlformats.org/officeDocument/2006/relationships/image" Target="../media/image79.wmf"/><Relationship Id="rId2"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5" Type="http://schemas.openxmlformats.org/officeDocument/2006/relationships/image" Target="../media/image94.wmf"/><Relationship Id="rId6" Type="http://schemas.openxmlformats.org/officeDocument/2006/relationships/image" Target="../media/image95.wmf"/><Relationship Id="rId7" Type="http://schemas.openxmlformats.org/officeDocument/2006/relationships/image" Target="../media/image96.wmf"/><Relationship Id="rId8" Type="http://schemas.openxmlformats.org/officeDocument/2006/relationships/image" Target="../media/image97.wmf"/><Relationship Id="rId9" Type="http://schemas.openxmlformats.org/officeDocument/2006/relationships/image" Target="../media/image98.wmf"/><Relationship Id="rId10" Type="http://schemas.openxmlformats.org/officeDocument/2006/relationships/image" Target="../media/image99.pict"/><Relationship Id="rId1" Type="http://schemas.openxmlformats.org/officeDocument/2006/relationships/image" Target="../media/image90.wmf"/><Relationship Id="rId2" Type="http://schemas.openxmlformats.org/officeDocument/2006/relationships/image" Target="../media/image91.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0.wmf"/><Relationship Id="rId12" Type="http://schemas.openxmlformats.org/officeDocument/2006/relationships/image" Target="../media/image111.wmf"/><Relationship Id="rId13" Type="http://schemas.openxmlformats.org/officeDocument/2006/relationships/image" Target="../media/image112.wmf"/><Relationship Id="rId14" Type="http://schemas.openxmlformats.org/officeDocument/2006/relationships/image" Target="../media/image113.wmf"/><Relationship Id="rId1" Type="http://schemas.openxmlformats.org/officeDocument/2006/relationships/image" Target="../media/image100.wmf"/><Relationship Id="rId2" Type="http://schemas.openxmlformats.org/officeDocument/2006/relationships/image" Target="../media/image101.wmf"/><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wmf"/><Relationship Id="rId7" Type="http://schemas.openxmlformats.org/officeDocument/2006/relationships/image" Target="../media/image106.wmf"/><Relationship Id="rId8" Type="http://schemas.openxmlformats.org/officeDocument/2006/relationships/image" Target="../media/image107.wmf"/><Relationship Id="rId9" Type="http://schemas.openxmlformats.org/officeDocument/2006/relationships/image" Target="../media/image108.wmf"/><Relationship Id="rId10" Type="http://schemas.openxmlformats.org/officeDocument/2006/relationships/image" Target="../media/image10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endParaRPr lang="en-US">
              <a:latin typeface="Times New Roman" charset="0"/>
            </a:endParaRPr>
          </a:p>
        </p:txBody>
      </p:sp>
      <p:sp>
        <p:nvSpPr>
          <p:cNvPr id="30724" name="Slide Number Placeholder 3"/>
          <p:cNvSpPr>
            <a:spLocks noGrp="1"/>
          </p:cNvSpPr>
          <p:nvPr>
            <p:ph type="sldNum" sz="quarter" idx="5"/>
          </p:nvPr>
        </p:nvSpPr>
        <p:spPr>
          <a:noFill/>
        </p:spPr>
        <p:txBody>
          <a:bodyPr/>
          <a:lstStyle/>
          <a:p>
            <a:fld id="{528167F1-1B1D-094C-B042-A6F1B21756E4}" type="slidenum">
              <a:rPr lang="en-US" smtClean="0"/>
              <a:pPr/>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D8A1C8F-50AA-3F4A-8C08-3FC7C253196D}"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5B1942-666B-B646-A411-A1AE618E1434}"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585FC6F-814A-3C44-AE72-424FA0866518}"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526389-0513-E448-969D-569313E9B580}"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B708402-5FCF-FA4D-813A-55AF8EC8BFFE}" type="slidenum">
              <a:rPr lang="en-US"/>
              <a:pPr/>
              <a:t>19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B31730-7FD7-9C4A-8C5E-FCEDE83EFC21}" type="slidenum">
              <a:rPr lang="en-US"/>
              <a:pPr/>
              <a:t>20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A197F4E-3355-2E45-ADB4-217DD4FC8858}" type="slidenum">
              <a:rPr lang="en-US"/>
              <a:pPr/>
              <a:t>23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F32C3D-AF09-6542-82FE-2388A5C49AC3}" type="slidenum">
              <a:rPr lang="en-US"/>
              <a:pPr/>
              <a:t>24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Monday, June 20,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Spring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Monday, June 20,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Monday, June 20,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Monday, June 20,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smtClean="0"/>
            </a:lvl1pPr>
          </a:lstStyle>
          <a:p>
            <a:pPr>
              <a:defRPr/>
            </a:pPr>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a:lvl1pPr>
          </a:lstStyle>
          <a:p>
            <a:pPr>
              <a:defRPr/>
            </a:pPr>
            <a:fld id="{C223EEDE-6DEF-6B43-B37A-4783C31263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Monday, June 20,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Monday, June 20,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Monday, June 20,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Monday, June 20,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Spring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42.bin"/><Relationship Id="rId20" Type="http://schemas.openxmlformats.org/officeDocument/2006/relationships/oleObject" Target="../embeddings/oleObject53.bin"/><Relationship Id="rId21" Type="http://schemas.openxmlformats.org/officeDocument/2006/relationships/oleObject" Target="../embeddings/oleObject54.bin"/><Relationship Id="rId22" Type="http://schemas.openxmlformats.org/officeDocument/2006/relationships/oleObject" Target="../embeddings/oleObject55.bin"/><Relationship Id="rId23" Type="http://schemas.openxmlformats.org/officeDocument/2006/relationships/oleObject" Target="../embeddings/oleObject56.bin"/><Relationship Id="rId24" Type="http://schemas.openxmlformats.org/officeDocument/2006/relationships/oleObject" Target="../embeddings/oleObject57.bin"/><Relationship Id="rId25" Type="http://schemas.openxmlformats.org/officeDocument/2006/relationships/oleObject" Target="../embeddings/oleObject58.bin"/><Relationship Id="rId26" Type="http://schemas.openxmlformats.org/officeDocument/2006/relationships/oleObject" Target="../embeddings/oleObject59.bin"/><Relationship Id="rId27" Type="http://schemas.openxmlformats.org/officeDocument/2006/relationships/oleObject" Target="../embeddings/oleObject60.bin"/><Relationship Id="rId28" Type="http://schemas.openxmlformats.org/officeDocument/2006/relationships/oleObject" Target="../embeddings/oleObject61.bin"/><Relationship Id="rId29" Type="http://schemas.openxmlformats.org/officeDocument/2006/relationships/oleObject" Target="../embeddings/oleObject62.bin"/><Relationship Id="rId30" Type="http://schemas.openxmlformats.org/officeDocument/2006/relationships/oleObject" Target="../embeddings/oleObject63.bin"/><Relationship Id="rId31" Type="http://schemas.openxmlformats.org/officeDocument/2006/relationships/oleObject" Target="../embeddings/oleObject64.bin"/><Relationship Id="rId32" Type="http://schemas.openxmlformats.org/officeDocument/2006/relationships/oleObject" Target="../embeddings/oleObject65.bin"/><Relationship Id="rId10" Type="http://schemas.openxmlformats.org/officeDocument/2006/relationships/oleObject" Target="../embeddings/oleObject43.bin"/><Relationship Id="rId11" Type="http://schemas.openxmlformats.org/officeDocument/2006/relationships/oleObject" Target="../embeddings/oleObject44.bin"/><Relationship Id="rId12" Type="http://schemas.openxmlformats.org/officeDocument/2006/relationships/oleObject" Target="../embeddings/oleObject45.bin"/><Relationship Id="rId13" Type="http://schemas.openxmlformats.org/officeDocument/2006/relationships/oleObject" Target="../embeddings/oleObject46.bin"/><Relationship Id="rId14" Type="http://schemas.openxmlformats.org/officeDocument/2006/relationships/oleObject" Target="../embeddings/oleObject47.bin"/><Relationship Id="rId15" Type="http://schemas.openxmlformats.org/officeDocument/2006/relationships/oleObject" Target="../embeddings/oleObject48.bin"/><Relationship Id="rId16" Type="http://schemas.openxmlformats.org/officeDocument/2006/relationships/oleObject" Target="../embeddings/oleObject49.bin"/><Relationship Id="rId17" Type="http://schemas.openxmlformats.org/officeDocument/2006/relationships/oleObject" Target="../embeddings/oleObject50.bin"/><Relationship Id="rId18" Type="http://schemas.openxmlformats.org/officeDocument/2006/relationships/oleObject" Target="../embeddings/oleObject51.bin"/><Relationship Id="rId19" Type="http://schemas.openxmlformats.org/officeDocument/2006/relationships/oleObject" Target="../embeddings/oleObject52.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78.jpeg"/><Relationship Id="rId5" Type="http://schemas.openxmlformats.org/officeDocument/2006/relationships/oleObject" Target="../embeddings/oleObject38.bin"/><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72.bin"/><Relationship Id="rId12" Type="http://schemas.openxmlformats.org/officeDocument/2006/relationships/oleObject" Target="../embeddings/oleObject73.bin"/><Relationship Id="rId13" Type="http://schemas.openxmlformats.org/officeDocument/2006/relationships/oleObject" Target="../embeddings/oleObject74.bin"/><Relationship Id="rId14" Type="http://schemas.openxmlformats.org/officeDocument/2006/relationships/oleObject" Target="../embeddings/oleObject75.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image" Target="../media/image88.jpeg"/><Relationship Id="rId8" Type="http://schemas.openxmlformats.org/officeDocument/2006/relationships/oleObject" Target="../embeddings/oleObject69.bin"/><Relationship Id="rId9" Type="http://schemas.openxmlformats.org/officeDocument/2006/relationships/oleObject" Target="../embeddings/oleObject70.bin"/><Relationship Id="rId10" Type="http://schemas.openxmlformats.org/officeDocument/2006/relationships/oleObject" Target="../embeddings/oleObject7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9.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82.bin"/><Relationship Id="rId12" Type="http://schemas.openxmlformats.org/officeDocument/2006/relationships/oleObject" Target="../embeddings/oleObject83.bin"/><Relationship Id="rId13" Type="http://schemas.openxmlformats.org/officeDocument/2006/relationships/oleObject" Target="../embeddings/oleObject84.bin"/><Relationship Id="rId14" Type="http://schemas.openxmlformats.org/officeDocument/2006/relationships/oleObject" Target="../embeddings/oleObject85.bin"/><Relationship Id="rId15" Type="http://schemas.openxmlformats.org/officeDocument/2006/relationships/oleObject" Target="../embeddings/oleObject86.bin"/><Relationship Id="rId16" Type="http://schemas.openxmlformats.org/officeDocument/2006/relationships/oleObject" Target="../embeddings/oleObject87.bin"/><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89.jpeg"/><Relationship Id="rId5" Type="http://schemas.openxmlformats.org/officeDocument/2006/relationships/oleObject" Target="../embeddings/oleObject76.bin"/><Relationship Id="rId6" Type="http://schemas.openxmlformats.org/officeDocument/2006/relationships/oleObject" Target="../embeddings/oleObject77.bin"/><Relationship Id="rId7" Type="http://schemas.openxmlformats.org/officeDocument/2006/relationships/oleObject" Target="../embeddings/oleObject78.bin"/><Relationship Id="rId8" Type="http://schemas.openxmlformats.org/officeDocument/2006/relationships/oleObject" Target="../embeddings/oleObject79.bin"/><Relationship Id="rId9" Type="http://schemas.openxmlformats.org/officeDocument/2006/relationships/oleObject" Target="../embeddings/oleObject80.bin"/><Relationship Id="rId10" Type="http://schemas.openxmlformats.org/officeDocument/2006/relationships/oleObject" Target="../embeddings/oleObject8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95.bin"/><Relationship Id="rId12" Type="http://schemas.openxmlformats.org/officeDocument/2006/relationships/oleObject" Target="../embeddings/oleObject96.bin"/><Relationship Id="rId13" Type="http://schemas.openxmlformats.org/officeDocument/2006/relationships/oleObject" Target="../embeddings/oleObject97.bin"/><Relationship Id="rId14" Type="http://schemas.openxmlformats.org/officeDocument/2006/relationships/oleObject" Target="../embeddings/oleObject98.bin"/><Relationship Id="rId15" Type="http://schemas.openxmlformats.org/officeDocument/2006/relationships/oleObject" Target="../embeddings/oleObject99.bin"/><Relationship Id="rId16" Type="http://schemas.openxmlformats.org/officeDocument/2006/relationships/oleObject" Target="../embeddings/oleObject100.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88.bin"/><Relationship Id="rId4" Type="http://schemas.openxmlformats.org/officeDocument/2006/relationships/oleObject" Target="../embeddings/Microsoft_Equation13.bin"/><Relationship Id="rId5" Type="http://schemas.openxmlformats.org/officeDocument/2006/relationships/oleObject" Target="../embeddings/oleObject89.bin"/><Relationship Id="rId6" Type="http://schemas.openxmlformats.org/officeDocument/2006/relationships/oleObject" Target="../embeddings/oleObject90.bin"/><Relationship Id="rId7" Type="http://schemas.openxmlformats.org/officeDocument/2006/relationships/oleObject" Target="../embeddings/oleObject91.bin"/><Relationship Id="rId8" Type="http://schemas.openxmlformats.org/officeDocument/2006/relationships/oleObject" Target="../embeddings/oleObject92.bin"/><Relationship Id="rId9" Type="http://schemas.openxmlformats.org/officeDocument/2006/relationships/oleObject" Target="../embeddings/oleObject93.bin"/><Relationship Id="rId10" Type="http://schemas.openxmlformats.org/officeDocument/2006/relationships/oleObject" Target="../embeddings/oleObject94.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07.bin"/><Relationship Id="rId20" Type="http://schemas.openxmlformats.org/officeDocument/2006/relationships/oleObject" Target="../embeddings/oleObject118.bin"/><Relationship Id="rId10" Type="http://schemas.openxmlformats.org/officeDocument/2006/relationships/oleObject" Target="../embeddings/oleObject108.bin"/><Relationship Id="rId11" Type="http://schemas.openxmlformats.org/officeDocument/2006/relationships/oleObject" Target="../embeddings/oleObject109.bin"/><Relationship Id="rId12" Type="http://schemas.openxmlformats.org/officeDocument/2006/relationships/oleObject" Target="../embeddings/oleObject110.bin"/><Relationship Id="rId13" Type="http://schemas.openxmlformats.org/officeDocument/2006/relationships/oleObject" Target="../embeddings/oleObject111.bin"/><Relationship Id="rId14" Type="http://schemas.openxmlformats.org/officeDocument/2006/relationships/oleObject" Target="../embeddings/oleObject112.bin"/><Relationship Id="rId15" Type="http://schemas.openxmlformats.org/officeDocument/2006/relationships/oleObject" Target="../embeddings/oleObject113.bin"/><Relationship Id="rId16" Type="http://schemas.openxmlformats.org/officeDocument/2006/relationships/oleObject" Target="../embeddings/oleObject114.bin"/><Relationship Id="rId17" Type="http://schemas.openxmlformats.org/officeDocument/2006/relationships/oleObject" Target="../embeddings/oleObject115.bin"/><Relationship Id="rId18" Type="http://schemas.openxmlformats.org/officeDocument/2006/relationships/oleObject" Target="../embeddings/oleObject116.bin"/><Relationship Id="rId19" Type="http://schemas.openxmlformats.org/officeDocument/2006/relationships/oleObject" Target="../embeddings/oleObject117.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01.bin"/><Relationship Id="rId4" Type="http://schemas.openxmlformats.org/officeDocument/2006/relationships/oleObject" Target="../embeddings/oleObject102.bin"/><Relationship Id="rId5" Type="http://schemas.openxmlformats.org/officeDocument/2006/relationships/oleObject" Target="../embeddings/oleObject103.bin"/><Relationship Id="rId6" Type="http://schemas.openxmlformats.org/officeDocument/2006/relationships/oleObject" Target="../embeddings/oleObject104.bin"/><Relationship Id="rId7" Type="http://schemas.openxmlformats.org/officeDocument/2006/relationships/oleObject" Target="../embeddings/oleObject105.bin"/><Relationship Id="rId8" Type="http://schemas.openxmlformats.org/officeDocument/2006/relationships/oleObject" Target="../embeddings/oleObject10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9.bin"/><Relationship Id="rId4" Type="http://schemas.openxmlformats.org/officeDocument/2006/relationships/oleObject" Target="../embeddings/oleObject120.bin"/><Relationship Id="rId5" Type="http://schemas.openxmlformats.org/officeDocument/2006/relationships/oleObject" Target="../embeddings/oleObject121.bin"/><Relationship Id="rId6" Type="http://schemas.openxmlformats.org/officeDocument/2006/relationships/oleObject" Target="../embeddings/oleObject122.bin"/><Relationship Id="rId7" Type="http://schemas.openxmlformats.org/officeDocument/2006/relationships/oleObject" Target="../embeddings/oleObject123.bin"/><Relationship Id="rId8" Type="http://schemas.openxmlformats.org/officeDocument/2006/relationships/oleObject" Target="../embeddings/oleObject124.bin"/><Relationship Id="rId9" Type="http://schemas.openxmlformats.org/officeDocument/2006/relationships/oleObject" Target="../embeddings/oleObject125.bin"/><Relationship Id="rId10" Type="http://schemas.openxmlformats.org/officeDocument/2006/relationships/oleObject" Target="../embeddings/oleObject126.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27.bin"/><Relationship Id="rId5" Type="http://schemas.openxmlformats.org/officeDocument/2006/relationships/image" Target="../media/image143.jpeg"/><Relationship Id="rId6" Type="http://schemas.openxmlformats.org/officeDocument/2006/relationships/oleObject" Target="../embeddings/oleObject128.bin"/><Relationship Id="rId7" Type="http://schemas.openxmlformats.org/officeDocument/2006/relationships/oleObject" Target="../embeddings/oleObject129.bin"/><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0.bin"/><Relationship Id="rId4" Type="http://schemas.openxmlformats.org/officeDocument/2006/relationships/oleObject" Target="../embeddings/Microsoft_Equation14.bin"/><Relationship Id="rId5" Type="http://schemas.openxmlformats.org/officeDocument/2006/relationships/oleObject" Target="../embeddings/Microsoft_Equation15.bin"/><Relationship Id="rId6" Type="http://schemas.openxmlformats.org/officeDocument/2006/relationships/oleObject" Target="../embeddings/oleObject131.bin"/><Relationship Id="rId7" Type="http://schemas.openxmlformats.org/officeDocument/2006/relationships/oleObject" Target="../embeddings/oleObject132.bin"/><Relationship Id="rId8" Type="http://schemas.openxmlformats.org/officeDocument/2006/relationships/oleObject" Target="../embeddings/oleObject133.bin"/><Relationship Id="rId9" Type="http://schemas.openxmlformats.org/officeDocument/2006/relationships/oleObject" Target="../embeddings/oleObject134.bin"/><Relationship Id="rId10" Type="http://schemas.openxmlformats.org/officeDocument/2006/relationships/oleObject" Target="../embeddings/oleObject135.bin"/><Relationship Id="rId11" Type="http://schemas.openxmlformats.org/officeDocument/2006/relationships/oleObject" Target="../embeddings/oleObject136.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58.jpeg"/><Relationship Id="rId5" Type="http://schemas.openxmlformats.org/officeDocument/2006/relationships/oleObject" Target="../embeddings/oleObject137.bin"/><Relationship Id="rId6" Type="http://schemas.openxmlformats.org/officeDocument/2006/relationships/oleObject" Target="../embeddings/oleObject138.bin"/><Relationship Id="rId7" Type="http://schemas.openxmlformats.org/officeDocument/2006/relationships/oleObject" Target="../embeddings/oleObject139.bin"/><Relationship Id="rId8" Type="http://schemas.openxmlformats.org/officeDocument/2006/relationships/oleObject" Target="../embeddings/oleObject140.bin"/><Relationship Id="rId9" Type="http://schemas.openxmlformats.org/officeDocument/2006/relationships/oleObject" Target="../embeddings/oleObject141.bin"/><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9.jpeg"/></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50.bin"/><Relationship Id="rId12" Type="http://schemas.openxmlformats.org/officeDocument/2006/relationships/oleObject" Target="../embeddings/oleObject151.bin"/><Relationship Id="rId13" Type="http://schemas.openxmlformats.org/officeDocument/2006/relationships/oleObject" Target="../embeddings/oleObject152.bin"/><Relationship Id="rId14" Type="http://schemas.openxmlformats.org/officeDocument/2006/relationships/oleObject" Target="../embeddings/oleObject153.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42.bin"/><Relationship Id="rId4" Type="http://schemas.openxmlformats.org/officeDocument/2006/relationships/oleObject" Target="../embeddings/oleObject143.bin"/><Relationship Id="rId5" Type="http://schemas.openxmlformats.org/officeDocument/2006/relationships/oleObject" Target="../embeddings/oleObject144.bin"/><Relationship Id="rId6" Type="http://schemas.openxmlformats.org/officeDocument/2006/relationships/oleObject" Target="../embeddings/oleObject145.bin"/><Relationship Id="rId7" Type="http://schemas.openxmlformats.org/officeDocument/2006/relationships/oleObject" Target="../embeddings/oleObject146.bin"/><Relationship Id="rId8" Type="http://schemas.openxmlformats.org/officeDocument/2006/relationships/oleObject" Target="../embeddings/oleObject147.bin"/><Relationship Id="rId9" Type="http://schemas.openxmlformats.org/officeDocument/2006/relationships/oleObject" Target="../embeddings/oleObject148.bin"/><Relationship Id="rId10" Type="http://schemas.openxmlformats.org/officeDocument/2006/relationships/oleObject" Target="../embeddings/oleObject149.bin"/></Relationships>
</file>

<file path=ppt/slides/_rels/slide22.xml.rels><?xml version="1.0" encoding="UTF-8" standalone="yes"?>
<Relationships xmlns="http://schemas.openxmlformats.org/package/2006/relationships"><Relationship Id="rId11" Type="http://schemas.openxmlformats.org/officeDocument/2006/relationships/oleObject" Target="../embeddings/Microsoft_Equation18.bin"/><Relationship Id="rId12" Type="http://schemas.openxmlformats.org/officeDocument/2006/relationships/oleObject" Target="../embeddings/oleObject160.bin"/><Relationship Id="rId13" Type="http://schemas.openxmlformats.org/officeDocument/2006/relationships/oleObject" Target="../embeddings/oleObject161.bin"/><Relationship Id="rId14" Type="http://schemas.openxmlformats.org/officeDocument/2006/relationships/oleObject" Target="../embeddings/oleObject162.bin"/><Relationship Id="rId15" Type="http://schemas.openxmlformats.org/officeDocument/2006/relationships/oleObject" Target="../embeddings/oleObject163.bin"/><Relationship Id="rId16" Type="http://schemas.openxmlformats.org/officeDocument/2006/relationships/oleObject" Target="../embeddings/oleObject164.bin"/><Relationship Id="rId17" Type="http://schemas.openxmlformats.org/officeDocument/2006/relationships/oleObject" Target="../embeddings/oleObject165.bin"/><Relationship Id="rId18" Type="http://schemas.openxmlformats.org/officeDocument/2006/relationships/oleObject" Target="../embeddings/oleObject166.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54.bin"/><Relationship Id="rId4" Type="http://schemas.openxmlformats.org/officeDocument/2006/relationships/oleObject" Target="../embeddings/oleObject155.bin"/><Relationship Id="rId5" Type="http://schemas.openxmlformats.org/officeDocument/2006/relationships/oleObject" Target="../embeddings/oleObject156.bin"/><Relationship Id="rId6" Type="http://schemas.openxmlformats.org/officeDocument/2006/relationships/oleObject" Target="../embeddings/oleObject157.bin"/><Relationship Id="rId7" Type="http://schemas.openxmlformats.org/officeDocument/2006/relationships/oleObject" Target="../embeddings/Microsoft_Equation16.bin"/><Relationship Id="rId8" Type="http://schemas.openxmlformats.org/officeDocument/2006/relationships/oleObject" Target="../embeddings/oleObject158.bin"/><Relationship Id="rId9" Type="http://schemas.openxmlformats.org/officeDocument/2006/relationships/oleObject" Target="../embeddings/oleObject159.bin"/><Relationship Id="rId10" Type="http://schemas.openxmlformats.org/officeDocument/2006/relationships/oleObject" Target="../embeddings/Microsoft_Equation17.bin"/></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73.bin"/><Relationship Id="rId12" Type="http://schemas.openxmlformats.org/officeDocument/2006/relationships/oleObject" Target="../embeddings/oleObject174.bin"/><Relationship Id="rId13" Type="http://schemas.openxmlformats.org/officeDocument/2006/relationships/oleObject" Target="../embeddings/oleObject175.bin"/><Relationship Id="rId14" Type="http://schemas.openxmlformats.org/officeDocument/2006/relationships/oleObject" Target="../embeddings/oleObject176.bin"/><Relationship Id="rId15" Type="http://schemas.openxmlformats.org/officeDocument/2006/relationships/oleObject" Target="../embeddings/oleObject177.bin"/><Relationship Id="rId16" Type="http://schemas.openxmlformats.org/officeDocument/2006/relationships/oleObject" Target="../embeddings/oleObject178.bin"/><Relationship Id="rId17" Type="http://schemas.openxmlformats.org/officeDocument/2006/relationships/oleObject" Target="../embeddings/oleObject179.bin"/><Relationship Id="rId18" Type="http://schemas.openxmlformats.org/officeDocument/2006/relationships/oleObject" Target="../embeddings/oleObject180.bin"/><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8.xml"/><Relationship Id="rId4" Type="http://schemas.openxmlformats.org/officeDocument/2006/relationships/oleObject" Target="../embeddings/oleObject167.bin"/><Relationship Id="rId5" Type="http://schemas.openxmlformats.org/officeDocument/2006/relationships/image" Target="../media/image199.jpeg"/><Relationship Id="rId6" Type="http://schemas.openxmlformats.org/officeDocument/2006/relationships/oleObject" Target="../embeddings/oleObject168.bin"/><Relationship Id="rId7" Type="http://schemas.openxmlformats.org/officeDocument/2006/relationships/oleObject" Target="../embeddings/oleObject169.bin"/><Relationship Id="rId8" Type="http://schemas.openxmlformats.org/officeDocument/2006/relationships/oleObject" Target="../embeddings/oleObject170.bin"/><Relationship Id="rId9" Type="http://schemas.openxmlformats.org/officeDocument/2006/relationships/oleObject" Target="../embeddings/oleObject171.bin"/><Relationship Id="rId10" Type="http://schemas.openxmlformats.org/officeDocument/2006/relationships/oleObject" Target="../embeddings/oleObject172.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185.bin"/><Relationship Id="rId20" Type="http://schemas.openxmlformats.org/officeDocument/2006/relationships/oleObject" Target="../embeddings/oleObject196.bin"/><Relationship Id="rId21" Type="http://schemas.openxmlformats.org/officeDocument/2006/relationships/oleObject" Target="../embeddings/oleObject197.bin"/><Relationship Id="rId22" Type="http://schemas.openxmlformats.org/officeDocument/2006/relationships/oleObject" Target="../embeddings/oleObject198.bin"/><Relationship Id="rId23" Type="http://schemas.openxmlformats.org/officeDocument/2006/relationships/oleObject" Target="../embeddings/oleObject199.bin"/><Relationship Id="rId24" Type="http://schemas.openxmlformats.org/officeDocument/2006/relationships/oleObject" Target="../embeddings/oleObject200.bin"/><Relationship Id="rId25" Type="http://schemas.openxmlformats.org/officeDocument/2006/relationships/oleObject" Target="../embeddings/oleObject201.bin"/><Relationship Id="rId26" Type="http://schemas.openxmlformats.org/officeDocument/2006/relationships/oleObject" Target="../embeddings/oleObject202.bin"/><Relationship Id="rId27" Type="http://schemas.openxmlformats.org/officeDocument/2006/relationships/oleObject" Target="../embeddings/oleObject203.bin"/><Relationship Id="rId28" Type="http://schemas.openxmlformats.org/officeDocument/2006/relationships/oleObject" Target="../embeddings/oleObject204.bin"/><Relationship Id="rId29" Type="http://schemas.openxmlformats.org/officeDocument/2006/relationships/oleObject" Target="../embeddings/oleObject205.bin"/><Relationship Id="rId10" Type="http://schemas.openxmlformats.org/officeDocument/2006/relationships/oleObject" Target="../embeddings/oleObject186.bin"/><Relationship Id="rId11" Type="http://schemas.openxmlformats.org/officeDocument/2006/relationships/oleObject" Target="../embeddings/oleObject187.bin"/><Relationship Id="rId12" Type="http://schemas.openxmlformats.org/officeDocument/2006/relationships/oleObject" Target="../embeddings/oleObject188.bin"/><Relationship Id="rId13" Type="http://schemas.openxmlformats.org/officeDocument/2006/relationships/oleObject" Target="../embeddings/oleObject189.bin"/><Relationship Id="rId14" Type="http://schemas.openxmlformats.org/officeDocument/2006/relationships/oleObject" Target="../embeddings/oleObject190.bin"/><Relationship Id="rId15" Type="http://schemas.openxmlformats.org/officeDocument/2006/relationships/oleObject" Target="../embeddings/oleObject191.bin"/><Relationship Id="rId16" Type="http://schemas.openxmlformats.org/officeDocument/2006/relationships/oleObject" Target="../embeddings/oleObject192.bin"/><Relationship Id="rId17" Type="http://schemas.openxmlformats.org/officeDocument/2006/relationships/oleObject" Target="../embeddings/oleObject193.bin"/><Relationship Id="rId18" Type="http://schemas.openxmlformats.org/officeDocument/2006/relationships/oleObject" Target="../embeddings/oleObject194.bin"/><Relationship Id="rId19" Type="http://schemas.openxmlformats.org/officeDocument/2006/relationships/oleObject" Target="../embeddings/oleObject195.bin"/><Relationship Id="rId1" Type="http://schemas.openxmlformats.org/officeDocument/2006/relationships/vmlDrawing" Target="../drawings/vmlDrawing18.vml"/><Relationship Id="rId2" Type="http://schemas.openxmlformats.org/officeDocument/2006/relationships/slideLayout" Target="../slideLayouts/slideLayout6.xml"/><Relationship Id="rId3" Type="http://schemas.openxmlformats.org/officeDocument/2006/relationships/notesSlide" Target="../notesSlides/notesSlide9.xml"/><Relationship Id="rId4" Type="http://schemas.openxmlformats.org/officeDocument/2006/relationships/image" Target="../media/image199.jpeg"/><Relationship Id="rId5" Type="http://schemas.openxmlformats.org/officeDocument/2006/relationships/oleObject" Target="../embeddings/oleObject181.bin"/><Relationship Id="rId6" Type="http://schemas.openxmlformats.org/officeDocument/2006/relationships/oleObject" Target="../embeddings/oleObject182.bin"/><Relationship Id="rId7" Type="http://schemas.openxmlformats.org/officeDocument/2006/relationships/oleObject" Target="../embeddings/oleObject183.bin"/><Relationship Id="rId8" Type="http://schemas.openxmlformats.org/officeDocument/2006/relationships/oleObject" Target="../embeddings/oleObject18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oleObject4.bin"/><Relationship Id="rId5" Type="http://schemas.openxmlformats.org/officeDocument/2006/relationships/oleObject" Target="../embeddings/oleObject5.bin"/><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oleObject" Target="../embeddings/oleObject9.bin"/><Relationship Id="rId10" Type="http://schemas.openxmlformats.org/officeDocument/2006/relationships/oleObject" Target="../embeddings/oleObject10.bin"/><Relationship Id="rId11"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oleObject" Target="../embeddings/oleObject25.bin"/><Relationship Id="rId21" Type="http://schemas.openxmlformats.org/officeDocument/2006/relationships/oleObject" Target="../embeddings/oleObject26.bin"/><Relationship Id="rId22" Type="http://schemas.openxmlformats.org/officeDocument/2006/relationships/oleObject" Target="../embeddings/oleObject27.bin"/><Relationship Id="rId23" Type="http://schemas.openxmlformats.org/officeDocument/2006/relationships/oleObject" Target="../embeddings/oleObject28.bin"/><Relationship Id="rId10" Type="http://schemas.openxmlformats.org/officeDocument/2006/relationships/oleObject" Target="../embeddings/Microsoft_Equation1.bin"/><Relationship Id="rId11" Type="http://schemas.openxmlformats.org/officeDocument/2006/relationships/oleObject" Target="../embeddings/Microsoft_Equation2.bin"/><Relationship Id="rId12" Type="http://schemas.openxmlformats.org/officeDocument/2006/relationships/oleObject" Target="../embeddings/oleObject19.bin"/><Relationship Id="rId13" Type="http://schemas.openxmlformats.org/officeDocument/2006/relationships/oleObject" Target="../embeddings/oleObject20.bin"/><Relationship Id="rId14" Type="http://schemas.openxmlformats.org/officeDocument/2006/relationships/oleObject" Target="../embeddings/oleObject21.bin"/><Relationship Id="rId15" Type="http://schemas.openxmlformats.org/officeDocument/2006/relationships/oleObject" Target="../embeddings/oleObject22.bin"/><Relationship Id="rId16" Type="http://schemas.openxmlformats.org/officeDocument/2006/relationships/oleObject" Target="../embeddings/oleObject23.bin"/><Relationship Id="rId17" Type="http://schemas.openxmlformats.org/officeDocument/2006/relationships/oleObject" Target="../embeddings/Microsoft_Equation3.bin"/><Relationship Id="rId18" Type="http://schemas.openxmlformats.org/officeDocument/2006/relationships/oleObject" Target="../embeddings/Microsoft_Equation4.bin"/><Relationship Id="rId19" Type="http://schemas.openxmlformats.org/officeDocument/2006/relationships/oleObject" Target="../embeddings/oleObject24.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oleObject" Target="../embeddings/oleObject15.bin"/><Relationship Id="rId7" Type="http://schemas.openxmlformats.org/officeDocument/2006/relationships/oleObject" Target="../embeddings/oleObject16.bin"/><Relationship Id="rId8"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Microsoft_Equation10.bin"/><Relationship Id="rId12" Type="http://schemas.openxmlformats.org/officeDocument/2006/relationships/oleObject" Target="../embeddings/Microsoft_Equation11.bin"/><Relationship Id="rId13" Type="http://schemas.openxmlformats.org/officeDocument/2006/relationships/oleObject" Target="../embeddings/oleObject32.bin"/><Relationship Id="rId14" Type="http://schemas.openxmlformats.org/officeDocument/2006/relationships/oleObject" Target="../embeddings/oleObject33.bin"/><Relationship Id="rId15" Type="http://schemas.openxmlformats.org/officeDocument/2006/relationships/oleObject" Target="../embeddings/oleObject34.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oleObject" Target="../embeddings/oleObject30.bin"/><Relationship Id="rId5" Type="http://schemas.openxmlformats.org/officeDocument/2006/relationships/oleObject" Target="../embeddings/Microsoft_Equation5.bin"/><Relationship Id="rId6" Type="http://schemas.openxmlformats.org/officeDocument/2006/relationships/oleObject" Target="../embeddings/Microsoft_Equation6.bin"/><Relationship Id="rId7" Type="http://schemas.openxmlformats.org/officeDocument/2006/relationships/oleObject" Target="../embeddings/Microsoft_Equation7.bin"/><Relationship Id="rId8" Type="http://schemas.openxmlformats.org/officeDocument/2006/relationships/oleObject" Target="../embeddings/oleObject31.bin"/><Relationship Id="rId9" Type="http://schemas.openxmlformats.org/officeDocument/2006/relationships/oleObject" Target="../embeddings/Microsoft_Equation8.bin"/><Relationship Id="rId10" Type="http://schemas.openxmlformats.org/officeDocument/2006/relationships/oleObject" Target="../embeddings/Microsoft_Equation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quation12.bin"/><Relationship Id="rId4" Type="http://schemas.openxmlformats.org/officeDocument/2006/relationships/oleObject" Target="../embeddings/oleObject35.bin"/><Relationship Id="rId5" Type="http://schemas.openxmlformats.org/officeDocument/2006/relationships/oleObject" Target="../embeddings/oleObject36.bin"/><Relationship Id="rId6" Type="http://schemas.openxmlformats.org/officeDocument/2006/relationships/oleObject" Target="../embeddings/oleObject37.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Monday, June 20, 2011</a:t>
            </a:r>
            <a:endParaRPr lang="en-US"/>
          </a:p>
        </p:txBody>
      </p:sp>
      <p:sp>
        <p:nvSpPr>
          <p:cNvPr id="6" name="Rectangle 5"/>
          <p:cNvSpPr>
            <a:spLocks noGrp="1" noChangeArrowheads="1"/>
          </p:cNvSpPr>
          <p:nvPr>
            <p:ph type="ftr" sz="quarter" idx="3"/>
          </p:nvPr>
        </p:nvSpPr>
        <p:spPr/>
        <p:txBody>
          <a:bodyPr/>
          <a:lstStyle/>
          <a:p>
            <a:r>
              <a:rPr lang="en-US" smtClean="0"/>
              <a:t>PHYS 1443-001, Spring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#9</a:t>
            </a:r>
            <a:endParaRPr lang="en-US" dirty="0"/>
          </a:p>
        </p:txBody>
      </p:sp>
      <p:sp>
        <p:nvSpPr>
          <p:cNvPr id="2052" name="Text Box 4"/>
          <p:cNvSpPr txBox="1">
            <a:spLocks noChangeArrowheads="1"/>
          </p:cNvSpPr>
          <p:nvPr/>
        </p:nvSpPr>
        <p:spPr bwMode="auto">
          <a:xfrm>
            <a:off x="2996719" y="1371600"/>
            <a:ext cx="2844182"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June 20,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286000"/>
            <a:ext cx="7086600" cy="3200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2800" dirty="0" smtClean="0">
                <a:solidFill>
                  <a:schemeClr val="accent2"/>
                </a:solidFill>
                <a:latin typeface="Arial Narrow" charset="0"/>
              </a:rPr>
              <a:t>Work Done By A Constant Force</a:t>
            </a:r>
          </a:p>
          <a:p>
            <a:pPr marL="609600" indent="-609600" eaLnBrk="0" hangingPunct="0">
              <a:spcBef>
                <a:spcPct val="20000"/>
              </a:spcBef>
              <a:buFontTx/>
              <a:buChar char="•"/>
            </a:pPr>
            <a:r>
              <a:rPr lang="en-US" sz="2800" dirty="0" smtClean="0">
                <a:solidFill>
                  <a:schemeClr val="accent2"/>
                </a:solidFill>
                <a:latin typeface="Arial Narrow" charset="0"/>
              </a:rPr>
              <a:t>Scalar Product of Vectors</a:t>
            </a:r>
          </a:p>
          <a:p>
            <a:pPr marL="609600" indent="-609600" eaLnBrk="0" hangingPunct="0">
              <a:spcBef>
                <a:spcPct val="20000"/>
              </a:spcBef>
              <a:buFontTx/>
              <a:buChar char="•"/>
            </a:pPr>
            <a:r>
              <a:rPr lang="en-US" sz="2800" dirty="0" smtClean="0">
                <a:solidFill>
                  <a:schemeClr val="accent2"/>
                </a:solidFill>
                <a:latin typeface="Arial Narrow" charset="0"/>
              </a:rPr>
              <a:t>Work Done By A Varying Force</a:t>
            </a:r>
          </a:p>
          <a:p>
            <a:pPr marL="609600" indent="-609600" eaLnBrk="0" hangingPunct="0">
              <a:spcBef>
                <a:spcPct val="20000"/>
              </a:spcBef>
              <a:buFontTx/>
              <a:buChar char="•"/>
            </a:pPr>
            <a:r>
              <a:rPr lang="en-US" sz="2800" dirty="0" smtClean="0">
                <a:solidFill>
                  <a:schemeClr val="accent2"/>
                </a:solidFill>
                <a:latin typeface="Arial Narrow" charset="0"/>
              </a:rPr>
              <a:t>Kinetic Energy, Work-Kinetic Energy Theorem</a:t>
            </a:r>
          </a:p>
          <a:p>
            <a:pPr marL="609600" indent="-609600" eaLnBrk="0" hangingPunct="0">
              <a:spcBef>
                <a:spcPct val="20000"/>
              </a:spcBef>
              <a:buFontTx/>
              <a:buChar char="•"/>
            </a:pPr>
            <a:r>
              <a:rPr lang="en-US" sz="2800" dirty="0" smtClean="0">
                <a:solidFill>
                  <a:schemeClr val="accent2"/>
                </a:solidFill>
                <a:latin typeface="Arial Narrow" charset="0"/>
              </a:rPr>
              <a:t>Work and Energy Involving Kinetic Friction</a:t>
            </a:r>
          </a:p>
          <a:p>
            <a:pPr marL="609600" indent="-609600" eaLnBrk="0" hangingPunct="0">
              <a:spcBef>
                <a:spcPct val="20000"/>
              </a:spcBef>
              <a:buFontTx/>
              <a:buChar char="•"/>
            </a:pPr>
            <a:r>
              <a:rPr lang="en-US" sz="2800" dirty="0" smtClean="0">
                <a:solidFill>
                  <a:schemeClr val="accent2"/>
                </a:solidFill>
                <a:latin typeface="Arial Narrow" charset="0"/>
              </a:rPr>
              <a:t>Potential Energy and the Conservative Force</a:t>
            </a:r>
          </a:p>
        </p:txBody>
      </p:sp>
      <p:sp>
        <p:nvSpPr>
          <p:cNvPr id="9" name="Text Box 13"/>
          <p:cNvSpPr txBox="1">
            <a:spLocks noChangeArrowheads="1"/>
          </p:cNvSpPr>
          <p:nvPr/>
        </p:nvSpPr>
        <p:spPr bwMode="auto">
          <a:xfrm>
            <a:off x="581810" y="5486400"/>
            <a:ext cx="772399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a:t>
            </a:r>
            <a:r>
              <a:rPr lang="en-US" dirty="0" smtClean="0">
                <a:solidFill>
                  <a:srgbClr val="003300"/>
                </a:solidFill>
                <a:latin typeface="Arial Narrow" charset="0"/>
              </a:rPr>
              <a:t> #5, </a:t>
            </a:r>
            <a:r>
              <a:rPr lang="en-US" dirty="0">
                <a:solidFill>
                  <a:srgbClr val="003300"/>
                </a:solidFill>
                <a:latin typeface="Arial Narrow" charset="0"/>
              </a:rPr>
              <a:t>due 10pm,</a:t>
            </a:r>
            <a:r>
              <a:rPr lang="en-US" dirty="0" smtClean="0">
                <a:solidFill>
                  <a:srgbClr val="003300"/>
                </a:solidFill>
                <a:latin typeface="Arial Narrow" charset="0"/>
              </a:rPr>
              <a:t> Thursday</a:t>
            </a:r>
            <a:r>
              <a:rPr lang="en-US" dirty="0">
                <a:solidFill>
                  <a:srgbClr val="003300"/>
                </a:solidFill>
                <a:latin typeface="Arial Narrow" charset="0"/>
              </a:rPr>
              <a:t>,</a:t>
            </a:r>
            <a:r>
              <a:rPr lang="en-US" dirty="0" smtClean="0">
                <a:solidFill>
                  <a:srgbClr val="003300"/>
                </a:solidFill>
                <a:latin typeface="Arial Narrow" charset="0"/>
              </a:rPr>
              <a:t> June 23!</a:t>
            </a:r>
            <a:r>
              <a:rPr lang="en-US" dirty="0">
                <a:solidFill>
                  <a:srgbClr val="003300"/>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down)">
                                      <p:cBhvr>
                                        <p:cTn id="7" dur="500"/>
                                        <p:tgtEl>
                                          <p:spTgt spid="2058">
                                            <p:txEl>
                                              <p:pRg st="0" end="0"/>
                                            </p:txEl>
                                          </p:spTgt>
                                        </p:tgtEl>
                                      </p:cBhvr>
                                    </p:animEffect>
                                  </p:childTnLst>
                                </p:cTn>
                              </p:par>
                              <p:par>
                                <p:cTn id="8" presetID="22" presetClass="entr" presetSubtype="4" fill="hold" grpId="2" nodeType="withEffect">
                                  <p:stCondLst>
                                    <p:cond delay="0"/>
                                  </p:stCondLst>
                                  <p:childTnLst>
                                    <p:set>
                                      <p:cBhvr>
                                        <p:cTn id="9" dur="1" fill="hold">
                                          <p:stCondLst>
                                            <p:cond delay="0"/>
                                          </p:stCondLst>
                                        </p:cTn>
                                        <p:tgtEl>
                                          <p:spTgt spid="2058">
                                            <p:txEl>
                                              <p:pRg st="1" end="1"/>
                                            </p:txEl>
                                          </p:spTgt>
                                        </p:tgtEl>
                                        <p:attrNameLst>
                                          <p:attrName>style.visibility</p:attrName>
                                        </p:attrNameLst>
                                      </p:cBhvr>
                                      <p:to>
                                        <p:strVal val="visible"/>
                                      </p:to>
                                    </p:set>
                                    <p:animEffect transition="in" filter="wipe(down)">
                                      <p:cBhvr>
                                        <p:cTn id="10" dur="500"/>
                                        <p:tgtEl>
                                          <p:spTgt spid="2058">
                                            <p:txEl>
                                              <p:pRg st="1" end="1"/>
                                            </p:txEl>
                                          </p:spTgt>
                                        </p:tgtEl>
                                      </p:cBhvr>
                                    </p:animEffect>
                                  </p:childTnLst>
                                </p:cTn>
                              </p:par>
                              <p:par>
                                <p:cTn id="11" presetID="22" presetClass="entr" presetSubtype="4" fill="hold" grpId="2" nodeType="withEffect">
                                  <p:stCondLst>
                                    <p:cond delay="0"/>
                                  </p:stCondLst>
                                  <p:childTnLst>
                                    <p:set>
                                      <p:cBhvr>
                                        <p:cTn id="12" dur="1" fill="hold">
                                          <p:stCondLst>
                                            <p:cond delay="0"/>
                                          </p:stCondLst>
                                        </p:cTn>
                                        <p:tgtEl>
                                          <p:spTgt spid="2058">
                                            <p:txEl>
                                              <p:pRg st="2" end="2"/>
                                            </p:txEl>
                                          </p:spTgt>
                                        </p:tgtEl>
                                        <p:attrNameLst>
                                          <p:attrName>style.visibility</p:attrName>
                                        </p:attrNameLst>
                                      </p:cBhvr>
                                      <p:to>
                                        <p:strVal val="visible"/>
                                      </p:to>
                                    </p:set>
                                    <p:animEffect transition="in" filter="wipe(down)">
                                      <p:cBhvr>
                                        <p:cTn id="13" dur="500"/>
                                        <p:tgtEl>
                                          <p:spTgt spid="2058">
                                            <p:txEl>
                                              <p:pRg st="2" end="2"/>
                                            </p:txEl>
                                          </p:spTgt>
                                        </p:tgtEl>
                                      </p:cBhvr>
                                    </p:animEffect>
                                  </p:childTnLst>
                                </p:cTn>
                              </p:par>
                              <p:par>
                                <p:cTn id="14" presetID="22" presetClass="entr" presetSubtype="4" fill="hold" grpId="2" nodeType="withEffect">
                                  <p:stCondLst>
                                    <p:cond delay="0"/>
                                  </p:stCondLst>
                                  <p:childTnLst>
                                    <p:set>
                                      <p:cBhvr>
                                        <p:cTn id="15" dur="1" fill="hold">
                                          <p:stCondLst>
                                            <p:cond delay="0"/>
                                          </p:stCondLst>
                                        </p:cTn>
                                        <p:tgtEl>
                                          <p:spTgt spid="2058">
                                            <p:txEl>
                                              <p:pRg st="3" end="3"/>
                                            </p:txEl>
                                          </p:spTgt>
                                        </p:tgtEl>
                                        <p:attrNameLst>
                                          <p:attrName>style.visibility</p:attrName>
                                        </p:attrNameLst>
                                      </p:cBhvr>
                                      <p:to>
                                        <p:strVal val="visible"/>
                                      </p:to>
                                    </p:set>
                                    <p:animEffect transition="in" filter="wipe(down)">
                                      <p:cBhvr>
                                        <p:cTn id="16" dur="500"/>
                                        <p:tgtEl>
                                          <p:spTgt spid="2058">
                                            <p:txEl>
                                              <p:pRg st="3" end="3"/>
                                            </p:txEl>
                                          </p:spTgt>
                                        </p:tgtEl>
                                      </p:cBhvr>
                                    </p:animEffect>
                                  </p:childTnLst>
                                </p:cTn>
                              </p:par>
                              <p:par>
                                <p:cTn id="17" presetID="22" presetClass="entr" presetSubtype="4" fill="hold" grpId="2" nodeType="withEffect">
                                  <p:stCondLst>
                                    <p:cond delay="0"/>
                                  </p:stCondLst>
                                  <p:childTnLst>
                                    <p:set>
                                      <p:cBhvr>
                                        <p:cTn id="18" dur="1" fill="hold">
                                          <p:stCondLst>
                                            <p:cond delay="0"/>
                                          </p:stCondLst>
                                        </p:cTn>
                                        <p:tgtEl>
                                          <p:spTgt spid="2058">
                                            <p:txEl>
                                              <p:pRg st="4" end="4"/>
                                            </p:txEl>
                                          </p:spTgt>
                                        </p:tgtEl>
                                        <p:attrNameLst>
                                          <p:attrName>style.visibility</p:attrName>
                                        </p:attrNameLst>
                                      </p:cBhvr>
                                      <p:to>
                                        <p:strVal val="visible"/>
                                      </p:to>
                                    </p:set>
                                    <p:animEffect transition="in" filter="wipe(down)">
                                      <p:cBhvr>
                                        <p:cTn id="19" dur="500"/>
                                        <p:tgtEl>
                                          <p:spTgt spid="2058">
                                            <p:txEl>
                                              <p:pRg st="4" end="4"/>
                                            </p:txEl>
                                          </p:spTgt>
                                        </p:tgtEl>
                                      </p:cBhvr>
                                    </p:animEffect>
                                  </p:childTnLst>
                                </p:cTn>
                              </p:par>
                              <p:par>
                                <p:cTn id="20" presetID="22" presetClass="entr" presetSubtype="4" fill="hold" grpId="2" nodeType="withEffect">
                                  <p:stCondLst>
                                    <p:cond delay="0"/>
                                  </p:stCondLst>
                                  <p:childTnLst>
                                    <p:set>
                                      <p:cBhvr>
                                        <p:cTn id="21" dur="1" fill="hold">
                                          <p:stCondLst>
                                            <p:cond delay="0"/>
                                          </p:stCondLst>
                                        </p:cTn>
                                        <p:tgtEl>
                                          <p:spTgt spid="2058">
                                            <p:txEl>
                                              <p:pRg st="5" end="5"/>
                                            </p:txEl>
                                          </p:spTgt>
                                        </p:tgtEl>
                                        <p:attrNameLst>
                                          <p:attrName>style.visibility</p:attrName>
                                        </p:attrNameLst>
                                      </p:cBhvr>
                                      <p:to>
                                        <p:strVal val="visible"/>
                                      </p:to>
                                    </p:set>
                                    <p:animEffect transition="in" filter="wipe(down)">
                                      <p:cBhvr>
                                        <p:cTn id="22" dur="500"/>
                                        <p:tgtEl>
                                          <p:spTgt spid="20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2" build="allAtOnce"/>
      <p:bldP spid="9"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srcRect/>
          <a:stretch>
            <a:fillRect/>
          </a:stretch>
        </p:blipFill>
        <p:spPr bwMode="auto">
          <a:xfrm>
            <a:off x="-228600" y="762000"/>
            <a:ext cx="4572000" cy="3810000"/>
          </a:xfrm>
          <a:prstGeom prst="rect">
            <a:avLst/>
          </a:prstGeom>
          <a:noFill/>
          <a:ln w="9525">
            <a:noFill/>
            <a:miter lim="800000"/>
            <a:headEnd/>
            <a:tailEnd/>
          </a:ln>
        </p:spPr>
      </p:pic>
      <p:sp>
        <p:nvSpPr>
          <p:cNvPr id="29727" name="Date Placeholder 3"/>
          <p:cNvSpPr>
            <a:spLocks noGrp="1"/>
          </p:cNvSpPr>
          <p:nvPr>
            <p:ph type="dt" sz="quarter" idx="10"/>
          </p:nvPr>
        </p:nvSpPr>
        <p:spPr>
          <a:noFill/>
        </p:spPr>
        <p:txBody>
          <a:bodyPr/>
          <a:lstStyle/>
          <a:p>
            <a:r>
              <a:rPr lang="en-US" smtClean="0"/>
              <a:t>Monday, June 20, 2011</a:t>
            </a:r>
            <a:endParaRPr lang="en-US"/>
          </a:p>
        </p:txBody>
      </p:sp>
      <p:sp>
        <p:nvSpPr>
          <p:cNvPr id="29728"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9729" name="Slide Number Placeholder 5"/>
          <p:cNvSpPr>
            <a:spLocks noGrp="1"/>
          </p:cNvSpPr>
          <p:nvPr>
            <p:ph type="sldNum" sz="quarter" idx="12"/>
          </p:nvPr>
        </p:nvSpPr>
        <p:spPr>
          <a:noFill/>
        </p:spPr>
        <p:txBody>
          <a:bodyPr/>
          <a:lstStyle/>
          <a:p>
            <a:fld id="{2F7B900E-CBBB-5642-AAE1-88282A56A637}" type="slidenum">
              <a:rPr lang="en-US"/>
              <a:pPr/>
              <a:t>10</a:t>
            </a:fld>
            <a:endParaRPr lang="en-US"/>
          </a:p>
        </p:txBody>
      </p:sp>
      <p:sp>
        <p:nvSpPr>
          <p:cNvPr id="29730" name="Rectangle 2"/>
          <p:cNvSpPr>
            <a:spLocks noGrp="1" noChangeArrowheads="1"/>
          </p:cNvSpPr>
          <p:nvPr>
            <p:ph type="title"/>
          </p:nvPr>
        </p:nvSpPr>
        <p:spPr>
          <a:xfrm>
            <a:off x="685800" y="76200"/>
            <a:ext cx="7772400" cy="609600"/>
          </a:xfrm>
        </p:spPr>
        <p:txBody>
          <a:bodyPr/>
          <a:lstStyle/>
          <a:p>
            <a:r>
              <a:rPr lang="en-US" sz="4000"/>
              <a:t>Ex. 7.1 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A person pulls a 50kg crate 40m along a horizontal floor by a constant force </a:t>
            </a:r>
            <a:r>
              <a:rPr lang="en-US" sz="2000" dirty="0" err="1">
                <a:solidFill>
                  <a:schemeClr val="accent2"/>
                </a:solidFill>
                <a:latin typeface="Arial Narrow" charset="0"/>
              </a:rPr>
              <a:t>F</a:t>
            </a:r>
            <a:r>
              <a:rPr lang="en-US" sz="2000" baseline="-25000" dirty="0" err="1">
                <a:solidFill>
                  <a:schemeClr val="accent2"/>
                </a:solidFill>
                <a:latin typeface="Arial Narrow" charset="0"/>
              </a:rPr>
              <a:t>p</a:t>
            </a:r>
            <a:r>
              <a:rPr lang="en-US" sz="2000" dirty="0">
                <a:solidFill>
                  <a:schemeClr val="accent2"/>
                </a:solidFill>
                <a:latin typeface="Arial Narrow" charset="0"/>
              </a:rPr>
              <a:t>=100N, which acts at a 37</a:t>
            </a:r>
            <a:r>
              <a:rPr lang="en-US" sz="2000" baseline="30000" dirty="0">
                <a:solidFill>
                  <a:schemeClr val="accent2"/>
                </a:solidFill>
                <a:latin typeface="Arial Narrow" charset="0"/>
              </a:rPr>
              <a:t>o</a:t>
            </a:r>
            <a:r>
              <a:rPr lang="en-US" sz="2000" dirty="0">
                <a:solidFill>
                  <a:schemeClr val="accent2"/>
                </a:solidFill>
                <a:latin typeface="Arial Narrow" charset="0"/>
              </a:rPr>
              <a:t> angle as shown in the figure.  The floor is rough and exerts a friction force </a:t>
            </a:r>
            <a:r>
              <a:rPr lang="en-US" sz="2000" dirty="0" err="1">
                <a:solidFill>
                  <a:schemeClr val="accent2"/>
                </a:solidFill>
                <a:latin typeface="Arial Narrow" charset="0"/>
              </a:rPr>
              <a:t>F</a:t>
            </a:r>
            <a:r>
              <a:rPr lang="en-US" sz="2000" baseline="-25000" dirty="0" err="1">
                <a:solidFill>
                  <a:schemeClr val="accent2"/>
                </a:solidFill>
                <a:latin typeface="Arial Narrow" charset="0"/>
              </a:rPr>
              <a:t>fr</a:t>
            </a:r>
            <a:r>
              <a:rPr lang="en-US" sz="2000" dirty="0">
                <a:solidFill>
                  <a:schemeClr val="accent2"/>
                </a:solidFill>
                <a:latin typeface="Arial Narrow" charset="0"/>
              </a:rPr>
              <a:t>=50N.  Determine  (a) the work done by each force and (</a:t>
            </a:r>
            <a:r>
              <a:rPr lang="en-US" sz="2000" dirty="0" err="1">
                <a:solidFill>
                  <a:schemeClr val="accent2"/>
                </a:solidFill>
                <a:latin typeface="Arial Narrow" charset="0"/>
              </a:rPr>
              <a:t>b</a:t>
            </a:r>
            <a:r>
              <a:rPr lang="en-US" sz="2000" dirty="0">
                <a:solidFill>
                  <a:schemeClr val="accent2"/>
                </a:solidFill>
                <a:latin typeface="Arial Narrow" charset="0"/>
              </a:rPr>
              <a:t>) the net work done on the crate. </a:t>
            </a:r>
            <a:endParaRPr lang="en-US" sz="2000" dirty="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p:oleObj spid="_x0000_s457730" name="Equation" r:id="rId5" imgW="355600" imgH="241300" progId="Equation.DSMT4">
              <p:embed/>
            </p:oleObj>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G</a:t>
            </a:r>
            <a:r>
              <a:rPr lang="en-US" sz="2000">
                <a:solidFill>
                  <a:srgbClr val="A50021"/>
                </a:solidFill>
                <a:latin typeface="Arial Narrow" charset="0"/>
              </a:rPr>
              <a:t>=-mg</a:t>
            </a:r>
            <a:endParaRPr lang="en-US" sz="200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p:oleObj spid="_x0000_s457731" name="Equation" r:id="rId6" imgW="406400" imgH="241300" progId="Equation.DSMT4">
              <p:embed/>
            </p:oleObj>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11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Which </a:t>
            </a:r>
            <a:r>
              <a:rPr lang="en-US" sz="2000" dirty="0" smtClean="0">
                <a:solidFill>
                  <a:schemeClr val="accent2"/>
                </a:solidFill>
                <a:latin typeface="Arial Narrow" charset="0"/>
              </a:rPr>
              <a:t>forces perform </a:t>
            </a:r>
            <a:r>
              <a:rPr lang="en-US" sz="2000" dirty="0">
                <a:solidFill>
                  <a:schemeClr val="accent2"/>
                </a:solidFill>
                <a:latin typeface="Arial Narrow" charset="0"/>
              </a:rPr>
              <a:t>the work on the crate?</a:t>
            </a:r>
            <a:endParaRPr lang="en-US" sz="2000" dirty="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p:oleObj spid="_x0000_s457732" name="Equation" r:id="rId7" imgW="355600" imgH="266700" progId="Equation.DSMT4">
              <p:embed/>
            </p:oleObj>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p:oleObj spid="_x0000_s457733" name="Equation" r:id="rId8" imgW="381000" imgH="266700" progId="Equation.DSMT4">
              <p:embed/>
            </p:oleObj>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p:oleObj spid="_x0000_s457734" name="Equation" r:id="rId9" imgW="406400" imgH="241300" progId="Equation.DSMT4">
              <p:embed/>
            </p:oleObj>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p:oleObj spid="_x0000_s457735" name="Equation" r:id="rId10" imgW="508000" imgH="241300" progId="Equation.DSMT4">
              <p:embed/>
            </p:oleObj>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p:oleObj spid="_x0000_s457736" name="Equation" r:id="rId11" imgW="1308100" imgH="292100" progId="Equation.DSMT4">
              <p:embed/>
            </p:oleObj>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p:oleObj spid="_x0000_s457737" name="Equation" r:id="rId12" imgW="215900" imgH="152400" progId="Equation.DSMT4">
              <p:embed/>
            </p:oleObj>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p:oleObj spid="_x0000_s457738" name="Equation" r:id="rId13" imgW="533400" imgH="254000" progId="Equation.DSMT4">
              <p:embed/>
            </p:oleObj>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p:oleObj spid="_x0000_s457739" name="Equation" r:id="rId14" imgW="1079500" imgH="330200" progId="Equation.DSMT4">
              <p:embed/>
            </p:oleObj>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p:oleObj spid="_x0000_s457740" name="Equation" r:id="rId15" imgW="1562100" imgH="215900" progId="Equation.DSMT4">
              <p:embed/>
            </p:oleObj>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p:oleObj spid="_x0000_s457741" name="Equation" r:id="rId16" imgW="558800" imgH="254000" progId="Equation.DSMT4">
              <p:embed/>
            </p:oleObj>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p:oleObj spid="_x0000_s457742" name="Equation" r:id="rId17" imgW="1168400" imgH="330200" progId="Equation.DSMT4">
              <p:embed/>
            </p:oleObj>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p:oleObj spid="_x0000_s457743" name="Equation" r:id="rId18" imgW="1638300" imgH="215900" progId="Equation.DSMT4">
              <p:embed/>
            </p:oleObj>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p:oleObj spid="_x0000_s457744" name="Equation" r:id="rId19" imgW="355600" imgH="241300" progId="Equation.DSMT4">
              <p:embed/>
            </p:oleObj>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p:oleObj spid="_x0000_s457745" name="Equation" r:id="rId20" imgW="342900" imgH="266700" progId="Equation.DSMT4">
              <p:embed/>
            </p:oleObj>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p:oleObj spid="_x0000_s457746" name="Equation" r:id="rId21" imgW="381000" imgH="266700" progId="Equation.DSMT4">
              <p:embed/>
            </p:oleObj>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p:oleObj spid="_x0000_s457747" name="Equation" r:id="rId22" imgW="1905000" imgH="279400" progId="Equation.DSMT4">
              <p:embed/>
            </p:oleObj>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p:oleObj spid="_x0000_s457748" name="Equation" r:id="rId23" imgW="2565400" imgH="304800" progId="Equation.DSMT4">
              <p:embed/>
            </p:oleObj>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p:oleObj spid="_x0000_s457749" name="Equation" r:id="rId24" imgW="508000" imgH="254000" progId="Equation.DSMT4">
              <p:embed/>
            </p:oleObj>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p:oleObj spid="_x0000_s457750" name="Equation" r:id="rId25" imgW="495300" imgH="279400" progId="Equation.DSMT4">
              <p:embed/>
            </p:oleObj>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p:oleObj spid="_x0000_s457751" name="Equation" r:id="rId26" imgW="406400" imgH="279400" progId="Equation.DSMT4">
              <p:embed/>
            </p:oleObj>
          </a:graphicData>
        </a:graphic>
      </p:graphicFrame>
      <p:sp>
        <p:nvSpPr>
          <p:cNvPr id="51" name="Text Box 23"/>
          <p:cNvSpPr txBox="1">
            <a:spLocks noChangeArrowheads="1"/>
          </p:cNvSpPr>
          <p:nvPr/>
        </p:nvSpPr>
        <p:spPr bwMode="auto">
          <a:xfrm>
            <a:off x="7772400" y="2286000"/>
            <a:ext cx="9906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N</a:t>
            </a:r>
            <a:r>
              <a:rPr lang="en-US" sz="2000">
                <a:solidFill>
                  <a:srgbClr val="A50021"/>
                </a:solidFill>
                <a:latin typeface="Arial Narrow" charset="0"/>
              </a:rPr>
              <a:t>=+mg</a:t>
            </a:r>
            <a:endParaRPr lang="en-US" sz="200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p:oleObj spid="_x0000_s457752" name="Equation" r:id="rId27" imgW="368300" imgH="241300" progId="Equation.DSMT4">
              <p:embed/>
            </p:oleObj>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p:oleObj spid="_x0000_s457753" name="Equation" r:id="rId28" imgW="520700" imgH="241300" progId="Equation.DSMT4">
              <p:embed/>
            </p:oleObj>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p:oleObj spid="_x0000_s457754" name="Equation" r:id="rId29" imgW="1016000" imgH="279400" progId="Equation.DSMT4">
              <p:embed/>
            </p:oleObj>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p:oleObj spid="_x0000_s457755" name="Equation" r:id="rId30" imgW="1320800" imgH="215900" progId="Equation.DSMT4">
              <p:embed/>
            </p:oleObj>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byF</a:t>
            </a:r>
            <a:r>
              <a:rPr lang="en-US" sz="2000" baseline="-25000">
                <a:solidFill>
                  <a:schemeClr val="accent2"/>
                </a:solidFill>
                <a:latin typeface="Arial Narrow" charset="0"/>
              </a:rPr>
              <a:t>N</a:t>
            </a:r>
            <a:endParaRPr lang="en-US" sz="200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p:oleObj spid="_x0000_s457756" name="Equation" r:id="rId31" imgW="368300" imgH="241300" progId="Equation.DSMT4">
              <p:embed/>
            </p:oleObj>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p:oleObj spid="_x0000_s457757" name="Equation" r:id="rId32" imgW="508000" imgH="254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2419"/>
                                        </p:tgtEl>
                                        <p:attrNameLst>
                                          <p:attrName>style.visibility</p:attrName>
                                        </p:attrNameLst>
                                      </p:cBhvr>
                                      <p:to>
                                        <p:strVal val="visible"/>
                                      </p:to>
                                    </p:set>
                                    <p:animEffect transition="in" filter="wipe(left)">
                                      <p:cBhvr>
                                        <p:cTn id="7" dur="500"/>
                                        <p:tgtEl>
                                          <p:spTgt spid="5724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572420"/>
                                        </p:tgtEl>
                                        <p:attrNameLst>
                                          <p:attrName>style.visibility</p:attrName>
                                        </p:attrNameLst>
                                      </p:cBhvr>
                                      <p:to>
                                        <p:strVal val="visible"/>
                                      </p:to>
                                    </p:set>
                                    <p:animEffect transition="in" filter="wipe(left)">
                                      <p:cBhvr>
                                        <p:cTn id="16" dur="500"/>
                                        <p:tgtEl>
                                          <p:spTgt spid="5724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572439"/>
                                        </p:tgtEl>
                                        <p:attrNameLst>
                                          <p:attrName>style.visibility</p:attrName>
                                        </p:attrNameLst>
                                      </p:cBhvr>
                                      <p:to>
                                        <p:strVal val="visible"/>
                                      </p:to>
                                    </p:set>
                                    <p:animEffect transition="in" filter="wipe(left)">
                                      <p:cBhvr>
                                        <p:cTn id="31" dur="500"/>
                                        <p:tgtEl>
                                          <p:spTgt spid="5724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2437"/>
                                        </p:tgtEl>
                                        <p:attrNameLst>
                                          <p:attrName>style.visibility</p:attrName>
                                        </p:attrNameLst>
                                      </p:cBhvr>
                                      <p:to>
                                        <p:strVal val="visible"/>
                                      </p:to>
                                    </p:set>
                                    <p:animEffect transition="in" filter="wipe(left)">
                                      <p:cBhvr>
                                        <p:cTn id="61" dur="500"/>
                                        <p:tgtEl>
                                          <p:spTgt spid="57243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2424"/>
                                        </p:tgtEl>
                                        <p:attrNameLst>
                                          <p:attrName>style.visibility</p:attrName>
                                        </p:attrNameLst>
                                      </p:cBhvr>
                                      <p:to>
                                        <p:strVal val="visible"/>
                                      </p:to>
                                    </p:set>
                                    <p:animEffect transition="in" filter="wipe(left)">
                                      <p:cBhvr>
                                        <p:cTn id="86" dur="500"/>
                                        <p:tgtEl>
                                          <p:spTgt spid="57242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2425"/>
                                        </p:tgtEl>
                                        <p:attrNameLst>
                                          <p:attrName>style.visibility</p:attrName>
                                        </p:attrNameLst>
                                      </p:cBhvr>
                                      <p:to>
                                        <p:strVal val="visible"/>
                                      </p:to>
                                    </p:set>
                                    <p:animEffect transition="in" filter="wipe(left)">
                                      <p:cBhvr>
                                        <p:cTn id="91" dur="500"/>
                                        <p:tgtEl>
                                          <p:spTgt spid="5724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2426"/>
                                        </p:tgtEl>
                                        <p:attrNameLst>
                                          <p:attrName>style.visibility</p:attrName>
                                        </p:attrNameLst>
                                      </p:cBhvr>
                                      <p:to>
                                        <p:strVal val="visible"/>
                                      </p:to>
                                    </p:set>
                                    <p:animEffect transition="in" filter="wipe(left)">
                                      <p:cBhvr>
                                        <p:cTn id="96" dur="500"/>
                                        <p:tgtEl>
                                          <p:spTgt spid="57242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2427"/>
                                        </p:tgtEl>
                                        <p:attrNameLst>
                                          <p:attrName>style.visibility</p:attrName>
                                        </p:attrNameLst>
                                      </p:cBhvr>
                                      <p:to>
                                        <p:strVal val="visible"/>
                                      </p:to>
                                    </p:set>
                                    <p:animEffect transition="in" filter="wipe(left)">
                                      <p:cBhvr>
                                        <p:cTn id="101" dur="500"/>
                                        <p:tgtEl>
                                          <p:spTgt spid="57242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27"/>
                                        </p:tgtEl>
                                        <p:attrNameLst>
                                          <p:attrName>style.visibility</p:attrName>
                                        </p:attrNameLst>
                                      </p:cBhvr>
                                      <p:to>
                                        <p:strVal val="visible"/>
                                      </p:to>
                                    </p:set>
                                    <p:animEffect transition="in" filter="wipe(left)">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3"/>
                                        </p:tgtEl>
                                        <p:attrNameLst>
                                          <p:attrName>style.visibility</p:attrName>
                                        </p:attrNameLst>
                                      </p:cBhvr>
                                      <p:to>
                                        <p:strVal val="visible"/>
                                      </p:to>
                                    </p:set>
                                    <p:animEffect transition="in" filter="wipe(left)">
                                      <p:cBhvr>
                                        <p:cTn id="111" dur="500"/>
                                        <p:tgtEl>
                                          <p:spTgt spid="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9"/>
                                        </p:tgtEl>
                                        <p:attrNameLst>
                                          <p:attrName>style.visibility</p:attrName>
                                        </p:attrNameLst>
                                      </p:cBhvr>
                                      <p:to>
                                        <p:strVal val="visible"/>
                                      </p:to>
                                    </p:set>
                                    <p:animEffect transition="in" filter="wipe(left)">
                                      <p:cBhvr>
                                        <p:cTn id="116" dur="500"/>
                                        <p:tgtEl>
                                          <p:spTgt spid="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12"/>
                                        </p:tgtEl>
                                        <p:attrNameLst>
                                          <p:attrName>style.visibility</p:attrName>
                                        </p:attrNameLst>
                                      </p:cBhvr>
                                      <p:to>
                                        <p:strVal val="visible"/>
                                      </p:to>
                                    </p:set>
                                    <p:animEffect transition="in" filter="wipe(left)">
                                      <p:cBhvr>
                                        <p:cTn id="126" dur="500"/>
                                        <p:tgtEl>
                                          <p:spTgt spid="1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28"/>
                                        </p:tgtEl>
                                        <p:attrNameLst>
                                          <p:attrName>style.visibility</p:attrName>
                                        </p:attrNameLst>
                                      </p:cBhvr>
                                      <p:to>
                                        <p:strVal val="visible"/>
                                      </p:to>
                                    </p:set>
                                    <p:animEffect transition="in" filter="wipe(left)">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4"/>
                                        </p:tgtEl>
                                        <p:attrNameLst>
                                          <p:attrName>style.visibility</p:attrName>
                                        </p:attrNameLst>
                                      </p:cBhvr>
                                      <p:to>
                                        <p:strVal val="visible"/>
                                      </p:to>
                                    </p:set>
                                    <p:animEffect transition="in" filter="wipe(left)">
                                      <p:cBhvr>
                                        <p:cTn id="136" dur="500"/>
                                        <p:tgtEl>
                                          <p:spTgt spid="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iterate type="wd">
                                    <p:tmPct val="10000"/>
                                  </p:iterate>
                                  <p:childTnLst>
                                    <p:set>
                                      <p:cBhvr>
                                        <p:cTn id="140" dur="1" fill="hold">
                                          <p:stCondLst>
                                            <p:cond delay="0"/>
                                          </p:stCondLst>
                                        </p:cTn>
                                        <p:tgtEl>
                                          <p:spTgt spid="13"/>
                                        </p:tgtEl>
                                        <p:attrNameLst>
                                          <p:attrName>style.visibility</p:attrName>
                                        </p:attrNameLst>
                                      </p:cBhvr>
                                      <p:to>
                                        <p:strVal val="visible"/>
                                      </p:to>
                                    </p:set>
                                    <p:animEffect transition="in" filter="wipe(left)">
                                      <p:cBhvr>
                                        <p:cTn id="141" dur="500"/>
                                        <p:tgtEl>
                                          <p:spTgt spid="13"/>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iterate type="wd">
                                    <p:tmPct val="10000"/>
                                  </p:iterate>
                                  <p:childTnLst>
                                    <p:set>
                                      <p:cBhvr>
                                        <p:cTn id="145" dur="1" fill="hold">
                                          <p:stCondLst>
                                            <p:cond delay="0"/>
                                          </p:stCondLst>
                                        </p:cTn>
                                        <p:tgtEl>
                                          <p:spTgt spid="14"/>
                                        </p:tgtEl>
                                        <p:attrNameLst>
                                          <p:attrName>style.visibility</p:attrName>
                                        </p:attrNameLst>
                                      </p:cBhvr>
                                      <p:to>
                                        <p:strVal val="visible"/>
                                      </p:to>
                                    </p:set>
                                    <p:animEffect transition="in" filter="wipe(left)">
                                      <p:cBhvr>
                                        <p:cTn id="146" dur="500"/>
                                        <p:tgtEl>
                                          <p:spTgt spid="1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iterate type="wd">
                                    <p:tmPct val="10000"/>
                                  </p:iterate>
                                  <p:childTnLst>
                                    <p:set>
                                      <p:cBhvr>
                                        <p:cTn id="150" dur="1" fill="hold">
                                          <p:stCondLst>
                                            <p:cond delay="0"/>
                                          </p:stCondLst>
                                        </p:cTn>
                                        <p:tgtEl>
                                          <p:spTgt spid="17"/>
                                        </p:tgtEl>
                                        <p:attrNameLst>
                                          <p:attrName>style.visibility</p:attrName>
                                        </p:attrNameLst>
                                      </p:cBhvr>
                                      <p:to>
                                        <p:strVal val="visible"/>
                                      </p:to>
                                    </p:set>
                                    <p:animEffect transition="in" filter="wipe(left)">
                                      <p:cBhvr>
                                        <p:cTn id="151" dur="500"/>
                                        <p:tgtEl>
                                          <p:spTgt spid="17"/>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iterate type="wd">
                                    <p:tmPct val="10000"/>
                                  </p:iterate>
                                  <p:childTnLst>
                                    <p:set>
                                      <p:cBhvr>
                                        <p:cTn id="155" dur="1" fill="hold">
                                          <p:stCondLst>
                                            <p:cond delay="0"/>
                                          </p:stCondLst>
                                        </p:cTn>
                                        <p:tgtEl>
                                          <p:spTgt spid="572440"/>
                                        </p:tgtEl>
                                        <p:attrNameLst>
                                          <p:attrName>style.visibility</p:attrName>
                                        </p:attrNameLst>
                                      </p:cBhvr>
                                      <p:to>
                                        <p:strVal val="visible"/>
                                      </p:to>
                                    </p:set>
                                    <p:animEffect transition="in" filter="wipe(left)">
                                      <p:cBhvr>
                                        <p:cTn id="156" dur="500"/>
                                        <p:tgtEl>
                                          <p:spTgt spid="57244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572442"/>
                                        </p:tgtEl>
                                        <p:attrNameLst>
                                          <p:attrName>style.visibility</p:attrName>
                                        </p:attrNameLst>
                                      </p:cBhvr>
                                      <p:to>
                                        <p:strVal val="visible"/>
                                      </p:to>
                                    </p:set>
                                    <p:animEffect transition="in" filter="wipe(left)">
                                      <p:cBhvr>
                                        <p:cTn id="161" dur="500"/>
                                        <p:tgtEl>
                                          <p:spTgt spid="572442"/>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iterate type="wd">
                                    <p:tmPct val="10000"/>
                                  </p:iterate>
                                  <p:childTnLst>
                                    <p:set>
                                      <p:cBhvr>
                                        <p:cTn id="165" dur="1" fill="hold">
                                          <p:stCondLst>
                                            <p:cond delay="0"/>
                                          </p:stCondLst>
                                        </p:cTn>
                                        <p:tgtEl>
                                          <p:spTgt spid="572428"/>
                                        </p:tgtEl>
                                        <p:attrNameLst>
                                          <p:attrName>style.visibility</p:attrName>
                                        </p:attrNameLst>
                                      </p:cBhvr>
                                      <p:to>
                                        <p:strVal val="visible"/>
                                      </p:to>
                                    </p:set>
                                    <p:animEffect transition="in" filter="wipe(left)">
                                      <p:cBhvr>
                                        <p:cTn id="166" dur="500"/>
                                        <p:tgtEl>
                                          <p:spTgt spid="572428"/>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nodeType="clickEffect">
                                  <p:stCondLst>
                                    <p:cond delay="0"/>
                                  </p:stCondLst>
                                  <p:iterate type="wd">
                                    <p:tmPct val="10000"/>
                                  </p:iterate>
                                  <p:childTnLst>
                                    <p:set>
                                      <p:cBhvr>
                                        <p:cTn id="170" dur="1" fill="hold">
                                          <p:stCondLst>
                                            <p:cond delay="0"/>
                                          </p:stCondLst>
                                        </p:cTn>
                                        <p:tgtEl>
                                          <p:spTgt spid="29"/>
                                        </p:tgtEl>
                                        <p:attrNameLst>
                                          <p:attrName>style.visibility</p:attrName>
                                        </p:attrNameLst>
                                      </p:cBhvr>
                                      <p:to>
                                        <p:strVal val="visible"/>
                                      </p:to>
                                    </p:set>
                                    <p:animEffect transition="in" filter="wipe(left)">
                                      <p:cBhvr>
                                        <p:cTn id="171" dur="500"/>
                                        <p:tgtEl>
                                          <p:spTgt spid="29"/>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iterate type="wd">
                                    <p:tmPct val="10000"/>
                                  </p:iterate>
                                  <p:childTnLst>
                                    <p:set>
                                      <p:cBhvr>
                                        <p:cTn id="175" dur="1" fill="hold">
                                          <p:stCondLst>
                                            <p:cond delay="0"/>
                                          </p:stCondLst>
                                        </p:cTn>
                                        <p:tgtEl>
                                          <p:spTgt spid="31"/>
                                        </p:tgtEl>
                                        <p:attrNameLst>
                                          <p:attrName>style.visibility</p:attrName>
                                        </p:attrNameLst>
                                      </p:cBhvr>
                                      <p:to>
                                        <p:strVal val="visible"/>
                                      </p:to>
                                    </p:set>
                                    <p:animEffect transition="in" filter="wipe(left)">
                                      <p:cBhvr>
                                        <p:cTn id="176" dur="500"/>
                                        <p:tgtEl>
                                          <p:spTgt spid="31"/>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iterate type="wd">
                                    <p:tmPct val="10000"/>
                                  </p:iterate>
                                  <p:childTnLst>
                                    <p:set>
                                      <p:cBhvr>
                                        <p:cTn id="180" dur="1" fill="hold">
                                          <p:stCondLst>
                                            <p:cond delay="0"/>
                                          </p:stCondLst>
                                        </p:cTn>
                                        <p:tgtEl>
                                          <p:spTgt spid="572416"/>
                                        </p:tgtEl>
                                        <p:attrNameLst>
                                          <p:attrName>style.visibility</p:attrName>
                                        </p:attrNameLst>
                                      </p:cBhvr>
                                      <p:to>
                                        <p:strVal val="visible"/>
                                      </p:to>
                                    </p:set>
                                    <p:animEffect transition="in" filter="wipe(left)">
                                      <p:cBhvr>
                                        <p:cTn id="181" dur="500"/>
                                        <p:tgtEl>
                                          <p:spTgt spid="572416"/>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nodeType="clickEffect">
                                  <p:stCondLst>
                                    <p:cond delay="0"/>
                                  </p:stCondLst>
                                  <p:iterate type="wd">
                                    <p:tmPct val="10000"/>
                                  </p:iterate>
                                  <p:childTnLst>
                                    <p:set>
                                      <p:cBhvr>
                                        <p:cTn id="185" dur="1" fill="hold">
                                          <p:stCondLst>
                                            <p:cond delay="0"/>
                                          </p:stCondLst>
                                        </p:cTn>
                                        <p:tgtEl>
                                          <p:spTgt spid="572417"/>
                                        </p:tgtEl>
                                        <p:attrNameLst>
                                          <p:attrName>style.visibility</p:attrName>
                                        </p:attrNameLst>
                                      </p:cBhvr>
                                      <p:to>
                                        <p:strVal val="visible"/>
                                      </p:to>
                                    </p:set>
                                    <p:animEffect transition="in" filter="wipe(left)">
                                      <p:cBhvr>
                                        <p:cTn id="186" dur="500"/>
                                        <p:tgtEl>
                                          <p:spTgt spid="572417"/>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iterate type="wd">
                                    <p:tmPct val="10000"/>
                                  </p:iterate>
                                  <p:childTnLst>
                                    <p:set>
                                      <p:cBhvr>
                                        <p:cTn id="190" dur="1" fill="hold">
                                          <p:stCondLst>
                                            <p:cond delay="0"/>
                                          </p:stCondLst>
                                        </p:cTn>
                                        <p:tgtEl>
                                          <p:spTgt spid="30"/>
                                        </p:tgtEl>
                                        <p:attrNameLst>
                                          <p:attrName>style.visibility</p:attrName>
                                        </p:attrNameLst>
                                      </p:cBhvr>
                                      <p:to>
                                        <p:strVal val="visible"/>
                                      </p:to>
                                    </p:set>
                                    <p:animEffect transition="in" filter="wipe(left)">
                                      <p:cBhvr>
                                        <p:cTn id="191" dur="500"/>
                                        <p:tgtEl>
                                          <p:spTgt spid="30"/>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iterate type="wd">
                                    <p:tmPct val="10000"/>
                                  </p:iterate>
                                  <p:childTnLst>
                                    <p:set>
                                      <p:cBhvr>
                                        <p:cTn id="195" dur="1" fill="hold">
                                          <p:stCondLst>
                                            <p:cond delay="0"/>
                                          </p:stCondLst>
                                        </p:cTn>
                                        <p:tgtEl>
                                          <p:spTgt spid="5"/>
                                        </p:tgtEl>
                                        <p:attrNameLst>
                                          <p:attrName>style.visibility</p:attrName>
                                        </p:attrNameLst>
                                      </p:cBhvr>
                                      <p:to>
                                        <p:strVal val="visible"/>
                                      </p:to>
                                    </p:set>
                                    <p:animEffect transition="in" filter="wipe(left)">
                                      <p:cBhvr>
                                        <p:cTn id="196" dur="500"/>
                                        <p:tgtEl>
                                          <p:spTgt spid="5"/>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nodeType="clickEffect">
                                  <p:stCondLst>
                                    <p:cond delay="0"/>
                                  </p:stCondLst>
                                  <p:iterate type="wd">
                                    <p:tmPct val="10000"/>
                                  </p:iterate>
                                  <p:childTnLst>
                                    <p:set>
                                      <p:cBhvr>
                                        <p:cTn id="200" dur="1" fill="hold">
                                          <p:stCondLst>
                                            <p:cond delay="0"/>
                                          </p:stCondLst>
                                        </p:cTn>
                                        <p:tgtEl>
                                          <p:spTgt spid="572418"/>
                                        </p:tgtEl>
                                        <p:attrNameLst>
                                          <p:attrName>style.visibility</p:attrName>
                                        </p:attrNameLst>
                                      </p:cBhvr>
                                      <p:to>
                                        <p:strVal val="visible"/>
                                      </p:to>
                                    </p:set>
                                    <p:animEffect transition="in" filter="wipe(left)">
                                      <p:cBhvr>
                                        <p:cTn id="201" dur="500"/>
                                        <p:tgtEl>
                                          <p:spTgt spid="572418"/>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iterate type="wd">
                                    <p:tmPct val="10000"/>
                                  </p:iterate>
                                  <p:childTnLst>
                                    <p:set>
                                      <p:cBhvr>
                                        <p:cTn id="205" dur="1" fill="hold">
                                          <p:stCondLst>
                                            <p:cond delay="0"/>
                                          </p:stCondLst>
                                        </p:cTn>
                                        <p:tgtEl>
                                          <p:spTgt spid="572429"/>
                                        </p:tgtEl>
                                        <p:attrNameLst>
                                          <p:attrName>style.visibility</p:attrName>
                                        </p:attrNameLst>
                                      </p:cBhvr>
                                      <p:to>
                                        <p:strVal val="visible"/>
                                      </p:to>
                                    </p:set>
                                    <p:animEffect transition="in" filter="wipe(left)">
                                      <p:cBhvr>
                                        <p:cTn id="206" dur="500"/>
                                        <p:tgtEl>
                                          <p:spTgt spid="572429"/>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nodeType="clickEffect">
                                  <p:stCondLst>
                                    <p:cond delay="0"/>
                                  </p:stCondLst>
                                  <p:iterate type="wd">
                                    <p:tmPct val="10000"/>
                                  </p:iterate>
                                  <p:childTnLst>
                                    <p:set>
                                      <p:cBhvr>
                                        <p:cTn id="210" dur="1" fill="hold">
                                          <p:stCondLst>
                                            <p:cond delay="0"/>
                                          </p:stCondLst>
                                        </p:cTn>
                                        <p:tgtEl>
                                          <p:spTgt spid="572421"/>
                                        </p:tgtEl>
                                        <p:attrNameLst>
                                          <p:attrName>style.visibility</p:attrName>
                                        </p:attrNameLst>
                                      </p:cBhvr>
                                      <p:to>
                                        <p:strVal val="visible"/>
                                      </p:to>
                                    </p:set>
                                    <p:animEffect transition="in" filter="wipe(left)">
                                      <p:cBhvr>
                                        <p:cTn id="211" dur="500"/>
                                        <p:tgtEl>
                                          <p:spTgt spid="572421"/>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nodeType="clickEffect">
                                  <p:stCondLst>
                                    <p:cond delay="0"/>
                                  </p:stCondLst>
                                  <p:iterate type="wd">
                                    <p:tmPct val="10000"/>
                                  </p:iterate>
                                  <p:childTnLst>
                                    <p:set>
                                      <p:cBhvr>
                                        <p:cTn id="215" dur="1" fill="hold">
                                          <p:stCondLst>
                                            <p:cond delay="0"/>
                                          </p:stCondLst>
                                        </p:cTn>
                                        <p:tgtEl>
                                          <p:spTgt spid="572422"/>
                                        </p:tgtEl>
                                        <p:attrNameLst>
                                          <p:attrName>style.visibility</p:attrName>
                                        </p:attrNameLst>
                                      </p:cBhvr>
                                      <p:to>
                                        <p:strVal val="visible"/>
                                      </p:to>
                                    </p:set>
                                    <p:animEffect transition="in" filter="wipe(left)">
                                      <p:cBhvr>
                                        <p:cTn id="216" dur="500"/>
                                        <p:tgtEl>
                                          <p:spTgt spid="572422"/>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8" fill="hold" nodeType="clickEffect">
                                  <p:stCondLst>
                                    <p:cond delay="0"/>
                                  </p:stCondLst>
                                  <p:iterate type="wd">
                                    <p:tmPct val="10000"/>
                                  </p:iterate>
                                  <p:childTnLst>
                                    <p:set>
                                      <p:cBhvr>
                                        <p:cTn id="220" dur="1" fill="hold">
                                          <p:stCondLst>
                                            <p:cond delay="0"/>
                                          </p:stCondLst>
                                        </p:cTn>
                                        <p:tgtEl>
                                          <p:spTgt spid="572423"/>
                                        </p:tgtEl>
                                        <p:attrNameLst>
                                          <p:attrName>style.visibility</p:attrName>
                                        </p:attrNameLst>
                                      </p:cBhvr>
                                      <p:to>
                                        <p:strVal val="visible"/>
                                      </p:to>
                                    </p:set>
                                    <p:animEffect transition="in" filter="wipe(left)">
                                      <p:cBhvr>
                                        <p:cTn id="221" dur="500"/>
                                        <p:tgtEl>
                                          <p:spTgt spid="572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animBg="1" autoUpdateAnimBg="0"/>
      <p:bldP spid="572420" grpId="0" animBg="1" autoUpdateAnimBg="0"/>
      <p:bldP spid="572439" grpId="0" animBg="1" autoUpdateAnimBg="0"/>
      <p:bldP spid="572440" grpId="0" animBg="1" autoUpdateAnimBg="0"/>
      <p:bldP spid="19" grpId="0" animBg="1" autoUpdateAnimBg="0"/>
      <p:bldP spid="20" grpId="0" animBg="1" autoUpdateAnimBg="0"/>
      <p:bldP spid="21" grpId="0" animBg="1" autoUpdateAnimBg="0"/>
      <p:bldP spid="22" grpId="0" animBg="1" autoUpdateAnimBg="0"/>
      <p:bldP spid="24" grpId="0" animBg="1" autoUpdateAnimBg="0"/>
      <p:bldP spid="25" grpId="0" animBg="1" autoUpdateAnimBg="0"/>
      <p:bldP spid="27" grpId="0" animBg="1" autoUpdateAnimBg="0"/>
      <p:bldP spid="30" grpId="0" animBg="1" autoUpdateAnimBg="0"/>
      <p:bldP spid="51" grpId="0" animBg="1" autoUpdateAnimBg="0"/>
      <p:bldP spid="56" grpId="0" animBg="1"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56" name="Date Placeholder 2"/>
          <p:cNvSpPr>
            <a:spLocks noGrp="1"/>
          </p:cNvSpPr>
          <p:nvPr>
            <p:ph type="dt" sz="quarter" idx="10"/>
          </p:nvPr>
        </p:nvSpPr>
        <p:spPr>
          <a:noFill/>
        </p:spPr>
        <p:txBody>
          <a:bodyPr/>
          <a:lstStyle/>
          <a:p>
            <a:r>
              <a:rPr lang="en-US" smtClean="0"/>
              <a:t>Monday, June 20, 2011</a:t>
            </a:r>
            <a:endParaRPr lang="en-US"/>
          </a:p>
        </p:txBody>
      </p:sp>
      <p:sp>
        <p:nvSpPr>
          <p:cNvPr id="31757"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1758" name="Slide Number Placeholder 4"/>
          <p:cNvSpPr>
            <a:spLocks noGrp="1"/>
          </p:cNvSpPr>
          <p:nvPr>
            <p:ph type="sldNum" sz="quarter" idx="12"/>
          </p:nvPr>
        </p:nvSpPr>
        <p:spPr>
          <a:noFill/>
        </p:spPr>
        <p:txBody>
          <a:bodyPr/>
          <a:lstStyle/>
          <a:p>
            <a:fld id="{9BF685E3-5F82-134C-997C-9E8CF31E38CF}" type="slidenum">
              <a:rPr lang="en-US"/>
              <a:pPr/>
              <a:t>11</a:t>
            </a:fld>
            <a:endParaRPr lang="en-US"/>
          </a:p>
        </p:txBody>
      </p:sp>
      <p:graphicFrame>
        <p:nvGraphicFramePr>
          <p:cNvPr id="563212" name="Object 2"/>
          <p:cNvGraphicFramePr>
            <a:graphicFrameLocks noChangeAspect="1"/>
          </p:cNvGraphicFramePr>
          <p:nvPr/>
        </p:nvGraphicFramePr>
        <p:xfrm>
          <a:off x="1803400" y="3276600"/>
          <a:ext cx="2006600" cy="628650"/>
        </p:xfrm>
        <a:graphic>
          <a:graphicData uri="http://schemas.openxmlformats.org/presentationml/2006/ole">
            <p:oleObj spid="_x0000_s459778" name="Equation" r:id="rId4" imgW="812520" imgH="253800" progId="Equation.DSMT4">
              <p:embed/>
            </p:oleObj>
          </a:graphicData>
        </a:graphic>
      </p:graphicFrame>
      <p:graphicFrame>
        <p:nvGraphicFramePr>
          <p:cNvPr id="563220" name="Object 3"/>
          <p:cNvGraphicFramePr>
            <a:graphicFrameLocks noChangeAspect="1"/>
          </p:cNvGraphicFramePr>
          <p:nvPr/>
        </p:nvGraphicFramePr>
        <p:xfrm>
          <a:off x="1546225" y="4495800"/>
          <a:ext cx="2351088" cy="628650"/>
        </p:xfrm>
        <a:graphic>
          <a:graphicData uri="http://schemas.openxmlformats.org/presentationml/2006/ole">
            <p:oleObj spid="_x0000_s459779" name="Equation" r:id="rId5" imgW="952200" imgH="253800" progId="Equation.DSMT4">
              <p:embed/>
            </p:oleObj>
          </a:graphicData>
        </a:graphic>
      </p:graphicFrame>
      <p:graphicFrame>
        <p:nvGraphicFramePr>
          <p:cNvPr id="563203" name="Object 4"/>
          <p:cNvGraphicFramePr>
            <a:graphicFrameLocks noChangeAspect="1"/>
          </p:cNvGraphicFramePr>
          <p:nvPr/>
        </p:nvGraphicFramePr>
        <p:xfrm>
          <a:off x="914400" y="3352800"/>
          <a:ext cx="752475" cy="439738"/>
        </p:xfrm>
        <a:graphic>
          <a:graphicData uri="http://schemas.openxmlformats.org/presentationml/2006/ole">
            <p:oleObj spid="_x0000_s459780" name="Equation" r:id="rId6" imgW="304560" imgH="177480" progId="Equation.DSMT4">
              <p:embed/>
            </p:oleObj>
          </a:graphicData>
        </a:graphic>
      </p:graphicFrame>
      <p:pic>
        <p:nvPicPr>
          <p:cNvPr id="563205" name="Picture 5" descr="afg003"/>
          <p:cNvPicPr>
            <a:picLocks noChangeAspect="1" noChangeArrowheads="1"/>
          </p:cNvPicPr>
          <p:nvPr/>
        </p:nvPicPr>
        <p:blipFill>
          <a:blip r:embed="rId7"/>
          <a:srcRect/>
          <a:stretch>
            <a:fillRect/>
          </a:stretch>
        </p:blipFill>
        <p:spPr bwMode="auto">
          <a:xfrm>
            <a:off x="6445250" y="76200"/>
            <a:ext cx="2622550" cy="6781800"/>
          </a:xfrm>
          <a:prstGeom prst="rect">
            <a:avLst/>
          </a:prstGeom>
          <a:noFill/>
          <a:ln w="9525">
            <a:noFill/>
            <a:miter lim="800000"/>
            <a:headEnd/>
            <a:tailEnd/>
          </a:ln>
        </p:spPr>
      </p:pic>
      <p:sp>
        <p:nvSpPr>
          <p:cNvPr id="31760" name="Rectangle 6"/>
          <p:cNvSpPr>
            <a:spLocks noGrp="1" noChangeArrowheads="1"/>
          </p:cNvSpPr>
          <p:nvPr>
            <p:ph type="title"/>
          </p:nvPr>
        </p:nvSpPr>
        <p:spPr>
          <a:xfrm>
            <a:off x="228600" y="228600"/>
            <a:ext cx="6248400" cy="1143000"/>
          </a:xfrm>
        </p:spPr>
        <p:txBody>
          <a:bodyPr/>
          <a:lstStyle/>
          <a:p>
            <a:r>
              <a:rPr lang="en-US" sz="4000"/>
              <a:t>Ex. Bench Pressing and The Concept of Negative Work</a:t>
            </a:r>
          </a:p>
        </p:txBody>
      </p:sp>
      <p:sp>
        <p:nvSpPr>
          <p:cNvPr id="563207" name="Rectangle 7"/>
          <p:cNvSpPr>
            <a:spLocks noChangeArrowheads="1"/>
          </p:cNvSpPr>
          <p:nvPr/>
        </p:nvSpPr>
        <p:spPr bwMode="auto">
          <a:xfrm>
            <a:off x="6477000" y="1981200"/>
            <a:ext cx="2667000" cy="2362200"/>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sp>
        <p:nvSpPr>
          <p:cNvPr id="563208" name="Rectangle 8"/>
          <p:cNvSpPr>
            <a:spLocks noChangeArrowheads="1"/>
          </p:cNvSpPr>
          <p:nvPr/>
        </p:nvSpPr>
        <p:spPr bwMode="auto">
          <a:xfrm>
            <a:off x="6400800" y="4495800"/>
            <a:ext cx="2667000" cy="2362200"/>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sp>
        <p:nvSpPr>
          <p:cNvPr id="563209" name="Text Box 9"/>
          <p:cNvSpPr txBox="1">
            <a:spLocks noChangeArrowheads="1"/>
          </p:cNvSpPr>
          <p:nvPr/>
        </p:nvSpPr>
        <p:spPr bwMode="auto">
          <a:xfrm>
            <a:off x="304800" y="1447800"/>
            <a:ext cx="5791200" cy="13398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weight lifter is bench-pressing a barbell whose weight is 710N a distance of 0.65m above his chest. Then he lowers it the same distance.   The weight is raised and lowered at a constant velocity.  Determine the work in the two cases. </a:t>
            </a:r>
            <a:endParaRPr lang="en-US" sz="2000"/>
          </a:p>
        </p:txBody>
      </p:sp>
      <p:sp>
        <p:nvSpPr>
          <p:cNvPr id="563210" name="Text Box 10"/>
          <p:cNvSpPr txBox="1">
            <a:spLocks noChangeArrowheads="1"/>
          </p:cNvSpPr>
          <p:nvPr/>
        </p:nvSpPr>
        <p:spPr bwMode="auto">
          <a:xfrm>
            <a:off x="381000" y="2819400"/>
            <a:ext cx="5730875"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What is the angle between the force and the displacement?</a:t>
            </a:r>
          </a:p>
        </p:txBody>
      </p:sp>
      <p:graphicFrame>
        <p:nvGraphicFramePr>
          <p:cNvPr id="563211" name="Object 5"/>
          <p:cNvGraphicFramePr>
            <a:graphicFrameLocks noChangeAspect="1"/>
          </p:cNvGraphicFramePr>
          <p:nvPr/>
        </p:nvGraphicFramePr>
        <p:xfrm>
          <a:off x="2819400" y="3352800"/>
          <a:ext cx="314325" cy="439738"/>
        </p:xfrm>
        <a:graphic>
          <a:graphicData uri="http://schemas.openxmlformats.org/presentationml/2006/ole">
            <p:oleObj spid="_x0000_s459781" name="Equation" r:id="rId8" imgW="126720" imgH="177480" progId="Equation.DSMT4">
              <p:embed/>
            </p:oleObj>
          </a:graphicData>
        </a:graphic>
      </p:graphicFrame>
      <p:graphicFrame>
        <p:nvGraphicFramePr>
          <p:cNvPr id="563213" name="Object 6"/>
          <p:cNvGraphicFramePr>
            <a:graphicFrameLocks noChangeAspect="1"/>
          </p:cNvGraphicFramePr>
          <p:nvPr/>
        </p:nvGraphicFramePr>
        <p:xfrm>
          <a:off x="3886200" y="3352800"/>
          <a:ext cx="503238" cy="439738"/>
        </p:xfrm>
        <a:graphic>
          <a:graphicData uri="http://schemas.openxmlformats.org/presentationml/2006/ole">
            <p:oleObj spid="_x0000_s459782" name="Equation" r:id="rId9" imgW="203040" imgH="177480" progId="Equation.DSMT4">
              <p:embed/>
            </p:oleObj>
          </a:graphicData>
        </a:graphic>
      </p:graphicFrame>
      <p:graphicFrame>
        <p:nvGraphicFramePr>
          <p:cNvPr id="563214" name="Object 7"/>
          <p:cNvGraphicFramePr>
            <a:graphicFrameLocks noChangeAspect="1"/>
          </p:cNvGraphicFramePr>
          <p:nvPr/>
        </p:nvGraphicFramePr>
        <p:xfrm>
          <a:off x="1371600" y="3836988"/>
          <a:ext cx="3514725" cy="690562"/>
        </p:xfrm>
        <a:graphic>
          <a:graphicData uri="http://schemas.openxmlformats.org/presentationml/2006/ole">
            <p:oleObj spid="_x0000_s459783" name="Equation" r:id="rId10" imgW="1422400" imgH="279400" progId="Equation.DSMT4">
              <p:embed/>
            </p:oleObj>
          </a:graphicData>
        </a:graphic>
      </p:graphicFrame>
      <p:graphicFrame>
        <p:nvGraphicFramePr>
          <p:cNvPr id="563218" name="Object 8"/>
          <p:cNvGraphicFramePr>
            <a:graphicFrameLocks noChangeAspect="1"/>
          </p:cNvGraphicFramePr>
          <p:nvPr/>
        </p:nvGraphicFramePr>
        <p:xfrm>
          <a:off x="828675" y="4572000"/>
          <a:ext cx="752475" cy="439738"/>
        </p:xfrm>
        <a:graphic>
          <a:graphicData uri="http://schemas.openxmlformats.org/presentationml/2006/ole">
            <p:oleObj spid="_x0000_s459784" name="Equation" r:id="rId11" imgW="304560" imgH="177480" progId="Equation.DSMT4">
              <p:embed/>
            </p:oleObj>
          </a:graphicData>
        </a:graphic>
      </p:graphicFrame>
      <p:graphicFrame>
        <p:nvGraphicFramePr>
          <p:cNvPr id="563219" name="Object 9"/>
          <p:cNvGraphicFramePr>
            <a:graphicFrameLocks noChangeAspect="1"/>
          </p:cNvGraphicFramePr>
          <p:nvPr/>
        </p:nvGraphicFramePr>
        <p:xfrm>
          <a:off x="2571750" y="4572000"/>
          <a:ext cx="628650" cy="439738"/>
        </p:xfrm>
        <a:graphic>
          <a:graphicData uri="http://schemas.openxmlformats.org/presentationml/2006/ole">
            <p:oleObj spid="_x0000_s459785" name="Equation" r:id="rId12" imgW="253800" imgH="177480" progId="Equation.DSMT4">
              <p:embed/>
            </p:oleObj>
          </a:graphicData>
        </a:graphic>
      </p:graphicFrame>
      <p:graphicFrame>
        <p:nvGraphicFramePr>
          <p:cNvPr id="563221" name="Object 10"/>
          <p:cNvGraphicFramePr>
            <a:graphicFrameLocks noChangeAspect="1"/>
          </p:cNvGraphicFramePr>
          <p:nvPr/>
        </p:nvGraphicFramePr>
        <p:xfrm>
          <a:off x="3924300" y="4572000"/>
          <a:ext cx="723900" cy="439738"/>
        </p:xfrm>
        <a:graphic>
          <a:graphicData uri="http://schemas.openxmlformats.org/presentationml/2006/ole">
            <p:oleObj spid="_x0000_s459786" name="Equation" r:id="rId13" imgW="291960" imgH="177480" progId="Equation.DSMT4">
              <p:embed/>
            </p:oleObj>
          </a:graphicData>
        </a:graphic>
      </p:graphicFrame>
      <p:graphicFrame>
        <p:nvGraphicFramePr>
          <p:cNvPr id="563222" name="Object 11"/>
          <p:cNvGraphicFramePr>
            <a:graphicFrameLocks noChangeAspect="1"/>
          </p:cNvGraphicFramePr>
          <p:nvPr/>
        </p:nvGraphicFramePr>
        <p:xfrm>
          <a:off x="1176338" y="5054600"/>
          <a:ext cx="3733800" cy="692150"/>
        </p:xfrm>
        <a:graphic>
          <a:graphicData uri="http://schemas.openxmlformats.org/presentationml/2006/ole">
            <p:oleObj spid="_x0000_s459787" name="Equation" r:id="rId14" imgW="1511300" imgH="279400" progId="Equation.DSMT4">
              <p:embed/>
            </p:oleObj>
          </a:graphicData>
        </a:graphic>
      </p:graphicFrame>
      <p:sp>
        <p:nvSpPr>
          <p:cNvPr id="563223" name="Text Box 23"/>
          <p:cNvSpPr txBox="1">
            <a:spLocks noChangeArrowheads="1"/>
          </p:cNvSpPr>
          <p:nvPr/>
        </p:nvSpPr>
        <p:spPr bwMode="auto">
          <a:xfrm>
            <a:off x="609600" y="5638800"/>
            <a:ext cx="3657600" cy="396875"/>
          </a:xfrm>
          <a:prstGeom prst="rect">
            <a:avLst/>
          </a:prstGeom>
          <a:solidFill>
            <a:schemeClr val="bg1"/>
          </a:solidFill>
          <a:ln w="9525">
            <a:noFill/>
            <a:miter lim="800000"/>
            <a:headEnd/>
            <a:tailEnd/>
          </a:ln>
        </p:spPr>
        <p:txBody>
          <a:bodyPr>
            <a:prstTxWarp prst="textNoShape">
              <a:avLst/>
            </a:prstTxWarp>
            <a:spAutoFit/>
          </a:bodyPr>
          <a:lstStyle/>
          <a:p>
            <a:r>
              <a:rPr lang="en-US" sz="2000">
                <a:solidFill>
                  <a:srgbClr val="333399"/>
                </a:solidFill>
                <a:latin typeface="Arial Narrow" charset="0"/>
              </a:rPr>
              <a:t>What does the negative work mean?</a:t>
            </a:r>
          </a:p>
        </p:txBody>
      </p:sp>
      <p:sp>
        <p:nvSpPr>
          <p:cNvPr id="563224" name="Text Box 24"/>
          <p:cNvSpPr txBox="1">
            <a:spLocks noChangeArrowheads="1"/>
          </p:cNvSpPr>
          <p:nvPr/>
        </p:nvSpPr>
        <p:spPr bwMode="auto">
          <a:xfrm>
            <a:off x="4267200" y="5562600"/>
            <a:ext cx="3276600" cy="701675"/>
          </a:xfrm>
          <a:prstGeom prst="rect">
            <a:avLst/>
          </a:prstGeom>
          <a:solidFill>
            <a:schemeClr val="bg1"/>
          </a:solidFill>
          <a:ln w="9525">
            <a:noFill/>
            <a:miter lim="800000"/>
            <a:headEnd/>
            <a:tailEnd/>
          </a:ln>
        </p:spPr>
        <p:txBody>
          <a:bodyPr>
            <a:prstTxWarp prst="textNoShape">
              <a:avLst/>
            </a:prstTxWarp>
            <a:spAutoFit/>
          </a:bodyPr>
          <a:lstStyle/>
          <a:p>
            <a:r>
              <a:rPr lang="en-US" sz="2000">
                <a:solidFill>
                  <a:srgbClr val="333399"/>
                </a:solidFill>
                <a:latin typeface="Arial Narrow" charset="0"/>
              </a:rPr>
              <a:t>The gravitational force does the work on the weight lifter!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63205"/>
                                        </p:tgtEl>
                                        <p:attrNameLst>
                                          <p:attrName>style.visibility</p:attrName>
                                        </p:attrNameLst>
                                      </p:cBhvr>
                                      <p:to>
                                        <p:strVal val="visible"/>
                                      </p:to>
                                    </p:set>
                                    <p:anim calcmode="lin" valueType="num">
                                      <p:cBhvr>
                                        <p:cTn id="7" dur="500" fill="hold"/>
                                        <p:tgtEl>
                                          <p:spTgt spid="563205"/>
                                        </p:tgtEl>
                                        <p:attrNameLst>
                                          <p:attrName>ppt_w</p:attrName>
                                        </p:attrNameLst>
                                      </p:cBhvr>
                                      <p:tavLst>
                                        <p:tav tm="0">
                                          <p:val>
                                            <p:fltVal val="0"/>
                                          </p:val>
                                        </p:tav>
                                        <p:tav tm="100000">
                                          <p:val>
                                            <p:strVal val="#ppt_w"/>
                                          </p:val>
                                        </p:tav>
                                      </p:tavLst>
                                    </p:anim>
                                    <p:anim calcmode="lin" valueType="num">
                                      <p:cBhvr>
                                        <p:cTn id="8" dur="500" fill="hold"/>
                                        <p:tgtEl>
                                          <p:spTgt spid="563205"/>
                                        </p:tgtEl>
                                        <p:attrNameLst>
                                          <p:attrName>ppt_h</p:attrName>
                                        </p:attrNameLst>
                                      </p:cBhvr>
                                      <p:tavLst>
                                        <p:tav tm="0">
                                          <p:val>
                                            <p:fltVal val="0"/>
                                          </p:val>
                                        </p:tav>
                                        <p:tav tm="100000">
                                          <p:val>
                                            <p:strVal val="#ppt_h"/>
                                          </p:val>
                                        </p:tav>
                                      </p:tavLst>
                                    </p:anim>
                                    <p:animEffect transition="in" filter="fade">
                                      <p:cBhvr>
                                        <p:cTn id="9" dur="500"/>
                                        <p:tgtEl>
                                          <p:spTgt spid="56320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563209"/>
                                        </p:tgtEl>
                                        <p:attrNameLst>
                                          <p:attrName>style.visibility</p:attrName>
                                        </p:attrNameLst>
                                      </p:cBhvr>
                                      <p:to>
                                        <p:strVal val="visible"/>
                                      </p:to>
                                    </p:set>
                                    <p:animEffect transition="in" filter="wipe(left)">
                                      <p:cBhvr>
                                        <p:cTn id="14" dur="500"/>
                                        <p:tgtEl>
                                          <p:spTgt spid="56320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563207"/>
                                        </p:tgtEl>
                                      </p:cBhvr>
                                    </p:animEffect>
                                    <p:set>
                                      <p:cBhvr>
                                        <p:cTn id="19" dur="1" fill="hold">
                                          <p:stCondLst>
                                            <p:cond delay="499"/>
                                          </p:stCondLst>
                                        </p:cTn>
                                        <p:tgtEl>
                                          <p:spTgt spid="5632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63210"/>
                                        </p:tgtEl>
                                        <p:attrNameLst>
                                          <p:attrName>style.visibility</p:attrName>
                                        </p:attrNameLst>
                                      </p:cBhvr>
                                      <p:to>
                                        <p:strVal val="visible"/>
                                      </p:to>
                                    </p:set>
                                    <p:animEffect transition="in" filter="wipe(left)">
                                      <p:cBhvr>
                                        <p:cTn id="24" dur="500"/>
                                        <p:tgtEl>
                                          <p:spTgt spid="5632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63203"/>
                                        </p:tgtEl>
                                        <p:attrNameLst>
                                          <p:attrName>style.visibility</p:attrName>
                                        </p:attrNameLst>
                                      </p:cBhvr>
                                      <p:to>
                                        <p:strVal val="visible"/>
                                      </p:to>
                                    </p:set>
                                    <p:animEffect transition="in" filter="wipe(left)">
                                      <p:cBhvr>
                                        <p:cTn id="29" dur="500"/>
                                        <p:tgtEl>
                                          <p:spTgt spid="56320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63212"/>
                                        </p:tgtEl>
                                        <p:attrNameLst>
                                          <p:attrName>style.visibility</p:attrName>
                                        </p:attrNameLst>
                                      </p:cBhvr>
                                      <p:to>
                                        <p:strVal val="visible"/>
                                      </p:to>
                                    </p:set>
                                    <p:animEffect transition="in" filter="wipe(left)">
                                      <p:cBhvr>
                                        <p:cTn id="34" dur="500"/>
                                        <p:tgtEl>
                                          <p:spTgt spid="5632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63211"/>
                                        </p:tgtEl>
                                        <p:attrNameLst>
                                          <p:attrName>style.visibility</p:attrName>
                                        </p:attrNameLst>
                                      </p:cBhvr>
                                      <p:to>
                                        <p:strVal val="visible"/>
                                      </p:to>
                                    </p:set>
                                    <p:animEffect transition="in" filter="wipe(left)">
                                      <p:cBhvr>
                                        <p:cTn id="39" dur="500"/>
                                        <p:tgtEl>
                                          <p:spTgt spid="5632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63213"/>
                                        </p:tgtEl>
                                        <p:attrNameLst>
                                          <p:attrName>style.visibility</p:attrName>
                                        </p:attrNameLst>
                                      </p:cBhvr>
                                      <p:to>
                                        <p:strVal val="visible"/>
                                      </p:to>
                                    </p:set>
                                    <p:animEffect transition="in" filter="wipe(left)">
                                      <p:cBhvr>
                                        <p:cTn id="44" dur="500"/>
                                        <p:tgtEl>
                                          <p:spTgt spid="5632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63214"/>
                                        </p:tgtEl>
                                        <p:attrNameLst>
                                          <p:attrName>style.visibility</p:attrName>
                                        </p:attrNameLst>
                                      </p:cBhvr>
                                      <p:to>
                                        <p:strVal val="visible"/>
                                      </p:to>
                                    </p:set>
                                    <p:animEffect transition="in" filter="wipe(left)">
                                      <p:cBhvr>
                                        <p:cTn id="49" dur="500"/>
                                        <p:tgtEl>
                                          <p:spTgt spid="563214"/>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xit" presetSubtype="10" fill="hold" grpId="0" nodeType="clickEffect">
                                  <p:stCondLst>
                                    <p:cond delay="0"/>
                                  </p:stCondLst>
                                  <p:childTnLst>
                                    <p:animEffect transition="out" filter="checkerboard(across)">
                                      <p:cBhvr>
                                        <p:cTn id="53" dur="500"/>
                                        <p:tgtEl>
                                          <p:spTgt spid="563208"/>
                                        </p:tgtEl>
                                      </p:cBhvr>
                                    </p:animEffect>
                                    <p:set>
                                      <p:cBhvr>
                                        <p:cTn id="54" dur="1" fill="hold">
                                          <p:stCondLst>
                                            <p:cond delay="499"/>
                                          </p:stCondLst>
                                        </p:cTn>
                                        <p:tgtEl>
                                          <p:spTgt spid="56320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63218"/>
                                        </p:tgtEl>
                                        <p:attrNameLst>
                                          <p:attrName>style.visibility</p:attrName>
                                        </p:attrNameLst>
                                      </p:cBhvr>
                                      <p:to>
                                        <p:strVal val="visible"/>
                                      </p:to>
                                    </p:set>
                                    <p:animEffect transition="in" filter="wipe(left)">
                                      <p:cBhvr>
                                        <p:cTn id="59" dur="500"/>
                                        <p:tgtEl>
                                          <p:spTgt spid="5632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63220"/>
                                        </p:tgtEl>
                                        <p:attrNameLst>
                                          <p:attrName>style.visibility</p:attrName>
                                        </p:attrNameLst>
                                      </p:cBhvr>
                                      <p:to>
                                        <p:strVal val="visible"/>
                                      </p:to>
                                    </p:set>
                                    <p:animEffect transition="in" filter="wipe(left)">
                                      <p:cBhvr>
                                        <p:cTn id="64" dur="500"/>
                                        <p:tgtEl>
                                          <p:spTgt spid="5632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63219"/>
                                        </p:tgtEl>
                                        <p:attrNameLst>
                                          <p:attrName>style.visibility</p:attrName>
                                        </p:attrNameLst>
                                      </p:cBhvr>
                                      <p:to>
                                        <p:strVal val="visible"/>
                                      </p:to>
                                    </p:set>
                                    <p:animEffect transition="in" filter="wipe(left)">
                                      <p:cBhvr>
                                        <p:cTn id="69" dur="500"/>
                                        <p:tgtEl>
                                          <p:spTgt spid="5632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563221"/>
                                        </p:tgtEl>
                                        <p:attrNameLst>
                                          <p:attrName>style.visibility</p:attrName>
                                        </p:attrNameLst>
                                      </p:cBhvr>
                                      <p:to>
                                        <p:strVal val="visible"/>
                                      </p:to>
                                    </p:set>
                                    <p:animEffect transition="in" filter="wipe(left)">
                                      <p:cBhvr>
                                        <p:cTn id="74" dur="500"/>
                                        <p:tgtEl>
                                          <p:spTgt spid="5632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63222"/>
                                        </p:tgtEl>
                                        <p:attrNameLst>
                                          <p:attrName>style.visibility</p:attrName>
                                        </p:attrNameLst>
                                      </p:cBhvr>
                                      <p:to>
                                        <p:strVal val="visible"/>
                                      </p:to>
                                    </p:set>
                                    <p:animEffect transition="in" filter="wipe(left)">
                                      <p:cBhvr>
                                        <p:cTn id="79" dur="500"/>
                                        <p:tgtEl>
                                          <p:spTgt spid="5632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563223"/>
                                        </p:tgtEl>
                                        <p:attrNameLst>
                                          <p:attrName>style.visibility</p:attrName>
                                        </p:attrNameLst>
                                      </p:cBhvr>
                                      <p:to>
                                        <p:strVal val="visible"/>
                                      </p:to>
                                    </p:set>
                                    <p:animEffect transition="in" filter="wipe(left)">
                                      <p:cBhvr>
                                        <p:cTn id="84" dur="500"/>
                                        <p:tgtEl>
                                          <p:spTgt spid="56322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563224"/>
                                        </p:tgtEl>
                                        <p:attrNameLst>
                                          <p:attrName>style.visibility</p:attrName>
                                        </p:attrNameLst>
                                      </p:cBhvr>
                                      <p:to>
                                        <p:strVal val="visible"/>
                                      </p:to>
                                    </p:set>
                                    <p:animEffect transition="in" filter="wipe(left)">
                                      <p:cBhvr>
                                        <p:cTn id="89" dur="500"/>
                                        <p:tgtEl>
                                          <p:spTgt spid="563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7" grpId="0" animBg="1"/>
      <p:bldP spid="563208" grpId="0" animBg="1"/>
      <p:bldP spid="563209" grpId="0" animBg="1" autoUpdateAnimBg="0"/>
      <p:bldP spid="563210" grpId="0"/>
      <p:bldP spid="563223" grpId="0" animBg="1"/>
      <p:bldP spid="56322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r>
              <a:rPr lang="en-US" smtClean="0"/>
              <a:t>Monday, June 20, 2011</a:t>
            </a:r>
            <a:endParaRPr lang="en-US"/>
          </a:p>
        </p:txBody>
      </p:sp>
      <p:sp>
        <p:nvSpPr>
          <p:cNvPr id="33795"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3796" name="Slide Number Placeholder 4"/>
          <p:cNvSpPr>
            <a:spLocks noGrp="1"/>
          </p:cNvSpPr>
          <p:nvPr>
            <p:ph type="sldNum" sz="quarter" idx="12"/>
          </p:nvPr>
        </p:nvSpPr>
        <p:spPr>
          <a:noFill/>
        </p:spPr>
        <p:txBody>
          <a:bodyPr/>
          <a:lstStyle/>
          <a:p>
            <a:fld id="{E3A40F65-AA70-0449-BC8F-845D53B01E0D}" type="slidenum">
              <a:rPr lang="en-US"/>
              <a:pPr/>
              <a:t>12</a:t>
            </a:fld>
            <a:endParaRPr lang="en-US"/>
          </a:p>
        </p:txBody>
      </p:sp>
      <p:sp>
        <p:nvSpPr>
          <p:cNvPr id="61445" name="Text Box 3"/>
          <p:cNvSpPr txBox="1">
            <a:spLocks noChangeArrowheads="1"/>
          </p:cNvSpPr>
          <p:nvPr/>
        </p:nvSpPr>
        <p:spPr bwMode="auto">
          <a:xfrm>
            <a:off x="152400" y="822325"/>
            <a:ext cx="5029200" cy="2282825"/>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The truck is accelerating at a rate of +1.50 m/s</a:t>
            </a:r>
            <a:r>
              <a:rPr lang="en-US" baseline="30000">
                <a:solidFill>
                  <a:srgbClr val="333399"/>
                </a:solidFill>
                <a:latin typeface="Arial Narrow" charset="0"/>
              </a:rPr>
              <a:t>2</a:t>
            </a:r>
            <a:r>
              <a:rPr lang="en-US">
                <a:solidFill>
                  <a:srgbClr val="333399"/>
                </a:solidFill>
                <a:latin typeface="Arial Narrow" charset="0"/>
              </a:rPr>
              <a:t>.  The mass of the crate is 120-kg and it does not slip.  The magnitude of the displacement is 65 m. What is the total work done on the crate by  all of the forces acting on it?</a:t>
            </a:r>
          </a:p>
        </p:txBody>
      </p:sp>
      <p:pic>
        <p:nvPicPr>
          <p:cNvPr id="61446" name="Picture 4" descr="afg004"/>
          <p:cNvPicPr>
            <a:picLocks noChangeAspect="1" noChangeArrowheads="1"/>
          </p:cNvPicPr>
          <p:nvPr/>
        </p:nvPicPr>
        <p:blipFill>
          <a:blip r:embed="rId3"/>
          <a:srcRect/>
          <a:stretch>
            <a:fillRect/>
          </a:stretch>
        </p:blipFill>
        <p:spPr bwMode="auto">
          <a:xfrm>
            <a:off x="5375275" y="914400"/>
            <a:ext cx="3540125" cy="5257800"/>
          </a:xfrm>
          <a:prstGeom prst="rect">
            <a:avLst/>
          </a:prstGeom>
          <a:noFill/>
          <a:ln w="9525">
            <a:noFill/>
            <a:miter lim="800000"/>
            <a:headEnd/>
            <a:tailEnd/>
          </a:ln>
        </p:spPr>
      </p:pic>
      <p:sp>
        <p:nvSpPr>
          <p:cNvPr id="33799" name="Rectangle 5"/>
          <p:cNvSpPr>
            <a:spLocks noGrp="1" noChangeArrowheads="1"/>
          </p:cNvSpPr>
          <p:nvPr>
            <p:ph type="title"/>
          </p:nvPr>
        </p:nvSpPr>
        <p:spPr>
          <a:xfrm>
            <a:off x="685800" y="0"/>
            <a:ext cx="7772400" cy="838200"/>
          </a:xfrm>
        </p:spPr>
        <p:txBody>
          <a:bodyPr/>
          <a:lstStyle/>
          <a:p>
            <a:r>
              <a:rPr lang="en-US"/>
              <a:t>Ex. Accelerating a Crate</a:t>
            </a:r>
          </a:p>
        </p:txBody>
      </p:sp>
      <p:sp>
        <p:nvSpPr>
          <p:cNvPr id="61448" name="Text Box 7"/>
          <p:cNvSpPr txBox="1">
            <a:spLocks noChangeArrowheads="1"/>
          </p:cNvSpPr>
          <p:nvPr/>
        </p:nvSpPr>
        <p:spPr bwMode="auto">
          <a:xfrm>
            <a:off x="381000" y="3276600"/>
            <a:ext cx="50292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What are the forces acting in this motion?</a:t>
            </a:r>
          </a:p>
        </p:txBody>
      </p:sp>
      <p:sp>
        <p:nvSpPr>
          <p:cNvPr id="61449" name="Text Box 8"/>
          <p:cNvSpPr txBox="1">
            <a:spLocks noChangeArrowheads="1"/>
          </p:cNvSpPr>
          <p:nvPr/>
        </p:nvSpPr>
        <p:spPr bwMode="auto">
          <a:xfrm>
            <a:off x="381000" y="3886200"/>
            <a:ext cx="3886200" cy="822325"/>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Gravitational force on the crate, weight, </a:t>
            </a:r>
            <a:r>
              <a:rPr lang="en-US" b="1">
                <a:solidFill>
                  <a:srgbClr val="333399"/>
                </a:solidFill>
                <a:latin typeface="Arial Narrow" charset="0"/>
              </a:rPr>
              <a:t>W </a:t>
            </a:r>
            <a:r>
              <a:rPr lang="en-US">
                <a:solidFill>
                  <a:srgbClr val="333399"/>
                </a:solidFill>
                <a:latin typeface="Arial Narrow" charset="0"/>
              </a:rPr>
              <a:t>or</a:t>
            </a:r>
            <a:r>
              <a:rPr lang="en-US" b="1">
                <a:solidFill>
                  <a:srgbClr val="333399"/>
                </a:solidFill>
                <a:latin typeface="Arial Narrow" charset="0"/>
              </a:rPr>
              <a:t> F</a:t>
            </a:r>
            <a:r>
              <a:rPr lang="en-US" b="1" baseline="-25000">
                <a:solidFill>
                  <a:srgbClr val="333399"/>
                </a:solidFill>
                <a:latin typeface="Arial Narrow" charset="0"/>
              </a:rPr>
              <a:t>g</a:t>
            </a:r>
          </a:p>
        </p:txBody>
      </p:sp>
      <p:sp>
        <p:nvSpPr>
          <p:cNvPr id="61450" name="Text Box 9"/>
          <p:cNvSpPr txBox="1">
            <a:spLocks noChangeArrowheads="1"/>
          </p:cNvSpPr>
          <p:nvPr/>
        </p:nvSpPr>
        <p:spPr bwMode="auto">
          <a:xfrm>
            <a:off x="381000" y="4860925"/>
            <a:ext cx="4572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Normal force force on the crate, </a:t>
            </a:r>
            <a:r>
              <a:rPr lang="en-US" b="1">
                <a:solidFill>
                  <a:srgbClr val="333399"/>
                </a:solidFill>
                <a:latin typeface="Arial Narrow" charset="0"/>
              </a:rPr>
              <a:t>F</a:t>
            </a:r>
            <a:r>
              <a:rPr lang="en-US" b="1" baseline="-25000">
                <a:solidFill>
                  <a:srgbClr val="333399"/>
                </a:solidFill>
                <a:latin typeface="Arial Narrow" charset="0"/>
              </a:rPr>
              <a:t>N</a:t>
            </a:r>
          </a:p>
        </p:txBody>
      </p:sp>
      <p:sp>
        <p:nvSpPr>
          <p:cNvPr id="61451" name="Text Box 10"/>
          <p:cNvSpPr txBox="1">
            <a:spLocks noChangeArrowheads="1"/>
          </p:cNvSpPr>
          <p:nvPr/>
        </p:nvSpPr>
        <p:spPr bwMode="auto">
          <a:xfrm>
            <a:off x="381000" y="5470525"/>
            <a:ext cx="4572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Static frictional force on the crate, </a:t>
            </a:r>
            <a:r>
              <a:rPr lang="en-US" b="1">
                <a:solidFill>
                  <a:srgbClr val="333399"/>
                </a:solidFill>
                <a:latin typeface="Arial Narrow" charset="0"/>
              </a:rPr>
              <a:t>f</a:t>
            </a:r>
            <a:r>
              <a:rPr lang="en-US" b="1" baseline="-25000">
                <a:solidFill>
                  <a:srgbClr val="333399"/>
                </a:solidFill>
                <a:latin typeface="Arial Narrow" charset="0"/>
              </a:rPr>
              <a:t>s</a:t>
            </a:r>
          </a:p>
        </p:txBody>
      </p:sp>
      <p:sp>
        <p:nvSpPr>
          <p:cNvPr id="12" name="Rectangle 11"/>
          <p:cNvSpPr>
            <a:spLocks noChangeArrowheads="1"/>
          </p:cNvSpPr>
          <p:nvPr/>
        </p:nvSpPr>
        <p:spPr bwMode="auto">
          <a:xfrm>
            <a:off x="5410200" y="2057400"/>
            <a:ext cx="3505200" cy="4191000"/>
          </a:xfrm>
          <a:prstGeom prst="rect">
            <a:avLst/>
          </a:prstGeom>
          <a:solidFill>
            <a:srgbClr val="FFFFFF"/>
          </a:solidFill>
          <a:ln w="9525">
            <a:noFill/>
            <a:round/>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wipe(left)">
                                      <p:cBhvr>
                                        <p:cTn id="7" dur="500"/>
                                        <p:tgtEl>
                                          <p:spTgt spid="614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1445"/>
                                        </p:tgtEl>
                                        <p:attrNameLst>
                                          <p:attrName>style.visibility</p:attrName>
                                        </p:attrNameLst>
                                      </p:cBhvr>
                                      <p:to>
                                        <p:strVal val="visible"/>
                                      </p:to>
                                    </p:set>
                                    <p:animEffect transition="in" filter="wipe(left)">
                                      <p:cBhvr>
                                        <p:cTn id="12" dur="500"/>
                                        <p:tgtEl>
                                          <p:spTgt spid="614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8"/>
                                        </p:tgtEl>
                                        <p:attrNameLst>
                                          <p:attrName>style.visibility</p:attrName>
                                        </p:attrNameLst>
                                      </p:cBhvr>
                                      <p:to>
                                        <p:strVal val="visible"/>
                                      </p:to>
                                    </p:set>
                                    <p:animEffect transition="in" filter="wipe(left)">
                                      <p:cBhvr>
                                        <p:cTn id="17" dur="500"/>
                                        <p:tgtEl>
                                          <p:spTgt spid="614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9"/>
                                        </p:tgtEl>
                                        <p:attrNameLst>
                                          <p:attrName>style.visibility</p:attrName>
                                        </p:attrNameLst>
                                      </p:cBhvr>
                                      <p:to>
                                        <p:strVal val="visible"/>
                                      </p:to>
                                    </p:set>
                                    <p:animEffect transition="in" filter="wipe(left)">
                                      <p:cBhvr>
                                        <p:cTn id="22" dur="500"/>
                                        <p:tgtEl>
                                          <p:spTgt spid="614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50"/>
                                        </p:tgtEl>
                                        <p:attrNameLst>
                                          <p:attrName>style.visibility</p:attrName>
                                        </p:attrNameLst>
                                      </p:cBhvr>
                                      <p:to>
                                        <p:strVal val="visible"/>
                                      </p:to>
                                    </p:set>
                                    <p:animEffect transition="in" filter="wipe(left)">
                                      <p:cBhvr>
                                        <p:cTn id="27" dur="500"/>
                                        <p:tgtEl>
                                          <p:spTgt spid="614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51"/>
                                        </p:tgtEl>
                                        <p:attrNameLst>
                                          <p:attrName>style.visibility</p:attrName>
                                        </p:attrNameLst>
                                      </p:cBhvr>
                                      <p:to>
                                        <p:strVal val="visible"/>
                                      </p:to>
                                    </p:set>
                                    <p:animEffect transition="in" filter="wipe(left)">
                                      <p:cBhvr>
                                        <p:cTn id="32" dur="500"/>
                                        <p:tgtEl>
                                          <p:spTgt spid="614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P spid="61448" grpId="0"/>
      <p:bldP spid="61449" grpId="0"/>
      <p:bldP spid="61450" grpId="0"/>
      <p:bldP spid="61451" grpId="0"/>
      <p:bldP spid="12"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54" name="Date Placeholder 2"/>
          <p:cNvSpPr>
            <a:spLocks noGrp="1"/>
          </p:cNvSpPr>
          <p:nvPr>
            <p:ph type="dt" sz="quarter" idx="10"/>
          </p:nvPr>
        </p:nvSpPr>
        <p:spPr>
          <a:noFill/>
        </p:spPr>
        <p:txBody>
          <a:bodyPr/>
          <a:lstStyle/>
          <a:p>
            <a:r>
              <a:rPr lang="en-US" smtClean="0"/>
              <a:t>Monday, June 20, 2011</a:t>
            </a:r>
            <a:endParaRPr lang="en-US"/>
          </a:p>
        </p:txBody>
      </p:sp>
      <p:sp>
        <p:nvSpPr>
          <p:cNvPr id="35855"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5856" name="Slide Number Placeholder 4"/>
          <p:cNvSpPr>
            <a:spLocks noGrp="1"/>
          </p:cNvSpPr>
          <p:nvPr>
            <p:ph type="sldNum" sz="quarter" idx="12"/>
          </p:nvPr>
        </p:nvSpPr>
        <p:spPr>
          <a:noFill/>
        </p:spPr>
        <p:txBody>
          <a:bodyPr/>
          <a:lstStyle/>
          <a:p>
            <a:fld id="{2EC04505-F422-3D4F-8B2E-F66E8EAB0761}" type="slidenum">
              <a:rPr lang="en-US"/>
              <a:pPr/>
              <a:t>13</a:t>
            </a:fld>
            <a:endParaRPr lang="en-US"/>
          </a:p>
        </p:txBody>
      </p:sp>
      <p:pic>
        <p:nvPicPr>
          <p:cNvPr id="35857" name="Picture 5" descr="afg004"/>
          <p:cNvPicPr>
            <a:picLocks noChangeAspect="1" noChangeArrowheads="1"/>
          </p:cNvPicPr>
          <p:nvPr/>
        </p:nvPicPr>
        <p:blipFill>
          <a:blip r:embed="rId4"/>
          <a:srcRect/>
          <a:stretch>
            <a:fillRect/>
          </a:stretch>
        </p:blipFill>
        <p:spPr bwMode="auto">
          <a:xfrm>
            <a:off x="6096000" y="838200"/>
            <a:ext cx="2854325" cy="5562600"/>
          </a:xfrm>
          <a:prstGeom prst="rect">
            <a:avLst/>
          </a:prstGeom>
          <a:noFill/>
          <a:ln w="9525">
            <a:noFill/>
            <a:miter lim="800000"/>
            <a:headEnd/>
            <a:tailEnd/>
          </a:ln>
        </p:spPr>
      </p:pic>
      <p:sp>
        <p:nvSpPr>
          <p:cNvPr id="35858" name="Rectangle 6"/>
          <p:cNvSpPr>
            <a:spLocks noGrp="1" noChangeArrowheads="1"/>
          </p:cNvSpPr>
          <p:nvPr>
            <p:ph type="title"/>
          </p:nvPr>
        </p:nvSpPr>
        <p:spPr>
          <a:xfrm>
            <a:off x="685800" y="76200"/>
            <a:ext cx="7772400" cy="762000"/>
          </a:xfrm>
        </p:spPr>
        <p:txBody>
          <a:bodyPr/>
          <a:lstStyle/>
          <a:p>
            <a:r>
              <a:rPr lang="en-US"/>
              <a:t>Ex. Continued…</a:t>
            </a:r>
          </a:p>
        </p:txBody>
      </p:sp>
      <p:sp>
        <p:nvSpPr>
          <p:cNvPr id="63507" name="Text Box 7"/>
          <p:cNvSpPr txBox="1">
            <a:spLocks noChangeArrowheads="1"/>
          </p:cNvSpPr>
          <p:nvPr/>
        </p:nvSpPr>
        <p:spPr bwMode="auto">
          <a:xfrm>
            <a:off x="381000" y="838200"/>
            <a:ext cx="4724400" cy="830997"/>
          </a:xfrm>
          <a:prstGeom prst="rect">
            <a:avLst/>
          </a:prstGeom>
          <a:noFill/>
          <a:ln w="9525">
            <a:noFill/>
            <a:miter lim="800000"/>
            <a:headEnd/>
            <a:tailEnd/>
          </a:ln>
        </p:spPr>
        <p:txBody>
          <a:bodyPr>
            <a:prstTxWarp prst="textNoShape">
              <a:avLst/>
            </a:prstTxWarp>
            <a:spAutoFit/>
          </a:bodyPr>
          <a:lstStyle/>
          <a:p>
            <a:r>
              <a:rPr lang="en-US" dirty="0">
                <a:solidFill>
                  <a:srgbClr val="333399"/>
                </a:solidFill>
                <a:latin typeface="Arial Narrow" charset="0"/>
              </a:rPr>
              <a:t>Let’s figure</a:t>
            </a:r>
            <a:r>
              <a:rPr lang="en-US" dirty="0" smtClean="0">
                <a:solidFill>
                  <a:srgbClr val="333399"/>
                </a:solidFill>
                <a:latin typeface="Arial Narrow" charset="0"/>
              </a:rPr>
              <a:t> out what </a:t>
            </a:r>
            <a:r>
              <a:rPr lang="en-US" dirty="0">
                <a:solidFill>
                  <a:srgbClr val="333399"/>
                </a:solidFill>
                <a:latin typeface="Arial Narrow" charset="0"/>
              </a:rPr>
              <a:t>the work done by each force in this motion is. </a:t>
            </a:r>
          </a:p>
        </p:txBody>
      </p:sp>
      <p:sp>
        <p:nvSpPr>
          <p:cNvPr id="63508" name="Text Box 8"/>
          <p:cNvSpPr txBox="1">
            <a:spLocks noChangeArrowheads="1"/>
          </p:cNvSpPr>
          <p:nvPr/>
        </p:nvSpPr>
        <p:spPr bwMode="auto">
          <a:xfrm>
            <a:off x="304800" y="1676400"/>
            <a:ext cx="55626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Work done by the gravitational force on the crate, </a:t>
            </a:r>
            <a:r>
              <a:rPr lang="en-US" sz="2000" b="1">
                <a:solidFill>
                  <a:srgbClr val="333399"/>
                </a:solidFill>
                <a:latin typeface="Arial Narrow" charset="0"/>
              </a:rPr>
              <a:t>W</a:t>
            </a:r>
            <a:r>
              <a:rPr lang="en-US" sz="2000">
                <a:solidFill>
                  <a:srgbClr val="333399"/>
                </a:solidFill>
                <a:latin typeface="Arial Narrow" charset="0"/>
              </a:rPr>
              <a:t> or </a:t>
            </a:r>
            <a:r>
              <a:rPr lang="en-US" sz="2000" b="1">
                <a:solidFill>
                  <a:srgbClr val="333399"/>
                </a:solidFill>
                <a:latin typeface="Arial Narrow" charset="0"/>
              </a:rPr>
              <a:t>F</a:t>
            </a:r>
            <a:r>
              <a:rPr lang="en-US" sz="2000" b="1" baseline="-25000">
                <a:solidFill>
                  <a:srgbClr val="333399"/>
                </a:solidFill>
                <a:latin typeface="Arial Narrow" charset="0"/>
              </a:rPr>
              <a:t>g</a:t>
            </a:r>
          </a:p>
        </p:txBody>
      </p:sp>
      <p:sp>
        <p:nvSpPr>
          <p:cNvPr id="63509" name="Text Box 9"/>
          <p:cNvSpPr txBox="1">
            <a:spLocks noChangeArrowheads="1"/>
          </p:cNvSpPr>
          <p:nvPr/>
        </p:nvSpPr>
        <p:spPr bwMode="auto">
          <a:xfrm>
            <a:off x="381000" y="2590800"/>
            <a:ext cx="49530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Work done by</a:t>
            </a:r>
            <a:r>
              <a:rPr lang="en-US" sz="2000">
                <a:latin typeface="Arial Narrow" charset="0"/>
              </a:rPr>
              <a:t> </a:t>
            </a:r>
            <a:r>
              <a:rPr lang="en-US" sz="2000">
                <a:solidFill>
                  <a:srgbClr val="333399"/>
                </a:solidFill>
                <a:latin typeface="Arial Narrow" charset="0"/>
              </a:rPr>
              <a:t>Normal force force on the crate, </a:t>
            </a:r>
            <a:r>
              <a:rPr lang="en-US" sz="2000" b="1">
                <a:solidFill>
                  <a:srgbClr val="333399"/>
                </a:solidFill>
                <a:latin typeface="Arial Narrow" charset="0"/>
              </a:rPr>
              <a:t>F</a:t>
            </a:r>
            <a:r>
              <a:rPr lang="en-US" sz="2000" b="1" baseline="-25000">
                <a:solidFill>
                  <a:srgbClr val="333399"/>
                </a:solidFill>
                <a:latin typeface="Arial Narrow" charset="0"/>
              </a:rPr>
              <a:t>N</a:t>
            </a:r>
          </a:p>
        </p:txBody>
      </p:sp>
      <p:sp>
        <p:nvSpPr>
          <p:cNvPr id="63510" name="Text Box 10"/>
          <p:cNvSpPr txBox="1">
            <a:spLocks noChangeArrowheads="1"/>
          </p:cNvSpPr>
          <p:nvPr/>
        </p:nvSpPr>
        <p:spPr bwMode="auto">
          <a:xfrm>
            <a:off x="381000" y="3581400"/>
            <a:ext cx="55626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Work done by the 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graphicFrame>
        <p:nvGraphicFramePr>
          <p:cNvPr id="567307" name="Object 2"/>
          <p:cNvGraphicFramePr>
            <a:graphicFrameLocks noChangeAspect="1"/>
          </p:cNvGraphicFramePr>
          <p:nvPr/>
        </p:nvGraphicFramePr>
        <p:xfrm>
          <a:off x="457200" y="4603750"/>
          <a:ext cx="627063" cy="366713"/>
        </p:xfrm>
        <a:graphic>
          <a:graphicData uri="http://schemas.openxmlformats.org/presentationml/2006/ole">
            <p:oleObj spid="_x0000_s463874" name="Equation" r:id="rId5" imgW="304560" imgH="177480" progId="Equation.DSMT4">
              <p:embed/>
            </p:oleObj>
          </a:graphicData>
        </a:graphic>
      </p:graphicFrame>
      <p:graphicFrame>
        <p:nvGraphicFramePr>
          <p:cNvPr id="567308" name="Object 3"/>
          <p:cNvGraphicFramePr>
            <a:graphicFrameLocks noChangeAspect="1"/>
          </p:cNvGraphicFramePr>
          <p:nvPr/>
        </p:nvGraphicFramePr>
        <p:xfrm>
          <a:off x="457200" y="4035425"/>
          <a:ext cx="681038" cy="512763"/>
        </p:xfrm>
        <a:graphic>
          <a:graphicData uri="http://schemas.openxmlformats.org/presentationml/2006/ole">
            <p:oleObj spid="_x0000_s463875" name="Equation" r:id="rId6" imgW="304560" imgH="228600" progId="Equation.DSMT4">
              <p:embed/>
            </p:oleObj>
          </a:graphicData>
        </a:graphic>
      </p:graphicFrame>
      <p:graphicFrame>
        <p:nvGraphicFramePr>
          <p:cNvPr id="567310" name="Object 4"/>
          <p:cNvGraphicFramePr>
            <a:graphicFrameLocks noChangeAspect="1"/>
          </p:cNvGraphicFramePr>
          <p:nvPr/>
        </p:nvGraphicFramePr>
        <p:xfrm>
          <a:off x="533400" y="2174875"/>
          <a:ext cx="566738" cy="330200"/>
        </p:xfrm>
        <a:graphic>
          <a:graphicData uri="http://schemas.openxmlformats.org/presentationml/2006/ole">
            <p:oleObj spid="_x0000_s463876" name="Equation" r:id="rId7" imgW="304560" imgH="177480" progId="Equation.DSMT4">
              <p:embed/>
            </p:oleObj>
          </a:graphicData>
        </a:graphic>
      </p:graphicFrame>
      <p:graphicFrame>
        <p:nvGraphicFramePr>
          <p:cNvPr id="567312" name="Object 5"/>
          <p:cNvGraphicFramePr>
            <a:graphicFrameLocks noChangeAspect="1"/>
          </p:cNvGraphicFramePr>
          <p:nvPr/>
        </p:nvGraphicFramePr>
        <p:xfrm>
          <a:off x="1219200" y="2057400"/>
          <a:ext cx="2197100" cy="566738"/>
        </p:xfrm>
        <a:graphic>
          <a:graphicData uri="http://schemas.openxmlformats.org/presentationml/2006/ole">
            <p:oleObj spid="_x0000_s463877" name="Equation" r:id="rId8" imgW="1180800" imgH="304560" progId="Equation.DSMT4">
              <p:embed/>
            </p:oleObj>
          </a:graphicData>
        </a:graphic>
      </p:graphicFrame>
      <p:graphicFrame>
        <p:nvGraphicFramePr>
          <p:cNvPr id="567313" name="Object 6"/>
          <p:cNvGraphicFramePr>
            <a:graphicFrameLocks noChangeAspect="1"/>
          </p:cNvGraphicFramePr>
          <p:nvPr/>
        </p:nvGraphicFramePr>
        <p:xfrm>
          <a:off x="3498850" y="2168525"/>
          <a:ext cx="234950" cy="330200"/>
        </p:xfrm>
        <a:graphic>
          <a:graphicData uri="http://schemas.openxmlformats.org/presentationml/2006/ole">
            <p:oleObj spid="_x0000_s463878" name="Equation" r:id="rId9" imgW="126720" imgH="177480" progId="Equation.DSMT4">
              <p:embed/>
            </p:oleObj>
          </a:graphicData>
        </a:graphic>
      </p:graphicFrame>
      <p:graphicFrame>
        <p:nvGraphicFramePr>
          <p:cNvPr id="567314" name="Object 7"/>
          <p:cNvGraphicFramePr>
            <a:graphicFrameLocks noChangeAspect="1"/>
          </p:cNvGraphicFramePr>
          <p:nvPr/>
        </p:nvGraphicFramePr>
        <p:xfrm>
          <a:off x="533400" y="3132138"/>
          <a:ext cx="566738" cy="330200"/>
        </p:xfrm>
        <a:graphic>
          <a:graphicData uri="http://schemas.openxmlformats.org/presentationml/2006/ole">
            <p:oleObj spid="_x0000_s463879" name="Equation" r:id="rId10" imgW="304560" imgH="177480" progId="Equation.DSMT4">
              <p:embed/>
            </p:oleObj>
          </a:graphicData>
        </a:graphic>
      </p:graphicFrame>
      <p:graphicFrame>
        <p:nvGraphicFramePr>
          <p:cNvPr id="567315" name="Object 8"/>
          <p:cNvGraphicFramePr>
            <a:graphicFrameLocks noChangeAspect="1"/>
          </p:cNvGraphicFramePr>
          <p:nvPr/>
        </p:nvGraphicFramePr>
        <p:xfrm>
          <a:off x="1196975" y="3014663"/>
          <a:ext cx="2243138" cy="566737"/>
        </p:xfrm>
        <a:graphic>
          <a:graphicData uri="http://schemas.openxmlformats.org/presentationml/2006/ole">
            <p:oleObj spid="_x0000_s463880" name="Equation" r:id="rId11" imgW="1206360" imgH="304560" progId="Equation.DSMT4">
              <p:embed/>
            </p:oleObj>
          </a:graphicData>
        </a:graphic>
      </p:graphicFrame>
      <p:graphicFrame>
        <p:nvGraphicFramePr>
          <p:cNvPr id="567316" name="Object 9"/>
          <p:cNvGraphicFramePr>
            <a:graphicFrameLocks noChangeAspect="1"/>
          </p:cNvGraphicFramePr>
          <p:nvPr/>
        </p:nvGraphicFramePr>
        <p:xfrm>
          <a:off x="3498850" y="3090863"/>
          <a:ext cx="234950" cy="330200"/>
        </p:xfrm>
        <a:graphic>
          <a:graphicData uri="http://schemas.openxmlformats.org/presentationml/2006/ole">
            <p:oleObj spid="_x0000_s463881" name="Equation" r:id="rId12" imgW="126720" imgH="177480" progId="Equation.DSMT4">
              <p:embed/>
            </p:oleObj>
          </a:graphicData>
        </a:graphic>
      </p:graphicFrame>
      <p:graphicFrame>
        <p:nvGraphicFramePr>
          <p:cNvPr id="567317" name="Object 10"/>
          <p:cNvGraphicFramePr>
            <a:graphicFrameLocks noChangeAspect="1"/>
          </p:cNvGraphicFramePr>
          <p:nvPr/>
        </p:nvGraphicFramePr>
        <p:xfrm>
          <a:off x="1111250" y="4132263"/>
          <a:ext cx="793750" cy="312737"/>
        </p:xfrm>
        <a:graphic>
          <a:graphicData uri="http://schemas.openxmlformats.org/presentationml/2006/ole">
            <p:oleObj spid="_x0000_s463882" name="Equation" r:id="rId13" imgW="355320" imgH="139680" progId="Equation.DSMT4">
              <p:embed/>
            </p:oleObj>
          </a:graphicData>
        </a:graphic>
      </p:graphicFrame>
      <p:graphicFrame>
        <p:nvGraphicFramePr>
          <p:cNvPr id="567318" name="Object 11"/>
          <p:cNvGraphicFramePr>
            <a:graphicFrameLocks noChangeAspect="1"/>
          </p:cNvGraphicFramePr>
          <p:nvPr/>
        </p:nvGraphicFramePr>
        <p:xfrm>
          <a:off x="1836738" y="3962400"/>
          <a:ext cx="3802062" cy="627063"/>
        </p:xfrm>
        <a:graphic>
          <a:graphicData uri="http://schemas.openxmlformats.org/presentationml/2006/ole">
            <p:oleObj spid="_x0000_s463883" name="Equation" r:id="rId14" imgW="1701720" imgH="279360" progId="Equation.DSMT4">
              <p:embed/>
            </p:oleObj>
          </a:graphicData>
        </a:graphic>
      </p:graphicFrame>
      <p:graphicFrame>
        <p:nvGraphicFramePr>
          <p:cNvPr id="567319" name="Object 12"/>
          <p:cNvGraphicFramePr>
            <a:graphicFrameLocks noChangeAspect="1"/>
          </p:cNvGraphicFramePr>
          <p:nvPr/>
        </p:nvGraphicFramePr>
        <p:xfrm>
          <a:off x="1066800" y="4589463"/>
          <a:ext cx="914400" cy="471487"/>
        </p:xfrm>
        <a:graphic>
          <a:graphicData uri="http://schemas.openxmlformats.org/presentationml/2006/ole">
            <p:oleObj spid="_x0000_s463884" name="Equation" r:id="rId15" imgW="444240" imgH="228600" progId="Equation.DSMT4">
              <p:embed/>
            </p:oleObj>
          </a:graphicData>
        </a:graphic>
      </p:graphicFrame>
      <p:graphicFrame>
        <p:nvGraphicFramePr>
          <p:cNvPr id="567320" name="Object 13"/>
          <p:cNvGraphicFramePr>
            <a:graphicFrameLocks noChangeAspect="1"/>
          </p:cNvGraphicFramePr>
          <p:nvPr/>
        </p:nvGraphicFramePr>
        <p:xfrm>
          <a:off x="1973263" y="4487863"/>
          <a:ext cx="4364037" cy="628650"/>
        </p:xfrm>
        <a:graphic>
          <a:graphicData uri="http://schemas.openxmlformats.org/presentationml/2006/ole">
            <p:oleObj spid="_x0000_s463885" name="Equation" r:id="rId16" imgW="2120900" imgH="304800" progId="Equation.DSMT4">
              <p:embed/>
            </p:oleObj>
          </a:graphicData>
        </a:graphic>
      </p:graphicFrame>
      <p:sp>
        <p:nvSpPr>
          <p:cNvPr id="63511" name="Text Box 25"/>
          <p:cNvSpPr txBox="1">
            <a:spLocks noChangeArrowheads="1"/>
          </p:cNvSpPr>
          <p:nvPr/>
        </p:nvSpPr>
        <p:spPr bwMode="auto">
          <a:xfrm>
            <a:off x="381000" y="5165725"/>
            <a:ext cx="26670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Which force did the work?</a:t>
            </a:r>
            <a:endParaRPr lang="en-US" sz="2000" b="1" baseline="-25000">
              <a:solidFill>
                <a:srgbClr val="333399"/>
              </a:solidFill>
              <a:latin typeface="Monotype Corsiva" charset="0"/>
            </a:endParaRPr>
          </a:p>
        </p:txBody>
      </p:sp>
      <p:sp>
        <p:nvSpPr>
          <p:cNvPr id="63512" name="Text Box 26"/>
          <p:cNvSpPr txBox="1">
            <a:spLocks noChangeArrowheads="1"/>
          </p:cNvSpPr>
          <p:nvPr/>
        </p:nvSpPr>
        <p:spPr bwMode="auto">
          <a:xfrm>
            <a:off x="2971800" y="5181600"/>
            <a:ext cx="36576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sp>
        <p:nvSpPr>
          <p:cNvPr id="63513" name="Text Box 27"/>
          <p:cNvSpPr txBox="1">
            <a:spLocks noChangeArrowheads="1"/>
          </p:cNvSpPr>
          <p:nvPr/>
        </p:nvSpPr>
        <p:spPr bwMode="auto">
          <a:xfrm>
            <a:off x="381000" y="5622925"/>
            <a:ext cx="7620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How?</a:t>
            </a:r>
            <a:endParaRPr lang="en-US" sz="2000" b="1" baseline="-25000">
              <a:solidFill>
                <a:srgbClr val="333399"/>
              </a:solidFill>
              <a:latin typeface="Monotype Corsiva" charset="0"/>
            </a:endParaRPr>
          </a:p>
        </p:txBody>
      </p:sp>
      <p:sp>
        <p:nvSpPr>
          <p:cNvPr id="63514" name="Text Box 28"/>
          <p:cNvSpPr txBox="1">
            <a:spLocks noChangeArrowheads="1"/>
          </p:cNvSpPr>
          <p:nvPr/>
        </p:nvSpPr>
        <p:spPr bwMode="auto">
          <a:xfrm>
            <a:off x="1219200" y="5638800"/>
            <a:ext cx="56388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By holding on to the crate so that it moves with the truck!</a:t>
            </a:r>
            <a:endParaRPr lang="en-US" sz="2000" b="1" baseline="-25000">
              <a:solidFill>
                <a:srgbClr val="333399"/>
              </a:solidFill>
              <a:latin typeface="Monotype Corsi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07"/>
                                        </p:tgtEl>
                                        <p:attrNameLst>
                                          <p:attrName>style.visibility</p:attrName>
                                        </p:attrNameLst>
                                      </p:cBhvr>
                                      <p:to>
                                        <p:strVal val="visible"/>
                                      </p:to>
                                    </p:set>
                                    <p:animEffect transition="in" filter="wipe(left)">
                                      <p:cBhvr>
                                        <p:cTn id="7" dur="500"/>
                                        <p:tgtEl>
                                          <p:spTgt spid="635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08"/>
                                        </p:tgtEl>
                                        <p:attrNameLst>
                                          <p:attrName>style.visibility</p:attrName>
                                        </p:attrNameLst>
                                      </p:cBhvr>
                                      <p:to>
                                        <p:strVal val="visible"/>
                                      </p:to>
                                    </p:set>
                                    <p:animEffect transition="in" filter="wipe(left)">
                                      <p:cBhvr>
                                        <p:cTn id="12" dur="500"/>
                                        <p:tgtEl>
                                          <p:spTgt spid="635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7310"/>
                                        </p:tgtEl>
                                        <p:attrNameLst>
                                          <p:attrName>style.visibility</p:attrName>
                                        </p:attrNameLst>
                                      </p:cBhvr>
                                      <p:to>
                                        <p:strVal val="visible"/>
                                      </p:to>
                                    </p:set>
                                    <p:animEffect transition="in" filter="wipe(left)">
                                      <p:cBhvr>
                                        <p:cTn id="17" dur="500"/>
                                        <p:tgtEl>
                                          <p:spTgt spid="5673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7312"/>
                                        </p:tgtEl>
                                        <p:attrNameLst>
                                          <p:attrName>style.visibility</p:attrName>
                                        </p:attrNameLst>
                                      </p:cBhvr>
                                      <p:to>
                                        <p:strVal val="visible"/>
                                      </p:to>
                                    </p:set>
                                    <p:animEffect transition="in" filter="wipe(left)">
                                      <p:cBhvr>
                                        <p:cTn id="22" dur="500"/>
                                        <p:tgtEl>
                                          <p:spTgt spid="5673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7313"/>
                                        </p:tgtEl>
                                        <p:attrNameLst>
                                          <p:attrName>style.visibility</p:attrName>
                                        </p:attrNameLst>
                                      </p:cBhvr>
                                      <p:to>
                                        <p:strVal val="visible"/>
                                      </p:to>
                                    </p:set>
                                    <p:animEffect transition="in" filter="wipe(left)">
                                      <p:cBhvr>
                                        <p:cTn id="27" dur="500"/>
                                        <p:tgtEl>
                                          <p:spTgt spid="5673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509"/>
                                        </p:tgtEl>
                                        <p:attrNameLst>
                                          <p:attrName>style.visibility</p:attrName>
                                        </p:attrNameLst>
                                      </p:cBhvr>
                                      <p:to>
                                        <p:strVal val="visible"/>
                                      </p:to>
                                    </p:set>
                                    <p:animEffect transition="in" filter="wipe(left)">
                                      <p:cBhvr>
                                        <p:cTn id="32" dur="500"/>
                                        <p:tgtEl>
                                          <p:spTgt spid="6350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7314"/>
                                        </p:tgtEl>
                                        <p:attrNameLst>
                                          <p:attrName>style.visibility</p:attrName>
                                        </p:attrNameLst>
                                      </p:cBhvr>
                                      <p:to>
                                        <p:strVal val="visible"/>
                                      </p:to>
                                    </p:set>
                                    <p:animEffect transition="in" filter="wipe(left)">
                                      <p:cBhvr>
                                        <p:cTn id="37" dur="500"/>
                                        <p:tgtEl>
                                          <p:spTgt spid="5673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67315"/>
                                        </p:tgtEl>
                                        <p:attrNameLst>
                                          <p:attrName>style.visibility</p:attrName>
                                        </p:attrNameLst>
                                      </p:cBhvr>
                                      <p:to>
                                        <p:strVal val="visible"/>
                                      </p:to>
                                    </p:set>
                                    <p:animEffect transition="in" filter="wipe(left)">
                                      <p:cBhvr>
                                        <p:cTn id="42" dur="500"/>
                                        <p:tgtEl>
                                          <p:spTgt spid="5673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67316"/>
                                        </p:tgtEl>
                                        <p:attrNameLst>
                                          <p:attrName>style.visibility</p:attrName>
                                        </p:attrNameLst>
                                      </p:cBhvr>
                                      <p:to>
                                        <p:strVal val="visible"/>
                                      </p:to>
                                    </p:set>
                                    <p:animEffect transition="in" filter="wipe(left)">
                                      <p:cBhvr>
                                        <p:cTn id="47" dur="500"/>
                                        <p:tgtEl>
                                          <p:spTgt spid="5673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3510"/>
                                        </p:tgtEl>
                                        <p:attrNameLst>
                                          <p:attrName>style.visibility</p:attrName>
                                        </p:attrNameLst>
                                      </p:cBhvr>
                                      <p:to>
                                        <p:strVal val="visible"/>
                                      </p:to>
                                    </p:set>
                                    <p:animEffect transition="in" filter="wipe(left)">
                                      <p:cBhvr>
                                        <p:cTn id="52" dur="500"/>
                                        <p:tgtEl>
                                          <p:spTgt spid="635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67308"/>
                                        </p:tgtEl>
                                        <p:attrNameLst>
                                          <p:attrName>style.visibility</p:attrName>
                                        </p:attrNameLst>
                                      </p:cBhvr>
                                      <p:to>
                                        <p:strVal val="visible"/>
                                      </p:to>
                                    </p:set>
                                    <p:animEffect transition="in" filter="wipe(left)">
                                      <p:cBhvr>
                                        <p:cTn id="57" dur="500"/>
                                        <p:tgtEl>
                                          <p:spTgt spid="56730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67317"/>
                                        </p:tgtEl>
                                        <p:attrNameLst>
                                          <p:attrName>style.visibility</p:attrName>
                                        </p:attrNameLst>
                                      </p:cBhvr>
                                      <p:to>
                                        <p:strVal val="visible"/>
                                      </p:to>
                                    </p:set>
                                    <p:animEffect transition="in" filter="wipe(left)">
                                      <p:cBhvr>
                                        <p:cTn id="62" dur="500"/>
                                        <p:tgtEl>
                                          <p:spTgt spid="5673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67318"/>
                                        </p:tgtEl>
                                        <p:attrNameLst>
                                          <p:attrName>style.visibility</p:attrName>
                                        </p:attrNameLst>
                                      </p:cBhvr>
                                      <p:to>
                                        <p:strVal val="visible"/>
                                      </p:to>
                                    </p:set>
                                    <p:animEffect transition="in" filter="wipe(left)">
                                      <p:cBhvr>
                                        <p:cTn id="67" dur="500"/>
                                        <p:tgtEl>
                                          <p:spTgt spid="5673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67307"/>
                                        </p:tgtEl>
                                        <p:attrNameLst>
                                          <p:attrName>style.visibility</p:attrName>
                                        </p:attrNameLst>
                                      </p:cBhvr>
                                      <p:to>
                                        <p:strVal val="visible"/>
                                      </p:to>
                                    </p:set>
                                    <p:animEffect transition="in" filter="wipe(left)">
                                      <p:cBhvr>
                                        <p:cTn id="72" dur="500"/>
                                        <p:tgtEl>
                                          <p:spTgt spid="56730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67319"/>
                                        </p:tgtEl>
                                        <p:attrNameLst>
                                          <p:attrName>style.visibility</p:attrName>
                                        </p:attrNameLst>
                                      </p:cBhvr>
                                      <p:to>
                                        <p:strVal val="visible"/>
                                      </p:to>
                                    </p:set>
                                    <p:animEffect transition="in" filter="wipe(left)">
                                      <p:cBhvr>
                                        <p:cTn id="77" dur="500"/>
                                        <p:tgtEl>
                                          <p:spTgt spid="5673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67320"/>
                                        </p:tgtEl>
                                        <p:attrNameLst>
                                          <p:attrName>style.visibility</p:attrName>
                                        </p:attrNameLst>
                                      </p:cBhvr>
                                      <p:to>
                                        <p:strVal val="visible"/>
                                      </p:to>
                                    </p:set>
                                    <p:animEffect transition="in" filter="wipe(left)">
                                      <p:cBhvr>
                                        <p:cTn id="82" dur="500"/>
                                        <p:tgtEl>
                                          <p:spTgt spid="5673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3511"/>
                                        </p:tgtEl>
                                        <p:attrNameLst>
                                          <p:attrName>style.visibility</p:attrName>
                                        </p:attrNameLst>
                                      </p:cBhvr>
                                      <p:to>
                                        <p:strVal val="visible"/>
                                      </p:to>
                                    </p:set>
                                    <p:animEffect transition="in" filter="wipe(left)">
                                      <p:cBhvr>
                                        <p:cTn id="87" dur="500"/>
                                        <p:tgtEl>
                                          <p:spTgt spid="6351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3512"/>
                                        </p:tgtEl>
                                        <p:attrNameLst>
                                          <p:attrName>style.visibility</p:attrName>
                                        </p:attrNameLst>
                                      </p:cBhvr>
                                      <p:to>
                                        <p:strVal val="visible"/>
                                      </p:to>
                                    </p:set>
                                    <p:animEffect transition="in" filter="wipe(left)">
                                      <p:cBhvr>
                                        <p:cTn id="92" dur="500"/>
                                        <p:tgtEl>
                                          <p:spTgt spid="6351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3513"/>
                                        </p:tgtEl>
                                        <p:attrNameLst>
                                          <p:attrName>style.visibility</p:attrName>
                                        </p:attrNameLst>
                                      </p:cBhvr>
                                      <p:to>
                                        <p:strVal val="visible"/>
                                      </p:to>
                                    </p:set>
                                    <p:animEffect transition="in" filter="wipe(left)">
                                      <p:cBhvr>
                                        <p:cTn id="97" dur="500"/>
                                        <p:tgtEl>
                                          <p:spTgt spid="6351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3514"/>
                                        </p:tgtEl>
                                        <p:attrNameLst>
                                          <p:attrName>style.visibility</p:attrName>
                                        </p:attrNameLst>
                                      </p:cBhvr>
                                      <p:to>
                                        <p:strVal val="visible"/>
                                      </p:to>
                                    </p:set>
                                    <p:animEffect transition="in" filter="wipe(left)">
                                      <p:cBhvr>
                                        <p:cTn id="102" dur="500"/>
                                        <p:tgtEl>
                                          <p:spTgt spid="63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7" grpId="0"/>
      <p:bldP spid="63508" grpId="0"/>
      <p:bldP spid="63509" grpId="0"/>
      <p:bldP spid="63510" grpId="0"/>
      <p:bldP spid="63511" grpId="0"/>
      <p:bldP spid="63512" grpId="0"/>
      <p:bldP spid="63513" grpId="0"/>
      <p:bldP spid="6351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904" name="Date Placeholder 3"/>
          <p:cNvSpPr>
            <a:spLocks noGrp="1"/>
          </p:cNvSpPr>
          <p:nvPr>
            <p:ph type="dt" sz="quarter" idx="10"/>
          </p:nvPr>
        </p:nvSpPr>
        <p:spPr>
          <a:noFill/>
        </p:spPr>
        <p:txBody>
          <a:bodyPr/>
          <a:lstStyle/>
          <a:p>
            <a:r>
              <a:rPr lang="en-US" smtClean="0"/>
              <a:t>Monday, June 20, 2011</a:t>
            </a:r>
            <a:endParaRPr lang="en-US"/>
          </a:p>
        </p:txBody>
      </p:sp>
      <p:sp>
        <p:nvSpPr>
          <p:cNvPr id="37905"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37906" name="Slide Number Placeholder 5"/>
          <p:cNvSpPr>
            <a:spLocks noGrp="1"/>
          </p:cNvSpPr>
          <p:nvPr>
            <p:ph type="sldNum" sz="quarter" idx="12"/>
          </p:nvPr>
        </p:nvSpPr>
        <p:spPr>
          <a:noFill/>
        </p:spPr>
        <p:txBody>
          <a:bodyPr/>
          <a:lstStyle/>
          <a:p>
            <a:fld id="{5DE3AA66-C16B-F843-BC69-A50A02A391A4}" type="slidenum">
              <a:rPr lang="en-US"/>
              <a:pPr/>
              <a:t>14</a:t>
            </a:fld>
            <a:endParaRPr lang="en-US"/>
          </a:p>
        </p:txBody>
      </p:sp>
      <p:sp>
        <p:nvSpPr>
          <p:cNvPr id="310274" name="Rectangle 2"/>
          <p:cNvSpPr>
            <a:spLocks noChangeArrowheads="1"/>
          </p:cNvSpPr>
          <p:nvPr/>
        </p:nvSpPr>
        <p:spPr bwMode="auto">
          <a:xfrm>
            <a:off x="7848600" y="4419600"/>
            <a:ext cx="1143000" cy="457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37908" name="Rectangle 3"/>
          <p:cNvSpPr>
            <a:spLocks noGrp="1" noChangeArrowheads="1"/>
          </p:cNvSpPr>
          <p:nvPr>
            <p:ph type="title"/>
          </p:nvPr>
        </p:nvSpPr>
        <p:spPr>
          <a:xfrm>
            <a:off x="685800" y="152400"/>
            <a:ext cx="7772400" cy="609600"/>
          </a:xfrm>
        </p:spPr>
        <p:txBody>
          <a:bodyPr/>
          <a:lstStyle/>
          <a:p>
            <a:r>
              <a:rPr lang="en-US"/>
              <a:t>Work Done by the Varying Force</a:t>
            </a:r>
          </a:p>
        </p:txBody>
      </p:sp>
      <p:sp>
        <p:nvSpPr>
          <p:cNvPr id="310276" name="Rectangle 4"/>
          <p:cNvSpPr>
            <a:spLocks noGrp="1" noChangeArrowheads="1"/>
          </p:cNvSpPr>
          <p:nvPr>
            <p:ph type="body" idx="1"/>
          </p:nvPr>
        </p:nvSpPr>
        <p:spPr>
          <a:xfrm>
            <a:off x="685800" y="762000"/>
            <a:ext cx="8001000" cy="1066800"/>
          </a:xfrm>
        </p:spPr>
        <p:txBody>
          <a:bodyPr/>
          <a:lstStyle/>
          <a:p>
            <a:pPr>
              <a:lnSpc>
                <a:spcPct val="80000"/>
              </a:lnSpc>
            </a:pPr>
            <a:r>
              <a:rPr lang="en-US" sz="2400"/>
              <a:t>If the force depends on the position of the object in motion,</a:t>
            </a:r>
          </a:p>
          <a:p>
            <a:pPr>
              <a:lnSpc>
                <a:spcPct val="80000"/>
              </a:lnSpc>
              <a:buFont typeface="Arial Narrow" charset="0"/>
              <a:buChar char="→"/>
            </a:pPr>
            <a:r>
              <a:rPr lang="en-US" sz="2400"/>
              <a:t>one must consider the work in small segments of the displacement where the force can be considered constant</a:t>
            </a:r>
          </a:p>
        </p:txBody>
      </p:sp>
      <p:sp>
        <p:nvSpPr>
          <p:cNvPr id="310277" name="Rectangle 5"/>
          <p:cNvSpPr>
            <a:spLocks noChangeArrowheads="1"/>
          </p:cNvSpPr>
          <p:nvPr/>
        </p:nvSpPr>
        <p:spPr bwMode="auto">
          <a:xfrm>
            <a:off x="609600" y="1828800"/>
            <a:ext cx="7772400" cy="1066800"/>
          </a:xfrm>
          <a:prstGeom prst="rect">
            <a:avLst/>
          </a:prstGeom>
          <a:noFill/>
          <a:ln w="9525">
            <a:noFill/>
            <a:miter lim="800000"/>
            <a:headEnd/>
            <a:tailEnd/>
          </a:ln>
        </p:spPr>
        <p:txBody>
          <a:bodyPr>
            <a:prstTxWarp prst="textNoShape">
              <a:avLst/>
            </a:prstTxWarp>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Then add all the work-segments throughout the entire motion (x</a:t>
            </a:r>
            <a:r>
              <a:rPr lang="en-US" sz="2000" baseline="-25000">
                <a:solidFill>
                  <a:srgbClr val="660066"/>
                </a:solidFill>
                <a:latin typeface="Arial Narrow" charset="0"/>
              </a:rPr>
              <a:t>i</a:t>
            </a:r>
            <a:r>
              <a:rPr lang="en-US" sz="2000">
                <a:solidFill>
                  <a:srgbClr val="660066"/>
                </a:solidFill>
                <a:latin typeface="Arial Narrow" charset="0"/>
                <a:sym typeface="Wingdings" charset="2"/>
              </a:rPr>
              <a:t> x</a:t>
            </a:r>
            <a:r>
              <a:rPr lang="en-US" sz="2000" baseline="-25000">
                <a:solidFill>
                  <a:srgbClr val="660066"/>
                </a:solidFill>
                <a:latin typeface="Arial Narrow" charset="0"/>
                <a:sym typeface="Wingdings" charset="2"/>
              </a:rPr>
              <a:t>f</a:t>
            </a:r>
            <a:r>
              <a:rPr lang="en-US" sz="2000">
                <a:solidFill>
                  <a:srgbClr val="660066"/>
                </a:solidFill>
                <a:latin typeface="Arial Narrow" charset="0"/>
                <a:sym typeface="Wingdings" charset="2"/>
              </a:rPr>
              <a:t>)</a:t>
            </a:r>
            <a:endParaRPr lang="en-US" sz="2000">
              <a:solidFill>
                <a:srgbClr val="660066"/>
              </a:solidFill>
              <a:latin typeface="Arial Narrow" charset="0"/>
            </a:endParaRPr>
          </a:p>
        </p:txBody>
      </p:sp>
      <p:graphicFrame>
        <p:nvGraphicFramePr>
          <p:cNvPr id="310278" name="Object 2"/>
          <p:cNvGraphicFramePr>
            <a:graphicFrameLocks noChangeAspect="1"/>
          </p:cNvGraphicFramePr>
          <p:nvPr/>
        </p:nvGraphicFramePr>
        <p:xfrm>
          <a:off x="3505200" y="1882775"/>
          <a:ext cx="901700" cy="382588"/>
        </p:xfrm>
        <a:graphic>
          <a:graphicData uri="http://schemas.openxmlformats.org/presentationml/2006/ole">
            <p:oleObj spid="_x0000_s465922" name="Equation" r:id="rId3" imgW="406080" imgH="177480" progId="Equation.DSMT4">
              <p:embed/>
            </p:oleObj>
          </a:graphicData>
        </a:graphic>
      </p:graphicFrame>
      <p:graphicFrame>
        <p:nvGraphicFramePr>
          <p:cNvPr id="310279" name="Object 3"/>
          <p:cNvGraphicFramePr>
            <a:graphicFrameLocks noChangeAspect="1"/>
          </p:cNvGraphicFramePr>
          <p:nvPr/>
        </p:nvGraphicFramePr>
        <p:xfrm>
          <a:off x="1066800" y="2667000"/>
          <a:ext cx="1524000" cy="838200"/>
        </p:xfrm>
        <a:graphic>
          <a:graphicData uri="http://schemas.openxmlformats.org/presentationml/2006/ole">
            <p:oleObj spid="_x0000_s465923" name="Equation" r:id="rId4" imgW="901440" imgH="482400" progId="Equation.3">
              <p:embed/>
            </p:oleObj>
          </a:graphicData>
        </a:graphic>
      </p:graphicFrame>
      <p:graphicFrame>
        <p:nvGraphicFramePr>
          <p:cNvPr id="310280" name="Object 4"/>
          <p:cNvGraphicFramePr>
            <a:graphicFrameLocks noChangeAspect="1"/>
          </p:cNvGraphicFramePr>
          <p:nvPr/>
        </p:nvGraphicFramePr>
        <p:xfrm>
          <a:off x="5724525" y="2676525"/>
          <a:ext cx="1590675" cy="752475"/>
        </p:xfrm>
        <a:graphic>
          <a:graphicData uri="http://schemas.openxmlformats.org/presentationml/2006/ole">
            <p:oleObj spid="_x0000_s465924" name="Equation" r:id="rId5" imgW="990360" imgH="482400" progId="Equation.DSMT4">
              <p:embed/>
            </p:oleObj>
          </a:graphicData>
        </a:graphic>
      </p:graphicFrame>
      <p:graphicFrame>
        <p:nvGraphicFramePr>
          <p:cNvPr id="310281" name="Object 5"/>
          <p:cNvGraphicFramePr>
            <a:graphicFrameLocks noChangeAspect="1"/>
          </p:cNvGraphicFramePr>
          <p:nvPr/>
        </p:nvGraphicFramePr>
        <p:xfrm>
          <a:off x="2238375" y="3890963"/>
          <a:ext cx="1647825" cy="495300"/>
        </p:xfrm>
        <a:graphic>
          <a:graphicData uri="http://schemas.openxmlformats.org/presentationml/2006/ole">
            <p:oleObj spid="_x0000_s465925" name="Equation" r:id="rId6" imgW="609480" imgH="203040" progId="Equation.DSMT4">
              <p:embed/>
            </p:oleObj>
          </a:graphicData>
        </a:graphic>
      </p:graphicFrame>
      <p:sp>
        <p:nvSpPr>
          <p:cNvPr id="310282" name="Rectangle 10"/>
          <p:cNvSpPr>
            <a:spLocks noChangeArrowheads="1"/>
          </p:cNvSpPr>
          <p:nvPr/>
        </p:nvSpPr>
        <p:spPr bwMode="auto">
          <a:xfrm>
            <a:off x="609600" y="2895600"/>
            <a:ext cx="7772400" cy="1066800"/>
          </a:xfrm>
          <a:prstGeom prst="rect">
            <a:avLst/>
          </a:prstGeom>
          <a:noFill/>
          <a:ln w="9525">
            <a:noFill/>
            <a:miter lim="800000"/>
            <a:headEnd/>
            <a:tailEnd/>
          </a:ln>
        </p:spPr>
        <p:txBody>
          <a:bodyPr>
            <a:prstTxWarp prst="textNoShape">
              <a:avLst/>
            </a:prstTxWarp>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If more than one force is acting, the net work done by the net force is </a:t>
            </a:r>
          </a:p>
        </p:txBody>
      </p:sp>
      <p:sp>
        <p:nvSpPr>
          <p:cNvPr id="310283" name="AutoShape 11"/>
          <p:cNvSpPr>
            <a:spLocks noChangeArrowheads="1"/>
          </p:cNvSpPr>
          <p:nvPr/>
        </p:nvSpPr>
        <p:spPr bwMode="auto">
          <a:xfrm>
            <a:off x="2819400" y="2794000"/>
            <a:ext cx="2743200" cy="533400"/>
          </a:xfrm>
          <a:prstGeom prst="homePlate">
            <a:avLst>
              <a:gd name="adj" fmla="val 128571"/>
            </a:avLst>
          </a:prstGeom>
          <a:solidFill>
            <a:srgbClr val="FFFF99"/>
          </a:solidFill>
          <a:ln w="38100">
            <a:solidFill>
              <a:srgbClr val="A50021"/>
            </a:solidFill>
            <a:miter lim="800000"/>
            <a:headEnd/>
            <a:tailEnd/>
          </a:ln>
        </p:spPr>
        <p:txBody>
          <a:bodyPr wrap="none" anchor="ctr">
            <a:prstTxWarp prst="textNoShape">
              <a:avLst/>
            </a:prstTxWarp>
          </a:bodyPr>
          <a:lstStyle/>
          <a:p>
            <a:pPr algn="ctr"/>
            <a:r>
              <a:rPr lang="en-US" sz="2000">
                <a:solidFill>
                  <a:srgbClr val="A50021"/>
                </a:solidFill>
                <a:latin typeface="Arial Narrow" charset="0"/>
              </a:rPr>
              <a:t>In the limit where </a:t>
            </a:r>
            <a:r>
              <a:rPr lang="en-US" sz="2000">
                <a:solidFill>
                  <a:srgbClr val="A50021"/>
                </a:solidFill>
                <a:latin typeface="Symbol" charset="2"/>
              </a:rPr>
              <a:t>Δ</a:t>
            </a:r>
            <a:r>
              <a:rPr lang="en-US" sz="2000">
                <a:solidFill>
                  <a:srgbClr val="A50021"/>
                </a:solidFill>
                <a:latin typeface="Arial Narrow" charset="0"/>
              </a:rPr>
              <a:t>x</a:t>
            </a:r>
            <a:r>
              <a:rPr lang="en-US" sz="2000">
                <a:solidFill>
                  <a:srgbClr val="A50021"/>
                </a:solidFill>
                <a:latin typeface="Arial Narrow" charset="0"/>
                <a:sym typeface="Wingdings" charset="2"/>
              </a:rPr>
              <a:t>0</a:t>
            </a:r>
            <a:endParaRPr lang="en-US" sz="2000">
              <a:solidFill>
                <a:srgbClr val="A50021"/>
              </a:solidFill>
              <a:latin typeface="Arial Narrow" charset="0"/>
            </a:endParaRPr>
          </a:p>
        </p:txBody>
      </p:sp>
      <p:sp>
        <p:nvSpPr>
          <p:cNvPr id="310284" name="Text Box 12"/>
          <p:cNvSpPr txBox="1">
            <a:spLocks noChangeArrowheads="1"/>
          </p:cNvSpPr>
          <p:nvPr/>
        </p:nvSpPr>
        <p:spPr bwMode="auto">
          <a:xfrm>
            <a:off x="685800" y="4419600"/>
            <a:ext cx="71056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One of the position dependent forces is the force by the spring</a:t>
            </a:r>
          </a:p>
        </p:txBody>
      </p:sp>
      <p:graphicFrame>
        <p:nvGraphicFramePr>
          <p:cNvPr id="310285" name="Object 6"/>
          <p:cNvGraphicFramePr>
            <a:graphicFrameLocks noChangeAspect="1"/>
          </p:cNvGraphicFramePr>
          <p:nvPr/>
        </p:nvGraphicFramePr>
        <p:xfrm>
          <a:off x="7848600" y="4402138"/>
          <a:ext cx="650875" cy="474662"/>
        </p:xfrm>
        <a:graphic>
          <a:graphicData uri="http://schemas.openxmlformats.org/presentationml/2006/ole">
            <p:oleObj spid="_x0000_s465926" name="Equation" r:id="rId7" imgW="304560" imgH="228600" progId="Equation.DSMT4">
              <p:embed/>
            </p:oleObj>
          </a:graphicData>
        </a:graphic>
      </p:graphicFrame>
      <p:sp>
        <p:nvSpPr>
          <p:cNvPr id="310286" name="Text Box 14"/>
          <p:cNvSpPr txBox="1">
            <a:spLocks noChangeArrowheads="1"/>
          </p:cNvSpPr>
          <p:nvPr/>
        </p:nvSpPr>
        <p:spPr bwMode="auto">
          <a:xfrm>
            <a:off x="685800" y="4876800"/>
            <a:ext cx="422751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The work done by the spring force is</a:t>
            </a:r>
          </a:p>
        </p:txBody>
      </p:sp>
      <p:graphicFrame>
        <p:nvGraphicFramePr>
          <p:cNvPr id="310287" name="Object 7"/>
          <p:cNvGraphicFramePr>
            <a:graphicFrameLocks noChangeAspect="1"/>
          </p:cNvGraphicFramePr>
          <p:nvPr/>
        </p:nvGraphicFramePr>
        <p:xfrm>
          <a:off x="2133600" y="5575300"/>
          <a:ext cx="704850" cy="400050"/>
        </p:xfrm>
        <a:graphic>
          <a:graphicData uri="http://schemas.openxmlformats.org/presentationml/2006/ole">
            <p:oleObj spid="_x0000_s465927" name="Equation" r:id="rId8" imgW="304560" imgH="177480" progId="Equation.DSMT4">
              <p:embed/>
            </p:oleObj>
          </a:graphicData>
        </a:graphic>
      </p:graphicFrame>
      <p:graphicFrame>
        <p:nvGraphicFramePr>
          <p:cNvPr id="310288" name="Object 8"/>
          <p:cNvGraphicFramePr>
            <a:graphicFrameLocks noChangeAspect="1"/>
          </p:cNvGraphicFramePr>
          <p:nvPr/>
        </p:nvGraphicFramePr>
        <p:xfrm>
          <a:off x="7342188" y="2798763"/>
          <a:ext cx="1039812" cy="554037"/>
        </p:xfrm>
        <a:graphic>
          <a:graphicData uri="http://schemas.openxmlformats.org/presentationml/2006/ole">
            <p:oleObj spid="_x0000_s465928" name="Equation" r:id="rId9" imgW="647640" imgH="355320" progId="Equation.DSMT4">
              <p:embed/>
            </p:oleObj>
          </a:graphicData>
        </a:graphic>
      </p:graphicFrame>
      <p:graphicFrame>
        <p:nvGraphicFramePr>
          <p:cNvPr id="310289" name="Object 9"/>
          <p:cNvGraphicFramePr>
            <a:graphicFrameLocks noChangeAspect="1"/>
          </p:cNvGraphicFramePr>
          <p:nvPr/>
        </p:nvGraphicFramePr>
        <p:xfrm>
          <a:off x="8382000" y="2895600"/>
          <a:ext cx="284163" cy="277813"/>
        </p:xfrm>
        <a:graphic>
          <a:graphicData uri="http://schemas.openxmlformats.org/presentationml/2006/ole">
            <p:oleObj spid="_x0000_s465929" name="Equation" r:id="rId10" imgW="177480" imgH="177480" progId="Equation.DSMT4">
              <p:embed/>
            </p:oleObj>
          </a:graphicData>
        </a:graphic>
      </p:graphicFrame>
      <p:graphicFrame>
        <p:nvGraphicFramePr>
          <p:cNvPr id="310290" name="Object 10"/>
          <p:cNvGraphicFramePr>
            <a:graphicFrameLocks noChangeAspect="1"/>
          </p:cNvGraphicFramePr>
          <p:nvPr/>
        </p:nvGraphicFramePr>
        <p:xfrm>
          <a:off x="2819400" y="5410200"/>
          <a:ext cx="1733550" cy="798513"/>
        </p:xfrm>
        <a:graphic>
          <a:graphicData uri="http://schemas.openxmlformats.org/presentationml/2006/ole">
            <p:oleObj spid="_x0000_s465930" name="Equation" r:id="rId11" imgW="749160" imgH="355320" progId="Equation.DSMT4">
              <p:embed/>
            </p:oleObj>
          </a:graphicData>
        </a:graphic>
      </p:graphicFrame>
      <p:graphicFrame>
        <p:nvGraphicFramePr>
          <p:cNvPr id="310291" name="Object 11"/>
          <p:cNvGraphicFramePr>
            <a:graphicFrameLocks noChangeAspect="1"/>
          </p:cNvGraphicFramePr>
          <p:nvPr/>
        </p:nvGraphicFramePr>
        <p:xfrm>
          <a:off x="4495800" y="5373688"/>
          <a:ext cx="2262188" cy="798512"/>
        </p:xfrm>
        <a:graphic>
          <a:graphicData uri="http://schemas.openxmlformats.org/presentationml/2006/ole">
            <p:oleObj spid="_x0000_s465931" name="Equation" r:id="rId12" imgW="977760" imgH="355320" progId="Equation.DSMT4">
              <p:embed/>
            </p:oleObj>
          </a:graphicData>
        </a:graphic>
      </p:graphicFrame>
      <p:graphicFrame>
        <p:nvGraphicFramePr>
          <p:cNvPr id="310292" name="Object 12"/>
          <p:cNvGraphicFramePr>
            <a:graphicFrameLocks noChangeAspect="1"/>
          </p:cNvGraphicFramePr>
          <p:nvPr/>
        </p:nvGraphicFramePr>
        <p:xfrm>
          <a:off x="6697663" y="5287963"/>
          <a:ext cx="998537" cy="884237"/>
        </p:xfrm>
        <a:graphic>
          <a:graphicData uri="http://schemas.openxmlformats.org/presentationml/2006/ole">
            <p:oleObj spid="_x0000_s465932" name="Equation" r:id="rId13" imgW="431640" imgH="393480" progId="Equation.DSMT4">
              <p:embed/>
            </p:oleObj>
          </a:graphicData>
        </a:graphic>
      </p:graphicFrame>
      <p:graphicFrame>
        <p:nvGraphicFramePr>
          <p:cNvPr id="310293" name="Object 13"/>
          <p:cNvGraphicFramePr>
            <a:graphicFrameLocks noChangeAspect="1"/>
          </p:cNvGraphicFramePr>
          <p:nvPr/>
        </p:nvGraphicFramePr>
        <p:xfrm>
          <a:off x="4375150" y="1828800"/>
          <a:ext cx="958850" cy="492125"/>
        </p:xfrm>
        <a:graphic>
          <a:graphicData uri="http://schemas.openxmlformats.org/presentationml/2006/ole">
            <p:oleObj spid="_x0000_s465933" name="Equation" r:id="rId14" imgW="431640" imgH="228600" progId="Equation.DSMT4">
              <p:embed/>
            </p:oleObj>
          </a:graphicData>
        </a:graphic>
      </p:graphicFrame>
      <p:graphicFrame>
        <p:nvGraphicFramePr>
          <p:cNvPr id="310294" name="Object 14"/>
          <p:cNvGraphicFramePr>
            <a:graphicFrameLocks noChangeAspect="1"/>
          </p:cNvGraphicFramePr>
          <p:nvPr/>
        </p:nvGraphicFramePr>
        <p:xfrm>
          <a:off x="3886200" y="3706813"/>
          <a:ext cx="2438400" cy="865187"/>
        </p:xfrm>
        <a:graphic>
          <a:graphicData uri="http://schemas.openxmlformats.org/presentationml/2006/ole">
            <p:oleObj spid="_x0000_s465934" name="Equation" r:id="rId15" imgW="901440" imgH="355320" progId="Equation.DSMT4">
              <p:embed/>
            </p:oleObj>
          </a:graphicData>
        </a:graphic>
      </p:graphicFrame>
      <p:graphicFrame>
        <p:nvGraphicFramePr>
          <p:cNvPr id="310295" name="Object 15"/>
          <p:cNvGraphicFramePr>
            <a:graphicFrameLocks noChangeAspect="1"/>
          </p:cNvGraphicFramePr>
          <p:nvPr/>
        </p:nvGraphicFramePr>
        <p:xfrm>
          <a:off x="8396288" y="4419600"/>
          <a:ext cx="595312" cy="369888"/>
        </p:xfrm>
        <a:graphic>
          <a:graphicData uri="http://schemas.openxmlformats.org/presentationml/2006/ole">
            <p:oleObj spid="_x0000_s465935" name="Equation" r:id="rId16" imgW="279360" imgH="177480" progId="Equation.DSMT4">
              <p:embed/>
            </p:oleObj>
          </a:graphicData>
        </a:graphic>
      </p:graphicFrame>
      <p:sp>
        <p:nvSpPr>
          <p:cNvPr id="310296" name="Text Box 24"/>
          <p:cNvSpPr txBox="1">
            <a:spLocks noChangeArrowheads="1"/>
          </p:cNvSpPr>
          <p:nvPr/>
        </p:nvSpPr>
        <p:spPr bwMode="auto">
          <a:xfrm>
            <a:off x="7497763" y="5013325"/>
            <a:ext cx="1493837" cy="434975"/>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charset="0"/>
              </a:rPr>
              <a:t>Hooke’s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6">
                                            <p:txEl>
                                              <p:pRg st="0" end="0"/>
                                            </p:txEl>
                                          </p:spTgt>
                                        </p:tgtEl>
                                        <p:attrNameLst>
                                          <p:attrName>style.visibility</p:attrName>
                                        </p:attrNameLst>
                                      </p:cBhvr>
                                      <p:to>
                                        <p:strVal val="visible"/>
                                      </p:to>
                                    </p:set>
                                    <p:animEffect transition="in" filter="wipe(left)">
                                      <p:cBhvr>
                                        <p:cTn id="7" dur="500"/>
                                        <p:tgtEl>
                                          <p:spTgt spid="310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0276">
                                            <p:txEl>
                                              <p:pRg st="1" end="1"/>
                                            </p:txEl>
                                          </p:spTgt>
                                        </p:tgtEl>
                                        <p:attrNameLst>
                                          <p:attrName>style.visibility</p:attrName>
                                        </p:attrNameLst>
                                      </p:cBhvr>
                                      <p:to>
                                        <p:strVal val="visible"/>
                                      </p:to>
                                    </p:set>
                                    <p:animEffect transition="in" filter="wipe(left)">
                                      <p:cBhvr>
                                        <p:cTn id="12" dur="500"/>
                                        <p:tgtEl>
                                          <p:spTgt spid="310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10278"/>
                                        </p:tgtEl>
                                        <p:attrNameLst>
                                          <p:attrName>style.visibility</p:attrName>
                                        </p:attrNameLst>
                                      </p:cBhvr>
                                      <p:to>
                                        <p:strVal val="visible"/>
                                      </p:to>
                                    </p:set>
                                    <p:animEffect transition="in" filter="wipe(left)">
                                      <p:cBhvr>
                                        <p:cTn id="17" dur="500"/>
                                        <p:tgtEl>
                                          <p:spTgt spid="3102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10293"/>
                                        </p:tgtEl>
                                        <p:attrNameLst>
                                          <p:attrName>style.visibility</p:attrName>
                                        </p:attrNameLst>
                                      </p:cBhvr>
                                      <p:to>
                                        <p:strVal val="visible"/>
                                      </p:to>
                                    </p:set>
                                    <p:animEffect transition="in" filter="wipe(left)">
                                      <p:cBhvr>
                                        <p:cTn id="22" dur="500"/>
                                        <p:tgtEl>
                                          <p:spTgt spid="31029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7">
                                            <p:txEl>
                                              <p:pRg st="1" end="1"/>
                                            </p:txEl>
                                          </p:spTgt>
                                        </p:tgtEl>
                                        <p:attrNameLst>
                                          <p:attrName>style.visibility</p:attrName>
                                        </p:attrNameLst>
                                      </p:cBhvr>
                                      <p:to>
                                        <p:strVal val="visible"/>
                                      </p:to>
                                    </p:set>
                                    <p:animEffect transition="in" filter="wipe(left)">
                                      <p:cBhvr>
                                        <p:cTn id="27" dur="500"/>
                                        <p:tgtEl>
                                          <p:spTgt spid="31027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10279"/>
                                        </p:tgtEl>
                                        <p:attrNameLst>
                                          <p:attrName>style.visibility</p:attrName>
                                        </p:attrNameLst>
                                      </p:cBhvr>
                                      <p:to>
                                        <p:strVal val="visible"/>
                                      </p:to>
                                    </p:set>
                                    <p:animEffect transition="in" filter="wipe(left)">
                                      <p:cBhvr>
                                        <p:cTn id="32" dur="500"/>
                                        <p:tgtEl>
                                          <p:spTgt spid="31027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0283"/>
                                        </p:tgtEl>
                                        <p:attrNameLst>
                                          <p:attrName>style.visibility</p:attrName>
                                        </p:attrNameLst>
                                      </p:cBhvr>
                                      <p:to>
                                        <p:strVal val="visible"/>
                                      </p:to>
                                    </p:set>
                                    <p:animEffect transition="in" filter="wipe(left)">
                                      <p:cBhvr>
                                        <p:cTn id="37" dur="500"/>
                                        <p:tgtEl>
                                          <p:spTgt spid="3102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10280"/>
                                        </p:tgtEl>
                                        <p:attrNameLst>
                                          <p:attrName>style.visibility</p:attrName>
                                        </p:attrNameLst>
                                      </p:cBhvr>
                                      <p:to>
                                        <p:strVal val="visible"/>
                                      </p:to>
                                    </p:set>
                                    <p:animEffect transition="in" filter="wipe(left)">
                                      <p:cBhvr>
                                        <p:cTn id="42" dur="500"/>
                                        <p:tgtEl>
                                          <p:spTgt spid="31028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10288"/>
                                        </p:tgtEl>
                                        <p:attrNameLst>
                                          <p:attrName>style.visibility</p:attrName>
                                        </p:attrNameLst>
                                      </p:cBhvr>
                                      <p:to>
                                        <p:strVal val="visible"/>
                                      </p:to>
                                    </p:set>
                                    <p:animEffect transition="in" filter="wipe(left)">
                                      <p:cBhvr>
                                        <p:cTn id="47" dur="500"/>
                                        <p:tgtEl>
                                          <p:spTgt spid="31028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10289"/>
                                        </p:tgtEl>
                                        <p:attrNameLst>
                                          <p:attrName>style.visibility</p:attrName>
                                        </p:attrNameLst>
                                      </p:cBhvr>
                                      <p:to>
                                        <p:strVal val="visible"/>
                                      </p:to>
                                    </p:set>
                                    <p:animEffect transition="in" filter="wipe(left)">
                                      <p:cBhvr>
                                        <p:cTn id="52" dur="500"/>
                                        <p:tgtEl>
                                          <p:spTgt spid="31028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82">
                                            <p:txEl>
                                              <p:pRg st="1" end="1"/>
                                            </p:txEl>
                                          </p:spTgt>
                                        </p:tgtEl>
                                        <p:attrNameLst>
                                          <p:attrName>style.visibility</p:attrName>
                                        </p:attrNameLst>
                                      </p:cBhvr>
                                      <p:to>
                                        <p:strVal val="visible"/>
                                      </p:to>
                                    </p:set>
                                    <p:animEffect transition="in" filter="wipe(left)">
                                      <p:cBhvr>
                                        <p:cTn id="57" dur="500"/>
                                        <p:tgtEl>
                                          <p:spTgt spid="31028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10281"/>
                                        </p:tgtEl>
                                        <p:attrNameLst>
                                          <p:attrName>style.visibility</p:attrName>
                                        </p:attrNameLst>
                                      </p:cBhvr>
                                      <p:to>
                                        <p:strVal val="visible"/>
                                      </p:to>
                                    </p:set>
                                    <p:animEffect transition="in" filter="wipe(left)">
                                      <p:cBhvr>
                                        <p:cTn id="62" dur="500"/>
                                        <p:tgtEl>
                                          <p:spTgt spid="3102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10294"/>
                                        </p:tgtEl>
                                        <p:attrNameLst>
                                          <p:attrName>style.visibility</p:attrName>
                                        </p:attrNameLst>
                                      </p:cBhvr>
                                      <p:to>
                                        <p:strVal val="visible"/>
                                      </p:to>
                                    </p:set>
                                    <p:animEffect transition="in" filter="wipe(left)">
                                      <p:cBhvr>
                                        <p:cTn id="67" dur="500"/>
                                        <p:tgtEl>
                                          <p:spTgt spid="31029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10284">
                                            <p:txEl>
                                              <p:pRg st="0" end="0"/>
                                            </p:txEl>
                                          </p:spTgt>
                                        </p:tgtEl>
                                        <p:attrNameLst>
                                          <p:attrName>style.visibility</p:attrName>
                                        </p:attrNameLst>
                                      </p:cBhvr>
                                      <p:to>
                                        <p:strVal val="visible"/>
                                      </p:to>
                                    </p:set>
                                    <p:animEffect transition="in" filter="wipe(left)">
                                      <p:cBhvr>
                                        <p:cTn id="72" dur="500"/>
                                        <p:tgtEl>
                                          <p:spTgt spid="31028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10285"/>
                                        </p:tgtEl>
                                        <p:attrNameLst>
                                          <p:attrName>style.visibility</p:attrName>
                                        </p:attrNameLst>
                                      </p:cBhvr>
                                      <p:to>
                                        <p:strVal val="visible"/>
                                      </p:to>
                                    </p:set>
                                    <p:animEffect transition="in" filter="wipe(left)">
                                      <p:cBhvr>
                                        <p:cTn id="77" dur="500"/>
                                        <p:tgtEl>
                                          <p:spTgt spid="31028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10295"/>
                                        </p:tgtEl>
                                        <p:attrNameLst>
                                          <p:attrName>style.visibility</p:attrName>
                                        </p:attrNameLst>
                                      </p:cBhvr>
                                      <p:to>
                                        <p:strVal val="visible"/>
                                      </p:to>
                                    </p:set>
                                    <p:animEffect transition="in" filter="wipe(left)">
                                      <p:cBhvr>
                                        <p:cTn id="82" dur="500"/>
                                        <p:tgtEl>
                                          <p:spTgt spid="310295"/>
                                        </p:tgtEl>
                                      </p:cBhvr>
                                    </p:animEffect>
                                  </p:childTnLst>
                                </p:cTn>
                              </p:par>
                            </p:childTnLst>
                          </p:cTn>
                        </p:par>
                        <p:par>
                          <p:cTn id="83" fill="hold">
                            <p:stCondLst>
                              <p:cond delay="500"/>
                            </p:stCondLst>
                            <p:childTnLst>
                              <p:par>
                                <p:cTn id="84" presetID="53" presetClass="entr" presetSubtype="0" fill="hold" grpId="0" nodeType="afterEffect">
                                  <p:stCondLst>
                                    <p:cond delay="0"/>
                                  </p:stCondLst>
                                  <p:iterate type="wd">
                                    <p:tmPct val="10000"/>
                                  </p:iterate>
                                  <p:childTnLst>
                                    <p:set>
                                      <p:cBhvr>
                                        <p:cTn id="85" dur="1" fill="hold">
                                          <p:stCondLst>
                                            <p:cond delay="0"/>
                                          </p:stCondLst>
                                        </p:cTn>
                                        <p:tgtEl>
                                          <p:spTgt spid="310274"/>
                                        </p:tgtEl>
                                        <p:attrNameLst>
                                          <p:attrName>style.visibility</p:attrName>
                                        </p:attrNameLst>
                                      </p:cBhvr>
                                      <p:to>
                                        <p:strVal val="visible"/>
                                      </p:to>
                                    </p:set>
                                    <p:anim calcmode="lin" valueType="num">
                                      <p:cBhvr>
                                        <p:cTn id="86" dur="500" fill="hold"/>
                                        <p:tgtEl>
                                          <p:spTgt spid="310274"/>
                                        </p:tgtEl>
                                        <p:attrNameLst>
                                          <p:attrName>ppt_w</p:attrName>
                                        </p:attrNameLst>
                                      </p:cBhvr>
                                      <p:tavLst>
                                        <p:tav tm="0">
                                          <p:val>
                                            <p:fltVal val="0"/>
                                          </p:val>
                                        </p:tav>
                                        <p:tav tm="100000">
                                          <p:val>
                                            <p:strVal val="#ppt_w"/>
                                          </p:val>
                                        </p:tav>
                                      </p:tavLst>
                                    </p:anim>
                                    <p:anim calcmode="lin" valueType="num">
                                      <p:cBhvr>
                                        <p:cTn id="87" dur="500" fill="hold"/>
                                        <p:tgtEl>
                                          <p:spTgt spid="310274"/>
                                        </p:tgtEl>
                                        <p:attrNameLst>
                                          <p:attrName>ppt_h</p:attrName>
                                        </p:attrNameLst>
                                      </p:cBhvr>
                                      <p:tavLst>
                                        <p:tav tm="0">
                                          <p:val>
                                            <p:fltVal val="0"/>
                                          </p:val>
                                        </p:tav>
                                        <p:tav tm="100000">
                                          <p:val>
                                            <p:strVal val="#ppt_h"/>
                                          </p:val>
                                        </p:tav>
                                      </p:tavLst>
                                    </p:anim>
                                    <p:animEffect transition="in" filter="fade">
                                      <p:cBhvr>
                                        <p:cTn id="88" dur="500"/>
                                        <p:tgtEl>
                                          <p:spTgt spid="31027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10296"/>
                                        </p:tgtEl>
                                        <p:attrNameLst>
                                          <p:attrName>style.visibility</p:attrName>
                                        </p:attrNameLst>
                                      </p:cBhvr>
                                      <p:to>
                                        <p:strVal val="visible"/>
                                      </p:to>
                                    </p:set>
                                    <p:animEffect transition="in" filter="wipe(left)">
                                      <p:cBhvr>
                                        <p:cTn id="93" dur="500"/>
                                        <p:tgtEl>
                                          <p:spTgt spid="31029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10286">
                                            <p:txEl>
                                              <p:pRg st="0" end="0"/>
                                            </p:txEl>
                                          </p:spTgt>
                                        </p:tgtEl>
                                        <p:attrNameLst>
                                          <p:attrName>style.visibility</p:attrName>
                                        </p:attrNameLst>
                                      </p:cBhvr>
                                      <p:to>
                                        <p:strVal val="visible"/>
                                      </p:to>
                                    </p:set>
                                    <p:animEffect transition="in" filter="wipe(left)">
                                      <p:cBhvr>
                                        <p:cTn id="98" dur="500"/>
                                        <p:tgtEl>
                                          <p:spTgt spid="310286">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10287"/>
                                        </p:tgtEl>
                                        <p:attrNameLst>
                                          <p:attrName>style.visibility</p:attrName>
                                        </p:attrNameLst>
                                      </p:cBhvr>
                                      <p:to>
                                        <p:strVal val="visible"/>
                                      </p:to>
                                    </p:set>
                                    <p:animEffect transition="in" filter="wipe(left)">
                                      <p:cBhvr>
                                        <p:cTn id="103" dur="500"/>
                                        <p:tgtEl>
                                          <p:spTgt spid="31028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310290"/>
                                        </p:tgtEl>
                                        <p:attrNameLst>
                                          <p:attrName>style.visibility</p:attrName>
                                        </p:attrNameLst>
                                      </p:cBhvr>
                                      <p:to>
                                        <p:strVal val="visible"/>
                                      </p:to>
                                    </p:set>
                                    <p:animEffect transition="in" filter="wipe(left)">
                                      <p:cBhvr>
                                        <p:cTn id="108" dur="500"/>
                                        <p:tgtEl>
                                          <p:spTgt spid="31029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310291"/>
                                        </p:tgtEl>
                                        <p:attrNameLst>
                                          <p:attrName>style.visibility</p:attrName>
                                        </p:attrNameLst>
                                      </p:cBhvr>
                                      <p:to>
                                        <p:strVal val="visible"/>
                                      </p:to>
                                    </p:set>
                                    <p:animEffect transition="in" filter="wipe(left)">
                                      <p:cBhvr>
                                        <p:cTn id="113" dur="500"/>
                                        <p:tgtEl>
                                          <p:spTgt spid="31029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310292"/>
                                        </p:tgtEl>
                                        <p:attrNameLst>
                                          <p:attrName>style.visibility</p:attrName>
                                        </p:attrNameLst>
                                      </p:cBhvr>
                                      <p:to>
                                        <p:strVal val="visible"/>
                                      </p:to>
                                    </p:set>
                                    <p:animEffect transition="in" filter="wipe(left)">
                                      <p:cBhvr>
                                        <p:cTn id="118" dur="500"/>
                                        <p:tgtEl>
                                          <p:spTgt spid="31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animBg="1"/>
      <p:bldP spid="310276" grpId="0" build="p" autoUpdateAnimBg="0"/>
      <p:bldP spid="310277" grpId="0" build="p" autoUpdateAnimBg="0"/>
      <p:bldP spid="310282" grpId="0" build="p" autoUpdateAnimBg="0"/>
      <p:bldP spid="310283" grpId="0" animBg="1" autoUpdateAnimBg="0"/>
      <p:bldP spid="310284" grpId="0" build="p" autoUpdateAnimBg="0"/>
      <p:bldP spid="310286" grpId="0" build="p" autoUpdateAnimBg="0"/>
      <p:bldP spid="31029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32" name="Date Placeholder 3"/>
          <p:cNvSpPr>
            <a:spLocks noGrp="1"/>
          </p:cNvSpPr>
          <p:nvPr>
            <p:ph type="dt" sz="quarter" idx="10"/>
          </p:nvPr>
        </p:nvSpPr>
        <p:spPr>
          <a:noFill/>
        </p:spPr>
        <p:txBody>
          <a:bodyPr/>
          <a:lstStyle/>
          <a:p>
            <a:r>
              <a:rPr lang="en-US" smtClean="0"/>
              <a:t>Monday, June 20, 2011</a:t>
            </a:r>
            <a:endParaRPr lang="en-US"/>
          </a:p>
        </p:txBody>
      </p:sp>
      <p:sp>
        <p:nvSpPr>
          <p:cNvPr id="38933"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38934" name="Slide Number Placeholder 5"/>
          <p:cNvSpPr>
            <a:spLocks noGrp="1"/>
          </p:cNvSpPr>
          <p:nvPr>
            <p:ph type="sldNum" sz="quarter" idx="12"/>
          </p:nvPr>
        </p:nvSpPr>
        <p:spPr>
          <a:noFill/>
        </p:spPr>
        <p:txBody>
          <a:bodyPr/>
          <a:lstStyle/>
          <a:p>
            <a:fld id="{1771B94C-C1A0-8243-85EF-A407D707D6EE}" type="slidenum">
              <a:rPr lang="en-US"/>
              <a:pPr/>
              <a:t>15</a:t>
            </a:fld>
            <a:endParaRPr lang="en-US"/>
          </a:p>
        </p:txBody>
      </p:sp>
      <p:sp>
        <p:nvSpPr>
          <p:cNvPr id="593922" name="Rectangle 2"/>
          <p:cNvSpPr>
            <a:spLocks noChangeArrowheads="1"/>
          </p:cNvSpPr>
          <p:nvPr/>
        </p:nvSpPr>
        <p:spPr bwMode="auto">
          <a:xfrm>
            <a:off x="7391400" y="4645025"/>
            <a:ext cx="1447800" cy="7620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38936" name="Rectangle 3"/>
          <p:cNvSpPr>
            <a:spLocks noGrp="1" noChangeArrowheads="1"/>
          </p:cNvSpPr>
          <p:nvPr>
            <p:ph type="title"/>
          </p:nvPr>
        </p:nvSpPr>
        <p:spPr>
          <a:xfrm>
            <a:off x="381000" y="152400"/>
            <a:ext cx="8534400" cy="609600"/>
          </a:xfrm>
        </p:spPr>
        <p:txBody>
          <a:bodyPr/>
          <a:lstStyle/>
          <a:p>
            <a:r>
              <a:rPr lang="en-US" sz="3600"/>
              <a:t>Kinetic Energy and Work-Kinetic Energy Theorem</a:t>
            </a:r>
          </a:p>
        </p:txBody>
      </p:sp>
      <p:sp>
        <p:nvSpPr>
          <p:cNvPr id="593924" name="Rectangle 4"/>
          <p:cNvSpPr>
            <a:spLocks noGrp="1" noChangeArrowheads="1"/>
          </p:cNvSpPr>
          <p:nvPr>
            <p:ph type="body" idx="1"/>
          </p:nvPr>
        </p:nvSpPr>
        <p:spPr>
          <a:xfrm>
            <a:off x="685800" y="685800"/>
            <a:ext cx="7772400" cy="1371600"/>
          </a:xfrm>
        </p:spPr>
        <p:txBody>
          <a:bodyPr/>
          <a:lstStyle/>
          <a:p>
            <a:pPr>
              <a:lnSpc>
                <a:spcPct val="90000"/>
              </a:lnSpc>
            </a:pPr>
            <a:r>
              <a:rPr lang="en-US" sz="2400"/>
              <a:t>Some problems are hard to solve using Newton’s second law</a:t>
            </a:r>
          </a:p>
          <a:p>
            <a:pPr lvl="1">
              <a:lnSpc>
                <a:spcPct val="90000"/>
              </a:lnSpc>
            </a:pPr>
            <a:r>
              <a:rPr lang="en-US" sz="2000"/>
              <a:t>If forces exerting on an object during the motion are complicated</a:t>
            </a:r>
          </a:p>
          <a:p>
            <a:pPr lvl="1">
              <a:lnSpc>
                <a:spcPct val="90000"/>
              </a:lnSpc>
            </a:pPr>
            <a:r>
              <a:rPr lang="en-US" sz="2000"/>
              <a:t>Relate the work done on the object by the net force to the change of the speed of the object</a:t>
            </a:r>
          </a:p>
        </p:txBody>
      </p:sp>
      <p:sp>
        <p:nvSpPr>
          <p:cNvPr id="593925" name="Rectangle 5"/>
          <p:cNvSpPr>
            <a:spLocks noChangeArrowheads="1"/>
          </p:cNvSpPr>
          <p:nvPr/>
        </p:nvSpPr>
        <p:spPr bwMode="auto">
          <a:xfrm>
            <a:off x="762000" y="22907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6"/>
          <p:cNvGrpSpPr>
            <a:grpSpLocks/>
          </p:cNvGrpSpPr>
          <p:nvPr/>
        </p:nvGrpSpPr>
        <p:grpSpPr bwMode="auto">
          <a:xfrm>
            <a:off x="1371600" y="2057400"/>
            <a:ext cx="738188" cy="461963"/>
            <a:chOff x="864" y="1440"/>
            <a:chExt cx="465" cy="291"/>
          </a:xfrm>
        </p:grpSpPr>
        <p:sp>
          <p:nvSpPr>
            <p:cNvPr id="38961" name="Line 7"/>
            <p:cNvSpPr>
              <a:spLocks noChangeShapeType="1"/>
            </p:cNvSpPr>
            <p:nvPr/>
          </p:nvSpPr>
          <p:spPr bwMode="auto">
            <a:xfrm flipV="1">
              <a:off x="864" y="1728"/>
              <a:ext cx="288" cy="3"/>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8962" name="Text Box 8"/>
            <p:cNvSpPr txBox="1">
              <a:spLocks noChangeArrowheads="1"/>
            </p:cNvSpPr>
            <p:nvPr/>
          </p:nvSpPr>
          <p:spPr bwMode="auto">
            <a:xfrm>
              <a:off x="864" y="1440"/>
              <a:ext cx="465" cy="291"/>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ΣF</a:t>
              </a:r>
            </a:p>
          </p:txBody>
        </p:sp>
      </p:grpSp>
      <p:sp>
        <p:nvSpPr>
          <p:cNvPr id="593929" name="Rectangle 9"/>
          <p:cNvSpPr>
            <a:spLocks noChangeArrowheads="1"/>
          </p:cNvSpPr>
          <p:nvPr/>
        </p:nvSpPr>
        <p:spPr bwMode="auto">
          <a:xfrm>
            <a:off x="2286000" y="22860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3" name="Group 10"/>
          <p:cNvGrpSpPr>
            <a:grpSpLocks/>
          </p:cNvGrpSpPr>
          <p:nvPr/>
        </p:nvGrpSpPr>
        <p:grpSpPr bwMode="auto">
          <a:xfrm>
            <a:off x="1066800" y="3352800"/>
            <a:ext cx="1524000" cy="487363"/>
            <a:chOff x="672" y="2256"/>
            <a:chExt cx="960" cy="307"/>
          </a:xfrm>
        </p:grpSpPr>
        <p:sp>
          <p:nvSpPr>
            <p:cNvPr id="38957" name="Line 11"/>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38958" name="Line 12"/>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38959" name="Line 13"/>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38960" name="Text Box 14"/>
            <p:cNvSpPr txBox="1">
              <a:spLocks noChangeArrowheads="1"/>
            </p:cNvSpPr>
            <p:nvPr/>
          </p:nvSpPr>
          <p:spPr bwMode="auto">
            <a:xfrm>
              <a:off x="998" y="2311"/>
              <a:ext cx="190" cy="252"/>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s</a:t>
              </a:r>
            </a:p>
          </p:txBody>
        </p:sp>
      </p:grpSp>
      <p:grpSp>
        <p:nvGrpSpPr>
          <p:cNvPr id="4" name="Group 15"/>
          <p:cNvGrpSpPr>
            <a:grpSpLocks/>
          </p:cNvGrpSpPr>
          <p:nvPr/>
        </p:nvGrpSpPr>
        <p:grpSpPr bwMode="auto">
          <a:xfrm>
            <a:off x="685800" y="2895600"/>
            <a:ext cx="762000" cy="457200"/>
            <a:chOff x="432" y="2013"/>
            <a:chExt cx="480" cy="288"/>
          </a:xfrm>
        </p:grpSpPr>
        <p:sp>
          <p:nvSpPr>
            <p:cNvPr id="38955" name="Line 16"/>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8956" name="Text Box 17"/>
            <p:cNvSpPr txBox="1">
              <a:spLocks noChangeArrowheads="1"/>
            </p:cNvSpPr>
            <p:nvPr/>
          </p:nvSpPr>
          <p:spPr bwMode="auto">
            <a:xfrm>
              <a:off x="518" y="2013"/>
              <a:ext cx="23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i</a:t>
              </a:r>
              <a:endParaRPr lang="en-US">
                <a:solidFill>
                  <a:schemeClr val="accent2"/>
                </a:solidFill>
                <a:latin typeface="Monotype Corsiva" charset="0"/>
              </a:endParaRPr>
            </a:p>
          </p:txBody>
        </p:sp>
      </p:grpSp>
      <p:grpSp>
        <p:nvGrpSpPr>
          <p:cNvPr id="5" name="Group 18"/>
          <p:cNvGrpSpPr>
            <a:grpSpLocks/>
          </p:cNvGrpSpPr>
          <p:nvPr/>
        </p:nvGrpSpPr>
        <p:grpSpPr bwMode="auto">
          <a:xfrm>
            <a:off x="2057400" y="2897188"/>
            <a:ext cx="1219200" cy="457200"/>
            <a:chOff x="432" y="2013"/>
            <a:chExt cx="480" cy="288"/>
          </a:xfrm>
        </p:grpSpPr>
        <p:sp>
          <p:nvSpPr>
            <p:cNvPr id="38953"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8954" name="Text Box 20"/>
            <p:cNvSpPr txBox="1">
              <a:spLocks noChangeArrowheads="1"/>
            </p:cNvSpPr>
            <p:nvPr/>
          </p:nvSpPr>
          <p:spPr bwMode="auto">
            <a:xfrm>
              <a:off x="518" y="2013"/>
              <a:ext cx="15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593941" name="Text Box 21"/>
          <p:cNvSpPr txBox="1">
            <a:spLocks noChangeArrowheads="1"/>
          </p:cNvSpPr>
          <p:nvPr/>
        </p:nvSpPr>
        <p:spPr bwMode="auto">
          <a:xfrm>
            <a:off x="3505200" y="2133600"/>
            <a:ext cx="5486400" cy="762000"/>
          </a:xfrm>
          <a:prstGeom prst="rect">
            <a:avLst/>
          </a:prstGeom>
          <a:noFill/>
          <a:ln w="9525">
            <a:noFill/>
            <a:miter lim="800000"/>
            <a:headEnd/>
            <a:tailEnd/>
          </a:ln>
        </p:spPr>
        <p:txBody>
          <a:bodyPr>
            <a:prstTxWarp prst="textNoShape">
              <a:avLst/>
            </a:prstTxWarp>
            <a:spAutoFit/>
          </a:bodyPr>
          <a:lstStyle/>
          <a:p>
            <a:r>
              <a:rPr lang="en-US" sz="2200">
                <a:solidFill>
                  <a:schemeClr val="accent2"/>
                </a:solidFill>
                <a:latin typeface="Arial Narrow" charset="0"/>
              </a:rPr>
              <a:t>Suppose net force Σ</a:t>
            </a:r>
            <a:r>
              <a:rPr lang="en-US" sz="2200" b="1">
                <a:solidFill>
                  <a:schemeClr val="accent2"/>
                </a:solidFill>
                <a:latin typeface="Monotype Corsiva" charset="0"/>
              </a:rPr>
              <a:t>F</a:t>
            </a:r>
            <a:r>
              <a:rPr lang="en-US" sz="2200">
                <a:solidFill>
                  <a:schemeClr val="accent2"/>
                </a:solidFill>
                <a:latin typeface="Arial Narrow" charset="0"/>
              </a:rPr>
              <a:t> was exerted on an object for displacement d to increase its speed from </a:t>
            </a:r>
            <a:r>
              <a:rPr lang="en-US" sz="2200">
                <a:solidFill>
                  <a:schemeClr val="accent2"/>
                </a:solidFill>
                <a:latin typeface="Monotype Corsiva" charset="0"/>
              </a:rPr>
              <a:t>v</a:t>
            </a:r>
            <a:r>
              <a:rPr lang="en-US" sz="2200" baseline="-25000">
                <a:solidFill>
                  <a:schemeClr val="accent2"/>
                </a:solidFill>
                <a:latin typeface="Monotype Corsiva" charset="0"/>
              </a:rPr>
              <a:t>i</a:t>
            </a:r>
            <a:r>
              <a:rPr lang="en-US" sz="2200">
                <a:solidFill>
                  <a:schemeClr val="accent2"/>
                </a:solidFill>
                <a:latin typeface="Monotype Corsiva" charset="0"/>
              </a:rPr>
              <a:t> </a:t>
            </a:r>
            <a:r>
              <a:rPr lang="en-US" sz="2200">
                <a:solidFill>
                  <a:schemeClr val="accent2"/>
                </a:solidFill>
                <a:latin typeface="Arial Narrow" charset="0"/>
              </a:rPr>
              <a:t>to </a:t>
            </a:r>
            <a:r>
              <a:rPr lang="en-US" sz="2200">
                <a:solidFill>
                  <a:schemeClr val="accent2"/>
                </a:solidFill>
                <a:latin typeface="Monotype Corsiva" charset="0"/>
              </a:rPr>
              <a:t>v</a:t>
            </a:r>
            <a:r>
              <a:rPr lang="en-US" sz="2200" baseline="-25000">
                <a:solidFill>
                  <a:schemeClr val="accent2"/>
                </a:solidFill>
                <a:latin typeface="Monotype Corsiva" charset="0"/>
              </a:rPr>
              <a:t>f</a:t>
            </a:r>
            <a:r>
              <a:rPr lang="en-US" sz="2200">
                <a:solidFill>
                  <a:schemeClr val="accent2"/>
                </a:solidFill>
                <a:latin typeface="Arial Narrow" charset="0"/>
              </a:rPr>
              <a:t>.   </a:t>
            </a:r>
          </a:p>
        </p:txBody>
      </p:sp>
      <p:sp>
        <p:nvSpPr>
          <p:cNvPr id="593942" name="Text Box 22"/>
          <p:cNvSpPr txBox="1">
            <a:spLocks noChangeArrowheads="1"/>
          </p:cNvSpPr>
          <p:nvPr/>
        </p:nvSpPr>
        <p:spPr bwMode="auto">
          <a:xfrm>
            <a:off x="3581400" y="2913063"/>
            <a:ext cx="52006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The work on the object by the net force Σ</a:t>
            </a:r>
            <a:r>
              <a:rPr lang="en-US" b="1">
                <a:solidFill>
                  <a:srgbClr val="A50021"/>
                </a:solidFill>
                <a:latin typeface="Monotype Corsiva" charset="0"/>
              </a:rPr>
              <a:t>F</a:t>
            </a:r>
            <a:r>
              <a:rPr lang="en-US">
                <a:solidFill>
                  <a:srgbClr val="A50021"/>
                </a:solidFill>
                <a:latin typeface="Arial Narrow" charset="0"/>
              </a:rPr>
              <a:t> is</a:t>
            </a:r>
          </a:p>
        </p:txBody>
      </p:sp>
      <p:graphicFrame>
        <p:nvGraphicFramePr>
          <p:cNvPr id="593943" name="Object 2"/>
          <p:cNvGraphicFramePr>
            <a:graphicFrameLocks noChangeAspect="1"/>
          </p:cNvGraphicFramePr>
          <p:nvPr/>
        </p:nvGraphicFramePr>
        <p:xfrm>
          <a:off x="3540125" y="3386138"/>
          <a:ext cx="650875" cy="347662"/>
        </p:xfrm>
        <a:graphic>
          <a:graphicData uri="http://schemas.openxmlformats.org/presentationml/2006/ole">
            <p:oleObj spid="_x0000_s466946" name="Equation" r:id="rId3" imgW="304560" imgH="177480" progId="Equation.DSMT4">
              <p:embed/>
            </p:oleObj>
          </a:graphicData>
        </a:graphic>
      </p:graphicFrame>
      <p:graphicFrame>
        <p:nvGraphicFramePr>
          <p:cNvPr id="593944" name="Object 3"/>
          <p:cNvGraphicFramePr>
            <a:graphicFrameLocks noChangeAspect="1"/>
          </p:cNvGraphicFramePr>
          <p:nvPr/>
        </p:nvGraphicFramePr>
        <p:xfrm>
          <a:off x="2895600" y="4049713"/>
          <a:ext cx="928688" cy="493712"/>
        </p:xfrm>
        <a:graphic>
          <a:graphicData uri="http://schemas.openxmlformats.org/presentationml/2006/ole">
            <p:oleObj spid="_x0000_s466947" name="Equation" r:id="rId4" imgW="380880" imgH="177480" progId="Equation.DSMT4">
              <p:embed/>
            </p:oleObj>
          </a:graphicData>
        </a:graphic>
      </p:graphicFrame>
      <p:graphicFrame>
        <p:nvGraphicFramePr>
          <p:cNvPr id="593945" name="Object 4"/>
          <p:cNvGraphicFramePr>
            <a:graphicFrameLocks noChangeAspect="1"/>
          </p:cNvGraphicFramePr>
          <p:nvPr/>
        </p:nvGraphicFramePr>
        <p:xfrm>
          <a:off x="6640513" y="4089400"/>
          <a:ext cx="598487" cy="330200"/>
        </p:xfrm>
        <a:graphic>
          <a:graphicData uri="http://schemas.openxmlformats.org/presentationml/2006/ole">
            <p:oleObj spid="_x0000_s466948" name="Equation" r:id="rId5" imgW="304560" imgH="139680" progId="Equation.DSMT4">
              <p:embed/>
            </p:oleObj>
          </a:graphicData>
        </a:graphic>
      </p:graphicFrame>
      <p:graphicFrame>
        <p:nvGraphicFramePr>
          <p:cNvPr id="593946" name="Object 5"/>
          <p:cNvGraphicFramePr>
            <a:graphicFrameLocks noChangeAspect="1"/>
          </p:cNvGraphicFramePr>
          <p:nvPr/>
        </p:nvGraphicFramePr>
        <p:xfrm>
          <a:off x="1066800" y="4876800"/>
          <a:ext cx="469900" cy="282575"/>
        </p:xfrm>
        <a:graphic>
          <a:graphicData uri="http://schemas.openxmlformats.org/presentationml/2006/ole">
            <p:oleObj spid="_x0000_s466949" name="Equation" r:id="rId6" imgW="304560" imgH="177480" progId="Equation.DSMT4">
              <p:embed/>
            </p:oleObj>
          </a:graphicData>
        </a:graphic>
      </p:graphicFrame>
      <p:sp>
        <p:nvSpPr>
          <p:cNvPr id="593947" name="Text Box 27"/>
          <p:cNvSpPr txBox="1">
            <a:spLocks noChangeArrowheads="1"/>
          </p:cNvSpPr>
          <p:nvPr/>
        </p:nvSpPr>
        <p:spPr bwMode="auto">
          <a:xfrm>
            <a:off x="354013" y="3962400"/>
            <a:ext cx="2389187" cy="822325"/>
          </a:xfrm>
          <a:prstGeom prst="rect">
            <a:avLst/>
          </a:prstGeom>
          <a:noFill/>
          <a:ln w="9525">
            <a:noFill/>
            <a:miter lim="800000"/>
            <a:headEnd/>
            <a:tailEnd/>
          </a:ln>
        </p:spPr>
        <p:txBody>
          <a:bodyPr>
            <a:prstTxWarp prst="textNoShape">
              <a:avLst/>
            </a:prstTxWarp>
            <a:spAutoFit/>
          </a:bodyPr>
          <a:lstStyle/>
          <a:p>
            <a:r>
              <a:rPr lang="en-US">
                <a:solidFill>
                  <a:srgbClr val="A50021"/>
                </a:solidFill>
                <a:latin typeface="Arial Narrow" charset="0"/>
              </a:rPr>
              <a:t>Using the kinematic equation of motion</a:t>
            </a:r>
          </a:p>
        </p:txBody>
      </p:sp>
      <p:graphicFrame>
        <p:nvGraphicFramePr>
          <p:cNvPr id="593949" name="Object 6"/>
          <p:cNvGraphicFramePr>
            <a:graphicFrameLocks noChangeAspect="1"/>
          </p:cNvGraphicFramePr>
          <p:nvPr/>
        </p:nvGraphicFramePr>
        <p:xfrm>
          <a:off x="874713" y="5597525"/>
          <a:ext cx="496887" cy="304800"/>
        </p:xfrm>
        <a:graphic>
          <a:graphicData uri="http://schemas.openxmlformats.org/presentationml/2006/ole">
            <p:oleObj spid="_x0000_s466950" name="Equation" r:id="rId7" imgW="304560" imgH="177480" progId="Equation.DSMT4">
              <p:embed/>
            </p:oleObj>
          </a:graphicData>
        </a:graphic>
      </p:graphicFrame>
      <p:sp>
        <p:nvSpPr>
          <p:cNvPr id="593950" name="Text Box 30"/>
          <p:cNvSpPr txBox="1">
            <a:spLocks noChangeArrowheads="1"/>
          </p:cNvSpPr>
          <p:nvPr/>
        </p:nvSpPr>
        <p:spPr bwMode="auto">
          <a:xfrm>
            <a:off x="152400" y="4833938"/>
            <a:ext cx="7683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Work</a:t>
            </a:r>
          </a:p>
        </p:txBody>
      </p:sp>
      <p:graphicFrame>
        <p:nvGraphicFramePr>
          <p:cNvPr id="593951" name="Object 7"/>
          <p:cNvGraphicFramePr>
            <a:graphicFrameLocks noChangeAspect="1"/>
          </p:cNvGraphicFramePr>
          <p:nvPr/>
        </p:nvGraphicFramePr>
        <p:xfrm>
          <a:off x="7467600" y="4856163"/>
          <a:ext cx="635000" cy="322262"/>
        </p:xfrm>
        <a:graphic>
          <a:graphicData uri="http://schemas.openxmlformats.org/presentationml/2006/ole">
            <p:oleObj spid="_x0000_s466951" name="Equation" r:id="rId8" imgW="380880" imgH="164880" progId="Equation.DSMT4">
              <p:embed/>
            </p:oleObj>
          </a:graphicData>
        </a:graphic>
      </p:graphicFrame>
      <p:sp>
        <p:nvSpPr>
          <p:cNvPr id="593952" name="Text Box 32"/>
          <p:cNvSpPr txBox="1">
            <a:spLocks noChangeArrowheads="1"/>
          </p:cNvSpPr>
          <p:nvPr/>
        </p:nvSpPr>
        <p:spPr bwMode="auto">
          <a:xfrm>
            <a:off x="6369050" y="4572000"/>
            <a:ext cx="990600" cy="822325"/>
          </a:xfrm>
          <a:prstGeom prst="rect">
            <a:avLst/>
          </a:prstGeom>
          <a:noFill/>
          <a:ln w="9525">
            <a:noFill/>
            <a:miter lim="800000"/>
            <a:headEnd/>
            <a:tailEnd/>
          </a:ln>
        </p:spPr>
        <p:txBody>
          <a:bodyPr>
            <a:prstTxWarp prst="textNoShape">
              <a:avLst/>
            </a:prstTxWarp>
            <a:spAutoFit/>
          </a:bodyPr>
          <a:lstStyle/>
          <a:p>
            <a:r>
              <a:rPr lang="en-US">
                <a:solidFill>
                  <a:srgbClr val="A50021"/>
                </a:solidFill>
                <a:latin typeface="Arial Narrow" charset="0"/>
              </a:rPr>
              <a:t>Kinetic Energy</a:t>
            </a:r>
          </a:p>
        </p:txBody>
      </p:sp>
      <p:sp>
        <p:nvSpPr>
          <p:cNvPr id="593953" name="Text Box 33"/>
          <p:cNvSpPr txBox="1">
            <a:spLocks noChangeArrowheads="1"/>
          </p:cNvSpPr>
          <p:nvPr/>
        </p:nvSpPr>
        <p:spPr bwMode="auto">
          <a:xfrm>
            <a:off x="152400" y="5486400"/>
            <a:ext cx="7683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Work</a:t>
            </a:r>
          </a:p>
        </p:txBody>
      </p:sp>
      <p:sp>
        <p:nvSpPr>
          <p:cNvPr id="593954" name="Text Box 34"/>
          <p:cNvSpPr txBox="1">
            <a:spLocks noChangeArrowheads="1"/>
          </p:cNvSpPr>
          <p:nvPr/>
        </p:nvSpPr>
        <p:spPr bwMode="auto">
          <a:xfrm>
            <a:off x="5410200" y="5486400"/>
            <a:ext cx="3581400" cy="66992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800" b="1">
                <a:solidFill>
                  <a:srgbClr val="A50021"/>
                </a:solidFill>
                <a:latin typeface="Arial Narrow" charset="0"/>
              </a:rPr>
              <a:t>Work done by the net force causes change in the object’s kinetic energy.</a:t>
            </a:r>
          </a:p>
        </p:txBody>
      </p:sp>
      <p:graphicFrame>
        <p:nvGraphicFramePr>
          <p:cNvPr id="593955" name="Object 8"/>
          <p:cNvGraphicFramePr>
            <a:graphicFrameLocks noChangeAspect="1"/>
          </p:cNvGraphicFramePr>
          <p:nvPr/>
        </p:nvGraphicFramePr>
        <p:xfrm>
          <a:off x="1511300" y="4846638"/>
          <a:ext cx="862013" cy="403225"/>
        </p:xfrm>
        <a:graphic>
          <a:graphicData uri="http://schemas.openxmlformats.org/presentationml/2006/ole">
            <p:oleObj spid="_x0000_s466952" name="Equation" r:id="rId9" imgW="558720" imgH="253800" progId="Equation.DSMT4">
              <p:embed/>
            </p:oleObj>
          </a:graphicData>
        </a:graphic>
      </p:graphicFrame>
      <p:graphicFrame>
        <p:nvGraphicFramePr>
          <p:cNvPr id="593956" name="Object 9"/>
          <p:cNvGraphicFramePr>
            <a:graphicFrameLocks noChangeAspect="1"/>
          </p:cNvGraphicFramePr>
          <p:nvPr/>
        </p:nvGraphicFramePr>
        <p:xfrm>
          <a:off x="2438400" y="4724400"/>
          <a:ext cx="1524000" cy="658813"/>
        </p:xfrm>
        <a:graphic>
          <a:graphicData uri="http://schemas.openxmlformats.org/presentationml/2006/ole">
            <p:oleObj spid="_x0000_s466953" name="Equation" r:id="rId10" imgW="939600" imgH="393480" progId="Equation.DSMT4">
              <p:embed/>
            </p:oleObj>
          </a:graphicData>
        </a:graphic>
      </p:graphicFrame>
      <p:graphicFrame>
        <p:nvGraphicFramePr>
          <p:cNvPr id="593957" name="Object 10"/>
          <p:cNvGraphicFramePr>
            <a:graphicFrameLocks noChangeAspect="1"/>
          </p:cNvGraphicFramePr>
          <p:nvPr/>
        </p:nvGraphicFramePr>
        <p:xfrm>
          <a:off x="4048125" y="4708525"/>
          <a:ext cx="1385888" cy="625475"/>
        </p:xfrm>
        <a:graphic>
          <a:graphicData uri="http://schemas.openxmlformats.org/presentationml/2006/ole">
            <p:oleObj spid="_x0000_s466954" name="Equation" r:id="rId11" imgW="901440" imgH="393480" progId="Equation.DSMT4">
              <p:embed/>
            </p:oleObj>
          </a:graphicData>
        </a:graphic>
      </p:graphicFrame>
      <p:graphicFrame>
        <p:nvGraphicFramePr>
          <p:cNvPr id="593958" name="Object 11"/>
          <p:cNvGraphicFramePr>
            <a:graphicFrameLocks noChangeAspect="1"/>
          </p:cNvGraphicFramePr>
          <p:nvPr/>
        </p:nvGraphicFramePr>
        <p:xfrm>
          <a:off x="7262813" y="3757613"/>
          <a:ext cx="1271587" cy="841375"/>
        </p:xfrm>
        <a:graphic>
          <a:graphicData uri="http://schemas.openxmlformats.org/presentationml/2006/ole">
            <p:oleObj spid="_x0000_s466955" name="Equation" r:id="rId12" imgW="482400" imgH="431640" progId="Equation.DSMT4">
              <p:embed/>
            </p:oleObj>
          </a:graphicData>
        </a:graphic>
      </p:graphicFrame>
      <p:graphicFrame>
        <p:nvGraphicFramePr>
          <p:cNvPr id="593959" name="Object 12"/>
          <p:cNvGraphicFramePr>
            <a:graphicFrameLocks noChangeAspect="1"/>
          </p:cNvGraphicFramePr>
          <p:nvPr/>
        </p:nvGraphicFramePr>
        <p:xfrm>
          <a:off x="1371600" y="5410200"/>
          <a:ext cx="1697038" cy="677863"/>
        </p:xfrm>
        <a:graphic>
          <a:graphicData uri="http://schemas.openxmlformats.org/presentationml/2006/ole">
            <p:oleObj spid="_x0000_s466956" name="Equation" r:id="rId13" imgW="1041120" imgH="393480" progId="Equation.DSMT4">
              <p:embed/>
            </p:oleObj>
          </a:graphicData>
        </a:graphic>
      </p:graphicFrame>
      <p:graphicFrame>
        <p:nvGraphicFramePr>
          <p:cNvPr id="593960" name="Object 13"/>
          <p:cNvGraphicFramePr>
            <a:graphicFrameLocks noChangeAspect="1"/>
          </p:cNvGraphicFramePr>
          <p:nvPr/>
        </p:nvGraphicFramePr>
        <p:xfrm>
          <a:off x="2997200" y="5605463"/>
          <a:ext cx="1346200" cy="414337"/>
        </p:xfrm>
        <a:graphic>
          <a:graphicData uri="http://schemas.openxmlformats.org/presentationml/2006/ole">
            <p:oleObj spid="_x0000_s466957" name="Equation" r:id="rId14" imgW="825480" imgH="241200" progId="Equation.DSMT4">
              <p:embed/>
            </p:oleObj>
          </a:graphicData>
        </a:graphic>
      </p:graphicFrame>
      <p:graphicFrame>
        <p:nvGraphicFramePr>
          <p:cNvPr id="593961" name="Object 14"/>
          <p:cNvGraphicFramePr>
            <a:graphicFrameLocks noChangeAspect="1"/>
          </p:cNvGraphicFramePr>
          <p:nvPr/>
        </p:nvGraphicFramePr>
        <p:xfrm>
          <a:off x="4343400" y="5638800"/>
          <a:ext cx="558800" cy="284163"/>
        </p:xfrm>
        <a:graphic>
          <a:graphicData uri="http://schemas.openxmlformats.org/presentationml/2006/ole">
            <p:oleObj spid="_x0000_s466958" name="Equation" r:id="rId15" imgW="342720" imgH="164880" progId="Equation.DSMT4">
              <p:embed/>
            </p:oleObj>
          </a:graphicData>
        </a:graphic>
      </p:graphicFrame>
      <p:sp>
        <p:nvSpPr>
          <p:cNvPr id="593962" name="Text Box 42"/>
          <p:cNvSpPr txBox="1">
            <a:spLocks noChangeArrowheads="1"/>
          </p:cNvSpPr>
          <p:nvPr/>
        </p:nvSpPr>
        <p:spPr bwMode="auto">
          <a:xfrm>
            <a:off x="5448300" y="6232525"/>
            <a:ext cx="3276600" cy="434975"/>
          </a:xfrm>
          <a:prstGeom prst="rect">
            <a:avLst/>
          </a:prstGeom>
          <a:solidFill>
            <a:srgbClr val="99FFCC"/>
          </a:solidFill>
          <a:ln w="38100">
            <a:solidFill>
              <a:schemeClr val="accent2"/>
            </a:solidFill>
            <a:miter lim="800000"/>
            <a:headEnd/>
            <a:tailEnd/>
          </a:ln>
        </p:spPr>
        <p:txBody>
          <a:bodyPr>
            <a:prstTxWarp prst="textNoShape">
              <a:avLst/>
            </a:prstTxWarp>
            <a:spAutoFit/>
          </a:bodyPr>
          <a:lstStyle/>
          <a:p>
            <a:r>
              <a:rPr lang="en-US" sz="2000" b="1">
                <a:solidFill>
                  <a:schemeClr val="accent2"/>
                </a:solidFill>
                <a:latin typeface="Arial Narrow" charset="0"/>
                <a:sym typeface="Wingdings" charset="2"/>
              </a:rPr>
              <a:t>Work-Kinetic Energy Theorem</a:t>
            </a:r>
            <a:endParaRPr lang="en-US" sz="2000" b="1">
              <a:solidFill>
                <a:schemeClr val="accent2"/>
              </a:solidFill>
              <a:latin typeface="Arial Narrow" charset="0"/>
            </a:endParaRPr>
          </a:p>
        </p:txBody>
      </p:sp>
      <p:graphicFrame>
        <p:nvGraphicFramePr>
          <p:cNvPr id="593963" name="Object 15"/>
          <p:cNvGraphicFramePr>
            <a:graphicFrameLocks noChangeAspect="1"/>
          </p:cNvGraphicFramePr>
          <p:nvPr/>
        </p:nvGraphicFramePr>
        <p:xfrm>
          <a:off x="4203700" y="3300413"/>
          <a:ext cx="1573213" cy="598487"/>
        </p:xfrm>
        <a:graphic>
          <a:graphicData uri="http://schemas.openxmlformats.org/presentationml/2006/ole">
            <p:oleObj spid="_x0000_s466959" name="Equation" r:id="rId16" imgW="736600" imgH="304800" progId="Equation.DSMT4">
              <p:embed/>
            </p:oleObj>
          </a:graphicData>
        </a:graphic>
      </p:graphicFrame>
      <p:graphicFrame>
        <p:nvGraphicFramePr>
          <p:cNvPr id="593964" name="Object 16"/>
          <p:cNvGraphicFramePr>
            <a:graphicFrameLocks noChangeAspect="1"/>
          </p:cNvGraphicFramePr>
          <p:nvPr/>
        </p:nvGraphicFramePr>
        <p:xfrm>
          <a:off x="5808663" y="3352800"/>
          <a:ext cx="1873250" cy="498475"/>
        </p:xfrm>
        <a:graphic>
          <a:graphicData uri="http://schemas.openxmlformats.org/presentationml/2006/ole">
            <p:oleObj spid="_x0000_s466960" name="Equation" r:id="rId17" imgW="876240" imgH="253800" progId="Equation.DSMT4">
              <p:embed/>
            </p:oleObj>
          </a:graphicData>
        </a:graphic>
      </p:graphicFrame>
      <p:graphicFrame>
        <p:nvGraphicFramePr>
          <p:cNvPr id="593965" name="Object 17"/>
          <p:cNvGraphicFramePr>
            <a:graphicFrameLocks noChangeAspect="1"/>
          </p:cNvGraphicFramePr>
          <p:nvPr/>
        </p:nvGraphicFramePr>
        <p:xfrm>
          <a:off x="7646988" y="3352800"/>
          <a:ext cx="949325" cy="498475"/>
        </p:xfrm>
        <a:graphic>
          <a:graphicData uri="http://schemas.openxmlformats.org/presentationml/2006/ole">
            <p:oleObj spid="_x0000_s466961" name="Equation" r:id="rId18" imgW="444240" imgH="253800" progId="Equation.DSMT4">
              <p:embed/>
            </p:oleObj>
          </a:graphicData>
        </a:graphic>
      </p:graphicFrame>
      <p:graphicFrame>
        <p:nvGraphicFramePr>
          <p:cNvPr id="593966" name="Object 18"/>
          <p:cNvGraphicFramePr>
            <a:graphicFrameLocks noChangeAspect="1"/>
          </p:cNvGraphicFramePr>
          <p:nvPr/>
        </p:nvGraphicFramePr>
        <p:xfrm>
          <a:off x="8105775" y="4645025"/>
          <a:ext cx="657225" cy="769938"/>
        </p:xfrm>
        <a:graphic>
          <a:graphicData uri="http://schemas.openxmlformats.org/presentationml/2006/ole">
            <p:oleObj spid="_x0000_s466962" name="Equation" r:id="rId19" imgW="393480" imgH="393480" progId="Equation.DSMT4">
              <p:embed/>
            </p:oleObj>
          </a:graphicData>
        </a:graphic>
      </p:graphicFrame>
      <p:sp>
        <p:nvSpPr>
          <p:cNvPr id="593970" name="AutoShape 50"/>
          <p:cNvSpPr>
            <a:spLocks noChangeArrowheads="1"/>
          </p:cNvSpPr>
          <p:nvPr/>
        </p:nvSpPr>
        <p:spPr bwMode="auto">
          <a:xfrm>
            <a:off x="5105400" y="3886200"/>
            <a:ext cx="1066800" cy="762000"/>
          </a:xfrm>
          <a:prstGeom prst="rightArrow">
            <a:avLst>
              <a:gd name="adj1" fmla="val 50000"/>
              <a:gd name="adj2" fmla="val 3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graphicFrame>
        <p:nvGraphicFramePr>
          <p:cNvPr id="593971" name="Object 19"/>
          <p:cNvGraphicFramePr>
            <a:graphicFrameLocks noChangeAspect="1"/>
          </p:cNvGraphicFramePr>
          <p:nvPr/>
        </p:nvGraphicFramePr>
        <p:xfrm>
          <a:off x="3792538" y="3962400"/>
          <a:ext cx="1084262" cy="703263"/>
        </p:xfrm>
        <a:graphic>
          <a:graphicData uri="http://schemas.openxmlformats.org/presentationml/2006/ole">
            <p:oleObj spid="_x0000_s466963" name="Equation" r:id="rId20" imgW="44424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3924">
                                            <p:txEl>
                                              <p:pRg st="0" end="0"/>
                                            </p:txEl>
                                          </p:spTgt>
                                        </p:tgtEl>
                                        <p:attrNameLst>
                                          <p:attrName>style.visibility</p:attrName>
                                        </p:attrNameLst>
                                      </p:cBhvr>
                                      <p:to>
                                        <p:strVal val="visible"/>
                                      </p:to>
                                    </p:set>
                                    <p:animEffect transition="in" filter="wipe(left)">
                                      <p:cBhvr>
                                        <p:cTn id="7" dur="500"/>
                                        <p:tgtEl>
                                          <p:spTgt spid="593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93924">
                                            <p:txEl>
                                              <p:pRg st="1" end="1"/>
                                            </p:txEl>
                                          </p:spTgt>
                                        </p:tgtEl>
                                        <p:attrNameLst>
                                          <p:attrName>style.visibility</p:attrName>
                                        </p:attrNameLst>
                                      </p:cBhvr>
                                      <p:to>
                                        <p:strVal val="visible"/>
                                      </p:to>
                                    </p:set>
                                    <p:animEffect transition="in" filter="wipe(left)">
                                      <p:cBhvr>
                                        <p:cTn id="12" dur="500"/>
                                        <p:tgtEl>
                                          <p:spTgt spid="5939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93924">
                                            <p:txEl>
                                              <p:pRg st="2" end="2"/>
                                            </p:txEl>
                                          </p:spTgt>
                                        </p:tgtEl>
                                        <p:attrNameLst>
                                          <p:attrName>style.visibility</p:attrName>
                                        </p:attrNameLst>
                                      </p:cBhvr>
                                      <p:to>
                                        <p:strVal val="visible"/>
                                      </p:to>
                                    </p:set>
                                    <p:animEffect transition="in" filter="wipe(left)">
                                      <p:cBhvr>
                                        <p:cTn id="17" dur="500"/>
                                        <p:tgtEl>
                                          <p:spTgt spid="5939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iterate type="wd">
                                    <p:tmPct val="10000"/>
                                  </p:iterate>
                                  <p:childTnLst>
                                    <p:set>
                                      <p:cBhvr>
                                        <p:cTn id="21" dur="1" fill="hold">
                                          <p:stCondLst>
                                            <p:cond delay="0"/>
                                          </p:stCondLst>
                                        </p:cTn>
                                        <p:tgtEl>
                                          <p:spTgt spid="593925"/>
                                        </p:tgtEl>
                                        <p:attrNameLst>
                                          <p:attrName>style.visibility</p:attrName>
                                        </p:attrNameLst>
                                      </p:cBhvr>
                                      <p:to>
                                        <p:strVal val="visible"/>
                                      </p:to>
                                    </p:set>
                                    <p:anim calcmode="lin" valueType="num">
                                      <p:cBhvr>
                                        <p:cTn id="22" dur="500" fill="hold"/>
                                        <p:tgtEl>
                                          <p:spTgt spid="593925"/>
                                        </p:tgtEl>
                                        <p:attrNameLst>
                                          <p:attrName>ppt_w</p:attrName>
                                        </p:attrNameLst>
                                      </p:cBhvr>
                                      <p:tavLst>
                                        <p:tav tm="0">
                                          <p:val>
                                            <p:fltVal val="0"/>
                                          </p:val>
                                        </p:tav>
                                        <p:tav tm="100000">
                                          <p:val>
                                            <p:strVal val="#ppt_w"/>
                                          </p:val>
                                        </p:tav>
                                      </p:tavLst>
                                    </p:anim>
                                    <p:anim calcmode="lin" valueType="num">
                                      <p:cBhvr>
                                        <p:cTn id="23" dur="500" fill="hold"/>
                                        <p:tgtEl>
                                          <p:spTgt spid="593925"/>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93941">
                                            <p:txEl>
                                              <p:pRg st="0" end="0"/>
                                            </p:txEl>
                                          </p:spTgt>
                                        </p:tgtEl>
                                        <p:attrNameLst>
                                          <p:attrName>style.visibility</p:attrName>
                                        </p:attrNameLst>
                                      </p:cBhvr>
                                      <p:to>
                                        <p:strVal val="visible"/>
                                      </p:to>
                                    </p:set>
                                    <p:animEffect transition="in" filter="wipe(left)">
                                      <p:cBhvr>
                                        <p:cTn id="32" dur="500"/>
                                        <p:tgtEl>
                                          <p:spTgt spid="59394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500"/>
                            </p:stCondLst>
                            <p:childTnLst>
                              <p:par>
                                <p:cTn id="39" presetID="22" presetClass="entr" presetSubtype="8" fill="hold" nodeType="afterEffect">
                                  <p:stCondLst>
                                    <p:cond delay="0"/>
                                  </p:stCondLst>
                                  <p:iterate type="wd">
                                    <p:tmPct val="10000"/>
                                  </p:iterate>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10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593929"/>
                                        </p:tgtEl>
                                        <p:attrNameLst>
                                          <p:attrName>style.visibility</p:attrName>
                                        </p:attrNameLst>
                                      </p:cBhvr>
                                      <p:to>
                                        <p:strVal val="visible"/>
                                      </p:to>
                                    </p:set>
                                    <p:anim calcmode="lin" valueType="num">
                                      <p:cBhvr>
                                        <p:cTn id="45" dur="500" fill="hold"/>
                                        <p:tgtEl>
                                          <p:spTgt spid="593929"/>
                                        </p:tgtEl>
                                        <p:attrNameLst>
                                          <p:attrName>ppt_w</p:attrName>
                                        </p:attrNameLst>
                                      </p:cBhvr>
                                      <p:tavLst>
                                        <p:tav tm="0">
                                          <p:val>
                                            <p:fltVal val="0"/>
                                          </p:val>
                                        </p:tav>
                                        <p:tav tm="100000">
                                          <p:val>
                                            <p:strVal val="#ppt_w"/>
                                          </p:val>
                                        </p:tav>
                                      </p:tavLst>
                                    </p:anim>
                                    <p:anim calcmode="lin" valueType="num">
                                      <p:cBhvr>
                                        <p:cTn id="46" dur="500" fill="hold"/>
                                        <p:tgtEl>
                                          <p:spTgt spid="593929"/>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22" presetClass="entr" presetSubtype="8" fill="hold" nodeType="afterEffect">
                                  <p:stCondLst>
                                    <p:cond delay="0"/>
                                  </p:stCondLst>
                                  <p:iterate type="wd">
                                    <p:tmPct val="1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593942">
                                            <p:txEl>
                                              <p:pRg st="0" end="0"/>
                                            </p:txEl>
                                          </p:spTgt>
                                        </p:tgtEl>
                                        <p:attrNameLst>
                                          <p:attrName>style.visibility</p:attrName>
                                        </p:attrNameLst>
                                      </p:cBhvr>
                                      <p:to>
                                        <p:strVal val="visible"/>
                                      </p:to>
                                    </p:set>
                                    <p:animEffect transition="in" filter="wipe(left)">
                                      <p:cBhvr>
                                        <p:cTn id="55" dur="500"/>
                                        <p:tgtEl>
                                          <p:spTgt spid="59394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593943"/>
                                        </p:tgtEl>
                                        <p:attrNameLst>
                                          <p:attrName>style.visibility</p:attrName>
                                        </p:attrNameLst>
                                      </p:cBhvr>
                                      <p:to>
                                        <p:strVal val="visible"/>
                                      </p:to>
                                    </p:set>
                                    <p:animEffect transition="in" filter="wipe(left)">
                                      <p:cBhvr>
                                        <p:cTn id="60" dur="500"/>
                                        <p:tgtEl>
                                          <p:spTgt spid="59394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593963"/>
                                        </p:tgtEl>
                                        <p:attrNameLst>
                                          <p:attrName>style.visibility</p:attrName>
                                        </p:attrNameLst>
                                      </p:cBhvr>
                                      <p:to>
                                        <p:strVal val="visible"/>
                                      </p:to>
                                    </p:set>
                                    <p:animEffect transition="in" filter="wipe(left)">
                                      <p:cBhvr>
                                        <p:cTn id="65" dur="500"/>
                                        <p:tgtEl>
                                          <p:spTgt spid="59396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593964"/>
                                        </p:tgtEl>
                                        <p:attrNameLst>
                                          <p:attrName>style.visibility</p:attrName>
                                        </p:attrNameLst>
                                      </p:cBhvr>
                                      <p:to>
                                        <p:strVal val="visible"/>
                                      </p:to>
                                    </p:set>
                                    <p:animEffect transition="in" filter="wipe(left)">
                                      <p:cBhvr>
                                        <p:cTn id="70" dur="500"/>
                                        <p:tgtEl>
                                          <p:spTgt spid="59396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593965"/>
                                        </p:tgtEl>
                                        <p:attrNameLst>
                                          <p:attrName>style.visibility</p:attrName>
                                        </p:attrNameLst>
                                      </p:cBhvr>
                                      <p:to>
                                        <p:strVal val="visible"/>
                                      </p:to>
                                    </p:set>
                                    <p:animEffect transition="in" filter="wipe(left)">
                                      <p:cBhvr>
                                        <p:cTn id="75" dur="500"/>
                                        <p:tgtEl>
                                          <p:spTgt spid="59396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593947">
                                            <p:txEl>
                                              <p:pRg st="0" end="0"/>
                                            </p:txEl>
                                          </p:spTgt>
                                        </p:tgtEl>
                                        <p:attrNameLst>
                                          <p:attrName>style.visibility</p:attrName>
                                        </p:attrNameLst>
                                      </p:cBhvr>
                                      <p:to>
                                        <p:strVal val="visible"/>
                                      </p:to>
                                    </p:set>
                                    <p:animEffect transition="in" filter="wipe(left)">
                                      <p:cBhvr>
                                        <p:cTn id="80" dur="500"/>
                                        <p:tgtEl>
                                          <p:spTgt spid="593947">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iterate type="wd">
                                    <p:tmPct val="10000"/>
                                  </p:iterate>
                                  <p:childTnLst>
                                    <p:set>
                                      <p:cBhvr>
                                        <p:cTn id="84" dur="1" fill="hold">
                                          <p:stCondLst>
                                            <p:cond delay="0"/>
                                          </p:stCondLst>
                                        </p:cTn>
                                        <p:tgtEl>
                                          <p:spTgt spid="593944"/>
                                        </p:tgtEl>
                                        <p:attrNameLst>
                                          <p:attrName>style.visibility</p:attrName>
                                        </p:attrNameLst>
                                      </p:cBhvr>
                                      <p:to>
                                        <p:strVal val="visible"/>
                                      </p:to>
                                    </p:set>
                                    <p:animEffect transition="in" filter="wipe(left)">
                                      <p:cBhvr>
                                        <p:cTn id="85" dur="500"/>
                                        <p:tgtEl>
                                          <p:spTgt spid="59394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iterate type="wd">
                                    <p:tmPct val="10000"/>
                                  </p:iterate>
                                  <p:childTnLst>
                                    <p:set>
                                      <p:cBhvr>
                                        <p:cTn id="89" dur="1" fill="hold">
                                          <p:stCondLst>
                                            <p:cond delay="0"/>
                                          </p:stCondLst>
                                        </p:cTn>
                                        <p:tgtEl>
                                          <p:spTgt spid="593971"/>
                                        </p:tgtEl>
                                        <p:attrNameLst>
                                          <p:attrName>style.visibility</p:attrName>
                                        </p:attrNameLst>
                                      </p:cBhvr>
                                      <p:to>
                                        <p:strVal val="visible"/>
                                      </p:to>
                                    </p:set>
                                    <p:animEffect transition="in" filter="wipe(left)">
                                      <p:cBhvr>
                                        <p:cTn id="90" dur="500"/>
                                        <p:tgtEl>
                                          <p:spTgt spid="59397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93970"/>
                                        </p:tgtEl>
                                        <p:attrNameLst>
                                          <p:attrName>style.visibility</p:attrName>
                                        </p:attrNameLst>
                                      </p:cBhvr>
                                      <p:to>
                                        <p:strVal val="visible"/>
                                      </p:to>
                                    </p:set>
                                    <p:animEffect transition="in" filter="wipe(left)">
                                      <p:cBhvr>
                                        <p:cTn id="95" dur="500"/>
                                        <p:tgtEl>
                                          <p:spTgt spid="59397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593945"/>
                                        </p:tgtEl>
                                        <p:attrNameLst>
                                          <p:attrName>style.visibility</p:attrName>
                                        </p:attrNameLst>
                                      </p:cBhvr>
                                      <p:to>
                                        <p:strVal val="visible"/>
                                      </p:to>
                                    </p:set>
                                    <p:animEffect transition="in" filter="wipe(left)">
                                      <p:cBhvr>
                                        <p:cTn id="100" dur="500"/>
                                        <p:tgtEl>
                                          <p:spTgt spid="59394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iterate type="wd">
                                    <p:tmPct val="10000"/>
                                  </p:iterate>
                                  <p:childTnLst>
                                    <p:set>
                                      <p:cBhvr>
                                        <p:cTn id="104" dur="1" fill="hold">
                                          <p:stCondLst>
                                            <p:cond delay="0"/>
                                          </p:stCondLst>
                                        </p:cTn>
                                        <p:tgtEl>
                                          <p:spTgt spid="593958"/>
                                        </p:tgtEl>
                                        <p:attrNameLst>
                                          <p:attrName>style.visibility</p:attrName>
                                        </p:attrNameLst>
                                      </p:cBhvr>
                                      <p:to>
                                        <p:strVal val="visible"/>
                                      </p:to>
                                    </p:set>
                                    <p:animEffect transition="in" filter="wipe(left)">
                                      <p:cBhvr>
                                        <p:cTn id="105" dur="500"/>
                                        <p:tgtEl>
                                          <p:spTgt spid="59395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593950">
                                            <p:txEl>
                                              <p:pRg st="0" end="0"/>
                                            </p:txEl>
                                          </p:spTgt>
                                        </p:tgtEl>
                                        <p:attrNameLst>
                                          <p:attrName>style.visibility</p:attrName>
                                        </p:attrNameLst>
                                      </p:cBhvr>
                                      <p:to>
                                        <p:strVal val="visible"/>
                                      </p:to>
                                    </p:set>
                                    <p:animEffect transition="in" filter="wipe(left)">
                                      <p:cBhvr>
                                        <p:cTn id="110" dur="500"/>
                                        <p:tgtEl>
                                          <p:spTgt spid="593950">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593946"/>
                                        </p:tgtEl>
                                        <p:attrNameLst>
                                          <p:attrName>style.visibility</p:attrName>
                                        </p:attrNameLst>
                                      </p:cBhvr>
                                      <p:to>
                                        <p:strVal val="visible"/>
                                      </p:to>
                                    </p:set>
                                    <p:animEffect transition="in" filter="wipe(left)">
                                      <p:cBhvr>
                                        <p:cTn id="115" dur="500"/>
                                        <p:tgtEl>
                                          <p:spTgt spid="59394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iterate type="wd">
                                    <p:tmPct val="10000"/>
                                  </p:iterate>
                                  <p:childTnLst>
                                    <p:set>
                                      <p:cBhvr>
                                        <p:cTn id="119" dur="1" fill="hold">
                                          <p:stCondLst>
                                            <p:cond delay="0"/>
                                          </p:stCondLst>
                                        </p:cTn>
                                        <p:tgtEl>
                                          <p:spTgt spid="593955"/>
                                        </p:tgtEl>
                                        <p:attrNameLst>
                                          <p:attrName>style.visibility</p:attrName>
                                        </p:attrNameLst>
                                      </p:cBhvr>
                                      <p:to>
                                        <p:strVal val="visible"/>
                                      </p:to>
                                    </p:set>
                                    <p:animEffect transition="in" filter="wipe(left)">
                                      <p:cBhvr>
                                        <p:cTn id="120" dur="500"/>
                                        <p:tgtEl>
                                          <p:spTgt spid="59395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593956"/>
                                        </p:tgtEl>
                                        <p:attrNameLst>
                                          <p:attrName>style.visibility</p:attrName>
                                        </p:attrNameLst>
                                      </p:cBhvr>
                                      <p:to>
                                        <p:strVal val="visible"/>
                                      </p:to>
                                    </p:set>
                                    <p:animEffect transition="in" filter="wipe(left)">
                                      <p:cBhvr>
                                        <p:cTn id="125" dur="500"/>
                                        <p:tgtEl>
                                          <p:spTgt spid="59395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593957"/>
                                        </p:tgtEl>
                                        <p:attrNameLst>
                                          <p:attrName>style.visibility</p:attrName>
                                        </p:attrNameLst>
                                      </p:cBhvr>
                                      <p:to>
                                        <p:strVal val="visible"/>
                                      </p:to>
                                    </p:set>
                                    <p:animEffect transition="in" filter="wipe(left)">
                                      <p:cBhvr>
                                        <p:cTn id="130" dur="500"/>
                                        <p:tgtEl>
                                          <p:spTgt spid="593957"/>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iterate type="wd">
                                    <p:tmPct val="10000"/>
                                  </p:iterate>
                                  <p:childTnLst>
                                    <p:set>
                                      <p:cBhvr>
                                        <p:cTn id="134" dur="1" fill="hold">
                                          <p:stCondLst>
                                            <p:cond delay="0"/>
                                          </p:stCondLst>
                                        </p:cTn>
                                        <p:tgtEl>
                                          <p:spTgt spid="593952">
                                            <p:txEl>
                                              <p:pRg st="0" end="0"/>
                                            </p:txEl>
                                          </p:spTgt>
                                        </p:tgtEl>
                                        <p:attrNameLst>
                                          <p:attrName>style.visibility</p:attrName>
                                        </p:attrNameLst>
                                      </p:cBhvr>
                                      <p:to>
                                        <p:strVal val="visible"/>
                                      </p:to>
                                    </p:set>
                                    <p:animEffect transition="in" filter="wipe(left)">
                                      <p:cBhvr>
                                        <p:cTn id="135" dur="500"/>
                                        <p:tgtEl>
                                          <p:spTgt spid="593952">
                                            <p:txEl>
                                              <p:pRg st="0" end="0"/>
                                            </p:txEl>
                                          </p:spTgt>
                                        </p:tgtEl>
                                      </p:cBhvr>
                                    </p:animEffect>
                                  </p:childTnLst>
                                </p:cTn>
                              </p:par>
                            </p:childTnLst>
                          </p:cTn>
                        </p:par>
                        <p:par>
                          <p:cTn id="136" fill="hold">
                            <p:stCondLst>
                              <p:cond delay="550"/>
                            </p:stCondLst>
                            <p:childTnLst>
                              <p:par>
                                <p:cTn id="137" presetID="22" presetClass="entr" presetSubtype="8" fill="hold" nodeType="afterEffect">
                                  <p:stCondLst>
                                    <p:cond delay="0"/>
                                  </p:stCondLst>
                                  <p:iterate type="wd">
                                    <p:tmPct val="10000"/>
                                  </p:iterate>
                                  <p:childTnLst>
                                    <p:set>
                                      <p:cBhvr>
                                        <p:cTn id="138" dur="1" fill="hold">
                                          <p:stCondLst>
                                            <p:cond delay="0"/>
                                          </p:stCondLst>
                                        </p:cTn>
                                        <p:tgtEl>
                                          <p:spTgt spid="593951"/>
                                        </p:tgtEl>
                                        <p:attrNameLst>
                                          <p:attrName>style.visibility</p:attrName>
                                        </p:attrNameLst>
                                      </p:cBhvr>
                                      <p:to>
                                        <p:strVal val="visible"/>
                                      </p:to>
                                    </p:set>
                                    <p:animEffect transition="in" filter="wipe(left)">
                                      <p:cBhvr>
                                        <p:cTn id="139" dur="500"/>
                                        <p:tgtEl>
                                          <p:spTgt spid="593951"/>
                                        </p:tgtEl>
                                      </p:cBhvr>
                                    </p:animEffect>
                                  </p:childTnLst>
                                </p:cTn>
                              </p:par>
                            </p:childTnLst>
                          </p:cTn>
                        </p:par>
                        <p:par>
                          <p:cTn id="140" fill="hold">
                            <p:stCondLst>
                              <p:cond delay="1050"/>
                            </p:stCondLst>
                            <p:childTnLst>
                              <p:par>
                                <p:cTn id="141" presetID="22" presetClass="entr" presetSubtype="8" fill="hold" nodeType="afterEffect">
                                  <p:stCondLst>
                                    <p:cond delay="0"/>
                                  </p:stCondLst>
                                  <p:iterate type="wd">
                                    <p:tmPct val="10000"/>
                                  </p:iterate>
                                  <p:childTnLst>
                                    <p:set>
                                      <p:cBhvr>
                                        <p:cTn id="142" dur="1" fill="hold">
                                          <p:stCondLst>
                                            <p:cond delay="0"/>
                                          </p:stCondLst>
                                        </p:cTn>
                                        <p:tgtEl>
                                          <p:spTgt spid="593966"/>
                                        </p:tgtEl>
                                        <p:attrNameLst>
                                          <p:attrName>style.visibility</p:attrName>
                                        </p:attrNameLst>
                                      </p:cBhvr>
                                      <p:to>
                                        <p:strVal val="visible"/>
                                      </p:to>
                                    </p:set>
                                    <p:animEffect transition="in" filter="wipe(left)">
                                      <p:cBhvr>
                                        <p:cTn id="143" dur="500"/>
                                        <p:tgtEl>
                                          <p:spTgt spid="593966"/>
                                        </p:tgtEl>
                                      </p:cBhvr>
                                    </p:animEffect>
                                  </p:childTnLst>
                                </p:cTn>
                              </p:par>
                            </p:childTnLst>
                          </p:cTn>
                        </p:par>
                        <p:par>
                          <p:cTn id="144" fill="hold">
                            <p:stCondLst>
                              <p:cond delay="1550"/>
                            </p:stCondLst>
                            <p:childTnLst>
                              <p:par>
                                <p:cTn id="145" presetID="53" presetClass="entr" presetSubtype="0" fill="hold" grpId="0" nodeType="afterEffect">
                                  <p:stCondLst>
                                    <p:cond delay="0"/>
                                  </p:stCondLst>
                                  <p:iterate type="wd">
                                    <p:tmPct val="10000"/>
                                  </p:iterate>
                                  <p:childTnLst>
                                    <p:set>
                                      <p:cBhvr>
                                        <p:cTn id="146" dur="1" fill="hold">
                                          <p:stCondLst>
                                            <p:cond delay="0"/>
                                          </p:stCondLst>
                                        </p:cTn>
                                        <p:tgtEl>
                                          <p:spTgt spid="593922"/>
                                        </p:tgtEl>
                                        <p:attrNameLst>
                                          <p:attrName>style.visibility</p:attrName>
                                        </p:attrNameLst>
                                      </p:cBhvr>
                                      <p:to>
                                        <p:strVal val="visible"/>
                                      </p:to>
                                    </p:set>
                                    <p:anim calcmode="lin" valueType="num">
                                      <p:cBhvr>
                                        <p:cTn id="147" dur="500" fill="hold"/>
                                        <p:tgtEl>
                                          <p:spTgt spid="593922"/>
                                        </p:tgtEl>
                                        <p:attrNameLst>
                                          <p:attrName>ppt_w</p:attrName>
                                        </p:attrNameLst>
                                      </p:cBhvr>
                                      <p:tavLst>
                                        <p:tav tm="0">
                                          <p:val>
                                            <p:fltVal val="0"/>
                                          </p:val>
                                        </p:tav>
                                        <p:tav tm="100000">
                                          <p:val>
                                            <p:strVal val="#ppt_w"/>
                                          </p:val>
                                        </p:tav>
                                      </p:tavLst>
                                    </p:anim>
                                    <p:anim calcmode="lin" valueType="num">
                                      <p:cBhvr>
                                        <p:cTn id="148" dur="500" fill="hold"/>
                                        <p:tgtEl>
                                          <p:spTgt spid="593922"/>
                                        </p:tgtEl>
                                        <p:attrNameLst>
                                          <p:attrName>ppt_h</p:attrName>
                                        </p:attrNameLst>
                                      </p:cBhvr>
                                      <p:tavLst>
                                        <p:tav tm="0">
                                          <p:val>
                                            <p:fltVal val="0"/>
                                          </p:val>
                                        </p:tav>
                                        <p:tav tm="100000">
                                          <p:val>
                                            <p:strVal val="#ppt_h"/>
                                          </p:val>
                                        </p:tav>
                                      </p:tavLst>
                                    </p:anim>
                                    <p:animEffect transition="in" filter="fade">
                                      <p:cBhvr>
                                        <p:cTn id="149" dur="500"/>
                                        <p:tgtEl>
                                          <p:spTgt spid="59392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593953">
                                            <p:txEl>
                                              <p:pRg st="0" end="0"/>
                                            </p:txEl>
                                          </p:spTgt>
                                        </p:tgtEl>
                                        <p:attrNameLst>
                                          <p:attrName>style.visibility</p:attrName>
                                        </p:attrNameLst>
                                      </p:cBhvr>
                                      <p:to>
                                        <p:strVal val="visible"/>
                                      </p:to>
                                    </p:set>
                                    <p:animEffect transition="in" filter="wipe(left)">
                                      <p:cBhvr>
                                        <p:cTn id="154" dur="500"/>
                                        <p:tgtEl>
                                          <p:spTgt spid="593953">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593949"/>
                                        </p:tgtEl>
                                        <p:attrNameLst>
                                          <p:attrName>style.visibility</p:attrName>
                                        </p:attrNameLst>
                                      </p:cBhvr>
                                      <p:to>
                                        <p:strVal val="visible"/>
                                      </p:to>
                                    </p:set>
                                    <p:animEffect transition="in" filter="wipe(left)">
                                      <p:cBhvr>
                                        <p:cTn id="159" dur="500"/>
                                        <p:tgtEl>
                                          <p:spTgt spid="59394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iterate type="wd">
                                    <p:tmPct val="10000"/>
                                  </p:iterate>
                                  <p:childTnLst>
                                    <p:set>
                                      <p:cBhvr>
                                        <p:cTn id="163" dur="1" fill="hold">
                                          <p:stCondLst>
                                            <p:cond delay="0"/>
                                          </p:stCondLst>
                                        </p:cTn>
                                        <p:tgtEl>
                                          <p:spTgt spid="593959"/>
                                        </p:tgtEl>
                                        <p:attrNameLst>
                                          <p:attrName>style.visibility</p:attrName>
                                        </p:attrNameLst>
                                      </p:cBhvr>
                                      <p:to>
                                        <p:strVal val="visible"/>
                                      </p:to>
                                    </p:set>
                                    <p:animEffect transition="in" filter="wipe(left)">
                                      <p:cBhvr>
                                        <p:cTn id="164" dur="500"/>
                                        <p:tgtEl>
                                          <p:spTgt spid="59395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593960"/>
                                        </p:tgtEl>
                                        <p:attrNameLst>
                                          <p:attrName>style.visibility</p:attrName>
                                        </p:attrNameLst>
                                      </p:cBhvr>
                                      <p:to>
                                        <p:strVal val="visible"/>
                                      </p:to>
                                    </p:set>
                                    <p:animEffect transition="in" filter="wipe(left)">
                                      <p:cBhvr>
                                        <p:cTn id="169" dur="500"/>
                                        <p:tgtEl>
                                          <p:spTgt spid="593960"/>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iterate type="wd">
                                    <p:tmPct val="10000"/>
                                  </p:iterate>
                                  <p:childTnLst>
                                    <p:set>
                                      <p:cBhvr>
                                        <p:cTn id="173" dur="1" fill="hold">
                                          <p:stCondLst>
                                            <p:cond delay="0"/>
                                          </p:stCondLst>
                                        </p:cTn>
                                        <p:tgtEl>
                                          <p:spTgt spid="593961"/>
                                        </p:tgtEl>
                                        <p:attrNameLst>
                                          <p:attrName>style.visibility</p:attrName>
                                        </p:attrNameLst>
                                      </p:cBhvr>
                                      <p:to>
                                        <p:strVal val="visible"/>
                                      </p:to>
                                    </p:set>
                                    <p:animEffect transition="in" filter="wipe(left)">
                                      <p:cBhvr>
                                        <p:cTn id="174" dur="500"/>
                                        <p:tgtEl>
                                          <p:spTgt spid="59396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iterate type="wd">
                                    <p:tmPct val="10000"/>
                                  </p:iterate>
                                  <p:childTnLst>
                                    <p:set>
                                      <p:cBhvr>
                                        <p:cTn id="178" dur="1" fill="hold">
                                          <p:stCondLst>
                                            <p:cond delay="0"/>
                                          </p:stCondLst>
                                        </p:cTn>
                                        <p:tgtEl>
                                          <p:spTgt spid="593954"/>
                                        </p:tgtEl>
                                        <p:attrNameLst>
                                          <p:attrName>style.visibility</p:attrName>
                                        </p:attrNameLst>
                                      </p:cBhvr>
                                      <p:to>
                                        <p:strVal val="visible"/>
                                      </p:to>
                                    </p:set>
                                    <p:animEffect transition="in" filter="wipe(left)">
                                      <p:cBhvr>
                                        <p:cTn id="179" dur="500"/>
                                        <p:tgtEl>
                                          <p:spTgt spid="593954"/>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iterate type="wd">
                                    <p:tmPct val="10000"/>
                                  </p:iterate>
                                  <p:childTnLst>
                                    <p:set>
                                      <p:cBhvr>
                                        <p:cTn id="183" dur="1" fill="hold">
                                          <p:stCondLst>
                                            <p:cond delay="0"/>
                                          </p:stCondLst>
                                        </p:cTn>
                                        <p:tgtEl>
                                          <p:spTgt spid="593962"/>
                                        </p:tgtEl>
                                        <p:attrNameLst>
                                          <p:attrName>style.visibility</p:attrName>
                                        </p:attrNameLst>
                                      </p:cBhvr>
                                      <p:to>
                                        <p:strVal val="visible"/>
                                      </p:to>
                                    </p:set>
                                    <p:animEffect transition="in" filter="wipe(left)">
                                      <p:cBhvr>
                                        <p:cTn id="184" dur="500"/>
                                        <p:tgtEl>
                                          <p:spTgt spid="593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2" grpId="0" animBg="1"/>
      <p:bldP spid="593924" grpId="0" build="p" autoUpdateAnimBg="0"/>
      <p:bldP spid="593925" grpId="0" animBg="1" autoUpdateAnimBg="0"/>
      <p:bldP spid="593929" grpId="0" animBg="1" autoUpdateAnimBg="0"/>
      <p:bldP spid="593941" grpId="0" build="p" autoUpdateAnimBg="0"/>
      <p:bldP spid="593942" grpId="0" build="p" autoUpdateAnimBg="0"/>
      <p:bldP spid="593947" grpId="0" build="p" autoUpdateAnimBg="0"/>
      <p:bldP spid="593950" grpId="0" build="p" autoUpdateAnimBg="0"/>
      <p:bldP spid="593952" grpId="0" build="p" autoUpdateAnimBg="0"/>
      <p:bldP spid="593953" grpId="0" build="p" autoUpdateAnimBg="0"/>
      <p:bldP spid="593954" grpId="0" animBg="1" autoUpdateAnimBg="0"/>
      <p:bldP spid="593962" grpId="0" animBg="1" autoUpdateAnimBg="0"/>
      <p:bldP spid="593970"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94" name="Rectangle 4"/>
          <p:cNvSpPr>
            <a:spLocks noGrp="1" noChangeArrowheads="1"/>
          </p:cNvSpPr>
          <p:nvPr>
            <p:ph type="dt" sz="quarter" idx="10"/>
          </p:nvPr>
        </p:nvSpPr>
        <p:spPr>
          <a:noFill/>
        </p:spPr>
        <p:txBody>
          <a:bodyPr/>
          <a:lstStyle/>
          <a:p>
            <a:r>
              <a:rPr lang="en-US" smtClean="0"/>
              <a:t>Monday, June 20, 2011</a:t>
            </a:r>
            <a:endParaRPr lang="en-US"/>
          </a:p>
        </p:txBody>
      </p:sp>
      <p:sp>
        <p:nvSpPr>
          <p:cNvPr id="41995" name="Rectangle 5"/>
          <p:cNvSpPr>
            <a:spLocks noGrp="1" noChangeArrowheads="1"/>
          </p:cNvSpPr>
          <p:nvPr>
            <p:ph type="ftr" sz="quarter" idx="11"/>
          </p:nvPr>
        </p:nvSpPr>
        <p:spPr>
          <a:noFill/>
        </p:spPr>
        <p:txBody>
          <a:bodyPr/>
          <a:lstStyle/>
          <a:p>
            <a:r>
              <a:rPr lang="en-US" smtClean="0"/>
              <a:t>PHYS 1443-001, Spring 2011 Dr. Jaehoon Yu</a:t>
            </a:r>
            <a:endParaRPr lang="en-US"/>
          </a:p>
        </p:txBody>
      </p:sp>
      <p:sp>
        <p:nvSpPr>
          <p:cNvPr id="41996" name="Rectangle 6"/>
          <p:cNvSpPr>
            <a:spLocks noGrp="1" noChangeArrowheads="1"/>
          </p:cNvSpPr>
          <p:nvPr>
            <p:ph type="sldNum" sz="quarter" idx="12"/>
          </p:nvPr>
        </p:nvSpPr>
        <p:spPr>
          <a:noFill/>
        </p:spPr>
        <p:txBody>
          <a:bodyPr/>
          <a:lstStyle/>
          <a:p>
            <a:fld id="{57945DD7-639A-454F-89AB-DE30CECE03B8}" type="slidenum">
              <a:rPr lang="en-US"/>
              <a:pPr/>
              <a:t>16</a:t>
            </a:fld>
            <a:endParaRPr lang="en-US"/>
          </a:p>
        </p:txBody>
      </p:sp>
      <p:sp>
        <p:nvSpPr>
          <p:cNvPr id="107522" name="Rectangle 2"/>
          <p:cNvSpPr>
            <a:spLocks noChangeArrowheads="1"/>
          </p:cNvSpPr>
          <p:nvPr/>
        </p:nvSpPr>
        <p:spPr bwMode="auto">
          <a:xfrm>
            <a:off x="2438400" y="5029200"/>
            <a:ext cx="4648200" cy="10668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107523" name="Rectangle 3"/>
          <p:cNvSpPr>
            <a:spLocks noChangeArrowheads="1"/>
          </p:cNvSpPr>
          <p:nvPr/>
        </p:nvSpPr>
        <p:spPr bwMode="auto">
          <a:xfrm>
            <a:off x="304800" y="5029200"/>
            <a:ext cx="1828800" cy="1066800"/>
          </a:xfrm>
          <a:prstGeom prst="rect">
            <a:avLst/>
          </a:prstGeom>
          <a:solidFill>
            <a:srgbClr val="FFFFCC"/>
          </a:solidFill>
          <a:ln w="38100">
            <a:solidFill>
              <a:srgbClr val="A50021"/>
            </a:solidFill>
            <a:miter lim="800000"/>
            <a:headEnd/>
            <a:tailEnd/>
          </a:ln>
        </p:spPr>
        <p:txBody>
          <a:bodyPr wrap="none" anchor="ctr">
            <a:prstTxWarp prst="textNoShape">
              <a:avLst/>
            </a:prstTxWarp>
            <a:spAutoFit/>
          </a:bodyPr>
          <a:lstStyle/>
          <a:p>
            <a:endParaRPr lang="en-US"/>
          </a:p>
        </p:txBody>
      </p:sp>
      <p:sp>
        <p:nvSpPr>
          <p:cNvPr id="41999" name="Rectangle 4"/>
          <p:cNvSpPr>
            <a:spLocks noGrp="1" noChangeArrowheads="1"/>
          </p:cNvSpPr>
          <p:nvPr>
            <p:ph type="title"/>
          </p:nvPr>
        </p:nvSpPr>
        <p:spPr>
          <a:xfrm>
            <a:off x="685800" y="152400"/>
            <a:ext cx="7772400" cy="457200"/>
          </a:xfrm>
        </p:spPr>
        <p:txBody>
          <a:bodyPr/>
          <a:lstStyle/>
          <a:p>
            <a:r>
              <a:rPr lang="en-US" sz="4000" dirty="0"/>
              <a:t>Work and Kinetic Energy</a:t>
            </a:r>
          </a:p>
        </p:txBody>
      </p:sp>
      <p:sp>
        <p:nvSpPr>
          <p:cNvPr id="107525" name="Text Box 5"/>
          <p:cNvSpPr txBox="1">
            <a:spLocks noChangeArrowheads="1"/>
          </p:cNvSpPr>
          <p:nvPr/>
        </p:nvSpPr>
        <p:spPr bwMode="auto">
          <a:xfrm>
            <a:off x="304800" y="762000"/>
            <a:ext cx="8610600" cy="1035050"/>
          </a:xfrm>
          <a:prstGeom prst="rect">
            <a:avLst/>
          </a:prstGeom>
          <a:solidFill>
            <a:srgbClr val="FFFFCC"/>
          </a:solidFill>
          <a:ln w="28575">
            <a:solidFill>
              <a:srgbClr val="800000"/>
            </a:solidFill>
            <a:miter lim="800000"/>
            <a:headEnd/>
            <a:tailEnd/>
          </a:ln>
        </p:spPr>
        <p:txBody>
          <a:bodyPr>
            <a:prstTxWarp prst="textNoShape">
              <a:avLst/>
            </a:prstTxWarp>
            <a:spAutoFit/>
          </a:bodyPr>
          <a:lstStyle/>
          <a:p>
            <a:pPr>
              <a:spcBef>
                <a:spcPct val="20000"/>
              </a:spcBef>
            </a:pPr>
            <a:r>
              <a:rPr lang="en-US" sz="3000">
                <a:solidFill>
                  <a:schemeClr val="accent2"/>
                </a:solidFill>
                <a:latin typeface="Monotype Corsiva" charset="0"/>
              </a:rPr>
              <a:t>A meaningful work in physics is done only when the sum of  the forces exerted on an object made a motion to the object.</a:t>
            </a:r>
            <a:endParaRPr lang="en-US" sz="3000">
              <a:solidFill>
                <a:schemeClr val="accent2"/>
              </a:solidFill>
              <a:latin typeface="Arial Narrow" charset="0"/>
            </a:endParaRPr>
          </a:p>
        </p:txBody>
      </p:sp>
      <p:sp>
        <p:nvSpPr>
          <p:cNvPr id="107526" name="Text Box 6"/>
          <p:cNvSpPr txBox="1">
            <a:spLocks noChangeArrowheads="1"/>
          </p:cNvSpPr>
          <p:nvPr/>
        </p:nvSpPr>
        <p:spPr bwMode="auto">
          <a:xfrm>
            <a:off x="914400" y="1981200"/>
            <a:ext cx="27432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Monotype Corsiva" charset="0"/>
              </a:rPr>
              <a:t>What does this mean?</a:t>
            </a:r>
            <a:endParaRPr lang="en-US">
              <a:solidFill>
                <a:srgbClr val="FF0000"/>
              </a:solidFill>
              <a:latin typeface="Arial Narrow" charset="0"/>
            </a:endParaRPr>
          </a:p>
        </p:txBody>
      </p:sp>
      <p:sp>
        <p:nvSpPr>
          <p:cNvPr id="107527" name="Text Box 7"/>
          <p:cNvSpPr txBox="1">
            <a:spLocks noChangeArrowheads="1"/>
          </p:cNvSpPr>
          <p:nvPr/>
        </p:nvSpPr>
        <p:spPr bwMode="auto">
          <a:xfrm>
            <a:off x="3962400" y="1905000"/>
            <a:ext cx="4953000" cy="1096963"/>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rgbClr val="CC00CC"/>
                </a:solidFill>
                <a:latin typeface="Monotype Corsiva" charset="0"/>
              </a:rPr>
              <a:t>However much tired your arms feel, if you were just holding an object without moving it you have not done any physical work to the object.</a:t>
            </a:r>
          </a:p>
        </p:txBody>
      </p:sp>
      <p:sp>
        <p:nvSpPr>
          <p:cNvPr id="107528" name="Text Box 8"/>
          <p:cNvSpPr txBox="1">
            <a:spLocks noChangeArrowheads="1"/>
          </p:cNvSpPr>
          <p:nvPr/>
        </p:nvSpPr>
        <p:spPr bwMode="auto">
          <a:xfrm>
            <a:off x="381000" y="3079750"/>
            <a:ext cx="53340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Monotype Corsiva" charset="0"/>
              </a:rPr>
              <a:t>Mathematically, the work is written as the product of magnitudes of the net force vector, the magnitude of the displacement vector  and the angle between them.</a:t>
            </a:r>
          </a:p>
        </p:txBody>
      </p:sp>
      <p:sp>
        <p:nvSpPr>
          <p:cNvPr id="107529" name="Text Box 9"/>
          <p:cNvSpPr txBox="1">
            <a:spLocks noChangeArrowheads="1"/>
          </p:cNvSpPr>
          <p:nvPr/>
        </p:nvSpPr>
        <p:spPr bwMode="auto">
          <a:xfrm>
            <a:off x="457200" y="4222750"/>
            <a:ext cx="8077200" cy="730250"/>
          </a:xfrm>
          <a:prstGeom prst="rect">
            <a:avLst/>
          </a:prstGeom>
          <a:solidFill>
            <a:srgbClr val="FFFFCC"/>
          </a:solidFill>
          <a:ln w="28575">
            <a:solidFill>
              <a:srgbClr val="003300"/>
            </a:solidFill>
            <a:miter lim="800000"/>
            <a:headEnd/>
            <a:tailEnd/>
          </a:ln>
        </p:spPr>
        <p:txBody>
          <a:bodyPr>
            <a:prstTxWarp prst="textNoShape">
              <a:avLst/>
            </a:prstTxWarp>
            <a:spAutoFit/>
          </a:bodyPr>
          <a:lstStyle/>
          <a:p>
            <a:pPr>
              <a:spcBef>
                <a:spcPct val="20000"/>
              </a:spcBef>
            </a:pPr>
            <a:r>
              <a:rPr lang="en-US" sz="2000">
                <a:solidFill>
                  <a:srgbClr val="FF0000"/>
                </a:solidFill>
                <a:latin typeface="Monotype Corsiva" charset="0"/>
              </a:rPr>
              <a:t>Kinetic Energy is the energy associated with the motion and capacity to perform work.   </a:t>
            </a:r>
            <a:r>
              <a:rPr lang="en-US" sz="2000">
                <a:solidFill>
                  <a:srgbClr val="003300"/>
                </a:solidFill>
                <a:latin typeface="Monotype Corsiva" charset="0"/>
              </a:rPr>
              <a:t>Work causes change of energy after the completion</a:t>
            </a:r>
            <a:r>
              <a:rPr lang="en-US" sz="2000">
                <a:solidFill>
                  <a:srgbClr val="003300"/>
                </a:solidFill>
                <a:latin typeface="Monotype Corsiva" charset="0"/>
                <a:sym typeface="Wingdings" charset="2"/>
              </a:rPr>
              <a:t> </a:t>
            </a:r>
            <a:r>
              <a:rPr lang="en-US" sz="2000" b="1" u="sng">
                <a:solidFill>
                  <a:srgbClr val="FF0000"/>
                </a:solidFill>
                <a:latin typeface="Arial Narrow" charset="0"/>
                <a:sym typeface="Wingdings" charset="2"/>
              </a:rPr>
              <a:t>Work-Kinetic energy theorem</a:t>
            </a:r>
            <a:endParaRPr lang="en-US" sz="2000" b="1" u="sng">
              <a:solidFill>
                <a:srgbClr val="FF0000"/>
              </a:solidFill>
              <a:latin typeface="Arial Narrow" charset="0"/>
            </a:endParaRPr>
          </a:p>
        </p:txBody>
      </p:sp>
      <p:graphicFrame>
        <p:nvGraphicFramePr>
          <p:cNvPr id="107530" name="Object 2"/>
          <p:cNvGraphicFramePr>
            <a:graphicFrameLocks noChangeAspect="1"/>
          </p:cNvGraphicFramePr>
          <p:nvPr/>
        </p:nvGraphicFramePr>
        <p:xfrm>
          <a:off x="5943600" y="3124200"/>
          <a:ext cx="557213" cy="369888"/>
        </p:xfrm>
        <a:graphic>
          <a:graphicData uri="http://schemas.openxmlformats.org/presentationml/2006/ole">
            <p:oleObj spid="_x0000_s470018" name="Equation" r:id="rId3" imgW="304560" imgH="177480" progId="Equation.DSMT4">
              <p:embed/>
            </p:oleObj>
          </a:graphicData>
        </a:graphic>
      </p:graphicFrame>
      <p:graphicFrame>
        <p:nvGraphicFramePr>
          <p:cNvPr id="107531" name="Object 3"/>
          <p:cNvGraphicFramePr>
            <a:graphicFrameLocks noChangeAspect="1"/>
          </p:cNvGraphicFramePr>
          <p:nvPr/>
        </p:nvGraphicFramePr>
        <p:xfrm>
          <a:off x="376238" y="5268913"/>
          <a:ext cx="766762" cy="446087"/>
        </p:xfrm>
        <a:graphic>
          <a:graphicData uri="http://schemas.openxmlformats.org/presentationml/2006/ole">
            <p:oleObj spid="_x0000_s470019" name="Equation" r:id="rId4" imgW="291960" imgH="164880" progId="Equation.DSMT4">
              <p:embed/>
            </p:oleObj>
          </a:graphicData>
        </a:graphic>
      </p:graphicFrame>
      <p:graphicFrame>
        <p:nvGraphicFramePr>
          <p:cNvPr id="107532" name="Object 4"/>
          <p:cNvGraphicFramePr>
            <a:graphicFrameLocks noChangeAspect="1"/>
          </p:cNvGraphicFramePr>
          <p:nvPr/>
        </p:nvGraphicFramePr>
        <p:xfrm>
          <a:off x="2438400" y="5035550"/>
          <a:ext cx="1662113" cy="1060450"/>
        </p:xfrm>
        <a:graphic>
          <a:graphicData uri="http://schemas.openxmlformats.org/presentationml/2006/ole">
            <p:oleObj spid="_x0000_s470020" name="Equation" r:id="rId5" imgW="482400" imgH="253800" progId="Equation.DSMT4">
              <p:embed/>
            </p:oleObj>
          </a:graphicData>
        </a:graphic>
      </p:graphicFrame>
      <p:sp>
        <p:nvSpPr>
          <p:cNvPr id="107533" name="Text Box 13"/>
          <p:cNvSpPr txBox="1">
            <a:spLocks noChangeArrowheads="1"/>
          </p:cNvSpPr>
          <p:nvPr/>
        </p:nvSpPr>
        <p:spPr bwMode="auto">
          <a:xfrm>
            <a:off x="7315200" y="5229225"/>
            <a:ext cx="1371600" cy="485775"/>
          </a:xfrm>
          <a:prstGeom prst="rect">
            <a:avLst/>
          </a:prstGeom>
          <a:solidFill>
            <a:srgbClr val="CCFFFF"/>
          </a:solidFill>
          <a:ln w="28575">
            <a:solidFill>
              <a:srgbClr val="003300"/>
            </a:solidFill>
            <a:miter lim="800000"/>
            <a:headEnd/>
            <a:tailEnd/>
          </a:ln>
        </p:spPr>
        <p:txBody>
          <a:bodyPr>
            <a:prstTxWarp prst="textNoShape">
              <a:avLst/>
            </a:prstTxWarp>
            <a:spAutoFit/>
          </a:bodyPr>
          <a:lstStyle/>
          <a:p>
            <a:pPr>
              <a:spcBef>
                <a:spcPct val="20000"/>
              </a:spcBef>
            </a:pPr>
            <a:r>
              <a:rPr lang="en-US">
                <a:solidFill>
                  <a:srgbClr val="FF0000"/>
                </a:solidFill>
                <a:latin typeface="Monotype Corsiva" charset="0"/>
              </a:rPr>
              <a:t>Nm=Joule</a:t>
            </a:r>
          </a:p>
        </p:txBody>
      </p:sp>
      <p:graphicFrame>
        <p:nvGraphicFramePr>
          <p:cNvPr id="107534" name="Object 5"/>
          <p:cNvGraphicFramePr>
            <a:graphicFrameLocks noChangeAspect="1"/>
          </p:cNvGraphicFramePr>
          <p:nvPr/>
        </p:nvGraphicFramePr>
        <p:xfrm>
          <a:off x="6564313" y="2932113"/>
          <a:ext cx="1397000" cy="766762"/>
        </p:xfrm>
        <a:graphic>
          <a:graphicData uri="http://schemas.openxmlformats.org/presentationml/2006/ole">
            <p:oleObj spid="_x0000_s470021" name="Equation" r:id="rId6" imgW="762000" imgH="368300" progId="Equation.DSMT4">
              <p:embed/>
            </p:oleObj>
          </a:graphicData>
        </a:graphic>
      </p:graphicFrame>
      <p:graphicFrame>
        <p:nvGraphicFramePr>
          <p:cNvPr id="107535" name="Object 6"/>
          <p:cNvGraphicFramePr>
            <a:graphicFrameLocks noChangeAspect="1"/>
          </p:cNvGraphicFramePr>
          <p:nvPr/>
        </p:nvGraphicFramePr>
        <p:xfrm>
          <a:off x="6664325" y="3495675"/>
          <a:ext cx="1836738" cy="650875"/>
        </p:xfrm>
        <a:graphic>
          <a:graphicData uri="http://schemas.openxmlformats.org/presentationml/2006/ole">
            <p:oleObj spid="_x0000_s470022" name="Equation" r:id="rId7" imgW="1003300" imgH="393700" progId="Equation.DSMT4">
              <p:embed/>
            </p:oleObj>
          </a:graphicData>
        </a:graphic>
      </p:graphicFrame>
      <p:graphicFrame>
        <p:nvGraphicFramePr>
          <p:cNvPr id="107536" name="Object 7"/>
          <p:cNvGraphicFramePr>
            <a:graphicFrameLocks noChangeAspect="1"/>
          </p:cNvGraphicFramePr>
          <p:nvPr/>
        </p:nvGraphicFramePr>
        <p:xfrm>
          <a:off x="1101725" y="5029200"/>
          <a:ext cx="1031875" cy="1066800"/>
        </p:xfrm>
        <a:graphic>
          <a:graphicData uri="http://schemas.openxmlformats.org/presentationml/2006/ole">
            <p:oleObj spid="_x0000_s470023" name="Equation" r:id="rId8" imgW="393480" imgH="393480" progId="Equation.DSMT4">
              <p:embed/>
            </p:oleObj>
          </a:graphicData>
        </a:graphic>
      </p:graphicFrame>
      <p:graphicFrame>
        <p:nvGraphicFramePr>
          <p:cNvPr id="107537" name="Object 8"/>
          <p:cNvGraphicFramePr>
            <a:graphicFrameLocks noChangeAspect="1"/>
          </p:cNvGraphicFramePr>
          <p:nvPr/>
        </p:nvGraphicFramePr>
        <p:xfrm>
          <a:off x="4017963" y="5105400"/>
          <a:ext cx="2230437" cy="1006475"/>
        </p:xfrm>
        <a:graphic>
          <a:graphicData uri="http://schemas.openxmlformats.org/presentationml/2006/ole">
            <p:oleObj spid="_x0000_s470024" name="Equation" r:id="rId9" imgW="647640" imgH="241200" progId="Equation.DSMT4">
              <p:embed/>
            </p:oleObj>
          </a:graphicData>
        </a:graphic>
      </p:graphicFrame>
      <p:graphicFrame>
        <p:nvGraphicFramePr>
          <p:cNvPr id="107538" name="Object 9"/>
          <p:cNvGraphicFramePr>
            <a:graphicFrameLocks noChangeAspect="1"/>
          </p:cNvGraphicFramePr>
          <p:nvPr/>
        </p:nvGraphicFramePr>
        <p:xfrm>
          <a:off x="6211888" y="5178425"/>
          <a:ext cx="874712" cy="688975"/>
        </p:xfrm>
        <a:graphic>
          <a:graphicData uri="http://schemas.openxmlformats.org/presentationml/2006/ole">
            <p:oleObj spid="_x0000_s470025" name="Equation" r:id="rId10" imgW="25380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7525"/>
                                        </p:tgtEl>
                                        <p:attrNameLst>
                                          <p:attrName>style.visibility</p:attrName>
                                        </p:attrNameLst>
                                      </p:cBhvr>
                                      <p:to>
                                        <p:strVal val="visible"/>
                                      </p:to>
                                    </p:set>
                                    <p:animEffect transition="in" filter="wipe(left)">
                                      <p:cBhvr>
                                        <p:cTn id="7" dur="500"/>
                                        <p:tgtEl>
                                          <p:spTgt spid="1075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7526"/>
                                        </p:tgtEl>
                                        <p:attrNameLst>
                                          <p:attrName>style.visibility</p:attrName>
                                        </p:attrNameLst>
                                      </p:cBhvr>
                                      <p:to>
                                        <p:strVal val="visible"/>
                                      </p:to>
                                    </p:set>
                                    <p:animEffect transition="in" filter="wipe(left)">
                                      <p:cBhvr>
                                        <p:cTn id="12" dur="500"/>
                                        <p:tgtEl>
                                          <p:spTgt spid="1075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7527"/>
                                        </p:tgtEl>
                                        <p:attrNameLst>
                                          <p:attrName>style.visibility</p:attrName>
                                        </p:attrNameLst>
                                      </p:cBhvr>
                                      <p:to>
                                        <p:strVal val="visible"/>
                                      </p:to>
                                    </p:set>
                                    <p:animEffect transition="in" filter="wipe(left)">
                                      <p:cBhvr>
                                        <p:cTn id="17" dur="500"/>
                                        <p:tgtEl>
                                          <p:spTgt spid="1075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7528"/>
                                        </p:tgtEl>
                                        <p:attrNameLst>
                                          <p:attrName>style.visibility</p:attrName>
                                        </p:attrNameLst>
                                      </p:cBhvr>
                                      <p:to>
                                        <p:strVal val="visible"/>
                                      </p:to>
                                    </p:set>
                                    <p:animEffect transition="in" filter="wipe(left)">
                                      <p:cBhvr>
                                        <p:cTn id="22" dur="500"/>
                                        <p:tgtEl>
                                          <p:spTgt spid="1075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7530"/>
                                        </p:tgtEl>
                                        <p:attrNameLst>
                                          <p:attrName>style.visibility</p:attrName>
                                        </p:attrNameLst>
                                      </p:cBhvr>
                                      <p:to>
                                        <p:strVal val="visible"/>
                                      </p:to>
                                    </p:set>
                                    <p:animEffect transition="in" filter="wipe(left)">
                                      <p:cBhvr>
                                        <p:cTn id="27" dur="500"/>
                                        <p:tgtEl>
                                          <p:spTgt spid="1075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7534"/>
                                        </p:tgtEl>
                                        <p:attrNameLst>
                                          <p:attrName>style.visibility</p:attrName>
                                        </p:attrNameLst>
                                      </p:cBhvr>
                                      <p:to>
                                        <p:strVal val="visible"/>
                                      </p:to>
                                    </p:set>
                                    <p:animEffect transition="in" filter="wipe(left)">
                                      <p:cBhvr>
                                        <p:cTn id="32" dur="500"/>
                                        <p:tgtEl>
                                          <p:spTgt spid="1075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7535"/>
                                        </p:tgtEl>
                                        <p:attrNameLst>
                                          <p:attrName>style.visibility</p:attrName>
                                        </p:attrNameLst>
                                      </p:cBhvr>
                                      <p:to>
                                        <p:strVal val="visible"/>
                                      </p:to>
                                    </p:set>
                                    <p:animEffect transition="in" filter="wipe(left)">
                                      <p:cBhvr>
                                        <p:cTn id="37" dur="500"/>
                                        <p:tgtEl>
                                          <p:spTgt spid="1075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7529"/>
                                        </p:tgtEl>
                                        <p:attrNameLst>
                                          <p:attrName>style.visibility</p:attrName>
                                        </p:attrNameLst>
                                      </p:cBhvr>
                                      <p:to>
                                        <p:strVal val="visible"/>
                                      </p:to>
                                    </p:set>
                                    <p:animEffect transition="in" filter="wipe(left)">
                                      <p:cBhvr>
                                        <p:cTn id="42" dur="500"/>
                                        <p:tgtEl>
                                          <p:spTgt spid="1075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7531"/>
                                        </p:tgtEl>
                                        <p:attrNameLst>
                                          <p:attrName>style.visibility</p:attrName>
                                        </p:attrNameLst>
                                      </p:cBhvr>
                                      <p:to>
                                        <p:strVal val="visible"/>
                                      </p:to>
                                    </p:set>
                                    <p:animEffect transition="in" filter="wipe(left)">
                                      <p:cBhvr>
                                        <p:cTn id="47" dur="500"/>
                                        <p:tgtEl>
                                          <p:spTgt spid="1075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7536"/>
                                        </p:tgtEl>
                                        <p:attrNameLst>
                                          <p:attrName>style.visibility</p:attrName>
                                        </p:attrNameLst>
                                      </p:cBhvr>
                                      <p:to>
                                        <p:strVal val="visible"/>
                                      </p:to>
                                    </p:set>
                                    <p:animEffect transition="in" filter="wipe(left)">
                                      <p:cBhvr>
                                        <p:cTn id="52" dur="500"/>
                                        <p:tgtEl>
                                          <p:spTgt spid="107536"/>
                                        </p:tgtEl>
                                      </p:cBhvr>
                                    </p:animEffect>
                                  </p:childTnLst>
                                </p:cTn>
                              </p:par>
                            </p:childTnLst>
                          </p:cTn>
                        </p:par>
                        <p:par>
                          <p:cTn id="53" fill="hold">
                            <p:stCondLst>
                              <p:cond delay="500"/>
                            </p:stCondLst>
                            <p:childTnLst>
                              <p:par>
                                <p:cTn id="54" presetID="53" presetClass="entr" presetSubtype="0" fill="hold" grpId="0" nodeType="afterEffect">
                                  <p:stCondLst>
                                    <p:cond delay="0"/>
                                  </p:stCondLst>
                                  <p:iterate type="wd">
                                    <p:tmPct val="10000"/>
                                  </p:iterate>
                                  <p:childTnLst>
                                    <p:set>
                                      <p:cBhvr>
                                        <p:cTn id="55" dur="1" fill="hold">
                                          <p:stCondLst>
                                            <p:cond delay="0"/>
                                          </p:stCondLst>
                                        </p:cTn>
                                        <p:tgtEl>
                                          <p:spTgt spid="107523"/>
                                        </p:tgtEl>
                                        <p:attrNameLst>
                                          <p:attrName>style.visibility</p:attrName>
                                        </p:attrNameLst>
                                      </p:cBhvr>
                                      <p:to>
                                        <p:strVal val="visible"/>
                                      </p:to>
                                    </p:set>
                                    <p:anim calcmode="lin" valueType="num">
                                      <p:cBhvr>
                                        <p:cTn id="56" dur="500" fill="hold"/>
                                        <p:tgtEl>
                                          <p:spTgt spid="107523"/>
                                        </p:tgtEl>
                                        <p:attrNameLst>
                                          <p:attrName>ppt_w</p:attrName>
                                        </p:attrNameLst>
                                      </p:cBhvr>
                                      <p:tavLst>
                                        <p:tav tm="0">
                                          <p:val>
                                            <p:fltVal val="0"/>
                                          </p:val>
                                        </p:tav>
                                        <p:tav tm="100000">
                                          <p:val>
                                            <p:strVal val="#ppt_w"/>
                                          </p:val>
                                        </p:tav>
                                      </p:tavLst>
                                    </p:anim>
                                    <p:anim calcmode="lin" valueType="num">
                                      <p:cBhvr>
                                        <p:cTn id="57" dur="500" fill="hold"/>
                                        <p:tgtEl>
                                          <p:spTgt spid="107523"/>
                                        </p:tgtEl>
                                        <p:attrNameLst>
                                          <p:attrName>ppt_h</p:attrName>
                                        </p:attrNameLst>
                                      </p:cBhvr>
                                      <p:tavLst>
                                        <p:tav tm="0">
                                          <p:val>
                                            <p:fltVal val="0"/>
                                          </p:val>
                                        </p:tav>
                                        <p:tav tm="100000">
                                          <p:val>
                                            <p:strVal val="#ppt_h"/>
                                          </p:val>
                                        </p:tav>
                                      </p:tavLst>
                                    </p:anim>
                                    <p:animEffect transition="in" filter="fade">
                                      <p:cBhvr>
                                        <p:cTn id="58" dur="500"/>
                                        <p:tgtEl>
                                          <p:spTgt spid="1075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07532"/>
                                        </p:tgtEl>
                                        <p:attrNameLst>
                                          <p:attrName>style.visibility</p:attrName>
                                        </p:attrNameLst>
                                      </p:cBhvr>
                                      <p:to>
                                        <p:strVal val="visible"/>
                                      </p:to>
                                    </p:set>
                                    <p:animEffect transition="in" filter="wipe(left)">
                                      <p:cBhvr>
                                        <p:cTn id="63" dur="500"/>
                                        <p:tgtEl>
                                          <p:spTgt spid="1075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107537"/>
                                        </p:tgtEl>
                                        <p:attrNameLst>
                                          <p:attrName>style.visibility</p:attrName>
                                        </p:attrNameLst>
                                      </p:cBhvr>
                                      <p:to>
                                        <p:strVal val="visible"/>
                                      </p:to>
                                    </p:set>
                                    <p:animEffect transition="in" filter="wipe(left)">
                                      <p:cBhvr>
                                        <p:cTn id="68" dur="500"/>
                                        <p:tgtEl>
                                          <p:spTgt spid="10753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107538"/>
                                        </p:tgtEl>
                                        <p:attrNameLst>
                                          <p:attrName>style.visibility</p:attrName>
                                        </p:attrNameLst>
                                      </p:cBhvr>
                                      <p:to>
                                        <p:strVal val="visible"/>
                                      </p:to>
                                    </p:set>
                                    <p:animEffect transition="in" filter="wipe(left)">
                                      <p:cBhvr>
                                        <p:cTn id="73" dur="500"/>
                                        <p:tgtEl>
                                          <p:spTgt spid="107538"/>
                                        </p:tgtEl>
                                      </p:cBhvr>
                                    </p:animEffect>
                                  </p:childTnLst>
                                </p:cTn>
                              </p:par>
                            </p:childTnLst>
                          </p:cTn>
                        </p:par>
                        <p:par>
                          <p:cTn id="74" fill="hold">
                            <p:stCondLst>
                              <p:cond delay="500"/>
                            </p:stCondLst>
                            <p:childTnLst>
                              <p:par>
                                <p:cTn id="75" presetID="53" presetClass="entr" presetSubtype="0" fill="hold" grpId="0" nodeType="afterEffect">
                                  <p:stCondLst>
                                    <p:cond delay="0"/>
                                  </p:stCondLst>
                                  <p:iterate type="wd">
                                    <p:tmPct val="10000"/>
                                  </p:iterate>
                                  <p:childTnLst>
                                    <p:set>
                                      <p:cBhvr>
                                        <p:cTn id="76" dur="1" fill="hold">
                                          <p:stCondLst>
                                            <p:cond delay="0"/>
                                          </p:stCondLst>
                                        </p:cTn>
                                        <p:tgtEl>
                                          <p:spTgt spid="107522"/>
                                        </p:tgtEl>
                                        <p:attrNameLst>
                                          <p:attrName>style.visibility</p:attrName>
                                        </p:attrNameLst>
                                      </p:cBhvr>
                                      <p:to>
                                        <p:strVal val="visible"/>
                                      </p:to>
                                    </p:set>
                                    <p:anim calcmode="lin" valueType="num">
                                      <p:cBhvr>
                                        <p:cTn id="77" dur="500" fill="hold"/>
                                        <p:tgtEl>
                                          <p:spTgt spid="107522"/>
                                        </p:tgtEl>
                                        <p:attrNameLst>
                                          <p:attrName>ppt_w</p:attrName>
                                        </p:attrNameLst>
                                      </p:cBhvr>
                                      <p:tavLst>
                                        <p:tav tm="0">
                                          <p:val>
                                            <p:fltVal val="0"/>
                                          </p:val>
                                        </p:tav>
                                        <p:tav tm="100000">
                                          <p:val>
                                            <p:strVal val="#ppt_w"/>
                                          </p:val>
                                        </p:tav>
                                      </p:tavLst>
                                    </p:anim>
                                    <p:anim calcmode="lin" valueType="num">
                                      <p:cBhvr>
                                        <p:cTn id="78" dur="500" fill="hold"/>
                                        <p:tgtEl>
                                          <p:spTgt spid="107522"/>
                                        </p:tgtEl>
                                        <p:attrNameLst>
                                          <p:attrName>ppt_h</p:attrName>
                                        </p:attrNameLst>
                                      </p:cBhvr>
                                      <p:tavLst>
                                        <p:tav tm="0">
                                          <p:val>
                                            <p:fltVal val="0"/>
                                          </p:val>
                                        </p:tav>
                                        <p:tav tm="100000">
                                          <p:val>
                                            <p:strVal val="#ppt_h"/>
                                          </p:val>
                                        </p:tav>
                                      </p:tavLst>
                                    </p:anim>
                                    <p:animEffect transition="in" filter="fade">
                                      <p:cBhvr>
                                        <p:cTn id="79" dur="500"/>
                                        <p:tgtEl>
                                          <p:spTgt spid="1075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07533"/>
                                        </p:tgtEl>
                                        <p:attrNameLst>
                                          <p:attrName>style.visibility</p:attrName>
                                        </p:attrNameLst>
                                      </p:cBhvr>
                                      <p:to>
                                        <p:strVal val="visible"/>
                                      </p:to>
                                    </p:set>
                                    <p:animEffect transition="in" filter="wipe(left)">
                                      <p:cBhvr>
                                        <p:cTn id="84" dur="500"/>
                                        <p:tgtEl>
                                          <p:spTgt spid="107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p:bldP spid="107523" grpId="0" animBg="1"/>
      <p:bldP spid="107525" grpId="0" animBg="1" autoUpdateAnimBg="0"/>
      <p:bldP spid="107526" grpId="0" animBg="1" autoUpdateAnimBg="0"/>
      <p:bldP spid="107527" grpId="0"/>
      <p:bldP spid="107528" grpId="0"/>
      <p:bldP spid="107529" grpId="0" animBg="1" autoUpdateAnimBg="0"/>
      <p:bldP spid="107533" grpId="0" animBg="1"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1" name="Date Placeholder 2"/>
          <p:cNvSpPr>
            <a:spLocks noGrp="1"/>
          </p:cNvSpPr>
          <p:nvPr>
            <p:ph type="dt" sz="quarter" idx="10"/>
          </p:nvPr>
        </p:nvSpPr>
        <p:spPr>
          <a:noFill/>
        </p:spPr>
        <p:txBody>
          <a:bodyPr/>
          <a:lstStyle/>
          <a:p>
            <a:r>
              <a:rPr lang="en-US" smtClean="0"/>
              <a:t>Monday, June 20, 2011</a:t>
            </a:r>
            <a:endParaRPr lang="en-US"/>
          </a:p>
        </p:txBody>
      </p:sp>
      <p:sp>
        <p:nvSpPr>
          <p:cNvPr id="39942"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9943" name="Slide Number Placeholder 4"/>
          <p:cNvSpPr>
            <a:spLocks noGrp="1"/>
          </p:cNvSpPr>
          <p:nvPr>
            <p:ph type="sldNum" sz="quarter" idx="12"/>
          </p:nvPr>
        </p:nvSpPr>
        <p:spPr>
          <a:noFill/>
        </p:spPr>
        <p:txBody>
          <a:bodyPr/>
          <a:lstStyle/>
          <a:p>
            <a:fld id="{6F136455-A8E3-534E-BF9D-89E026D463AA}" type="slidenum">
              <a:rPr lang="en-US"/>
              <a:pPr/>
              <a:t>17</a:t>
            </a:fld>
            <a:endParaRPr lang="en-US"/>
          </a:p>
        </p:txBody>
      </p:sp>
      <p:sp>
        <p:nvSpPr>
          <p:cNvPr id="611331" name="Text Box 3"/>
          <p:cNvSpPr txBox="1">
            <a:spLocks noChangeArrowheads="1"/>
          </p:cNvSpPr>
          <p:nvPr/>
        </p:nvSpPr>
        <p:spPr bwMode="auto">
          <a:xfrm>
            <a:off x="304800" y="3902075"/>
            <a:ext cx="8607425"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When a net external force by the jet engine does work on and object, the kinetic energy of the object changes according to</a:t>
            </a:r>
          </a:p>
        </p:txBody>
      </p:sp>
      <p:graphicFrame>
        <p:nvGraphicFramePr>
          <p:cNvPr id="611332" name="Object 2"/>
          <p:cNvGraphicFramePr>
            <a:graphicFrameLocks noChangeAspect="1"/>
          </p:cNvGraphicFramePr>
          <p:nvPr/>
        </p:nvGraphicFramePr>
        <p:xfrm>
          <a:off x="1295400" y="5105400"/>
          <a:ext cx="925513" cy="539750"/>
        </p:xfrm>
        <a:graphic>
          <a:graphicData uri="http://schemas.openxmlformats.org/presentationml/2006/ole">
            <p:oleObj spid="_x0000_s467970" name="Equation" r:id="rId4" imgW="304560" imgH="177480" progId="Equation.DSMT4">
              <p:embed/>
            </p:oleObj>
          </a:graphicData>
        </a:graphic>
      </p:graphicFrame>
      <p:pic>
        <p:nvPicPr>
          <p:cNvPr id="611333" name="Picture 5" descr="afg006"/>
          <p:cNvPicPr>
            <a:picLocks noChangeAspect="1" noChangeArrowheads="1"/>
          </p:cNvPicPr>
          <p:nvPr/>
        </p:nvPicPr>
        <p:blipFill>
          <a:blip r:embed="rId5"/>
          <a:srcRect/>
          <a:stretch>
            <a:fillRect/>
          </a:stretch>
        </p:blipFill>
        <p:spPr bwMode="auto">
          <a:xfrm>
            <a:off x="609600" y="990600"/>
            <a:ext cx="7848600" cy="2590800"/>
          </a:xfrm>
          <a:prstGeom prst="rect">
            <a:avLst/>
          </a:prstGeom>
          <a:noFill/>
          <a:ln w="9525">
            <a:noFill/>
            <a:miter lim="800000"/>
            <a:headEnd/>
            <a:tailEnd/>
          </a:ln>
        </p:spPr>
      </p:pic>
      <p:sp>
        <p:nvSpPr>
          <p:cNvPr id="39946" name="Rectangle 6"/>
          <p:cNvSpPr>
            <a:spLocks noGrp="1" noChangeArrowheads="1"/>
          </p:cNvSpPr>
          <p:nvPr>
            <p:ph type="title"/>
          </p:nvPr>
        </p:nvSpPr>
        <p:spPr>
          <a:xfrm>
            <a:off x="685800" y="76200"/>
            <a:ext cx="7772400" cy="838200"/>
          </a:xfrm>
        </p:spPr>
        <p:txBody>
          <a:bodyPr/>
          <a:lstStyle/>
          <a:p>
            <a:r>
              <a:rPr lang="en-US"/>
              <a:t>Work-Kinetic Energy Theorem</a:t>
            </a:r>
          </a:p>
        </p:txBody>
      </p:sp>
      <p:graphicFrame>
        <p:nvGraphicFramePr>
          <p:cNvPr id="611335" name="Object 3"/>
          <p:cNvGraphicFramePr>
            <a:graphicFrameLocks noChangeAspect="1"/>
          </p:cNvGraphicFramePr>
          <p:nvPr/>
        </p:nvGraphicFramePr>
        <p:xfrm>
          <a:off x="2182813" y="5059363"/>
          <a:ext cx="2541587" cy="731837"/>
        </p:xfrm>
        <a:graphic>
          <a:graphicData uri="http://schemas.openxmlformats.org/presentationml/2006/ole">
            <p:oleObj spid="_x0000_s467971" name="Equation" r:id="rId6" imgW="838080" imgH="241200" progId="Equation.DSMT4">
              <p:embed/>
            </p:oleObj>
          </a:graphicData>
        </a:graphic>
      </p:graphicFrame>
      <p:graphicFrame>
        <p:nvGraphicFramePr>
          <p:cNvPr id="611336" name="Object 4"/>
          <p:cNvGraphicFramePr>
            <a:graphicFrameLocks noChangeAspect="1"/>
          </p:cNvGraphicFramePr>
          <p:nvPr/>
        </p:nvGraphicFramePr>
        <p:xfrm>
          <a:off x="4695825" y="5059363"/>
          <a:ext cx="2543175" cy="731837"/>
        </p:xfrm>
        <a:graphic>
          <a:graphicData uri="http://schemas.openxmlformats.org/presentationml/2006/ole">
            <p:oleObj spid="_x0000_s467972" name="Equation" r:id="rId7" imgW="838080" imgH="2412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1333"/>
                                        </p:tgtEl>
                                        <p:attrNameLst>
                                          <p:attrName>style.visibility</p:attrName>
                                        </p:attrNameLst>
                                      </p:cBhvr>
                                      <p:to>
                                        <p:strVal val="visible"/>
                                      </p:to>
                                    </p:set>
                                    <p:animEffect transition="in" filter="wipe(left)">
                                      <p:cBhvr>
                                        <p:cTn id="7" dur="500"/>
                                        <p:tgtEl>
                                          <p:spTgt spid="6113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11331"/>
                                        </p:tgtEl>
                                        <p:attrNameLst>
                                          <p:attrName>style.visibility</p:attrName>
                                        </p:attrNameLst>
                                      </p:cBhvr>
                                      <p:to>
                                        <p:strVal val="visible"/>
                                      </p:to>
                                    </p:set>
                                    <p:animEffect transition="in" filter="wipe(left)">
                                      <p:cBhvr>
                                        <p:cTn id="12" dur="500"/>
                                        <p:tgtEl>
                                          <p:spTgt spid="6113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1332"/>
                                        </p:tgtEl>
                                        <p:attrNameLst>
                                          <p:attrName>style.visibility</p:attrName>
                                        </p:attrNameLst>
                                      </p:cBhvr>
                                      <p:to>
                                        <p:strVal val="visible"/>
                                      </p:to>
                                    </p:set>
                                    <p:animEffect transition="in" filter="wipe(left)">
                                      <p:cBhvr>
                                        <p:cTn id="17" dur="500"/>
                                        <p:tgtEl>
                                          <p:spTgt spid="6113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1335"/>
                                        </p:tgtEl>
                                        <p:attrNameLst>
                                          <p:attrName>style.visibility</p:attrName>
                                        </p:attrNameLst>
                                      </p:cBhvr>
                                      <p:to>
                                        <p:strVal val="visible"/>
                                      </p:to>
                                    </p:set>
                                    <p:animEffect transition="in" filter="wipe(left)">
                                      <p:cBhvr>
                                        <p:cTn id="22" dur="500"/>
                                        <p:tgtEl>
                                          <p:spTgt spid="6113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1336"/>
                                        </p:tgtEl>
                                        <p:attrNameLst>
                                          <p:attrName>style.visibility</p:attrName>
                                        </p:attrNameLst>
                                      </p:cBhvr>
                                      <p:to>
                                        <p:strVal val="visible"/>
                                      </p:to>
                                    </p:set>
                                    <p:animEffect transition="in" filter="wipe(left)">
                                      <p:cBhvr>
                                        <p:cTn id="27" dur="500"/>
                                        <p:tgtEl>
                                          <p:spTgt spid="611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9" name="Date Placeholder 3"/>
          <p:cNvSpPr>
            <a:spLocks noGrp="1"/>
          </p:cNvSpPr>
          <p:nvPr>
            <p:ph type="dt" sz="quarter" idx="10"/>
          </p:nvPr>
        </p:nvSpPr>
        <p:spPr>
          <a:noFill/>
        </p:spPr>
        <p:txBody>
          <a:bodyPr/>
          <a:lstStyle/>
          <a:p>
            <a:r>
              <a:rPr lang="en-US" smtClean="0"/>
              <a:t>Monday, June 20, 2011</a:t>
            </a:r>
            <a:endParaRPr lang="en-US"/>
          </a:p>
        </p:txBody>
      </p:sp>
      <p:sp>
        <p:nvSpPr>
          <p:cNvPr id="43020"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43021" name="Slide Number Placeholder 5"/>
          <p:cNvSpPr>
            <a:spLocks noGrp="1"/>
          </p:cNvSpPr>
          <p:nvPr>
            <p:ph type="sldNum" sz="quarter" idx="12"/>
          </p:nvPr>
        </p:nvSpPr>
        <p:spPr>
          <a:noFill/>
        </p:spPr>
        <p:txBody>
          <a:bodyPr/>
          <a:lstStyle/>
          <a:p>
            <a:fld id="{EA349291-ABA5-6C4D-9D26-D508EAC4AF65}" type="slidenum">
              <a:rPr lang="en-US"/>
              <a:pPr/>
              <a:t>18</a:t>
            </a:fld>
            <a:endParaRPr lang="en-US"/>
          </a:p>
        </p:txBody>
      </p:sp>
      <p:sp>
        <p:nvSpPr>
          <p:cNvPr id="43022" name="Rectangle 2"/>
          <p:cNvSpPr>
            <a:spLocks noGrp="1" noChangeArrowheads="1"/>
          </p:cNvSpPr>
          <p:nvPr>
            <p:ph type="title"/>
          </p:nvPr>
        </p:nvSpPr>
        <p:spPr>
          <a:xfrm>
            <a:off x="685800" y="76200"/>
            <a:ext cx="7772400" cy="609600"/>
          </a:xfrm>
        </p:spPr>
        <p:txBody>
          <a:bodyPr/>
          <a:lstStyle/>
          <a:p>
            <a:r>
              <a:rPr lang="en-US" sz="4000"/>
              <a:t>Example for Work-KE Theorem</a:t>
            </a:r>
          </a:p>
        </p:txBody>
      </p:sp>
      <p:sp>
        <p:nvSpPr>
          <p:cNvPr id="312323" name="Text Box 3"/>
          <p:cNvSpPr txBox="1">
            <a:spLocks noChangeArrowheads="1"/>
          </p:cNvSpPr>
          <p:nvPr/>
        </p:nvSpPr>
        <p:spPr bwMode="auto">
          <a:xfrm>
            <a:off x="381000" y="685800"/>
            <a:ext cx="83058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6.0kg block initially at rest is pulled to East along a horizontal, frictionless surface by a constant horizontal force of 12N.  Find the speed of the block after it has moved 3.0m.</a:t>
            </a:r>
          </a:p>
        </p:txBody>
      </p:sp>
      <p:sp>
        <p:nvSpPr>
          <p:cNvPr id="312324" name="Text Box 4"/>
          <p:cNvSpPr txBox="1">
            <a:spLocks noChangeArrowheads="1"/>
          </p:cNvSpPr>
          <p:nvPr/>
        </p:nvSpPr>
        <p:spPr bwMode="auto">
          <a:xfrm>
            <a:off x="3657600" y="1600200"/>
            <a:ext cx="3352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Work done by the force </a:t>
            </a:r>
            <a:r>
              <a:rPr lang="en-US" b="1">
                <a:solidFill>
                  <a:schemeClr val="accent2"/>
                </a:solidFill>
                <a:latin typeface="Monotype Corsiva" charset="0"/>
              </a:rPr>
              <a:t>F</a:t>
            </a:r>
            <a:r>
              <a:rPr lang="en-US">
                <a:solidFill>
                  <a:schemeClr val="accent2"/>
                </a:solidFill>
                <a:latin typeface="Arial Narrow" charset="0"/>
              </a:rPr>
              <a:t> is</a:t>
            </a:r>
            <a:endParaRPr lang="en-US"/>
          </a:p>
        </p:txBody>
      </p:sp>
      <p:sp>
        <p:nvSpPr>
          <p:cNvPr id="312325" name="Text Box 5"/>
          <p:cNvSpPr txBox="1">
            <a:spLocks noChangeArrowheads="1"/>
          </p:cNvSpPr>
          <p:nvPr/>
        </p:nvSpPr>
        <p:spPr bwMode="auto">
          <a:xfrm>
            <a:off x="304800" y="3352800"/>
            <a:ext cx="5562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From the work-kinetic energy theorem, we know</a:t>
            </a:r>
          </a:p>
        </p:txBody>
      </p:sp>
      <p:graphicFrame>
        <p:nvGraphicFramePr>
          <p:cNvPr id="312326" name="Object 2"/>
          <p:cNvGraphicFramePr>
            <a:graphicFrameLocks noChangeAspect="1"/>
          </p:cNvGraphicFramePr>
          <p:nvPr/>
        </p:nvGraphicFramePr>
        <p:xfrm>
          <a:off x="3429000" y="2343150"/>
          <a:ext cx="608013" cy="371475"/>
        </p:xfrm>
        <a:graphic>
          <a:graphicData uri="http://schemas.openxmlformats.org/presentationml/2006/ole">
            <p:oleObj spid="_x0000_s471042" name="Equation" r:id="rId3" imgW="304560" imgH="177480" progId="Equation.DSMT4">
              <p:embed/>
            </p:oleObj>
          </a:graphicData>
        </a:graphic>
      </p:graphicFrame>
      <p:sp>
        <p:nvSpPr>
          <p:cNvPr id="312327" name="Text Box 7"/>
          <p:cNvSpPr txBox="1">
            <a:spLocks noChangeArrowheads="1"/>
          </p:cNvSpPr>
          <p:nvPr/>
        </p:nvSpPr>
        <p:spPr bwMode="auto">
          <a:xfrm>
            <a:off x="304800" y="4251325"/>
            <a:ext cx="6324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Since initial speed is 0, the above equation becomes </a:t>
            </a:r>
          </a:p>
        </p:txBody>
      </p:sp>
      <p:sp>
        <p:nvSpPr>
          <p:cNvPr id="312328" name="Rectangle 8"/>
          <p:cNvSpPr>
            <a:spLocks noChangeArrowheads="1"/>
          </p:cNvSpPr>
          <p:nvPr/>
        </p:nvSpPr>
        <p:spPr bwMode="auto">
          <a:xfrm>
            <a:off x="762000" y="1679575"/>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9"/>
          <p:cNvGrpSpPr>
            <a:grpSpLocks/>
          </p:cNvGrpSpPr>
          <p:nvPr/>
        </p:nvGrpSpPr>
        <p:grpSpPr bwMode="auto">
          <a:xfrm>
            <a:off x="1371600" y="1600200"/>
            <a:ext cx="457200" cy="457200"/>
            <a:chOff x="864" y="1008"/>
            <a:chExt cx="288" cy="288"/>
          </a:xfrm>
        </p:grpSpPr>
        <p:sp>
          <p:nvSpPr>
            <p:cNvPr id="43043" name="Line 10"/>
            <p:cNvSpPr>
              <a:spLocks noChangeShapeType="1"/>
            </p:cNvSpPr>
            <p:nvPr/>
          </p:nvSpPr>
          <p:spPr bwMode="auto">
            <a:xfrm flipV="1">
              <a:off x="864" y="1248"/>
              <a:ext cx="288" cy="3"/>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3044" name="Text Box 11"/>
            <p:cNvSpPr txBox="1">
              <a:spLocks noChangeArrowheads="1"/>
            </p:cNvSpPr>
            <p:nvPr/>
          </p:nvSpPr>
          <p:spPr bwMode="auto">
            <a:xfrm>
              <a:off x="864" y="1008"/>
              <a:ext cx="227"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F</a:t>
              </a:r>
            </a:p>
          </p:txBody>
        </p:sp>
      </p:grpSp>
      <p:sp>
        <p:nvSpPr>
          <p:cNvPr id="312332" name="Rectangle 12"/>
          <p:cNvSpPr>
            <a:spLocks noChangeArrowheads="1"/>
          </p:cNvSpPr>
          <p:nvPr/>
        </p:nvSpPr>
        <p:spPr bwMode="auto">
          <a:xfrm>
            <a:off x="2286000" y="1677988"/>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3" name="Group 13"/>
          <p:cNvGrpSpPr>
            <a:grpSpLocks/>
          </p:cNvGrpSpPr>
          <p:nvPr/>
        </p:nvGrpSpPr>
        <p:grpSpPr bwMode="auto">
          <a:xfrm>
            <a:off x="1066800" y="2792413"/>
            <a:ext cx="1524000" cy="484187"/>
            <a:chOff x="672" y="2256"/>
            <a:chExt cx="960" cy="305"/>
          </a:xfrm>
        </p:grpSpPr>
        <p:sp>
          <p:nvSpPr>
            <p:cNvPr id="43039" name="Line 14"/>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43040" name="Line 15"/>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43041" name="Line 16"/>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43042" name="Text Box 17"/>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pSp>
        <p:nvGrpSpPr>
          <p:cNvPr id="4" name="Group 18"/>
          <p:cNvGrpSpPr>
            <a:grpSpLocks/>
          </p:cNvGrpSpPr>
          <p:nvPr/>
        </p:nvGrpSpPr>
        <p:grpSpPr bwMode="auto">
          <a:xfrm>
            <a:off x="685800" y="2360613"/>
            <a:ext cx="795338" cy="457200"/>
            <a:chOff x="432" y="2013"/>
            <a:chExt cx="501" cy="288"/>
          </a:xfrm>
        </p:grpSpPr>
        <p:sp>
          <p:nvSpPr>
            <p:cNvPr id="43037"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3038" name="Text Box 20"/>
            <p:cNvSpPr txBox="1">
              <a:spLocks noChangeArrowheads="1"/>
            </p:cNvSpPr>
            <p:nvPr/>
          </p:nvSpPr>
          <p:spPr bwMode="auto">
            <a:xfrm>
              <a:off x="518" y="2013"/>
              <a:ext cx="415"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i</a:t>
              </a:r>
              <a:r>
                <a:rPr lang="en-US">
                  <a:solidFill>
                    <a:schemeClr val="accent2"/>
                  </a:solidFill>
                  <a:latin typeface="Monotype Corsiva" charset="0"/>
                </a:rPr>
                <a:t>=0</a:t>
              </a:r>
            </a:p>
          </p:txBody>
        </p:sp>
      </p:grpSp>
      <p:grpSp>
        <p:nvGrpSpPr>
          <p:cNvPr id="5" name="Group 21"/>
          <p:cNvGrpSpPr>
            <a:grpSpLocks/>
          </p:cNvGrpSpPr>
          <p:nvPr/>
        </p:nvGrpSpPr>
        <p:grpSpPr bwMode="auto">
          <a:xfrm>
            <a:off x="2057400" y="2362200"/>
            <a:ext cx="1219200" cy="457200"/>
            <a:chOff x="432" y="2013"/>
            <a:chExt cx="480" cy="288"/>
          </a:xfrm>
        </p:grpSpPr>
        <p:sp>
          <p:nvSpPr>
            <p:cNvPr id="43035" name="Line 22"/>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3036" name="Text Box 23"/>
            <p:cNvSpPr txBox="1">
              <a:spLocks noChangeArrowheads="1"/>
            </p:cNvSpPr>
            <p:nvPr/>
          </p:nvSpPr>
          <p:spPr bwMode="auto">
            <a:xfrm>
              <a:off x="518" y="2013"/>
              <a:ext cx="15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312344" name="Line 24"/>
          <p:cNvSpPr>
            <a:spLocks noChangeShapeType="1"/>
          </p:cNvSpPr>
          <p:nvPr/>
        </p:nvSpPr>
        <p:spPr bwMode="auto">
          <a:xfrm>
            <a:off x="381000" y="2286000"/>
            <a:ext cx="3048000" cy="0"/>
          </a:xfrm>
          <a:prstGeom prst="line">
            <a:avLst/>
          </a:prstGeom>
          <a:noFill/>
          <a:ln w="57150">
            <a:solidFill>
              <a:srgbClr val="CC6600"/>
            </a:solidFill>
            <a:round/>
            <a:headEnd/>
            <a:tailEnd/>
          </a:ln>
        </p:spPr>
        <p:txBody>
          <a:bodyPr>
            <a:prstTxWarp prst="textNoShape">
              <a:avLst/>
            </a:prstTxWarp>
          </a:bodyPr>
          <a:lstStyle/>
          <a:p>
            <a:endParaRPr lang="en-US"/>
          </a:p>
        </p:txBody>
      </p:sp>
      <p:graphicFrame>
        <p:nvGraphicFramePr>
          <p:cNvPr id="312345" name="Object 3"/>
          <p:cNvGraphicFramePr>
            <a:graphicFrameLocks noChangeAspect="1"/>
          </p:cNvGraphicFramePr>
          <p:nvPr/>
        </p:nvGraphicFramePr>
        <p:xfrm>
          <a:off x="5943600" y="3122613"/>
          <a:ext cx="2438400" cy="839787"/>
        </p:xfrm>
        <a:graphic>
          <a:graphicData uri="http://schemas.openxmlformats.org/presentationml/2006/ole">
            <p:oleObj spid="_x0000_s471043" name="Equation" r:id="rId4" imgW="1206360" imgH="393480" progId="Equation.3">
              <p:embed/>
            </p:oleObj>
          </a:graphicData>
        </a:graphic>
      </p:graphicFrame>
      <p:graphicFrame>
        <p:nvGraphicFramePr>
          <p:cNvPr id="312346" name="Object 4"/>
          <p:cNvGraphicFramePr>
            <a:graphicFrameLocks noChangeAspect="1"/>
          </p:cNvGraphicFramePr>
          <p:nvPr/>
        </p:nvGraphicFramePr>
        <p:xfrm>
          <a:off x="6477000" y="4038600"/>
          <a:ext cx="1447800" cy="860425"/>
        </p:xfrm>
        <a:graphic>
          <a:graphicData uri="http://schemas.openxmlformats.org/presentationml/2006/ole">
            <p:oleObj spid="_x0000_s471044" name="Equation" r:id="rId5" imgW="698400" imgH="393480" progId="Equation.3">
              <p:embed/>
            </p:oleObj>
          </a:graphicData>
        </a:graphic>
      </p:graphicFrame>
      <p:graphicFrame>
        <p:nvGraphicFramePr>
          <p:cNvPr id="312347" name="Object 5"/>
          <p:cNvGraphicFramePr>
            <a:graphicFrameLocks noChangeAspect="1"/>
          </p:cNvGraphicFramePr>
          <p:nvPr/>
        </p:nvGraphicFramePr>
        <p:xfrm>
          <a:off x="4953000" y="5248275"/>
          <a:ext cx="585788" cy="488950"/>
        </p:xfrm>
        <a:graphic>
          <a:graphicData uri="http://schemas.openxmlformats.org/presentationml/2006/ole">
            <p:oleObj spid="_x0000_s471045" name="Equation" r:id="rId6" imgW="304560" imgH="241200" progId="Equation.DSMT4">
              <p:embed/>
            </p:oleObj>
          </a:graphicData>
        </a:graphic>
      </p:graphicFrame>
      <p:sp>
        <p:nvSpPr>
          <p:cNvPr id="312348" name="Text Box 28"/>
          <p:cNvSpPr txBox="1">
            <a:spLocks noChangeArrowheads="1"/>
          </p:cNvSpPr>
          <p:nvPr/>
        </p:nvSpPr>
        <p:spPr bwMode="auto">
          <a:xfrm>
            <a:off x="304800" y="5227638"/>
            <a:ext cx="4343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Solving the equation for </a:t>
            </a:r>
            <a:r>
              <a:rPr lang="en-US">
                <a:solidFill>
                  <a:schemeClr val="accent2"/>
                </a:solidFill>
                <a:latin typeface="Monotype Corsiva" charset="0"/>
              </a:rPr>
              <a:t>v</a:t>
            </a:r>
            <a:r>
              <a:rPr lang="en-US" baseline="-25000">
                <a:solidFill>
                  <a:schemeClr val="accent2"/>
                </a:solidFill>
                <a:latin typeface="Monotype Corsiva" charset="0"/>
              </a:rPr>
              <a:t>f</a:t>
            </a:r>
            <a:r>
              <a:rPr lang="en-US">
                <a:solidFill>
                  <a:schemeClr val="accent2"/>
                </a:solidFill>
                <a:latin typeface="Arial Narrow" charset="0"/>
              </a:rPr>
              <a:t>, we obtain </a:t>
            </a:r>
          </a:p>
        </p:txBody>
      </p:sp>
      <p:graphicFrame>
        <p:nvGraphicFramePr>
          <p:cNvPr id="312349" name="Object 6"/>
          <p:cNvGraphicFramePr>
            <a:graphicFrameLocks noChangeAspect="1"/>
          </p:cNvGraphicFramePr>
          <p:nvPr/>
        </p:nvGraphicFramePr>
        <p:xfrm>
          <a:off x="4025900" y="2278063"/>
          <a:ext cx="912813" cy="503237"/>
        </p:xfrm>
        <a:graphic>
          <a:graphicData uri="http://schemas.openxmlformats.org/presentationml/2006/ole">
            <p:oleObj spid="_x0000_s471046" name="Equation" r:id="rId7" imgW="457200" imgH="241300" progId="Equation.DSMT4">
              <p:embed/>
            </p:oleObj>
          </a:graphicData>
        </a:graphic>
      </p:graphicFrame>
      <p:graphicFrame>
        <p:nvGraphicFramePr>
          <p:cNvPr id="312350" name="Object 7"/>
          <p:cNvGraphicFramePr>
            <a:graphicFrameLocks noChangeAspect="1"/>
          </p:cNvGraphicFramePr>
          <p:nvPr/>
        </p:nvGraphicFramePr>
        <p:xfrm>
          <a:off x="4902200" y="2144713"/>
          <a:ext cx="1573213" cy="768350"/>
        </p:xfrm>
        <a:graphic>
          <a:graphicData uri="http://schemas.openxmlformats.org/presentationml/2006/ole">
            <p:oleObj spid="_x0000_s471047" name="Equation" r:id="rId8" imgW="787400" imgH="368300" progId="Equation.DSMT4">
              <p:embed/>
            </p:oleObj>
          </a:graphicData>
        </a:graphic>
      </p:graphicFrame>
      <p:graphicFrame>
        <p:nvGraphicFramePr>
          <p:cNvPr id="312351" name="Object 8"/>
          <p:cNvGraphicFramePr>
            <a:graphicFrameLocks noChangeAspect="1"/>
          </p:cNvGraphicFramePr>
          <p:nvPr/>
        </p:nvGraphicFramePr>
        <p:xfrm>
          <a:off x="6477000" y="2289175"/>
          <a:ext cx="2663825" cy="530225"/>
        </p:xfrm>
        <a:graphic>
          <a:graphicData uri="http://schemas.openxmlformats.org/presentationml/2006/ole">
            <p:oleObj spid="_x0000_s471048" name="Equation" r:id="rId9" imgW="1333440" imgH="253800" progId="Equation.DSMT4">
              <p:embed/>
            </p:oleObj>
          </a:graphicData>
        </a:graphic>
      </p:graphicFrame>
      <p:graphicFrame>
        <p:nvGraphicFramePr>
          <p:cNvPr id="312352" name="Object 9"/>
          <p:cNvGraphicFramePr>
            <a:graphicFrameLocks noChangeAspect="1"/>
          </p:cNvGraphicFramePr>
          <p:nvPr/>
        </p:nvGraphicFramePr>
        <p:xfrm>
          <a:off x="5562600" y="5043488"/>
          <a:ext cx="1001713" cy="900112"/>
        </p:xfrm>
        <a:graphic>
          <a:graphicData uri="http://schemas.openxmlformats.org/presentationml/2006/ole">
            <p:oleObj spid="_x0000_s471049" name="Equation" r:id="rId10" imgW="520560" imgH="444240" progId="Equation.DSMT4">
              <p:embed/>
            </p:oleObj>
          </a:graphicData>
        </a:graphic>
      </p:graphicFrame>
      <p:graphicFrame>
        <p:nvGraphicFramePr>
          <p:cNvPr id="312353" name="Object 10"/>
          <p:cNvGraphicFramePr>
            <a:graphicFrameLocks noChangeAspect="1"/>
          </p:cNvGraphicFramePr>
          <p:nvPr/>
        </p:nvGraphicFramePr>
        <p:xfrm>
          <a:off x="6270625" y="5043488"/>
          <a:ext cx="2416175" cy="900112"/>
        </p:xfrm>
        <a:graphic>
          <a:graphicData uri="http://schemas.openxmlformats.org/presentationml/2006/ole">
            <p:oleObj spid="_x0000_s471050" name="Equation" r:id="rId11" imgW="1257120" imgH="444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2323"/>
                                        </p:tgtEl>
                                        <p:attrNameLst>
                                          <p:attrName>style.visibility</p:attrName>
                                        </p:attrNameLst>
                                      </p:cBhvr>
                                      <p:to>
                                        <p:strVal val="visible"/>
                                      </p:to>
                                    </p:set>
                                    <p:animEffect transition="in" filter="wipe(left)">
                                      <p:cBhvr>
                                        <p:cTn id="7" dur="500"/>
                                        <p:tgtEl>
                                          <p:spTgt spid="3123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2344"/>
                                        </p:tgtEl>
                                        <p:attrNameLst>
                                          <p:attrName>style.visibility</p:attrName>
                                        </p:attrNameLst>
                                      </p:cBhvr>
                                      <p:to>
                                        <p:strVal val="visible"/>
                                      </p:to>
                                    </p:set>
                                    <p:animEffect transition="in" filter="wipe(left)">
                                      <p:cBhvr>
                                        <p:cTn id="12" dur="500"/>
                                        <p:tgtEl>
                                          <p:spTgt spid="312344"/>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312328"/>
                                        </p:tgtEl>
                                        <p:attrNameLst>
                                          <p:attrName>style.visibility</p:attrName>
                                        </p:attrNameLst>
                                      </p:cBhvr>
                                      <p:to>
                                        <p:strVal val="visible"/>
                                      </p:to>
                                    </p:set>
                                    <p:animEffect transition="in" filter="wipe(left)">
                                      <p:cBhvr>
                                        <p:cTn id="16" dur="500"/>
                                        <p:tgtEl>
                                          <p:spTgt spid="312328"/>
                                        </p:tgtEl>
                                      </p:cBhvr>
                                    </p:animEffect>
                                  </p:childTnLst>
                                </p:cTn>
                              </p:par>
                            </p:childTnLst>
                          </p:cTn>
                        </p:par>
                        <p:par>
                          <p:cTn id="17" fill="hold">
                            <p:stCondLst>
                              <p:cond delay="1000"/>
                            </p:stCondLst>
                            <p:childTnLst>
                              <p:par>
                                <p:cTn id="18" presetID="22" presetClass="entr" presetSubtype="8" fill="hold" nodeType="afterEffect">
                                  <p:stCondLst>
                                    <p:cond delay="0"/>
                                  </p:stCondLst>
                                  <p:iterate type="wd">
                                    <p:tmPct val="10000"/>
                                  </p:iterate>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500"/>
                            </p:stCondLst>
                            <p:childTnLst>
                              <p:par>
                                <p:cTn id="27" presetID="22" presetClass="entr" presetSubtype="8" fill="hold" nodeType="after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100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312332"/>
                                        </p:tgtEl>
                                        <p:attrNameLst>
                                          <p:attrName>style.visibility</p:attrName>
                                        </p:attrNameLst>
                                      </p:cBhvr>
                                      <p:to>
                                        <p:strVal val="visible"/>
                                      </p:to>
                                    </p:set>
                                    <p:animEffect transition="in" filter="wipe(left)">
                                      <p:cBhvr>
                                        <p:cTn id="33" dur="500"/>
                                        <p:tgtEl>
                                          <p:spTgt spid="312332"/>
                                        </p:tgtEl>
                                      </p:cBhvr>
                                    </p:animEffect>
                                  </p:childTnLst>
                                </p:cTn>
                              </p:par>
                            </p:childTnLst>
                          </p:cTn>
                        </p:par>
                        <p:par>
                          <p:cTn id="34" fill="hold">
                            <p:stCondLst>
                              <p:cond delay="1500"/>
                            </p:stCondLst>
                            <p:childTnLst>
                              <p:par>
                                <p:cTn id="35" presetID="22" presetClass="entr" presetSubtype="8" fill="hold" nodeType="afterEffect">
                                  <p:stCondLst>
                                    <p:cond delay="0"/>
                                  </p:stCondLst>
                                  <p:iterate type="wd">
                                    <p:tmPct val="10000"/>
                                  </p:iterate>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12324"/>
                                        </p:tgtEl>
                                        <p:attrNameLst>
                                          <p:attrName>style.visibility</p:attrName>
                                        </p:attrNameLst>
                                      </p:cBhvr>
                                      <p:to>
                                        <p:strVal val="visible"/>
                                      </p:to>
                                    </p:set>
                                    <p:animEffect transition="in" filter="wipe(left)">
                                      <p:cBhvr>
                                        <p:cTn id="42" dur="500"/>
                                        <p:tgtEl>
                                          <p:spTgt spid="3123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12326"/>
                                        </p:tgtEl>
                                        <p:attrNameLst>
                                          <p:attrName>style.visibility</p:attrName>
                                        </p:attrNameLst>
                                      </p:cBhvr>
                                      <p:to>
                                        <p:strVal val="visible"/>
                                      </p:to>
                                    </p:set>
                                    <p:animEffect transition="in" filter="wipe(left)">
                                      <p:cBhvr>
                                        <p:cTn id="47" dur="500"/>
                                        <p:tgtEl>
                                          <p:spTgt spid="3123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12349"/>
                                        </p:tgtEl>
                                        <p:attrNameLst>
                                          <p:attrName>style.visibility</p:attrName>
                                        </p:attrNameLst>
                                      </p:cBhvr>
                                      <p:to>
                                        <p:strVal val="visible"/>
                                      </p:to>
                                    </p:set>
                                    <p:animEffect transition="in" filter="wipe(left)">
                                      <p:cBhvr>
                                        <p:cTn id="52" dur="500"/>
                                        <p:tgtEl>
                                          <p:spTgt spid="3123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12350"/>
                                        </p:tgtEl>
                                        <p:attrNameLst>
                                          <p:attrName>style.visibility</p:attrName>
                                        </p:attrNameLst>
                                      </p:cBhvr>
                                      <p:to>
                                        <p:strVal val="visible"/>
                                      </p:to>
                                    </p:set>
                                    <p:animEffect transition="in" filter="wipe(left)">
                                      <p:cBhvr>
                                        <p:cTn id="57" dur="500"/>
                                        <p:tgtEl>
                                          <p:spTgt spid="3123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12351"/>
                                        </p:tgtEl>
                                        <p:attrNameLst>
                                          <p:attrName>style.visibility</p:attrName>
                                        </p:attrNameLst>
                                      </p:cBhvr>
                                      <p:to>
                                        <p:strVal val="visible"/>
                                      </p:to>
                                    </p:set>
                                    <p:animEffect transition="in" filter="wipe(left)">
                                      <p:cBhvr>
                                        <p:cTn id="62" dur="500"/>
                                        <p:tgtEl>
                                          <p:spTgt spid="3123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12325"/>
                                        </p:tgtEl>
                                        <p:attrNameLst>
                                          <p:attrName>style.visibility</p:attrName>
                                        </p:attrNameLst>
                                      </p:cBhvr>
                                      <p:to>
                                        <p:strVal val="visible"/>
                                      </p:to>
                                    </p:set>
                                    <p:animEffect transition="in" filter="wipe(left)">
                                      <p:cBhvr>
                                        <p:cTn id="67" dur="500"/>
                                        <p:tgtEl>
                                          <p:spTgt spid="3123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12345"/>
                                        </p:tgtEl>
                                        <p:attrNameLst>
                                          <p:attrName>style.visibility</p:attrName>
                                        </p:attrNameLst>
                                      </p:cBhvr>
                                      <p:to>
                                        <p:strVal val="visible"/>
                                      </p:to>
                                    </p:set>
                                    <p:animEffect transition="in" filter="wipe(left)">
                                      <p:cBhvr>
                                        <p:cTn id="72" dur="500"/>
                                        <p:tgtEl>
                                          <p:spTgt spid="31234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2327"/>
                                        </p:tgtEl>
                                        <p:attrNameLst>
                                          <p:attrName>style.visibility</p:attrName>
                                        </p:attrNameLst>
                                      </p:cBhvr>
                                      <p:to>
                                        <p:strVal val="visible"/>
                                      </p:to>
                                    </p:set>
                                    <p:animEffect transition="in" filter="wipe(left)">
                                      <p:cBhvr>
                                        <p:cTn id="77" dur="500"/>
                                        <p:tgtEl>
                                          <p:spTgt spid="3123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12346"/>
                                        </p:tgtEl>
                                        <p:attrNameLst>
                                          <p:attrName>style.visibility</p:attrName>
                                        </p:attrNameLst>
                                      </p:cBhvr>
                                      <p:to>
                                        <p:strVal val="visible"/>
                                      </p:to>
                                    </p:set>
                                    <p:animEffect transition="in" filter="wipe(left)">
                                      <p:cBhvr>
                                        <p:cTn id="82" dur="500"/>
                                        <p:tgtEl>
                                          <p:spTgt spid="3123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12348"/>
                                        </p:tgtEl>
                                        <p:attrNameLst>
                                          <p:attrName>style.visibility</p:attrName>
                                        </p:attrNameLst>
                                      </p:cBhvr>
                                      <p:to>
                                        <p:strVal val="visible"/>
                                      </p:to>
                                    </p:set>
                                    <p:animEffect transition="in" filter="wipe(left)">
                                      <p:cBhvr>
                                        <p:cTn id="87" dur="500"/>
                                        <p:tgtEl>
                                          <p:spTgt spid="31234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12347"/>
                                        </p:tgtEl>
                                        <p:attrNameLst>
                                          <p:attrName>style.visibility</p:attrName>
                                        </p:attrNameLst>
                                      </p:cBhvr>
                                      <p:to>
                                        <p:strVal val="visible"/>
                                      </p:to>
                                    </p:set>
                                    <p:animEffect transition="in" filter="wipe(left)">
                                      <p:cBhvr>
                                        <p:cTn id="92" dur="500"/>
                                        <p:tgtEl>
                                          <p:spTgt spid="31234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12352"/>
                                        </p:tgtEl>
                                        <p:attrNameLst>
                                          <p:attrName>style.visibility</p:attrName>
                                        </p:attrNameLst>
                                      </p:cBhvr>
                                      <p:to>
                                        <p:strVal val="visible"/>
                                      </p:to>
                                    </p:set>
                                    <p:animEffect transition="in" filter="wipe(left)">
                                      <p:cBhvr>
                                        <p:cTn id="97" dur="500"/>
                                        <p:tgtEl>
                                          <p:spTgt spid="3123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12353"/>
                                        </p:tgtEl>
                                        <p:attrNameLst>
                                          <p:attrName>style.visibility</p:attrName>
                                        </p:attrNameLst>
                                      </p:cBhvr>
                                      <p:to>
                                        <p:strVal val="visible"/>
                                      </p:to>
                                    </p:set>
                                    <p:animEffect transition="in" filter="wipe(left)">
                                      <p:cBhvr>
                                        <p:cTn id="102" dur="500"/>
                                        <p:tgtEl>
                                          <p:spTgt spid="312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animBg="1" autoUpdateAnimBg="0"/>
      <p:bldP spid="312324" grpId="0"/>
      <p:bldP spid="312325" grpId="0"/>
      <p:bldP spid="312327" grpId="0"/>
      <p:bldP spid="312328" grpId="0" animBg="1" autoUpdateAnimBg="0"/>
      <p:bldP spid="312332" grpId="0" animBg="1" autoUpdateAnimBg="0"/>
      <p:bldP spid="312344" grpId="0" animBg="1"/>
      <p:bldP spid="31234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9" name="Date Placeholder 2"/>
          <p:cNvSpPr>
            <a:spLocks noGrp="1"/>
          </p:cNvSpPr>
          <p:nvPr>
            <p:ph type="dt" sz="quarter" idx="10"/>
          </p:nvPr>
        </p:nvSpPr>
        <p:spPr>
          <a:noFill/>
        </p:spPr>
        <p:txBody>
          <a:bodyPr/>
          <a:lstStyle/>
          <a:p>
            <a:r>
              <a:rPr lang="en-US" smtClean="0"/>
              <a:t>Monday, June 20, 2011</a:t>
            </a:r>
            <a:endParaRPr lang="en-US"/>
          </a:p>
        </p:txBody>
      </p:sp>
      <p:sp>
        <p:nvSpPr>
          <p:cNvPr id="44040"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44041" name="Slide Number Placeholder 4"/>
          <p:cNvSpPr>
            <a:spLocks noGrp="1"/>
          </p:cNvSpPr>
          <p:nvPr>
            <p:ph type="sldNum" sz="quarter" idx="12"/>
          </p:nvPr>
        </p:nvSpPr>
        <p:spPr>
          <a:noFill/>
        </p:spPr>
        <p:txBody>
          <a:bodyPr/>
          <a:lstStyle/>
          <a:p>
            <a:fld id="{80B7B5D9-D81D-7044-AF90-3B56BDA45FB9}" type="slidenum">
              <a:rPr lang="en-US"/>
              <a:pPr/>
              <a:t>19</a:t>
            </a:fld>
            <a:endParaRPr lang="en-US"/>
          </a:p>
        </p:txBody>
      </p:sp>
      <p:sp>
        <p:nvSpPr>
          <p:cNvPr id="613379" name="Text Box 3"/>
          <p:cNvSpPr txBox="1">
            <a:spLocks noChangeArrowheads="1"/>
          </p:cNvSpPr>
          <p:nvPr/>
        </p:nvSpPr>
        <p:spPr bwMode="auto">
          <a:xfrm>
            <a:off x="304800" y="762000"/>
            <a:ext cx="8610600" cy="1200328"/>
          </a:xfrm>
          <a:prstGeom prst="rect">
            <a:avLst/>
          </a:prstGeom>
          <a:noFill/>
          <a:ln w="9525">
            <a:noFill/>
            <a:miter lim="800000"/>
            <a:headEnd/>
            <a:tailEnd/>
          </a:ln>
        </p:spPr>
        <p:txBody>
          <a:bodyPr>
            <a:prstTxWarp prst="textNoShape">
              <a:avLst/>
            </a:prstTxWarp>
            <a:spAutoFit/>
          </a:bodyPr>
          <a:lstStyle/>
          <a:p>
            <a:r>
              <a:rPr lang="en-US" dirty="0">
                <a:solidFill>
                  <a:srgbClr val="333399"/>
                </a:solidFill>
                <a:latin typeface="Arial Narrow" charset="0"/>
              </a:rPr>
              <a:t>The mass of the space probe is 474-kg and its initial</a:t>
            </a:r>
            <a:r>
              <a:rPr lang="en-US" dirty="0" smtClean="0">
                <a:solidFill>
                  <a:srgbClr val="333399"/>
                </a:solidFill>
                <a:latin typeface="Arial Narrow" charset="0"/>
              </a:rPr>
              <a:t> </a:t>
            </a:r>
            <a:r>
              <a:rPr lang="en-US" dirty="0" smtClean="0">
                <a:solidFill>
                  <a:srgbClr val="333399"/>
                </a:solidFill>
                <a:latin typeface="Arial Narrow" charset="0"/>
              </a:rPr>
              <a:t>speed</a:t>
            </a:r>
            <a:r>
              <a:rPr lang="en-US" dirty="0" smtClean="0">
                <a:solidFill>
                  <a:srgbClr val="333399"/>
                </a:solidFill>
                <a:latin typeface="Arial Narrow" charset="0"/>
              </a:rPr>
              <a:t> </a:t>
            </a:r>
            <a:r>
              <a:rPr lang="en-US" dirty="0">
                <a:solidFill>
                  <a:srgbClr val="333399"/>
                </a:solidFill>
                <a:latin typeface="Arial Narrow" charset="0"/>
              </a:rPr>
              <a:t>is 275 </a:t>
            </a:r>
            <a:r>
              <a:rPr lang="en-US" dirty="0" err="1">
                <a:solidFill>
                  <a:srgbClr val="333399"/>
                </a:solidFill>
                <a:latin typeface="Arial Narrow" charset="0"/>
              </a:rPr>
              <a:t>m/s</a:t>
            </a:r>
            <a:r>
              <a:rPr lang="en-US" dirty="0">
                <a:solidFill>
                  <a:srgbClr val="333399"/>
                </a:solidFill>
                <a:latin typeface="Arial Narrow" charset="0"/>
              </a:rPr>
              <a:t>.  If the 56.0-mN force acts on the probe parallel through a displacement of 2.42</a:t>
            </a:r>
            <a:r>
              <a:rPr lang="en-US" dirty="0">
                <a:solidFill>
                  <a:srgbClr val="333399"/>
                </a:solidFill>
                <a:latin typeface="Arial Narrow" charset="0"/>
                <a:ea typeface="Arial" charset="0"/>
                <a:cs typeface="Arial" charset="0"/>
              </a:rPr>
              <a:t>×10</a:t>
            </a:r>
            <a:r>
              <a:rPr lang="en-US" baseline="30000" dirty="0">
                <a:solidFill>
                  <a:srgbClr val="333399"/>
                </a:solidFill>
                <a:latin typeface="Arial Narrow" charset="0"/>
                <a:ea typeface="Arial" charset="0"/>
                <a:cs typeface="Arial" charset="0"/>
              </a:rPr>
              <a:t>9</a:t>
            </a:r>
            <a:r>
              <a:rPr lang="en-US" dirty="0">
                <a:solidFill>
                  <a:srgbClr val="333399"/>
                </a:solidFill>
                <a:latin typeface="Arial Narrow" charset="0"/>
                <a:ea typeface="Arial" charset="0"/>
                <a:cs typeface="Arial" charset="0"/>
              </a:rPr>
              <a:t>m, what is its final speed?</a:t>
            </a:r>
          </a:p>
        </p:txBody>
      </p:sp>
      <p:pic>
        <p:nvPicPr>
          <p:cNvPr id="613380" name="Picture 4" descr="afg007"/>
          <p:cNvPicPr>
            <a:picLocks noChangeAspect="1" noChangeArrowheads="1"/>
          </p:cNvPicPr>
          <p:nvPr/>
        </p:nvPicPr>
        <p:blipFill>
          <a:blip r:embed="rId4"/>
          <a:srcRect/>
          <a:stretch>
            <a:fillRect/>
          </a:stretch>
        </p:blipFill>
        <p:spPr bwMode="auto">
          <a:xfrm>
            <a:off x="533400" y="1981200"/>
            <a:ext cx="8229600" cy="2438400"/>
          </a:xfrm>
          <a:prstGeom prst="rect">
            <a:avLst/>
          </a:prstGeom>
          <a:noFill/>
          <a:ln w="9525">
            <a:noFill/>
            <a:miter lim="800000"/>
            <a:headEnd/>
            <a:tailEnd/>
          </a:ln>
        </p:spPr>
      </p:pic>
      <p:sp>
        <p:nvSpPr>
          <p:cNvPr id="44044" name="Rectangle 5"/>
          <p:cNvSpPr>
            <a:spLocks noGrp="1" noChangeArrowheads="1"/>
          </p:cNvSpPr>
          <p:nvPr>
            <p:ph type="title"/>
          </p:nvPr>
        </p:nvSpPr>
        <p:spPr>
          <a:xfrm>
            <a:off x="685800" y="0"/>
            <a:ext cx="7772400" cy="838200"/>
          </a:xfrm>
        </p:spPr>
        <p:txBody>
          <a:bodyPr/>
          <a:lstStyle/>
          <a:p>
            <a:r>
              <a:rPr lang="en-US"/>
              <a:t>Ex.  Deep Space 1</a:t>
            </a:r>
          </a:p>
        </p:txBody>
      </p:sp>
      <p:graphicFrame>
        <p:nvGraphicFramePr>
          <p:cNvPr id="25602" name="Object 2"/>
          <p:cNvGraphicFramePr>
            <a:graphicFrameLocks noChangeAspect="1"/>
          </p:cNvGraphicFramePr>
          <p:nvPr/>
        </p:nvGraphicFramePr>
        <p:xfrm>
          <a:off x="3300413" y="5192713"/>
          <a:ext cx="5667375" cy="522287"/>
        </p:xfrm>
        <a:graphic>
          <a:graphicData uri="http://schemas.openxmlformats.org/presentationml/2006/ole">
            <p:oleObj spid="_x0000_s472066" name="Equation" r:id="rId5" imgW="3594100" imgH="330200" progId="Equation.DSMT4">
              <p:embed/>
            </p:oleObj>
          </a:graphicData>
        </a:graphic>
      </p:graphicFrame>
      <p:graphicFrame>
        <p:nvGraphicFramePr>
          <p:cNvPr id="25603" name="Object 3"/>
          <p:cNvGraphicFramePr>
            <a:graphicFrameLocks noChangeAspect="1"/>
          </p:cNvGraphicFramePr>
          <p:nvPr/>
        </p:nvGraphicFramePr>
        <p:xfrm>
          <a:off x="76200" y="4378325"/>
          <a:ext cx="2513013" cy="700088"/>
        </p:xfrm>
        <a:graphic>
          <a:graphicData uri="http://schemas.openxmlformats.org/presentationml/2006/ole">
            <p:oleObj spid="_x0000_s472067" name="Equation" r:id="rId6" imgW="1091880" imgH="304560" progId="Equation.DSMT4">
              <p:embed/>
            </p:oleObj>
          </a:graphicData>
        </a:graphic>
      </p:graphicFrame>
      <p:graphicFrame>
        <p:nvGraphicFramePr>
          <p:cNvPr id="25604" name="Object 4"/>
          <p:cNvGraphicFramePr>
            <a:graphicFrameLocks noChangeAspect="1"/>
          </p:cNvGraphicFramePr>
          <p:nvPr/>
        </p:nvGraphicFramePr>
        <p:xfrm>
          <a:off x="5029200" y="5715000"/>
          <a:ext cx="2286000" cy="668338"/>
        </p:xfrm>
        <a:graphic>
          <a:graphicData uri="http://schemas.openxmlformats.org/presentationml/2006/ole">
            <p:oleObj spid="_x0000_s472068" name="Equation" r:id="rId7" imgW="825480" imgH="241200" progId="Equation.DSMT4">
              <p:embed/>
            </p:oleObj>
          </a:graphicData>
        </a:graphic>
      </p:graphicFrame>
      <p:graphicFrame>
        <p:nvGraphicFramePr>
          <p:cNvPr id="25611" name="Object 5"/>
          <p:cNvGraphicFramePr>
            <a:graphicFrameLocks noChangeAspect="1"/>
          </p:cNvGraphicFramePr>
          <p:nvPr/>
        </p:nvGraphicFramePr>
        <p:xfrm>
          <a:off x="2590800" y="4476750"/>
          <a:ext cx="1928813" cy="554038"/>
        </p:xfrm>
        <a:graphic>
          <a:graphicData uri="http://schemas.openxmlformats.org/presentationml/2006/ole">
            <p:oleObj spid="_x0000_s472069" name="Equation" r:id="rId8" imgW="838080" imgH="241200" progId="Equation.DSMT4">
              <p:embed/>
            </p:oleObj>
          </a:graphicData>
        </a:graphic>
      </p:graphicFrame>
      <p:sp>
        <p:nvSpPr>
          <p:cNvPr id="12" name="Right Arrow 11"/>
          <p:cNvSpPr>
            <a:spLocks noChangeArrowheads="1"/>
          </p:cNvSpPr>
          <p:nvPr/>
        </p:nvSpPr>
        <p:spPr bwMode="auto">
          <a:xfrm>
            <a:off x="4724400" y="4478338"/>
            <a:ext cx="990600" cy="550862"/>
          </a:xfrm>
          <a:prstGeom prst="rightArrow">
            <a:avLst>
              <a:gd name="adj1" fmla="val 50000"/>
              <a:gd name="adj2" fmla="val 50002"/>
            </a:avLst>
          </a:prstGeom>
          <a:solidFill>
            <a:srgbClr val="FFFF00"/>
          </a:solidFill>
          <a:ln w="9525">
            <a:solidFill>
              <a:srgbClr val="FF0066"/>
            </a:solidFill>
            <a:round/>
            <a:headEnd/>
            <a:tailEnd/>
          </a:ln>
        </p:spPr>
        <p:txBody>
          <a:bodyPr>
            <a:prstTxWarp prst="textNoShape">
              <a:avLst/>
            </a:prstTxWarp>
            <a:spAutoFit/>
          </a:bodyPr>
          <a:lstStyle/>
          <a:p>
            <a:r>
              <a:rPr lang="en-US" sz="1200">
                <a:solidFill>
                  <a:srgbClr val="FF0000"/>
                </a:solidFill>
                <a:latin typeface="Arial Narrow" charset="0"/>
              </a:rPr>
              <a:t>Solve for v</a:t>
            </a:r>
            <a:r>
              <a:rPr lang="en-US" sz="1200" baseline="-25000">
                <a:solidFill>
                  <a:srgbClr val="FF0000"/>
                </a:solidFill>
                <a:latin typeface="Arial Narrow" charset="0"/>
              </a:rPr>
              <a:t>f</a:t>
            </a:r>
          </a:p>
        </p:txBody>
      </p:sp>
      <p:graphicFrame>
        <p:nvGraphicFramePr>
          <p:cNvPr id="25612" name="Object 6"/>
          <p:cNvGraphicFramePr>
            <a:graphicFrameLocks noChangeAspect="1"/>
          </p:cNvGraphicFramePr>
          <p:nvPr/>
        </p:nvGraphicFramePr>
        <p:xfrm>
          <a:off x="0" y="5181600"/>
          <a:ext cx="3094038" cy="533400"/>
        </p:xfrm>
        <a:graphic>
          <a:graphicData uri="http://schemas.openxmlformats.org/presentationml/2006/ole">
            <p:oleObj spid="_x0000_s472070" name="Equation" r:id="rId9" imgW="1841400" imgH="3171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13379"/>
                                        </p:tgtEl>
                                        <p:attrNameLst>
                                          <p:attrName>style.visibility</p:attrName>
                                        </p:attrNameLst>
                                      </p:cBhvr>
                                      <p:to>
                                        <p:strVal val="visible"/>
                                      </p:to>
                                    </p:set>
                                    <p:animEffect transition="in" filter="wipe(left)">
                                      <p:cBhvr>
                                        <p:cTn id="7" dur="500"/>
                                        <p:tgtEl>
                                          <p:spTgt spid="6133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3380"/>
                                        </p:tgtEl>
                                        <p:attrNameLst>
                                          <p:attrName>style.visibility</p:attrName>
                                        </p:attrNameLst>
                                      </p:cBhvr>
                                      <p:to>
                                        <p:strVal val="visible"/>
                                      </p:to>
                                    </p:set>
                                    <p:animEffect transition="in" filter="wipe(left)">
                                      <p:cBhvr>
                                        <p:cTn id="12" dur="500"/>
                                        <p:tgtEl>
                                          <p:spTgt spid="6133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wipe(left)">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611"/>
                                        </p:tgtEl>
                                        <p:attrNameLst>
                                          <p:attrName>style.visibility</p:attrName>
                                        </p:attrNameLst>
                                      </p:cBhvr>
                                      <p:to>
                                        <p:strVal val="visible"/>
                                      </p:to>
                                    </p:set>
                                    <p:animEffect transition="in" filter="wipe(left)">
                                      <p:cBhvr>
                                        <p:cTn id="22" dur="500"/>
                                        <p:tgtEl>
                                          <p:spTgt spid="256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612"/>
                                        </p:tgtEl>
                                        <p:attrNameLst>
                                          <p:attrName>style.visibility</p:attrName>
                                        </p:attrNameLst>
                                      </p:cBhvr>
                                      <p:to>
                                        <p:strVal val="visible"/>
                                      </p:to>
                                    </p:set>
                                    <p:animEffect transition="in" filter="wipe(left)">
                                      <p:cBhvr>
                                        <p:cTn id="32" dur="500"/>
                                        <p:tgtEl>
                                          <p:spTgt spid="256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602"/>
                                        </p:tgtEl>
                                        <p:attrNameLst>
                                          <p:attrName>style.visibility</p:attrName>
                                        </p:attrNameLst>
                                      </p:cBhvr>
                                      <p:to>
                                        <p:strVal val="visible"/>
                                      </p:to>
                                    </p:set>
                                    <p:animEffect transition="in" filter="wipe(left)">
                                      <p:cBhvr>
                                        <p:cTn id="37" dur="500"/>
                                        <p:tgtEl>
                                          <p:spTgt spid="2560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wipe(left)">
                                      <p:cBhvr>
                                        <p:cTn id="4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p:bldP spid="12"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June 20, 2011</a:t>
            </a:r>
            <a:endParaRPr lang="en-US" dirty="0"/>
          </a:p>
        </p:txBody>
      </p:sp>
      <p:sp>
        <p:nvSpPr>
          <p:cNvPr id="5" name="Footer Placeholder 4"/>
          <p:cNvSpPr>
            <a:spLocks noGrp="1"/>
          </p:cNvSpPr>
          <p:nvPr>
            <p:ph type="ftr" sz="quarter" idx="11"/>
          </p:nvPr>
        </p:nvSpPr>
        <p:spPr/>
        <p:txBody>
          <a:bodyPr/>
          <a:lstStyle/>
          <a:p>
            <a:pPr>
              <a:defRPr/>
            </a:pPr>
            <a:r>
              <a:rPr lang="en-US" smtClean="0"/>
              <a:t>PHYS 1443-001, Spring 2011 Dr. Jaehoon Yu</a:t>
            </a:r>
            <a:endParaRPr lang="en-US"/>
          </a:p>
        </p:txBody>
      </p:sp>
      <p:sp>
        <p:nvSpPr>
          <p:cNvPr id="17412" name="Slide Number Placeholder 5"/>
          <p:cNvSpPr>
            <a:spLocks noGrp="1"/>
          </p:cNvSpPr>
          <p:nvPr>
            <p:ph type="sldNum" sz="quarter" idx="12"/>
          </p:nvPr>
        </p:nvSpPr>
        <p:spPr>
          <a:noFill/>
        </p:spPr>
        <p:txBody>
          <a:bodyPr/>
          <a:lstStyle/>
          <a:p>
            <a:fld id="{B87C9EB8-B678-E544-9A4F-B2C1CE5C7CE9}" type="slidenum">
              <a:rPr lang="en-US"/>
              <a:pPr/>
              <a:t>2</a:t>
            </a:fld>
            <a:endParaRPr lang="en-US"/>
          </a:p>
        </p:txBody>
      </p:sp>
      <p:sp>
        <p:nvSpPr>
          <p:cNvPr id="17413" name="Rectangle 2"/>
          <p:cNvSpPr>
            <a:spLocks noGrp="1" noChangeArrowheads="1"/>
          </p:cNvSpPr>
          <p:nvPr>
            <p:ph type="title"/>
          </p:nvPr>
        </p:nvSpPr>
        <p:spPr>
          <a:xfrm>
            <a:off x="762000" y="0"/>
            <a:ext cx="7772400" cy="8382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609600"/>
            <a:ext cx="8153400" cy="5638800"/>
          </a:xfrm>
        </p:spPr>
        <p:txBody>
          <a:bodyPr/>
          <a:lstStyle/>
          <a:p>
            <a:r>
              <a:rPr lang="en-US" dirty="0" smtClean="0"/>
              <a:t>Mid-term exam</a:t>
            </a:r>
          </a:p>
          <a:p>
            <a:pPr lvl="1"/>
            <a:r>
              <a:rPr lang="en-US" dirty="0" smtClean="0"/>
              <a:t>8 – 10am, in the class tomorrow, Tuesday, June 21, 2011</a:t>
            </a:r>
          </a:p>
          <a:p>
            <a:pPr lvl="1"/>
            <a:r>
              <a:rPr lang="en-US" dirty="0" smtClean="0"/>
              <a:t>Covers: CH 1.1 – what we finish today </a:t>
            </a:r>
            <a:r>
              <a:rPr lang="en-US" smtClean="0"/>
              <a:t>(CH7.4) plus </a:t>
            </a:r>
            <a:r>
              <a:rPr lang="en-US" dirty="0" smtClean="0"/>
              <a:t>Appendices A and B</a:t>
            </a:r>
          </a:p>
          <a:p>
            <a:pPr lvl="1"/>
            <a:r>
              <a:rPr lang="en-US" dirty="0" smtClean="0"/>
              <a:t>Mixture of free response problems and multiple choice problems</a:t>
            </a:r>
          </a:p>
          <a:p>
            <a:r>
              <a:rPr lang="en-US" dirty="0" smtClean="0"/>
              <a:t>Bring the special project #3 during the intermission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Date Placeholder 2"/>
          <p:cNvSpPr>
            <a:spLocks noGrp="1"/>
          </p:cNvSpPr>
          <p:nvPr>
            <p:ph type="dt" sz="quarter" idx="10"/>
          </p:nvPr>
        </p:nvSpPr>
        <p:spPr>
          <a:noFill/>
        </p:spPr>
        <p:txBody>
          <a:bodyPr/>
          <a:lstStyle/>
          <a:p>
            <a:r>
              <a:rPr lang="en-US" smtClean="0"/>
              <a:t>Monday, June 20, 2011</a:t>
            </a:r>
            <a:endParaRPr lang="en-US"/>
          </a:p>
        </p:txBody>
      </p:sp>
      <p:sp>
        <p:nvSpPr>
          <p:cNvPr id="46083"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46084" name="Slide Number Placeholder 4"/>
          <p:cNvSpPr>
            <a:spLocks noGrp="1"/>
          </p:cNvSpPr>
          <p:nvPr>
            <p:ph type="sldNum" sz="quarter" idx="12"/>
          </p:nvPr>
        </p:nvSpPr>
        <p:spPr>
          <a:noFill/>
        </p:spPr>
        <p:txBody>
          <a:bodyPr/>
          <a:lstStyle/>
          <a:p>
            <a:fld id="{931D2B3C-CEC7-F84A-A46A-7AB2D8D696F8}" type="slidenum">
              <a:rPr lang="en-US"/>
              <a:pPr/>
              <a:t>20</a:t>
            </a:fld>
            <a:endParaRPr lang="en-US"/>
          </a:p>
        </p:txBody>
      </p:sp>
      <p:sp>
        <p:nvSpPr>
          <p:cNvPr id="621571" name="Text Box 3"/>
          <p:cNvSpPr txBox="1">
            <a:spLocks noChangeArrowheads="1"/>
          </p:cNvSpPr>
          <p:nvPr/>
        </p:nvSpPr>
        <p:spPr bwMode="auto">
          <a:xfrm>
            <a:off x="311150" y="838200"/>
            <a:ext cx="4870450" cy="19177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A satellite is moving about the earth in a circular orbit and an elliptical orbit.  For these two orbits, determine whether the kinetic energy of the satellite changes during the motion.</a:t>
            </a:r>
          </a:p>
        </p:txBody>
      </p:sp>
      <p:pic>
        <p:nvPicPr>
          <p:cNvPr id="46086" name="Picture 4" descr="afg009"/>
          <p:cNvPicPr>
            <a:picLocks noChangeAspect="1" noChangeArrowheads="1"/>
          </p:cNvPicPr>
          <p:nvPr/>
        </p:nvPicPr>
        <p:blipFill>
          <a:blip r:embed="rId3"/>
          <a:srcRect/>
          <a:stretch>
            <a:fillRect/>
          </a:stretch>
        </p:blipFill>
        <p:spPr bwMode="auto">
          <a:xfrm>
            <a:off x="5214938" y="1371600"/>
            <a:ext cx="3273425" cy="5486400"/>
          </a:xfrm>
          <a:prstGeom prst="rect">
            <a:avLst/>
          </a:prstGeom>
          <a:noFill/>
          <a:ln w="9525">
            <a:noFill/>
            <a:miter lim="800000"/>
            <a:headEnd/>
            <a:tailEnd/>
          </a:ln>
        </p:spPr>
      </p:pic>
      <p:sp>
        <p:nvSpPr>
          <p:cNvPr id="46087" name="Rectangle 5"/>
          <p:cNvSpPr>
            <a:spLocks noGrp="1" noChangeArrowheads="1"/>
          </p:cNvSpPr>
          <p:nvPr>
            <p:ph type="title"/>
          </p:nvPr>
        </p:nvSpPr>
        <p:spPr>
          <a:xfrm>
            <a:off x="0" y="0"/>
            <a:ext cx="9144000" cy="838200"/>
          </a:xfrm>
        </p:spPr>
        <p:txBody>
          <a:bodyPr/>
          <a:lstStyle/>
          <a:p>
            <a:r>
              <a:rPr lang="en-US" sz="4000"/>
              <a:t>Ex.  Satellite Motion and Work By the Gravity</a:t>
            </a:r>
          </a:p>
        </p:txBody>
      </p:sp>
      <p:sp>
        <p:nvSpPr>
          <p:cNvPr id="621574" name="Text Box 6"/>
          <p:cNvSpPr txBox="1">
            <a:spLocks noChangeArrowheads="1"/>
          </p:cNvSpPr>
          <p:nvPr/>
        </p:nvSpPr>
        <p:spPr bwMode="auto">
          <a:xfrm>
            <a:off x="381000" y="2667000"/>
            <a:ext cx="22098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For a circular orbit</a:t>
            </a:r>
          </a:p>
        </p:txBody>
      </p:sp>
      <p:sp>
        <p:nvSpPr>
          <p:cNvPr id="621575" name="Text Box 7"/>
          <p:cNvSpPr txBox="1">
            <a:spLocks noChangeArrowheads="1"/>
          </p:cNvSpPr>
          <p:nvPr/>
        </p:nvSpPr>
        <p:spPr bwMode="auto">
          <a:xfrm>
            <a:off x="381000" y="4346575"/>
            <a:ext cx="25146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For an elliptical orbit </a:t>
            </a:r>
          </a:p>
        </p:txBody>
      </p:sp>
      <p:sp>
        <p:nvSpPr>
          <p:cNvPr id="621576" name="Rectangle 8"/>
          <p:cNvSpPr>
            <a:spLocks noChangeArrowheads="1"/>
          </p:cNvSpPr>
          <p:nvPr/>
        </p:nvSpPr>
        <p:spPr bwMode="auto">
          <a:xfrm>
            <a:off x="4953000" y="4114800"/>
            <a:ext cx="4191000" cy="2743200"/>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sp>
        <p:nvSpPr>
          <p:cNvPr id="621577" name="Rectangle 9"/>
          <p:cNvSpPr>
            <a:spLocks noChangeArrowheads="1"/>
          </p:cNvSpPr>
          <p:nvPr/>
        </p:nvSpPr>
        <p:spPr bwMode="auto">
          <a:xfrm>
            <a:off x="4953000" y="1371600"/>
            <a:ext cx="4191000" cy="2743200"/>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sp>
        <p:nvSpPr>
          <p:cNvPr id="621578" name="Text Box 10"/>
          <p:cNvSpPr txBox="1">
            <a:spLocks noChangeArrowheads="1"/>
          </p:cNvSpPr>
          <p:nvPr/>
        </p:nvSpPr>
        <p:spPr bwMode="auto">
          <a:xfrm>
            <a:off x="2590800" y="2667000"/>
            <a:ext cx="1524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No change!</a:t>
            </a:r>
          </a:p>
        </p:txBody>
      </p:sp>
      <p:sp>
        <p:nvSpPr>
          <p:cNvPr id="621579" name="Text Box 11"/>
          <p:cNvSpPr txBox="1">
            <a:spLocks noChangeArrowheads="1"/>
          </p:cNvSpPr>
          <p:nvPr/>
        </p:nvSpPr>
        <p:spPr bwMode="auto">
          <a:xfrm>
            <a:off x="4114800" y="2667000"/>
            <a:ext cx="12954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Why not?</a:t>
            </a:r>
          </a:p>
        </p:txBody>
      </p:sp>
      <p:sp>
        <p:nvSpPr>
          <p:cNvPr id="621580" name="Text Box 12"/>
          <p:cNvSpPr txBox="1">
            <a:spLocks noChangeArrowheads="1"/>
          </p:cNvSpPr>
          <p:nvPr/>
        </p:nvSpPr>
        <p:spPr bwMode="auto">
          <a:xfrm>
            <a:off x="381000" y="3159125"/>
            <a:ext cx="4870450" cy="118745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Gravitational force is the only external force but it is perpendicular to the displacement.  So no work.</a:t>
            </a:r>
          </a:p>
        </p:txBody>
      </p:sp>
      <p:sp>
        <p:nvSpPr>
          <p:cNvPr id="621581" name="Text Box 13"/>
          <p:cNvSpPr txBox="1">
            <a:spLocks noChangeArrowheads="1"/>
          </p:cNvSpPr>
          <p:nvPr/>
        </p:nvSpPr>
        <p:spPr bwMode="auto">
          <a:xfrm>
            <a:off x="2819400" y="4346575"/>
            <a:ext cx="1524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Changes!</a:t>
            </a:r>
          </a:p>
        </p:txBody>
      </p:sp>
      <p:sp>
        <p:nvSpPr>
          <p:cNvPr id="621582" name="Text Box 14"/>
          <p:cNvSpPr txBox="1">
            <a:spLocks noChangeArrowheads="1"/>
          </p:cNvSpPr>
          <p:nvPr/>
        </p:nvSpPr>
        <p:spPr bwMode="auto">
          <a:xfrm>
            <a:off x="4191000" y="4346575"/>
            <a:ext cx="9906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Why?</a:t>
            </a:r>
          </a:p>
        </p:txBody>
      </p:sp>
      <p:sp>
        <p:nvSpPr>
          <p:cNvPr id="621583" name="Text Box 15"/>
          <p:cNvSpPr txBox="1">
            <a:spLocks noChangeArrowheads="1"/>
          </p:cNvSpPr>
          <p:nvPr/>
        </p:nvSpPr>
        <p:spPr bwMode="auto">
          <a:xfrm>
            <a:off x="381000" y="4803775"/>
            <a:ext cx="4870450" cy="118745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Gravitational force is the only external force but its angle with respect to the displacement varies.  So it performs 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1571"/>
                                        </p:tgtEl>
                                        <p:attrNameLst>
                                          <p:attrName>style.visibility</p:attrName>
                                        </p:attrNameLst>
                                      </p:cBhvr>
                                      <p:to>
                                        <p:strVal val="visible"/>
                                      </p:to>
                                    </p:set>
                                    <p:animEffect transition="in" filter="wipe(left)">
                                      <p:cBhvr>
                                        <p:cTn id="7" dur="500"/>
                                        <p:tgtEl>
                                          <p:spTgt spid="6215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1574"/>
                                        </p:tgtEl>
                                        <p:attrNameLst>
                                          <p:attrName>style.visibility</p:attrName>
                                        </p:attrNameLst>
                                      </p:cBhvr>
                                      <p:to>
                                        <p:strVal val="visible"/>
                                      </p:to>
                                    </p:set>
                                    <p:animEffect transition="in" filter="wipe(left)">
                                      <p:cBhvr>
                                        <p:cTn id="12" dur="500"/>
                                        <p:tgtEl>
                                          <p:spTgt spid="62157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621577"/>
                                        </p:tgtEl>
                                      </p:cBhvr>
                                    </p:animEffect>
                                    <p:set>
                                      <p:cBhvr>
                                        <p:cTn id="17" dur="1" fill="hold">
                                          <p:stCondLst>
                                            <p:cond delay="499"/>
                                          </p:stCondLst>
                                        </p:cTn>
                                        <p:tgtEl>
                                          <p:spTgt spid="62157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21578"/>
                                        </p:tgtEl>
                                        <p:attrNameLst>
                                          <p:attrName>style.visibility</p:attrName>
                                        </p:attrNameLst>
                                      </p:cBhvr>
                                      <p:to>
                                        <p:strVal val="visible"/>
                                      </p:to>
                                    </p:set>
                                    <p:animEffect transition="in" filter="wipe(left)">
                                      <p:cBhvr>
                                        <p:cTn id="22" dur="500"/>
                                        <p:tgtEl>
                                          <p:spTgt spid="6215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21579"/>
                                        </p:tgtEl>
                                        <p:attrNameLst>
                                          <p:attrName>style.visibility</p:attrName>
                                        </p:attrNameLst>
                                      </p:cBhvr>
                                      <p:to>
                                        <p:strVal val="visible"/>
                                      </p:to>
                                    </p:set>
                                    <p:animEffect transition="in" filter="wipe(left)">
                                      <p:cBhvr>
                                        <p:cTn id="27" dur="500"/>
                                        <p:tgtEl>
                                          <p:spTgt spid="6215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621580"/>
                                        </p:tgtEl>
                                        <p:attrNameLst>
                                          <p:attrName>style.visibility</p:attrName>
                                        </p:attrNameLst>
                                      </p:cBhvr>
                                      <p:to>
                                        <p:strVal val="visible"/>
                                      </p:to>
                                    </p:set>
                                    <p:animEffect transition="in" filter="wipe(left)">
                                      <p:cBhvr>
                                        <p:cTn id="32" dur="500"/>
                                        <p:tgtEl>
                                          <p:spTgt spid="6215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21575"/>
                                        </p:tgtEl>
                                        <p:attrNameLst>
                                          <p:attrName>style.visibility</p:attrName>
                                        </p:attrNameLst>
                                      </p:cBhvr>
                                      <p:to>
                                        <p:strVal val="visible"/>
                                      </p:to>
                                    </p:set>
                                    <p:animEffect transition="in" filter="wipe(left)">
                                      <p:cBhvr>
                                        <p:cTn id="37" dur="500"/>
                                        <p:tgtEl>
                                          <p:spTgt spid="62157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621576"/>
                                        </p:tgtEl>
                                      </p:cBhvr>
                                    </p:animEffect>
                                    <p:set>
                                      <p:cBhvr>
                                        <p:cTn id="42" dur="1" fill="hold">
                                          <p:stCondLst>
                                            <p:cond delay="499"/>
                                          </p:stCondLst>
                                        </p:cTn>
                                        <p:tgtEl>
                                          <p:spTgt spid="62157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621581"/>
                                        </p:tgtEl>
                                        <p:attrNameLst>
                                          <p:attrName>style.visibility</p:attrName>
                                        </p:attrNameLst>
                                      </p:cBhvr>
                                      <p:to>
                                        <p:strVal val="visible"/>
                                      </p:to>
                                    </p:set>
                                    <p:animEffect transition="in" filter="wipe(left)">
                                      <p:cBhvr>
                                        <p:cTn id="47" dur="500"/>
                                        <p:tgtEl>
                                          <p:spTgt spid="62158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621582"/>
                                        </p:tgtEl>
                                        <p:attrNameLst>
                                          <p:attrName>style.visibility</p:attrName>
                                        </p:attrNameLst>
                                      </p:cBhvr>
                                      <p:to>
                                        <p:strVal val="visible"/>
                                      </p:to>
                                    </p:set>
                                    <p:animEffect transition="in" filter="wipe(left)">
                                      <p:cBhvr>
                                        <p:cTn id="52" dur="500"/>
                                        <p:tgtEl>
                                          <p:spTgt spid="6215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621583"/>
                                        </p:tgtEl>
                                        <p:attrNameLst>
                                          <p:attrName>style.visibility</p:attrName>
                                        </p:attrNameLst>
                                      </p:cBhvr>
                                      <p:to>
                                        <p:strVal val="visible"/>
                                      </p:to>
                                    </p:set>
                                    <p:animEffect transition="in" filter="wipe(left)">
                                      <p:cBhvr>
                                        <p:cTn id="57" dur="500"/>
                                        <p:tgtEl>
                                          <p:spTgt spid="621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p:bldP spid="621574" grpId="0"/>
      <p:bldP spid="621575" grpId="0"/>
      <p:bldP spid="621576" grpId="0" animBg="1"/>
      <p:bldP spid="621577" grpId="0" animBg="1"/>
      <p:bldP spid="621578" grpId="0"/>
      <p:bldP spid="621579" grpId="0"/>
      <p:bldP spid="621580" grpId="0"/>
      <p:bldP spid="621581" grpId="0"/>
      <p:bldP spid="621582" grpId="0"/>
      <p:bldP spid="621583"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66" name="Date Placeholder 3"/>
          <p:cNvSpPr>
            <a:spLocks noGrp="1"/>
          </p:cNvSpPr>
          <p:nvPr>
            <p:ph type="dt" sz="quarter" idx="10"/>
          </p:nvPr>
        </p:nvSpPr>
        <p:spPr>
          <a:noFill/>
        </p:spPr>
        <p:txBody>
          <a:bodyPr/>
          <a:lstStyle/>
          <a:p>
            <a:r>
              <a:rPr lang="en-US" smtClean="0"/>
              <a:t>Monday, June 20, 2011</a:t>
            </a:r>
          </a:p>
        </p:txBody>
      </p:sp>
      <p:sp>
        <p:nvSpPr>
          <p:cNvPr id="23567" name="Footer Placeholder 4"/>
          <p:cNvSpPr>
            <a:spLocks noGrp="1"/>
          </p:cNvSpPr>
          <p:nvPr>
            <p:ph type="ftr" sz="quarter" idx="11"/>
          </p:nvPr>
        </p:nvSpPr>
        <p:spPr>
          <a:noFill/>
        </p:spPr>
        <p:txBody>
          <a:bodyPr/>
          <a:lstStyle/>
          <a:p>
            <a:r>
              <a:rPr lang="en-US" smtClean="0"/>
              <a:t>PHYS 1443-001, Spring 2011 Dr. Jaehoon Yu</a:t>
            </a:r>
          </a:p>
        </p:txBody>
      </p:sp>
      <p:sp>
        <p:nvSpPr>
          <p:cNvPr id="23568" name="Slide Number Placeholder 5"/>
          <p:cNvSpPr>
            <a:spLocks noGrp="1"/>
          </p:cNvSpPr>
          <p:nvPr>
            <p:ph type="sldNum" sz="quarter" idx="12"/>
          </p:nvPr>
        </p:nvSpPr>
        <p:spPr>
          <a:noFill/>
        </p:spPr>
        <p:txBody>
          <a:bodyPr/>
          <a:lstStyle/>
          <a:p>
            <a:fld id="{3E1BDCB9-CBC6-624A-B4B5-20F5F91BEA44}" type="slidenum">
              <a:rPr lang="en-US"/>
              <a:pPr/>
              <a:t>21</a:t>
            </a:fld>
            <a:endParaRPr lang="en-US"/>
          </a:p>
        </p:txBody>
      </p:sp>
      <p:sp>
        <p:nvSpPr>
          <p:cNvPr id="23569" name="Rectangle 2"/>
          <p:cNvSpPr>
            <a:spLocks noGrp="1" noChangeArrowheads="1"/>
          </p:cNvSpPr>
          <p:nvPr>
            <p:ph type="title"/>
          </p:nvPr>
        </p:nvSpPr>
        <p:spPr>
          <a:xfrm>
            <a:off x="381000" y="152400"/>
            <a:ext cx="8534400" cy="609600"/>
          </a:xfrm>
        </p:spPr>
        <p:txBody>
          <a:bodyPr/>
          <a:lstStyle/>
          <a:p>
            <a:r>
              <a:rPr lang="en-US" sz="3600"/>
              <a:t>Work and Energy Involving Kinetic Friction</a:t>
            </a:r>
          </a:p>
        </p:txBody>
      </p:sp>
      <p:sp>
        <p:nvSpPr>
          <p:cNvPr id="313347" name="Rectangle 3"/>
          <p:cNvSpPr>
            <a:spLocks noGrp="1" noChangeArrowheads="1"/>
          </p:cNvSpPr>
          <p:nvPr>
            <p:ph type="body" idx="1"/>
          </p:nvPr>
        </p:nvSpPr>
        <p:spPr>
          <a:xfrm>
            <a:off x="685800" y="762000"/>
            <a:ext cx="7772400" cy="1295400"/>
          </a:xfrm>
        </p:spPr>
        <p:txBody>
          <a:bodyPr/>
          <a:lstStyle/>
          <a:p>
            <a:pPr>
              <a:lnSpc>
                <a:spcPct val="90000"/>
              </a:lnSpc>
            </a:pPr>
            <a:r>
              <a:rPr lang="en-US" sz="2800"/>
              <a:t>What do you think the work looks like if there is friction?</a:t>
            </a:r>
          </a:p>
          <a:p>
            <a:pPr lvl="1">
              <a:lnSpc>
                <a:spcPct val="90000"/>
              </a:lnSpc>
            </a:pPr>
            <a:r>
              <a:rPr lang="en-US" sz="2400"/>
              <a:t>Static friction does not matter!  Why?</a:t>
            </a:r>
          </a:p>
          <a:p>
            <a:pPr lvl="1">
              <a:lnSpc>
                <a:spcPct val="90000"/>
              </a:lnSpc>
            </a:pPr>
            <a:r>
              <a:rPr lang="en-US" sz="2400"/>
              <a:t>Then which friction matters?</a:t>
            </a:r>
          </a:p>
        </p:txBody>
      </p:sp>
      <p:sp>
        <p:nvSpPr>
          <p:cNvPr id="313348" name="Rectangle 4"/>
          <p:cNvSpPr>
            <a:spLocks noChangeArrowheads="1"/>
          </p:cNvSpPr>
          <p:nvPr/>
        </p:nvSpPr>
        <p:spPr bwMode="auto">
          <a:xfrm>
            <a:off x="762000" y="22907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sp>
        <p:nvSpPr>
          <p:cNvPr id="313349" name="Rectangle 5"/>
          <p:cNvSpPr>
            <a:spLocks noChangeArrowheads="1"/>
          </p:cNvSpPr>
          <p:nvPr/>
        </p:nvSpPr>
        <p:spPr bwMode="auto">
          <a:xfrm>
            <a:off x="2286000" y="22860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6"/>
          <p:cNvGrpSpPr>
            <a:grpSpLocks/>
          </p:cNvGrpSpPr>
          <p:nvPr/>
        </p:nvGrpSpPr>
        <p:grpSpPr bwMode="auto">
          <a:xfrm>
            <a:off x="1066800" y="3352800"/>
            <a:ext cx="1524000" cy="484188"/>
            <a:chOff x="672" y="2256"/>
            <a:chExt cx="960" cy="305"/>
          </a:xfrm>
        </p:grpSpPr>
        <p:sp>
          <p:nvSpPr>
            <p:cNvPr id="23595" name="Line 7"/>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3596" name="Line 8"/>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3597" name="Line 9"/>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3598" name="Text Box 10"/>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pSp>
        <p:nvGrpSpPr>
          <p:cNvPr id="3" name="Group 11"/>
          <p:cNvGrpSpPr>
            <a:grpSpLocks/>
          </p:cNvGrpSpPr>
          <p:nvPr/>
        </p:nvGrpSpPr>
        <p:grpSpPr bwMode="auto">
          <a:xfrm>
            <a:off x="685800" y="2895600"/>
            <a:ext cx="762000" cy="457200"/>
            <a:chOff x="432" y="2013"/>
            <a:chExt cx="480" cy="288"/>
          </a:xfrm>
        </p:grpSpPr>
        <p:sp>
          <p:nvSpPr>
            <p:cNvPr id="23593" name="Line 12"/>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3594" name="Text Box 13"/>
            <p:cNvSpPr txBox="1">
              <a:spLocks noChangeArrowheads="1"/>
            </p:cNvSpPr>
            <p:nvPr/>
          </p:nvSpPr>
          <p:spPr bwMode="auto">
            <a:xfrm>
              <a:off x="518" y="2013"/>
              <a:ext cx="23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i</a:t>
              </a:r>
              <a:endParaRPr lang="en-US">
                <a:solidFill>
                  <a:schemeClr val="accent2"/>
                </a:solidFill>
                <a:latin typeface="Monotype Corsiva" charset="0"/>
              </a:endParaRPr>
            </a:p>
          </p:txBody>
        </p:sp>
      </p:grpSp>
      <p:grpSp>
        <p:nvGrpSpPr>
          <p:cNvPr id="4" name="Group 14"/>
          <p:cNvGrpSpPr>
            <a:grpSpLocks/>
          </p:cNvGrpSpPr>
          <p:nvPr/>
        </p:nvGrpSpPr>
        <p:grpSpPr bwMode="auto">
          <a:xfrm>
            <a:off x="2057400" y="2897188"/>
            <a:ext cx="419100" cy="457200"/>
            <a:chOff x="432" y="2013"/>
            <a:chExt cx="528" cy="288"/>
          </a:xfrm>
        </p:grpSpPr>
        <p:sp>
          <p:nvSpPr>
            <p:cNvPr id="23591" name="Line 15"/>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3592" name="Text Box 16"/>
            <p:cNvSpPr txBox="1">
              <a:spLocks noChangeArrowheads="1"/>
            </p:cNvSpPr>
            <p:nvPr/>
          </p:nvSpPr>
          <p:spPr bwMode="auto">
            <a:xfrm>
              <a:off x="478" y="2013"/>
              <a:ext cx="48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313361" name="Text Box 17"/>
          <p:cNvSpPr txBox="1">
            <a:spLocks noChangeArrowheads="1"/>
          </p:cNvSpPr>
          <p:nvPr/>
        </p:nvSpPr>
        <p:spPr bwMode="auto">
          <a:xfrm>
            <a:off x="3505200" y="2057400"/>
            <a:ext cx="5486400" cy="427038"/>
          </a:xfrm>
          <a:prstGeom prst="rect">
            <a:avLst/>
          </a:prstGeom>
          <a:noFill/>
          <a:ln w="9525">
            <a:noFill/>
            <a:miter lim="800000"/>
            <a:headEnd/>
            <a:tailEnd/>
          </a:ln>
        </p:spPr>
        <p:txBody>
          <a:bodyPr>
            <a:prstTxWarp prst="textNoShape">
              <a:avLst/>
            </a:prstTxWarp>
            <a:spAutoFit/>
          </a:bodyPr>
          <a:lstStyle/>
          <a:p>
            <a:r>
              <a:rPr lang="en-US" sz="2200">
                <a:solidFill>
                  <a:schemeClr val="accent2"/>
                </a:solidFill>
                <a:latin typeface="Arial Narrow" charset="0"/>
              </a:rPr>
              <a:t>Friction force </a:t>
            </a:r>
            <a:r>
              <a:rPr lang="en-US" sz="2200" b="1">
                <a:solidFill>
                  <a:schemeClr val="accent2"/>
                </a:solidFill>
                <a:latin typeface="Monotype Corsiva" charset="0"/>
              </a:rPr>
              <a:t>F</a:t>
            </a:r>
            <a:r>
              <a:rPr lang="en-US" sz="2200" b="1" baseline="-25000">
                <a:solidFill>
                  <a:schemeClr val="accent2"/>
                </a:solidFill>
                <a:latin typeface="Monotype Corsiva" charset="0"/>
              </a:rPr>
              <a:t>fr</a:t>
            </a:r>
            <a:r>
              <a:rPr lang="en-US" sz="2200">
                <a:solidFill>
                  <a:schemeClr val="accent2"/>
                </a:solidFill>
                <a:latin typeface="Arial Narrow" charset="0"/>
              </a:rPr>
              <a:t> works on the object to slow down </a:t>
            </a:r>
          </a:p>
        </p:txBody>
      </p:sp>
      <p:sp>
        <p:nvSpPr>
          <p:cNvPr id="313362" name="Text Box 18"/>
          <p:cNvSpPr txBox="1">
            <a:spLocks noChangeArrowheads="1"/>
          </p:cNvSpPr>
          <p:nvPr/>
        </p:nvSpPr>
        <p:spPr bwMode="auto">
          <a:xfrm>
            <a:off x="3505200" y="2514600"/>
            <a:ext cx="490696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The work on the object by the friction </a:t>
            </a:r>
            <a:r>
              <a:rPr lang="en-US" b="1">
                <a:solidFill>
                  <a:srgbClr val="A50021"/>
                </a:solidFill>
                <a:latin typeface="Monotype Corsiva" charset="0"/>
              </a:rPr>
              <a:t>F</a:t>
            </a:r>
            <a:r>
              <a:rPr lang="en-US" b="1" baseline="-25000">
                <a:solidFill>
                  <a:srgbClr val="A50021"/>
                </a:solidFill>
                <a:latin typeface="Monotype Corsiva" charset="0"/>
              </a:rPr>
              <a:t>fr</a:t>
            </a:r>
            <a:r>
              <a:rPr lang="en-US">
                <a:solidFill>
                  <a:srgbClr val="A50021"/>
                </a:solidFill>
                <a:latin typeface="Arial Narrow" charset="0"/>
              </a:rPr>
              <a:t> is</a:t>
            </a:r>
          </a:p>
        </p:txBody>
      </p:sp>
      <p:graphicFrame>
        <p:nvGraphicFramePr>
          <p:cNvPr id="313363" name="Object 2"/>
          <p:cNvGraphicFramePr>
            <a:graphicFrameLocks noChangeAspect="1"/>
          </p:cNvGraphicFramePr>
          <p:nvPr/>
        </p:nvGraphicFramePr>
        <p:xfrm>
          <a:off x="2971800" y="2990850"/>
          <a:ext cx="779463" cy="590550"/>
        </p:xfrm>
        <a:graphic>
          <a:graphicData uri="http://schemas.openxmlformats.org/presentationml/2006/ole">
            <p:oleObj spid="_x0000_s479234" name="Equation" r:id="rId3" imgW="381000" imgH="266700" progId="Equation.DSMT4">
              <p:embed/>
            </p:oleObj>
          </a:graphicData>
        </a:graphic>
      </p:graphicFrame>
      <p:sp>
        <p:nvSpPr>
          <p:cNvPr id="313364" name="Text Box 20"/>
          <p:cNvSpPr txBox="1">
            <a:spLocks noChangeArrowheads="1"/>
          </p:cNvSpPr>
          <p:nvPr/>
        </p:nvSpPr>
        <p:spPr bwMode="auto">
          <a:xfrm>
            <a:off x="533400" y="3962400"/>
            <a:ext cx="8229600" cy="830263"/>
          </a:xfrm>
          <a:prstGeom prst="rect">
            <a:avLst/>
          </a:prstGeom>
          <a:solidFill>
            <a:srgbClr val="FFFF99"/>
          </a:solidFill>
          <a:ln w="9525">
            <a:noFill/>
            <a:miter lim="800000"/>
            <a:headEnd/>
            <a:tailEnd/>
          </a:ln>
        </p:spPr>
        <p:txBody>
          <a:bodyPr>
            <a:prstTxWarp prst="textNoShape">
              <a:avLst/>
            </a:prstTxWarp>
            <a:spAutoFit/>
          </a:bodyPr>
          <a:lstStyle/>
          <a:p>
            <a:r>
              <a:rPr lang="en-US">
                <a:solidFill>
                  <a:srgbClr val="A50021"/>
                </a:solidFill>
                <a:latin typeface="Arial Narrow" charset="0"/>
              </a:rPr>
              <a:t>The final kinetic energy of an object, taking into account its initial kinetic energy, friction force and all other sources of work, is</a:t>
            </a:r>
          </a:p>
        </p:txBody>
      </p:sp>
      <p:grpSp>
        <p:nvGrpSpPr>
          <p:cNvPr id="5" name="Group 21"/>
          <p:cNvGrpSpPr>
            <a:grpSpLocks/>
          </p:cNvGrpSpPr>
          <p:nvPr/>
        </p:nvGrpSpPr>
        <p:grpSpPr bwMode="auto">
          <a:xfrm>
            <a:off x="228600" y="2346325"/>
            <a:ext cx="533400" cy="473075"/>
            <a:chOff x="144" y="1478"/>
            <a:chExt cx="336" cy="298"/>
          </a:xfrm>
        </p:grpSpPr>
        <p:sp>
          <p:nvSpPr>
            <p:cNvPr id="23589" name="Line 22"/>
            <p:cNvSpPr>
              <a:spLocks noChangeShapeType="1"/>
            </p:cNvSpPr>
            <p:nvPr/>
          </p:nvSpPr>
          <p:spPr bwMode="auto">
            <a:xfrm flipH="1">
              <a:off x="288" y="1776"/>
              <a:ext cx="192"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3590" name="Text Box 23"/>
            <p:cNvSpPr txBox="1">
              <a:spLocks noChangeArrowheads="1"/>
            </p:cNvSpPr>
            <p:nvPr/>
          </p:nvSpPr>
          <p:spPr bwMode="auto">
            <a:xfrm>
              <a:off x="144" y="1478"/>
              <a:ext cx="273"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Monotype Corsiva" charset="0"/>
                </a:rPr>
                <a:t>F</a:t>
              </a:r>
              <a:r>
                <a:rPr lang="en-US" sz="2000" b="1" baseline="-25000">
                  <a:solidFill>
                    <a:srgbClr val="A50021"/>
                  </a:solidFill>
                  <a:latin typeface="Monotype Corsiva" charset="0"/>
                </a:rPr>
                <a:t>fr</a:t>
              </a:r>
              <a:endParaRPr lang="en-US" sz="2000" b="1">
                <a:solidFill>
                  <a:srgbClr val="A50021"/>
                </a:solidFill>
                <a:latin typeface="Monotype Corsiva" charset="0"/>
              </a:endParaRPr>
            </a:p>
          </p:txBody>
        </p:sp>
      </p:grpSp>
      <p:graphicFrame>
        <p:nvGraphicFramePr>
          <p:cNvPr id="313368" name="Object 3"/>
          <p:cNvGraphicFramePr>
            <a:graphicFrameLocks noChangeAspect="1"/>
          </p:cNvGraphicFramePr>
          <p:nvPr/>
        </p:nvGraphicFramePr>
        <p:xfrm>
          <a:off x="7464425" y="3063875"/>
          <a:ext cx="841375" cy="365125"/>
        </p:xfrm>
        <a:graphic>
          <a:graphicData uri="http://schemas.openxmlformats.org/presentationml/2006/ole">
            <p:oleObj spid="_x0000_s479235" name="Equation" r:id="rId4" imgW="469800" imgH="164880" progId="Equation.DSMT4">
              <p:embed/>
            </p:oleObj>
          </a:graphicData>
        </a:graphic>
      </p:graphicFrame>
      <p:graphicFrame>
        <p:nvGraphicFramePr>
          <p:cNvPr id="313369" name="Object 4"/>
          <p:cNvGraphicFramePr>
            <a:graphicFrameLocks noChangeAspect="1"/>
          </p:cNvGraphicFramePr>
          <p:nvPr/>
        </p:nvGraphicFramePr>
        <p:xfrm>
          <a:off x="609600" y="4967288"/>
          <a:ext cx="908050" cy="533400"/>
        </p:xfrm>
        <a:graphic>
          <a:graphicData uri="http://schemas.openxmlformats.org/presentationml/2006/ole">
            <p:oleObj spid="_x0000_s479236" name="Equation" r:id="rId5" imgW="444240" imgH="241200" progId="Equation.DSMT4">
              <p:embed/>
            </p:oleObj>
          </a:graphicData>
        </a:graphic>
      </p:graphicFrame>
      <p:sp>
        <p:nvSpPr>
          <p:cNvPr id="313370" name="Rectangle 26"/>
          <p:cNvSpPr>
            <a:spLocks noChangeArrowheads="1"/>
          </p:cNvSpPr>
          <p:nvPr/>
        </p:nvSpPr>
        <p:spPr bwMode="auto">
          <a:xfrm>
            <a:off x="4038600" y="5486400"/>
            <a:ext cx="4648200" cy="228600"/>
          </a:xfrm>
          <a:prstGeom prst="rect">
            <a:avLst/>
          </a:prstGeom>
          <a:gradFill rotWithShape="0">
            <a:gsLst>
              <a:gs pos="0">
                <a:srgbClr val="5E2F00"/>
              </a:gs>
              <a:gs pos="100000">
                <a:srgbClr val="CC6600"/>
              </a:gs>
            </a:gsLst>
            <a:lin ang="5400000" scaled="1"/>
          </a:gradFill>
          <a:ln w="9525">
            <a:noFill/>
            <a:miter lim="800000"/>
            <a:headEnd/>
            <a:tailEnd/>
          </a:ln>
        </p:spPr>
        <p:txBody>
          <a:bodyPr wrap="none" anchor="ctr">
            <a:prstTxWarp prst="textNoShape">
              <a:avLst/>
            </a:prstTxWarp>
          </a:bodyPr>
          <a:lstStyle/>
          <a:p>
            <a:endParaRPr lang="en-US"/>
          </a:p>
        </p:txBody>
      </p:sp>
      <p:graphicFrame>
        <p:nvGraphicFramePr>
          <p:cNvPr id="313371" name="Object 5"/>
          <p:cNvGraphicFramePr>
            <a:graphicFrameLocks noChangeAspect="1"/>
          </p:cNvGraphicFramePr>
          <p:nvPr/>
        </p:nvGraphicFramePr>
        <p:xfrm>
          <a:off x="7010400" y="4953000"/>
          <a:ext cx="1524000" cy="757238"/>
        </p:xfrm>
        <a:graphic>
          <a:graphicData uri="http://schemas.openxmlformats.org/presentationml/2006/ole">
            <p:oleObj spid="_x0000_s479237" name="Clip" r:id="rId6" imgW="2293200" imgH="1140120" progId="">
              <p:embed/>
            </p:oleObj>
          </a:graphicData>
        </a:graphic>
      </p:graphicFrame>
      <p:graphicFrame>
        <p:nvGraphicFramePr>
          <p:cNvPr id="313372" name="Object 6"/>
          <p:cNvGraphicFramePr>
            <a:graphicFrameLocks noChangeAspect="1"/>
          </p:cNvGraphicFramePr>
          <p:nvPr/>
        </p:nvGraphicFramePr>
        <p:xfrm>
          <a:off x="4267200" y="4957763"/>
          <a:ext cx="1524000" cy="757237"/>
        </p:xfrm>
        <a:graphic>
          <a:graphicData uri="http://schemas.openxmlformats.org/presentationml/2006/ole">
            <p:oleObj spid="_x0000_s479238" name="Clip" r:id="rId7" imgW="2293200" imgH="1140120" progId="">
              <p:embed/>
            </p:oleObj>
          </a:graphicData>
        </a:graphic>
      </p:graphicFrame>
      <p:sp>
        <p:nvSpPr>
          <p:cNvPr id="313373" name="Text Box 29"/>
          <p:cNvSpPr txBox="1">
            <a:spLocks noChangeArrowheads="1"/>
          </p:cNvSpPr>
          <p:nvPr/>
        </p:nvSpPr>
        <p:spPr bwMode="auto">
          <a:xfrm>
            <a:off x="4175125" y="5775325"/>
            <a:ext cx="935038" cy="396875"/>
          </a:xfrm>
          <a:prstGeom prst="rect">
            <a:avLst/>
          </a:prstGeom>
          <a:solidFill>
            <a:srgbClr val="FFFF99"/>
          </a:solid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t=0, KE</a:t>
            </a:r>
            <a:r>
              <a:rPr lang="en-US" sz="2000" b="1" baseline="-25000">
                <a:solidFill>
                  <a:srgbClr val="A50021"/>
                </a:solidFill>
                <a:latin typeface="Arial Narrow" charset="0"/>
              </a:rPr>
              <a:t>i</a:t>
            </a:r>
          </a:p>
        </p:txBody>
      </p:sp>
      <p:sp>
        <p:nvSpPr>
          <p:cNvPr id="313374" name="Text Box 30"/>
          <p:cNvSpPr txBox="1">
            <a:spLocks noChangeArrowheads="1"/>
          </p:cNvSpPr>
          <p:nvPr/>
        </p:nvSpPr>
        <p:spPr bwMode="auto">
          <a:xfrm>
            <a:off x="5465763" y="5791200"/>
            <a:ext cx="1420812" cy="701675"/>
          </a:xfrm>
          <a:prstGeom prst="rect">
            <a:avLst/>
          </a:prstGeom>
          <a:solidFill>
            <a:srgbClr val="FFFF99"/>
          </a:solid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Friction,</a:t>
            </a:r>
          </a:p>
          <a:p>
            <a:r>
              <a:rPr lang="en-US" sz="2000" b="1">
                <a:solidFill>
                  <a:srgbClr val="A50021"/>
                </a:solidFill>
                <a:latin typeface="Arial Narrow" charset="0"/>
              </a:rPr>
              <a:t>Engine work</a:t>
            </a:r>
            <a:endParaRPr lang="en-US" sz="2000" b="1" baseline="-25000">
              <a:solidFill>
                <a:srgbClr val="A50021"/>
              </a:solidFill>
              <a:latin typeface="Arial Narrow" charset="0"/>
            </a:endParaRPr>
          </a:p>
        </p:txBody>
      </p:sp>
      <p:sp>
        <p:nvSpPr>
          <p:cNvPr id="313375" name="Text Box 31"/>
          <p:cNvSpPr txBox="1">
            <a:spLocks noChangeArrowheads="1"/>
          </p:cNvSpPr>
          <p:nvPr/>
        </p:nvSpPr>
        <p:spPr bwMode="auto">
          <a:xfrm>
            <a:off x="7218363" y="5791200"/>
            <a:ext cx="952500" cy="396875"/>
          </a:xfrm>
          <a:prstGeom prst="rect">
            <a:avLst/>
          </a:prstGeom>
          <a:solidFill>
            <a:srgbClr val="FFFF99"/>
          </a:solid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t=T, KE</a:t>
            </a:r>
            <a:r>
              <a:rPr lang="en-US" sz="2000" b="1" baseline="-25000">
                <a:solidFill>
                  <a:srgbClr val="A50021"/>
                </a:solidFill>
                <a:latin typeface="Arial Narrow" charset="0"/>
              </a:rPr>
              <a:t>f</a:t>
            </a:r>
          </a:p>
        </p:txBody>
      </p:sp>
      <p:sp>
        <p:nvSpPr>
          <p:cNvPr id="313376" name="Text Box 32"/>
          <p:cNvSpPr txBox="1">
            <a:spLocks noChangeArrowheads="1"/>
          </p:cNvSpPr>
          <p:nvPr/>
        </p:nvSpPr>
        <p:spPr bwMode="auto">
          <a:xfrm>
            <a:off x="5867400" y="1219200"/>
            <a:ext cx="3124200" cy="36512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charset="0"/>
              </a:rPr>
              <a:t>It isn’t there when the object is moving.</a:t>
            </a:r>
          </a:p>
        </p:txBody>
      </p:sp>
      <p:graphicFrame>
        <p:nvGraphicFramePr>
          <p:cNvPr id="313377" name="Object 7"/>
          <p:cNvGraphicFramePr>
            <a:graphicFrameLocks noChangeAspect="1"/>
          </p:cNvGraphicFramePr>
          <p:nvPr/>
        </p:nvGraphicFramePr>
        <p:xfrm>
          <a:off x="4572000" y="2971800"/>
          <a:ext cx="1981200" cy="604838"/>
        </p:xfrm>
        <a:graphic>
          <a:graphicData uri="http://schemas.openxmlformats.org/presentationml/2006/ole">
            <p:oleObj spid="_x0000_s479239" name="Equation" r:id="rId8" imgW="990600" imgH="279400" progId="Equation.DSMT4">
              <p:embed/>
            </p:oleObj>
          </a:graphicData>
        </a:graphic>
      </p:graphicFrame>
      <p:graphicFrame>
        <p:nvGraphicFramePr>
          <p:cNvPr id="313378" name="Object 8"/>
          <p:cNvGraphicFramePr>
            <a:graphicFrameLocks noChangeAspect="1"/>
          </p:cNvGraphicFramePr>
          <p:nvPr/>
        </p:nvGraphicFramePr>
        <p:xfrm>
          <a:off x="6553200" y="3033713"/>
          <a:ext cx="771525" cy="547687"/>
        </p:xfrm>
        <a:graphic>
          <a:graphicData uri="http://schemas.openxmlformats.org/presentationml/2006/ole">
            <p:oleObj spid="_x0000_s479240" name="Equation" r:id="rId9" imgW="406400" imgH="266700" progId="Equation.DSMT4">
              <p:embed/>
            </p:oleObj>
          </a:graphicData>
        </a:graphic>
      </p:graphicFrame>
      <p:graphicFrame>
        <p:nvGraphicFramePr>
          <p:cNvPr id="313379" name="Object 9"/>
          <p:cNvGraphicFramePr>
            <a:graphicFrameLocks noChangeAspect="1"/>
          </p:cNvGraphicFramePr>
          <p:nvPr/>
        </p:nvGraphicFramePr>
        <p:xfrm>
          <a:off x="8262938" y="3021013"/>
          <a:ext cx="728662" cy="588962"/>
        </p:xfrm>
        <a:graphic>
          <a:graphicData uri="http://schemas.openxmlformats.org/presentationml/2006/ole">
            <p:oleObj spid="_x0000_s479241" name="Equation" r:id="rId10" imgW="406400" imgH="266700" progId="Equation.DSMT4">
              <p:embed/>
            </p:oleObj>
          </a:graphicData>
        </a:graphic>
      </p:graphicFrame>
      <p:graphicFrame>
        <p:nvGraphicFramePr>
          <p:cNvPr id="313380" name="Object 10"/>
          <p:cNvGraphicFramePr>
            <a:graphicFrameLocks noChangeAspect="1"/>
          </p:cNvGraphicFramePr>
          <p:nvPr/>
        </p:nvGraphicFramePr>
        <p:xfrm>
          <a:off x="1525588" y="4979988"/>
          <a:ext cx="571500" cy="506412"/>
        </p:xfrm>
        <a:graphic>
          <a:graphicData uri="http://schemas.openxmlformats.org/presentationml/2006/ole">
            <p:oleObj spid="_x0000_s479242" name="Equation" r:id="rId11" imgW="279360" imgH="228600" progId="Equation.DSMT4">
              <p:embed/>
            </p:oleObj>
          </a:graphicData>
        </a:graphic>
      </p:graphicFrame>
      <p:graphicFrame>
        <p:nvGraphicFramePr>
          <p:cNvPr id="313381" name="Object 11"/>
          <p:cNvGraphicFramePr>
            <a:graphicFrameLocks noChangeAspect="1"/>
          </p:cNvGraphicFramePr>
          <p:nvPr/>
        </p:nvGraphicFramePr>
        <p:xfrm>
          <a:off x="2105025" y="4953000"/>
          <a:ext cx="935038" cy="561975"/>
        </p:xfrm>
        <a:graphic>
          <a:graphicData uri="http://schemas.openxmlformats.org/presentationml/2006/ole">
            <p:oleObj spid="_x0000_s479243" name="Equation" r:id="rId12" imgW="457200" imgH="253800" progId="Equation.DSMT4">
              <p:embed/>
            </p:oleObj>
          </a:graphicData>
        </a:graphic>
      </p:graphicFrame>
      <p:graphicFrame>
        <p:nvGraphicFramePr>
          <p:cNvPr id="313382" name="Object 12"/>
          <p:cNvGraphicFramePr>
            <a:graphicFrameLocks noChangeAspect="1"/>
          </p:cNvGraphicFramePr>
          <p:nvPr/>
        </p:nvGraphicFramePr>
        <p:xfrm>
          <a:off x="3048000" y="4938713"/>
          <a:ext cx="830263" cy="590550"/>
        </p:xfrm>
        <a:graphic>
          <a:graphicData uri="http://schemas.openxmlformats.org/presentationml/2006/ole">
            <p:oleObj spid="_x0000_s479244" name="Equation" r:id="rId13" imgW="406400" imgH="266700" progId="Equation.DSMT4">
              <p:embed/>
            </p:oleObj>
          </a:graphicData>
        </a:graphic>
      </p:graphicFrame>
      <p:sp>
        <p:nvSpPr>
          <p:cNvPr id="313383" name="Text Box 39"/>
          <p:cNvSpPr txBox="1">
            <a:spLocks noChangeArrowheads="1"/>
          </p:cNvSpPr>
          <p:nvPr/>
        </p:nvSpPr>
        <p:spPr bwMode="auto">
          <a:xfrm>
            <a:off x="4902200" y="1674813"/>
            <a:ext cx="1422400" cy="36512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600" b="1">
                <a:solidFill>
                  <a:srgbClr val="A50021"/>
                </a:solidFill>
                <a:latin typeface="Arial Narrow" charset="0"/>
              </a:rPr>
              <a:t>Kinetic Friction</a:t>
            </a:r>
          </a:p>
        </p:txBody>
      </p:sp>
      <p:sp>
        <p:nvSpPr>
          <p:cNvPr id="313385" name="Oval 41"/>
          <p:cNvSpPr>
            <a:spLocks noChangeArrowheads="1"/>
          </p:cNvSpPr>
          <p:nvPr/>
        </p:nvSpPr>
        <p:spPr bwMode="auto">
          <a:xfrm>
            <a:off x="8229600" y="3124200"/>
            <a:ext cx="304800" cy="304800"/>
          </a:xfrm>
          <a:prstGeom prst="ellipse">
            <a:avLst/>
          </a:prstGeom>
          <a:noFill/>
          <a:ln w="38100">
            <a:solidFill>
              <a:srgbClr val="A50021"/>
            </a:solidFill>
            <a:round/>
            <a:headEnd/>
            <a:tailEnd/>
          </a:ln>
        </p:spPr>
        <p:txBody>
          <a:bodyPr wrap="none" anchor="ctr">
            <a:prstTxWarp prst="textNoShape">
              <a:avLst/>
            </a:prstTxWarp>
            <a:spAutoFit/>
          </a:bodyPr>
          <a:lstStyle/>
          <a:p>
            <a:endParaRPr lang="en-US"/>
          </a:p>
        </p:txBody>
      </p:sp>
      <p:cxnSp>
        <p:nvCxnSpPr>
          <p:cNvPr id="313387" name="AutoShape 43"/>
          <p:cNvCxnSpPr>
            <a:cxnSpLocks noChangeShapeType="1"/>
            <a:stCxn id="313385" idx="2"/>
            <a:endCxn id="46" idx="3"/>
          </p:cNvCxnSpPr>
          <p:nvPr/>
        </p:nvCxnSpPr>
        <p:spPr bwMode="auto">
          <a:xfrm rot="10800000" flipV="1">
            <a:off x="8001000" y="3276600"/>
            <a:ext cx="228600" cy="458788"/>
          </a:xfrm>
          <a:prstGeom prst="curvedConnector3">
            <a:avLst>
              <a:gd name="adj1" fmla="val 50000"/>
            </a:avLst>
          </a:prstGeom>
          <a:noFill/>
          <a:ln w="38100">
            <a:solidFill>
              <a:srgbClr val="A50021"/>
            </a:solidFill>
            <a:round/>
            <a:headEnd/>
            <a:tailEnd type="triangle" w="med" len="med"/>
          </a:ln>
        </p:spPr>
      </p:cxnSp>
      <p:sp>
        <p:nvSpPr>
          <p:cNvPr id="46" name="Text Box 32"/>
          <p:cNvSpPr txBox="1">
            <a:spLocks noChangeArrowheads="1"/>
          </p:cNvSpPr>
          <p:nvPr/>
        </p:nvSpPr>
        <p:spPr bwMode="auto">
          <a:xfrm>
            <a:off x="3505200" y="3581400"/>
            <a:ext cx="4495800" cy="307975"/>
          </a:xfrm>
          <a:prstGeom prst="rect">
            <a:avLst/>
          </a:prstGeom>
          <a:solidFill>
            <a:schemeClr val="accent1">
              <a:lumMod val="40000"/>
              <a:lumOff val="60000"/>
            </a:schemeClr>
          </a:solidFill>
          <a:ln w="28575">
            <a:solidFill>
              <a:srgbClr val="FF0000"/>
            </a:solidFill>
            <a:miter lim="800000"/>
            <a:headEnd/>
            <a:tailEnd/>
          </a:ln>
        </p:spPr>
        <p:txBody>
          <a:bodyPr>
            <a:prstTxWarp prst="textNoShape">
              <a:avLst/>
            </a:prstTxWarp>
            <a:spAutoFit/>
          </a:bodyPr>
          <a:lstStyle/>
          <a:p>
            <a:pPr>
              <a:defRPr/>
            </a:pPr>
            <a:r>
              <a:rPr lang="en-US" sz="1400" b="1" dirty="0">
                <a:solidFill>
                  <a:srgbClr val="A50021"/>
                </a:solidFill>
                <a:latin typeface="Arial Narrow" charset="0"/>
              </a:rPr>
              <a:t>The negative sign means that the work is done on the friction!</a:t>
            </a:r>
            <a:endParaRPr lang="en-US" sz="1400" dirty="0">
              <a:solidFill>
                <a:srgbClr val="A50021"/>
              </a:solidFill>
              <a:latin typeface="Arial Narrow" charset="0"/>
            </a:endParaRPr>
          </a:p>
        </p:txBody>
      </p:sp>
      <p:graphicFrame>
        <p:nvGraphicFramePr>
          <p:cNvPr id="107534" name="Object 13"/>
          <p:cNvGraphicFramePr>
            <a:graphicFrameLocks noChangeAspect="1"/>
          </p:cNvGraphicFramePr>
          <p:nvPr/>
        </p:nvGraphicFramePr>
        <p:xfrm>
          <a:off x="3716338" y="2973388"/>
          <a:ext cx="931862" cy="608012"/>
        </p:xfrm>
        <a:graphic>
          <a:graphicData uri="http://schemas.openxmlformats.org/presentationml/2006/ole">
            <p:oleObj spid="_x0000_s479245" name="Equation" r:id="rId14" imgW="508000" imgH="292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wipe(lef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3376"/>
                                        </p:tgtEl>
                                        <p:attrNameLst>
                                          <p:attrName>style.visibility</p:attrName>
                                        </p:attrNameLst>
                                      </p:cBhvr>
                                      <p:to>
                                        <p:strVal val="visible"/>
                                      </p:to>
                                    </p:set>
                                    <p:animEffect transition="in" filter="wipe(left)">
                                      <p:cBhvr>
                                        <p:cTn id="17" dur="500"/>
                                        <p:tgtEl>
                                          <p:spTgt spid="3133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3347">
                                            <p:txEl>
                                              <p:pRg st="2" end="2"/>
                                            </p:txEl>
                                          </p:spTgt>
                                        </p:tgtEl>
                                        <p:attrNameLst>
                                          <p:attrName>style.visibility</p:attrName>
                                        </p:attrNameLst>
                                      </p:cBhvr>
                                      <p:to>
                                        <p:strVal val="visible"/>
                                      </p:to>
                                    </p:set>
                                    <p:animEffect transition="in" filter="wipe(left)">
                                      <p:cBhvr>
                                        <p:cTn id="22" dur="500"/>
                                        <p:tgtEl>
                                          <p:spTgt spid="3133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3383"/>
                                        </p:tgtEl>
                                        <p:attrNameLst>
                                          <p:attrName>style.visibility</p:attrName>
                                        </p:attrNameLst>
                                      </p:cBhvr>
                                      <p:to>
                                        <p:strVal val="visible"/>
                                      </p:to>
                                    </p:set>
                                    <p:animEffect transition="in" filter="wipe(left)">
                                      <p:cBhvr>
                                        <p:cTn id="27" dur="500"/>
                                        <p:tgtEl>
                                          <p:spTgt spid="31338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iterate type="wd">
                                    <p:tmPct val="10000"/>
                                  </p:iterate>
                                  <p:childTnLst>
                                    <p:set>
                                      <p:cBhvr>
                                        <p:cTn id="31" dur="1" fill="hold">
                                          <p:stCondLst>
                                            <p:cond delay="0"/>
                                          </p:stCondLst>
                                        </p:cTn>
                                        <p:tgtEl>
                                          <p:spTgt spid="313348"/>
                                        </p:tgtEl>
                                        <p:attrNameLst>
                                          <p:attrName>style.visibility</p:attrName>
                                        </p:attrNameLst>
                                      </p:cBhvr>
                                      <p:to>
                                        <p:strVal val="visible"/>
                                      </p:to>
                                    </p:set>
                                    <p:anim calcmode="lin" valueType="num">
                                      <p:cBhvr>
                                        <p:cTn id="32" dur="500" fill="hold"/>
                                        <p:tgtEl>
                                          <p:spTgt spid="313348"/>
                                        </p:tgtEl>
                                        <p:attrNameLst>
                                          <p:attrName>ppt_w</p:attrName>
                                        </p:attrNameLst>
                                      </p:cBhvr>
                                      <p:tavLst>
                                        <p:tav tm="0">
                                          <p:val>
                                            <p:fltVal val="0"/>
                                          </p:val>
                                        </p:tav>
                                        <p:tav tm="100000">
                                          <p:val>
                                            <p:strVal val="#ppt_w"/>
                                          </p:val>
                                        </p:tav>
                                      </p:tavLst>
                                    </p:anim>
                                    <p:anim calcmode="lin" valueType="num">
                                      <p:cBhvr>
                                        <p:cTn id="33" dur="500" fill="hold"/>
                                        <p:tgtEl>
                                          <p:spTgt spid="313348"/>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22" presetClass="entr" presetSubtype="8" fill="hold" nodeType="afterEffect">
                                  <p:stCondLst>
                                    <p:cond delay="0"/>
                                  </p:stCondLst>
                                  <p:iterate type="wd">
                                    <p:tmPct val="1000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iterate type="wd">
                                    <p:tmPct val="10000"/>
                                  </p:iterate>
                                  <p:childTnLst>
                                    <p:set>
                                      <p:cBhvr>
                                        <p:cTn id="51" dur="1" fill="hold">
                                          <p:stCondLst>
                                            <p:cond delay="0"/>
                                          </p:stCondLst>
                                        </p:cTn>
                                        <p:tgtEl>
                                          <p:spTgt spid="313349"/>
                                        </p:tgtEl>
                                        <p:attrNameLst>
                                          <p:attrName>style.visibility</p:attrName>
                                        </p:attrNameLst>
                                      </p:cBhvr>
                                      <p:to>
                                        <p:strVal val="visible"/>
                                      </p:to>
                                    </p:set>
                                    <p:anim calcmode="lin" valueType="num">
                                      <p:cBhvr>
                                        <p:cTn id="52" dur="500" fill="hold"/>
                                        <p:tgtEl>
                                          <p:spTgt spid="313349"/>
                                        </p:tgtEl>
                                        <p:attrNameLst>
                                          <p:attrName>ppt_w</p:attrName>
                                        </p:attrNameLst>
                                      </p:cBhvr>
                                      <p:tavLst>
                                        <p:tav tm="0">
                                          <p:val>
                                            <p:fltVal val="0"/>
                                          </p:val>
                                        </p:tav>
                                        <p:tav tm="100000">
                                          <p:val>
                                            <p:strVal val="#ppt_w"/>
                                          </p:val>
                                        </p:tav>
                                      </p:tavLst>
                                    </p:anim>
                                    <p:anim calcmode="lin" valueType="num">
                                      <p:cBhvr>
                                        <p:cTn id="53" dur="500" fill="hold"/>
                                        <p:tgtEl>
                                          <p:spTgt spid="313349"/>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2" presetClass="entr" presetSubtype="8" fill="hold" nodeType="afterEffect">
                                  <p:stCondLst>
                                    <p:cond delay="0"/>
                                  </p:stCondLst>
                                  <p:iterate type="wd">
                                    <p:tmPct val="10000"/>
                                  </p:iterate>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13361">
                                            <p:txEl>
                                              <p:pRg st="0" end="0"/>
                                            </p:txEl>
                                          </p:spTgt>
                                        </p:tgtEl>
                                        <p:attrNameLst>
                                          <p:attrName>style.visibility</p:attrName>
                                        </p:attrNameLst>
                                      </p:cBhvr>
                                      <p:to>
                                        <p:strVal val="visible"/>
                                      </p:to>
                                    </p:set>
                                    <p:animEffect transition="in" filter="wipe(left)">
                                      <p:cBhvr>
                                        <p:cTn id="62" dur="500"/>
                                        <p:tgtEl>
                                          <p:spTgt spid="31336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13362">
                                            <p:txEl>
                                              <p:pRg st="0" end="0"/>
                                            </p:txEl>
                                          </p:spTgt>
                                        </p:tgtEl>
                                        <p:attrNameLst>
                                          <p:attrName>style.visibility</p:attrName>
                                        </p:attrNameLst>
                                      </p:cBhvr>
                                      <p:to>
                                        <p:strVal val="visible"/>
                                      </p:to>
                                    </p:set>
                                    <p:animEffect transition="in" filter="wipe(left)">
                                      <p:cBhvr>
                                        <p:cTn id="67" dur="500"/>
                                        <p:tgtEl>
                                          <p:spTgt spid="31336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13363"/>
                                        </p:tgtEl>
                                        <p:attrNameLst>
                                          <p:attrName>style.visibility</p:attrName>
                                        </p:attrNameLst>
                                      </p:cBhvr>
                                      <p:to>
                                        <p:strVal val="visible"/>
                                      </p:to>
                                    </p:set>
                                    <p:animEffect transition="in" filter="wipe(left)">
                                      <p:cBhvr>
                                        <p:cTn id="72" dur="500"/>
                                        <p:tgtEl>
                                          <p:spTgt spid="3133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107534"/>
                                        </p:tgtEl>
                                        <p:attrNameLst>
                                          <p:attrName>style.visibility</p:attrName>
                                        </p:attrNameLst>
                                      </p:cBhvr>
                                      <p:to>
                                        <p:strVal val="visible"/>
                                      </p:to>
                                    </p:set>
                                    <p:animEffect transition="in" filter="wipe(left)">
                                      <p:cBhvr>
                                        <p:cTn id="77" dur="500"/>
                                        <p:tgtEl>
                                          <p:spTgt spid="1075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13377"/>
                                        </p:tgtEl>
                                        <p:attrNameLst>
                                          <p:attrName>style.visibility</p:attrName>
                                        </p:attrNameLst>
                                      </p:cBhvr>
                                      <p:to>
                                        <p:strVal val="visible"/>
                                      </p:to>
                                    </p:set>
                                    <p:animEffect transition="in" filter="wipe(left)">
                                      <p:cBhvr>
                                        <p:cTn id="82" dur="500"/>
                                        <p:tgtEl>
                                          <p:spTgt spid="31337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13378"/>
                                        </p:tgtEl>
                                        <p:attrNameLst>
                                          <p:attrName>style.visibility</p:attrName>
                                        </p:attrNameLst>
                                      </p:cBhvr>
                                      <p:to>
                                        <p:strVal val="visible"/>
                                      </p:to>
                                    </p:set>
                                    <p:animEffect transition="in" filter="wipe(left)">
                                      <p:cBhvr>
                                        <p:cTn id="87" dur="500"/>
                                        <p:tgtEl>
                                          <p:spTgt spid="31337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13368"/>
                                        </p:tgtEl>
                                        <p:attrNameLst>
                                          <p:attrName>style.visibility</p:attrName>
                                        </p:attrNameLst>
                                      </p:cBhvr>
                                      <p:to>
                                        <p:strVal val="visible"/>
                                      </p:to>
                                    </p:set>
                                    <p:animEffect transition="in" filter="wipe(left)">
                                      <p:cBhvr>
                                        <p:cTn id="92" dur="500"/>
                                        <p:tgtEl>
                                          <p:spTgt spid="31336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13379"/>
                                        </p:tgtEl>
                                        <p:attrNameLst>
                                          <p:attrName>style.visibility</p:attrName>
                                        </p:attrNameLst>
                                      </p:cBhvr>
                                      <p:to>
                                        <p:strVal val="visible"/>
                                      </p:to>
                                    </p:set>
                                    <p:animEffect transition="in" filter="wipe(left)">
                                      <p:cBhvr>
                                        <p:cTn id="97" dur="500"/>
                                        <p:tgtEl>
                                          <p:spTgt spid="31337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313385"/>
                                        </p:tgtEl>
                                        <p:attrNameLst>
                                          <p:attrName>style.visibility</p:attrName>
                                        </p:attrNameLst>
                                      </p:cBhvr>
                                      <p:to>
                                        <p:strVal val="visible"/>
                                      </p:to>
                                    </p:set>
                                    <p:anim calcmode="lin" valueType="num">
                                      <p:cBhvr>
                                        <p:cTn id="102" dur="500" fill="hold"/>
                                        <p:tgtEl>
                                          <p:spTgt spid="313385"/>
                                        </p:tgtEl>
                                        <p:attrNameLst>
                                          <p:attrName>ppt_w</p:attrName>
                                        </p:attrNameLst>
                                      </p:cBhvr>
                                      <p:tavLst>
                                        <p:tav tm="0">
                                          <p:val>
                                            <p:fltVal val="0"/>
                                          </p:val>
                                        </p:tav>
                                        <p:tav tm="100000">
                                          <p:val>
                                            <p:strVal val="#ppt_w"/>
                                          </p:val>
                                        </p:tav>
                                      </p:tavLst>
                                    </p:anim>
                                    <p:anim calcmode="lin" valueType="num">
                                      <p:cBhvr>
                                        <p:cTn id="103" dur="500" fill="hold"/>
                                        <p:tgtEl>
                                          <p:spTgt spid="313385"/>
                                        </p:tgtEl>
                                        <p:attrNameLst>
                                          <p:attrName>ppt_h</p:attrName>
                                        </p:attrNameLst>
                                      </p:cBhvr>
                                      <p:tavLst>
                                        <p:tav tm="0">
                                          <p:val>
                                            <p:fltVal val="0"/>
                                          </p:val>
                                        </p:tav>
                                        <p:tav tm="100000">
                                          <p:val>
                                            <p:strVal val="#ppt_h"/>
                                          </p:val>
                                        </p:tav>
                                      </p:tavLst>
                                    </p:anim>
                                    <p:animEffect transition="in" filter="fade">
                                      <p:cBhvr>
                                        <p:cTn id="104" dur="500"/>
                                        <p:tgtEl>
                                          <p:spTgt spid="31338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313387"/>
                                        </p:tgtEl>
                                        <p:attrNameLst>
                                          <p:attrName>style.visibility</p:attrName>
                                        </p:attrNameLst>
                                      </p:cBhvr>
                                      <p:to>
                                        <p:strVal val="visible"/>
                                      </p:to>
                                    </p:set>
                                    <p:animEffect transition="in" filter="wipe(up)">
                                      <p:cBhvr>
                                        <p:cTn id="109" dur="500"/>
                                        <p:tgtEl>
                                          <p:spTgt spid="31338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46"/>
                                        </p:tgtEl>
                                        <p:attrNameLst>
                                          <p:attrName>style.visibility</p:attrName>
                                        </p:attrNameLst>
                                      </p:cBhvr>
                                      <p:to>
                                        <p:strVal val="visible"/>
                                      </p:to>
                                    </p:set>
                                    <p:animEffect transition="in" filter="wipe(left)">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13364"/>
                                        </p:tgtEl>
                                        <p:attrNameLst>
                                          <p:attrName>style.visibility</p:attrName>
                                        </p:attrNameLst>
                                      </p:cBhvr>
                                      <p:to>
                                        <p:strVal val="visible"/>
                                      </p:to>
                                    </p:set>
                                    <p:animEffect transition="in" filter="wipe(left)">
                                      <p:cBhvr>
                                        <p:cTn id="119" dur="500"/>
                                        <p:tgtEl>
                                          <p:spTgt spid="31336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313369"/>
                                        </p:tgtEl>
                                        <p:attrNameLst>
                                          <p:attrName>style.visibility</p:attrName>
                                        </p:attrNameLst>
                                      </p:cBhvr>
                                      <p:to>
                                        <p:strVal val="visible"/>
                                      </p:to>
                                    </p:set>
                                    <p:animEffect transition="in" filter="wipe(left)">
                                      <p:cBhvr>
                                        <p:cTn id="124" dur="500"/>
                                        <p:tgtEl>
                                          <p:spTgt spid="31336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313380"/>
                                        </p:tgtEl>
                                        <p:attrNameLst>
                                          <p:attrName>style.visibility</p:attrName>
                                        </p:attrNameLst>
                                      </p:cBhvr>
                                      <p:to>
                                        <p:strVal val="visible"/>
                                      </p:to>
                                    </p:set>
                                    <p:animEffect transition="in" filter="wipe(left)">
                                      <p:cBhvr>
                                        <p:cTn id="129" dur="500"/>
                                        <p:tgtEl>
                                          <p:spTgt spid="31338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313381"/>
                                        </p:tgtEl>
                                        <p:attrNameLst>
                                          <p:attrName>style.visibility</p:attrName>
                                        </p:attrNameLst>
                                      </p:cBhvr>
                                      <p:to>
                                        <p:strVal val="visible"/>
                                      </p:to>
                                    </p:set>
                                    <p:animEffect transition="in" filter="wipe(left)">
                                      <p:cBhvr>
                                        <p:cTn id="134" dur="500"/>
                                        <p:tgtEl>
                                          <p:spTgt spid="313381"/>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313382"/>
                                        </p:tgtEl>
                                        <p:attrNameLst>
                                          <p:attrName>style.visibility</p:attrName>
                                        </p:attrNameLst>
                                      </p:cBhvr>
                                      <p:to>
                                        <p:strVal val="visible"/>
                                      </p:to>
                                    </p:set>
                                    <p:animEffect transition="in" filter="wipe(left)">
                                      <p:cBhvr>
                                        <p:cTn id="139" dur="500"/>
                                        <p:tgtEl>
                                          <p:spTgt spid="313382"/>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313370"/>
                                        </p:tgtEl>
                                        <p:attrNameLst>
                                          <p:attrName>style.visibility</p:attrName>
                                        </p:attrNameLst>
                                      </p:cBhvr>
                                      <p:to>
                                        <p:strVal val="visible"/>
                                      </p:to>
                                    </p:set>
                                    <p:animEffect transition="in" filter="wipe(left)">
                                      <p:cBhvr>
                                        <p:cTn id="144" dur="500"/>
                                        <p:tgtEl>
                                          <p:spTgt spid="313370"/>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2" fill="hold" nodeType="clickEffect">
                                  <p:stCondLst>
                                    <p:cond delay="0"/>
                                  </p:stCondLst>
                                  <p:iterate type="wd">
                                    <p:tmPct val="10000"/>
                                  </p:iterate>
                                  <p:childTnLst>
                                    <p:set>
                                      <p:cBhvr>
                                        <p:cTn id="148" dur="1" fill="hold">
                                          <p:stCondLst>
                                            <p:cond delay="0"/>
                                          </p:stCondLst>
                                        </p:cTn>
                                        <p:tgtEl>
                                          <p:spTgt spid="313372"/>
                                        </p:tgtEl>
                                        <p:attrNameLst>
                                          <p:attrName>style.visibility</p:attrName>
                                        </p:attrNameLst>
                                      </p:cBhvr>
                                      <p:to>
                                        <p:strVal val="visible"/>
                                      </p:to>
                                    </p:set>
                                    <p:animEffect transition="in" filter="wipe(right)">
                                      <p:cBhvr>
                                        <p:cTn id="149" dur="500"/>
                                        <p:tgtEl>
                                          <p:spTgt spid="31337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13373"/>
                                        </p:tgtEl>
                                        <p:attrNameLst>
                                          <p:attrName>style.visibility</p:attrName>
                                        </p:attrNameLst>
                                      </p:cBhvr>
                                      <p:to>
                                        <p:strVal val="visible"/>
                                      </p:to>
                                    </p:set>
                                    <p:animEffect transition="in" filter="wipe(left)">
                                      <p:cBhvr>
                                        <p:cTn id="154" dur="500"/>
                                        <p:tgtEl>
                                          <p:spTgt spid="313373"/>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iterate type="wd">
                                    <p:tmPct val="10000"/>
                                  </p:iterate>
                                  <p:childTnLst>
                                    <p:set>
                                      <p:cBhvr>
                                        <p:cTn id="158" dur="1" fill="hold">
                                          <p:stCondLst>
                                            <p:cond delay="0"/>
                                          </p:stCondLst>
                                        </p:cTn>
                                        <p:tgtEl>
                                          <p:spTgt spid="313374"/>
                                        </p:tgtEl>
                                        <p:attrNameLst>
                                          <p:attrName>style.visibility</p:attrName>
                                        </p:attrNameLst>
                                      </p:cBhvr>
                                      <p:to>
                                        <p:strVal val="visible"/>
                                      </p:to>
                                    </p:set>
                                    <p:animEffect transition="in" filter="wipe(left)">
                                      <p:cBhvr>
                                        <p:cTn id="159" dur="500"/>
                                        <p:tgtEl>
                                          <p:spTgt spid="313374"/>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iterate type="wd">
                                    <p:tmPct val="10000"/>
                                  </p:iterate>
                                  <p:childTnLst>
                                    <p:set>
                                      <p:cBhvr>
                                        <p:cTn id="163" dur="1" fill="hold">
                                          <p:stCondLst>
                                            <p:cond delay="0"/>
                                          </p:stCondLst>
                                        </p:cTn>
                                        <p:tgtEl>
                                          <p:spTgt spid="313371"/>
                                        </p:tgtEl>
                                        <p:attrNameLst>
                                          <p:attrName>style.visibility</p:attrName>
                                        </p:attrNameLst>
                                      </p:cBhvr>
                                      <p:to>
                                        <p:strVal val="visible"/>
                                      </p:to>
                                    </p:set>
                                    <p:animEffect transition="in" filter="wipe(right)">
                                      <p:cBhvr>
                                        <p:cTn id="164" dur="500"/>
                                        <p:tgtEl>
                                          <p:spTgt spid="313371"/>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iterate type="wd">
                                    <p:tmPct val="10000"/>
                                  </p:iterate>
                                  <p:childTnLst>
                                    <p:set>
                                      <p:cBhvr>
                                        <p:cTn id="168" dur="1" fill="hold">
                                          <p:stCondLst>
                                            <p:cond delay="0"/>
                                          </p:stCondLst>
                                        </p:cTn>
                                        <p:tgtEl>
                                          <p:spTgt spid="313375"/>
                                        </p:tgtEl>
                                        <p:attrNameLst>
                                          <p:attrName>style.visibility</p:attrName>
                                        </p:attrNameLst>
                                      </p:cBhvr>
                                      <p:to>
                                        <p:strVal val="visible"/>
                                      </p:to>
                                    </p:set>
                                    <p:animEffect transition="in" filter="wipe(left)">
                                      <p:cBhvr>
                                        <p:cTn id="169" dur="500"/>
                                        <p:tgtEl>
                                          <p:spTgt spid="313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autoUpdateAnimBg="0"/>
      <p:bldP spid="313348" grpId="0" animBg="1" autoUpdateAnimBg="0"/>
      <p:bldP spid="313349" grpId="0" animBg="1" autoUpdateAnimBg="0"/>
      <p:bldP spid="313361" grpId="0" build="p" autoUpdateAnimBg="0"/>
      <p:bldP spid="313362" grpId="0" build="p" autoUpdateAnimBg="0"/>
      <p:bldP spid="313364" grpId="0" animBg="1" autoUpdateAnimBg="0"/>
      <p:bldP spid="313370" grpId="0" animBg="1"/>
      <p:bldP spid="313373" grpId="0" animBg="1" autoUpdateAnimBg="0"/>
      <p:bldP spid="313374" grpId="0" animBg="1" autoUpdateAnimBg="0"/>
      <p:bldP spid="313375" grpId="0" animBg="1" autoUpdateAnimBg="0"/>
      <p:bldP spid="313376" grpId="0" animBg="1"/>
      <p:bldP spid="313383" grpId="0" animBg="1"/>
      <p:bldP spid="313385" grpId="0" animBg="1"/>
      <p:bldP spid="46"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94" name="Date Placeholder 3"/>
          <p:cNvSpPr>
            <a:spLocks noGrp="1"/>
          </p:cNvSpPr>
          <p:nvPr>
            <p:ph type="dt" sz="quarter" idx="10"/>
          </p:nvPr>
        </p:nvSpPr>
        <p:spPr>
          <a:noFill/>
        </p:spPr>
        <p:txBody>
          <a:bodyPr/>
          <a:lstStyle/>
          <a:p>
            <a:r>
              <a:rPr lang="en-US" smtClean="0"/>
              <a:t>Monday, June 20, 2011</a:t>
            </a:r>
          </a:p>
        </p:txBody>
      </p:sp>
      <p:sp>
        <p:nvSpPr>
          <p:cNvPr id="24595" name="Footer Placeholder 4"/>
          <p:cNvSpPr>
            <a:spLocks noGrp="1"/>
          </p:cNvSpPr>
          <p:nvPr>
            <p:ph type="ftr" sz="quarter" idx="11"/>
          </p:nvPr>
        </p:nvSpPr>
        <p:spPr>
          <a:noFill/>
        </p:spPr>
        <p:txBody>
          <a:bodyPr/>
          <a:lstStyle/>
          <a:p>
            <a:r>
              <a:rPr lang="en-US" smtClean="0"/>
              <a:t>PHYS 1443-001, Spring 2011 Dr. Jaehoon Yu</a:t>
            </a:r>
          </a:p>
        </p:txBody>
      </p:sp>
      <p:sp>
        <p:nvSpPr>
          <p:cNvPr id="24596" name="Slide Number Placeholder 5"/>
          <p:cNvSpPr>
            <a:spLocks noGrp="1"/>
          </p:cNvSpPr>
          <p:nvPr>
            <p:ph type="sldNum" sz="quarter" idx="12"/>
          </p:nvPr>
        </p:nvSpPr>
        <p:spPr>
          <a:noFill/>
        </p:spPr>
        <p:txBody>
          <a:bodyPr/>
          <a:lstStyle/>
          <a:p>
            <a:fld id="{283DDE74-8749-6C4B-BDFC-FEDC792DCEDE}" type="slidenum">
              <a:rPr lang="en-US"/>
              <a:pPr/>
              <a:t>22</a:t>
            </a:fld>
            <a:endParaRPr lang="en-US"/>
          </a:p>
        </p:txBody>
      </p:sp>
      <p:sp>
        <p:nvSpPr>
          <p:cNvPr id="24597" name="Rectangle 2"/>
          <p:cNvSpPr>
            <a:spLocks noGrp="1" noChangeArrowheads="1"/>
          </p:cNvSpPr>
          <p:nvPr>
            <p:ph type="title"/>
          </p:nvPr>
        </p:nvSpPr>
        <p:spPr>
          <a:xfrm>
            <a:off x="685800" y="76200"/>
            <a:ext cx="7772400" cy="609600"/>
          </a:xfrm>
        </p:spPr>
        <p:txBody>
          <a:bodyPr/>
          <a:lstStyle/>
          <a:p>
            <a:r>
              <a:rPr lang="en-US" sz="4000"/>
              <a:t>Example of Work Under Friction</a:t>
            </a:r>
          </a:p>
        </p:txBody>
      </p:sp>
      <p:sp>
        <p:nvSpPr>
          <p:cNvPr id="24598" name="Text Box 3"/>
          <p:cNvSpPr txBox="1">
            <a:spLocks noChangeArrowheads="1"/>
          </p:cNvSpPr>
          <p:nvPr/>
        </p:nvSpPr>
        <p:spPr bwMode="auto">
          <a:xfrm>
            <a:off x="381000" y="685800"/>
            <a:ext cx="83058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A 6.0kg block initially at rest is pulled to East along a horizontal surface with coefficient of kinetic friction </a:t>
            </a:r>
            <a:r>
              <a:rPr lang="en-US" sz="2000" dirty="0" err="1">
                <a:solidFill>
                  <a:schemeClr val="accent2"/>
                </a:solidFill>
                <a:latin typeface="Symbol" charset="2"/>
              </a:rPr>
              <a:t>m</a:t>
            </a:r>
            <a:r>
              <a:rPr lang="en-US" sz="2000" baseline="-25000" dirty="0" err="1">
                <a:solidFill>
                  <a:schemeClr val="accent2"/>
                </a:solidFill>
                <a:latin typeface="Arial Narrow" charset="0"/>
              </a:rPr>
              <a:t>k</a:t>
            </a:r>
            <a:r>
              <a:rPr lang="en-US" sz="2000" dirty="0">
                <a:solidFill>
                  <a:schemeClr val="accent2"/>
                </a:solidFill>
                <a:latin typeface="Arial Narrow" charset="0"/>
              </a:rPr>
              <a:t>=0.15 by a constant horizontal force of 12N.  Find the speed of the block after it has moved 3.0m.</a:t>
            </a:r>
          </a:p>
        </p:txBody>
      </p:sp>
      <p:sp>
        <p:nvSpPr>
          <p:cNvPr id="24599" name="Text Box 4"/>
          <p:cNvSpPr txBox="1">
            <a:spLocks noChangeArrowheads="1"/>
          </p:cNvSpPr>
          <p:nvPr/>
        </p:nvSpPr>
        <p:spPr bwMode="auto">
          <a:xfrm>
            <a:off x="3657600" y="1862138"/>
            <a:ext cx="28956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Work done by the force </a:t>
            </a:r>
            <a:r>
              <a:rPr lang="en-US" sz="2000" b="1" dirty="0">
                <a:solidFill>
                  <a:schemeClr val="accent2"/>
                </a:solidFill>
                <a:latin typeface="Monotype Corsiva" charset="0"/>
              </a:rPr>
              <a:t>F</a:t>
            </a:r>
            <a:r>
              <a:rPr lang="en-US" sz="2000" dirty="0">
                <a:solidFill>
                  <a:schemeClr val="accent2"/>
                </a:solidFill>
                <a:latin typeface="Arial Narrow" charset="0"/>
              </a:rPr>
              <a:t> is</a:t>
            </a:r>
            <a:endParaRPr lang="en-US" sz="2000" dirty="0"/>
          </a:p>
        </p:txBody>
      </p:sp>
      <p:sp>
        <p:nvSpPr>
          <p:cNvPr id="24600" name="Text Box 5"/>
          <p:cNvSpPr txBox="1">
            <a:spLocks noChangeArrowheads="1"/>
          </p:cNvSpPr>
          <p:nvPr/>
        </p:nvSpPr>
        <p:spPr bwMode="auto">
          <a:xfrm>
            <a:off x="304800" y="3995738"/>
            <a:ext cx="22098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Thus the total work is</a:t>
            </a:r>
          </a:p>
        </p:txBody>
      </p:sp>
      <p:graphicFrame>
        <p:nvGraphicFramePr>
          <p:cNvPr id="24578" name="Object 2"/>
          <p:cNvGraphicFramePr>
            <a:graphicFrameLocks noChangeAspect="1"/>
          </p:cNvGraphicFramePr>
          <p:nvPr/>
        </p:nvGraphicFramePr>
        <p:xfrm>
          <a:off x="3589338" y="2406650"/>
          <a:ext cx="690562" cy="412750"/>
        </p:xfrm>
        <a:graphic>
          <a:graphicData uri="http://schemas.openxmlformats.org/presentationml/2006/ole">
            <p:oleObj spid="_x0000_s480258" name="Equation" r:id="rId3" imgW="368300" imgH="241300" progId="Equation.DSMT4">
              <p:embed/>
            </p:oleObj>
          </a:graphicData>
        </a:graphic>
      </p:graphicFrame>
      <p:sp>
        <p:nvSpPr>
          <p:cNvPr id="24601" name="Rectangle 7"/>
          <p:cNvSpPr>
            <a:spLocks noChangeArrowheads="1"/>
          </p:cNvSpPr>
          <p:nvPr/>
        </p:nvSpPr>
        <p:spPr bwMode="auto">
          <a:xfrm>
            <a:off x="762000" y="18335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dirty="0">
                <a:solidFill>
                  <a:srgbClr val="FFFF99"/>
                </a:solidFill>
                <a:latin typeface="Arial Narrow" charset="0"/>
              </a:rPr>
              <a:t>M</a:t>
            </a:r>
          </a:p>
        </p:txBody>
      </p:sp>
      <p:grpSp>
        <p:nvGrpSpPr>
          <p:cNvPr id="2" name="Group 8"/>
          <p:cNvGrpSpPr>
            <a:grpSpLocks/>
          </p:cNvGrpSpPr>
          <p:nvPr/>
        </p:nvGrpSpPr>
        <p:grpSpPr bwMode="auto">
          <a:xfrm>
            <a:off x="1371600" y="1754188"/>
            <a:ext cx="457200" cy="457200"/>
            <a:chOff x="864" y="1008"/>
            <a:chExt cx="288" cy="288"/>
          </a:xfrm>
        </p:grpSpPr>
        <p:sp>
          <p:nvSpPr>
            <p:cNvPr id="24620" name="Line 9"/>
            <p:cNvSpPr>
              <a:spLocks noChangeShapeType="1"/>
            </p:cNvSpPr>
            <p:nvPr/>
          </p:nvSpPr>
          <p:spPr bwMode="auto">
            <a:xfrm flipV="1">
              <a:off x="864" y="1248"/>
              <a:ext cx="288" cy="3"/>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4621" name="Text Box 10"/>
            <p:cNvSpPr txBox="1">
              <a:spLocks noChangeArrowheads="1"/>
            </p:cNvSpPr>
            <p:nvPr/>
          </p:nvSpPr>
          <p:spPr bwMode="auto">
            <a:xfrm>
              <a:off x="864" y="1008"/>
              <a:ext cx="227" cy="288"/>
            </a:xfrm>
            <a:prstGeom prst="rect">
              <a:avLst/>
            </a:prstGeom>
            <a:noFill/>
            <a:ln w="9525">
              <a:noFill/>
              <a:miter lim="800000"/>
              <a:headEnd/>
              <a:tailEnd/>
            </a:ln>
          </p:spPr>
          <p:txBody>
            <a:bodyPr wrap="none">
              <a:prstTxWarp prst="textNoShape">
                <a:avLst/>
              </a:prstTxWarp>
              <a:spAutoFit/>
            </a:bodyPr>
            <a:lstStyle/>
            <a:p>
              <a:r>
                <a:rPr lang="en-US" b="1" dirty="0">
                  <a:solidFill>
                    <a:schemeClr val="accent2"/>
                  </a:solidFill>
                  <a:latin typeface="Monotype Corsiva" charset="0"/>
                </a:rPr>
                <a:t>F</a:t>
              </a:r>
            </a:p>
          </p:txBody>
        </p:sp>
      </p:grpSp>
      <p:sp>
        <p:nvSpPr>
          <p:cNvPr id="24603" name="Rectangle 11"/>
          <p:cNvSpPr>
            <a:spLocks noChangeArrowheads="1"/>
          </p:cNvSpPr>
          <p:nvPr/>
        </p:nvSpPr>
        <p:spPr bwMode="auto">
          <a:xfrm>
            <a:off x="2286000" y="1831975"/>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dirty="0">
                <a:solidFill>
                  <a:srgbClr val="FFFF99"/>
                </a:solidFill>
                <a:latin typeface="Arial Narrow" charset="0"/>
              </a:rPr>
              <a:t>M</a:t>
            </a:r>
          </a:p>
        </p:txBody>
      </p:sp>
      <p:grpSp>
        <p:nvGrpSpPr>
          <p:cNvPr id="3" name="Group 12"/>
          <p:cNvGrpSpPr>
            <a:grpSpLocks/>
          </p:cNvGrpSpPr>
          <p:nvPr/>
        </p:nvGrpSpPr>
        <p:grpSpPr bwMode="auto">
          <a:xfrm>
            <a:off x="1066800" y="2946400"/>
            <a:ext cx="1524000" cy="484188"/>
            <a:chOff x="672" y="2256"/>
            <a:chExt cx="960" cy="305"/>
          </a:xfrm>
        </p:grpSpPr>
        <p:sp>
          <p:nvSpPr>
            <p:cNvPr id="24616" name="Line 13"/>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4617" name="Line 14"/>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4618" name="Line 15"/>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4619" name="Text Box 16"/>
            <p:cNvSpPr txBox="1">
              <a:spLocks noChangeArrowheads="1"/>
            </p:cNvSpPr>
            <p:nvPr/>
          </p:nvSpPr>
          <p:spPr bwMode="auto">
            <a:xfrm>
              <a:off x="864" y="2311"/>
              <a:ext cx="572"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d=3.0m</a:t>
              </a:r>
            </a:p>
          </p:txBody>
        </p:sp>
      </p:grpSp>
      <p:sp>
        <p:nvSpPr>
          <p:cNvPr id="24605" name="Text Box 19"/>
          <p:cNvSpPr txBox="1">
            <a:spLocks noChangeArrowheads="1"/>
          </p:cNvSpPr>
          <p:nvPr/>
        </p:nvSpPr>
        <p:spPr bwMode="auto">
          <a:xfrm>
            <a:off x="712788" y="2438400"/>
            <a:ext cx="658812" cy="457200"/>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Monotype Corsiva" charset="0"/>
              </a:rPr>
              <a:t>v</a:t>
            </a:r>
            <a:r>
              <a:rPr lang="en-US" baseline="-25000" dirty="0">
                <a:solidFill>
                  <a:schemeClr val="accent2"/>
                </a:solidFill>
                <a:latin typeface="Monotype Corsiva" charset="0"/>
              </a:rPr>
              <a:t>i</a:t>
            </a:r>
            <a:r>
              <a:rPr lang="en-US" dirty="0">
                <a:solidFill>
                  <a:schemeClr val="accent2"/>
                </a:solidFill>
                <a:latin typeface="Monotype Corsiva" charset="0"/>
              </a:rPr>
              <a:t>=0</a:t>
            </a:r>
          </a:p>
        </p:txBody>
      </p:sp>
      <p:grpSp>
        <p:nvGrpSpPr>
          <p:cNvPr id="4" name="Group 20"/>
          <p:cNvGrpSpPr>
            <a:grpSpLocks/>
          </p:cNvGrpSpPr>
          <p:nvPr/>
        </p:nvGrpSpPr>
        <p:grpSpPr bwMode="auto">
          <a:xfrm>
            <a:off x="2057400" y="2516188"/>
            <a:ext cx="1219200" cy="457200"/>
            <a:chOff x="432" y="2013"/>
            <a:chExt cx="480" cy="288"/>
          </a:xfrm>
        </p:grpSpPr>
        <p:sp>
          <p:nvSpPr>
            <p:cNvPr id="24614" name="Line 21"/>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4615" name="Text Box 22"/>
            <p:cNvSpPr txBox="1">
              <a:spLocks noChangeArrowheads="1"/>
            </p:cNvSpPr>
            <p:nvPr/>
          </p:nvSpPr>
          <p:spPr bwMode="auto">
            <a:xfrm>
              <a:off x="518" y="2013"/>
              <a:ext cx="15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24607" name="Line 23"/>
          <p:cNvSpPr>
            <a:spLocks noChangeShapeType="1"/>
          </p:cNvSpPr>
          <p:nvPr/>
        </p:nvSpPr>
        <p:spPr bwMode="auto">
          <a:xfrm>
            <a:off x="381000" y="2439988"/>
            <a:ext cx="3048000" cy="0"/>
          </a:xfrm>
          <a:prstGeom prst="line">
            <a:avLst/>
          </a:prstGeom>
          <a:noFill/>
          <a:ln w="57150">
            <a:solidFill>
              <a:srgbClr val="CC6600"/>
            </a:solidFill>
            <a:round/>
            <a:headEnd/>
            <a:tailEnd/>
          </a:ln>
        </p:spPr>
        <p:txBody>
          <a:bodyPr>
            <a:prstTxWarp prst="textNoShape">
              <a:avLst/>
            </a:prstTxWarp>
          </a:bodyPr>
          <a:lstStyle/>
          <a:p>
            <a:endParaRPr lang="en-US"/>
          </a:p>
        </p:txBody>
      </p:sp>
      <p:graphicFrame>
        <p:nvGraphicFramePr>
          <p:cNvPr id="24579" name="Object 3"/>
          <p:cNvGraphicFramePr>
            <a:graphicFrameLocks noChangeAspect="1"/>
          </p:cNvGraphicFramePr>
          <p:nvPr/>
        </p:nvGraphicFramePr>
        <p:xfrm>
          <a:off x="5562600" y="5430838"/>
          <a:ext cx="496888" cy="414337"/>
        </p:xfrm>
        <a:graphic>
          <a:graphicData uri="http://schemas.openxmlformats.org/presentationml/2006/ole">
            <p:oleObj spid="_x0000_s480259" name="Equation" r:id="rId4" imgW="304560" imgH="241200" progId="Equation.DSMT4">
              <p:embed/>
            </p:oleObj>
          </a:graphicData>
        </a:graphic>
      </p:graphicFrame>
      <p:sp>
        <p:nvSpPr>
          <p:cNvPr id="24608" name="Text Box 25"/>
          <p:cNvSpPr txBox="1">
            <a:spLocks noChangeArrowheads="1"/>
          </p:cNvSpPr>
          <p:nvPr/>
        </p:nvSpPr>
        <p:spPr bwMode="auto">
          <a:xfrm>
            <a:off x="304800" y="3386138"/>
            <a:ext cx="28956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Work done by friction </a:t>
            </a:r>
            <a:r>
              <a:rPr lang="en-US" sz="2000" b="1" dirty="0" err="1">
                <a:solidFill>
                  <a:schemeClr val="accent2"/>
                </a:solidFill>
                <a:latin typeface="Monotype Corsiva" charset="0"/>
              </a:rPr>
              <a:t>F</a:t>
            </a:r>
            <a:r>
              <a:rPr lang="en-US" sz="2000" b="1" baseline="-25000" dirty="0" err="1">
                <a:solidFill>
                  <a:schemeClr val="accent2"/>
                </a:solidFill>
                <a:latin typeface="Monotype Corsiva" charset="0"/>
              </a:rPr>
              <a:t>k</a:t>
            </a:r>
            <a:r>
              <a:rPr lang="en-US" sz="2000" dirty="0">
                <a:solidFill>
                  <a:schemeClr val="accent2"/>
                </a:solidFill>
                <a:latin typeface="Arial Narrow" charset="0"/>
              </a:rPr>
              <a:t> is</a:t>
            </a:r>
            <a:endParaRPr lang="en-US" sz="2000" dirty="0"/>
          </a:p>
        </p:txBody>
      </p:sp>
      <p:grpSp>
        <p:nvGrpSpPr>
          <p:cNvPr id="5" name="Group 26"/>
          <p:cNvGrpSpPr>
            <a:grpSpLocks/>
          </p:cNvGrpSpPr>
          <p:nvPr/>
        </p:nvGrpSpPr>
        <p:grpSpPr bwMode="auto">
          <a:xfrm>
            <a:off x="304800" y="1982788"/>
            <a:ext cx="457200" cy="457200"/>
            <a:chOff x="864" y="1008"/>
            <a:chExt cx="288" cy="288"/>
          </a:xfrm>
        </p:grpSpPr>
        <p:sp>
          <p:nvSpPr>
            <p:cNvPr id="24612" name="Line 27"/>
            <p:cNvSpPr>
              <a:spLocks noChangeShapeType="1"/>
            </p:cNvSpPr>
            <p:nvPr/>
          </p:nvSpPr>
          <p:spPr bwMode="auto">
            <a:xfrm flipV="1">
              <a:off x="864" y="1248"/>
              <a:ext cx="288" cy="3"/>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24613" name="Text Box 28"/>
            <p:cNvSpPr txBox="1">
              <a:spLocks noChangeArrowheads="1"/>
            </p:cNvSpPr>
            <p:nvPr/>
          </p:nvSpPr>
          <p:spPr bwMode="auto">
            <a:xfrm>
              <a:off x="864" y="1008"/>
              <a:ext cx="283" cy="288"/>
            </a:xfrm>
            <a:prstGeom prst="rect">
              <a:avLst/>
            </a:prstGeom>
            <a:noFill/>
            <a:ln w="9525">
              <a:noFill/>
              <a:miter lim="800000"/>
              <a:headEnd/>
              <a:tailEnd/>
            </a:ln>
          </p:spPr>
          <p:txBody>
            <a:bodyPr wrap="none">
              <a:prstTxWarp prst="textNoShape">
                <a:avLst/>
              </a:prstTxWarp>
              <a:spAutoFit/>
            </a:bodyPr>
            <a:lstStyle/>
            <a:p>
              <a:r>
                <a:rPr lang="en-US" b="1" dirty="0" err="1">
                  <a:solidFill>
                    <a:schemeClr val="accent2"/>
                  </a:solidFill>
                  <a:latin typeface="Monotype Corsiva" charset="0"/>
                </a:rPr>
                <a:t>F</a:t>
              </a:r>
              <a:r>
                <a:rPr lang="en-US" b="1" baseline="-25000" dirty="0" err="1">
                  <a:solidFill>
                    <a:schemeClr val="accent2"/>
                  </a:solidFill>
                  <a:latin typeface="Monotype Corsiva" charset="0"/>
                </a:rPr>
                <a:t>k</a:t>
              </a:r>
              <a:endParaRPr lang="en-US" b="1" dirty="0">
                <a:solidFill>
                  <a:schemeClr val="accent2"/>
                </a:solidFill>
                <a:latin typeface="Monotype Corsiva" charset="0"/>
              </a:endParaRPr>
            </a:p>
          </p:txBody>
        </p:sp>
      </p:grpSp>
      <p:graphicFrame>
        <p:nvGraphicFramePr>
          <p:cNvPr id="24580" name="Object 4"/>
          <p:cNvGraphicFramePr>
            <a:graphicFrameLocks noChangeAspect="1"/>
          </p:cNvGraphicFramePr>
          <p:nvPr/>
        </p:nvGraphicFramePr>
        <p:xfrm>
          <a:off x="3581400" y="2911475"/>
          <a:ext cx="1530350" cy="471488"/>
        </p:xfrm>
        <a:graphic>
          <a:graphicData uri="http://schemas.openxmlformats.org/presentationml/2006/ole">
            <p:oleObj spid="_x0000_s480260" name="Equation" r:id="rId5" imgW="838200" imgH="266700" progId="Equation.DSMT4">
              <p:embed/>
            </p:oleObj>
          </a:graphicData>
        </a:graphic>
      </p:graphicFrame>
      <p:graphicFrame>
        <p:nvGraphicFramePr>
          <p:cNvPr id="24581" name="Object 5"/>
          <p:cNvGraphicFramePr>
            <a:graphicFrameLocks noChangeAspect="1"/>
          </p:cNvGraphicFramePr>
          <p:nvPr/>
        </p:nvGraphicFramePr>
        <p:xfrm>
          <a:off x="3459163" y="3482975"/>
          <a:ext cx="5311775" cy="412750"/>
        </p:xfrm>
        <a:graphic>
          <a:graphicData uri="http://schemas.openxmlformats.org/presentationml/2006/ole">
            <p:oleObj spid="_x0000_s480261" name="Equation" r:id="rId6" imgW="2527300" imgH="228600" progId="Equation.DSMT4">
              <p:embed/>
            </p:oleObj>
          </a:graphicData>
        </a:graphic>
      </p:graphicFrame>
      <p:graphicFrame>
        <p:nvGraphicFramePr>
          <p:cNvPr id="24582" name="Object 6"/>
          <p:cNvGraphicFramePr>
            <a:graphicFrameLocks noChangeAspect="1"/>
          </p:cNvGraphicFramePr>
          <p:nvPr/>
        </p:nvGraphicFramePr>
        <p:xfrm>
          <a:off x="2743200" y="4044950"/>
          <a:ext cx="549275" cy="328613"/>
        </p:xfrm>
        <a:graphic>
          <a:graphicData uri="http://schemas.openxmlformats.org/presentationml/2006/ole">
            <p:oleObj spid="_x0000_s480262" name="Equation" r:id="rId7" imgW="304560" imgH="177480" progId="Equation.3">
              <p:embed/>
            </p:oleObj>
          </a:graphicData>
        </a:graphic>
      </p:graphicFrame>
      <p:sp>
        <p:nvSpPr>
          <p:cNvPr id="24610" name="Text Box 32"/>
          <p:cNvSpPr txBox="1">
            <a:spLocks noChangeArrowheads="1"/>
          </p:cNvSpPr>
          <p:nvPr/>
        </p:nvSpPr>
        <p:spPr bwMode="auto">
          <a:xfrm>
            <a:off x="304800" y="4605338"/>
            <a:ext cx="75438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Using work-kinetic energy theorem and the fact that initial speed is 0, we obtain</a:t>
            </a:r>
          </a:p>
        </p:txBody>
      </p:sp>
      <p:graphicFrame>
        <p:nvGraphicFramePr>
          <p:cNvPr id="24583" name="Object 7"/>
          <p:cNvGraphicFramePr>
            <a:graphicFrameLocks noChangeAspect="1"/>
          </p:cNvGraphicFramePr>
          <p:nvPr/>
        </p:nvGraphicFramePr>
        <p:xfrm>
          <a:off x="457200" y="5484813"/>
          <a:ext cx="496888" cy="306387"/>
        </p:xfrm>
        <a:graphic>
          <a:graphicData uri="http://schemas.openxmlformats.org/presentationml/2006/ole">
            <p:oleObj spid="_x0000_s480263" name="Equation" r:id="rId8" imgW="304560" imgH="177480" progId="Equation.DSMT4">
              <p:embed/>
            </p:oleObj>
          </a:graphicData>
        </a:graphic>
      </p:graphicFrame>
      <p:sp>
        <p:nvSpPr>
          <p:cNvPr id="24611" name="AutoShape 34"/>
          <p:cNvSpPr>
            <a:spLocks noChangeArrowheads="1"/>
          </p:cNvSpPr>
          <p:nvPr/>
        </p:nvSpPr>
        <p:spPr bwMode="auto">
          <a:xfrm>
            <a:off x="2914650" y="5181600"/>
            <a:ext cx="2495550" cy="914400"/>
          </a:xfrm>
          <a:prstGeom prst="homePlate">
            <a:avLst>
              <a:gd name="adj" fmla="val 64578"/>
            </a:avLst>
          </a:prstGeom>
          <a:solidFill>
            <a:srgbClr val="FFFF99"/>
          </a:solidFill>
          <a:ln w="38100">
            <a:solidFill>
              <a:srgbClr val="A50021"/>
            </a:solidFill>
            <a:miter lim="800000"/>
            <a:headEnd/>
            <a:tailEnd/>
          </a:ln>
        </p:spPr>
        <p:txBody>
          <a:bodyPr wrap="none" anchor="ctr">
            <a:prstTxWarp prst="textNoShape">
              <a:avLst/>
            </a:prstTxWarp>
          </a:bodyPr>
          <a:lstStyle/>
          <a:p>
            <a:pPr algn="ctr">
              <a:spcBef>
                <a:spcPct val="20000"/>
              </a:spcBef>
            </a:pPr>
            <a:r>
              <a:rPr lang="en-US" sz="2000" b="1">
                <a:solidFill>
                  <a:srgbClr val="A50021"/>
                </a:solidFill>
                <a:latin typeface="Arial Narrow" charset="0"/>
              </a:rPr>
              <a:t>Solving the equation </a:t>
            </a:r>
          </a:p>
          <a:p>
            <a:pPr algn="ctr">
              <a:spcBef>
                <a:spcPct val="20000"/>
              </a:spcBef>
            </a:pPr>
            <a:r>
              <a:rPr lang="en-US" sz="2000" b="1">
                <a:solidFill>
                  <a:srgbClr val="A50021"/>
                </a:solidFill>
                <a:latin typeface="Arial Narrow" charset="0"/>
              </a:rPr>
              <a:t>for </a:t>
            </a:r>
            <a:r>
              <a:rPr lang="en-US" sz="2000" b="1">
                <a:solidFill>
                  <a:srgbClr val="A50021"/>
                </a:solidFill>
                <a:latin typeface="Monotype Corsiva" charset="0"/>
              </a:rPr>
              <a:t>v</a:t>
            </a:r>
            <a:r>
              <a:rPr lang="en-US" sz="2000" b="1" baseline="-25000">
                <a:solidFill>
                  <a:srgbClr val="A50021"/>
                </a:solidFill>
                <a:latin typeface="Monotype Corsiva" charset="0"/>
              </a:rPr>
              <a:t>f</a:t>
            </a:r>
            <a:r>
              <a:rPr lang="en-US" sz="2000" b="1">
                <a:solidFill>
                  <a:srgbClr val="A50021"/>
                </a:solidFill>
                <a:latin typeface="Arial Narrow" charset="0"/>
              </a:rPr>
              <a:t>, we obtain </a:t>
            </a:r>
            <a:endParaRPr lang="en-US" b="1">
              <a:solidFill>
                <a:srgbClr val="A50021"/>
              </a:solidFill>
              <a:latin typeface="Arial Narrow" charset="0"/>
            </a:endParaRPr>
          </a:p>
        </p:txBody>
      </p:sp>
      <p:graphicFrame>
        <p:nvGraphicFramePr>
          <p:cNvPr id="24584" name="Object 8"/>
          <p:cNvGraphicFramePr>
            <a:graphicFrameLocks noChangeAspect="1"/>
          </p:cNvGraphicFramePr>
          <p:nvPr/>
        </p:nvGraphicFramePr>
        <p:xfrm>
          <a:off x="6996113" y="2819400"/>
          <a:ext cx="1879600" cy="641350"/>
        </p:xfrm>
        <a:graphic>
          <a:graphicData uri="http://schemas.openxmlformats.org/presentationml/2006/ole">
            <p:oleObj spid="_x0000_s480264" name="Equation" r:id="rId9" imgW="927100" imgH="368300" progId="Equation.DSMT4">
              <p:embed/>
            </p:oleObj>
          </a:graphicData>
        </a:graphic>
      </p:graphicFrame>
      <p:graphicFrame>
        <p:nvGraphicFramePr>
          <p:cNvPr id="24585" name="Object 9"/>
          <p:cNvGraphicFramePr>
            <a:graphicFrameLocks noChangeAspect="1"/>
          </p:cNvGraphicFramePr>
          <p:nvPr/>
        </p:nvGraphicFramePr>
        <p:xfrm>
          <a:off x="3276600" y="3998913"/>
          <a:ext cx="1211263" cy="422275"/>
        </p:xfrm>
        <a:graphic>
          <a:graphicData uri="http://schemas.openxmlformats.org/presentationml/2006/ole">
            <p:oleObj spid="_x0000_s480265" name="Equation" r:id="rId10" imgW="672840" imgH="228600" progId="Equation.3">
              <p:embed/>
            </p:oleObj>
          </a:graphicData>
        </a:graphic>
      </p:graphicFrame>
      <p:graphicFrame>
        <p:nvGraphicFramePr>
          <p:cNvPr id="24586" name="Object 10"/>
          <p:cNvGraphicFramePr>
            <a:graphicFrameLocks noChangeAspect="1"/>
          </p:cNvGraphicFramePr>
          <p:nvPr/>
        </p:nvGraphicFramePr>
        <p:xfrm>
          <a:off x="4433888" y="4022725"/>
          <a:ext cx="1738312" cy="376238"/>
        </p:xfrm>
        <a:graphic>
          <a:graphicData uri="http://schemas.openxmlformats.org/presentationml/2006/ole">
            <p:oleObj spid="_x0000_s480266" name="Equation" r:id="rId11" imgW="965160" imgH="203040" progId="Equation.3">
              <p:embed/>
            </p:oleObj>
          </a:graphicData>
        </a:graphic>
      </p:graphicFrame>
      <p:graphicFrame>
        <p:nvGraphicFramePr>
          <p:cNvPr id="24587" name="Object 11"/>
          <p:cNvGraphicFramePr>
            <a:graphicFrameLocks noChangeAspect="1"/>
          </p:cNvGraphicFramePr>
          <p:nvPr/>
        </p:nvGraphicFramePr>
        <p:xfrm>
          <a:off x="914400" y="5475288"/>
          <a:ext cx="1079500" cy="393700"/>
        </p:xfrm>
        <a:graphic>
          <a:graphicData uri="http://schemas.openxmlformats.org/presentationml/2006/ole">
            <p:oleObj spid="_x0000_s480267" name="Equation" r:id="rId12" imgW="660240" imgH="228600" progId="Equation.DSMT4">
              <p:embed/>
            </p:oleObj>
          </a:graphicData>
        </a:graphic>
      </p:graphicFrame>
      <p:graphicFrame>
        <p:nvGraphicFramePr>
          <p:cNvPr id="24588" name="Object 12"/>
          <p:cNvGraphicFramePr>
            <a:graphicFrameLocks noChangeAspect="1"/>
          </p:cNvGraphicFramePr>
          <p:nvPr/>
        </p:nvGraphicFramePr>
        <p:xfrm>
          <a:off x="2003425" y="5267325"/>
          <a:ext cx="663575" cy="677863"/>
        </p:xfrm>
        <a:graphic>
          <a:graphicData uri="http://schemas.openxmlformats.org/presentationml/2006/ole">
            <p:oleObj spid="_x0000_s480268" name="Equation" r:id="rId13" imgW="406080" imgH="393480" progId="Equation.DSMT4">
              <p:embed/>
            </p:oleObj>
          </a:graphicData>
        </a:graphic>
      </p:graphicFrame>
      <p:graphicFrame>
        <p:nvGraphicFramePr>
          <p:cNvPr id="24589" name="Object 13"/>
          <p:cNvGraphicFramePr>
            <a:graphicFrameLocks noChangeAspect="1"/>
          </p:cNvGraphicFramePr>
          <p:nvPr/>
        </p:nvGraphicFramePr>
        <p:xfrm>
          <a:off x="6096000" y="5259388"/>
          <a:ext cx="849313" cy="765175"/>
        </p:xfrm>
        <a:graphic>
          <a:graphicData uri="http://schemas.openxmlformats.org/presentationml/2006/ole">
            <p:oleObj spid="_x0000_s480269" name="Equation" r:id="rId14" imgW="520560" imgH="444240" progId="Equation.DSMT4">
              <p:embed/>
            </p:oleObj>
          </a:graphicData>
        </a:graphic>
      </p:graphicFrame>
      <p:graphicFrame>
        <p:nvGraphicFramePr>
          <p:cNvPr id="24590" name="Object 14"/>
          <p:cNvGraphicFramePr>
            <a:graphicFrameLocks noChangeAspect="1"/>
          </p:cNvGraphicFramePr>
          <p:nvPr/>
        </p:nvGraphicFramePr>
        <p:xfrm>
          <a:off x="6934200" y="5259388"/>
          <a:ext cx="1824038" cy="765175"/>
        </p:xfrm>
        <a:graphic>
          <a:graphicData uri="http://schemas.openxmlformats.org/presentationml/2006/ole">
            <p:oleObj spid="_x0000_s480270" name="Equation" r:id="rId15" imgW="1117440" imgH="444240" progId="Equation.DSMT4">
              <p:embed/>
            </p:oleObj>
          </a:graphicData>
        </a:graphic>
      </p:graphicFrame>
      <p:graphicFrame>
        <p:nvGraphicFramePr>
          <p:cNvPr id="24591" name="Object 15"/>
          <p:cNvGraphicFramePr>
            <a:graphicFrameLocks noChangeAspect="1"/>
          </p:cNvGraphicFramePr>
          <p:nvPr/>
        </p:nvGraphicFramePr>
        <p:xfrm>
          <a:off x="4354513" y="2339975"/>
          <a:ext cx="1501775" cy="544513"/>
        </p:xfrm>
        <a:graphic>
          <a:graphicData uri="http://schemas.openxmlformats.org/presentationml/2006/ole">
            <p:oleObj spid="_x0000_s480271" name="Equation" r:id="rId16" imgW="800100" imgH="317500" progId="Equation.DSMT4">
              <p:embed/>
            </p:oleObj>
          </a:graphicData>
        </a:graphic>
      </p:graphicFrame>
      <p:graphicFrame>
        <p:nvGraphicFramePr>
          <p:cNvPr id="24592" name="Object 16"/>
          <p:cNvGraphicFramePr>
            <a:graphicFrameLocks noChangeAspect="1"/>
          </p:cNvGraphicFramePr>
          <p:nvPr/>
        </p:nvGraphicFramePr>
        <p:xfrm>
          <a:off x="5878513" y="2405063"/>
          <a:ext cx="2503487" cy="436562"/>
        </p:xfrm>
        <a:graphic>
          <a:graphicData uri="http://schemas.openxmlformats.org/presentationml/2006/ole">
            <p:oleObj spid="_x0000_s480272" name="Equation" r:id="rId17" imgW="1333440" imgH="253800" progId="Equation.DSMT4">
              <p:embed/>
            </p:oleObj>
          </a:graphicData>
        </a:graphic>
      </p:graphicFrame>
      <p:graphicFrame>
        <p:nvGraphicFramePr>
          <p:cNvPr id="24593" name="Object 17"/>
          <p:cNvGraphicFramePr>
            <a:graphicFrameLocks noChangeAspect="1"/>
          </p:cNvGraphicFramePr>
          <p:nvPr/>
        </p:nvGraphicFramePr>
        <p:xfrm>
          <a:off x="5129213" y="2849563"/>
          <a:ext cx="1728787" cy="585787"/>
        </p:xfrm>
        <a:graphic>
          <a:graphicData uri="http://schemas.openxmlformats.org/presentationml/2006/ole">
            <p:oleObj spid="_x0000_s480273" name="Equation" r:id="rId18" imgW="838080" imgH="3301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598"/>
                                        </p:tgtEl>
                                        <p:attrNameLst>
                                          <p:attrName>style.visibility</p:attrName>
                                        </p:attrNameLst>
                                      </p:cBhvr>
                                      <p:to>
                                        <p:strVal val="visible"/>
                                      </p:to>
                                    </p:set>
                                    <p:animEffect transition="in" filter="wipe(left)">
                                      <p:cBhvr>
                                        <p:cTn id="7" dur="500"/>
                                        <p:tgtEl>
                                          <p:spTgt spid="245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07"/>
                                        </p:tgtEl>
                                        <p:attrNameLst>
                                          <p:attrName>style.visibility</p:attrName>
                                        </p:attrNameLst>
                                      </p:cBhvr>
                                      <p:to>
                                        <p:strVal val="visible"/>
                                      </p:to>
                                    </p:set>
                                    <p:animEffect transition="in" filter="wipe(left)">
                                      <p:cBhvr>
                                        <p:cTn id="12" dur="500"/>
                                        <p:tgtEl>
                                          <p:spTgt spid="2460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46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605"/>
                                        </p:tgtEl>
                                        <p:attrNameLst>
                                          <p:attrName>style.visibility</p:attrName>
                                        </p:attrNameLst>
                                      </p:cBhvr>
                                      <p:to>
                                        <p:strVal val="visible"/>
                                      </p:to>
                                    </p:set>
                                    <p:animEffect transition="in" filter="wipe(left)">
                                      <p:cBhvr>
                                        <p:cTn id="20" dur="500"/>
                                        <p:tgtEl>
                                          <p:spTgt spid="2460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60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599"/>
                                        </p:tgtEl>
                                        <p:attrNameLst>
                                          <p:attrName>style.visibility</p:attrName>
                                        </p:attrNameLst>
                                      </p:cBhvr>
                                      <p:to>
                                        <p:strVal val="visible"/>
                                      </p:to>
                                    </p:set>
                                    <p:animEffect transition="in" filter="wipe(left)">
                                      <p:cBhvr>
                                        <p:cTn id="49" dur="500"/>
                                        <p:tgtEl>
                                          <p:spTgt spid="245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578"/>
                                        </p:tgtEl>
                                        <p:attrNameLst>
                                          <p:attrName>style.visibility</p:attrName>
                                        </p:attrNameLst>
                                      </p:cBhvr>
                                      <p:to>
                                        <p:strVal val="visible"/>
                                      </p:to>
                                    </p:set>
                                    <p:animEffect transition="in" filter="wipe(left)">
                                      <p:cBhvr>
                                        <p:cTn id="54" dur="500"/>
                                        <p:tgtEl>
                                          <p:spTgt spid="2457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4591"/>
                                        </p:tgtEl>
                                        <p:attrNameLst>
                                          <p:attrName>style.visibility</p:attrName>
                                        </p:attrNameLst>
                                      </p:cBhvr>
                                      <p:to>
                                        <p:strVal val="visible"/>
                                      </p:to>
                                    </p:set>
                                    <p:animEffect transition="in" filter="wipe(left)">
                                      <p:cBhvr>
                                        <p:cTn id="59" dur="500"/>
                                        <p:tgtEl>
                                          <p:spTgt spid="245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592"/>
                                        </p:tgtEl>
                                        <p:attrNameLst>
                                          <p:attrName>style.visibility</p:attrName>
                                        </p:attrNameLst>
                                      </p:cBhvr>
                                      <p:to>
                                        <p:strVal val="visible"/>
                                      </p:to>
                                    </p:set>
                                    <p:animEffect transition="in" filter="wipe(left)">
                                      <p:cBhvr>
                                        <p:cTn id="64" dur="500"/>
                                        <p:tgtEl>
                                          <p:spTgt spid="245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608"/>
                                        </p:tgtEl>
                                        <p:attrNameLst>
                                          <p:attrName>style.visibility</p:attrName>
                                        </p:attrNameLst>
                                      </p:cBhvr>
                                      <p:to>
                                        <p:strVal val="visible"/>
                                      </p:to>
                                    </p:set>
                                    <p:animEffect transition="in" filter="wipe(left)">
                                      <p:cBhvr>
                                        <p:cTn id="69" dur="500"/>
                                        <p:tgtEl>
                                          <p:spTgt spid="2460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4580"/>
                                        </p:tgtEl>
                                        <p:attrNameLst>
                                          <p:attrName>style.visibility</p:attrName>
                                        </p:attrNameLst>
                                      </p:cBhvr>
                                      <p:to>
                                        <p:strVal val="visible"/>
                                      </p:to>
                                    </p:set>
                                    <p:animEffect transition="in" filter="wipe(left)">
                                      <p:cBhvr>
                                        <p:cTn id="74" dur="500"/>
                                        <p:tgtEl>
                                          <p:spTgt spid="2458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4593"/>
                                        </p:tgtEl>
                                        <p:attrNameLst>
                                          <p:attrName>style.visibility</p:attrName>
                                        </p:attrNameLst>
                                      </p:cBhvr>
                                      <p:to>
                                        <p:strVal val="visible"/>
                                      </p:to>
                                    </p:set>
                                    <p:animEffect transition="in" filter="wipe(left)">
                                      <p:cBhvr>
                                        <p:cTn id="79" dur="500"/>
                                        <p:tgtEl>
                                          <p:spTgt spid="2459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4584"/>
                                        </p:tgtEl>
                                        <p:attrNameLst>
                                          <p:attrName>style.visibility</p:attrName>
                                        </p:attrNameLst>
                                      </p:cBhvr>
                                      <p:to>
                                        <p:strVal val="visible"/>
                                      </p:to>
                                    </p:set>
                                    <p:animEffect transition="in" filter="wipe(left)">
                                      <p:cBhvr>
                                        <p:cTn id="84" dur="500"/>
                                        <p:tgtEl>
                                          <p:spTgt spid="2458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4581"/>
                                        </p:tgtEl>
                                        <p:attrNameLst>
                                          <p:attrName>style.visibility</p:attrName>
                                        </p:attrNameLst>
                                      </p:cBhvr>
                                      <p:to>
                                        <p:strVal val="visible"/>
                                      </p:to>
                                    </p:set>
                                    <p:animEffect transition="in" filter="wipe(left)">
                                      <p:cBhvr>
                                        <p:cTn id="89" dur="500"/>
                                        <p:tgtEl>
                                          <p:spTgt spid="2458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4600"/>
                                        </p:tgtEl>
                                        <p:attrNameLst>
                                          <p:attrName>style.visibility</p:attrName>
                                        </p:attrNameLst>
                                      </p:cBhvr>
                                      <p:to>
                                        <p:strVal val="visible"/>
                                      </p:to>
                                    </p:set>
                                    <p:animEffect transition="in" filter="wipe(left)">
                                      <p:cBhvr>
                                        <p:cTn id="94" dur="500"/>
                                        <p:tgtEl>
                                          <p:spTgt spid="2460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4582"/>
                                        </p:tgtEl>
                                        <p:attrNameLst>
                                          <p:attrName>style.visibility</p:attrName>
                                        </p:attrNameLst>
                                      </p:cBhvr>
                                      <p:to>
                                        <p:strVal val="visible"/>
                                      </p:to>
                                    </p:set>
                                    <p:animEffect transition="in" filter="wipe(left)">
                                      <p:cBhvr>
                                        <p:cTn id="99" dur="500"/>
                                        <p:tgtEl>
                                          <p:spTgt spid="2458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4585"/>
                                        </p:tgtEl>
                                        <p:attrNameLst>
                                          <p:attrName>style.visibility</p:attrName>
                                        </p:attrNameLst>
                                      </p:cBhvr>
                                      <p:to>
                                        <p:strVal val="visible"/>
                                      </p:to>
                                    </p:set>
                                    <p:animEffect transition="in" filter="wipe(left)">
                                      <p:cBhvr>
                                        <p:cTn id="104" dur="500"/>
                                        <p:tgtEl>
                                          <p:spTgt spid="2458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4586"/>
                                        </p:tgtEl>
                                        <p:attrNameLst>
                                          <p:attrName>style.visibility</p:attrName>
                                        </p:attrNameLst>
                                      </p:cBhvr>
                                      <p:to>
                                        <p:strVal val="visible"/>
                                      </p:to>
                                    </p:set>
                                    <p:animEffect transition="in" filter="wipe(left)">
                                      <p:cBhvr>
                                        <p:cTn id="109" dur="500"/>
                                        <p:tgtEl>
                                          <p:spTgt spid="2458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4610"/>
                                        </p:tgtEl>
                                        <p:attrNameLst>
                                          <p:attrName>style.visibility</p:attrName>
                                        </p:attrNameLst>
                                      </p:cBhvr>
                                      <p:to>
                                        <p:strVal val="visible"/>
                                      </p:to>
                                    </p:set>
                                    <p:animEffect transition="in" filter="wipe(left)">
                                      <p:cBhvr>
                                        <p:cTn id="114" dur="500"/>
                                        <p:tgtEl>
                                          <p:spTgt spid="24610"/>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4583"/>
                                        </p:tgtEl>
                                        <p:attrNameLst>
                                          <p:attrName>style.visibility</p:attrName>
                                        </p:attrNameLst>
                                      </p:cBhvr>
                                      <p:to>
                                        <p:strVal val="visible"/>
                                      </p:to>
                                    </p:set>
                                    <p:animEffect transition="in" filter="wipe(left)">
                                      <p:cBhvr>
                                        <p:cTn id="119" dur="500"/>
                                        <p:tgtEl>
                                          <p:spTgt spid="2458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4587"/>
                                        </p:tgtEl>
                                        <p:attrNameLst>
                                          <p:attrName>style.visibility</p:attrName>
                                        </p:attrNameLst>
                                      </p:cBhvr>
                                      <p:to>
                                        <p:strVal val="visible"/>
                                      </p:to>
                                    </p:set>
                                    <p:animEffect transition="in" filter="wipe(left)">
                                      <p:cBhvr>
                                        <p:cTn id="124" dur="500"/>
                                        <p:tgtEl>
                                          <p:spTgt spid="2458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4588"/>
                                        </p:tgtEl>
                                        <p:attrNameLst>
                                          <p:attrName>style.visibility</p:attrName>
                                        </p:attrNameLst>
                                      </p:cBhvr>
                                      <p:to>
                                        <p:strVal val="visible"/>
                                      </p:to>
                                    </p:set>
                                    <p:animEffect transition="in" filter="wipe(left)">
                                      <p:cBhvr>
                                        <p:cTn id="129" dur="500"/>
                                        <p:tgtEl>
                                          <p:spTgt spid="2458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iterate type="wd">
                                    <p:tmPct val="10000"/>
                                  </p:iterate>
                                  <p:childTnLst>
                                    <p:set>
                                      <p:cBhvr>
                                        <p:cTn id="133" dur="1" fill="hold">
                                          <p:stCondLst>
                                            <p:cond delay="0"/>
                                          </p:stCondLst>
                                        </p:cTn>
                                        <p:tgtEl>
                                          <p:spTgt spid="24611"/>
                                        </p:tgtEl>
                                        <p:attrNameLst>
                                          <p:attrName>style.visibility</p:attrName>
                                        </p:attrNameLst>
                                      </p:cBhvr>
                                      <p:to>
                                        <p:strVal val="visible"/>
                                      </p:to>
                                    </p:set>
                                    <p:animEffect transition="in" filter="wipe(left)">
                                      <p:cBhvr>
                                        <p:cTn id="134" dur="500"/>
                                        <p:tgtEl>
                                          <p:spTgt spid="24611"/>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24579"/>
                                        </p:tgtEl>
                                        <p:attrNameLst>
                                          <p:attrName>style.visibility</p:attrName>
                                        </p:attrNameLst>
                                      </p:cBhvr>
                                      <p:to>
                                        <p:strVal val="visible"/>
                                      </p:to>
                                    </p:set>
                                    <p:animEffect transition="in" filter="wipe(left)">
                                      <p:cBhvr>
                                        <p:cTn id="139" dur="500"/>
                                        <p:tgtEl>
                                          <p:spTgt spid="24579"/>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24589"/>
                                        </p:tgtEl>
                                        <p:attrNameLst>
                                          <p:attrName>style.visibility</p:attrName>
                                        </p:attrNameLst>
                                      </p:cBhvr>
                                      <p:to>
                                        <p:strVal val="visible"/>
                                      </p:to>
                                    </p:set>
                                    <p:animEffect transition="in" filter="wipe(left)">
                                      <p:cBhvr>
                                        <p:cTn id="144" dur="500"/>
                                        <p:tgtEl>
                                          <p:spTgt spid="2458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24590"/>
                                        </p:tgtEl>
                                        <p:attrNameLst>
                                          <p:attrName>style.visibility</p:attrName>
                                        </p:attrNameLst>
                                      </p:cBhvr>
                                      <p:to>
                                        <p:strVal val="visible"/>
                                      </p:to>
                                    </p:set>
                                    <p:animEffect transition="in" filter="wipe(left)">
                                      <p:cBhvr>
                                        <p:cTn id="149"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P spid="24599" grpId="0" animBg="1"/>
      <p:bldP spid="24600" grpId="0" animBg="1"/>
      <p:bldP spid="24601" grpId="0" animBg="1"/>
      <p:bldP spid="24603" grpId="0" animBg="1"/>
      <p:bldP spid="24605" grpId="0"/>
      <p:bldP spid="24607" grpId="0" animBg="1"/>
      <p:bldP spid="24608" grpId="0" animBg="1"/>
      <p:bldP spid="24610" grpId="0" animBg="1"/>
      <p:bldP spid="24611"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16" name="Date Placeholder 2"/>
          <p:cNvSpPr>
            <a:spLocks noGrp="1"/>
          </p:cNvSpPr>
          <p:nvPr>
            <p:ph type="dt" sz="quarter" idx="10"/>
          </p:nvPr>
        </p:nvSpPr>
        <p:spPr>
          <a:noFill/>
        </p:spPr>
        <p:txBody>
          <a:bodyPr/>
          <a:lstStyle/>
          <a:p>
            <a:r>
              <a:rPr lang="en-US" smtClean="0"/>
              <a:t>Monday, June 20, 2011</a:t>
            </a:r>
          </a:p>
        </p:txBody>
      </p:sp>
      <p:sp>
        <p:nvSpPr>
          <p:cNvPr id="25617" name="Footer Placeholder 3"/>
          <p:cNvSpPr>
            <a:spLocks noGrp="1"/>
          </p:cNvSpPr>
          <p:nvPr>
            <p:ph type="ftr" sz="quarter" idx="11"/>
          </p:nvPr>
        </p:nvSpPr>
        <p:spPr>
          <a:noFill/>
        </p:spPr>
        <p:txBody>
          <a:bodyPr/>
          <a:lstStyle/>
          <a:p>
            <a:r>
              <a:rPr lang="en-US" smtClean="0"/>
              <a:t>PHYS 1443-001, Spring 2011 Dr. Jaehoon Yu</a:t>
            </a:r>
          </a:p>
        </p:txBody>
      </p:sp>
      <p:sp>
        <p:nvSpPr>
          <p:cNvPr id="25618" name="Slide Number Placeholder 4"/>
          <p:cNvSpPr>
            <a:spLocks noGrp="1"/>
          </p:cNvSpPr>
          <p:nvPr>
            <p:ph type="sldNum" sz="quarter" idx="12"/>
          </p:nvPr>
        </p:nvSpPr>
        <p:spPr>
          <a:noFill/>
        </p:spPr>
        <p:txBody>
          <a:bodyPr/>
          <a:lstStyle/>
          <a:p>
            <a:fld id="{4E27AC6C-7846-594F-B005-926A735CC9E5}" type="slidenum">
              <a:rPr lang="en-US"/>
              <a:pPr/>
              <a:t>23</a:t>
            </a:fld>
            <a:endParaRPr lang="en-US"/>
          </a:p>
        </p:txBody>
      </p:sp>
      <p:sp>
        <p:nvSpPr>
          <p:cNvPr id="619523" name="Text Box 3"/>
          <p:cNvSpPr txBox="1">
            <a:spLocks noChangeArrowheads="1"/>
          </p:cNvSpPr>
          <p:nvPr/>
        </p:nvSpPr>
        <p:spPr bwMode="auto">
          <a:xfrm>
            <a:off x="304800" y="3124200"/>
            <a:ext cx="3454400"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What are the forces in this motion? </a:t>
            </a:r>
          </a:p>
        </p:txBody>
      </p:sp>
      <p:graphicFrame>
        <p:nvGraphicFramePr>
          <p:cNvPr id="619524" name="Object 2"/>
          <p:cNvGraphicFramePr>
            <a:graphicFrameLocks noChangeAspect="1"/>
          </p:cNvGraphicFramePr>
          <p:nvPr/>
        </p:nvGraphicFramePr>
        <p:xfrm>
          <a:off x="1828800" y="4387850"/>
          <a:ext cx="1130300" cy="565150"/>
        </p:xfrm>
        <a:graphic>
          <a:graphicData uri="http://schemas.openxmlformats.org/presentationml/2006/ole">
            <p:oleObj spid="_x0000_s481282" name="Equation" r:id="rId4" imgW="507960" imgH="253800" progId="Equation.DSMT4">
              <p:embed/>
            </p:oleObj>
          </a:graphicData>
        </a:graphic>
      </p:graphicFrame>
      <p:pic>
        <p:nvPicPr>
          <p:cNvPr id="619525" name="Picture 5" descr="afg008"/>
          <p:cNvPicPr>
            <a:picLocks noChangeAspect="1" noChangeArrowheads="1"/>
          </p:cNvPicPr>
          <p:nvPr/>
        </p:nvPicPr>
        <p:blipFill>
          <a:blip r:embed="rId5"/>
          <a:srcRect/>
          <a:stretch>
            <a:fillRect/>
          </a:stretch>
        </p:blipFill>
        <p:spPr bwMode="auto">
          <a:xfrm>
            <a:off x="4495800" y="914400"/>
            <a:ext cx="4495800" cy="2139950"/>
          </a:xfrm>
          <a:prstGeom prst="rect">
            <a:avLst/>
          </a:prstGeom>
          <a:noFill/>
          <a:ln w="9525">
            <a:noFill/>
            <a:miter lim="800000"/>
            <a:headEnd/>
            <a:tailEnd/>
          </a:ln>
        </p:spPr>
      </p:pic>
      <p:sp>
        <p:nvSpPr>
          <p:cNvPr id="25621" name="Rectangle 6"/>
          <p:cNvSpPr>
            <a:spLocks noGrp="1" noChangeArrowheads="1"/>
          </p:cNvSpPr>
          <p:nvPr>
            <p:ph type="title"/>
          </p:nvPr>
        </p:nvSpPr>
        <p:spPr>
          <a:xfrm>
            <a:off x="685800" y="76200"/>
            <a:ext cx="7772400" cy="685800"/>
          </a:xfrm>
        </p:spPr>
        <p:txBody>
          <a:bodyPr/>
          <a:lstStyle/>
          <a:p>
            <a:r>
              <a:rPr lang="en-US" sz="4000"/>
              <a:t>Ex. Downhill Skiing</a:t>
            </a:r>
          </a:p>
        </p:txBody>
      </p:sp>
      <p:sp>
        <p:nvSpPr>
          <p:cNvPr id="619527" name="Text Box 7"/>
          <p:cNvSpPr txBox="1">
            <a:spLocks noChangeArrowheads="1"/>
          </p:cNvSpPr>
          <p:nvPr/>
        </p:nvSpPr>
        <p:spPr bwMode="auto">
          <a:xfrm>
            <a:off x="304800" y="838200"/>
            <a:ext cx="3886200" cy="22256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A 58kg skier is coasting down a 25</a:t>
            </a:r>
            <a:r>
              <a:rPr lang="en-US" sz="2000" baseline="30000">
                <a:solidFill>
                  <a:srgbClr val="333399"/>
                </a:solidFill>
                <a:latin typeface="Arial Narrow" charset="0"/>
              </a:rPr>
              <a:t>o</a:t>
            </a:r>
            <a:r>
              <a:rPr lang="en-US" sz="2000">
                <a:solidFill>
                  <a:srgbClr val="333399"/>
                </a:solidFill>
                <a:latin typeface="Arial Narrow" charset="0"/>
              </a:rPr>
              <a:t> slope.  A kinetic frictional force of magnitude </a:t>
            </a:r>
            <a:r>
              <a:rPr lang="en-US" sz="2000">
                <a:solidFill>
                  <a:srgbClr val="333399"/>
                </a:solidFill>
                <a:latin typeface="Monotype Corsiva" charset="0"/>
              </a:rPr>
              <a:t>f</a:t>
            </a:r>
            <a:r>
              <a:rPr lang="en-US" sz="2000" baseline="-25000">
                <a:solidFill>
                  <a:srgbClr val="333399"/>
                </a:solidFill>
                <a:latin typeface="Arial Narrow" charset="0"/>
              </a:rPr>
              <a:t>k</a:t>
            </a:r>
            <a:r>
              <a:rPr lang="en-US" sz="2000">
                <a:solidFill>
                  <a:srgbClr val="333399"/>
                </a:solidFill>
                <a:latin typeface="Arial Narrow" charset="0"/>
              </a:rPr>
              <a:t>=70N opposes her motion.  At the top of the slope, the skier’s speed is v</a:t>
            </a:r>
            <a:r>
              <a:rPr lang="en-US" sz="2000" baseline="-25000">
                <a:solidFill>
                  <a:srgbClr val="333399"/>
                </a:solidFill>
                <a:latin typeface="Arial Narrow" charset="0"/>
              </a:rPr>
              <a:t>0</a:t>
            </a:r>
            <a:r>
              <a:rPr lang="en-US" sz="2000">
                <a:solidFill>
                  <a:srgbClr val="333399"/>
                </a:solidFill>
                <a:latin typeface="Arial Narrow" charset="0"/>
              </a:rPr>
              <a:t>=3.6m/s.  Ignoring air resistance, determine the speed v</a:t>
            </a:r>
            <a:r>
              <a:rPr lang="en-US" sz="2000" baseline="-25000">
                <a:solidFill>
                  <a:srgbClr val="333399"/>
                </a:solidFill>
                <a:latin typeface="Arial Narrow" charset="0"/>
              </a:rPr>
              <a:t>f</a:t>
            </a:r>
            <a:r>
              <a:rPr lang="en-US" sz="2000">
                <a:solidFill>
                  <a:srgbClr val="333399"/>
                </a:solidFill>
                <a:latin typeface="Arial Narrow" charset="0"/>
              </a:rPr>
              <a:t> at the point that is displaced 57m downhill. </a:t>
            </a:r>
            <a:endParaRPr lang="en-US" sz="2000">
              <a:solidFill>
                <a:srgbClr val="333399"/>
              </a:solidFill>
              <a:latin typeface="Arial Narrow" charset="0"/>
              <a:ea typeface="Arial" charset="0"/>
              <a:cs typeface="Arial" charset="0"/>
            </a:endParaRPr>
          </a:p>
        </p:txBody>
      </p:sp>
      <p:sp>
        <p:nvSpPr>
          <p:cNvPr id="619528" name="Rectangle 8"/>
          <p:cNvSpPr>
            <a:spLocks noChangeArrowheads="1"/>
          </p:cNvSpPr>
          <p:nvPr/>
        </p:nvSpPr>
        <p:spPr bwMode="auto">
          <a:xfrm>
            <a:off x="6629400" y="685800"/>
            <a:ext cx="2514600" cy="25146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619530" name="Text Box 10"/>
          <p:cNvSpPr txBox="1">
            <a:spLocks noChangeArrowheads="1"/>
          </p:cNvSpPr>
          <p:nvPr/>
        </p:nvSpPr>
        <p:spPr bwMode="auto">
          <a:xfrm>
            <a:off x="258763" y="3505200"/>
            <a:ext cx="2246312"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Gravitational force: F</a:t>
            </a:r>
            <a:r>
              <a:rPr lang="en-US" sz="2000" baseline="-25000">
                <a:solidFill>
                  <a:srgbClr val="333399"/>
                </a:solidFill>
                <a:latin typeface="Arial Narrow" charset="0"/>
              </a:rPr>
              <a:t>g</a:t>
            </a:r>
            <a:r>
              <a:rPr lang="en-US" sz="2000">
                <a:solidFill>
                  <a:srgbClr val="333399"/>
                </a:solidFill>
                <a:latin typeface="Arial Narrow" charset="0"/>
              </a:rPr>
              <a:t> </a:t>
            </a:r>
          </a:p>
        </p:txBody>
      </p:sp>
      <p:sp>
        <p:nvSpPr>
          <p:cNvPr id="619531" name="Text Box 11"/>
          <p:cNvSpPr txBox="1">
            <a:spLocks noChangeArrowheads="1"/>
          </p:cNvSpPr>
          <p:nvPr/>
        </p:nvSpPr>
        <p:spPr bwMode="auto">
          <a:xfrm>
            <a:off x="2590800" y="3505200"/>
            <a:ext cx="1773238"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Normal force: F</a:t>
            </a:r>
            <a:r>
              <a:rPr lang="en-US" sz="2000" baseline="-25000">
                <a:solidFill>
                  <a:srgbClr val="333399"/>
                </a:solidFill>
                <a:latin typeface="Arial Narrow" charset="0"/>
              </a:rPr>
              <a:t>N</a:t>
            </a:r>
            <a:r>
              <a:rPr lang="en-US" sz="2000">
                <a:solidFill>
                  <a:srgbClr val="333399"/>
                </a:solidFill>
                <a:latin typeface="Arial Narrow" charset="0"/>
              </a:rPr>
              <a:t> </a:t>
            </a:r>
          </a:p>
        </p:txBody>
      </p:sp>
      <p:sp>
        <p:nvSpPr>
          <p:cNvPr id="619532" name="Text Box 12"/>
          <p:cNvSpPr txBox="1">
            <a:spLocks noChangeArrowheads="1"/>
          </p:cNvSpPr>
          <p:nvPr/>
        </p:nvSpPr>
        <p:spPr bwMode="auto">
          <a:xfrm>
            <a:off x="4451350" y="3506788"/>
            <a:ext cx="2482850"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Kinetic frictional force: </a:t>
            </a:r>
            <a:r>
              <a:rPr lang="en-US" sz="2000">
                <a:solidFill>
                  <a:srgbClr val="333399"/>
                </a:solidFill>
                <a:latin typeface="Monotype Corsiva" charset="0"/>
              </a:rPr>
              <a:t>f</a:t>
            </a:r>
            <a:r>
              <a:rPr lang="en-US" sz="2000" baseline="-25000">
                <a:solidFill>
                  <a:srgbClr val="333399"/>
                </a:solidFill>
                <a:latin typeface="Arial Narrow" charset="0"/>
              </a:rPr>
              <a:t>k</a:t>
            </a:r>
            <a:r>
              <a:rPr lang="en-US" sz="2000">
                <a:solidFill>
                  <a:srgbClr val="333399"/>
                </a:solidFill>
                <a:latin typeface="Arial Narrow" charset="0"/>
              </a:rPr>
              <a:t> </a:t>
            </a:r>
          </a:p>
        </p:txBody>
      </p:sp>
      <p:grpSp>
        <p:nvGrpSpPr>
          <p:cNvPr id="2" name="Group 13"/>
          <p:cNvGrpSpPr>
            <a:grpSpLocks/>
          </p:cNvGrpSpPr>
          <p:nvPr/>
        </p:nvGrpSpPr>
        <p:grpSpPr bwMode="auto">
          <a:xfrm rot="1528572">
            <a:off x="5121275" y="1295400"/>
            <a:ext cx="1889125" cy="1371600"/>
            <a:chOff x="3312" y="1200"/>
            <a:chExt cx="1190" cy="864"/>
          </a:xfrm>
        </p:grpSpPr>
        <p:grpSp>
          <p:nvGrpSpPr>
            <p:cNvPr id="3" name="Group 14"/>
            <p:cNvGrpSpPr>
              <a:grpSpLocks/>
            </p:cNvGrpSpPr>
            <p:nvPr/>
          </p:nvGrpSpPr>
          <p:grpSpPr bwMode="auto">
            <a:xfrm>
              <a:off x="3312" y="1344"/>
              <a:ext cx="1190" cy="720"/>
              <a:chOff x="2506" y="1344"/>
              <a:chExt cx="1190" cy="720"/>
            </a:xfrm>
          </p:grpSpPr>
          <p:sp>
            <p:nvSpPr>
              <p:cNvPr id="25635" name="Line 15"/>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25636" name="Line 16"/>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25637" name="Text Box 17"/>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25634" name="Text Box 18"/>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sp>
        <p:nvSpPr>
          <p:cNvPr id="619539" name="Text Box 19"/>
          <p:cNvSpPr txBox="1">
            <a:spLocks noChangeArrowheads="1"/>
          </p:cNvSpPr>
          <p:nvPr/>
        </p:nvSpPr>
        <p:spPr bwMode="auto">
          <a:xfrm>
            <a:off x="304800" y="3946525"/>
            <a:ext cx="6157913"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What are the X and Y component of the net force in this motion? </a:t>
            </a:r>
          </a:p>
        </p:txBody>
      </p:sp>
      <p:sp>
        <p:nvSpPr>
          <p:cNvPr id="619540" name="Text Box 20"/>
          <p:cNvSpPr txBox="1">
            <a:spLocks noChangeArrowheads="1"/>
          </p:cNvSpPr>
          <p:nvPr/>
        </p:nvSpPr>
        <p:spPr bwMode="auto">
          <a:xfrm>
            <a:off x="341313" y="4495800"/>
            <a:ext cx="1411287"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 component</a:t>
            </a:r>
          </a:p>
        </p:txBody>
      </p:sp>
      <p:graphicFrame>
        <p:nvGraphicFramePr>
          <p:cNvPr id="619541" name="Object 3"/>
          <p:cNvGraphicFramePr>
            <a:graphicFrameLocks noChangeAspect="1"/>
          </p:cNvGraphicFramePr>
          <p:nvPr/>
        </p:nvGraphicFramePr>
        <p:xfrm>
          <a:off x="2438400" y="5105400"/>
          <a:ext cx="762000" cy="508000"/>
        </p:xfrm>
        <a:graphic>
          <a:graphicData uri="http://schemas.openxmlformats.org/presentationml/2006/ole">
            <p:oleObj spid="_x0000_s481283" name="Equation" r:id="rId6" imgW="342720" imgH="228600" progId="Equation.DSMT4">
              <p:embed/>
            </p:oleObj>
          </a:graphicData>
        </a:graphic>
      </p:graphicFrame>
      <p:sp>
        <p:nvSpPr>
          <p:cNvPr id="619542" name="Text Box 22"/>
          <p:cNvSpPr txBox="1">
            <a:spLocks noChangeArrowheads="1"/>
          </p:cNvSpPr>
          <p:nvPr/>
        </p:nvSpPr>
        <p:spPr bwMode="auto">
          <a:xfrm>
            <a:off x="304800" y="5089525"/>
            <a:ext cx="1998663"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From this we obtain</a:t>
            </a:r>
          </a:p>
        </p:txBody>
      </p:sp>
      <p:sp>
        <p:nvSpPr>
          <p:cNvPr id="619543" name="Text Box 23"/>
          <p:cNvSpPr txBox="1">
            <a:spLocks noChangeArrowheads="1"/>
          </p:cNvSpPr>
          <p:nvPr/>
        </p:nvSpPr>
        <p:spPr bwMode="auto">
          <a:xfrm>
            <a:off x="385763" y="5638800"/>
            <a:ext cx="3881437"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What is the coefficient of kinetic friction?</a:t>
            </a:r>
          </a:p>
        </p:txBody>
      </p:sp>
      <p:graphicFrame>
        <p:nvGraphicFramePr>
          <p:cNvPr id="619544" name="Object 4"/>
          <p:cNvGraphicFramePr>
            <a:graphicFrameLocks noChangeAspect="1"/>
          </p:cNvGraphicFramePr>
          <p:nvPr/>
        </p:nvGraphicFramePr>
        <p:xfrm>
          <a:off x="2997200" y="4419600"/>
          <a:ext cx="508000" cy="536575"/>
        </p:xfrm>
        <a:graphic>
          <a:graphicData uri="http://schemas.openxmlformats.org/presentationml/2006/ole">
            <p:oleObj spid="_x0000_s481284" name="Equation" r:id="rId7" imgW="228600" imgH="241200" progId="Equation.DSMT4">
              <p:embed/>
            </p:oleObj>
          </a:graphicData>
        </a:graphic>
      </p:graphicFrame>
      <p:graphicFrame>
        <p:nvGraphicFramePr>
          <p:cNvPr id="619545" name="Object 5"/>
          <p:cNvGraphicFramePr>
            <a:graphicFrameLocks noChangeAspect="1"/>
          </p:cNvGraphicFramePr>
          <p:nvPr/>
        </p:nvGraphicFramePr>
        <p:xfrm>
          <a:off x="3505200" y="4443413"/>
          <a:ext cx="958850" cy="509587"/>
        </p:xfrm>
        <a:graphic>
          <a:graphicData uri="http://schemas.openxmlformats.org/presentationml/2006/ole">
            <p:oleObj spid="_x0000_s481285" name="Equation" r:id="rId8" imgW="431640" imgH="228600" progId="Equation.DSMT4">
              <p:embed/>
            </p:oleObj>
          </a:graphicData>
        </a:graphic>
      </p:graphicFrame>
      <p:graphicFrame>
        <p:nvGraphicFramePr>
          <p:cNvPr id="619546" name="Object 6"/>
          <p:cNvGraphicFramePr>
            <a:graphicFrameLocks noChangeAspect="1"/>
          </p:cNvGraphicFramePr>
          <p:nvPr/>
        </p:nvGraphicFramePr>
        <p:xfrm>
          <a:off x="4425950" y="4419600"/>
          <a:ext cx="1974850" cy="508000"/>
        </p:xfrm>
        <a:graphic>
          <a:graphicData uri="http://schemas.openxmlformats.org/presentationml/2006/ole">
            <p:oleObj spid="_x0000_s481286" name="Equation" r:id="rId9" imgW="888840" imgH="228600" progId="Equation.DSMT4">
              <p:embed/>
            </p:oleObj>
          </a:graphicData>
        </a:graphic>
      </p:graphicFrame>
      <p:graphicFrame>
        <p:nvGraphicFramePr>
          <p:cNvPr id="619547" name="Object 7"/>
          <p:cNvGraphicFramePr>
            <a:graphicFrameLocks noChangeAspect="1"/>
          </p:cNvGraphicFramePr>
          <p:nvPr/>
        </p:nvGraphicFramePr>
        <p:xfrm>
          <a:off x="6400800" y="4443413"/>
          <a:ext cx="762000" cy="509587"/>
        </p:xfrm>
        <a:graphic>
          <a:graphicData uri="http://schemas.openxmlformats.org/presentationml/2006/ole">
            <p:oleObj spid="_x0000_s481287" name="Equation" r:id="rId10" imgW="342720" imgH="228600" progId="Equation.DSMT4">
              <p:embed/>
            </p:oleObj>
          </a:graphicData>
        </a:graphic>
      </p:graphicFrame>
      <p:graphicFrame>
        <p:nvGraphicFramePr>
          <p:cNvPr id="619548" name="Object 8"/>
          <p:cNvGraphicFramePr>
            <a:graphicFrameLocks noChangeAspect="1"/>
          </p:cNvGraphicFramePr>
          <p:nvPr/>
        </p:nvGraphicFramePr>
        <p:xfrm>
          <a:off x="7110413" y="4481513"/>
          <a:ext cx="280987" cy="395287"/>
        </p:xfrm>
        <a:graphic>
          <a:graphicData uri="http://schemas.openxmlformats.org/presentationml/2006/ole">
            <p:oleObj spid="_x0000_s481288" name="Equation" r:id="rId11" imgW="126720" imgH="177480" progId="Equation.DSMT4">
              <p:embed/>
            </p:oleObj>
          </a:graphicData>
        </a:graphic>
      </p:graphicFrame>
      <p:graphicFrame>
        <p:nvGraphicFramePr>
          <p:cNvPr id="619549" name="Object 9"/>
          <p:cNvGraphicFramePr>
            <a:graphicFrameLocks noChangeAspect="1"/>
          </p:cNvGraphicFramePr>
          <p:nvPr/>
        </p:nvGraphicFramePr>
        <p:xfrm>
          <a:off x="3148013" y="5029200"/>
          <a:ext cx="1804987" cy="508000"/>
        </p:xfrm>
        <a:graphic>
          <a:graphicData uri="http://schemas.openxmlformats.org/presentationml/2006/ole">
            <p:oleObj spid="_x0000_s481289" name="Equation" r:id="rId12" imgW="812520" imgH="228600" progId="Equation.DSMT4">
              <p:embed/>
            </p:oleObj>
          </a:graphicData>
        </a:graphic>
      </p:graphicFrame>
      <p:graphicFrame>
        <p:nvGraphicFramePr>
          <p:cNvPr id="619550" name="Object 10"/>
          <p:cNvGraphicFramePr>
            <a:graphicFrameLocks noChangeAspect="1"/>
          </p:cNvGraphicFramePr>
          <p:nvPr/>
        </p:nvGraphicFramePr>
        <p:xfrm>
          <a:off x="4935538" y="5029200"/>
          <a:ext cx="3217862" cy="452438"/>
        </p:xfrm>
        <a:graphic>
          <a:graphicData uri="http://schemas.openxmlformats.org/presentationml/2006/ole">
            <p:oleObj spid="_x0000_s481290" name="Equation" r:id="rId13" imgW="1447560" imgH="203040" progId="Equation.DSMT4">
              <p:embed/>
            </p:oleObj>
          </a:graphicData>
        </a:graphic>
      </p:graphicFrame>
      <p:graphicFrame>
        <p:nvGraphicFramePr>
          <p:cNvPr id="619551" name="Object 11"/>
          <p:cNvGraphicFramePr>
            <a:graphicFrameLocks noChangeAspect="1"/>
          </p:cNvGraphicFramePr>
          <p:nvPr/>
        </p:nvGraphicFramePr>
        <p:xfrm>
          <a:off x="4343400" y="5697538"/>
          <a:ext cx="530225" cy="398462"/>
        </p:xfrm>
        <a:graphic>
          <a:graphicData uri="http://schemas.openxmlformats.org/presentationml/2006/ole">
            <p:oleObj spid="_x0000_s481291" name="Equation" r:id="rId14" imgW="304560" imgH="228600" progId="Equation.DSMT4">
              <p:embed/>
            </p:oleObj>
          </a:graphicData>
        </a:graphic>
      </p:graphicFrame>
      <p:graphicFrame>
        <p:nvGraphicFramePr>
          <p:cNvPr id="619552" name="Object 12"/>
          <p:cNvGraphicFramePr>
            <a:graphicFrameLocks noChangeAspect="1"/>
          </p:cNvGraphicFramePr>
          <p:nvPr/>
        </p:nvGraphicFramePr>
        <p:xfrm>
          <a:off x="6130925" y="5638800"/>
          <a:ext cx="574675" cy="398463"/>
        </p:xfrm>
        <a:graphic>
          <a:graphicData uri="http://schemas.openxmlformats.org/presentationml/2006/ole">
            <p:oleObj spid="_x0000_s481292" name="Equation" r:id="rId15" imgW="330120" imgH="228600" progId="Equation.DSMT4">
              <p:embed/>
            </p:oleObj>
          </a:graphicData>
        </a:graphic>
      </p:graphicFrame>
      <p:graphicFrame>
        <p:nvGraphicFramePr>
          <p:cNvPr id="619553" name="Object 13"/>
          <p:cNvGraphicFramePr>
            <a:graphicFrameLocks noChangeAspect="1"/>
          </p:cNvGraphicFramePr>
          <p:nvPr/>
        </p:nvGraphicFramePr>
        <p:xfrm>
          <a:off x="6675438" y="5495925"/>
          <a:ext cx="639762" cy="752475"/>
        </p:xfrm>
        <a:graphic>
          <a:graphicData uri="http://schemas.openxmlformats.org/presentationml/2006/ole">
            <p:oleObj spid="_x0000_s481293" name="Equation" r:id="rId16" imgW="368280" imgH="431640" progId="Equation.DSMT4">
              <p:embed/>
            </p:oleObj>
          </a:graphicData>
        </a:graphic>
      </p:graphicFrame>
      <p:graphicFrame>
        <p:nvGraphicFramePr>
          <p:cNvPr id="619554" name="Object 14"/>
          <p:cNvGraphicFramePr>
            <a:graphicFrameLocks noChangeAspect="1"/>
          </p:cNvGraphicFramePr>
          <p:nvPr/>
        </p:nvGraphicFramePr>
        <p:xfrm>
          <a:off x="7296150" y="5486400"/>
          <a:ext cx="1238250" cy="685800"/>
        </p:xfrm>
        <a:graphic>
          <a:graphicData uri="http://schemas.openxmlformats.org/presentationml/2006/ole">
            <p:oleObj spid="_x0000_s481294" name="Equation" r:id="rId17" imgW="711000" imgH="393480" progId="Equation.DSMT4">
              <p:embed/>
            </p:oleObj>
          </a:graphicData>
        </a:graphic>
      </p:graphicFrame>
      <p:graphicFrame>
        <p:nvGraphicFramePr>
          <p:cNvPr id="619555" name="Object 15"/>
          <p:cNvGraphicFramePr>
            <a:graphicFrameLocks noChangeAspect="1"/>
          </p:cNvGraphicFramePr>
          <p:nvPr/>
        </p:nvGraphicFramePr>
        <p:xfrm>
          <a:off x="4945063" y="5638800"/>
          <a:ext cx="617537" cy="398463"/>
        </p:xfrm>
        <a:graphic>
          <a:graphicData uri="http://schemas.openxmlformats.org/presentationml/2006/ole">
            <p:oleObj spid="_x0000_s481295" name="Equation" r:id="rId18" imgW="355320" imgH="228600" progId="Equation.DSMT4">
              <p:embed/>
            </p:oleObj>
          </a:graphicData>
        </a:graphic>
      </p:graphicFrame>
      <p:sp>
        <p:nvSpPr>
          <p:cNvPr id="619556" name="AutoShape 36"/>
          <p:cNvSpPr>
            <a:spLocks noChangeArrowheads="1"/>
          </p:cNvSpPr>
          <p:nvPr/>
        </p:nvSpPr>
        <p:spPr bwMode="auto">
          <a:xfrm>
            <a:off x="5715000" y="56388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19527"/>
                                        </p:tgtEl>
                                        <p:attrNameLst>
                                          <p:attrName>style.visibility</p:attrName>
                                        </p:attrNameLst>
                                      </p:cBhvr>
                                      <p:to>
                                        <p:strVal val="visible"/>
                                      </p:to>
                                    </p:set>
                                    <p:animEffect transition="in" filter="wipe(left)">
                                      <p:cBhvr>
                                        <p:cTn id="7" dur="500"/>
                                        <p:tgtEl>
                                          <p:spTgt spid="619527"/>
                                        </p:tgtEl>
                                      </p:cBhvr>
                                    </p:animEffect>
                                  </p:childTnLst>
                                </p:cTn>
                              </p:par>
                            </p:childTnLst>
                          </p:cTn>
                        </p:par>
                        <p:par>
                          <p:cTn id="8" fill="hold">
                            <p:stCondLst>
                              <p:cond delay="3300"/>
                            </p:stCondLst>
                            <p:childTnLst>
                              <p:par>
                                <p:cTn id="9" presetID="53" presetClass="entr" presetSubtype="0" fill="hold" nodeType="afterEffect">
                                  <p:stCondLst>
                                    <p:cond delay="0"/>
                                  </p:stCondLst>
                                  <p:childTnLst>
                                    <p:set>
                                      <p:cBhvr>
                                        <p:cTn id="10" dur="1" fill="hold">
                                          <p:stCondLst>
                                            <p:cond delay="0"/>
                                          </p:stCondLst>
                                        </p:cTn>
                                        <p:tgtEl>
                                          <p:spTgt spid="619525"/>
                                        </p:tgtEl>
                                        <p:attrNameLst>
                                          <p:attrName>style.visibility</p:attrName>
                                        </p:attrNameLst>
                                      </p:cBhvr>
                                      <p:to>
                                        <p:strVal val="visible"/>
                                      </p:to>
                                    </p:set>
                                    <p:anim calcmode="lin" valueType="num">
                                      <p:cBhvr>
                                        <p:cTn id="11" dur="500" fill="hold"/>
                                        <p:tgtEl>
                                          <p:spTgt spid="619525"/>
                                        </p:tgtEl>
                                        <p:attrNameLst>
                                          <p:attrName>ppt_w</p:attrName>
                                        </p:attrNameLst>
                                      </p:cBhvr>
                                      <p:tavLst>
                                        <p:tav tm="0">
                                          <p:val>
                                            <p:fltVal val="0"/>
                                          </p:val>
                                        </p:tav>
                                        <p:tav tm="100000">
                                          <p:val>
                                            <p:strVal val="#ppt_w"/>
                                          </p:val>
                                        </p:tav>
                                      </p:tavLst>
                                    </p:anim>
                                    <p:anim calcmode="lin" valueType="num">
                                      <p:cBhvr>
                                        <p:cTn id="12" dur="500" fill="hold"/>
                                        <p:tgtEl>
                                          <p:spTgt spid="619525"/>
                                        </p:tgtEl>
                                        <p:attrNameLst>
                                          <p:attrName>ppt_h</p:attrName>
                                        </p:attrNameLst>
                                      </p:cBhvr>
                                      <p:tavLst>
                                        <p:tav tm="0">
                                          <p:val>
                                            <p:fltVal val="0"/>
                                          </p:val>
                                        </p:tav>
                                        <p:tav tm="100000">
                                          <p:val>
                                            <p:strVal val="#ppt_h"/>
                                          </p:val>
                                        </p:tav>
                                      </p:tavLst>
                                    </p:anim>
                                    <p:animEffect transition="in" filter="fade">
                                      <p:cBhvr>
                                        <p:cTn id="13" dur="500"/>
                                        <p:tgtEl>
                                          <p:spTgt spid="6195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619523"/>
                                        </p:tgtEl>
                                        <p:attrNameLst>
                                          <p:attrName>style.visibility</p:attrName>
                                        </p:attrNameLst>
                                      </p:cBhvr>
                                      <p:to>
                                        <p:strVal val="visible"/>
                                      </p:to>
                                    </p:set>
                                    <p:animEffect transition="in" filter="wipe(left)">
                                      <p:cBhvr>
                                        <p:cTn id="18" dur="500"/>
                                        <p:tgtEl>
                                          <p:spTgt spid="6195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619530"/>
                                        </p:tgtEl>
                                        <p:attrNameLst>
                                          <p:attrName>style.visibility</p:attrName>
                                        </p:attrNameLst>
                                      </p:cBhvr>
                                      <p:to>
                                        <p:strVal val="visible"/>
                                      </p:to>
                                    </p:set>
                                    <p:animEffect transition="in" filter="wipe(left)">
                                      <p:cBhvr>
                                        <p:cTn id="23" dur="500"/>
                                        <p:tgtEl>
                                          <p:spTgt spid="6195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619531"/>
                                        </p:tgtEl>
                                        <p:attrNameLst>
                                          <p:attrName>style.visibility</p:attrName>
                                        </p:attrNameLst>
                                      </p:cBhvr>
                                      <p:to>
                                        <p:strVal val="visible"/>
                                      </p:to>
                                    </p:set>
                                    <p:animEffect transition="in" filter="wipe(left)">
                                      <p:cBhvr>
                                        <p:cTn id="28" dur="500"/>
                                        <p:tgtEl>
                                          <p:spTgt spid="6195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619532"/>
                                        </p:tgtEl>
                                        <p:attrNameLst>
                                          <p:attrName>style.visibility</p:attrName>
                                        </p:attrNameLst>
                                      </p:cBhvr>
                                      <p:to>
                                        <p:strVal val="visible"/>
                                      </p:to>
                                    </p:set>
                                    <p:animEffect transition="in" filter="wipe(left)">
                                      <p:cBhvr>
                                        <p:cTn id="33" dur="500"/>
                                        <p:tgtEl>
                                          <p:spTgt spid="61953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iterate type="wd">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grpId="0" nodeType="clickEffect">
                                  <p:stCondLst>
                                    <p:cond delay="0"/>
                                  </p:stCondLst>
                                  <p:childTnLst>
                                    <p:animEffect transition="out" filter="checkerboard(across)">
                                      <p:cBhvr>
                                        <p:cTn id="44" dur="500"/>
                                        <p:tgtEl>
                                          <p:spTgt spid="619528"/>
                                        </p:tgtEl>
                                      </p:cBhvr>
                                    </p:animEffect>
                                    <p:set>
                                      <p:cBhvr>
                                        <p:cTn id="45" dur="1" fill="hold">
                                          <p:stCondLst>
                                            <p:cond delay="499"/>
                                          </p:stCondLst>
                                        </p:cTn>
                                        <p:tgtEl>
                                          <p:spTgt spid="6195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619539"/>
                                        </p:tgtEl>
                                        <p:attrNameLst>
                                          <p:attrName>style.visibility</p:attrName>
                                        </p:attrNameLst>
                                      </p:cBhvr>
                                      <p:to>
                                        <p:strVal val="visible"/>
                                      </p:to>
                                    </p:set>
                                    <p:animEffect transition="in" filter="wipe(left)">
                                      <p:cBhvr>
                                        <p:cTn id="50" dur="500"/>
                                        <p:tgtEl>
                                          <p:spTgt spid="6195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619540"/>
                                        </p:tgtEl>
                                        <p:attrNameLst>
                                          <p:attrName>style.visibility</p:attrName>
                                        </p:attrNameLst>
                                      </p:cBhvr>
                                      <p:to>
                                        <p:strVal val="visible"/>
                                      </p:to>
                                    </p:set>
                                    <p:animEffect transition="in" filter="wipe(left)">
                                      <p:cBhvr>
                                        <p:cTn id="55" dur="500"/>
                                        <p:tgtEl>
                                          <p:spTgt spid="6195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19524"/>
                                        </p:tgtEl>
                                        <p:attrNameLst>
                                          <p:attrName>style.visibility</p:attrName>
                                        </p:attrNameLst>
                                      </p:cBhvr>
                                      <p:to>
                                        <p:strVal val="visible"/>
                                      </p:to>
                                    </p:set>
                                    <p:animEffect transition="in" filter="wipe(left)">
                                      <p:cBhvr>
                                        <p:cTn id="60" dur="500"/>
                                        <p:tgtEl>
                                          <p:spTgt spid="6195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19544"/>
                                        </p:tgtEl>
                                        <p:attrNameLst>
                                          <p:attrName>style.visibility</p:attrName>
                                        </p:attrNameLst>
                                      </p:cBhvr>
                                      <p:to>
                                        <p:strVal val="visible"/>
                                      </p:to>
                                    </p:set>
                                    <p:animEffect transition="in" filter="wipe(left)">
                                      <p:cBhvr>
                                        <p:cTn id="65" dur="500"/>
                                        <p:tgtEl>
                                          <p:spTgt spid="61954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19545"/>
                                        </p:tgtEl>
                                        <p:attrNameLst>
                                          <p:attrName>style.visibility</p:attrName>
                                        </p:attrNameLst>
                                      </p:cBhvr>
                                      <p:to>
                                        <p:strVal val="visible"/>
                                      </p:to>
                                    </p:set>
                                    <p:animEffect transition="in" filter="wipe(left)">
                                      <p:cBhvr>
                                        <p:cTn id="70" dur="500"/>
                                        <p:tgtEl>
                                          <p:spTgt spid="61954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19546"/>
                                        </p:tgtEl>
                                        <p:attrNameLst>
                                          <p:attrName>style.visibility</p:attrName>
                                        </p:attrNameLst>
                                      </p:cBhvr>
                                      <p:to>
                                        <p:strVal val="visible"/>
                                      </p:to>
                                    </p:set>
                                    <p:animEffect transition="in" filter="wipe(left)">
                                      <p:cBhvr>
                                        <p:cTn id="75" dur="500"/>
                                        <p:tgtEl>
                                          <p:spTgt spid="61954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619547"/>
                                        </p:tgtEl>
                                        <p:attrNameLst>
                                          <p:attrName>style.visibility</p:attrName>
                                        </p:attrNameLst>
                                      </p:cBhvr>
                                      <p:to>
                                        <p:strVal val="visible"/>
                                      </p:to>
                                    </p:set>
                                    <p:animEffect transition="in" filter="wipe(left)">
                                      <p:cBhvr>
                                        <p:cTn id="80" dur="500"/>
                                        <p:tgtEl>
                                          <p:spTgt spid="61954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19548"/>
                                        </p:tgtEl>
                                        <p:attrNameLst>
                                          <p:attrName>style.visibility</p:attrName>
                                        </p:attrNameLst>
                                      </p:cBhvr>
                                      <p:to>
                                        <p:strVal val="visible"/>
                                      </p:to>
                                    </p:set>
                                    <p:animEffect transition="in" filter="wipe(left)">
                                      <p:cBhvr>
                                        <p:cTn id="85" dur="500"/>
                                        <p:tgtEl>
                                          <p:spTgt spid="61954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619542"/>
                                        </p:tgtEl>
                                        <p:attrNameLst>
                                          <p:attrName>style.visibility</p:attrName>
                                        </p:attrNameLst>
                                      </p:cBhvr>
                                      <p:to>
                                        <p:strVal val="visible"/>
                                      </p:to>
                                    </p:set>
                                    <p:animEffect transition="in" filter="wipe(left)">
                                      <p:cBhvr>
                                        <p:cTn id="90" dur="500"/>
                                        <p:tgtEl>
                                          <p:spTgt spid="61954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19541"/>
                                        </p:tgtEl>
                                        <p:attrNameLst>
                                          <p:attrName>style.visibility</p:attrName>
                                        </p:attrNameLst>
                                      </p:cBhvr>
                                      <p:to>
                                        <p:strVal val="visible"/>
                                      </p:to>
                                    </p:set>
                                    <p:animEffect transition="in" filter="wipe(left)">
                                      <p:cBhvr>
                                        <p:cTn id="95" dur="500"/>
                                        <p:tgtEl>
                                          <p:spTgt spid="61954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619549"/>
                                        </p:tgtEl>
                                        <p:attrNameLst>
                                          <p:attrName>style.visibility</p:attrName>
                                        </p:attrNameLst>
                                      </p:cBhvr>
                                      <p:to>
                                        <p:strVal val="visible"/>
                                      </p:to>
                                    </p:set>
                                    <p:animEffect transition="in" filter="wipe(left)">
                                      <p:cBhvr>
                                        <p:cTn id="100" dur="500"/>
                                        <p:tgtEl>
                                          <p:spTgt spid="61954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619550"/>
                                        </p:tgtEl>
                                        <p:attrNameLst>
                                          <p:attrName>style.visibility</p:attrName>
                                        </p:attrNameLst>
                                      </p:cBhvr>
                                      <p:to>
                                        <p:strVal val="visible"/>
                                      </p:to>
                                    </p:set>
                                    <p:animEffect transition="in" filter="wipe(left)">
                                      <p:cBhvr>
                                        <p:cTn id="105" dur="500"/>
                                        <p:tgtEl>
                                          <p:spTgt spid="61955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619543"/>
                                        </p:tgtEl>
                                        <p:attrNameLst>
                                          <p:attrName>style.visibility</p:attrName>
                                        </p:attrNameLst>
                                      </p:cBhvr>
                                      <p:to>
                                        <p:strVal val="visible"/>
                                      </p:to>
                                    </p:set>
                                    <p:animEffect transition="in" filter="wipe(left)">
                                      <p:cBhvr>
                                        <p:cTn id="110" dur="500"/>
                                        <p:tgtEl>
                                          <p:spTgt spid="61954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619551"/>
                                        </p:tgtEl>
                                        <p:attrNameLst>
                                          <p:attrName>style.visibility</p:attrName>
                                        </p:attrNameLst>
                                      </p:cBhvr>
                                      <p:to>
                                        <p:strVal val="visible"/>
                                      </p:to>
                                    </p:set>
                                    <p:animEffect transition="in" filter="wipe(left)">
                                      <p:cBhvr>
                                        <p:cTn id="115" dur="500"/>
                                        <p:tgtEl>
                                          <p:spTgt spid="61955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619555"/>
                                        </p:tgtEl>
                                        <p:attrNameLst>
                                          <p:attrName>style.visibility</p:attrName>
                                        </p:attrNameLst>
                                      </p:cBhvr>
                                      <p:to>
                                        <p:strVal val="visible"/>
                                      </p:to>
                                    </p:set>
                                    <p:animEffect transition="in" filter="wipe(left)">
                                      <p:cBhvr>
                                        <p:cTn id="120" dur="500"/>
                                        <p:tgtEl>
                                          <p:spTgt spid="61955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619556"/>
                                        </p:tgtEl>
                                        <p:attrNameLst>
                                          <p:attrName>style.visibility</p:attrName>
                                        </p:attrNameLst>
                                      </p:cBhvr>
                                      <p:to>
                                        <p:strVal val="visible"/>
                                      </p:to>
                                    </p:set>
                                    <p:animEffect transition="in" filter="wipe(left)">
                                      <p:cBhvr>
                                        <p:cTn id="125" dur="500"/>
                                        <p:tgtEl>
                                          <p:spTgt spid="619556"/>
                                        </p:tgtEl>
                                      </p:cBhvr>
                                    </p:animEffect>
                                  </p:childTnLst>
                                </p:cTn>
                              </p:par>
                            </p:childTnLst>
                          </p:cTn>
                        </p:par>
                        <p:par>
                          <p:cTn id="126" fill="hold">
                            <p:stCondLst>
                              <p:cond delay="500"/>
                            </p:stCondLst>
                            <p:childTnLst>
                              <p:par>
                                <p:cTn id="127" presetID="22" presetClass="entr" presetSubtype="8" fill="hold" nodeType="afterEffect">
                                  <p:stCondLst>
                                    <p:cond delay="0"/>
                                  </p:stCondLst>
                                  <p:childTnLst>
                                    <p:set>
                                      <p:cBhvr>
                                        <p:cTn id="128" dur="1" fill="hold">
                                          <p:stCondLst>
                                            <p:cond delay="0"/>
                                          </p:stCondLst>
                                        </p:cTn>
                                        <p:tgtEl>
                                          <p:spTgt spid="619552"/>
                                        </p:tgtEl>
                                        <p:attrNameLst>
                                          <p:attrName>style.visibility</p:attrName>
                                        </p:attrNameLst>
                                      </p:cBhvr>
                                      <p:to>
                                        <p:strVal val="visible"/>
                                      </p:to>
                                    </p:set>
                                    <p:animEffect transition="in" filter="wipe(left)">
                                      <p:cBhvr>
                                        <p:cTn id="129" dur="500"/>
                                        <p:tgtEl>
                                          <p:spTgt spid="61955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619553"/>
                                        </p:tgtEl>
                                        <p:attrNameLst>
                                          <p:attrName>style.visibility</p:attrName>
                                        </p:attrNameLst>
                                      </p:cBhvr>
                                      <p:to>
                                        <p:strVal val="visible"/>
                                      </p:to>
                                    </p:set>
                                    <p:animEffect transition="in" filter="wipe(left)">
                                      <p:cBhvr>
                                        <p:cTn id="134" dur="500"/>
                                        <p:tgtEl>
                                          <p:spTgt spid="61955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619554"/>
                                        </p:tgtEl>
                                        <p:attrNameLst>
                                          <p:attrName>style.visibility</p:attrName>
                                        </p:attrNameLst>
                                      </p:cBhvr>
                                      <p:to>
                                        <p:strVal val="visible"/>
                                      </p:to>
                                    </p:set>
                                    <p:animEffect transition="in" filter="wipe(left)">
                                      <p:cBhvr>
                                        <p:cTn id="139" dur="500"/>
                                        <p:tgtEl>
                                          <p:spTgt spid="619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p:bldP spid="619527" grpId="0"/>
      <p:bldP spid="619528" grpId="0" animBg="1"/>
      <p:bldP spid="619530" grpId="0"/>
      <p:bldP spid="619531" grpId="0"/>
      <p:bldP spid="619532" grpId="0"/>
      <p:bldP spid="619539" grpId="0"/>
      <p:bldP spid="619540" grpId="0"/>
      <p:bldP spid="619542" grpId="0"/>
      <p:bldP spid="619543" grpId="0"/>
      <p:bldP spid="619556"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75" name="Date Placeholder 2"/>
          <p:cNvSpPr>
            <a:spLocks noGrp="1"/>
          </p:cNvSpPr>
          <p:nvPr>
            <p:ph type="dt" sz="quarter" idx="10"/>
          </p:nvPr>
        </p:nvSpPr>
        <p:spPr>
          <a:noFill/>
        </p:spPr>
        <p:txBody>
          <a:bodyPr/>
          <a:lstStyle/>
          <a:p>
            <a:r>
              <a:rPr lang="en-US" smtClean="0"/>
              <a:t>Monday, June 20, 2011</a:t>
            </a:r>
          </a:p>
        </p:txBody>
      </p:sp>
      <p:sp>
        <p:nvSpPr>
          <p:cNvPr id="27676" name="Footer Placeholder 3"/>
          <p:cNvSpPr>
            <a:spLocks noGrp="1"/>
          </p:cNvSpPr>
          <p:nvPr>
            <p:ph type="ftr" sz="quarter" idx="11"/>
          </p:nvPr>
        </p:nvSpPr>
        <p:spPr>
          <a:noFill/>
        </p:spPr>
        <p:txBody>
          <a:bodyPr/>
          <a:lstStyle/>
          <a:p>
            <a:r>
              <a:rPr lang="en-US" smtClean="0"/>
              <a:t>PHYS 1443-001, Spring 2011 Dr. Jaehoon Yu</a:t>
            </a:r>
          </a:p>
        </p:txBody>
      </p:sp>
      <p:sp>
        <p:nvSpPr>
          <p:cNvPr id="27677" name="Slide Number Placeholder 4"/>
          <p:cNvSpPr>
            <a:spLocks noGrp="1"/>
          </p:cNvSpPr>
          <p:nvPr>
            <p:ph type="sldNum" sz="quarter" idx="12"/>
          </p:nvPr>
        </p:nvSpPr>
        <p:spPr>
          <a:noFill/>
        </p:spPr>
        <p:txBody>
          <a:bodyPr/>
          <a:lstStyle/>
          <a:p>
            <a:fld id="{C108D3C5-B35A-3743-B449-0950E3EB5E0E}" type="slidenum">
              <a:rPr lang="en-US"/>
              <a:pPr/>
              <a:t>24</a:t>
            </a:fld>
            <a:endParaRPr lang="en-US"/>
          </a:p>
        </p:txBody>
      </p:sp>
      <p:pic>
        <p:nvPicPr>
          <p:cNvPr id="635908" name="Picture 4" descr="afg008"/>
          <p:cNvPicPr>
            <a:picLocks noChangeAspect="1" noChangeArrowheads="1"/>
          </p:cNvPicPr>
          <p:nvPr/>
        </p:nvPicPr>
        <p:blipFill>
          <a:blip r:embed="rId4"/>
          <a:srcRect/>
          <a:stretch>
            <a:fillRect/>
          </a:stretch>
        </p:blipFill>
        <p:spPr bwMode="auto">
          <a:xfrm>
            <a:off x="1219200" y="685800"/>
            <a:ext cx="6858000" cy="2139950"/>
          </a:xfrm>
          <a:prstGeom prst="rect">
            <a:avLst/>
          </a:prstGeom>
          <a:noFill/>
          <a:ln w="9525">
            <a:noFill/>
            <a:miter lim="800000"/>
            <a:headEnd/>
            <a:tailEnd/>
          </a:ln>
        </p:spPr>
      </p:pic>
      <p:graphicFrame>
        <p:nvGraphicFramePr>
          <p:cNvPr id="635907" name="Object 2"/>
          <p:cNvGraphicFramePr>
            <a:graphicFrameLocks noChangeAspect="1"/>
          </p:cNvGraphicFramePr>
          <p:nvPr/>
        </p:nvGraphicFramePr>
        <p:xfrm>
          <a:off x="1752600" y="2905125"/>
          <a:ext cx="828675" cy="425450"/>
        </p:xfrm>
        <a:graphic>
          <a:graphicData uri="http://schemas.openxmlformats.org/presentationml/2006/ole">
            <p:oleObj spid="_x0000_s483330" name="Equation" r:id="rId5" imgW="495000" imgH="253800" progId="Equation.DSMT4">
              <p:embed/>
            </p:oleObj>
          </a:graphicData>
        </a:graphic>
      </p:graphicFrame>
      <p:sp>
        <p:nvSpPr>
          <p:cNvPr id="27679" name="Rectangle 5"/>
          <p:cNvSpPr>
            <a:spLocks noGrp="1" noChangeArrowheads="1"/>
          </p:cNvSpPr>
          <p:nvPr>
            <p:ph type="title"/>
          </p:nvPr>
        </p:nvSpPr>
        <p:spPr>
          <a:xfrm>
            <a:off x="685800" y="76200"/>
            <a:ext cx="7772400" cy="685800"/>
          </a:xfrm>
        </p:spPr>
        <p:txBody>
          <a:bodyPr/>
          <a:lstStyle/>
          <a:p>
            <a:r>
              <a:rPr lang="en-US" sz="4000"/>
              <a:t>Ex. Now with the X component</a:t>
            </a:r>
          </a:p>
        </p:txBody>
      </p:sp>
      <p:sp>
        <p:nvSpPr>
          <p:cNvPr id="635922" name="Text Box 18"/>
          <p:cNvSpPr txBox="1">
            <a:spLocks noChangeArrowheads="1"/>
          </p:cNvSpPr>
          <p:nvPr/>
        </p:nvSpPr>
        <p:spPr bwMode="auto">
          <a:xfrm>
            <a:off x="152400" y="2895600"/>
            <a:ext cx="1411288"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 component</a:t>
            </a:r>
          </a:p>
        </p:txBody>
      </p:sp>
      <p:graphicFrame>
        <p:nvGraphicFramePr>
          <p:cNvPr id="635926" name="Object 3"/>
          <p:cNvGraphicFramePr>
            <a:graphicFrameLocks noChangeAspect="1"/>
          </p:cNvGraphicFramePr>
          <p:nvPr/>
        </p:nvGraphicFramePr>
        <p:xfrm>
          <a:off x="1700213" y="3514725"/>
          <a:ext cx="509587" cy="296863"/>
        </p:xfrm>
        <a:graphic>
          <a:graphicData uri="http://schemas.openxmlformats.org/presentationml/2006/ole">
            <p:oleObj spid="_x0000_s483331" name="Equation" r:id="rId6" imgW="304560" imgH="177480" progId="Equation.DSMT4">
              <p:embed/>
            </p:oleObj>
          </a:graphicData>
        </a:graphic>
      </p:graphicFrame>
      <p:graphicFrame>
        <p:nvGraphicFramePr>
          <p:cNvPr id="635927" name="Object 4"/>
          <p:cNvGraphicFramePr>
            <a:graphicFrameLocks noChangeAspect="1"/>
          </p:cNvGraphicFramePr>
          <p:nvPr/>
        </p:nvGraphicFramePr>
        <p:xfrm>
          <a:off x="1752600" y="4114800"/>
          <a:ext cx="606425" cy="352425"/>
        </p:xfrm>
        <a:graphic>
          <a:graphicData uri="http://schemas.openxmlformats.org/presentationml/2006/ole">
            <p:oleObj spid="_x0000_s483332" name="Equation" r:id="rId7" imgW="304560" imgH="177480" progId="Equation.DSMT4">
              <p:embed/>
            </p:oleObj>
          </a:graphicData>
        </a:graphic>
      </p:graphicFrame>
      <p:graphicFrame>
        <p:nvGraphicFramePr>
          <p:cNvPr id="635928" name="Object 5"/>
          <p:cNvGraphicFramePr>
            <a:graphicFrameLocks noChangeAspect="1"/>
          </p:cNvGraphicFramePr>
          <p:nvPr/>
        </p:nvGraphicFramePr>
        <p:xfrm>
          <a:off x="4724400" y="4114800"/>
          <a:ext cx="744538" cy="404813"/>
        </p:xfrm>
        <a:graphic>
          <a:graphicData uri="http://schemas.openxmlformats.org/presentationml/2006/ole">
            <p:oleObj spid="_x0000_s483333" name="Equation" r:id="rId8" imgW="444240" imgH="241200" progId="Equation.DSMT4">
              <p:embed/>
            </p:oleObj>
          </a:graphicData>
        </a:graphic>
      </p:graphicFrame>
      <p:graphicFrame>
        <p:nvGraphicFramePr>
          <p:cNvPr id="635929" name="Object 6"/>
          <p:cNvGraphicFramePr>
            <a:graphicFrameLocks noChangeAspect="1"/>
          </p:cNvGraphicFramePr>
          <p:nvPr/>
        </p:nvGraphicFramePr>
        <p:xfrm>
          <a:off x="1471613" y="4908550"/>
          <a:ext cx="509587" cy="425450"/>
        </p:xfrm>
        <a:graphic>
          <a:graphicData uri="http://schemas.openxmlformats.org/presentationml/2006/ole">
            <p:oleObj spid="_x0000_s483334" name="Equation" r:id="rId9" imgW="304560" imgH="253800" progId="Equation.DSMT4">
              <p:embed/>
            </p:oleObj>
          </a:graphicData>
        </a:graphic>
      </p:graphicFrame>
      <p:graphicFrame>
        <p:nvGraphicFramePr>
          <p:cNvPr id="635930" name="Object 7"/>
          <p:cNvGraphicFramePr>
            <a:graphicFrameLocks noChangeAspect="1"/>
          </p:cNvGraphicFramePr>
          <p:nvPr/>
        </p:nvGraphicFramePr>
        <p:xfrm>
          <a:off x="3733800" y="4929188"/>
          <a:ext cx="511175" cy="404812"/>
        </p:xfrm>
        <a:graphic>
          <a:graphicData uri="http://schemas.openxmlformats.org/presentationml/2006/ole">
            <p:oleObj spid="_x0000_s483335" name="Equation" r:id="rId10" imgW="304560" imgH="241200" progId="Equation.DSMT4">
              <p:embed/>
            </p:oleObj>
          </a:graphicData>
        </a:graphic>
      </p:graphicFrame>
      <p:sp>
        <p:nvSpPr>
          <p:cNvPr id="635931" name="Text Box 27"/>
          <p:cNvSpPr txBox="1">
            <a:spLocks noChangeArrowheads="1"/>
          </p:cNvSpPr>
          <p:nvPr/>
        </p:nvSpPr>
        <p:spPr bwMode="auto">
          <a:xfrm>
            <a:off x="228600" y="3276600"/>
            <a:ext cx="1447800" cy="7016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Total work by this force </a:t>
            </a:r>
          </a:p>
        </p:txBody>
      </p:sp>
      <p:sp>
        <p:nvSpPr>
          <p:cNvPr id="635932" name="Text Box 28"/>
          <p:cNvSpPr txBox="1">
            <a:spLocks noChangeArrowheads="1"/>
          </p:cNvSpPr>
          <p:nvPr/>
        </p:nvSpPr>
        <p:spPr bwMode="auto">
          <a:xfrm>
            <a:off x="228600" y="3962400"/>
            <a:ext cx="1676400" cy="581025"/>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charset="0"/>
              </a:rPr>
              <a:t>From work-kinetic energy theorem </a:t>
            </a:r>
          </a:p>
        </p:txBody>
      </p:sp>
      <p:sp>
        <p:nvSpPr>
          <p:cNvPr id="635933" name="AutoShape 29"/>
          <p:cNvSpPr>
            <a:spLocks noChangeArrowheads="1"/>
          </p:cNvSpPr>
          <p:nvPr/>
        </p:nvSpPr>
        <p:spPr bwMode="auto">
          <a:xfrm>
            <a:off x="4114800" y="40386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sp>
        <p:nvSpPr>
          <p:cNvPr id="635934" name="Text Box 30"/>
          <p:cNvSpPr txBox="1">
            <a:spLocks noChangeArrowheads="1"/>
          </p:cNvSpPr>
          <p:nvPr/>
        </p:nvSpPr>
        <p:spPr bwMode="auto">
          <a:xfrm>
            <a:off x="228600" y="4905375"/>
            <a:ext cx="1219200" cy="336550"/>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charset="0"/>
              </a:rPr>
              <a:t>Solving for v</a:t>
            </a:r>
            <a:r>
              <a:rPr lang="en-US" sz="1600" baseline="-25000">
                <a:solidFill>
                  <a:srgbClr val="333399"/>
                </a:solidFill>
                <a:latin typeface="Arial Narrow" charset="0"/>
              </a:rPr>
              <a:t>f</a:t>
            </a:r>
          </a:p>
        </p:txBody>
      </p:sp>
      <p:sp>
        <p:nvSpPr>
          <p:cNvPr id="635935" name="AutoShape 31"/>
          <p:cNvSpPr>
            <a:spLocks noChangeArrowheads="1"/>
          </p:cNvSpPr>
          <p:nvPr/>
        </p:nvSpPr>
        <p:spPr bwMode="auto">
          <a:xfrm>
            <a:off x="3276600" y="48768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graphicFrame>
        <p:nvGraphicFramePr>
          <p:cNvPr id="635936" name="Object 8"/>
          <p:cNvGraphicFramePr>
            <a:graphicFrameLocks noChangeAspect="1"/>
          </p:cNvGraphicFramePr>
          <p:nvPr/>
        </p:nvGraphicFramePr>
        <p:xfrm>
          <a:off x="2589213" y="2947988"/>
          <a:ext cx="382587" cy="404812"/>
        </p:xfrm>
        <a:graphic>
          <a:graphicData uri="http://schemas.openxmlformats.org/presentationml/2006/ole">
            <p:oleObj spid="_x0000_s483336" name="Equation" r:id="rId11" imgW="228600" imgH="241200" progId="Equation.DSMT4">
              <p:embed/>
            </p:oleObj>
          </a:graphicData>
        </a:graphic>
      </p:graphicFrame>
      <p:graphicFrame>
        <p:nvGraphicFramePr>
          <p:cNvPr id="635937" name="Object 9"/>
          <p:cNvGraphicFramePr>
            <a:graphicFrameLocks noChangeAspect="1"/>
          </p:cNvGraphicFramePr>
          <p:nvPr/>
        </p:nvGraphicFramePr>
        <p:xfrm>
          <a:off x="2921000" y="2968625"/>
          <a:ext cx="660400" cy="384175"/>
        </p:xfrm>
        <a:graphic>
          <a:graphicData uri="http://schemas.openxmlformats.org/presentationml/2006/ole">
            <p:oleObj spid="_x0000_s483337" name="Equation" r:id="rId12" imgW="393480" imgH="228600" progId="Equation.DSMT4">
              <p:embed/>
            </p:oleObj>
          </a:graphicData>
        </a:graphic>
      </p:graphicFrame>
      <p:graphicFrame>
        <p:nvGraphicFramePr>
          <p:cNvPr id="635938" name="Object 10"/>
          <p:cNvGraphicFramePr>
            <a:graphicFrameLocks noChangeAspect="1"/>
          </p:cNvGraphicFramePr>
          <p:nvPr/>
        </p:nvGraphicFramePr>
        <p:xfrm>
          <a:off x="3622675" y="2947988"/>
          <a:ext cx="1787525" cy="404812"/>
        </p:xfrm>
        <a:graphic>
          <a:graphicData uri="http://schemas.openxmlformats.org/presentationml/2006/ole">
            <p:oleObj spid="_x0000_s483338" name="Equation" r:id="rId13" imgW="1066680" imgH="241200" progId="Equation.DSMT4">
              <p:embed/>
            </p:oleObj>
          </a:graphicData>
        </a:graphic>
      </p:graphicFrame>
      <p:graphicFrame>
        <p:nvGraphicFramePr>
          <p:cNvPr id="635939" name="Object 11"/>
          <p:cNvGraphicFramePr>
            <a:graphicFrameLocks noChangeAspect="1"/>
          </p:cNvGraphicFramePr>
          <p:nvPr/>
        </p:nvGraphicFramePr>
        <p:xfrm>
          <a:off x="5410200" y="2960688"/>
          <a:ext cx="3043238" cy="468312"/>
        </p:xfrm>
        <a:graphic>
          <a:graphicData uri="http://schemas.openxmlformats.org/presentationml/2006/ole">
            <p:oleObj spid="_x0000_s483339" name="Equation" r:id="rId14" imgW="1815840" imgH="279360" progId="Equation.DSMT4">
              <p:embed/>
            </p:oleObj>
          </a:graphicData>
        </a:graphic>
      </p:graphicFrame>
      <p:graphicFrame>
        <p:nvGraphicFramePr>
          <p:cNvPr id="635940" name="Object 12"/>
          <p:cNvGraphicFramePr>
            <a:graphicFrameLocks noChangeAspect="1"/>
          </p:cNvGraphicFramePr>
          <p:nvPr/>
        </p:nvGraphicFramePr>
        <p:xfrm>
          <a:off x="8382000" y="3117850"/>
          <a:ext cx="596900" cy="234950"/>
        </p:xfrm>
        <a:graphic>
          <a:graphicData uri="http://schemas.openxmlformats.org/presentationml/2006/ole">
            <p:oleObj spid="_x0000_s483340" name="Equation" r:id="rId15" imgW="355320" imgH="139680" progId="Equation.DSMT4">
              <p:embed/>
            </p:oleObj>
          </a:graphicData>
        </a:graphic>
      </p:graphicFrame>
      <p:graphicFrame>
        <p:nvGraphicFramePr>
          <p:cNvPr id="635941" name="Object 13"/>
          <p:cNvGraphicFramePr>
            <a:graphicFrameLocks noChangeAspect="1"/>
          </p:cNvGraphicFramePr>
          <p:nvPr/>
        </p:nvGraphicFramePr>
        <p:xfrm>
          <a:off x="2209800" y="3429000"/>
          <a:ext cx="1255713" cy="468313"/>
        </p:xfrm>
        <a:graphic>
          <a:graphicData uri="http://schemas.openxmlformats.org/presentationml/2006/ole">
            <p:oleObj spid="_x0000_s483341" name="Equation" r:id="rId16" imgW="749160" imgH="279360" progId="Equation.DSMT4">
              <p:embed/>
            </p:oleObj>
          </a:graphicData>
        </a:graphic>
      </p:graphicFrame>
      <p:graphicFrame>
        <p:nvGraphicFramePr>
          <p:cNvPr id="635942" name="Object 14"/>
          <p:cNvGraphicFramePr>
            <a:graphicFrameLocks noChangeAspect="1"/>
          </p:cNvGraphicFramePr>
          <p:nvPr/>
        </p:nvGraphicFramePr>
        <p:xfrm>
          <a:off x="3363913" y="3417888"/>
          <a:ext cx="2190750" cy="490537"/>
        </p:xfrm>
        <a:graphic>
          <a:graphicData uri="http://schemas.openxmlformats.org/presentationml/2006/ole">
            <p:oleObj spid="_x0000_s483342" name="Equation" r:id="rId17" imgW="1308100" imgH="292100" progId="Equation.DSMT4">
              <p:embed/>
            </p:oleObj>
          </a:graphicData>
        </a:graphic>
      </p:graphicFrame>
      <p:graphicFrame>
        <p:nvGraphicFramePr>
          <p:cNvPr id="635943" name="Object 15"/>
          <p:cNvGraphicFramePr>
            <a:graphicFrameLocks noChangeAspect="1"/>
          </p:cNvGraphicFramePr>
          <p:nvPr/>
        </p:nvGraphicFramePr>
        <p:xfrm>
          <a:off x="5556250" y="3429000"/>
          <a:ext cx="3511550" cy="468313"/>
        </p:xfrm>
        <a:graphic>
          <a:graphicData uri="http://schemas.openxmlformats.org/presentationml/2006/ole">
            <p:oleObj spid="_x0000_s483343" name="Equation" r:id="rId18" imgW="2095200" imgH="279360" progId="Equation.DSMT4">
              <p:embed/>
            </p:oleObj>
          </a:graphicData>
        </a:graphic>
      </p:graphicFrame>
      <p:graphicFrame>
        <p:nvGraphicFramePr>
          <p:cNvPr id="635944" name="Object 16"/>
          <p:cNvGraphicFramePr>
            <a:graphicFrameLocks noChangeAspect="1"/>
          </p:cNvGraphicFramePr>
          <p:nvPr/>
        </p:nvGraphicFramePr>
        <p:xfrm>
          <a:off x="2371725" y="4092575"/>
          <a:ext cx="1362075" cy="479425"/>
        </p:xfrm>
        <a:graphic>
          <a:graphicData uri="http://schemas.openxmlformats.org/presentationml/2006/ole">
            <p:oleObj spid="_x0000_s483344" name="Equation" r:id="rId19" imgW="685800" imgH="241200" progId="Equation.DSMT4">
              <p:embed/>
            </p:oleObj>
          </a:graphicData>
        </a:graphic>
      </p:graphicFrame>
      <p:graphicFrame>
        <p:nvGraphicFramePr>
          <p:cNvPr id="635945" name="Object 17"/>
          <p:cNvGraphicFramePr>
            <a:graphicFrameLocks noChangeAspect="1"/>
          </p:cNvGraphicFramePr>
          <p:nvPr/>
        </p:nvGraphicFramePr>
        <p:xfrm>
          <a:off x="5486400" y="3962400"/>
          <a:ext cx="915988" cy="660400"/>
        </p:xfrm>
        <a:graphic>
          <a:graphicData uri="http://schemas.openxmlformats.org/presentationml/2006/ole">
            <p:oleObj spid="_x0000_s483345" name="Equation" r:id="rId20" imgW="545760" imgH="393480" progId="Equation.DSMT4">
              <p:embed/>
            </p:oleObj>
          </a:graphicData>
        </a:graphic>
      </p:graphicFrame>
      <p:graphicFrame>
        <p:nvGraphicFramePr>
          <p:cNvPr id="635946" name="Object 18"/>
          <p:cNvGraphicFramePr>
            <a:graphicFrameLocks noChangeAspect="1"/>
          </p:cNvGraphicFramePr>
          <p:nvPr/>
        </p:nvGraphicFramePr>
        <p:xfrm>
          <a:off x="6394450" y="4114800"/>
          <a:ext cx="1149350" cy="384175"/>
        </p:xfrm>
        <a:graphic>
          <a:graphicData uri="http://schemas.openxmlformats.org/presentationml/2006/ole">
            <p:oleObj spid="_x0000_s483346" name="Equation" r:id="rId21" imgW="685800" imgH="228600" progId="Equation.DSMT4">
              <p:embed/>
            </p:oleObj>
          </a:graphicData>
        </a:graphic>
      </p:graphicFrame>
      <p:graphicFrame>
        <p:nvGraphicFramePr>
          <p:cNvPr id="635947" name="Object 19"/>
          <p:cNvGraphicFramePr>
            <a:graphicFrameLocks noChangeAspect="1"/>
          </p:cNvGraphicFramePr>
          <p:nvPr/>
        </p:nvGraphicFramePr>
        <p:xfrm>
          <a:off x="7483475" y="3962400"/>
          <a:ext cx="1127125" cy="660400"/>
        </p:xfrm>
        <a:graphic>
          <a:graphicData uri="http://schemas.openxmlformats.org/presentationml/2006/ole">
            <p:oleObj spid="_x0000_s483347" name="Equation" r:id="rId22" imgW="672840" imgH="393480" progId="Equation.DSMT4">
              <p:embed/>
            </p:oleObj>
          </a:graphicData>
        </a:graphic>
      </p:graphicFrame>
      <p:graphicFrame>
        <p:nvGraphicFramePr>
          <p:cNvPr id="635948" name="Object 20"/>
          <p:cNvGraphicFramePr>
            <a:graphicFrameLocks noChangeAspect="1"/>
          </p:cNvGraphicFramePr>
          <p:nvPr/>
        </p:nvGraphicFramePr>
        <p:xfrm>
          <a:off x="1997075" y="4724400"/>
          <a:ext cx="1127125" cy="703263"/>
        </p:xfrm>
        <a:graphic>
          <a:graphicData uri="http://schemas.openxmlformats.org/presentationml/2006/ole">
            <p:oleObj spid="_x0000_s483348" name="Equation" r:id="rId23" imgW="672840" imgH="419040" progId="Equation.DSMT4">
              <p:embed/>
            </p:oleObj>
          </a:graphicData>
        </a:graphic>
      </p:graphicFrame>
      <p:graphicFrame>
        <p:nvGraphicFramePr>
          <p:cNvPr id="635949" name="Object 21"/>
          <p:cNvGraphicFramePr>
            <a:graphicFrameLocks noChangeAspect="1"/>
          </p:cNvGraphicFramePr>
          <p:nvPr/>
        </p:nvGraphicFramePr>
        <p:xfrm>
          <a:off x="4191000" y="4719638"/>
          <a:ext cx="1511300" cy="766762"/>
        </p:xfrm>
        <a:graphic>
          <a:graphicData uri="http://schemas.openxmlformats.org/presentationml/2006/ole">
            <p:oleObj spid="_x0000_s483349" name="Equation" r:id="rId24" imgW="901440" imgH="457200" progId="Equation.DSMT4">
              <p:embed/>
            </p:oleObj>
          </a:graphicData>
        </a:graphic>
      </p:graphicFrame>
      <p:graphicFrame>
        <p:nvGraphicFramePr>
          <p:cNvPr id="635950" name="Object 22"/>
          <p:cNvGraphicFramePr>
            <a:graphicFrameLocks noChangeAspect="1"/>
          </p:cNvGraphicFramePr>
          <p:nvPr/>
        </p:nvGraphicFramePr>
        <p:xfrm>
          <a:off x="5724525" y="4648200"/>
          <a:ext cx="3190875" cy="831850"/>
        </p:xfrm>
        <a:graphic>
          <a:graphicData uri="http://schemas.openxmlformats.org/presentationml/2006/ole">
            <p:oleObj spid="_x0000_s483350" name="Equation" r:id="rId25" imgW="1904760" imgH="495000" progId="Equation.DSMT4">
              <p:embed/>
            </p:oleObj>
          </a:graphicData>
        </a:graphic>
      </p:graphicFrame>
      <p:sp>
        <p:nvSpPr>
          <p:cNvPr id="635951" name="Text Box 47"/>
          <p:cNvSpPr txBox="1">
            <a:spLocks noChangeArrowheads="1"/>
          </p:cNvSpPr>
          <p:nvPr/>
        </p:nvSpPr>
        <p:spPr bwMode="auto">
          <a:xfrm>
            <a:off x="304800" y="5607050"/>
            <a:ext cx="2286000" cy="336550"/>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charset="0"/>
              </a:rPr>
              <a:t>What is her acceleration?</a:t>
            </a:r>
            <a:endParaRPr lang="en-US" sz="1600" baseline="-25000">
              <a:solidFill>
                <a:srgbClr val="333399"/>
              </a:solidFill>
              <a:latin typeface="Arial Narrow" charset="0"/>
            </a:endParaRPr>
          </a:p>
        </p:txBody>
      </p:sp>
      <p:graphicFrame>
        <p:nvGraphicFramePr>
          <p:cNvPr id="635952" name="Object 23"/>
          <p:cNvGraphicFramePr>
            <a:graphicFrameLocks noChangeAspect="1"/>
          </p:cNvGraphicFramePr>
          <p:nvPr/>
        </p:nvGraphicFramePr>
        <p:xfrm>
          <a:off x="2590800" y="5638800"/>
          <a:ext cx="1209675" cy="425450"/>
        </p:xfrm>
        <a:graphic>
          <a:graphicData uri="http://schemas.openxmlformats.org/presentationml/2006/ole">
            <p:oleObj spid="_x0000_s483351" name="Equation" r:id="rId26" imgW="723600" imgH="253800" progId="Equation.DSMT4">
              <p:embed/>
            </p:oleObj>
          </a:graphicData>
        </a:graphic>
      </p:graphicFrame>
      <p:graphicFrame>
        <p:nvGraphicFramePr>
          <p:cNvPr id="635953" name="Object 24"/>
          <p:cNvGraphicFramePr>
            <a:graphicFrameLocks noChangeAspect="1"/>
          </p:cNvGraphicFramePr>
          <p:nvPr/>
        </p:nvGraphicFramePr>
        <p:xfrm>
          <a:off x="4495800" y="5786438"/>
          <a:ext cx="403225" cy="233362"/>
        </p:xfrm>
        <a:graphic>
          <a:graphicData uri="http://schemas.openxmlformats.org/presentationml/2006/ole">
            <p:oleObj spid="_x0000_s483352" name="Equation" r:id="rId27" imgW="241200" imgH="139680" progId="Equation.DSMT4">
              <p:embed/>
            </p:oleObj>
          </a:graphicData>
        </a:graphic>
      </p:graphicFrame>
      <p:sp>
        <p:nvSpPr>
          <p:cNvPr id="635954" name="AutoShape 50"/>
          <p:cNvSpPr>
            <a:spLocks noChangeArrowheads="1"/>
          </p:cNvSpPr>
          <p:nvPr/>
        </p:nvSpPr>
        <p:spPr bwMode="auto">
          <a:xfrm>
            <a:off x="4038600" y="56388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graphicFrame>
        <p:nvGraphicFramePr>
          <p:cNvPr id="635955" name="Object 25"/>
          <p:cNvGraphicFramePr>
            <a:graphicFrameLocks noChangeAspect="1"/>
          </p:cNvGraphicFramePr>
          <p:nvPr/>
        </p:nvGraphicFramePr>
        <p:xfrm>
          <a:off x="4953000" y="5486400"/>
          <a:ext cx="869950" cy="723900"/>
        </p:xfrm>
        <a:graphic>
          <a:graphicData uri="http://schemas.openxmlformats.org/presentationml/2006/ole">
            <p:oleObj spid="_x0000_s483353" name="Equation" r:id="rId28" imgW="520560" imgH="431640" progId="Equation.DSMT4">
              <p:embed/>
            </p:oleObj>
          </a:graphicData>
        </a:graphic>
      </p:graphicFrame>
      <p:graphicFrame>
        <p:nvGraphicFramePr>
          <p:cNvPr id="635956" name="Object 26"/>
          <p:cNvGraphicFramePr>
            <a:graphicFrameLocks noChangeAspect="1"/>
          </p:cNvGraphicFramePr>
          <p:nvPr/>
        </p:nvGraphicFramePr>
        <p:xfrm>
          <a:off x="5822950" y="5562600"/>
          <a:ext cx="1720850" cy="658813"/>
        </p:xfrm>
        <a:graphic>
          <a:graphicData uri="http://schemas.openxmlformats.org/presentationml/2006/ole">
            <p:oleObj spid="_x0000_s483354" name="Equation" r:id="rId29" imgW="102852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35908"/>
                                        </p:tgtEl>
                                        <p:attrNameLst>
                                          <p:attrName>style.visibility</p:attrName>
                                        </p:attrNameLst>
                                      </p:cBhvr>
                                      <p:to>
                                        <p:strVal val="visible"/>
                                      </p:to>
                                    </p:set>
                                    <p:anim calcmode="lin" valueType="num">
                                      <p:cBhvr>
                                        <p:cTn id="7" dur="500" fill="hold"/>
                                        <p:tgtEl>
                                          <p:spTgt spid="635908"/>
                                        </p:tgtEl>
                                        <p:attrNameLst>
                                          <p:attrName>ppt_w</p:attrName>
                                        </p:attrNameLst>
                                      </p:cBhvr>
                                      <p:tavLst>
                                        <p:tav tm="0">
                                          <p:val>
                                            <p:fltVal val="0"/>
                                          </p:val>
                                        </p:tav>
                                        <p:tav tm="100000">
                                          <p:val>
                                            <p:strVal val="#ppt_w"/>
                                          </p:val>
                                        </p:tav>
                                      </p:tavLst>
                                    </p:anim>
                                    <p:anim calcmode="lin" valueType="num">
                                      <p:cBhvr>
                                        <p:cTn id="8" dur="500" fill="hold"/>
                                        <p:tgtEl>
                                          <p:spTgt spid="635908"/>
                                        </p:tgtEl>
                                        <p:attrNameLst>
                                          <p:attrName>ppt_h</p:attrName>
                                        </p:attrNameLst>
                                      </p:cBhvr>
                                      <p:tavLst>
                                        <p:tav tm="0">
                                          <p:val>
                                            <p:fltVal val="0"/>
                                          </p:val>
                                        </p:tav>
                                        <p:tav tm="100000">
                                          <p:val>
                                            <p:strVal val="#ppt_h"/>
                                          </p:val>
                                        </p:tav>
                                      </p:tavLst>
                                    </p:anim>
                                    <p:animEffect transition="in" filter="fade">
                                      <p:cBhvr>
                                        <p:cTn id="9" dur="500"/>
                                        <p:tgtEl>
                                          <p:spTgt spid="63590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635922"/>
                                        </p:tgtEl>
                                        <p:attrNameLst>
                                          <p:attrName>style.visibility</p:attrName>
                                        </p:attrNameLst>
                                      </p:cBhvr>
                                      <p:to>
                                        <p:strVal val="visible"/>
                                      </p:to>
                                    </p:set>
                                    <p:animEffect transition="in" filter="wipe(left)">
                                      <p:cBhvr>
                                        <p:cTn id="14" dur="500"/>
                                        <p:tgtEl>
                                          <p:spTgt spid="6359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35907"/>
                                        </p:tgtEl>
                                        <p:attrNameLst>
                                          <p:attrName>style.visibility</p:attrName>
                                        </p:attrNameLst>
                                      </p:cBhvr>
                                      <p:to>
                                        <p:strVal val="visible"/>
                                      </p:to>
                                    </p:set>
                                    <p:animEffect transition="in" filter="wipe(left)">
                                      <p:cBhvr>
                                        <p:cTn id="19" dur="500"/>
                                        <p:tgtEl>
                                          <p:spTgt spid="63590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35936"/>
                                        </p:tgtEl>
                                        <p:attrNameLst>
                                          <p:attrName>style.visibility</p:attrName>
                                        </p:attrNameLst>
                                      </p:cBhvr>
                                      <p:to>
                                        <p:strVal val="visible"/>
                                      </p:to>
                                    </p:set>
                                    <p:animEffect transition="in" filter="wipe(left)">
                                      <p:cBhvr>
                                        <p:cTn id="24" dur="500"/>
                                        <p:tgtEl>
                                          <p:spTgt spid="6359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35937"/>
                                        </p:tgtEl>
                                        <p:attrNameLst>
                                          <p:attrName>style.visibility</p:attrName>
                                        </p:attrNameLst>
                                      </p:cBhvr>
                                      <p:to>
                                        <p:strVal val="visible"/>
                                      </p:to>
                                    </p:set>
                                    <p:animEffect transition="in" filter="wipe(left)">
                                      <p:cBhvr>
                                        <p:cTn id="29" dur="500"/>
                                        <p:tgtEl>
                                          <p:spTgt spid="6359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35938"/>
                                        </p:tgtEl>
                                        <p:attrNameLst>
                                          <p:attrName>style.visibility</p:attrName>
                                        </p:attrNameLst>
                                      </p:cBhvr>
                                      <p:to>
                                        <p:strVal val="visible"/>
                                      </p:to>
                                    </p:set>
                                    <p:animEffect transition="in" filter="wipe(left)">
                                      <p:cBhvr>
                                        <p:cTn id="34" dur="500"/>
                                        <p:tgtEl>
                                          <p:spTgt spid="6359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35939"/>
                                        </p:tgtEl>
                                        <p:attrNameLst>
                                          <p:attrName>style.visibility</p:attrName>
                                        </p:attrNameLst>
                                      </p:cBhvr>
                                      <p:to>
                                        <p:strVal val="visible"/>
                                      </p:to>
                                    </p:set>
                                    <p:animEffect transition="in" filter="wipe(left)">
                                      <p:cBhvr>
                                        <p:cTn id="39" dur="500"/>
                                        <p:tgtEl>
                                          <p:spTgt spid="6359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35940"/>
                                        </p:tgtEl>
                                        <p:attrNameLst>
                                          <p:attrName>style.visibility</p:attrName>
                                        </p:attrNameLst>
                                      </p:cBhvr>
                                      <p:to>
                                        <p:strVal val="visible"/>
                                      </p:to>
                                    </p:set>
                                    <p:animEffect transition="in" filter="wipe(left)">
                                      <p:cBhvr>
                                        <p:cTn id="44" dur="500"/>
                                        <p:tgtEl>
                                          <p:spTgt spid="6359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635931"/>
                                        </p:tgtEl>
                                        <p:attrNameLst>
                                          <p:attrName>style.visibility</p:attrName>
                                        </p:attrNameLst>
                                      </p:cBhvr>
                                      <p:to>
                                        <p:strVal val="visible"/>
                                      </p:to>
                                    </p:set>
                                    <p:animEffect transition="in" filter="wipe(left)">
                                      <p:cBhvr>
                                        <p:cTn id="49" dur="500"/>
                                        <p:tgtEl>
                                          <p:spTgt spid="6359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35926"/>
                                        </p:tgtEl>
                                        <p:attrNameLst>
                                          <p:attrName>style.visibility</p:attrName>
                                        </p:attrNameLst>
                                      </p:cBhvr>
                                      <p:to>
                                        <p:strVal val="visible"/>
                                      </p:to>
                                    </p:set>
                                    <p:animEffect transition="in" filter="wipe(left)">
                                      <p:cBhvr>
                                        <p:cTn id="54" dur="500"/>
                                        <p:tgtEl>
                                          <p:spTgt spid="6359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35941"/>
                                        </p:tgtEl>
                                        <p:attrNameLst>
                                          <p:attrName>style.visibility</p:attrName>
                                        </p:attrNameLst>
                                      </p:cBhvr>
                                      <p:to>
                                        <p:strVal val="visible"/>
                                      </p:to>
                                    </p:set>
                                    <p:animEffect transition="in" filter="wipe(left)">
                                      <p:cBhvr>
                                        <p:cTn id="59" dur="500"/>
                                        <p:tgtEl>
                                          <p:spTgt spid="6359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35942"/>
                                        </p:tgtEl>
                                        <p:attrNameLst>
                                          <p:attrName>style.visibility</p:attrName>
                                        </p:attrNameLst>
                                      </p:cBhvr>
                                      <p:to>
                                        <p:strVal val="visible"/>
                                      </p:to>
                                    </p:set>
                                    <p:animEffect transition="in" filter="wipe(left)">
                                      <p:cBhvr>
                                        <p:cTn id="64" dur="500"/>
                                        <p:tgtEl>
                                          <p:spTgt spid="63594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635943"/>
                                        </p:tgtEl>
                                        <p:attrNameLst>
                                          <p:attrName>style.visibility</p:attrName>
                                        </p:attrNameLst>
                                      </p:cBhvr>
                                      <p:to>
                                        <p:strVal val="visible"/>
                                      </p:to>
                                    </p:set>
                                    <p:animEffect transition="in" filter="wipe(left)">
                                      <p:cBhvr>
                                        <p:cTn id="69" dur="500"/>
                                        <p:tgtEl>
                                          <p:spTgt spid="63594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635932"/>
                                        </p:tgtEl>
                                        <p:attrNameLst>
                                          <p:attrName>style.visibility</p:attrName>
                                        </p:attrNameLst>
                                      </p:cBhvr>
                                      <p:to>
                                        <p:strVal val="visible"/>
                                      </p:to>
                                    </p:set>
                                    <p:animEffect transition="in" filter="wipe(left)">
                                      <p:cBhvr>
                                        <p:cTn id="74" dur="500"/>
                                        <p:tgtEl>
                                          <p:spTgt spid="6359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35927"/>
                                        </p:tgtEl>
                                        <p:attrNameLst>
                                          <p:attrName>style.visibility</p:attrName>
                                        </p:attrNameLst>
                                      </p:cBhvr>
                                      <p:to>
                                        <p:strVal val="visible"/>
                                      </p:to>
                                    </p:set>
                                    <p:animEffect transition="in" filter="wipe(left)">
                                      <p:cBhvr>
                                        <p:cTn id="79" dur="500"/>
                                        <p:tgtEl>
                                          <p:spTgt spid="6359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635944"/>
                                        </p:tgtEl>
                                        <p:attrNameLst>
                                          <p:attrName>style.visibility</p:attrName>
                                        </p:attrNameLst>
                                      </p:cBhvr>
                                      <p:to>
                                        <p:strVal val="visible"/>
                                      </p:to>
                                    </p:set>
                                    <p:animEffect transition="in" filter="wipe(left)">
                                      <p:cBhvr>
                                        <p:cTn id="84" dur="500"/>
                                        <p:tgtEl>
                                          <p:spTgt spid="63594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635933"/>
                                        </p:tgtEl>
                                        <p:attrNameLst>
                                          <p:attrName>style.visibility</p:attrName>
                                        </p:attrNameLst>
                                      </p:cBhvr>
                                      <p:to>
                                        <p:strVal val="visible"/>
                                      </p:to>
                                    </p:set>
                                    <p:animEffect transition="in" filter="wipe(left)">
                                      <p:cBhvr>
                                        <p:cTn id="89" dur="500"/>
                                        <p:tgtEl>
                                          <p:spTgt spid="63593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635928"/>
                                        </p:tgtEl>
                                        <p:attrNameLst>
                                          <p:attrName>style.visibility</p:attrName>
                                        </p:attrNameLst>
                                      </p:cBhvr>
                                      <p:to>
                                        <p:strVal val="visible"/>
                                      </p:to>
                                    </p:set>
                                    <p:animEffect transition="in" filter="wipe(left)">
                                      <p:cBhvr>
                                        <p:cTn id="94" dur="500"/>
                                        <p:tgtEl>
                                          <p:spTgt spid="63592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635945"/>
                                        </p:tgtEl>
                                        <p:attrNameLst>
                                          <p:attrName>style.visibility</p:attrName>
                                        </p:attrNameLst>
                                      </p:cBhvr>
                                      <p:to>
                                        <p:strVal val="visible"/>
                                      </p:to>
                                    </p:set>
                                    <p:animEffect transition="in" filter="wipe(left)">
                                      <p:cBhvr>
                                        <p:cTn id="99" dur="500"/>
                                        <p:tgtEl>
                                          <p:spTgt spid="6359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635946"/>
                                        </p:tgtEl>
                                        <p:attrNameLst>
                                          <p:attrName>style.visibility</p:attrName>
                                        </p:attrNameLst>
                                      </p:cBhvr>
                                      <p:to>
                                        <p:strVal val="visible"/>
                                      </p:to>
                                    </p:set>
                                    <p:animEffect transition="in" filter="wipe(left)">
                                      <p:cBhvr>
                                        <p:cTn id="104" dur="500"/>
                                        <p:tgtEl>
                                          <p:spTgt spid="63594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635947"/>
                                        </p:tgtEl>
                                        <p:attrNameLst>
                                          <p:attrName>style.visibility</p:attrName>
                                        </p:attrNameLst>
                                      </p:cBhvr>
                                      <p:to>
                                        <p:strVal val="visible"/>
                                      </p:to>
                                    </p:set>
                                    <p:animEffect transition="in" filter="wipe(left)">
                                      <p:cBhvr>
                                        <p:cTn id="109" dur="500"/>
                                        <p:tgtEl>
                                          <p:spTgt spid="63594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635934"/>
                                        </p:tgtEl>
                                        <p:attrNameLst>
                                          <p:attrName>style.visibility</p:attrName>
                                        </p:attrNameLst>
                                      </p:cBhvr>
                                      <p:to>
                                        <p:strVal val="visible"/>
                                      </p:to>
                                    </p:set>
                                    <p:animEffect transition="in" filter="wipe(left)">
                                      <p:cBhvr>
                                        <p:cTn id="114" dur="500"/>
                                        <p:tgtEl>
                                          <p:spTgt spid="63593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635929"/>
                                        </p:tgtEl>
                                        <p:attrNameLst>
                                          <p:attrName>style.visibility</p:attrName>
                                        </p:attrNameLst>
                                      </p:cBhvr>
                                      <p:to>
                                        <p:strVal val="visible"/>
                                      </p:to>
                                    </p:set>
                                    <p:animEffect transition="in" filter="wipe(left)">
                                      <p:cBhvr>
                                        <p:cTn id="119" dur="500"/>
                                        <p:tgtEl>
                                          <p:spTgt spid="635929"/>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635948"/>
                                        </p:tgtEl>
                                        <p:attrNameLst>
                                          <p:attrName>style.visibility</p:attrName>
                                        </p:attrNameLst>
                                      </p:cBhvr>
                                      <p:to>
                                        <p:strVal val="visible"/>
                                      </p:to>
                                    </p:set>
                                    <p:animEffect transition="in" filter="wipe(left)">
                                      <p:cBhvr>
                                        <p:cTn id="124" dur="500"/>
                                        <p:tgtEl>
                                          <p:spTgt spid="635948"/>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35935"/>
                                        </p:tgtEl>
                                        <p:attrNameLst>
                                          <p:attrName>style.visibility</p:attrName>
                                        </p:attrNameLst>
                                      </p:cBhvr>
                                      <p:to>
                                        <p:strVal val="visible"/>
                                      </p:to>
                                    </p:set>
                                    <p:animEffect transition="in" filter="wipe(left)">
                                      <p:cBhvr>
                                        <p:cTn id="129" dur="500"/>
                                        <p:tgtEl>
                                          <p:spTgt spid="635935"/>
                                        </p:tgtEl>
                                      </p:cBhvr>
                                    </p:animEffect>
                                  </p:childTnLst>
                                </p:cTn>
                              </p:par>
                            </p:childTnLst>
                          </p:cTn>
                        </p:par>
                        <p:par>
                          <p:cTn id="130" fill="hold">
                            <p:stCondLst>
                              <p:cond delay="500"/>
                            </p:stCondLst>
                            <p:childTnLst>
                              <p:par>
                                <p:cTn id="131" presetID="22" presetClass="entr" presetSubtype="8" fill="hold" nodeType="afterEffect">
                                  <p:stCondLst>
                                    <p:cond delay="0"/>
                                  </p:stCondLst>
                                  <p:childTnLst>
                                    <p:set>
                                      <p:cBhvr>
                                        <p:cTn id="132" dur="1" fill="hold">
                                          <p:stCondLst>
                                            <p:cond delay="0"/>
                                          </p:stCondLst>
                                        </p:cTn>
                                        <p:tgtEl>
                                          <p:spTgt spid="635930"/>
                                        </p:tgtEl>
                                        <p:attrNameLst>
                                          <p:attrName>style.visibility</p:attrName>
                                        </p:attrNameLst>
                                      </p:cBhvr>
                                      <p:to>
                                        <p:strVal val="visible"/>
                                      </p:to>
                                    </p:set>
                                    <p:animEffect transition="in" filter="wipe(left)">
                                      <p:cBhvr>
                                        <p:cTn id="133" dur="500"/>
                                        <p:tgtEl>
                                          <p:spTgt spid="63593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635949"/>
                                        </p:tgtEl>
                                        <p:attrNameLst>
                                          <p:attrName>style.visibility</p:attrName>
                                        </p:attrNameLst>
                                      </p:cBhvr>
                                      <p:to>
                                        <p:strVal val="visible"/>
                                      </p:to>
                                    </p:set>
                                    <p:animEffect transition="in" filter="wipe(left)">
                                      <p:cBhvr>
                                        <p:cTn id="138" dur="500"/>
                                        <p:tgtEl>
                                          <p:spTgt spid="63594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635950"/>
                                        </p:tgtEl>
                                        <p:attrNameLst>
                                          <p:attrName>style.visibility</p:attrName>
                                        </p:attrNameLst>
                                      </p:cBhvr>
                                      <p:to>
                                        <p:strVal val="visible"/>
                                      </p:to>
                                    </p:set>
                                    <p:animEffect transition="in" filter="wipe(left)">
                                      <p:cBhvr>
                                        <p:cTn id="143" dur="500"/>
                                        <p:tgtEl>
                                          <p:spTgt spid="635950"/>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iterate type="wd">
                                    <p:tmPct val="10000"/>
                                  </p:iterate>
                                  <p:childTnLst>
                                    <p:set>
                                      <p:cBhvr>
                                        <p:cTn id="147" dur="1" fill="hold">
                                          <p:stCondLst>
                                            <p:cond delay="0"/>
                                          </p:stCondLst>
                                        </p:cTn>
                                        <p:tgtEl>
                                          <p:spTgt spid="635951"/>
                                        </p:tgtEl>
                                        <p:attrNameLst>
                                          <p:attrName>style.visibility</p:attrName>
                                        </p:attrNameLst>
                                      </p:cBhvr>
                                      <p:to>
                                        <p:strVal val="visible"/>
                                      </p:to>
                                    </p:set>
                                    <p:animEffect transition="in" filter="wipe(left)">
                                      <p:cBhvr>
                                        <p:cTn id="148" dur="500"/>
                                        <p:tgtEl>
                                          <p:spTgt spid="63595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635952"/>
                                        </p:tgtEl>
                                        <p:attrNameLst>
                                          <p:attrName>style.visibility</p:attrName>
                                        </p:attrNameLst>
                                      </p:cBhvr>
                                      <p:to>
                                        <p:strVal val="visible"/>
                                      </p:to>
                                    </p:set>
                                    <p:animEffect transition="in" filter="wipe(left)">
                                      <p:cBhvr>
                                        <p:cTn id="153" dur="500"/>
                                        <p:tgtEl>
                                          <p:spTgt spid="63595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635954"/>
                                        </p:tgtEl>
                                        <p:attrNameLst>
                                          <p:attrName>style.visibility</p:attrName>
                                        </p:attrNameLst>
                                      </p:cBhvr>
                                      <p:to>
                                        <p:strVal val="visible"/>
                                      </p:to>
                                    </p:set>
                                    <p:animEffect transition="in" filter="wipe(left)">
                                      <p:cBhvr>
                                        <p:cTn id="158" dur="500"/>
                                        <p:tgtEl>
                                          <p:spTgt spid="635954"/>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nodeType="clickEffect">
                                  <p:stCondLst>
                                    <p:cond delay="0"/>
                                  </p:stCondLst>
                                  <p:childTnLst>
                                    <p:set>
                                      <p:cBhvr>
                                        <p:cTn id="162" dur="1" fill="hold">
                                          <p:stCondLst>
                                            <p:cond delay="0"/>
                                          </p:stCondLst>
                                        </p:cTn>
                                        <p:tgtEl>
                                          <p:spTgt spid="635953"/>
                                        </p:tgtEl>
                                        <p:attrNameLst>
                                          <p:attrName>style.visibility</p:attrName>
                                        </p:attrNameLst>
                                      </p:cBhvr>
                                      <p:to>
                                        <p:strVal val="visible"/>
                                      </p:to>
                                    </p:set>
                                    <p:animEffect transition="in" filter="wipe(left)">
                                      <p:cBhvr>
                                        <p:cTn id="163" dur="500"/>
                                        <p:tgtEl>
                                          <p:spTgt spid="635953"/>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childTnLst>
                                    <p:set>
                                      <p:cBhvr>
                                        <p:cTn id="167" dur="1" fill="hold">
                                          <p:stCondLst>
                                            <p:cond delay="0"/>
                                          </p:stCondLst>
                                        </p:cTn>
                                        <p:tgtEl>
                                          <p:spTgt spid="635955"/>
                                        </p:tgtEl>
                                        <p:attrNameLst>
                                          <p:attrName>style.visibility</p:attrName>
                                        </p:attrNameLst>
                                      </p:cBhvr>
                                      <p:to>
                                        <p:strVal val="visible"/>
                                      </p:to>
                                    </p:set>
                                    <p:animEffect transition="in" filter="wipe(left)">
                                      <p:cBhvr>
                                        <p:cTn id="168" dur="500"/>
                                        <p:tgtEl>
                                          <p:spTgt spid="635955"/>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nodeType="clickEffect">
                                  <p:stCondLst>
                                    <p:cond delay="0"/>
                                  </p:stCondLst>
                                  <p:childTnLst>
                                    <p:set>
                                      <p:cBhvr>
                                        <p:cTn id="172" dur="1" fill="hold">
                                          <p:stCondLst>
                                            <p:cond delay="0"/>
                                          </p:stCondLst>
                                        </p:cTn>
                                        <p:tgtEl>
                                          <p:spTgt spid="635956"/>
                                        </p:tgtEl>
                                        <p:attrNameLst>
                                          <p:attrName>style.visibility</p:attrName>
                                        </p:attrNameLst>
                                      </p:cBhvr>
                                      <p:to>
                                        <p:strVal val="visible"/>
                                      </p:to>
                                    </p:set>
                                    <p:animEffect transition="in" filter="wipe(left)">
                                      <p:cBhvr>
                                        <p:cTn id="173" dur="500"/>
                                        <p:tgtEl>
                                          <p:spTgt spid="63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22" grpId="0"/>
      <p:bldP spid="635931" grpId="0"/>
      <p:bldP spid="635932" grpId="0"/>
      <p:bldP spid="635933" grpId="0" animBg="1"/>
      <p:bldP spid="635934" grpId="0"/>
      <p:bldP spid="635935" grpId="0" animBg="1"/>
      <p:bldP spid="635951" grpId="0"/>
      <p:bldP spid="635954"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Monday, June 20,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3</a:t>
            </a:fld>
            <a:endParaRPr lang="en-US"/>
          </a:p>
        </p:txBody>
      </p:sp>
      <p:sp>
        <p:nvSpPr>
          <p:cNvPr id="24581" name="Rectangle 2"/>
          <p:cNvSpPr>
            <a:spLocks noGrp="1" noChangeArrowheads="1"/>
          </p:cNvSpPr>
          <p:nvPr>
            <p:ph type="title"/>
          </p:nvPr>
        </p:nvSpPr>
        <p:spPr>
          <a:xfrm>
            <a:off x="762000" y="76200"/>
            <a:ext cx="8001000" cy="685800"/>
          </a:xfrm>
        </p:spPr>
        <p:txBody>
          <a:bodyPr/>
          <a:lstStyle/>
          <a:p>
            <a:r>
              <a:rPr lang="en-US" sz="4000" dirty="0" smtClean="0"/>
              <a:t>Reminder: Special </a:t>
            </a:r>
            <a:r>
              <a:rPr lang="en-US" sz="4000" dirty="0"/>
              <a:t>Project for Extra Credit</a:t>
            </a:r>
          </a:p>
        </p:txBody>
      </p:sp>
      <p:sp>
        <p:nvSpPr>
          <p:cNvPr id="7" name="Text Box 3"/>
          <p:cNvSpPr txBox="1">
            <a:spLocks noChangeArrowheads="1"/>
          </p:cNvSpPr>
          <p:nvPr/>
        </p:nvSpPr>
        <p:spPr bwMode="auto">
          <a:xfrm>
            <a:off x="685800" y="762000"/>
            <a:ext cx="8001000" cy="163121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chemeClr val="accent2"/>
                </a:solidFill>
                <a:latin typeface="Arial Narrow" charset="0"/>
              </a:rPr>
              <a:t>A 92kg astronaut tied to an 11000kg space craft  with a 100m bungee cord pushes the space craft with a force P=36N in space.   Assuming there is no loss of energy at the end of the cord, and the cord does not stretch beyond its original length, the astronaut and the space craft get pulled back to each other by the cord toward a head-on collision.    Answer the following questions.</a:t>
            </a:r>
            <a:endParaRPr lang="en-US" sz="2000" baseline="30000" dirty="0">
              <a:solidFill>
                <a:srgbClr val="800000"/>
              </a:solidFill>
              <a:latin typeface="Arial Narrow" charset="0"/>
            </a:endParaRPr>
          </a:p>
        </p:txBody>
      </p:sp>
      <p:sp>
        <p:nvSpPr>
          <p:cNvPr id="24583" name="Content Placeholder 7"/>
          <p:cNvSpPr>
            <a:spLocks noGrp="1"/>
          </p:cNvSpPr>
          <p:nvPr>
            <p:ph idx="1"/>
          </p:nvPr>
        </p:nvSpPr>
        <p:spPr>
          <a:xfrm>
            <a:off x="685800" y="2514600"/>
            <a:ext cx="7772400" cy="3581400"/>
          </a:xfrm>
        </p:spPr>
        <p:txBody>
          <a:bodyPr/>
          <a:lstStyle/>
          <a:p>
            <a:r>
              <a:rPr lang="en-US" sz="2400" dirty="0" smtClean="0"/>
              <a:t>What are the speeds of the astronaut and the space craft just before they collide? (10 points)</a:t>
            </a:r>
          </a:p>
          <a:p>
            <a:r>
              <a:rPr lang="en-US" sz="2400" dirty="0" smtClean="0"/>
              <a:t>What are the magnitudes of the accelerations of the astronaut and the space craft if they come to a full stop in 0.5m from the point of initial contact? (10 points)</a:t>
            </a:r>
          </a:p>
          <a:p>
            <a:r>
              <a:rPr lang="en-US" sz="2400" dirty="0" smtClean="0"/>
              <a:t>What are the magnitudes of the forces exerting on the astronaut and the space craft when they come to a full stop? 6 points)</a:t>
            </a:r>
          </a:p>
          <a:p>
            <a:r>
              <a:rPr lang="en-US" sz="2400" dirty="0" smtClean="0"/>
              <a:t>Due </a:t>
            </a:r>
            <a:r>
              <a:rPr lang="en-US" sz="2400" dirty="0"/>
              <a:t>is</a:t>
            </a:r>
            <a:r>
              <a:rPr lang="en-US" sz="2400" dirty="0" smtClean="0"/>
              <a:t> Wednesday</a:t>
            </a:r>
            <a:r>
              <a:rPr lang="en-US" sz="2400" dirty="0"/>
              <a:t>,</a:t>
            </a:r>
            <a:r>
              <a:rPr lang="en-US" sz="2400" dirty="0" smtClean="0"/>
              <a:t> June 22.</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Date Placeholder 4"/>
          <p:cNvSpPr>
            <a:spLocks noGrp="1"/>
          </p:cNvSpPr>
          <p:nvPr>
            <p:ph type="dt" sz="quarter" idx="10"/>
          </p:nvPr>
        </p:nvSpPr>
        <p:spPr>
          <a:noFill/>
        </p:spPr>
        <p:txBody>
          <a:bodyPr/>
          <a:lstStyle/>
          <a:p>
            <a:r>
              <a:rPr lang="en-US" smtClean="0"/>
              <a:t>Monday, June 20, 2011</a:t>
            </a:r>
          </a:p>
        </p:txBody>
      </p:sp>
      <p:sp>
        <p:nvSpPr>
          <p:cNvPr id="21509" name="Slide Number Placeholder 6"/>
          <p:cNvSpPr>
            <a:spLocks noGrp="1"/>
          </p:cNvSpPr>
          <p:nvPr>
            <p:ph type="sldNum" sz="quarter" idx="12"/>
          </p:nvPr>
        </p:nvSpPr>
        <p:spPr>
          <a:noFill/>
        </p:spPr>
        <p:txBody>
          <a:bodyPr/>
          <a:lstStyle/>
          <a:p>
            <a:fld id="{E34E773F-D092-6C4D-8EFB-7765E82DFB82}" type="slidenum">
              <a:rPr lang="en-US" smtClean="0"/>
              <a:pPr/>
              <a:t>4</a:t>
            </a:fld>
            <a:endParaRPr lang="en-US" smtClean="0"/>
          </a:p>
        </p:txBody>
      </p:sp>
      <p:sp>
        <p:nvSpPr>
          <p:cNvPr id="21510" name="Rectangle 2"/>
          <p:cNvSpPr>
            <a:spLocks noGrp="1" noChangeArrowheads="1"/>
          </p:cNvSpPr>
          <p:nvPr>
            <p:ph type="title"/>
          </p:nvPr>
        </p:nvSpPr>
        <p:spPr>
          <a:xfrm>
            <a:off x="685800" y="76200"/>
            <a:ext cx="7772400" cy="1219200"/>
          </a:xfrm>
        </p:spPr>
        <p:txBody>
          <a:bodyPr/>
          <a:lstStyle/>
          <a:p>
            <a:r>
              <a:rPr lang="en-US"/>
              <a:t>Special Project</a:t>
            </a:r>
          </a:p>
        </p:txBody>
      </p:sp>
      <p:sp>
        <p:nvSpPr>
          <p:cNvPr id="92163" name="Rectangle 3"/>
          <p:cNvSpPr>
            <a:spLocks noGrp="1" noChangeArrowheads="1"/>
          </p:cNvSpPr>
          <p:nvPr>
            <p:ph type="body" sz="half" idx="1"/>
          </p:nvPr>
        </p:nvSpPr>
        <p:spPr>
          <a:xfrm>
            <a:off x="457200" y="1219200"/>
            <a:ext cx="8382000" cy="5181600"/>
          </a:xfrm>
        </p:spPr>
        <p:txBody>
          <a:bodyPr/>
          <a:lstStyle/>
          <a:p>
            <a:pPr>
              <a:lnSpc>
                <a:spcPct val="90000"/>
              </a:lnSpc>
            </a:pPr>
            <a:r>
              <a:rPr lang="en-US" sz="3600" dirty="0"/>
              <a:t>Derive the formula for the gravitational acceleration (   ) at the radius                    from the center, inside of the Earth. (10 points)</a:t>
            </a:r>
          </a:p>
          <a:p>
            <a:pPr>
              <a:lnSpc>
                <a:spcPct val="90000"/>
              </a:lnSpc>
            </a:pPr>
            <a:r>
              <a:rPr lang="en-US" sz="3600" dirty="0"/>
              <a:t>Compute the fractional magnitude of the  gravitational acceleration 1km and 500km inside the surface of the Earth with respect to that on the surface. (6 points, 3 points each)</a:t>
            </a:r>
          </a:p>
          <a:p>
            <a:pPr>
              <a:lnSpc>
                <a:spcPct val="90000"/>
              </a:lnSpc>
            </a:pPr>
            <a:r>
              <a:rPr lang="en-US" sz="3600" dirty="0"/>
              <a:t>Due at the beginning of the class</a:t>
            </a:r>
            <a:r>
              <a:rPr lang="en-US" sz="3600" dirty="0" smtClean="0"/>
              <a:t> Monday</a:t>
            </a:r>
            <a:r>
              <a:rPr lang="en-US" sz="3600" dirty="0"/>
              <a:t>,</a:t>
            </a:r>
            <a:r>
              <a:rPr lang="en-US" sz="3600" dirty="0" smtClean="0"/>
              <a:t> June 27</a:t>
            </a:r>
            <a:endParaRPr lang="en-US" sz="3600" dirty="0"/>
          </a:p>
        </p:txBody>
      </p:sp>
      <p:graphicFrame>
        <p:nvGraphicFramePr>
          <p:cNvPr id="92164" name="Object 2"/>
          <p:cNvGraphicFramePr>
            <a:graphicFrameLocks noChangeAspect="1"/>
          </p:cNvGraphicFramePr>
          <p:nvPr/>
        </p:nvGraphicFramePr>
        <p:xfrm>
          <a:off x="5943600" y="1676400"/>
          <a:ext cx="1828800" cy="715963"/>
        </p:xfrm>
        <a:graphic>
          <a:graphicData uri="http://schemas.openxmlformats.org/presentationml/2006/ole">
            <p:oleObj spid="_x0000_s448514" name="Equation" r:id="rId3" imgW="647640" imgH="253800" progId="Equation.DSMT4">
              <p:embed/>
            </p:oleObj>
          </a:graphicData>
        </a:graphic>
      </p:graphicFrame>
      <p:graphicFrame>
        <p:nvGraphicFramePr>
          <p:cNvPr id="92165" name="Object 3"/>
          <p:cNvGraphicFramePr>
            <a:graphicFrameLocks noChangeAspect="1"/>
          </p:cNvGraphicFramePr>
          <p:nvPr>
            <p:ph sz="half" idx="2"/>
          </p:nvPr>
        </p:nvGraphicFramePr>
        <p:xfrm>
          <a:off x="3048000" y="1727200"/>
          <a:ext cx="496888" cy="558800"/>
        </p:xfrm>
        <a:graphic>
          <a:graphicData uri="http://schemas.openxmlformats.org/presentationml/2006/ole">
            <p:oleObj spid="_x0000_s448515" name="Equation" r:id="rId4" imgW="203040" imgH="228600" progId="Equation.DSMT4">
              <p:embed/>
            </p:oleObj>
          </a:graphicData>
        </a:graphic>
      </p:graphicFrame>
      <p:sp>
        <p:nvSpPr>
          <p:cNvPr id="21512" name="Footer Placeholder 7"/>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left)">
                                      <p:cBhvr>
                                        <p:cTn id="7" dur="500"/>
                                        <p:tgtEl>
                                          <p:spTgt spid="92163">
                                            <p:txEl>
                                              <p:pRg st="0" end="0"/>
                                            </p:txEl>
                                          </p:spTgt>
                                        </p:tgtEl>
                                      </p:cBhvr>
                                    </p:animEffect>
                                  </p:childTnLst>
                                </p:cTn>
                              </p:par>
                              <p:par>
                                <p:cTn id="8" presetID="22" presetClass="entr" presetSubtype="8" fill="hold" nodeType="withEffect">
                                  <p:stCondLst>
                                    <p:cond delay="0"/>
                                  </p:stCondLst>
                                  <p:iterate type="wd">
                                    <p:tmPct val="10000"/>
                                  </p:iterate>
                                  <p:childTnLst>
                                    <p:set>
                                      <p:cBhvr>
                                        <p:cTn id="9" dur="1" fill="hold">
                                          <p:stCondLst>
                                            <p:cond delay="0"/>
                                          </p:stCondLst>
                                        </p:cTn>
                                        <p:tgtEl>
                                          <p:spTgt spid="92164"/>
                                        </p:tgtEl>
                                        <p:attrNameLst>
                                          <p:attrName>style.visibility</p:attrName>
                                        </p:attrNameLst>
                                      </p:cBhvr>
                                      <p:to>
                                        <p:strVal val="visible"/>
                                      </p:to>
                                    </p:set>
                                    <p:animEffect transition="in" filter="wipe(left)">
                                      <p:cBhvr>
                                        <p:cTn id="10" dur="500"/>
                                        <p:tgtEl>
                                          <p:spTgt spid="92164"/>
                                        </p:tgtEl>
                                      </p:cBhvr>
                                    </p:animEffect>
                                  </p:childTnLst>
                                </p:cTn>
                              </p:par>
                              <p:par>
                                <p:cTn id="11" presetID="22" presetClass="entr" presetSubtype="8" fill="hold" nodeType="withEffect">
                                  <p:stCondLst>
                                    <p:cond delay="0"/>
                                  </p:stCondLst>
                                  <p:iterate type="wd">
                                    <p:tmPct val="10000"/>
                                  </p:iterate>
                                  <p:childTnLst>
                                    <p:set>
                                      <p:cBhvr>
                                        <p:cTn id="12" dur="1" fill="hold">
                                          <p:stCondLst>
                                            <p:cond delay="0"/>
                                          </p:stCondLst>
                                        </p:cTn>
                                        <p:tgtEl>
                                          <p:spTgt spid="92165"/>
                                        </p:tgtEl>
                                        <p:attrNameLst>
                                          <p:attrName>style.visibility</p:attrName>
                                        </p:attrNameLst>
                                      </p:cBhvr>
                                      <p:to>
                                        <p:strVal val="visible"/>
                                      </p:to>
                                    </p:set>
                                    <p:animEffect transition="in" filter="wipe(left)">
                                      <p:cBhvr>
                                        <p:cTn id="13" dur="500"/>
                                        <p:tgtEl>
                                          <p:spTgt spid="921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92163">
                                            <p:txEl>
                                              <p:pRg st="1" end="1"/>
                                            </p:txEl>
                                          </p:spTgt>
                                        </p:tgtEl>
                                        <p:attrNameLst>
                                          <p:attrName>style.visibility</p:attrName>
                                        </p:attrNameLst>
                                      </p:cBhvr>
                                      <p:to>
                                        <p:strVal val="visible"/>
                                      </p:to>
                                    </p:set>
                                    <p:animEffect transition="in" filter="wipe(left)">
                                      <p:cBhvr>
                                        <p:cTn id="18" dur="500"/>
                                        <p:tgtEl>
                                          <p:spTgt spid="921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92163">
                                            <p:txEl>
                                              <p:pRg st="2" end="2"/>
                                            </p:txEl>
                                          </p:spTgt>
                                        </p:tgtEl>
                                        <p:attrNameLst>
                                          <p:attrName>style.visibility</p:attrName>
                                        </p:attrNameLst>
                                      </p:cBhvr>
                                      <p:to>
                                        <p:strVal val="visible"/>
                                      </p:to>
                                    </p:set>
                                    <p:animEffect transition="in" filter="wipe(left)">
                                      <p:cBhvr>
                                        <p:cTn id="23"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srcRect/>
          <a:stretch>
            <a:fillRect/>
          </a:stretch>
        </p:blipFill>
        <p:spPr bwMode="auto">
          <a:xfrm>
            <a:off x="-1295400" y="838200"/>
            <a:ext cx="5715000" cy="5257800"/>
          </a:xfrm>
          <a:prstGeom prst="rect">
            <a:avLst/>
          </a:prstGeom>
          <a:noFill/>
          <a:ln w="9525">
            <a:noFill/>
            <a:miter lim="800000"/>
            <a:headEnd/>
            <a:tailEnd/>
          </a:ln>
        </p:spPr>
      </p:pic>
      <p:sp>
        <p:nvSpPr>
          <p:cNvPr id="23555" name="Title 1"/>
          <p:cNvSpPr>
            <a:spLocks noGrp="1"/>
          </p:cNvSpPr>
          <p:nvPr>
            <p:ph type="title"/>
          </p:nvPr>
        </p:nvSpPr>
        <p:spPr>
          <a:xfrm>
            <a:off x="533400" y="-76200"/>
            <a:ext cx="8229600" cy="685800"/>
          </a:xfrm>
        </p:spPr>
        <p:txBody>
          <a:bodyPr/>
          <a:lstStyle/>
          <a:p>
            <a:r>
              <a:rPr lang="en-US" smtClean="0"/>
              <a:t>Let’s think about the meaning of work!</a:t>
            </a:r>
          </a:p>
        </p:txBody>
      </p:sp>
      <p:sp>
        <p:nvSpPr>
          <p:cNvPr id="3" name="Content Placeholder 2"/>
          <p:cNvSpPr>
            <a:spLocks noGrp="1"/>
          </p:cNvSpPr>
          <p:nvPr>
            <p:ph idx="1"/>
          </p:nvPr>
        </p:nvSpPr>
        <p:spPr>
          <a:xfrm>
            <a:off x="3657600" y="457200"/>
            <a:ext cx="5181600" cy="6019800"/>
          </a:xfrm>
        </p:spPr>
        <p:txBody>
          <a:bodyPr/>
          <a:lstStyle/>
          <a:p>
            <a:r>
              <a:rPr lang="en-US" sz="2400" dirty="0" smtClean="0"/>
              <a:t>A person is holding a grocery bag and walking at a constant velocity.</a:t>
            </a:r>
          </a:p>
          <a:p>
            <a:r>
              <a:rPr lang="en-US" sz="2400" dirty="0" smtClean="0"/>
              <a:t>Is he doing any work ON the bag? </a:t>
            </a:r>
          </a:p>
          <a:p>
            <a:pPr lvl="1"/>
            <a:r>
              <a:rPr lang="en-US" sz="2000" dirty="0" smtClean="0"/>
              <a:t>No</a:t>
            </a:r>
          </a:p>
          <a:p>
            <a:pPr lvl="1"/>
            <a:r>
              <a:rPr lang="en-US" sz="2000" dirty="0" smtClean="0"/>
              <a:t>Why not?</a:t>
            </a:r>
          </a:p>
          <a:p>
            <a:pPr lvl="1"/>
            <a:r>
              <a:rPr lang="en-US" sz="2000" dirty="0" smtClean="0"/>
              <a:t>Because the force he exerts on the bag, </a:t>
            </a:r>
            <a:r>
              <a:rPr lang="en-US" sz="2000" dirty="0" err="1" smtClean="0"/>
              <a:t>F</a:t>
            </a:r>
            <a:r>
              <a:rPr lang="en-US" sz="2000" baseline="-25000" dirty="0" err="1" smtClean="0"/>
              <a:t>p</a:t>
            </a:r>
            <a:r>
              <a:rPr lang="en-US" sz="2000" dirty="0" smtClean="0"/>
              <a:t>, is perpendicular to the displacement!!</a:t>
            </a:r>
          </a:p>
          <a:p>
            <a:pPr lvl="1"/>
            <a:r>
              <a:rPr lang="en-US" sz="2000" dirty="0" smtClean="0"/>
              <a:t>This means that he is not adding any energy to the bag.</a:t>
            </a:r>
          </a:p>
          <a:p>
            <a:r>
              <a:rPr lang="en-US" sz="2400" dirty="0" smtClean="0"/>
              <a:t>So what does this mean?</a:t>
            </a:r>
          </a:p>
          <a:p>
            <a:pPr lvl="1"/>
            <a:r>
              <a:rPr lang="en-US" sz="2000" dirty="0" smtClean="0"/>
              <a:t>In order for a force to perform any meaningful work, the energy of the object the force exerts on must change!! </a:t>
            </a:r>
          </a:p>
          <a:p>
            <a:r>
              <a:rPr lang="en-US" sz="2400" dirty="0" smtClean="0"/>
              <a:t>What happened to the person?</a:t>
            </a:r>
          </a:p>
          <a:p>
            <a:pPr lvl="1"/>
            <a:r>
              <a:rPr lang="en-US" sz="2000" dirty="0" smtClean="0"/>
              <a:t>He spends his energy just to keep the bag up but did not perform any work on the bag.</a:t>
            </a:r>
          </a:p>
          <a:p>
            <a:pPr lvl="1"/>
            <a:endParaRPr lang="en-US" sz="2000" dirty="0" smtClean="0"/>
          </a:p>
        </p:txBody>
      </p:sp>
      <p:sp>
        <p:nvSpPr>
          <p:cNvPr id="23557" name="Date Placeholder 3"/>
          <p:cNvSpPr>
            <a:spLocks noGrp="1"/>
          </p:cNvSpPr>
          <p:nvPr>
            <p:ph type="dt" sz="quarter" idx="10"/>
          </p:nvPr>
        </p:nvSpPr>
        <p:spPr>
          <a:noFill/>
        </p:spPr>
        <p:txBody>
          <a:bodyPr/>
          <a:lstStyle/>
          <a:p>
            <a:r>
              <a:rPr lang="en-US" smtClean="0"/>
              <a:t>Monday, June 20, 2011</a:t>
            </a:r>
            <a:endParaRPr lang="en-US"/>
          </a:p>
        </p:txBody>
      </p:sp>
      <p:sp>
        <p:nvSpPr>
          <p:cNvPr id="23558"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3559" name="Slide Number Placeholder 5"/>
          <p:cNvSpPr>
            <a:spLocks noGrp="1"/>
          </p:cNvSpPr>
          <p:nvPr>
            <p:ph type="sldNum" sz="quarter" idx="12"/>
          </p:nvPr>
        </p:nvSpPr>
        <p:spPr>
          <a:noFill/>
        </p:spPr>
        <p:txBody>
          <a:bodyPr/>
          <a:lstStyle/>
          <a:p>
            <a:fld id="{1CFD8848-37C0-1A4F-88B5-FBFA2D4ED825}" type="slidenum">
              <a:rPr lang="en-US" smtClean="0"/>
              <a:pPr/>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p:spPr>
        <p:txBody>
          <a:bodyPr/>
          <a:lstStyle/>
          <a:p>
            <a:r>
              <a:rPr lang="en-US" smtClean="0"/>
              <a:t>Monday, June 20, 2011</a:t>
            </a:r>
            <a:endParaRPr lang="en-US"/>
          </a:p>
        </p:txBody>
      </p:sp>
      <p:sp>
        <p:nvSpPr>
          <p:cNvPr id="22540"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2541" name="Slide Number Placeholder 5"/>
          <p:cNvSpPr>
            <a:spLocks noGrp="1"/>
          </p:cNvSpPr>
          <p:nvPr>
            <p:ph type="sldNum" sz="quarter" idx="12"/>
          </p:nvPr>
        </p:nvSpPr>
        <p:spPr>
          <a:noFill/>
        </p:spPr>
        <p:txBody>
          <a:bodyPr/>
          <a:lstStyle/>
          <a:p>
            <a:fld id="{1DA617D1-6FF8-074B-BED3-65CED65ADB64}" type="slidenum">
              <a:rPr lang="en-US"/>
              <a:pPr/>
              <a:t>6</a:t>
            </a:fld>
            <a:endParaRPr lang="en-US"/>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2583" name="Text Box 5"/>
            <p:cNvSpPr txBox="1">
              <a:spLocks noChangeArrowheads="1"/>
            </p:cNvSpPr>
            <p:nvPr/>
          </p:nvSpPr>
          <p:spPr bwMode="auto">
            <a:xfrm>
              <a:off x="4934" y="1975"/>
              <a:ext cx="18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dirty="0"/>
              <a:t>Work Done by</a:t>
            </a:r>
            <a:r>
              <a:rPr lang="en-US" dirty="0" smtClean="0"/>
              <a:t> the </a:t>
            </a:r>
            <a:r>
              <a:rPr lang="en-US" dirty="0"/>
              <a:t>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prstTxWarp prst="textNoShape">
              <a:avLst/>
            </a:prstTxWarp>
            <a:spAutoFit/>
          </a:bodyPr>
          <a:lstStyle/>
          <a:p>
            <a:pPr>
              <a:spcBef>
                <a:spcPct val="20000"/>
              </a:spcBef>
            </a:pPr>
            <a:r>
              <a:rPr lang="en-US" sz="3200">
                <a:solidFill>
                  <a:schemeClr val="accent2"/>
                </a:solidFill>
                <a:latin typeface="Monotype Corsiva" charset="0"/>
              </a:rPr>
              <a:t>A meaningful work in physics is done only when the net   forces exerted on an object changes the energy of the object.</a:t>
            </a:r>
            <a:endParaRPr lang="en-US" sz="320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p:spPr>
        <p:txBody>
          <a:bodyPr>
            <a:prstTxWarp prst="textNoShape">
              <a:avLst/>
            </a:prstTxWarp>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p:spPr>
          <p:txBody>
            <a:bodyPr>
              <a:prstTxWarp prst="textNoShape">
                <a:avLst/>
              </a:prstTxWarp>
            </a:bodyPr>
            <a:lstStyle/>
            <a:p>
              <a:endParaRPr lang="en-US"/>
            </a:p>
          </p:txBody>
        </p:sp>
        <p:grpSp>
          <p:nvGrpSpPr>
            <p:cNvPr id="5"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78" name="Text Box 18"/>
              <p:cNvSpPr txBox="1">
                <a:spLocks noChangeArrowheads="1"/>
              </p:cNvSpPr>
              <p:nvPr/>
            </p:nvSpPr>
            <p:spPr bwMode="auto">
              <a:xfrm>
                <a:off x="2280" y="1968"/>
                <a:ext cx="217" cy="291"/>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Symbol" charset="2"/>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prstTxWarp prst="textNoShape">
              <a:avLst/>
            </a:prstTxWarp>
          </a:bodyP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2574" name="Text Box 25"/>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52475"/>
            <a:chOff x="4128" y="2064"/>
            <a:chExt cx="619" cy="474"/>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2538" name="Object 10"/>
            <p:cNvGraphicFramePr>
              <a:graphicFrameLocks noChangeAspect="1"/>
            </p:cNvGraphicFramePr>
            <p:nvPr/>
          </p:nvGraphicFramePr>
          <p:xfrm>
            <a:off x="4229" y="2310"/>
            <a:ext cx="518" cy="228"/>
          </p:xfrm>
          <a:graphic>
            <a:graphicData uri="http://schemas.openxmlformats.org/presentationml/2006/ole">
              <p:oleObj spid="_x0000_s450570" name="Equation" r:id="rId3" imgW="647640" imgH="241200" progId="Equation.DSMT4">
                <p:embed/>
              </p:oleObj>
            </a:graphicData>
          </a:graphic>
        </p:graphicFrame>
      </p:grpSp>
      <p:grpSp>
        <p:nvGrpSpPr>
          <p:cNvPr id="8" name="Group 29"/>
          <p:cNvGrpSpPr>
            <a:grpSpLocks/>
          </p:cNvGrpSpPr>
          <p:nvPr/>
        </p:nvGrpSpPr>
        <p:grpSpPr bwMode="auto">
          <a:xfrm>
            <a:off x="6553200" y="2362200"/>
            <a:ext cx="382588" cy="800100"/>
            <a:chOff x="4128" y="1560"/>
            <a:chExt cx="241" cy="504"/>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2537" name="Object 9"/>
            <p:cNvGraphicFramePr>
              <a:graphicFrameLocks noChangeAspect="1"/>
            </p:cNvGraphicFramePr>
            <p:nvPr/>
          </p:nvGraphicFramePr>
          <p:xfrm>
            <a:off x="4176" y="1560"/>
            <a:ext cx="193" cy="216"/>
          </p:xfrm>
          <a:graphic>
            <a:graphicData uri="http://schemas.openxmlformats.org/presentationml/2006/ole">
              <p:oleObj spid="_x0000_s450569" name="Equation" r:id="rId4" imgW="241200" imgH="228600" progId="Equation.DSMT4">
                <p:embed/>
              </p:oleObj>
            </a:graphicData>
          </a:graphic>
        </p:graphicFrame>
      </p:grpSp>
      <p:grpSp>
        <p:nvGrpSpPr>
          <p:cNvPr id="9" name="Group 32"/>
          <p:cNvGrpSpPr>
            <a:grpSpLocks/>
          </p:cNvGrpSpPr>
          <p:nvPr/>
        </p:nvGrpSpPr>
        <p:grpSpPr bwMode="auto">
          <a:xfrm>
            <a:off x="6477000" y="2286000"/>
            <a:ext cx="1339850" cy="919163"/>
            <a:chOff x="4058" y="1536"/>
            <a:chExt cx="844" cy="579"/>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p:spPr>
          <p:txBody>
            <a:bodyPr>
              <a:prstTxWarp prst="textNoShape">
                <a:avLst/>
              </a:prstTxWarp>
            </a:bodyPr>
            <a:lstStyle/>
            <a:p>
              <a:endParaRPr lang="en-US"/>
            </a:p>
          </p:txBody>
        </p:sp>
        <p:grpSp>
          <p:nvGrpSpPr>
            <p:cNvPr id="10"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68" name="Text Box 36"/>
              <p:cNvSpPr txBox="1">
                <a:spLocks noChangeArrowheads="1"/>
              </p:cNvSpPr>
              <p:nvPr/>
            </p:nvSpPr>
            <p:spPr bwMode="auto">
              <a:xfrm>
                <a:off x="2280" y="1968"/>
                <a:ext cx="217" cy="291"/>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Symbol" charset="2"/>
                  </a:rPr>
                  <a:t>θ</a:t>
                </a:r>
              </a:p>
            </p:txBody>
          </p:sp>
        </p:grpSp>
        <p:graphicFrame>
          <p:nvGraphicFramePr>
            <p:cNvPr id="22536" name="Object 8"/>
            <p:cNvGraphicFramePr>
              <a:graphicFrameLocks noChangeAspect="1"/>
            </p:cNvGraphicFramePr>
            <p:nvPr/>
          </p:nvGraphicFramePr>
          <p:xfrm>
            <a:off x="4716" y="1536"/>
            <a:ext cx="186" cy="287"/>
          </p:xfrm>
          <a:graphic>
            <a:graphicData uri="http://schemas.openxmlformats.org/presentationml/2006/ole">
              <p:oleObj spid="_x0000_s450568" name="Equation" r:id="rId5" imgW="164880" imgH="215640" progId="Equation.DSMT4">
                <p:embed/>
              </p:oleObj>
            </a:graphicData>
          </a:graphic>
        </p:graphicFrame>
      </p:grpSp>
      <p:sp>
        <p:nvSpPr>
          <p:cNvPr id="571430" name="Text Box 38"/>
          <p:cNvSpPr txBox="1">
            <a:spLocks noChangeArrowheads="1"/>
          </p:cNvSpPr>
          <p:nvPr/>
        </p:nvSpPr>
        <p:spPr bwMode="auto">
          <a:xfrm>
            <a:off x="206375" y="3886200"/>
            <a:ext cx="30702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p:oleObj spid="_x0000_s450562" name="Equation" r:id="rId6" imgW="304560" imgH="177480" progId="Equation.DSMT4">
              <p:embed/>
            </p:oleObj>
          </a:graphicData>
        </a:graphic>
      </p:graphicFrame>
      <p:sp>
        <p:nvSpPr>
          <p:cNvPr id="571432" name="Text Box 40"/>
          <p:cNvSpPr txBox="1">
            <a:spLocks noChangeArrowheads="1"/>
          </p:cNvSpPr>
          <p:nvPr/>
        </p:nvSpPr>
        <p:spPr bwMode="auto">
          <a:xfrm>
            <a:off x="3870325" y="3886200"/>
            <a:ext cx="89376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Force </a:t>
            </a:r>
          </a:p>
        </p:txBody>
      </p:sp>
      <p:graphicFrame>
        <p:nvGraphicFramePr>
          <p:cNvPr id="571433" name="Object 3"/>
          <p:cNvGraphicFramePr>
            <a:graphicFrameLocks noChangeAspect="1"/>
          </p:cNvGraphicFramePr>
          <p:nvPr/>
        </p:nvGraphicFramePr>
        <p:xfrm>
          <a:off x="4725988" y="3810000"/>
          <a:ext cx="357187" cy="527050"/>
        </p:xfrm>
        <a:graphic>
          <a:graphicData uri="http://schemas.openxmlformats.org/presentationml/2006/ole">
            <p:oleObj spid="_x0000_s450563" name="Equation" r:id="rId7" imgW="164880" imgH="215640" progId="Equation.DSMT4">
              <p:embed/>
            </p:oleObj>
          </a:graphicData>
        </a:graphic>
      </p:graphicFrame>
      <p:sp>
        <p:nvSpPr>
          <p:cNvPr id="571434" name="Text Box 42"/>
          <p:cNvSpPr txBox="1">
            <a:spLocks noChangeArrowheads="1"/>
          </p:cNvSpPr>
          <p:nvPr/>
        </p:nvSpPr>
        <p:spPr bwMode="auto">
          <a:xfrm>
            <a:off x="206375" y="4557713"/>
            <a:ext cx="30559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07886"/>
          </a:xfrm>
          <a:prstGeom prst="rect">
            <a:avLst/>
          </a:prstGeom>
          <a:solidFill>
            <a:srgbClr val="FFFF99"/>
          </a:solidFill>
          <a:ln w="38100">
            <a:solidFill>
              <a:srgbClr val="A50021"/>
            </a:solidFill>
            <a:miter lim="800000"/>
            <a:headEnd/>
            <a:tailEnd/>
          </a:ln>
        </p:spPr>
        <p:txBody>
          <a:bodyPr>
            <a:prstTxWarp prst="textNoShape">
              <a:avLst/>
            </a:prstTxWarp>
            <a:spAutoFit/>
          </a:bodyPr>
          <a:lstStyle/>
          <a:p>
            <a:r>
              <a:rPr lang="en-US" sz="2000" b="1" dirty="0">
                <a:solidFill>
                  <a:srgbClr val="A50021"/>
                </a:solidFill>
                <a:latin typeface="Arial Narrow" charset="0"/>
              </a:rPr>
              <a:t>Physically meaningful work is done only by the component of the force along </a:t>
            </a:r>
            <a:r>
              <a:rPr lang="en-US" sz="2000" b="1" dirty="0" smtClean="0">
                <a:solidFill>
                  <a:srgbClr val="A50021"/>
                </a:solidFill>
                <a:latin typeface="Arial Narrow" charset="0"/>
              </a:rPr>
              <a:t>the direction of the motion </a:t>
            </a:r>
            <a:r>
              <a:rPr lang="en-US" sz="2000" b="1" dirty="0">
                <a:solidFill>
                  <a:srgbClr val="A50021"/>
                </a:solidFill>
                <a:latin typeface="Arial Narrow" charset="0"/>
              </a:rPr>
              <a:t>of the object.</a:t>
            </a:r>
          </a:p>
        </p:txBody>
      </p:sp>
      <p:sp>
        <p:nvSpPr>
          <p:cNvPr id="571437" name="Text Box 45"/>
          <p:cNvSpPr txBox="1">
            <a:spLocks noChangeArrowheads="1"/>
          </p:cNvSpPr>
          <p:nvPr/>
        </p:nvSpPr>
        <p:spPr bwMode="auto">
          <a:xfrm>
            <a:off x="6797675" y="4419600"/>
            <a:ext cx="669925"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Unit?</a:t>
            </a:r>
          </a:p>
        </p:txBody>
      </p:sp>
      <p:graphicFrame>
        <p:nvGraphicFramePr>
          <p:cNvPr id="571438" name="Object 4"/>
          <p:cNvGraphicFramePr>
            <a:graphicFrameLocks noChangeAspect="1"/>
          </p:cNvGraphicFramePr>
          <p:nvPr/>
        </p:nvGraphicFramePr>
        <p:xfrm>
          <a:off x="7594600" y="4519613"/>
          <a:ext cx="635000" cy="280987"/>
        </p:xfrm>
        <a:graphic>
          <a:graphicData uri="http://schemas.openxmlformats.org/presentationml/2006/ole">
            <p:oleObj spid="_x0000_s450564" name="Equation" r:id="rId8" imgW="355320" imgH="177480" progId="Equation.DSMT4">
              <p:embed/>
            </p:oleObj>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p:oleObj spid="_x0000_s450565" name="Equation" r:id="rId9" imgW="749300" imgH="368300" progId="Equation.DSMT4">
              <p:embed/>
            </p:oleObj>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p:oleObj spid="_x0000_s450566" name="Equation" r:id="rId10" imgW="558720" imgH="177480" progId="Equation.DSMT4">
              <p:embed/>
            </p:oleObj>
          </a:graphicData>
        </a:graphic>
      </p:graphicFrame>
      <p:graphicFrame>
        <p:nvGraphicFramePr>
          <p:cNvPr id="571442" name="Object 7"/>
          <p:cNvGraphicFramePr>
            <a:graphicFrameLocks noChangeAspect="1"/>
          </p:cNvGraphicFramePr>
          <p:nvPr/>
        </p:nvGraphicFramePr>
        <p:xfrm>
          <a:off x="7559675" y="4783138"/>
          <a:ext cx="1203325" cy="322262"/>
        </p:xfrm>
        <a:graphic>
          <a:graphicData uri="http://schemas.openxmlformats.org/presentationml/2006/ole">
            <p:oleObj spid="_x0000_s450567" name="Equation" r:id="rId11" imgW="939600" imgH="203040" progId="Equation.DSMT4">
              <p:embed/>
            </p:oleObj>
          </a:graphicData>
        </a:graphic>
      </p:graphicFrame>
      <p:sp>
        <p:nvSpPr>
          <p:cNvPr id="571443" name="Text Box 51"/>
          <p:cNvSpPr txBox="1">
            <a:spLocks noChangeArrowheads="1"/>
          </p:cNvSpPr>
          <p:nvPr/>
        </p:nvSpPr>
        <p:spPr bwMode="auto">
          <a:xfrm>
            <a:off x="5276850" y="3886200"/>
            <a:ext cx="8953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Why? </a:t>
            </a:r>
          </a:p>
        </p:txBody>
      </p:sp>
      <p:sp>
        <p:nvSpPr>
          <p:cNvPr id="55" name="Text Box 45"/>
          <p:cNvSpPr txBox="1">
            <a:spLocks noChangeArrowheads="1"/>
          </p:cNvSpPr>
          <p:nvPr/>
        </p:nvSpPr>
        <p:spPr bwMode="auto">
          <a:xfrm>
            <a:off x="6858000" y="4038600"/>
            <a:ext cx="1236663"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What kind?</a:t>
            </a:r>
          </a:p>
        </p:txBody>
      </p:sp>
      <p:sp>
        <p:nvSpPr>
          <p:cNvPr id="56" name="Text Box 45"/>
          <p:cNvSpPr txBox="1">
            <a:spLocks noChangeArrowheads="1"/>
          </p:cNvSpPr>
          <p:nvPr/>
        </p:nvSpPr>
        <p:spPr bwMode="auto">
          <a:xfrm>
            <a:off x="8001000" y="4038600"/>
            <a:ext cx="781050"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Scalar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1400"/>
                                        </p:tgtEl>
                                        <p:attrNameLst>
                                          <p:attrName>style.visibility</p:attrName>
                                        </p:attrNameLst>
                                      </p:cBhvr>
                                      <p:to>
                                        <p:strVal val="visible"/>
                                      </p:to>
                                    </p:set>
                                    <p:animEffect transition="in" filter="wipe(left)">
                                      <p:cBhvr>
                                        <p:cTn id="7" dur="500"/>
                                        <p:tgtEl>
                                          <p:spTgt spid="5714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1401"/>
                                        </p:tgtEl>
                                        <p:attrNameLst>
                                          <p:attrName>style.visibility</p:attrName>
                                        </p:attrNameLst>
                                      </p:cBhvr>
                                      <p:to>
                                        <p:strVal val="visible"/>
                                      </p:to>
                                    </p:set>
                                    <p:animEffect transition="in" filter="wipe(left)">
                                      <p:cBhvr>
                                        <p:cTn id="12" dur="500"/>
                                        <p:tgtEl>
                                          <p:spTgt spid="571401"/>
                                        </p:tgtEl>
                                      </p:cBhvr>
                                    </p:animEffect>
                                  </p:childTnLst>
                                </p:cTn>
                              </p:par>
                            </p:childTnLst>
                          </p:cTn>
                        </p:par>
                        <p:par>
                          <p:cTn id="13" fill="hold">
                            <p:stCondLst>
                              <p:cond delay="500"/>
                            </p:stCondLst>
                            <p:childTnLst>
                              <p:par>
                                <p:cTn id="14" presetID="53" presetClass="entr" presetSubtype="0" fill="hold" grpId="0" nodeType="afterEffect">
                                  <p:stCondLst>
                                    <p:cond delay="0"/>
                                  </p:stCondLst>
                                  <p:iterate type="wd">
                                    <p:tmPct val="10000"/>
                                  </p:iterate>
                                  <p:childTnLst>
                                    <p:set>
                                      <p:cBhvr>
                                        <p:cTn id="15" dur="1" fill="hold">
                                          <p:stCondLst>
                                            <p:cond delay="0"/>
                                          </p:stCondLst>
                                        </p:cTn>
                                        <p:tgtEl>
                                          <p:spTgt spid="571402"/>
                                        </p:tgtEl>
                                        <p:attrNameLst>
                                          <p:attrName>style.visibility</p:attrName>
                                        </p:attrNameLst>
                                      </p:cBhvr>
                                      <p:to>
                                        <p:strVal val="visible"/>
                                      </p:to>
                                    </p:set>
                                    <p:anim calcmode="lin" valueType="num">
                                      <p:cBhvr>
                                        <p:cTn id="16" dur="500" fill="hold"/>
                                        <p:tgtEl>
                                          <p:spTgt spid="571402"/>
                                        </p:tgtEl>
                                        <p:attrNameLst>
                                          <p:attrName>ppt_w</p:attrName>
                                        </p:attrNameLst>
                                      </p:cBhvr>
                                      <p:tavLst>
                                        <p:tav tm="0">
                                          <p:val>
                                            <p:fltVal val="0"/>
                                          </p:val>
                                        </p:tav>
                                        <p:tav tm="100000">
                                          <p:val>
                                            <p:strVal val="#ppt_w"/>
                                          </p:val>
                                        </p:tav>
                                      </p:tavLst>
                                    </p:anim>
                                    <p:anim calcmode="lin" valueType="num">
                                      <p:cBhvr>
                                        <p:cTn id="17" dur="500" fill="hold"/>
                                        <p:tgtEl>
                                          <p:spTgt spid="571402"/>
                                        </p:tgtEl>
                                        <p:attrNameLst>
                                          <p:attrName>ppt_h</p:attrName>
                                        </p:attrNameLst>
                                      </p:cBhvr>
                                      <p:tavLst>
                                        <p:tav tm="0">
                                          <p:val>
                                            <p:fltVal val="0"/>
                                          </p:val>
                                        </p:tav>
                                        <p:tav tm="100000">
                                          <p:val>
                                            <p:strVal val="#ppt_h"/>
                                          </p:val>
                                        </p:tav>
                                      </p:tavLst>
                                    </p:anim>
                                    <p:animEffect transition="in" filter="fade">
                                      <p:cBhvr>
                                        <p:cTn id="18" dur="500"/>
                                        <p:tgtEl>
                                          <p:spTgt spid="57140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5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1000"/>
                            </p:stCondLst>
                            <p:childTnLst>
                              <p:par>
                                <p:cTn id="29" presetID="22" presetClass="entr" presetSubtype="8" fill="hold" nodeType="afterEffect">
                                  <p:stCondLst>
                                    <p:cond delay="0"/>
                                  </p:stCondLst>
                                  <p:iterate type="wd">
                                    <p:tmPct val="10000"/>
                                  </p:iterate>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15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71412"/>
                                        </p:tgtEl>
                                        <p:attrNameLst>
                                          <p:attrName>style.visibility</p:attrName>
                                        </p:attrNameLst>
                                      </p:cBhvr>
                                      <p:to>
                                        <p:strVal val="visible"/>
                                      </p:to>
                                    </p:set>
                                    <p:animEffect transition="in" filter="wipe(left)">
                                      <p:cBhvr>
                                        <p:cTn id="35" dur="500"/>
                                        <p:tgtEl>
                                          <p:spTgt spid="5714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571411"/>
                                        </p:tgtEl>
                                        <p:attrNameLst>
                                          <p:attrName>style.visibility</p:attrName>
                                        </p:attrNameLst>
                                      </p:cBhvr>
                                      <p:to>
                                        <p:strVal val="visible"/>
                                      </p:to>
                                    </p:set>
                                    <p:animEffect transition="in" filter="wipe(left)">
                                      <p:cBhvr>
                                        <p:cTn id="40" dur="500"/>
                                        <p:tgtEl>
                                          <p:spTgt spid="5714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571430">
                                            <p:txEl>
                                              <p:pRg st="0" end="0"/>
                                            </p:txEl>
                                          </p:spTgt>
                                        </p:tgtEl>
                                        <p:attrNameLst>
                                          <p:attrName>style.visibility</p:attrName>
                                        </p:attrNameLst>
                                      </p:cBhvr>
                                      <p:to>
                                        <p:strVal val="visible"/>
                                      </p:to>
                                    </p:set>
                                    <p:animEffect transition="in" filter="wipe(left)">
                                      <p:cBhvr>
                                        <p:cTn id="67" dur="500"/>
                                        <p:tgtEl>
                                          <p:spTgt spid="5714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71432"/>
                                        </p:tgtEl>
                                        <p:attrNameLst>
                                          <p:attrName>style.visibility</p:attrName>
                                        </p:attrNameLst>
                                      </p:cBhvr>
                                      <p:to>
                                        <p:strVal val="visible"/>
                                      </p:to>
                                    </p:set>
                                    <p:animEffect transition="in" filter="wipe(left)">
                                      <p:cBhvr>
                                        <p:cTn id="72" dur="500"/>
                                        <p:tgtEl>
                                          <p:spTgt spid="571432"/>
                                        </p:tgtEl>
                                      </p:cBhvr>
                                    </p:animEffect>
                                  </p:childTnLst>
                                </p:cTn>
                              </p:par>
                            </p:childTnLst>
                          </p:cTn>
                        </p:par>
                        <p:par>
                          <p:cTn id="73" fill="hold">
                            <p:stCondLst>
                              <p:cond delay="550"/>
                            </p:stCondLst>
                            <p:childTnLst>
                              <p:par>
                                <p:cTn id="74" presetID="22" presetClass="entr" presetSubtype="8" fill="hold" nodeType="afterEffect">
                                  <p:stCondLst>
                                    <p:cond delay="0"/>
                                  </p:stCondLst>
                                  <p:iterate type="wd">
                                    <p:tmPct val="10000"/>
                                  </p:iterate>
                                  <p:childTnLst>
                                    <p:set>
                                      <p:cBhvr>
                                        <p:cTn id="75" dur="1" fill="hold">
                                          <p:stCondLst>
                                            <p:cond delay="0"/>
                                          </p:stCondLst>
                                        </p:cTn>
                                        <p:tgtEl>
                                          <p:spTgt spid="571433"/>
                                        </p:tgtEl>
                                        <p:attrNameLst>
                                          <p:attrName>style.visibility</p:attrName>
                                        </p:attrNameLst>
                                      </p:cBhvr>
                                      <p:to>
                                        <p:strVal val="visible"/>
                                      </p:to>
                                    </p:set>
                                    <p:animEffect transition="in" filter="wipe(left)">
                                      <p:cBhvr>
                                        <p:cTn id="76" dur="500"/>
                                        <p:tgtEl>
                                          <p:spTgt spid="57143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71443"/>
                                        </p:tgtEl>
                                        <p:attrNameLst>
                                          <p:attrName>style.visibility</p:attrName>
                                        </p:attrNameLst>
                                      </p:cBhvr>
                                      <p:to>
                                        <p:strVal val="visible"/>
                                      </p:to>
                                    </p:set>
                                    <p:animEffect transition="in" filter="wipe(left)">
                                      <p:cBhvr>
                                        <p:cTn id="81" dur="500"/>
                                        <p:tgtEl>
                                          <p:spTgt spid="57144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571434">
                                            <p:txEl>
                                              <p:pRg st="0" end="0"/>
                                            </p:txEl>
                                          </p:spTgt>
                                        </p:tgtEl>
                                        <p:attrNameLst>
                                          <p:attrName>style.visibility</p:attrName>
                                        </p:attrNameLst>
                                      </p:cBhvr>
                                      <p:to>
                                        <p:strVal val="visible"/>
                                      </p:to>
                                    </p:set>
                                    <p:animEffect transition="in" filter="wipe(left)">
                                      <p:cBhvr>
                                        <p:cTn id="86" dur="500"/>
                                        <p:tgtEl>
                                          <p:spTgt spid="57143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1431"/>
                                        </p:tgtEl>
                                        <p:attrNameLst>
                                          <p:attrName>style.visibility</p:attrName>
                                        </p:attrNameLst>
                                      </p:cBhvr>
                                      <p:to>
                                        <p:strVal val="visible"/>
                                      </p:to>
                                    </p:set>
                                    <p:animEffect transition="in" filter="wipe(left)">
                                      <p:cBhvr>
                                        <p:cTn id="91" dur="500"/>
                                        <p:tgtEl>
                                          <p:spTgt spid="5714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1440"/>
                                        </p:tgtEl>
                                        <p:attrNameLst>
                                          <p:attrName>style.visibility</p:attrName>
                                        </p:attrNameLst>
                                      </p:cBhvr>
                                      <p:to>
                                        <p:strVal val="visible"/>
                                      </p:to>
                                    </p:set>
                                    <p:animEffect transition="in" filter="wipe(left)">
                                      <p:cBhvr>
                                        <p:cTn id="96" dur="500"/>
                                        <p:tgtEl>
                                          <p:spTgt spid="57144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1441"/>
                                        </p:tgtEl>
                                        <p:attrNameLst>
                                          <p:attrName>style.visibility</p:attrName>
                                        </p:attrNameLst>
                                      </p:cBhvr>
                                      <p:to>
                                        <p:strVal val="visible"/>
                                      </p:to>
                                    </p:set>
                                    <p:animEffect transition="in" filter="wipe(left)">
                                      <p:cBhvr>
                                        <p:cTn id="101" dur="500"/>
                                        <p:tgtEl>
                                          <p:spTgt spid="57144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55">
                                            <p:txEl>
                                              <p:pRg st="0" end="0"/>
                                            </p:txEl>
                                          </p:spTgt>
                                        </p:tgtEl>
                                        <p:attrNameLst>
                                          <p:attrName>style.visibility</p:attrName>
                                        </p:attrNameLst>
                                      </p:cBhvr>
                                      <p:to>
                                        <p:strVal val="visible"/>
                                      </p:to>
                                    </p:set>
                                    <p:animEffect transition="in" filter="wipe(left)">
                                      <p:cBhvr>
                                        <p:cTn id="106" dur="500"/>
                                        <p:tgtEl>
                                          <p:spTgt spid="55">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56">
                                            <p:txEl>
                                              <p:pRg st="0" end="0"/>
                                            </p:txEl>
                                          </p:spTgt>
                                        </p:tgtEl>
                                        <p:attrNameLst>
                                          <p:attrName>style.visibility</p:attrName>
                                        </p:attrNameLst>
                                      </p:cBhvr>
                                      <p:to>
                                        <p:strVal val="visible"/>
                                      </p:to>
                                    </p:set>
                                    <p:animEffect transition="in" filter="wipe(left)">
                                      <p:cBhvr>
                                        <p:cTn id="111" dur="500"/>
                                        <p:tgtEl>
                                          <p:spTgt spid="56">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571437">
                                            <p:txEl>
                                              <p:pRg st="0" end="0"/>
                                            </p:txEl>
                                          </p:spTgt>
                                        </p:tgtEl>
                                        <p:attrNameLst>
                                          <p:attrName>style.visibility</p:attrName>
                                        </p:attrNameLst>
                                      </p:cBhvr>
                                      <p:to>
                                        <p:strVal val="visible"/>
                                      </p:to>
                                    </p:set>
                                    <p:animEffect transition="in" filter="wipe(left)">
                                      <p:cBhvr>
                                        <p:cTn id="116" dur="500"/>
                                        <p:tgtEl>
                                          <p:spTgt spid="571437">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571438"/>
                                        </p:tgtEl>
                                        <p:attrNameLst>
                                          <p:attrName>style.visibility</p:attrName>
                                        </p:attrNameLst>
                                      </p:cBhvr>
                                      <p:to>
                                        <p:strVal val="visible"/>
                                      </p:to>
                                    </p:set>
                                    <p:animEffect transition="in" filter="wipe(left)">
                                      <p:cBhvr>
                                        <p:cTn id="121" dur="500"/>
                                        <p:tgtEl>
                                          <p:spTgt spid="57143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571442"/>
                                        </p:tgtEl>
                                        <p:attrNameLst>
                                          <p:attrName>style.visibility</p:attrName>
                                        </p:attrNameLst>
                                      </p:cBhvr>
                                      <p:to>
                                        <p:strVal val="visible"/>
                                      </p:to>
                                    </p:set>
                                    <p:animEffect transition="in" filter="wipe(left)">
                                      <p:cBhvr>
                                        <p:cTn id="126" dur="500"/>
                                        <p:tgtEl>
                                          <p:spTgt spid="57144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571435">
                                            <p:txEl>
                                              <p:pRg st="0" end="0"/>
                                            </p:txEl>
                                          </p:spTgt>
                                        </p:tgtEl>
                                        <p:attrNameLst>
                                          <p:attrName>style.visibility</p:attrName>
                                        </p:attrNameLst>
                                      </p:cBhvr>
                                      <p:to>
                                        <p:strVal val="visible"/>
                                      </p:to>
                                    </p:set>
                                    <p:animEffect transition="in" filter="wipe(left)">
                                      <p:cBhvr>
                                        <p:cTn id="131" dur="500"/>
                                        <p:tgtEl>
                                          <p:spTgt spid="571435">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571436"/>
                                        </p:tgtEl>
                                        <p:attrNameLst>
                                          <p:attrName>style.visibility</p:attrName>
                                        </p:attrNameLst>
                                      </p:cBhvr>
                                      <p:to>
                                        <p:strVal val="visible"/>
                                      </p:to>
                                    </p:set>
                                    <p:animEffect transition="in" filter="wipe(left)">
                                      <p:cBhvr>
                                        <p:cTn id="136" dur="500"/>
                                        <p:tgtEl>
                                          <p:spTgt spid="571436"/>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571439"/>
                                        </p:tgtEl>
                                        <p:attrNameLst>
                                          <p:attrName>style.visibility</p:attrName>
                                        </p:attrNameLst>
                                      </p:cBhvr>
                                      <p:to>
                                        <p:strVal val="visible"/>
                                      </p:to>
                                    </p:set>
                                    <p:animEffect transition="in" filter="wipe(left)">
                                      <p:cBhvr>
                                        <p:cTn id="141" dur="500"/>
                                        <p:tgtEl>
                                          <p:spTgt spid="57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0" grpId="0" animBg="1" autoUpdateAnimBg="0"/>
      <p:bldP spid="571401" grpId="0" animBg="1"/>
      <p:bldP spid="571402" grpId="0" animBg="1" autoUpdateAnimBg="0"/>
      <p:bldP spid="571411" grpId="0" animBg="1" autoUpdateAnimBg="0"/>
      <p:bldP spid="571412" grpId="0" animBg="1" autoUpdateAnimBg="0"/>
      <p:bldP spid="571430" grpId="0" build="p" autoUpdateAnimBg="0"/>
      <p:bldP spid="571432" grpId="0"/>
      <p:bldP spid="571434" grpId="0" build="p" autoUpdateAnimBg="0"/>
      <p:bldP spid="571435" grpId="0" build="p" autoUpdateAnimBg="0"/>
      <p:bldP spid="571436" grpId="0" animBg="1" autoUpdateAnimBg="0"/>
      <p:bldP spid="571437" grpId="0" build="p" autoUpdateAnimBg="0"/>
      <p:bldP spid="571439" grpId="0" animBg="1" autoUpdateAnimBg="0"/>
      <p:bldP spid="571443" grpId="0"/>
      <p:bldP spid="55" grpId="0" build="p" autoUpdateAnimBg="0"/>
      <p:bldP spid="56"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99" name="Date Placeholder 3"/>
          <p:cNvSpPr>
            <a:spLocks noGrp="1"/>
          </p:cNvSpPr>
          <p:nvPr>
            <p:ph type="dt" sz="quarter" idx="10"/>
          </p:nvPr>
        </p:nvSpPr>
        <p:spPr>
          <a:noFill/>
        </p:spPr>
        <p:txBody>
          <a:bodyPr/>
          <a:lstStyle/>
          <a:p>
            <a:r>
              <a:rPr lang="en-US" smtClean="0"/>
              <a:t>Monday, June 20, 2011</a:t>
            </a:r>
            <a:endParaRPr lang="en-US"/>
          </a:p>
        </p:txBody>
      </p:sp>
      <p:sp>
        <p:nvSpPr>
          <p:cNvPr id="24600"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4601" name="Slide Number Placeholder 5"/>
          <p:cNvSpPr>
            <a:spLocks noGrp="1"/>
          </p:cNvSpPr>
          <p:nvPr>
            <p:ph type="sldNum" sz="quarter" idx="12"/>
          </p:nvPr>
        </p:nvSpPr>
        <p:spPr>
          <a:noFill/>
        </p:spPr>
        <p:txBody>
          <a:bodyPr/>
          <a:lstStyle/>
          <a:p>
            <a:fld id="{BA10E37F-0545-6B42-A425-561D781B7AF3}" type="slidenum">
              <a:rPr lang="en-US"/>
              <a:pPr/>
              <a:t>7</a:t>
            </a:fld>
            <a:endParaRPr lang="en-US"/>
          </a:p>
        </p:txBody>
      </p:sp>
      <p:sp>
        <p:nvSpPr>
          <p:cNvPr id="24602" name="Rectangle 2"/>
          <p:cNvSpPr>
            <a:spLocks noGrp="1" noChangeArrowheads="1"/>
          </p:cNvSpPr>
          <p:nvPr>
            <p:ph type="title"/>
          </p:nvPr>
        </p:nvSpPr>
        <p:spPr>
          <a:xfrm>
            <a:off x="685800" y="152400"/>
            <a:ext cx="7772400" cy="609600"/>
          </a:xfrm>
        </p:spPr>
        <p:txBody>
          <a:bodyPr/>
          <a:lstStyle/>
          <a:p>
            <a:r>
              <a:rPr lang="en-US"/>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p:oleObj spid="_x0000_s452610" name="Equation" r:id="rId3" imgW="457200" imgH="241300" progId="Equation.DSMT4">
              <p:embed/>
            </p:oleObj>
          </a:graphicData>
        </a:graphic>
      </p:graphicFrame>
      <p:sp>
        <p:nvSpPr>
          <p:cNvPr id="573445" name="Rectangle 5"/>
          <p:cNvSpPr>
            <a:spLocks noChangeArrowheads="1"/>
          </p:cNvSpPr>
          <p:nvPr/>
        </p:nvSpPr>
        <p:spPr bwMode="auto">
          <a:xfrm>
            <a:off x="609600" y="1905000"/>
            <a:ext cx="3429000" cy="457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p:oleObj spid="_x0000_s452611" name="Equation" r:id="rId4" imgW="1244600" imgH="368300" progId="Equation.DSMT4">
              <p:embed/>
            </p:oleObj>
          </a:graphicData>
        </a:graphic>
      </p:graphicFrame>
      <p:sp>
        <p:nvSpPr>
          <p:cNvPr id="573447" name="Rectangle 7"/>
          <p:cNvSpPr>
            <a:spLocks noChangeArrowheads="1"/>
          </p:cNvSpPr>
          <p:nvPr/>
        </p:nvSpPr>
        <p:spPr bwMode="auto">
          <a:xfrm>
            <a:off x="609600" y="2590800"/>
            <a:ext cx="4191000" cy="762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p:oleObj spid="_x0000_s452612" name="Equation" r:id="rId5" imgW="342900" imgH="241300" progId="Equation.DSMT4">
              <p:embed/>
            </p:oleObj>
          </a:graphicData>
        </a:graphic>
      </p:graphicFrame>
      <p:sp>
        <p:nvSpPr>
          <p:cNvPr id="573449" name="Rectangle 9"/>
          <p:cNvSpPr>
            <a:spLocks noChangeArrowheads="1"/>
          </p:cNvSpPr>
          <p:nvPr/>
        </p:nvSpPr>
        <p:spPr bwMode="auto">
          <a:xfrm>
            <a:off x="609600" y="3886200"/>
            <a:ext cx="7010400" cy="457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p:oleObj spid="_x0000_s452613" name="Equation" r:id="rId6" imgW="1282700" imgH="368300" progId="Equation.DSMT4">
              <p:embed/>
            </p:oleObj>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p:oleObj spid="_x0000_s452614" name="Equation" r:id="rId7" imgW="1282700" imgH="368300" progId="Equation.DSMT4">
              <p:embed/>
            </p:oleObj>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p:oleObj spid="_x0000_s452615" name="Equation" r:id="rId8" imgW="2857500" imgH="482600" progId="Equation.DSMT4">
              <p:embed/>
            </p:oleObj>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p:oleObj spid="_x0000_s452616" name="Equation" r:id="rId9" imgW="2108160" imgH="431640" progId="Equation.DSMT4">
              <p:embed/>
            </p:oleObj>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p:oleObj spid="_x0000_s452617" name="Equation" r:id="rId10" imgW="1066680" imgH="304560" progId="Equation.3">
              <p:embed/>
            </p:oleObj>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p:oleObj spid="_x0000_s452618" name="Equation" r:id="rId11" imgW="1066680" imgH="304560" progId="Equation.3">
              <p:embed/>
            </p:oleObj>
          </a:graphicData>
        </a:graphic>
      </p:graphicFrame>
      <p:sp>
        <p:nvSpPr>
          <p:cNvPr id="573456" name="Rectangle 16"/>
          <p:cNvSpPr>
            <a:spLocks noChangeArrowheads="1"/>
          </p:cNvSpPr>
          <p:nvPr/>
        </p:nvSpPr>
        <p:spPr bwMode="auto">
          <a:xfrm>
            <a:off x="609600" y="3352800"/>
            <a:ext cx="4267200" cy="5334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p:oleObj spid="_x0000_s452619" name="Equation" r:id="rId12" imgW="457200" imgH="241300" progId="Equation.DSMT4">
              <p:embed/>
            </p:oleObj>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p:oleObj spid="_x0000_s452620" name="Equation" r:id="rId13" imgW="698500" imgH="368300" progId="Equation.DSMT4">
              <p:embed/>
            </p:oleObj>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p:oleObj spid="_x0000_s452621" name="Equation" r:id="rId14" imgW="812800" imgH="368300" progId="Equation.DSMT4">
              <p:embed/>
            </p:oleObj>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p:oleObj spid="_x0000_s452622" name="Equation" r:id="rId15" imgW="342900" imgH="241300" progId="Equation.DSMT4">
              <p:embed/>
            </p:oleObj>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p:oleObj spid="_x0000_s452623" name="Equation" r:id="rId16" imgW="825500" imgH="368300" progId="Equation.DSMT4">
              <p:embed/>
            </p:oleObj>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p:oleObj spid="_x0000_s452624" name="Equation" r:id="rId17" imgW="88560" imgH="164880" progId="Equation.3">
              <p:embed/>
            </p:oleObj>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p:oleObj spid="_x0000_s452625" name="Equation" r:id="rId18" imgW="126720" imgH="177480" progId="Equation.3">
              <p:embed/>
            </p:oleObj>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p:oleObj spid="_x0000_s452626" name="Equation" r:id="rId19" imgW="457200" imgH="228600" progId="Equation.DSMT4">
              <p:embed/>
            </p:oleObj>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p:oleObj spid="_x0000_s452627" name="Equation" r:id="rId20" imgW="469800" imgH="241200" progId="Equation.DSMT4">
              <p:embed/>
            </p:oleObj>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p:oleObj spid="_x0000_s452628" name="Equation" r:id="rId21" imgW="330120" imgH="228600" progId="Equation.DSMT4">
              <p:embed/>
            </p:oleObj>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4609" name="Oval 28"/>
            <p:cNvSpPr>
              <a:spLocks noChangeArrowheads="1"/>
            </p:cNvSpPr>
            <p:nvPr/>
          </p:nvSpPr>
          <p:spPr bwMode="auto">
            <a:xfrm>
              <a:off x="4848" y="3216"/>
              <a:ext cx="768" cy="288"/>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24610"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prstTxWarp prst="textNoShape">
                <a:avLst/>
              </a:prstTxWarp>
              <a:spAutoFit/>
            </a:bodyPr>
            <a:lstStyle/>
            <a:p>
              <a:r>
                <a:rPr lang="en-US" sz="1800" b="1">
                  <a:solidFill>
                    <a:srgbClr val="FF0000"/>
                  </a:solidFill>
                  <a:latin typeface="Arial Narrow" charset="0"/>
                </a:rPr>
                <a:t>=0</a:t>
              </a:r>
            </a:p>
          </p:txBody>
        </p:sp>
        <p:cxnSp>
          <p:nvCxnSpPr>
            <p:cNvPr id="24611" name="AutoShape 30"/>
            <p:cNvCxnSpPr>
              <a:cxnSpLocks noChangeShapeType="1"/>
              <a:stCxn id="24609" idx="3"/>
              <a:endCxn id="24610" idx="1"/>
            </p:cNvCxnSpPr>
            <p:nvPr/>
          </p:nvCxnSpPr>
          <p:spPr bwMode="auto">
            <a:xfrm rot="16200000" flipH="1">
              <a:off x="4950" y="3481"/>
              <a:ext cx="302" cy="282"/>
            </a:xfrm>
            <a:prstGeom prst="curvedConnector2">
              <a:avLst/>
            </a:prstGeom>
            <a:noFill/>
            <a:ln w="38100">
              <a:solidFill>
                <a:srgbClr val="FF0000"/>
              </a:solidFill>
              <a:round/>
              <a:headEnd/>
              <a:tailEnd type="triangle" w="med" len="med"/>
            </a:ln>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p:oleObj spid="_x0000_s452629" name="Equation" r:id="rId22" imgW="850680" imgH="152280" progId="Equation.DSMT4">
              <p:embed/>
            </p:oleObj>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p:oleObj spid="_x0000_s452630" name="Equation" r:id="rId23" imgW="431800" imgH="2413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wipe(left)">
                                      <p:cBhvr>
                                        <p:cTn id="7" dur="500"/>
                                        <p:tgtEl>
                                          <p:spTgt spid="573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573444"/>
                                        </p:tgtEl>
                                        <p:attrNameLst>
                                          <p:attrName>style.visibility</p:attrName>
                                        </p:attrNameLst>
                                      </p:cBhvr>
                                      <p:to>
                                        <p:strVal val="visible"/>
                                      </p:to>
                                    </p:set>
                                    <p:animEffect transition="in" filter="wipe(left)">
                                      <p:cBhvr>
                                        <p:cTn id="12" dur="500"/>
                                        <p:tgtEl>
                                          <p:spTgt spid="5734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573458"/>
                                        </p:tgtEl>
                                        <p:attrNameLst>
                                          <p:attrName>style.visibility</p:attrName>
                                        </p:attrNameLst>
                                      </p:cBhvr>
                                      <p:to>
                                        <p:strVal val="visible"/>
                                      </p:to>
                                    </p:set>
                                    <p:animEffect transition="in" filter="wipe(left)">
                                      <p:cBhvr>
                                        <p:cTn id="17" dur="500"/>
                                        <p:tgtEl>
                                          <p:spTgt spid="5734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45">
                                            <p:txEl>
                                              <p:pRg st="0" end="0"/>
                                            </p:txEl>
                                          </p:spTgt>
                                        </p:tgtEl>
                                        <p:attrNameLst>
                                          <p:attrName>style.visibility</p:attrName>
                                        </p:attrNameLst>
                                      </p:cBhvr>
                                      <p:to>
                                        <p:strVal val="visible"/>
                                      </p:to>
                                    </p:set>
                                    <p:animEffect transition="in" filter="wipe(left)">
                                      <p:cBhvr>
                                        <p:cTn id="22" dur="500"/>
                                        <p:tgtEl>
                                          <p:spTgt spid="5734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73446"/>
                                        </p:tgtEl>
                                        <p:attrNameLst>
                                          <p:attrName>style.visibility</p:attrName>
                                        </p:attrNameLst>
                                      </p:cBhvr>
                                      <p:to>
                                        <p:strVal val="visible"/>
                                      </p:to>
                                    </p:set>
                                    <p:animEffect transition="in" filter="wipe(left)">
                                      <p:cBhvr>
                                        <p:cTn id="27" dur="500"/>
                                        <p:tgtEl>
                                          <p:spTgt spid="5734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573459"/>
                                        </p:tgtEl>
                                        <p:attrNameLst>
                                          <p:attrName>style.visibility</p:attrName>
                                        </p:attrNameLst>
                                      </p:cBhvr>
                                      <p:to>
                                        <p:strVal val="visible"/>
                                      </p:to>
                                    </p:set>
                                    <p:animEffect transition="in" filter="wipe(left)">
                                      <p:cBhvr>
                                        <p:cTn id="32" dur="500"/>
                                        <p:tgtEl>
                                          <p:spTgt spid="5734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573460"/>
                                        </p:tgtEl>
                                        <p:attrNameLst>
                                          <p:attrName>style.visibility</p:attrName>
                                        </p:attrNameLst>
                                      </p:cBhvr>
                                      <p:to>
                                        <p:strVal val="visible"/>
                                      </p:to>
                                    </p:set>
                                    <p:animEffect transition="in" filter="wipe(left)">
                                      <p:cBhvr>
                                        <p:cTn id="37" dur="500"/>
                                        <p:tgtEl>
                                          <p:spTgt spid="5734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573447">
                                            <p:txEl>
                                              <p:pRg st="0" end="0"/>
                                            </p:txEl>
                                          </p:spTgt>
                                        </p:tgtEl>
                                        <p:attrNameLst>
                                          <p:attrName>style.visibility</p:attrName>
                                        </p:attrNameLst>
                                      </p:cBhvr>
                                      <p:to>
                                        <p:strVal val="visible"/>
                                      </p:to>
                                    </p:set>
                                    <p:animEffect transition="in" filter="wipe(left)">
                                      <p:cBhvr>
                                        <p:cTn id="42" dur="500"/>
                                        <p:tgtEl>
                                          <p:spTgt spid="57344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73461"/>
                                        </p:tgtEl>
                                        <p:attrNameLst>
                                          <p:attrName>style.visibility</p:attrName>
                                        </p:attrNameLst>
                                      </p:cBhvr>
                                      <p:to>
                                        <p:strVal val="visible"/>
                                      </p:to>
                                    </p:set>
                                    <p:animEffect transition="in" filter="wipe(left)">
                                      <p:cBhvr>
                                        <p:cTn id="47" dur="500"/>
                                        <p:tgtEl>
                                          <p:spTgt spid="5734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573448"/>
                                        </p:tgtEl>
                                        <p:attrNameLst>
                                          <p:attrName>style.visibility</p:attrName>
                                        </p:attrNameLst>
                                      </p:cBhvr>
                                      <p:to>
                                        <p:strVal val="visible"/>
                                      </p:to>
                                    </p:set>
                                    <p:animEffect transition="in" filter="wipe(left)">
                                      <p:cBhvr>
                                        <p:cTn id="52" dur="500"/>
                                        <p:tgtEl>
                                          <p:spTgt spid="573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573472"/>
                                        </p:tgtEl>
                                        <p:attrNameLst>
                                          <p:attrName>style.visibility</p:attrName>
                                        </p:attrNameLst>
                                      </p:cBhvr>
                                      <p:to>
                                        <p:strVal val="visible"/>
                                      </p:to>
                                    </p:set>
                                    <p:animEffect transition="in" filter="wipe(left)">
                                      <p:cBhvr>
                                        <p:cTn id="57" dur="500"/>
                                        <p:tgtEl>
                                          <p:spTgt spid="5734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573456">
                                            <p:txEl>
                                              <p:pRg st="0" end="0"/>
                                            </p:txEl>
                                          </p:spTgt>
                                        </p:tgtEl>
                                        <p:attrNameLst>
                                          <p:attrName>style.visibility</p:attrName>
                                        </p:attrNameLst>
                                      </p:cBhvr>
                                      <p:to>
                                        <p:strVal val="visible"/>
                                      </p:to>
                                    </p:set>
                                    <p:animEffect transition="in" filter="wipe(left)">
                                      <p:cBhvr>
                                        <p:cTn id="62" dur="500"/>
                                        <p:tgtEl>
                                          <p:spTgt spid="57345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573454"/>
                                        </p:tgtEl>
                                        <p:attrNameLst>
                                          <p:attrName>style.visibility</p:attrName>
                                        </p:attrNameLst>
                                      </p:cBhvr>
                                      <p:to>
                                        <p:strVal val="visible"/>
                                      </p:to>
                                    </p:set>
                                    <p:animEffect transition="in" filter="wipe(left)">
                                      <p:cBhvr>
                                        <p:cTn id="67" dur="500"/>
                                        <p:tgtEl>
                                          <p:spTgt spid="57345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573462"/>
                                        </p:tgtEl>
                                        <p:attrNameLst>
                                          <p:attrName>style.visibility</p:attrName>
                                        </p:attrNameLst>
                                      </p:cBhvr>
                                      <p:to>
                                        <p:strVal val="visible"/>
                                      </p:to>
                                    </p:set>
                                    <p:animEffect transition="in" filter="wipe(left)">
                                      <p:cBhvr>
                                        <p:cTn id="72" dur="500"/>
                                        <p:tgtEl>
                                          <p:spTgt spid="57346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573455"/>
                                        </p:tgtEl>
                                        <p:attrNameLst>
                                          <p:attrName>style.visibility</p:attrName>
                                        </p:attrNameLst>
                                      </p:cBhvr>
                                      <p:to>
                                        <p:strVal val="visible"/>
                                      </p:to>
                                    </p:set>
                                    <p:animEffect transition="in" filter="wipe(left)">
                                      <p:cBhvr>
                                        <p:cTn id="77" dur="500"/>
                                        <p:tgtEl>
                                          <p:spTgt spid="5734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573463"/>
                                        </p:tgtEl>
                                        <p:attrNameLst>
                                          <p:attrName>style.visibility</p:attrName>
                                        </p:attrNameLst>
                                      </p:cBhvr>
                                      <p:to>
                                        <p:strVal val="visible"/>
                                      </p:to>
                                    </p:set>
                                    <p:animEffect transition="in" filter="wipe(left)">
                                      <p:cBhvr>
                                        <p:cTn id="82" dur="500"/>
                                        <p:tgtEl>
                                          <p:spTgt spid="57346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573449">
                                            <p:txEl>
                                              <p:pRg st="0" end="0"/>
                                            </p:txEl>
                                          </p:spTgt>
                                        </p:tgtEl>
                                        <p:attrNameLst>
                                          <p:attrName>style.visibility</p:attrName>
                                        </p:attrNameLst>
                                      </p:cBhvr>
                                      <p:to>
                                        <p:strVal val="visible"/>
                                      </p:to>
                                    </p:set>
                                    <p:animEffect transition="in" filter="wipe(left)">
                                      <p:cBhvr>
                                        <p:cTn id="87" dur="500"/>
                                        <p:tgtEl>
                                          <p:spTgt spid="57344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573450"/>
                                        </p:tgtEl>
                                        <p:attrNameLst>
                                          <p:attrName>style.visibility</p:attrName>
                                        </p:attrNameLst>
                                      </p:cBhvr>
                                      <p:to>
                                        <p:strVal val="visible"/>
                                      </p:to>
                                    </p:set>
                                    <p:animEffect transition="in" filter="wipe(left)">
                                      <p:cBhvr>
                                        <p:cTn id="92" dur="500"/>
                                        <p:tgtEl>
                                          <p:spTgt spid="57345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573451"/>
                                        </p:tgtEl>
                                        <p:attrNameLst>
                                          <p:attrName>style.visibility</p:attrName>
                                        </p:attrNameLst>
                                      </p:cBhvr>
                                      <p:to>
                                        <p:strVal val="visible"/>
                                      </p:to>
                                    </p:set>
                                    <p:animEffect transition="in" filter="wipe(left)">
                                      <p:cBhvr>
                                        <p:cTn id="97" dur="500"/>
                                        <p:tgtEl>
                                          <p:spTgt spid="57345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573452"/>
                                        </p:tgtEl>
                                        <p:attrNameLst>
                                          <p:attrName>style.visibility</p:attrName>
                                        </p:attrNameLst>
                                      </p:cBhvr>
                                      <p:to>
                                        <p:strVal val="visible"/>
                                      </p:to>
                                    </p:set>
                                    <p:animEffect transition="in" filter="wipe(left)">
                                      <p:cBhvr>
                                        <p:cTn id="102" dur="500"/>
                                        <p:tgtEl>
                                          <p:spTgt spid="57345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573453"/>
                                        </p:tgtEl>
                                        <p:attrNameLst>
                                          <p:attrName>style.visibility</p:attrName>
                                        </p:attrNameLst>
                                      </p:cBhvr>
                                      <p:to>
                                        <p:strVal val="visible"/>
                                      </p:to>
                                    </p:set>
                                    <p:animEffect transition="in" filter="wipe(left)">
                                      <p:cBhvr>
                                        <p:cTn id="107" dur="500"/>
                                        <p:tgtEl>
                                          <p:spTgt spid="5734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573471"/>
                                        </p:tgtEl>
                                        <p:attrNameLst>
                                          <p:attrName>style.visibility</p:attrName>
                                        </p:attrNameLst>
                                      </p:cBhvr>
                                      <p:to>
                                        <p:strVal val="visible"/>
                                      </p:to>
                                    </p:set>
                                    <p:animEffect transition="in" filter="wipe(left)">
                                      <p:cBhvr>
                                        <p:cTn id="112" dur="500"/>
                                        <p:tgtEl>
                                          <p:spTgt spid="57347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iterate type="wd">
                                    <p:tmPct val="10000"/>
                                  </p:iterate>
                                  <p:childTnLst>
                                    <p:set>
                                      <p:cBhvr>
                                        <p:cTn id="116" dur="1" fill="hold">
                                          <p:stCondLst>
                                            <p:cond delay="0"/>
                                          </p:stCondLst>
                                        </p:cTn>
                                        <p:tgtEl>
                                          <p:spTgt spid="2"/>
                                        </p:tgtEl>
                                        <p:attrNameLst>
                                          <p:attrName>style.visibility</p:attrName>
                                        </p:attrNameLst>
                                      </p:cBhvr>
                                      <p:to>
                                        <p:strVal val="visible"/>
                                      </p:to>
                                    </p:set>
                                    <p:animEffect transition="in" filter="wipe(up)">
                                      <p:cBhvr>
                                        <p:cTn id="117" dur="500"/>
                                        <p:tgtEl>
                                          <p:spTgt spid="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573457"/>
                                        </p:tgtEl>
                                        <p:attrNameLst>
                                          <p:attrName>style.visibility</p:attrName>
                                        </p:attrNameLst>
                                      </p:cBhvr>
                                      <p:to>
                                        <p:strVal val="visible"/>
                                      </p:to>
                                    </p:set>
                                    <p:animEffect transition="in" filter="wipe(left)">
                                      <p:cBhvr>
                                        <p:cTn id="122" dur="500"/>
                                        <p:tgtEl>
                                          <p:spTgt spid="57345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573464"/>
                                        </p:tgtEl>
                                        <p:attrNameLst>
                                          <p:attrName>style.visibility</p:attrName>
                                        </p:attrNameLst>
                                      </p:cBhvr>
                                      <p:to>
                                        <p:strVal val="visible"/>
                                      </p:to>
                                    </p:set>
                                    <p:animEffect transition="in" filter="wipe(left)">
                                      <p:cBhvr>
                                        <p:cTn id="127" dur="500"/>
                                        <p:tgtEl>
                                          <p:spTgt spid="57346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573465"/>
                                        </p:tgtEl>
                                        <p:attrNameLst>
                                          <p:attrName>style.visibility</p:attrName>
                                        </p:attrNameLst>
                                      </p:cBhvr>
                                      <p:to>
                                        <p:strVal val="visible"/>
                                      </p:to>
                                    </p:set>
                                    <p:animEffect transition="in" filter="wipe(left)">
                                      <p:cBhvr>
                                        <p:cTn id="132" dur="500"/>
                                        <p:tgtEl>
                                          <p:spTgt spid="57346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573466"/>
                                        </p:tgtEl>
                                        <p:attrNameLst>
                                          <p:attrName>style.visibility</p:attrName>
                                        </p:attrNameLst>
                                      </p:cBhvr>
                                      <p:to>
                                        <p:strVal val="visible"/>
                                      </p:to>
                                    </p:set>
                                    <p:animEffect transition="in" filter="wipe(left)">
                                      <p:cBhvr>
                                        <p:cTn id="137" dur="500"/>
                                        <p:tgtEl>
                                          <p:spTgt spid="573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P spid="573445" grpId="0" build="p" autoUpdateAnimBg="0"/>
      <p:bldP spid="573447" grpId="0" build="p" autoUpdateAnimBg="0"/>
      <p:bldP spid="573449" grpId="0" build="p" autoUpdateAnimBg="0"/>
      <p:bldP spid="573456"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15" name="Date Placeholder 3"/>
          <p:cNvSpPr>
            <a:spLocks noGrp="1"/>
          </p:cNvSpPr>
          <p:nvPr>
            <p:ph type="dt" sz="quarter" idx="10"/>
          </p:nvPr>
        </p:nvSpPr>
        <p:spPr>
          <a:noFill/>
        </p:spPr>
        <p:txBody>
          <a:bodyPr/>
          <a:lstStyle/>
          <a:p>
            <a:r>
              <a:rPr lang="en-US" smtClean="0"/>
              <a:t>Monday, June 20, 2011</a:t>
            </a:r>
            <a:endParaRPr lang="en-US"/>
          </a:p>
        </p:txBody>
      </p:sp>
      <p:sp>
        <p:nvSpPr>
          <p:cNvPr id="25616"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5617" name="Slide Number Placeholder 5"/>
          <p:cNvSpPr>
            <a:spLocks noGrp="1"/>
          </p:cNvSpPr>
          <p:nvPr>
            <p:ph type="sldNum" sz="quarter" idx="12"/>
          </p:nvPr>
        </p:nvSpPr>
        <p:spPr>
          <a:noFill/>
        </p:spPr>
        <p:txBody>
          <a:bodyPr/>
          <a:lstStyle/>
          <a:p>
            <a:fld id="{8168D2EB-B71C-4F43-AC35-9D3ECA23CA91}" type="slidenum">
              <a:rPr lang="en-US"/>
              <a:pPr/>
              <a:t>8</a:t>
            </a:fld>
            <a:endParaRPr lang="en-US"/>
          </a:p>
        </p:txBody>
      </p:sp>
      <p:sp>
        <p:nvSpPr>
          <p:cNvPr id="25618" name="Rectangle 2"/>
          <p:cNvSpPr>
            <a:spLocks noGrp="1" noChangeArrowheads="1"/>
          </p:cNvSpPr>
          <p:nvPr>
            <p:ph type="title"/>
          </p:nvPr>
        </p:nvSpPr>
        <p:spPr>
          <a:xfrm>
            <a:off x="685800" y="76200"/>
            <a:ext cx="7772400" cy="609600"/>
          </a:xfrm>
        </p:spPr>
        <p:txBody>
          <a:bodyPr/>
          <a:lstStyle/>
          <a:p>
            <a:r>
              <a:rPr lang="en-US" sz="4000"/>
              <a:t>Example of Work by Scalar 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p:oleObj spid="_x0000_s453634" name="Equation" r:id="rId3" imgW="317500" imgH="368300" progId="Equation.DSMT4">
              <p:embed/>
            </p:oleObj>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p:oleObj spid="_x0000_s453635" name="Equation" r:id="rId4" imgW="342900" imgH="368300" progId="Equation.DSMT4">
              <p:embed/>
            </p:oleObj>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p:oleObj spid="_x0000_s453636" name="Equation" r:id="rId5" imgW="304560" imgH="177480" progId="Equation.3">
              <p:embed/>
            </p:oleObj>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p:oleObj spid="_x0000_s453637" name="Equation" r:id="rId6" imgW="1739880" imgH="431640" progId="Equation.3">
              <p:embed/>
            </p:oleObj>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p:oleObj spid="_x0000_s453638" name="Equation" r:id="rId7" imgW="2679480" imgH="304560" progId="Equation.3">
              <p:embed/>
            </p:oleObj>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5632"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prstTxWarp prst="textNoShape">
                <a:avLst/>
              </a:prstTxWarp>
            </a:bodyPr>
            <a:lstStyle/>
            <a:p>
              <a:pPr algn="ctr"/>
              <a:endParaRPr lang="en-US"/>
            </a:p>
          </p:txBody>
        </p:sp>
        <p:sp>
          <p:nvSpPr>
            <p:cNvPr id="25633"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p:spPr>
          <p:txBody>
            <a:bodyPr>
              <a:prstTxWarp prst="textNoShape">
                <a:avLst/>
              </a:prstTxWarp>
            </a:bodyPr>
            <a:lstStyle/>
            <a:p>
              <a:endParaRPr lang="en-US"/>
            </a:p>
          </p:txBody>
        </p:sp>
        <p:sp>
          <p:nvSpPr>
            <p:cNvPr id="25634"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p:spPr>
          <p:txBody>
            <a:bodyPr>
              <a:prstTxWarp prst="textNoShape">
                <a:avLst/>
              </a:prstTxWarp>
            </a:bodyPr>
            <a:lstStyle/>
            <a:p>
              <a:endParaRPr lang="en-US"/>
            </a:p>
          </p:txBody>
        </p:sp>
        <p:sp>
          <p:nvSpPr>
            <p:cNvPr id="25635" name="Text Box 15"/>
            <p:cNvSpPr txBox="1">
              <a:spLocks noChangeArrowheads="1"/>
            </p:cNvSpPr>
            <p:nvPr/>
          </p:nvSpPr>
          <p:spPr bwMode="auto">
            <a:xfrm>
              <a:off x="1344" y="1391"/>
              <a:ext cx="279" cy="43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Y</a:t>
              </a:r>
            </a:p>
          </p:txBody>
        </p:sp>
        <p:sp>
          <p:nvSpPr>
            <p:cNvPr id="25636" name="Text Box 16"/>
            <p:cNvSpPr txBox="1">
              <a:spLocks noChangeArrowheads="1"/>
            </p:cNvSpPr>
            <p:nvPr/>
          </p:nvSpPr>
          <p:spPr bwMode="auto">
            <a:xfrm>
              <a:off x="2205" y="2688"/>
              <a:ext cx="280" cy="43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5630"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p:spPr>
          <p:txBody>
            <a:bodyPr>
              <a:prstTxWarp prst="textNoShape">
                <a:avLst/>
              </a:prstTxWarp>
            </a:bodyPr>
            <a:lstStyle/>
            <a:p>
              <a:endParaRPr lang="en-US"/>
            </a:p>
          </p:txBody>
        </p:sp>
        <p:sp>
          <p:nvSpPr>
            <p:cNvPr id="25631" name="Text Box 19"/>
            <p:cNvSpPr txBox="1">
              <a:spLocks noChangeArrowheads="1"/>
            </p:cNvSpPr>
            <p:nvPr/>
          </p:nvSpPr>
          <p:spPr bwMode="auto">
            <a:xfrm>
              <a:off x="1574" y="1584"/>
              <a:ext cx="212"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5628"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5629" name="Text Box 22"/>
            <p:cNvSpPr txBox="1">
              <a:spLocks noChangeArrowheads="1"/>
            </p:cNvSpPr>
            <p:nvPr/>
          </p:nvSpPr>
          <p:spPr bwMode="auto">
            <a:xfrm>
              <a:off x="2092" y="1488"/>
              <a:ext cx="212" cy="288"/>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p:oleObj spid="_x0000_s453639" name="Equation" r:id="rId8" imgW="304560" imgH="177480" progId="Equation.DSMT4">
              <p:embed/>
            </p:oleObj>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prstTxWarp prst="textNoShape">
              <a:avLst/>
            </a:prstTxWarp>
          </a:bodyP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prstTxWarp prst="textNoShape">
              <a:avLst/>
            </a:prstTxWarp>
          </a:bodyP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p:oleObj spid="_x0000_s453640" name="Equation" r:id="rId9" imgW="736560" imgH="304560" progId="Equation.3">
              <p:embed/>
            </p:oleObj>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p:oleObj spid="_x0000_s453641" name="Equation" r:id="rId10" imgW="1434960" imgH="291960" progId="Equation.3">
              <p:embed/>
            </p:oleObj>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p:oleObj spid="_x0000_s453642" name="Equation" r:id="rId11" imgW="787320" imgH="304560" progId="Equation.3">
              <p:embed/>
            </p:oleObj>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p:oleObj spid="_x0000_s453643" name="Equation" r:id="rId12" imgW="1460160" imgH="291960" progId="Equation.3">
              <p:embed/>
            </p:oleObj>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p:oleObj spid="_x0000_s453644" name="Equation" r:id="rId13" imgW="457200" imgH="241300" progId="Equation.DSMT4">
              <p:embed/>
            </p:oleObj>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p:oleObj spid="_x0000_s453645" name="Equation" r:id="rId14" imgW="457200" imgH="241300" progId="Equation.DSMT4">
              <p:embed/>
            </p:oleObj>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p:oleObj spid="_x0000_s453646" name="Equation" r:id="rId15" imgW="698500" imgH="3683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4467"/>
                                        </p:tgtEl>
                                        <p:attrNameLst>
                                          <p:attrName>style.visibility</p:attrName>
                                        </p:attrNameLst>
                                      </p:cBhvr>
                                      <p:to>
                                        <p:strVal val="visible"/>
                                      </p:to>
                                    </p:set>
                                    <p:animEffect transition="in" filter="wipe(left)">
                                      <p:cBhvr>
                                        <p:cTn id="7" dur="500"/>
                                        <p:tgtEl>
                                          <p:spTgt spid="57446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type="wd">
                                    <p:tmPct val="10000"/>
                                  </p:iterate>
                                  <p:childTnLst>
                                    <p:set>
                                      <p:cBhvr>
                                        <p:cTn id="18" dur="1" fill="hold">
                                          <p:stCondLst>
                                            <p:cond delay="0"/>
                                          </p:stCondLst>
                                        </p:cTn>
                                        <p:tgtEl>
                                          <p:spTgt spid="574489"/>
                                        </p:tgtEl>
                                        <p:attrNameLst>
                                          <p:attrName>style.visibility</p:attrName>
                                        </p:attrNameLst>
                                      </p:cBhvr>
                                      <p:to>
                                        <p:strVal val="visible"/>
                                      </p:to>
                                    </p:set>
                                    <p:anim calcmode="lin" valueType="num">
                                      <p:cBhvr>
                                        <p:cTn id="19" dur="500" fill="hold"/>
                                        <p:tgtEl>
                                          <p:spTgt spid="574489"/>
                                        </p:tgtEl>
                                        <p:attrNameLst>
                                          <p:attrName>ppt_w</p:attrName>
                                        </p:attrNameLst>
                                      </p:cBhvr>
                                      <p:tavLst>
                                        <p:tav tm="0">
                                          <p:val>
                                            <p:fltVal val="0"/>
                                          </p:val>
                                        </p:tav>
                                        <p:tav tm="100000">
                                          <p:val>
                                            <p:strVal val="#ppt_w"/>
                                          </p:val>
                                        </p:tav>
                                      </p:tavLst>
                                    </p:anim>
                                    <p:anim calcmode="lin" valueType="num">
                                      <p:cBhvr>
                                        <p:cTn id="20" dur="500" fill="hold"/>
                                        <p:tgtEl>
                                          <p:spTgt spid="57448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7448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iterate type="wd">
                                    <p:tmPct val="10000"/>
                                  </p:iterate>
                                  <p:childTnLst>
                                    <p:set>
                                      <p:cBhvr>
                                        <p:cTn id="34" dur="1" fill="hold">
                                          <p:stCondLst>
                                            <p:cond delay="0"/>
                                          </p:stCondLst>
                                        </p:cTn>
                                        <p:tgtEl>
                                          <p:spTgt spid="574490"/>
                                        </p:tgtEl>
                                        <p:attrNameLst>
                                          <p:attrName>style.visibility</p:attrName>
                                        </p:attrNameLst>
                                      </p:cBhvr>
                                      <p:to>
                                        <p:strVal val="visible"/>
                                      </p:to>
                                    </p:set>
                                    <p:anim calcmode="lin" valueType="num">
                                      <p:cBhvr>
                                        <p:cTn id="35" dur="500" fill="hold"/>
                                        <p:tgtEl>
                                          <p:spTgt spid="574490"/>
                                        </p:tgtEl>
                                        <p:attrNameLst>
                                          <p:attrName>ppt_w</p:attrName>
                                        </p:attrNameLst>
                                      </p:cBhvr>
                                      <p:tavLst>
                                        <p:tav tm="0">
                                          <p:val>
                                            <p:fltVal val="0"/>
                                          </p:val>
                                        </p:tav>
                                        <p:tav tm="100000">
                                          <p:val>
                                            <p:strVal val="#ppt_w"/>
                                          </p:val>
                                        </p:tav>
                                      </p:tavLst>
                                    </p:anim>
                                    <p:anim calcmode="lin" valueType="num">
                                      <p:cBhvr>
                                        <p:cTn id="36" dur="500" fill="hold"/>
                                        <p:tgtEl>
                                          <p:spTgt spid="57449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574468"/>
                                        </p:tgtEl>
                                        <p:attrNameLst>
                                          <p:attrName>style.visibility</p:attrName>
                                        </p:attrNameLst>
                                      </p:cBhvr>
                                      <p:to>
                                        <p:strVal val="visible"/>
                                      </p:to>
                                    </p:set>
                                    <p:animEffect transition="in" filter="wipe(left)">
                                      <p:cBhvr>
                                        <p:cTn id="41" dur="500"/>
                                        <p:tgtEl>
                                          <p:spTgt spid="57446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574469"/>
                                        </p:tgtEl>
                                        <p:attrNameLst>
                                          <p:attrName>style.visibility</p:attrName>
                                        </p:attrNameLst>
                                      </p:cBhvr>
                                      <p:to>
                                        <p:strVal val="visible"/>
                                      </p:to>
                                    </p:set>
                                    <p:animEffect transition="in" filter="wipe(left)">
                                      <p:cBhvr>
                                        <p:cTn id="46" dur="500"/>
                                        <p:tgtEl>
                                          <p:spTgt spid="57446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574491"/>
                                        </p:tgtEl>
                                        <p:attrNameLst>
                                          <p:attrName>style.visibility</p:attrName>
                                        </p:attrNameLst>
                                      </p:cBhvr>
                                      <p:to>
                                        <p:strVal val="visible"/>
                                      </p:to>
                                    </p:set>
                                    <p:animEffect transition="in" filter="wipe(left)">
                                      <p:cBhvr>
                                        <p:cTn id="51" dur="500"/>
                                        <p:tgtEl>
                                          <p:spTgt spid="57449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574492"/>
                                        </p:tgtEl>
                                        <p:attrNameLst>
                                          <p:attrName>style.visibility</p:attrName>
                                        </p:attrNameLst>
                                      </p:cBhvr>
                                      <p:to>
                                        <p:strVal val="visible"/>
                                      </p:to>
                                    </p:set>
                                    <p:animEffect transition="in" filter="wipe(left)">
                                      <p:cBhvr>
                                        <p:cTn id="56" dur="500"/>
                                        <p:tgtEl>
                                          <p:spTgt spid="57449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4470"/>
                                        </p:tgtEl>
                                        <p:attrNameLst>
                                          <p:attrName>style.visibility</p:attrName>
                                        </p:attrNameLst>
                                      </p:cBhvr>
                                      <p:to>
                                        <p:strVal val="visible"/>
                                      </p:to>
                                    </p:set>
                                    <p:animEffect transition="in" filter="wipe(left)">
                                      <p:cBhvr>
                                        <p:cTn id="61" dur="500"/>
                                        <p:tgtEl>
                                          <p:spTgt spid="57447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574493"/>
                                        </p:tgtEl>
                                        <p:attrNameLst>
                                          <p:attrName>style.visibility</p:attrName>
                                        </p:attrNameLst>
                                      </p:cBhvr>
                                      <p:to>
                                        <p:strVal val="visible"/>
                                      </p:to>
                                    </p:set>
                                    <p:animEffect transition="in" filter="wipe(left)">
                                      <p:cBhvr>
                                        <p:cTn id="66" dur="500"/>
                                        <p:tgtEl>
                                          <p:spTgt spid="57449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574494"/>
                                        </p:tgtEl>
                                        <p:attrNameLst>
                                          <p:attrName>style.visibility</p:attrName>
                                        </p:attrNameLst>
                                      </p:cBhvr>
                                      <p:to>
                                        <p:strVal val="visible"/>
                                      </p:to>
                                    </p:set>
                                    <p:animEffect transition="in" filter="wipe(left)">
                                      <p:cBhvr>
                                        <p:cTn id="71" dur="500"/>
                                        <p:tgtEl>
                                          <p:spTgt spid="57449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574471"/>
                                        </p:tgtEl>
                                        <p:attrNameLst>
                                          <p:attrName>style.visibility</p:attrName>
                                        </p:attrNameLst>
                                      </p:cBhvr>
                                      <p:to>
                                        <p:strVal val="visible"/>
                                      </p:to>
                                    </p:set>
                                    <p:animEffect transition="in" filter="wipe(left)">
                                      <p:cBhvr>
                                        <p:cTn id="76" dur="500"/>
                                        <p:tgtEl>
                                          <p:spTgt spid="57447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574472"/>
                                        </p:tgtEl>
                                        <p:attrNameLst>
                                          <p:attrName>style.visibility</p:attrName>
                                        </p:attrNameLst>
                                      </p:cBhvr>
                                      <p:to>
                                        <p:strVal val="visible"/>
                                      </p:to>
                                    </p:set>
                                    <p:animEffect transition="in" filter="wipe(left)">
                                      <p:cBhvr>
                                        <p:cTn id="81" dur="500"/>
                                        <p:tgtEl>
                                          <p:spTgt spid="57447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4495"/>
                                        </p:tgtEl>
                                        <p:attrNameLst>
                                          <p:attrName>style.visibility</p:attrName>
                                        </p:attrNameLst>
                                      </p:cBhvr>
                                      <p:to>
                                        <p:strVal val="visible"/>
                                      </p:to>
                                    </p:set>
                                    <p:animEffect transition="in" filter="wipe(left)">
                                      <p:cBhvr>
                                        <p:cTn id="86" dur="500"/>
                                        <p:tgtEl>
                                          <p:spTgt spid="57449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4473"/>
                                        </p:tgtEl>
                                        <p:attrNameLst>
                                          <p:attrName>style.visibility</p:attrName>
                                        </p:attrNameLst>
                                      </p:cBhvr>
                                      <p:to>
                                        <p:strVal val="visible"/>
                                      </p:to>
                                    </p:set>
                                    <p:animEffect transition="in" filter="wipe(left)">
                                      <p:cBhvr>
                                        <p:cTn id="91" dur="500"/>
                                        <p:tgtEl>
                                          <p:spTgt spid="57447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4474"/>
                                        </p:tgtEl>
                                        <p:attrNameLst>
                                          <p:attrName>style.visibility</p:attrName>
                                        </p:attrNameLst>
                                      </p:cBhvr>
                                      <p:to>
                                        <p:strVal val="visible"/>
                                      </p:to>
                                    </p:set>
                                    <p:animEffect transition="in" filter="wipe(left)">
                                      <p:cBhvr>
                                        <p:cTn id="96" dur="500"/>
                                        <p:tgtEl>
                                          <p:spTgt spid="57447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574487"/>
                                        </p:tgtEl>
                                        <p:attrNameLst>
                                          <p:attrName>style.visibility</p:attrName>
                                        </p:attrNameLst>
                                      </p:cBhvr>
                                      <p:to>
                                        <p:strVal val="visible"/>
                                      </p:to>
                                    </p:set>
                                    <p:animEffect transition="in" filter="wipe(left)">
                                      <p:cBhvr>
                                        <p:cTn id="101" dur="500"/>
                                        <p:tgtEl>
                                          <p:spTgt spid="57448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574488"/>
                                        </p:tgtEl>
                                        <p:attrNameLst>
                                          <p:attrName>style.visibility</p:attrName>
                                        </p:attrNameLst>
                                      </p:cBhvr>
                                      <p:to>
                                        <p:strVal val="visible"/>
                                      </p:to>
                                    </p:set>
                                    <p:animEffect transition="in" filter="wipe(left)">
                                      <p:cBhvr>
                                        <p:cTn id="106" dur="500"/>
                                        <p:tgtEl>
                                          <p:spTgt spid="57448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574496"/>
                                        </p:tgtEl>
                                        <p:attrNameLst>
                                          <p:attrName>style.visibility</p:attrName>
                                        </p:attrNameLst>
                                      </p:cBhvr>
                                      <p:to>
                                        <p:strVal val="visible"/>
                                      </p:to>
                                    </p:set>
                                    <p:animEffect transition="in" filter="wipe(left)">
                                      <p:cBhvr>
                                        <p:cTn id="111" dur="500"/>
                                        <p:tgtEl>
                                          <p:spTgt spid="57449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574497"/>
                                        </p:tgtEl>
                                        <p:attrNameLst>
                                          <p:attrName>style.visibility</p:attrName>
                                        </p:attrNameLst>
                                      </p:cBhvr>
                                      <p:to>
                                        <p:strVal val="visible"/>
                                      </p:to>
                                    </p:set>
                                    <p:animEffect transition="in" filter="wipe(left)">
                                      <p:cBhvr>
                                        <p:cTn id="116" dur="500"/>
                                        <p:tgtEl>
                                          <p:spTgt spid="574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animBg="1" autoUpdateAnimBg="0"/>
      <p:bldP spid="574468" grpId="0" animBg="1" autoUpdateAnimBg="0"/>
      <p:bldP spid="574471" grpId="0" animBg="1" autoUpdateAnimBg="0"/>
      <p:bldP spid="574487" grpId="0" animBg="1" autoUpdateAnimBg="0"/>
      <p:bldP spid="574489" grpId="0" animBg="1"/>
      <p:bldP spid="574490"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30" name="Rectangle 4"/>
          <p:cNvSpPr>
            <a:spLocks noGrp="1" noChangeArrowheads="1"/>
          </p:cNvSpPr>
          <p:nvPr>
            <p:ph type="dt" sz="quarter" idx="10"/>
          </p:nvPr>
        </p:nvSpPr>
        <p:spPr>
          <a:noFill/>
        </p:spPr>
        <p:txBody>
          <a:bodyPr/>
          <a:lstStyle/>
          <a:p>
            <a:r>
              <a:rPr lang="en-US" smtClean="0"/>
              <a:t>Monday, June 20, 2011</a:t>
            </a:r>
            <a:endParaRPr lang="en-US"/>
          </a:p>
        </p:txBody>
      </p:sp>
      <p:sp>
        <p:nvSpPr>
          <p:cNvPr id="26631" name="Rectangle 6"/>
          <p:cNvSpPr>
            <a:spLocks noGrp="1" noChangeArrowheads="1"/>
          </p:cNvSpPr>
          <p:nvPr>
            <p:ph type="sldNum" sz="quarter" idx="12"/>
          </p:nvPr>
        </p:nvSpPr>
        <p:spPr>
          <a:noFill/>
        </p:spPr>
        <p:txBody>
          <a:bodyPr/>
          <a:lstStyle/>
          <a:p>
            <a:fld id="{18354350-990F-864D-935A-AD751F728731}" type="slidenum">
              <a:rPr lang="en-US"/>
              <a:pPr/>
              <a:t>9</a:t>
            </a:fld>
            <a:endParaRPr lang="en-US"/>
          </a:p>
        </p:txBody>
      </p:sp>
      <p:sp>
        <p:nvSpPr>
          <p:cNvPr id="26632" name="Rectangle 2"/>
          <p:cNvSpPr>
            <a:spLocks noGrp="1" noChangeArrowheads="1"/>
          </p:cNvSpPr>
          <p:nvPr>
            <p:ph type="title"/>
          </p:nvPr>
        </p:nvSpPr>
        <p:spPr>
          <a:xfrm>
            <a:off x="685800" y="76200"/>
            <a:ext cx="7772400" cy="609600"/>
          </a:xfrm>
        </p:spPr>
        <p:txBody>
          <a:bodyPr/>
          <a:lstStyle/>
          <a:p>
            <a:r>
              <a:rPr lang="en-US" sz="4000"/>
              <a:t>Example of Work w/ Constant Force</a:t>
            </a:r>
          </a:p>
        </p:txBody>
      </p:sp>
      <p:sp>
        <p:nvSpPr>
          <p:cNvPr id="89091" name="Text Box 3"/>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man cleaning a floor pulls a vacuum cleaner with a force of magnitude F=50.0N at an angle of 30.0</a:t>
            </a:r>
            <a:r>
              <a:rPr lang="en-US" sz="2000" baseline="30000">
                <a:solidFill>
                  <a:schemeClr val="accent2"/>
                </a:solidFill>
                <a:latin typeface="Arial Narrow" charset="0"/>
              </a:rPr>
              <a:t>o</a:t>
            </a:r>
            <a:r>
              <a:rPr lang="en-US" sz="2000">
                <a:solidFill>
                  <a:schemeClr val="accent2"/>
                </a:solidFill>
                <a:latin typeface="Arial Narrow" charset="0"/>
              </a:rPr>
              <a:t> with East.  Calculate the work done by the force on the vacuum cleaner as the vacuum cleaner is displaced by 3.00m to East.</a:t>
            </a:r>
            <a:endParaRPr lang="en-US" sz="2000"/>
          </a:p>
        </p:txBody>
      </p:sp>
      <p:sp>
        <p:nvSpPr>
          <p:cNvPr id="89092" name="Text Box 4"/>
          <p:cNvSpPr txBox="1">
            <a:spLocks noChangeArrowheads="1"/>
          </p:cNvSpPr>
          <p:nvPr/>
        </p:nvSpPr>
        <p:spPr bwMode="auto">
          <a:xfrm>
            <a:off x="609600" y="3505200"/>
            <a:ext cx="6781800" cy="461963"/>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Does work depend on mass of the object being worked on?</a:t>
            </a:r>
            <a:endParaRPr lang="en-US"/>
          </a:p>
        </p:txBody>
      </p:sp>
      <p:sp>
        <p:nvSpPr>
          <p:cNvPr id="89093" name="Line 5"/>
          <p:cNvSpPr>
            <a:spLocks noChangeShapeType="1"/>
          </p:cNvSpPr>
          <p:nvPr/>
        </p:nvSpPr>
        <p:spPr bwMode="auto">
          <a:xfrm>
            <a:off x="762000" y="3052763"/>
            <a:ext cx="2133600" cy="0"/>
          </a:xfrm>
          <a:prstGeom prst="line">
            <a:avLst/>
          </a:prstGeom>
          <a:noFill/>
          <a:ln w="76200">
            <a:solidFill>
              <a:srgbClr val="A50021"/>
            </a:solidFill>
            <a:round/>
            <a:headEnd/>
            <a:tailEnd/>
          </a:ln>
        </p:spPr>
        <p:txBody>
          <a:bodyPr>
            <a:prstTxWarp prst="textNoShape">
              <a:avLst/>
            </a:prstTxWarp>
          </a:bodyPr>
          <a:lstStyle/>
          <a:p>
            <a:endParaRPr lang="en-US"/>
          </a:p>
        </p:txBody>
      </p:sp>
      <p:sp>
        <p:nvSpPr>
          <p:cNvPr id="89094" name="Rectangle 6"/>
          <p:cNvSpPr>
            <a:spLocks noChangeArrowheads="1"/>
          </p:cNvSpPr>
          <p:nvPr/>
        </p:nvSpPr>
        <p:spPr bwMode="auto">
          <a:xfrm>
            <a:off x="762000" y="24431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7"/>
          <p:cNvGrpSpPr>
            <a:grpSpLocks/>
          </p:cNvGrpSpPr>
          <p:nvPr/>
        </p:nvGrpSpPr>
        <p:grpSpPr bwMode="auto">
          <a:xfrm>
            <a:off x="1371600" y="1981200"/>
            <a:ext cx="762000" cy="690563"/>
            <a:chOff x="1104" y="1773"/>
            <a:chExt cx="480" cy="435"/>
          </a:xfrm>
        </p:grpSpPr>
        <p:sp>
          <p:nvSpPr>
            <p:cNvPr id="26653" name="Line 8"/>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654" name="Text Box 9"/>
            <p:cNvSpPr txBox="1">
              <a:spLocks noChangeArrowheads="1"/>
            </p:cNvSpPr>
            <p:nvPr/>
          </p:nvSpPr>
          <p:spPr bwMode="auto">
            <a:xfrm>
              <a:off x="1200" y="1773"/>
              <a:ext cx="227"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F</a:t>
              </a:r>
            </a:p>
          </p:txBody>
        </p:sp>
      </p:grpSp>
      <p:grpSp>
        <p:nvGrpSpPr>
          <p:cNvPr id="3" name="Group 10"/>
          <p:cNvGrpSpPr>
            <a:grpSpLocks/>
          </p:cNvGrpSpPr>
          <p:nvPr/>
        </p:nvGrpSpPr>
        <p:grpSpPr bwMode="auto">
          <a:xfrm>
            <a:off x="1371600" y="2339975"/>
            <a:ext cx="947738" cy="396875"/>
            <a:chOff x="1104" y="1999"/>
            <a:chExt cx="597" cy="250"/>
          </a:xfrm>
        </p:grpSpPr>
        <p:sp>
          <p:nvSpPr>
            <p:cNvPr id="26649" name="Line 11"/>
            <p:cNvSpPr>
              <a:spLocks noChangeShapeType="1"/>
            </p:cNvSpPr>
            <p:nvPr/>
          </p:nvSpPr>
          <p:spPr bwMode="auto">
            <a:xfrm>
              <a:off x="1104" y="2208"/>
              <a:ext cx="480" cy="0"/>
            </a:xfrm>
            <a:prstGeom prst="line">
              <a:avLst/>
            </a:prstGeom>
            <a:noFill/>
            <a:ln w="38100">
              <a:solidFill>
                <a:schemeClr val="accent2"/>
              </a:solidFill>
              <a:prstDash val="sysDot"/>
              <a:round/>
              <a:headEnd/>
              <a:tailEnd/>
            </a:ln>
          </p:spPr>
          <p:txBody>
            <a:bodyPr>
              <a:prstTxWarp prst="textNoShape">
                <a:avLst/>
              </a:prstTxWarp>
            </a:bodyPr>
            <a:lstStyle/>
            <a:p>
              <a:endParaRPr lang="en-US"/>
            </a:p>
          </p:txBody>
        </p:sp>
        <p:grpSp>
          <p:nvGrpSpPr>
            <p:cNvPr id="4" name="Group 12"/>
            <p:cNvGrpSpPr>
              <a:grpSpLocks/>
            </p:cNvGrpSpPr>
            <p:nvPr/>
          </p:nvGrpSpPr>
          <p:grpSpPr bwMode="auto">
            <a:xfrm>
              <a:off x="1344" y="1999"/>
              <a:ext cx="357" cy="250"/>
              <a:chOff x="2256" y="1999"/>
              <a:chExt cx="357" cy="250"/>
            </a:xfrm>
          </p:grpSpPr>
          <p:sp>
            <p:nvSpPr>
              <p:cNvPr id="26651" name="AutoShape 13"/>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52" name="Text Box 14"/>
              <p:cNvSpPr txBox="1">
                <a:spLocks noChangeArrowheads="1"/>
              </p:cNvSpPr>
              <p:nvPr/>
            </p:nvSpPr>
            <p:spPr bwMode="auto">
              <a:xfrm>
                <a:off x="2280" y="1999"/>
                <a:ext cx="333"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30</a:t>
                </a:r>
                <a:r>
                  <a:rPr lang="en-US" sz="2000" baseline="30000">
                    <a:solidFill>
                      <a:schemeClr val="accent2"/>
                    </a:solidFill>
                    <a:latin typeface="Symbol" charset="2"/>
                  </a:rPr>
                  <a:t>o</a:t>
                </a:r>
              </a:p>
            </p:txBody>
          </p:sp>
        </p:grpSp>
      </p:grpSp>
      <p:sp>
        <p:nvSpPr>
          <p:cNvPr id="89103" name="Rectangle 15"/>
          <p:cNvSpPr>
            <a:spLocks noChangeArrowheads="1"/>
          </p:cNvSpPr>
          <p:nvPr/>
        </p:nvSpPr>
        <p:spPr bwMode="auto">
          <a:xfrm>
            <a:off x="2286000" y="24384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5" name="Group 16"/>
          <p:cNvGrpSpPr>
            <a:grpSpLocks/>
          </p:cNvGrpSpPr>
          <p:nvPr/>
        </p:nvGrpSpPr>
        <p:grpSpPr bwMode="auto">
          <a:xfrm>
            <a:off x="1066800" y="3048000"/>
            <a:ext cx="1524000" cy="484188"/>
            <a:chOff x="672" y="2256"/>
            <a:chExt cx="960" cy="305"/>
          </a:xfrm>
        </p:grpSpPr>
        <p:sp>
          <p:nvSpPr>
            <p:cNvPr id="26645" name="Line 17"/>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6646" name="Line 18"/>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6647" name="Line 19"/>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6648" name="Text Box 20"/>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aphicFrame>
        <p:nvGraphicFramePr>
          <p:cNvPr id="89109" name="Object 2"/>
          <p:cNvGraphicFramePr>
            <a:graphicFrameLocks noChangeAspect="1"/>
          </p:cNvGraphicFramePr>
          <p:nvPr/>
        </p:nvGraphicFramePr>
        <p:xfrm>
          <a:off x="3810000" y="2138363"/>
          <a:ext cx="646113" cy="369887"/>
        </p:xfrm>
        <a:graphic>
          <a:graphicData uri="http://schemas.openxmlformats.org/presentationml/2006/ole">
            <p:oleObj spid="_x0000_s454658" name="Equation" r:id="rId3" imgW="304560" imgH="177480" progId="Equation.3">
              <p:embed/>
            </p:oleObj>
          </a:graphicData>
        </a:graphic>
      </p:graphicFrame>
      <p:graphicFrame>
        <p:nvGraphicFramePr>
          <p:cNvPr id="89110" name="Object 3"/>
          <p:cNvGraphicFramePr>
            <a:graphicFrameLocks noChangeAspect="1"/>
          </p:cNvGraphicFramePr>
          <p:nvPr/>
        </p:nvGraphicFramePr>
        <p:xfrm>
          <a:off x="3717925" y="2832100"/>
          <a:ext cx="3813175" cy="395288"/>
        </p:xfrm>
        <a:graphic>
          <a:graphicData uri="http://schemas.openxmlformats.org/presentationml/2006/ole">
            <p:oleObj spid="_x0000_s454659" name="Equation" r:id="rId4" imgW="2082800" imgH="190500" progId="Equation.DSMT4">
              <p:embed/>
            </p:oleObj>
          </a:graphicData>
        </a:graphic>
      </p:graphicFrame>
      <p:sp>
        <p:nvSpPr>
          <p:cNvPr id="89111" name="Text Box 23"/>
          <p:cNvSpPr txBox="1">
            <a:spLocks noChangeArrowheads="1"/>
          </p:cNvSpPr>
          <p:nvPr/>
        </p:nvSpPr>
        <p:spPr bwMode="auto">
          <a:xfrm>
            <a:off x="7696200" y="3429000"/>
            <a:ext cx="685800" cy="523875"/>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800">
                <a:solidFill>
                  <a:srgbClr val="A50021"/>
                </a:solidFill>
                <a:latin typeface="Arial Narrow" charset="0"/>
              </a:rPr>
              <a:t>No</a:t>
            </a:r>
            <a:endParaRPr lang="en-US" sz="2800">
              <a:solidFill>
                <a:srgbClr val="A50021"/>
              </a:solidFill>
            </a:endParaRPr>
          </a:p>
        </p:txBody>
      </p:sp>
      <p:sp>
        <p:nvSpPr>
          <p:cNvPr id="89112" name="Text Box 24"/>
          <p:cNvSpPr txBox="1">
            <a:spLocks noChangeArrowheads="1"/>
          </p:cNvSpPr>
          <p:nvPr/>
        </p:nvSpPr>
        <p:spPr bwMode="auto">
          <a:xfrm>
            <a:off x="533400" y="4191000"/>
            <a:ext cx="1143000" cy="523875"/>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800">
                <a:solidFill>
                  <a:schemeClr val="accent2"/>
                </a:solidFill>
                <a:latin typeface="Arial Narrow" charset="0"/>
              </a:rPr>
              <a:t>Why ?</a:t>
            </a:r>
            <a:endParaRPr lang="en-US" sz="2800"/>
          </a:p>
        </p:txBody>
      </p:sp>
      <p:sp>
        <p:nvSpPr>
          <p:cNvPr id="89113" name="Text Box 25"/>
          <p:cNvSpPr txBox="1">
            <a:spLocks noChangeArrowheads="1"/>
          </p:cNvSpPr>
          <p:nvPr/>
        </p:nvSpPr>
        <p:spPr bwMode="auto">
          <a:xfrm>
            <a:off x="1828800" y="4191000"/>
            <a:ext cx="6934200" cy="1938338"/>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a:solidFill>
                  <a:srgbClr val="A50021"/>
                </a:solidFill>
                <a:latin typeface="Arial Narrow" charset="0"/>
              </a:rPr>
              <a:t>This is because the work done by the force bringing the object to a displacement </a:t>
            </a:r>
            <a:r>
              <a:rPr lang="en-US" b="1">
                <a:solidFill>
                  <a:srgbClr val="A50021"/>
                </a:solidFill>
                <a:latin typeface="Arial Narrow" charset="0"/>
              </a:rPr>
              <a:t>d</a:t>
            </a:r>
            <a:r>
              <a:rPr lang="en-US">
                <a:solidFill>
                  <a:srgbClr val="A50021"/>
                </a:solidFill>
                <a:latin typeface="Arial Narrow" charset="0"/>
              </a:rPr>
              <a:t> is constant independent of the mass of the object being worked on.   The only difference would be the acceleration and the final speed of each of the objects after the completion of the work!!</a:t>
            </a:r>
            <a:endParaRPr lang="en-US">
              <a:solidFill>
                <a:srgbClr val="A50021"/>
              </a:solidFill>
            </a:endParaRPr>
          </a:p>
        </p:txBody>
      </p:sp>
      <p:graphicFrame>
        <p:nvGraphicFramePr>
          <p:cNvPr id="89114" name="Object 4"/>
          <p:cNvGraphicFramePr>
            <a:graphicFrameLocks noChangeAspect="1"/>
          </p:cNvGraphicFramePr>
          <p:nvPr/>
        </p:nvGraphicFramePr>
        <p:xfrm>
          <a:off x="4484688" y="1939925"/>
          <a:ext cx="1589087" cy="766763"/>
        </p:xfrm>
        <a:graphic>
          <a:graphicData uri="http://schemas.openxmlformats.org/presentationml/2006/ole">
            <p:oleObj spid="_x0000_s454660" name="Equation" r:id="rId5" imgW="749300" imgH="368300" progId="Equation.DSMT4">
              <p:embed/>
            </p:oleObj>
          </a:graphicData>
        </a:graphic>
      </p:graphicFrame>
      <p:graphicFrame>
        <p:nvGraphicFramePr>
          <p:cNvPr id="89115" name="Object 5"/>
          <p:cNvGraphicFramePr>
            <a:graphicFrameLocks noChangeAspect="1"/>
          </p:cNvGraphicFramePr>
          <p:nvPr/>
        </p:nvGraphicFramePr>
        <p:xfrm>
          <a:off x="5943600" y="1916113"/>
          <a:ext cx="2317750" cy="817562"/>
        </p:xfrm>
        <a:graphic>
          <a:graphicData uri="http://schemas.openxmlformats.org/presentationml/2006/ole">
            <p:oleObj spid="_x0000_s454661" name="Equation" r:id="rId6" imgW="977900" imgH="393700" progId="Equation.DSMT4">
              <p:embed/>
            </p:oleObj>
          </a:graphicData>
        </a:graphic>
      </p:graphicFrame>
      <p:sp>
        <p:nvSpPr>
          <p:cNvPr id="26644" name="Footer Placeholder 29"/>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9091"/>
                                        </p:tgtEl>
                                        <p:attrNameLst>
                                          <p:attrName>style.visibility</p:attrName>
                                        </p:attrNameLst>
                                      </p:cBhvr>
                                      <p:to>
                                        <p:strVal val="visible"/>
                                      </p:to>
                                    </p:set>
                                    <p:animEffect transition="in" filter="wipe(left)">
                                      <p:cBhvr>
                                        <p:cTn id="7" dur="500"/>
                                        <p:tgtEl>
                                          <p:spTgt spid="890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9093"/>
                                        </p:tgtEl>
                                        <p:attrNameLst>
                                          <p:attrName>style.visibility</p:attrName>
                                        </p:attrNameLst>
                                      </p:cBhvr>
                                      <p:to>
                                        <p:strVal val="visible"/>
                                      </p:to>
                                    </p:set>
                                    <p:animEffect transition="in" filter="wipe(left)">
                                      <p:cBhvr>
                                        <p:cTn id="12" dur="500"/>
                                        <p:tgtEl>
                                          <p:spTgt spid="89093"/>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89094"/>
                                        </p:tgtEl>
                                        <p:attrNameLst>
                                          <p:attrName>style.visibility</p:attrName>
                                        </p:attrNameLst>
                                      </p:cBhvr>
                                      <p:to>
                                        <p:strVal val="visible"/>
                                      </p:to>
                                    </p:set>
                                    <p:animEffect transition="in" filter="wipe(left)">
                                      <p:cBhvr>
                                        <p:cTn id="16" dur="500"/>
                                        <p:tgtEl>
                                          <p:spTgt spid="890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1000"/>
                            </p:stCondLst>
                            <p:childTnLst>
                              <p:par>
                                <p:cTn id="27" presetID="22" presetClass="entr" presetSubtype="8" fill="hold" nodeType="afterEffect">
                                  <p:stCondLst>
                                    <p:cond delay="0"/>
                                  </p:stCondLst>
                                  <p:iterate type="wd">
                                    <p:tmPct val="10000"/>
                                  </p:iterate>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150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89103"/>
                                        </p:tgtEl>
                                        <p:attrNameLst>
                                          <p:attrName>style.visibility</p:attrName>
                                        </p:attrNameLst>
                                      </p:cBhvr>
                                      <p:to>
                                        <p:strVal val="visible"/>
                                      </p:to>
                                    </p:set>
                                    <p:animEffect transition="in" filter="wipe(left)">
                                      <p:cBhvr>
                                        <p:cTn id="33" dur="500"/>
                                        <p:tgtEl>
                                          <p:spTgt spid="8910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89109"/>
                                        </p:tgtEl>
                                        <p:attrNameLst>
                                          <p:attrName>style.visibility</p:attrName>
                                        </p:attrNameLst>
                                      </p:cBhvr>
                                      <p:to>
                                        <p:strVal val="visible"/>
                                      </p:to>
                                    </p:set>
                                    <p:animEffect transition="in" filter="wipe(left)">
                                      <p:cBhvr>
                                        <p:cTn id="38" dur="500"/>
                                        <p:tgtEl>
                                          <p:spTgt spid="8910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89114"/>
                                        </p:tgtEl>
                                        <p:attrNameLst>
                                          <p:attrName>style.visibility</p:attrName>
                                        </p:attrNameLst>
                                      </p:cBhvr>
                                      <p:to>
                                        <p:strVal val="visible"/>
                                      </p:to>
                                    </p:set>
                                    <p:animEffect transition="in" filter="wipe(left)">
                                      <p:cBhvr>
                                        <p:cTn id="43" dur="500"/>
                                        <p:tgtEl>
                                          <p:spTgt spid="891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89115"/>
                                        </p:tgtEl>
                                        <p:attrNameLst>
                                          <p:attrName>style.visibility</p:attrName>
                                        </p:attrNameLst>
                                      </p:cBhvr>
                                      <p:to>
                                        <p:strVal val="visible"/>
                                      </p:to>
                                    </p:set>
                                    <p:animEffect transition="in" filter="wipe(left)">
                                      <p:cBhvr>
                                        <p:cTn id="48" dur="500"/>
                                        <p:tgtEl>
                                          <p:spTgt spid="891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89110"/>
                                        </p:tgtEl>
                                        <p:attrNameLst>
                                          <p:attrName>style.visibility</p:attrName>
                                        </p:attrNameLst>
                                      </p:cBhvr>
                                      <p:to>
                                        <p:strVal val="visible"/>
                                      </p:to>
                                    </p:set>
                                    <p:animEffect transition="in" filter="wipe(left)">
                                      <p:cBhvr>
                                        <p:cTn id="53" dur="500"/>
                                        <p:tgtEl>
                                          <p:spTgt spid="891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9092"/>
                                        </p:tgtEl>
                                        <p:attrNameLst>
                                          <p:attrName>style.visibility</p:attrName>
                                        </p:attrNameLst>
                                      </p:cBhvr>
                                      <p:to>
                                        <p:strVal val="visible"/>
                                      </p:to>
                                    </p:set>
                                    <p:animEffect transition="in" filter="wipe(left)">
                                      <p:cBhvr>
                                        <p:cTn id="58" dur="500"/>
                                        <p:tgtEl>
                                          <p:spTgt spid="8909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9111"/>
                                        </p:tgtEl>
                                        <p:attrNameLst>
                                          <p:attrName>style.visibility</p:attrName>
                                        </p:attrNameLst>
                                      </p:cBhvr>
                                      <p:to>
                                        <p:strVal val="visible"/>
                                      </p:to>
                                    </p:set>
                                    <p:animEffect transition="in" filter="wipe(left)">
                                      <p:cBhvr>
                                        <p:cTn id="63" dur="500"/>
                                        <p:tgtEl>
                                          <p:spTgt spid="8911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89112"/>
                                        </p:tgtEl>
                                        <p:attrNameLst>
                                          <p:attrName>style.visibility</p:attrName>
                                        </p:attrNameLst>
                                      </p:cBhvr>
                                      <p:to>
                                        <p:strVal val="visible"/>
                                      </p:to>
                                    </p:set>
                                    <p:animEffect transition="in" filter="wipe(left)">
                                      <p:cBhvr>
                                        <p:cTn id="68" dur="500"/>
                                        <p:tgtEl>
                                          <p:spTgt spid="8911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89113"/>
                                        </p:tgtEl>
                                        <p:attrNameLst>
                                          <p:attrName>style.visibility</p:attrName>
                                        </p:attrNameLst>
                                      </p:cBhvr>
                                      <p:to>
                                        <p:strVal val="visible"/>
                                      </p:to>
                                    </p:set>
                                    <p:animEffect transition="in" filter="wipe(left)">
                                      <p:cBhvr>
                                        <p:cTn id="73" dur="500"/>
                                        <p:tgtEl>
                                          <p:spTgt spid="89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89092" grpId="0" animBg="1" autoUpdateAnimBg="0"/>
      <p:bldP spid="89093" grpId="0" animBg="1"/>
      <p:bldP spid="89094" grpId="0" animBg="1" autoUpdateAnimBg="0"/>
      <p:bldP spid="89103" grpId="0" animBg="1" autoUpdateAnimBg="0"/>
      <p:bldP spid="89111" grpId="0" animBg="1" autoUpdateAnimBg="0"/>
      <p:bldP spid="89112" grpId="0" animBg="1" autoUpdateAnimBg="0"/>
      <p:bldP spid="89113"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14815</TotalTime>
  <Words>2673</Words>
  <Application>Microsoft Macintosh PowerPoint</Application>
  <PresentationFormat>On-screen Show (4:3)</PresentationFormat>
  <Paragraphs>319</Paragraphs>
  <Slides>24</Slides>
  <Notes>9</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phys1443-spring02</vt:lpstr>
      <vt:lpstr>Equation</vt:lpstr>
      <vt:lpstr>Clip</vt:lpstr>
      <vt:lpstr>PHYS 1443 – Section 001 Lecture #9</vt:lpstr>
      <vt:lpstr>Announcements</vt:lpstr>
      <vt:lpstr>Reminder: Special Project for Extra Credit</vt:lpstr>
      <vt:lpstr>Special Project</vt:lpstr>
      <vt:lpstr>Let’s think about the meaning of work!</vt:lpstr>
      <vt:lpstr>Work Done by the Constant Force</vt:lpstr>
      <vt:lpstr>Scalar Product of Two Vectors </vt:lpstr>
      <vt:lpstr>Example of Work by Scalar Product</vt:lpstr>
      <vt:lpstr>Example of Work w/ Constant Force</vt:lpstr>
      <vt:lpstr>Ex. 7.1 Work done on a crate</vt:lpstr>
      <vt:lpstr>Ex. Bench Pressing and The Concept of Negative Work</vt:lpstr>
      <vt:lpstr>Ex. Accelerating a Crate</vt:lpstr>
      <vt:lpstr>Ex. Continued…</vt:lpstr>
      <vt:lpstr>Work Done by the Varying Force</vt:lpstr>
      <vt:lpstr>Kinetic Energy and Work-Kinetic Energy Theorem</vt:lpstr>
      <vt:lpstr>Work and Kinetic Energy</vt:lpstr>
      <vt:lpstr>Work-Kinetic Energy Theorem</vt:lpstr>
      <vt:lpstr>Example for Work-KE Theorem</vt:lpstr>
      <vt:lpstr>Ex.  Deep Space 1</vt:lpstr>
      <vt:lpstr>Ex.  Satellite Motion and Work By the Gravity</vt:lpstr>
      <vt:lpstr>Work and Energy Involving Kinetic Friction</vt:lpstr>
      <vt:lpstr>Example of Work Under Friction</vt:lpstr>
      <vt:lpstr>Ex. Downhill Skiing</vt:lpstr>
      <vt:lpstr>Ex. Now with the X component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303</cp:revision>
  <dcterms:created xsi:type="dcterms:W3CDTF">2011-06-20T15:31:50Z</dcterms:created>
  <dcterms:modified xsi:type="dcterms:W3CDTF">2011-06-20T15:37:32Z</dcterms:modified>
</cp:coreProperties>
</file>