
<file path=[Content_Types].xml><?xml version="1.0" encoding="utf-8"?>
<Types xmlns="http://schemas.openxmlformats.org/package/2006/content-types">
  <Override PartName="/ppt/embeddings/oleObject70.bin" ContentType="application/vnd.openxmlformats-officedocument.oleObject"/>
  <Override PartName="/ppt/embeddings/oleObject103.bin" ContentType="application/vnd.openxmlformats-officedocument.oleObject"/>
  <Override PartName="/ppt/embeddings/oleObject47.bin" ContentType="application/vnd.openxmlformats-officedocument.oleObject"/>
  <Override PartName="/ppt/embeddings/Microsoft_Equation3.bin" ContentType="application/vnd.openxmlformats-officedocument.oleObject"/>
  <Override PartName="/ppt/embeddings/oleObject112.bin" ContentType="application/vnd.openxmlformats-officedocument.oleObject"/>
  <Override PartName="/ppt/embeddings/oleObject57.bin" ContentType="application/vnd.openxmlformats-officedocument.oleObject"/>
  <Override PartName="/ppt/embeddings/oleObject66.bin" ContentType="application/vnd.openxmlformats-officedocument.oleObject"/>
  <Override PartName="/ppt/slides/slide9.xml" ContentType="application/vnd.openxmlformats-officedocument.presentationml.slide+xml"/>
  <Override PartName="/ppt/embeddings/Microsoft_Equation10.bin" ContentType="application/vnd.openxmlformats-officedocument.oleObject"/>
  <Override PartName="/ppt/embeddings/oleObject76.bin" ContentType="application/vnd.openxmlformats-officedocument.oleObject"/>
  <Override PartName="/ppt/embeddings/Microsoft_Equation20.bin" ContentType="application/vnd.openxmlformats-officedocument.oleObject"/>
  <Override PartName="/ppt/embeddings/oleObject85.bin" ContentType="application/vnd.openxmlformats-officedocument.oleObject"/>
  <Override PartName="/ppt/notesMasters/notesMaster1.xml" ContentType="application/vnd.openxmlformats-officedocument.presentationml.notesMaster+xml"/>
  <Override PartName="/ppt/embeddings/oleObject109.bin" ContentType="application/vnd.openxmlformats-officedocument.oleObject"/>
  <Default Extension="vml" ContentType="application/vnd.openxmlformats-officedocument.vmlDrawing"/>
  <Override PartName="/ppt/embeddings/Microsoft_Equation9.bin" ContentType="application/vnd.openxmlformats-officedocument.oleObject"/>
  <Override PartName="/ppt/slideLayouts/slideLayout15.xml" ContentType="application/vnd.openxmlformats-officedocument.presentationml.slideLayout+xml"/>
  <Override PartName="/ppt/theme/theme1.xml" ContentType="application/vnd.openxmlformats-officedocument.theme+xml"/>
  <Override PartName="/ppt/embeddings/oleObject95.bin" ContentType="application/vnd.openxmlformats-officedocument.oleObject"/>
  <Override PartName="/ppt/notesSlides/notesSlide2.xml" ContentType="application/vnd.openxmlformats-officedocument.presentationml.notesSlide+xml"/>
  <Override PartName="/ppt/embeddings/Microsoft_Equation16.bin" ContentType="application/vnd.openxmlformats-officedocument.oleObject"/>
  <Override PartName="/ppt/embeddings/oleObject1.bin" ContentType="application/vnd.openxmlformats-officedocument.oleObject"/>
  <Override PartName="/ppt/embeddings/oleObject13.bin" ContentType="application/vnd.openxmlformats-officedocument.oleObject"/>
  <Override PartName="/ppt/embeddings/oleObject23.bin" ContentType="application/vnd.openxmlformats-officedocument.oleObject"/>
  <Override PartName="/ppt/embeddings/Microsoft_Equation35.bin" ContentType="application/vnd.openxmlformats-officedocument.oleObject"/>
  <Override PartName="/ppt/embeddings/oleObject33.bin" ContentType="application/vnd.openxmlformats-officedocument.oleObject"/>
  <Default Extension="jpeg" ContentType="image/jpeg"/>
  <Override PartName="/ppt/embeddings/Microsoft_Equation45.bin" ContentType="application/vnd.openxmlformats-officedocument.oleObject"/>
  <Override PartName="/ppt/embeddings/oleObject42.bin" ContentType="application/vnd.openxmlformats-officedocument.oleObject"/>
  <Override PartName="/ppt/slides/slide13.xml" ContentType="application/vnd.openxmlformats-officedocument.presentationml.slide+xml"/>
  <Override PartName="/ppt/embeddings/oleObject7.bin" ContentType="application/vnd.openxmlformats-officedocument.oleObject"/>
  <Override PartName="/ppt/embeddings/oleObject52.bin" ContentType="application/vnd.openxmlformats-officedocument.oleObject"/>
  <Override PartName="/ppt/embeddings/oleObject19.bin" ContentType="application/vnd.openxmlformats-officedocument.oleObject"/>
  <Override PartName="/ppt/embeddings/oleObject61.bin" ContentType="application/vnd.openxmlformats-officedocument.oleObject"/>
  <Override PartName="/ppt/embeddings/oleObject29.bin" ContentType="application/vnd.openxmlformats-officedocument.oleObject"/>
  <Override PartName="/ppt/slides/slide4.xml" ContentType="application/vnd.openxmlformats-officedocument.presentationml.slide+xml"/>
  <Override PartName="/ppt/slideLayouts/slideLayout5.xml" ContentType="application/vnd.openxmlformats-officedocument.presentationml.slideLayout+xml"/>
  <Override PartName="/ppt/embeddings/oleObject71.bin" ContentType="application/vnd.openxmlformats-officedocument.oleObject"/>
  <Override PartName="/ppt/embeddings/oleObject38.bin" ContentType="application/vnd.openxmlformats-officedocument.oleObject"/>
  <Override PartName="/ppt/embeddings/oleObject80.bin" ContentType="application/vnd.openxmlformats-officedocument.oleObject"/>
  <Override PartName="/ppt/embeddings/oleObject48.bin" ContentType="application/vnd.openxmlformats-officedocument.oleObject"/>
  <Override PartName="/ppt/embeddings/oleObject104.bin" ContentType="application/vnd.openxmlformats-officedocument.oleObject"/>
  <Override PartName="/ppt/slideLayouts/slideLayout10.xml" ContentType="application/vnd.openxmlformats-officedocument.presentationml.slideLayout+xml"/>
  <Override PartName="/ppt/embeddings/Microsoft_Equation4.bin" ContentType="application/vnd.openxmlformats-officedocument.oleObject"/>
  <Override PartName="/ppt/embeddings/oleObject58.bin" ContentType="application/vnd.openxmlformats-officedocument.oleObject"/>
  <Override PartName="/ppt/embeddings/oleObject90.bin" ContentType="application/vnd.openxmlformats-officedocument.oleObject"/>
  <Override PartName="/ppt/embeddings/oleObject113.bin" ContentType="application/vnd.openxmlformats-officedocument.oleObject"/>
  <Override PartName="/ppt/embeddings/oleObject67.bin" ContentType="application/vnd.openxmlformats-officedocument.oleObject"/>
  <Override PartName="/ppt/embeddings/Microsoft_Equation11.bin" ContentType="application/vnd.openxmlformats-officedocument.oleObject"/>
  <Override PartName="/ppt/embeddings/oleObject77.bin" ContentType="application/vnd.openxmlformats-officedocument.oleObject"/>
  <Override PartName="/ppt/embeddings/Microsoft_Equation21.bin" ContentType="application/vnd.openxmlformats-officedocument.oleObject"/>
  <Override PartName="/ppt/embeddings/oleObject86.bin" ContentType="application/vnd.openxmlformats-officedocument.oleObject"/>
  <Override PartName="/ppt/embeddings/Microsoft_Equation30.bin" ContentType="application/vnd.openxmlformats-officedocument.oleObject"/>
  <Override PartName="/ppt/embeddings/oleObject96.bin" ContentType="application/vnd.openxmlformats-officedocument.oleObject"/>
  <Override PartName="/ppt/theme/theme2.xml" ContentType="application/vnd.openxmlformats-officedocument.theme+xml"/>
  <Override PartName="/ppt/embeddings/Microsoft_Equation40.bin" ContentType="application/vnd.openxmlformats-officedocument.oleObject"/>
  <Override PartName="/ppt/embeddings/Microsoft_Equation17.bin" ContentType="application/vnd.openxmlformats-officedocument.oleObject"/>
  <Override PartName="/ppt/embeddings/oleObject2.bin" ContentType="application/vnd.openxmlformats-officedocument.oleObject"/>
  <Override PartName="/ppt/embeddings/oleObject14.bin" ContentType="application/vnd.openxmlformats-officedocument.oleObject"/>
  <Override PartName="/ppt/embeddings/Microsoft_Equation26.bin" ContentType="application/vnd.openxmlformats-officedocument.oleObject"/>
  <Override PartName="/ppt/embeddings/oleObject24.bin" ContentType="application/vnd.openxmlformats-officedocument.oleObject"/>
  <Override PartName="/ppt/embeddings/Microsoft_Equation36.bin" ContentType="application/vnd.openxmlformats-officedocument.oleObject"/>
  <Override PartName="/ppt/embeddings/oleObject34.bin" ContentType="application/vnd.openxmlformats-officedocument.oleObject"/>
  <Override PartName="/ppt/embeddings/Microsoft_Equation46.bin" ContentType="application/vnd.openxmlformats-officedocument.oleObject"/>
  <Override PartName="/ppt/slides/slide14.xml" ContentType="application/vnd.openxmlformats-officedocument.presentationml.slide+xml"/>
  <Override PartName="/ppt/embeddings/oleObject43.bin" ContentType="application/vnd.openxmlformats-officedocument.oleObject"/>
  <Override PartName="/ppt/embeddings/oleObject8.bin" ContentType="application/vnd.openxmlformats-officedocument.oleObject"/>
  <Override PartName="/ppt/embeddings/oleObject53.bin" ContentType="application/vnd.openxmlformats-officedocument.oleObject"/>
  <Default Extension="bin" ContentType="application/vnd.openxmlformats-officedocument.presentationml.printerSettings"/>
  <Default Extension="xml" ContentType="application/xml"/>
  <Override PartName="/ppt/slides/slide5.xml" ContentType="application/vnd.openxmlformats-officedocument.presentationml.slide+xml"/>
  <Override PartName="/ppt/embeddings/oleObject62.bin" ContentType="application/vnd.openxmlformats-officedocument.oleObject"/>
  <Override PartName="/ppt/slideLayouts/slideLayout6.xml" ContentType="application/vnd.openxmlformats-officedocument.presentationml.slideLayout+xml"/>
  <Override PartName="/ppt/tableStyles.xml" ContentType="application/vnd.openxmlformats-officedocument.presentationml.tableStyles+xml"/>
  <Override PartName="/ppt/embeddings/oleObject39.bin" ContentType="application/vnd.openxmlformats-officedocument.oleObject"/>
  <Override PartName="/ppt/embeddings/oleObject72.bin" ContentType="application/vnd.openxmlformats-officedocument.oleObject"/>
  <Override PartName="/ppt/embeddings/oleObject81.bin" ContentType="application/vnd.openxmlformats-officedocument.oleObject"/>
  <Override PartName="/ppt/embeddings/oleObject49.bin" ContentType="application/vnd.openxmlformats-officedocument.oleObject"/>
  <Override PartName="/ppt/embeddings/oleObject105.bin" ContentType="application/vnd.openxmlformats-officedocument.oleObject"/>
  <Override PartName="/ppt/embeddings/Microsoft_Equation5.bin" ContentType="application/vnd.openxmlformats-officedocument.oleObject"/>
  <Override PartName="/ppt/slideLayouts/slideLayout11.xml" ContentType="application/vnd.openxmlformats-officedocument.presentationml.slideLayout+xml"/>
  <Override PartName="/ppt/embeddings/oleObject59.bin" ContentType="application/vnd.openxmlformats-officedocument.oleObject"/>
  <Override PartName="/ppt/embeddings/oleObject91.bin" ContentType="application/vnd.openxmlformats-officedocument.oleObject"/>
  <Override PartName="/ppt/embeddings/oleObject114.bin" ContentType="application/vnd.openxmlformats-officedocument.oleObject"/>
  <Override PartName="/docProps/app.xml" ContentType="application/vnd.openxmlformats-officedocument.extended-properties+xml"/>
  <Override PartName="/ppt/embeddings/oleObject68.bin" ContentType="application/vnd.openxmlformats-officedocument.oleObject"/>
  <Override PartName="/ppt/embeddings/Microsoft_Equation12.bin" ContentType="application/vnd.openxmlformats-officedocument.oleObject"/>
  <Override PartName="/ppt/embeddings/oleObject78.bin" ContentType="application/vnd.openxmlformats-officedocument.oleObject"/>
  <Override PartName="/ppt/embeddings/oleObject10.bin" ContentType="application/vnd.openxmlformats-officedocument.oleObject"/>
  <Override PartName="/ppt/embeddings/Microsoft_Equation22.bin" ContentType="application/vnd.openxmlformats-officedocument.oleObject"/>
  <Override PartName="/ppt/embeddings/oleObject87.bin" ContentType="application/vnd.openxmlformats-officedocument.oleObject"/>
  <Override PartName="/docProps/core.xml" ContentType="application/vnd.openxmlformats-package.core-properties+xml"/>
  <Override PartName="/ppt/embeddings/Microsoft_Equation31.bin" ContentType="application/vnd.openxmlformats-officedocument.oleObject"/>
  <Override PartName="/ppt/embeddings/oleObject97.bin" ContentType="application/vnd.openxmlformats-officedocument.oleObject"/>
  <Override PartName="/ppt/theme/theme3.xml" ContentType="application/vnd.openxmlformats-officedocument.theme+xml"/>
  <Override PartName="/ppt/embeddings/Microsoft_Equation41.bin" ContentType="application/vnd.openxmlformats-officedocument.oleObject"/>
  <Override PartName="/ppt/embeddings/Microsoft_Equation18.bin" ContentType="application/vnd.openxmlformats-officedocument.oleObject"/>
  <Override PartName="/ppt/embeddings/oleObject3.bin" ContentType="application/vnd.openxmlformats-officedocument.oleObject"/>
  <Override PartName="/ppt/embeddings/oleObject15.bin" ContentType="application/vnd.openxmlformats-officedocument.oleObject"/>
  <Override PartName="/ppt/embeddings/Microsoft_Equation27.bin" ContentType="application/vnd.openxmlformats-officedocument.oleObject"/>
  <Override PartName="/ppt/embeddings/oleObject25.bin" ContentType="application/vnd.openxmlformats-officedocument.oleObject"/>
  <Override PartName="/ppt/embeddings/Microsoft_Equation37.bin" ContentType="application/vnd.openxmlformats-officedocument.oleObject"/>
  <Override PartName="/ppt/slideLayouts/slideLayout1.xml" ContentType="application/vnd.openxmlformats-officedocument.presentationml.slideLayout+xml"/>
  <Override PartName="/ppt/embeddings/oleObject35.bin" ContentType="application/vnd.openxmlformats-officedocument.oleObject"/>
  <Override PartName="/ppt/embeddings/Microsoft_Equation47.bin" ContentType="application/vnd.openxmlformats-officedocument.oleObject"/>
  <Override PartName="/ppt/embeddings/oleObject100.bin" ContentType="application/vnd.openxmlformats-officedocument.oleObject"/>
  <Override PartName="/ppt/embeddings/oleObject44.bin" ContentType="application/vnd.openxmlformats-officedocument.oleObject"/>
  <Override PartName="/ppt/slides/slide15.xml" ContentType="application/vnd.openxmlformats-officedocument.presentationml.slide+xml"/>
  <Override PartName="/ppt/embeddings/oleObject9.bin" ContentType="application/vnd.openxmlformats-officedocument.oleObject"/>
  <Override PartName="/ppt/embeddings/oleObject54.bin" ContentType="application/vnd.openxmlformats-officedocument.oleObject"/>
  <Override PartName="/ppt/embeddings/oleObject63.bin" ContentType="application/vnd.openxmlformats-officedocument.oleObject"/>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embeddings/oleObject73.bin" ContentType="application/vnd.openxmlformats-officedocument.oleObject"/>
  <Override PartName="/ppt/embeddings/oleObject82.bin" ContentType="application/vnd.openxmlformats-officedocument.oleObject"/>
  <Override PartName="/ppt/embeddings/oleObject106.bin" ContentType="application/vnd.openxmlformats-officedocument.oleObject"/>
  <Override PartName="/ppt/embeddings/Microsoft_Equation6.bin" ContentType="application/vnd.openxmlformats-officedocument.oleObject"/>
  <Override PartName="/ppt/slideLayouts/slideLayout12.xml" ContentType="application/vnd.openxmlformats-officedocument.presentationml.slideLayout+xml"/>
  <Override PartName="/ppt/embeddings/oleObject92.bin" ContentType="application/vnd.openxmlformats-officedocument.oleObject"/>
  <Override PartName="/ppt/embeddings/oleObject115.bin" ContentType="application/vnd.openxmlformats-officedocument.oleObject"/>
  <Override PartName="/ppt/embeddings/oleObject69.bin" ContentType="application/vnd.openxmlformats-officedocument.oleObject"/>
  <Override PartName="/ppt/embeddings/Microsoft_Equation13.bin" ContentType="application/vnd.openxmlformats-officedocument.oleObject"/>
  <Override PartName="/ppt/embeddings/oleObject79.bin" ContentType="application/vnd.openxmlformats-officedocument.oleObject"/>
  <Override PartName="/ppt/embeddings/oleObject11.bin" ContentType="application/vnd.openxmlformats-officedocument.oleObject"/>
  <Override PartName="/ppt/embeddings/Microsoft_Equation23.bin" ContentType="application/vnd.openxmlformats-officedocument.oleObject"/>
  <Override PartName="/ppt/embeddings/oleObject88.bin" ContentType="application/vnd.openxmlformats-officedocument.oleObject"/>
  <Override PartName="/ppt/embeddings/oleObject20.bin" ContentType="application/vnd.openxmlformats-officedocument.oleObject"/>
  <Override PartName="/ppt/embeddings/Microsoft_Equation32.bin" ContentType="application/vnd.openxmlformats-officedocument.oleObject"/>
  <Override PartName="/ppt/embeddings/oleObject98.bin" ContentType="application/vnd.openxmlformats-officedocument.oleObject"/>
  <Override PartName="/ppt/embeddings/oleObject30.bin" ContentType="application/vnd.openxmlformats-officedocument.oleObject"/>
  <Override PartName="/ppt/embeddings/Microsoft_Equation42.bin" ContentType="application/vnd.openxmlformats-officedocument.oleObject"/>
  <Override PartName="/ppt/slides/slide10.xml" ContentType="application/vnd.openxmlformats-officedocument.presentationml.slide+xml"/>
  <Override PartName="/ppt/embeddings/Microsoft_Equation19.bin" ContentType="application/vnd.openxmlformats-officedocument.oleObject"/>
  <Override PartName="/ppt/embeddings/oleObject4.bin" ContentType="application/vnd.openxmlformats-officedocument.oleObject"/>
  <Override PartName="/ppt/embeddings/oleObject16.bin" ContentType="application/vnd.openxmlformats-officedocument.oleObject"/>
  <Override PartName="/ppt/embeddings/Microsoft_Equation28.bin" ContentType="application/vnd.openxmlformats-officedocument.oleObject"/>
  <Override PartName="/ppt/embeddings/oleObject26.bin" ContentType="application/vnd.openxmlformats-officedocument.oleObject"/>
  <Override PartName="/ppt/slides/slide1.xml" ContentType="application/vnd.openxmlformats-officedocument.presentationml.slide+xml"/>
  <Override PartName="/ppt/slideLayouts/slideLayout2.xml" ContentType="application/vnd.openxmlformats-officedocument.presentationml.slideLayout+xml"/>
  <Override PartName="/ppt/embeddings/Microsoft_Equation38.bin" ContentType="application/vnd.openxmlformats-officedocument.oleObject"/>
  <Override PartName="/ppt/embeddings/oleObject36.bin" ContentType="application/vnd.openxmlformats-officedocument.oleObject"/>
  <Override PartName="/ppt/embeddings/Microsoft_Equation48.bin" ContentType="application/vnd.openxmlformats-officedocument.oleObject"/>
  <Override PartName="/ppt/embeddings/oleObject101.bin" ContentType="application/vnd.openxmlformats-officedocument.oleObject"/>
  <Override PartName="/ppt/embeddings/oleObject45.bin" ContentType="application/vnd.openxmlformats-officedocument.oleObject"/>
  <Override PartName="/ppt/slides/slide16.xml" ContentType="application/vnd.openxmlformats-officedocument.presentationml.slide+xml"/>
  <Override PartName="/ppt/viewProps.xml" ContentType="application/vnd.openxmlformats-officedocument.presentationml.viewProps+xml"/>
  <Override PartName="/ppt/embeddings/Microsoft_Equation1.bin" ContentType="application/vnd.openxmlformats-officedocument.oleObject"/>
  <Override PartName="/ppt/embeddings/oleObject110.bin" ContentType="application/vnd.openxmlformats-officedocument.oleObject"/>
  <Override PartName="/ppt/embeddings/oleObject55.bin" ContentType="application/vnd.openxmlformats-officedocument.oleObject"/>
  <Default Extension="pict" ContentType="image/pict"/>
  <Default Extension="rels" ContentType="application/vnd.openxmlformats-package.relationships+xml"/>
  <Default Extension="wmf" ContentType="image/x-wmf"/>
  <Override PartName="/ppt/slides/slide7.xml" ContentType="application/vnd.openxmlformats-officedocument.presentationml.slide+xml"/>
  <Override PartName="/ppt/embeddings/oleObject64.bin" ContentType="application/vnd.openxmlformats-officedocument.oleObject"/>
  <Override PartName="/ppt/slideLayouts/slideLayout8.xml" ContentType="application/vnd.openxmlformats-officedocument.presentationml.slideLayout+xml"/>
  <Override PartName="/ppt/embeddings/oleObject74.bin" ContentType="application/vnd.openxmlformats-officedocument.oleObject"/>
  <Override PartName="/ppt/embeddings/oleObject83.bin" ContentType="application/vnd.openxmlformats-officedocument.oleObject"/>
  <Override PartName="/ppt/embeddings/oleObject107.bin" ContentType="application/vnd.openxmlformats-officedocument.oleObject"/>
  <Override PartName="/ppt/embeddings/Microsoft_Equation7.bin" ContentType="application/vnd.openxmlformats-officedocument.oleObject"/>
  <Override PartName="/ppt/slideLayouts/slideLayout13.xml" ContentType="application/vnd.openxmlformats-officedocument.presentationml.slideLayout+xml"/>
  <Override PartName="/ppt/presProps.xml" ContentType="application/vnd.openxmlformats-officedocument.presentationml.presProps+xml"/>
  <Override PartName="/ppt/embeddings/oleObject93.bin" ContentType="application/vnd.openxmlformats-officedocument.oleObject"/>
  <Override PartName="/ppt/embeddings/oleObject116.bin" ContentType="application/vnd.openxmlformats-officedocument.oleObject"/>
  <Override PartName="/ppt/presentation.xml" ContentType="application/vnd.openxmlformats-officedocument.presentationml.presentation.main+xml"/>
  <Override PartName="/ppt/embeddings/Microsoft_Equation14.bin" ContentType="application/vnd.openxmlformats-officedocument.oleObject"/>
  <Override PartName="/ppt/embeddings/oleObject12.bin" ContentType="application/vnd.openxmlformats-officedocument.oleObject"/>
  <Override PartName="/ppt/embeddings/Microsoft_Equation24.bin" ContentType="application/vnd.openxmlformats-officedocument.oleObject"/>
  <Override PartName="/ppt/embeddings/oleObject89.bin" ContentType="application/vnd.openxmlformats-officedocument.oleObject"/>
  <Override PartName="/ppt/embeddings/oleObject21.bin" ContentType="application/vnd.openxmlformats-officedocument.oleObject"/>
  <Override PartName="/ppt/embeddings/Microsoft_Equation33.bin" ContentType="application/vnd.openxmlformats-officedocument.oleObject"/>
  <Override PartName="/ppt/embeddings/oleObject99.bin" ContentType="application/vnd.openxmlformats-officedocument.oleObject"/>
  <Override PartName="/ppt/embeddings/oleObject31.bin" ContentType="application/vnd.openxmlformats-officedocument.oleObject"/>
  <Override PartName="/ppt/embeddings/Microsoft_Equation43.bin" ContentType="application/vnd.openxmlformats-officedocument.oleObject"/>
  <Override PartName="/ppt/embeddings/oleObject40.bin" ContentType="application/vnd.openxmlformats-officedocument.oleObject"/>
  <Override PartName="/ppt/slides/slide11.xml" ContentType="application/vnd.openxmlformats-officedocument.presentationml.slide+xml"/>
  <Override PartName="/ppt/embeddings/oleObject5.bin" ContentType="application/vnd.openxmlformats-officedocument.oleObject"/>
  <Override PartName="/ppt/embeddings/oleObject17.bin" ContentType="application/vnd.openxmlformats-officedocument.oleObject"/>
  <Override PartName="/ppt/embeddings/oleObject50.bin" ContentType="application/vnd.openxmlformats-officedocument.oleObject"/>
  <Override PartName="/ppt/embeddings/Microsoft_Equation29.bin" ContentType="application/vnd.openxmlformats-officedocument.oleObject"/>
  <Override PartName="/ppt/embeddings/oleObject27.bin" ContentType="application/vnd.openxmlformats-officedocument.oleObject"/>
  <Override PartName="/ppt/slides/slide2.xml" ContentType="application/vnd.openxmlformats-officedocument.presentationml.slide+xml"/>
  <Override PartName="/ppt/handoutMasters/handoutMaster1.xml" ContentType="application/vnd.openxmlformats-officedocument.presentationml.handoutMaster+xml"/>
  <Override PartName="/ppt/slideLayouts/slideLayout3.xml" ContentType="application/vnd.openxmlformats-officedocument.presentationml.slideLayout+xml"/>
  <Override PartName="/ppt/embeddings/Microsoft_Equation39.bin" ContentType="application/vnd.openxmlformats-officedocument.oleObject"/>
  <Override PartName="/ppt/embeddings/oleObject37.bin" ContentType="application/vnd.openxmlformats-officedocument.oleObject"/>
  <Override PartName="/ppt/embeddings/Microsoft_Equation49.bin" ContentType="application/vnd.openxmlformats-officedocument.oleObject"/>
  <Override PartName="/ppt/embeddings/oleObject102.bin" ContentType="application/vnd.openxmlformats-officedocument.oleObject"/>
  <Override PartName="/ppt/embeddings/oleObject46.bin" ContentType="application/vnd.openxmlformats-officedocument.oleObject"/>
  <Override PartName="/ppt/slides/slide17.xml" ContentType="application/vnd.openxmlformats-officedocument.presentationml.slide+xml"/>
  <Override PartName="/ppt/embeddings/Microsoft_Equation2.bin" ContentType="application/vnd.openxmlformats-officedocument.oleObject"/>
  <Override PartName="/ppt/embeddings/oleObject111.bin" ContentType="application/vnd.openxmlformats-officedocument.oleObject"/>
  <Override PartName="/ppt/embeddings/oleObject56.bin" ContentType="application/vnd.openxmlformats-officedocument.oleObject"/>
  <Override PartName="/ppt/embeddings/oleObject65.bin" ContentType="application/vnd.openxmlformats-officedocument.oleObject"/>
  <Override PartName="/ppt/slides/slide8.xml" ContentType="application/vnd.openxmlformats-officedocument.presentationml.slide+xml"/>
  <Override PartName="/ppt/slideLayouts/slideLayout9.xml" ContentType="application/vnd.openxmlformats-officedocument.presentationml.slideLayout+xml"/>
  <Override PartName="/ppt/embeddings/oleObject75.bin" ContentType="application/vnd.openxmlformats-officedocument.oleObject"/>
  <Override PartName="/ppt/embeddings/oleObject84.bin" ContentType="application/vnd.openxmlformats-officedocument.oleObject"/>
  <Override PartName="/ppt/embeddings/oleObject108.bin" ContentType="application/vnd.openxmlformats-officedocument.oleObject"/>
  <Override PartName="/ppt/slideLayouts/slideLayout14.xml" ContentType="application/vnd.openxmlformats-officedocument.presentationml.slideLayout+xml"/>
  <Override PartName="/ppt/embeddings/Microsoft_Equation8.bin" ContentType="application/vnd.openxmlformats-officedocument.oleObject"/>
  <Override PartName="/ppt/embeddings/oleObject94.bin" ContentType="application/vnd.openxmlformats-officedocument.oleObject"/>
  <Override PartName="/ppt/embeddings/oleObject117.bin" ContentType="application/vnd.openxmlformats-officedocument.oleObject"/>
  <Override PartName="/ppt/notesSlides/notesSlide1.xml" ContentType="application/vnd.openxmlformats-officedocument.presentationml.notesSlide+xml"/>
  <Override PartName="/ppt/embeddings/Microsoft_Equation15.bin" ContentType="application/vnd.openxmlformats-officedocument.oleObject"/>
  <Override PartName="/ppt/embeddings/Microsoft_Equation25.bin" ContentType="application/vnd.openxmlformats-officedocument.oleObject"/>
  <Override PartName="/ppt/embeddings/oleObject22.bin" ContentType="application/vnd.openxmlformats-officedocument.oleObject"/>
  <Override PartName="/ppt/embeddings/Microsoft_Equation34.bin" ContentType="application/vnd.openxmlformats-officedocument.oleObject"/>
  <Override PartName="/ppt/embeddings/oleObject32.bin" ContentType="application/vnd.openxmlformats-officedocument.oleObject"/>
  <Override PartName="/ppt/embeddings/Microsoft_Equation44.bin" ContentType="application/vnd.openxmlformats-officedocument.oleObject"/>
  <Override PartName="/ppt/slides/slide12.xml" ContentType="application/vnd.openxmlformats-officedocument.presentationml.slide+xml"/>
  <Override PartName="/ppt/embeddings/oleObject41.bin" ContentType="application/vnd.openxmlformats-officedocument.oleObject"/>
  <Override PartName="/ppt/embeddings/oleObject6.bin" ContentType="application/vnd.openxmlformats-officedocument.oleObject"/>
  <Override PartName="/ppt/embeddings/oleObject18.bin" ContentType="application/vnd.openxmlformats-officedocument.oleObject"/>
  <Override PartName="/ppt/embeddings/oleObject51.bin" ContentType="application/vnd.openxmlformats-officedocument.oleObject"/>
  <Override PartName="/ppt/embeddings/oleObject60.bin" ContentType="application/vnd.openxmlformats-officedocument.oleObject"/>
  <Override PartName="/ppt/embeddings/oleObject28.bin" ContentType="application/vnd.openxmlformats-officedocument.oleObject"/>
  <Override PartName="/ppt/slides/slide3.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9"/>
  </p:notesMasterIdLst>
  <p:handoutMasterIdLst>
    <p:handoutMasterId r:id="rId20"/>
  </p:handoutMasterIdLst>
  <p:sldIdLst>
    <p:sldId id="256" r:id="rId2"/>
    <p:sldId id="558" r:id="rId3"/>
    <p:sldId id="636" r:id="rId4"/>
    <p:sldId id="583" r:id="rId5"/>
    <p:sldId id="584" r:id="rId6"/>
    <p:sldId id="585" r:id="rId7"/>
    <p:sldId id="586" r:id="rId8"/>
    <p:sldId id="588" r:id="rId9"/>
    <p:sldId id="589" r:id="rId10"/>
    <p:sldId id="590" r:id="rId11"/>
    <p:sldId id="591" r:id="rId12"/>
    <p:sldId id="592" r:id="rId13"/>
    <p:sldId id="593" r:id="rId14"/>
    <p:sldId id="594" r:id="rId15"/>
    <p:sldId id="595" r:id="rId16"/>
    <p:sldId id="596" r:id="rId17"/>
    <p:sldId id="597" r:id="rId18"/>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A5002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horzBarState="maximized">
    <p:restoredLeft sz="15598" autoAdjust="0"/>
    <p:restoredTop sz="94728" autoAdjust="0"/>
  </p:normalViewPr>
  <p:slideViewPr>
    <p:cSldViewPr>
      <p:cViewPr varScale="1">
        <p:scale>
          <a:sx n="111" d="100"/>
          <a:sy n="111" d="100"/>
        </p:scale>
        <p:origin x="-120" y="-9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1" Type="http://schemas.openxmlformats.org/officeDocument/2006/relationships/image" Target="../media/image102.wmf"/><Relationship Id="rId12" Type="http://schemas.openxmlformats.org/officeDocument/2006/relationships/image" Target="../media/image103.wmf"/><Relationship Id="rId1" Type="http://schemas.openxmlformats.org/officeDocument/2006/relationships/image" Target="../media/image92.wmf"/><Relationship Id="rId2" Type="http://schemas.openxmlformats.org/officeDocument/2006/relationships/image" Target="../media/image93.wmf"/><Relationship Id="rId3" Type="http://schemas.openxmlformats.org/officeDocument/2006/relationships/image" Target="../media/image94.wmf"/><Relationship Id="rId4" Type="http://schemas.openxmlformats.org/officeDocument/2006/relationships/image" Target="../media/image95.wmf"/><Relationship Id="rId5" Type="http://schemas.openxmlformats.org/officeDocument/2006/relationships/image" Target="../media/image96.wmf"/><Relationship Id="rId6" Type="http://schemas.openxmlformats.org/officeDocument/2006/relationships/image" Target="../media/image97.wmf"/><Relationship Id="rId7" Type="http://schemas.openxmlformats.org/officeDocument/2006/relationships/image" Target="../media/image98.wmf"/><Relationship Id="rId8" Type="http://schemas.openxmlformats.org/officeDocument/2006/relationships/image" Target="../media/image99.wmf"/><Relationship Id="rId9" Type="http://schemas.openxmlformats.org/officeDocument/2006/relationships/image" Target="../media/image100.wmf"/><Relationship Id="rId10" Type="http://schemas.openxmlformats.org/officeDocument/2006/relationships/image" Target="../media/image101.wmf"/></Relationships>
</file>

<file path=ppt/drawings/_rels/vmlDrawing11.vml.rels><?xml version="1.0" encoding="UTF-8" standalone="yes"?>
<Relationships xmlns="http://schemas.openxmlformats.org/package/2006/relationships"><Relationship Id="rId9" Type="http://schemas.openxmlformats.org/officeDocument/2006/relationships/image" Target="../media/image112.wmf"/><Relationship Id="rId20" Type="http://schemas.openxmlformats.org/officeDocument/2006/relationships/image" Target="../media/image123.pict"/><Relationship Id="rId21" Type="http://schemas.openxmlformats.org/officeDocument/2006/relationships/image" Target="../media/image124.wmf"/><Relationship Id="rId22" Type="http://schemas.openxmlformats.org/officeDocument/2006/relationships/image" Target="../media/image125.wmf"/><Relationship Id="rId10" Type="http://schemas.openxmlformats.org/officeDocument/2006/relationships/image" Target="../media/image113.wmf"/><Relationship Id="rId11" Type="http://schemas.openxmlformats.org/officeDocument/2006/relationships/image" Target="../media/image114.wmf"/><Relationship Id="rId12" Type="http://schemas.openxmlformats.org/officeDocument/2006/relationships/image" Target="../media/image115.wmf"/><Relationship Id="rId13" Type="http://schemas.openxmlformats.org/officeDocument/2006/relationships/image" Target="../media/image116.wmf"/><Relationship Id="rId14" Type="http://schemas.openxmlformats.org/officeDocument/2006/relationships/image" Target="../media/image117.wmf"/><Relationship Id="rId15" Type="http://schemas.openxmlformats.org/officeDocument/2006/relationships/image" Target="../media/image118.wmf"/><Relationship Id="rId16" Type="http://schemas.openxmlformats.org/officeDocument/2006/relationships/image" Target="../media/image119.wmf"/><Relationship Id="rId17" Type="http://schemas.openxmlformats.org/officeDocument/2006/relationships/image" Target="../media/image120.wmf"/><Relationship Id="rId18" Type="http://schemas.openxmlformats.org/officeDocument/2006/relationships/image" Target="../media/image121.wmf"/><Relationship Id="rId19" Type="http://schemas.openxmlformats.org/officeDocument/2006/relationships/image" Target="../media/image122.wmf"/><Relationship Id="rId1" Type="http://schemas.openxmlformats.org/officeDocument/2006/relationships/image" Target="../media/image104.wmf"/><Relationship Id="rId2" Type="http://schemas.openxmlformats.org/officeDocument/2006/relationships/image" Target="../media/image105.wmf"/><Relationship Id="rId3" Type="http://schemas.openxmlformats.org/officeDocument/2006/relationships/image" Target="../media/image106.wmf"/><Relationship Id="rId4" Type="http://schemas.openxmlformats.org/officeDocument/2006/relationships/image" Target="../media/image107.wmf"/><Relationship Id="rId5" Type="http://schemas.openxmlformats.org/officeDocument/2006/relationships/image" Target="../media/image108.wmf"/><Relationship Id="rId6" Type="http://schemas.openxmlformats.org/officeDocument/2006/relationships/image" Target="../media/image109.wmf"/><Relationship Id="rId7" Type="http://schemas.openxmlformats.org/officeDocument/2006/relationships/image" Target="../media/image110.wmf"/><Relationship Id="rId8" Type="http://schemas.openxmlformats.org/officeDocument/2006/relationships/image" Target="../media/image111.wmf"/></Relationships>
</file>

<file path=ppt/drawings/_rels/vmlDrawing12.vml.rels><?xml version="1.0" encoding="UTF-8" standalone="yes"?>
<Relationships xmlns="http://schemas.openxmlformats.org/package/2006/relationships"><Relationship Id="rId11" Type="http://schemas.openxmlformats.org/officeDocument/2006/relationships/image" Target="../media/image136.wmf"/><Relationship Id="rId12" Type="http://schemas.openxmlformats.org/officeDocument/2006/relationships/image" Target="../media/image137.wmf"/><Relationship Id="rId1" Type="http://schemas.openxmlformats.org/officeDocument/2006/relationships/image" Target="../media/image126.wmf"/><Relationship Id="rId2" Type="http://schemas.openxmlformats.org/officeDocument/2006/relationships/image" Target="../media/image127.wmf"/><Relationship Id="rId3" Type="http://schemas.openxmlformats.org/officeDocument/2006/relationships/image" Target="../media/image128.wmf"/><Relationship Id="rId4" Type="http://schemas.openxmlformats.org/officeDocument/2006/relationships/image" Target="../media/image129.wmf"/><Relationship Id="rId5" Type="http://schemas.openxmlformats.org/officeDocument/2006/relationships/image" Target="../media/image130.wmf"/><Relationship Id="rId6" Type="http://schemas.openxmlformats.org/officeDocument/2006/relationships/image" Target="../media/image131.wmf"/><Relationship Id="rId7" Type="http://schemas.openxmlformats.org/officeDocument/2006/relationships/image" Target="../media/image132.wmf"/><Relationship Id="rId8" Type="http://schemas.openxmlformats.org/officeDocument/2006/relationships/image" Target="../media/image133.wmf"/><Relationship Id="rId9" Type="http://schemas.openxmlformats.org/officeDocument/2006/relationships/image" Target="../media/image134.wmf"/><Relationship Id="rId10" Type="http://schemas.openxmlformats.org/officeDocument/2006/relationships/image" Target="../media/image135.wmf"/></Relationships>
</file>

<file path=ppt/drawings/_rels/vmlDrawing13.vml.rels><?xml version="1.0" encoding="UTF-8" standalone="yes"?>
<Relationships xmlns="http://schemas.openxmlformats.org/package/2006/relationships"><Relationship Id="rId11" Type="http://schemas.openxmlformats.org/officeDocument/2006/relationships/image" Target="../media/image148.wmf"/><Relationship Id="rId12" Type="http://schemas.openxmlformats.org/officeDocument/2006/relationships/image" Target="../media/image149.wmf"/><Relationship Id="rId13" Type="http://schemas.openxmlformats.org/officeDocument/2006/relationships/image" Target="../media/image150.wmf"/><Relationship Id="rId14" Type="http://schemas.openxmlformats.org/officeDocument/2006/relationships/image" Target="../media/image151.wmf"/><Relationship Id="rId15" Type="http://schemas.openxmlformats.org/officeDocument/2006/relationships/image" Target="../media/image152.wmf"/><Relationship Id="rId16" Type="http://schemas.openxmlformats.org/officeDocument/2006/relationships/image" Target="../media/image153.wmf"/><Relationship Id="rId1" Type="http://schemas.openxmlformats.org/officeDocument/2006/relationships/image" Target="../media/image138.wmf"/><Relationship Id="rId2" Type="http://schemas.openxmlformats.org/officeDocument/2006/relationships/image" Target="../media/image139.wmf"/><Relationship Id="rId3" Type="http://schemas.openxmlformats.org/officeDocument/2006/relationships/image" Target="../media/image140.wmf"/><Relationship Id="rId4" Type="http://schemas.openxmlformats.org/officeDocument/2006/relationships/image" Target="../media/image141.wmf"/><Relationship Id="rId5" Type="http://schemas.openxmlformats.org/officeDocument/2006/relationships/image" Target="../media/image142.wmf"/><Relationship Id="rId6" Type="http://schemas.openxmlformats.org/officeDocument/2006/relationships/image" Target="../media/image143.wmf"/><Relationship Id="rId7" Type="http://schemas.openxmlformats.org/officeDocument/2006/relationships/image" Target="../media/image144.wmf"/><Relationship Id="rId8" Type="http://schemas.openxmlformats.org/officeDocument/2006/relationships/image" Target="../media/image145.wmf"/><Relationship Id="rId9" Type="http://schemas.openxmlformats.org/officeDocument/2006/relationships/image" Target="../media/image146.wmf"/><Relationship Id="rId10" Type="http://schemas.openxmlformats.org/officeDocument/2006/relationships/image" Target="../media/image147.wmf"/></Relationships>
</file>

<file path=ppt/drawings/_rels/vmlDrawing14.vml.rels><?xml version="1.0" encoding="UTF-8" standalone="yes"?>
<Relationships xmlns="http://schemas.openxmlformats.org/package/2006/relationships"><Relationship Id="rId11" Type="http://schemas.openxmlformats.org/officeDocument/2006/relationships/image" Target="../media/image165.wmf"/><Relationship Id="rId12" Type="http://schemas.openxmlformats.org/officeDocument/2006/relationships/image" Target="../media/image166.wmf"/><Relationship Id="rId13" Type="http://schemas.openxmlformats.org/officeDocument/2006/relationships/image" Target="../media/image167.wmf"/><Relationship Id="rId14" Type="http://schemas.openxmlformats.org/officeDocument/2006/relationships/image" Target="../media/image168.wmf"/><Relationship Id="rId15" Type="http://schemas.openxmlformats.org/officeDocument/2006/relationships/image" Target="../media/image169.wmf"/><Relationship Id="rId16" Type="http://schemas.openxmlformats.org/officeDocument/2006/relationships/image" Target="../media/image170.wmf"/><Relationship Id="rId17" Type="http://schemas.openxmlformats.org/officeDocument/2006/relationships/image" Target="../media/image171.wmf"/><Relationship Id="rId1" Type="http://schemas.openxmlformats.org/officeDocument/2006/relationships/image" Target="../media/image155.wmf"/><Relationship Id="rId2" Type="http://schemas.openxmlformats.org/officeDocument/2006/relationships/image" Target="../media/image156.wmf"/><Relationship Id="rId3" Type="http://schemas.openxmlformats.org/officeDocument/2006/relationships/image" Target="../media/image157.wmf"/><Relationship Id="rId4" Type="http://schemas.openxmlformats.org/officeDocument/2006/relationships/image" Target="../media/image158.wmf"/><Relationship Id="rId5" Type="http://schemas.openxmlformats.org/officeDocument/2006/relationships/image" Target="../media/image159.wmf"/><Relationship Id="rId6" Type="http://schemas.openxmlformats.org/officeDocument/2006/relationships/image" Target="../media/image160.wmf"/><Relationship Id="rId7" Type="http://schemas.openxmlformats.org/officeDocument/2006/relationships/image" Target="../media/image161.wmf"/><Relationship Id="rId8" Type="http://schemas.openxmlformats.org/officeDocument/2006/relationships/image" Target="../media/image162.wmf"/><Relationship Id="rId9" Type="http://schemas.openxmlformats.org/officeDocument/2006/relationships/image" Target="../media/image163.wmf"/><Relationship Id="rId10" Type="http://schemas.openxmlformats.org/officeDocument/2006/relationships/image" Target="../media/image16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 Id="rId2" Type="http://schemas.openxmlformats.org/officeDocument/2006/relationships/image" Target="../media/image5.wmf"/><Relationship Id="rId3"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4" Type="http://schemas.openxmlformats.org/officeDocument/2006/relationships/image" Target="../media/image10.wmf"/><Relationship Id="rId5" Type="http://schemas.openxmlformats.org/officeDocument/2006/relationships/image" Target="../media/image11.wmf"/><Relationship Id="rId6" Type="http://schemas.openxmlformats.org/officeDocument/2006/relationships/image" Target="../media/image12.wmf"/><Relationship Id="rId7" Type="http://schemas.openxmlformats.org/officeDocument/2006/relationships/image" Target="../media/image13.wmf"/><Relationship Id="rId8" Type="http://schemas.openxmlformats.org/officeDocument/2006/relationships/image" Target="../media/image14.wmf"/><Relationship Id="rId9" Type="http://schemas.openxmlformats.org/officeDocument/2006/relationships/image" Target="../media/image15.wmf"/><Relationship Id="rId10" Type="http://schemas.openxmlformats.org/officeDocument/2006/relationships/image" Target="../media/image16.wmf"/><Relationship Id="rId11" Type="http://schemas.openxmlformats.org/officeDocument/2006/relationships/image" Target="../media/image17.pict"/><Relationship Id="rId1" Type="http://schemas.openxmlformats.org/officeDocument/2006/relationships/image" Target="../media/image7.wmf"/><Relationship Id="rId2"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1.wmf"/><Relationship Id="rId4" Type="http://schemas.openxmlformats.org/officeDocument/2006/relationships/image" Target="../media/image22.wmf"/><Relationship Id="rId5" Type="http://schemas.openxmlformats.org/officeDocument/2006/relationships/image" Target="../media/image23.wmf"/><Relationship Id="rId6" Type="http://schemas.openxmlformats.org/officeDocument/2006/relationships/image" Target="../media/image24.wmf"/><Relationship Id="rId7" Type="http://schemas.openxmlformats.org/officeDocument/2006/relationships/image" Target="../media/image25.wmf"/><Relationship Id="rId8" Type="http://schemas.openxmlformats.org/officeDocument/2006/relationships/image" Target="../media/image26.wmf"/><Relationship Id="rId1" Type="http://schemas.openxmlformats.org/officeDocument/2006/relationships/image" Target="../media/image19.wmf"/><Relationship Id="rId2" Type="http://schemas.openxmlformats.org/officeDocument/2006/relationships/image" Target="../media/image2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9.wmf"/><Relationship Id="rId4" Type="http://schemas.openxmlformats.org/officeDocument/2006/relationships/image" Target="../media/image30.wmf"/><Relationship Id="rId5" Type="http://schemas.openxmlformats.org/officeDocument/2006/relationships/image" Target="../media/image31.wmf"/><Relationship Id="rId6" Type="http://schemas.openxmlformats.org/officeDocument/2006/relationships/image" Target="../media/image32.wmf"/><Relationship Id="rId7" Type="http://schemas.openxmlformats.org/officeDocument/2006/relationships/image" Target="../media/image33.wmf"/><Relationship Id="rId8" Type="http://schemas.openxmlformats.org/officeDocument/2006/relationships/image" Target="../media/image34.wmf"/><Relationship Id="rId1" Type="http://schemas.openxmlformats.org/officeDocument/2006/relationships/image" Target="../media/image27.wmf"/><Relationship Id="rId2" Type="http://schemas.openxmlformats.org/officeDocument/2006/relationships/image" Target="../media/image28.wmf"/></Relationships>
</file>

<file path=ppt/drawings/_rels/vmlDrawing6.vml.rels><?xml version="1.0" encoding="UTF-8" standalone="yes"?>
<Relationships xmlns="http://schemas.openxmlformats.org/package/2006/relationships"><Relationship Id="rId11" Type="http://schemas.openxmlformats.org/officeDocument/2006/relationships/image" Target="../media/image45.wmf"/><Relationship Id="rId12" Type="http://schemas.openxmlformats.org/officeDocument/2006/relationships/image" Target="../media/image46.wmf"/><Relationship Id="rId1" Type="http://schemas.openxmlformats.org/officeDocument/2006/relationships/image" Target="../media/image35.wmf"/><Relationship Id="rId2" Type="http://schemas.openxmlformats.org/officeDocument/2006/relationships/image" Target="../media/image36.wmf"/><Relationship Id="rId3" Type="http://schemas.openxmlformats.org/officeDocument/2006/relationships/image" Target="../media/image37.wmf"/><Relationship Id="rId4" Type="http://schemas.openxmlformats.org/officeDocument/2006/relationships/image" Target="../media/image38.wmf"/><Relationship Id="rId5" Type="http://schemas.openxmlformats.org/officeDocument/2006/relationships/image" Target="../media/image39.wmf"/><Relationship Id="rId6" Type="http://schemas.openxmlformats.org/officeDocument/2006/relationships/image" Target="../media/image40.wmf"/><Relationship Id="rId7" Type="http://schemas.openxmlformats.org/officeDocument/2006/relationships/image" Target="../media/image41.wmf"/><Relationship Id="rId8" Type="http://schemas.openxmlformats.org/officeDocument/2006/relationships/image" Target="../media/image42.wmf"/><Relationship Id="rId9" Type="http://schemas.openxmlformats.org/officeDocument/2006/relationships/image" Target="../media/image43.wmf"/><Relationship Id="rId10" Type="http://schemas.openxmlformats.org/officeDocument/2006/relationships/image" Target="../media/image44.wmf"/></Relationships>
</file>

<file path=ppt/drawings/_rels/vmlDrawing7.vml.rels><?xml version="1.0" encoding="UTF-8" standalone="yes"?>
<Relationships xmlns="http://schemas.openxmlformats.org/package/2006/relationships"><Relationship Id="rId9" Type="http://schemas.openxmlformats.org/officeDocument/2006/relationships/image" Target="../media/image55.wmf"/><Relationship Id="rId20" Type="http://schemas.openxmlformats.org/officeDocument/2006/relationships/image" Target="../media/image66.wmf"/><Relationship Id="rId10" Type="http://schemas.openxmlformats.org/officeDocument/2006/relationships/image" Target="../media/image56.wmf"/><Relationship Id="rId11" Type="http://schemas.openxmlformats.org/officeDocument/2006/relationships/image" Target="../media/image57.wmf"/><Relationship Id="rId12" Type="http://schemas.openxmlformats.org/officeDocument/2006/relationships/image" Target="../media/image58.wmf"/><Relationship Id="rId13" Type="http://schemas.openxmlformats.org/officeDocument/2006/relationships/image" Target="../media/image59.wmf"/><Relationship Id="rId14" Type="http://schemas.openxmlformats.org/officeDocument/2006/relationships/image" Target="../media/image60.wmf"/><Relationship Id="rId15" Type="http://schemas.openxmlformats.org/officeDocument/2006/relationships/image" Target="../media/image61.wmf"/><Relationship Id="rId16" Type="http://schemas.openxmlformats.org/officeDocument/2006/relationships/image" Target="../media/image62.wmf"/><Relationship Id="rId17" Type="http://schemas.openxmlformats.org/officeDocument/2006/relationships/image" Target="../media/image63.wmf"/><Relationship Id="rId18" Type="http://schemas.openxmlformats.org/officeDocument/2006/relationships/image" Target="../media/image64.wmf"/><Relationship Id="rId19" Type="http://schemas.openxmlformats.org/officeDocument/2006/relationships/image" Target="../media/image65.wmf"/><Relationship Id="rId1" Type="http://schemas.openxmlformats.org/officeDocument/2006/relationships/image" Target="../media/image47.wmf"/><Relationship Id="rId2" Type="http://schemas.openxmlformats.org/officeDocument/2006/relationships/image" Target="../media/image48.wmf"/><Relationship Id="rId3" Type="http://schemas.openxmlformats.org/officeDocument/2006/relationships/image" Target="../media/image49.wmf"/><Relationship Id="rId4" Type="http://schemas.openxmlformats.org/officeDocument/2006/relationships/image" Target="../media/image50.wmf"/><Relationship Id="rId5" Type="http://schemas.openxmlformats.org/officeDocument/2006/relationships/image" Target="../media/image51.wmf"/><Relationship Id="rId6" Type="http://schemas.openxmlformats.org/officeDocument/2006/relationships/image" Target="../media/image52.wmf"/><Relationship Id="rId7" Type="http://schemas.openxmlformats.org/officeDocument/2006/relationships/image" Target="../media/image53.wmf"/><Relationship Id="rId8" Type="http://schemas.openxmlformats.org/officeDocument/2006/relationships/image" Target="../media/image5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70.pict"/><Relationship Id="rId4" Type="http://schemas.openxmlformats.org/officeDocument/2006/relationships/image" Target="../media/image71.wmf"/><Relationship Id="rId5" Type="http://schemas.openxmlformats.org/officeDocument/2006/relationships/image" Target="../media/image72.wmf"/><Relationship Id="rId6" Type="http://schemas.openxmlformats.org/officeDocument/2006/relationships/image" Target="../media/image73.wmf"/><Relationship Id="rId7" Type="http://schemas.openxmlformats.org/officeDocument/2006/relationships/image" Target="../media/image74.wmf"/><Relationship Id="rId1" Type="http://schemas.openxmlformats.org/officeDocument/2006/relationships/image" Target="../media/image68.wmf"/><Relationship Id="rId2" Type="http://schemas.openxmlformats.org/officeDocument/2006/relationships/image" Target="../media/image69.wmf"/></Relationships>
</file>

<file path=ppt/drawings/_rels/vmlDrawing9.vml.rels><?xml version="1.0" encoding="UTF-8" standalone="yes"?>
<Relationships xmlns="http://schemas.openxmlformats.org/package/2006/relationships"><Relationship Id="rId11" Type="http://schemas.openxmlformats.org/officeDocument/2006/relationships/image" Target="../media/image86.wmf"/><Relationship Id="rId12" Type="http://schemas.openxmlformats.org/officeDocument/2006/relationships/image" Target="../media/image87.wmf"/><Relationship Id="rId13" Type="http://schemas.openxmlformats.org/officeDocument/2006/relationships/image" Target="../media/image88.wmf"/><Relationship Id="rId14" Type="http://schemas.openxmlformats.org/officeDocument/2006/relationships/image" Target="../media/image89.wmf"/><Relationship Id="rId15" Type="http://schemas.openxmlformats.org/officeDocument/2006/relationships/image" Target="../media/image90.wmf"/><Relationship Id="rId16" Type="http://schemas.openxmlformats.org/officeDocument/2006/relationships/image" Target="../media/image91.wmf"/><Relationship Id="rId1" Type="http://schemas.openxmlformats.org/officeDocument/2006/relationships/image" Target="../media/image76.wmf"/><Relationship Id="rId2" Type="http://schemas.openxmlformats.org/officeDocument/2006/relationships/image" Target="../media/image77.wmf"/><Relationship Id="rId3" Type="http://schemas.openxmlformats.org/officeDocument/2006/relationships/image" Target="../media/image78.wmf"/><Relationship Id="rId4" Type="http://schemas.openxmlformats.org/officeDocument/2006/relationships/image" Target="../media/image79.wmf"/><Relationship Id="rId5" Type="http://schemas.openxmlformats.org/officeDocument/2006/relationships/image" Target="../media/image80.wmf"/><Relationship Id="rId6" Type="http://schemas.openxmlformats.org/officeDocument/2006/relationships/image" Target="../media/image81.wmf"/><Relationship Id="rId7" Type="http://schemas.openxmlformats.org/officeDocument/2006/relationships/image" Target="../media/image82.wmf"/><Relationship Id="rId8" Type="http://schemas.openxmlformats.org/officeDocument/2006/relationships/image" Target="../media/image83.wmf"/><Relationship Id="rId9" Type="http://schemas.openxmlformats.org/officeDocument/2006/relationships/image" Target="../media/image84.wmf"/><Relationship Id="rId10" Type="http://schemas.openxmlformats.org/officeDocument/2006/relationships/image" Target="../media/image8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1B2CB970-09B3-634F-9B73-22B1BE4ABCB4}"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D78BA90B-ED3F-924F-8F58-5B36847D3569}"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056DBE76-B76D-A847-B97E-4FAD52E9CB06}" type="slidenum">
              <a:rPr lang="en-US"/>
              <a:pPr/>
              <a:t>6</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687388" y="4352925"/>
            <a:ext cx="5502275" cy="4122738"/>
          </a:xfrm>
          <a:noFill/>
          <a:ln/>
        </p:spPr>
        <p:txBody>
          <a:bodyPr/>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453E7090-573B-1C4E-AA4E-B0F2A762025C}" type="slidenum">
              <a:rPr lang="en-US"/>
              <a:pPr/>
              <a:t>7</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687388" y="4352925"/>
            <a:ext cx="5502275" cy="4122738"/>
          </a:xfrm>
          <a:noFill/>
          <a:ln/>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Wednesday, June 22, 2011</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1443-001, Spring 2011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48FEECCF-B50A-EB48-AB33-2E5645B114AC}"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Wednesday, June 22,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D6EE390D-FED7-E44D-8A99-89D80ED1FF7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Wednesday, June 22,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A7830452-10CF-344F-8189-D95CC4A3A02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r>
              <a:rPr lang="en-US" smtClean="0"/>
              <a:t>Wednesday, June 22, 2011</a:t>
            </a: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r>
              <a:rPr lang="en-US" smtClean="0"/>
              <a:t>PHYS 1443-001, Spring 2011 Dr. Jaehoon Yu</a:t>
            </a: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smtClean="0"/>
            </a:lvl1pPr>
          </a:lstStyle>
          <a:p>
            <a:fld id="{CCF8CA47-F877-5340-83BD-06638206CAD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r>
              <a:rPr lang="en-US" smtClean="0"/>
              <a:t>Wednesday, June 22, 2011</a:t>
            </a: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r>
              <a:rPr lang="en-US" smtClean="0"/>
              <a:t>PHYS 1443-001, Spring 2011 Dr. Jaehoon Yu</a:t>
            </a: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smtClean="0"/>
            </a:lvl1pPr>
          </a:lstStyle>
          <a:p>
            <a:fld id="{2B7AEC53-E8DC-784B-9F93-89DA1BFBC18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Wednesday, June 22, 2011</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1443-001, Spring 2011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FA5BD5B5-F054-E84C-9161-B4B6D12781AA}"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2133600" cy="457200"/>
          </a:xfrm>
        </p:spPr>
        <p:txBody>
          <a:bodyPr/>
          <a:lstStyle>
            <a:lvl1pPr>
              <a:defRPr smtClean="0"/>
            </a:lvl1pPr>
          </a:lstStyle>
          <a:p>
            <a:pPr>
              <a:defRPr/>
            </a:pPr>
            <a:r>
              <a:rPr lang="en-US" smtClean="0"/>
              <a:t>Wednesday, June 22, 2011</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a:lvl1pPr>
          </a:lstStyle>
          <a:p>
            <a:pPr>
              <a:defRPr/>
            </a:pPr>
            <a:fld id="{C223EEDE-6DEF-6B43-B37A-4783C312633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Wednesday, June 22,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4988E3F-76BC-5D49-9282-EEB4A17A3DB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Wednesday, June 22,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36ACF21B-1675-4743-A8E5-88460E9BA6F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Wednesday, June 22,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6FCD8365-8EEF-E049-92F3-866130E9CA8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Wednesday, June 22, 2011</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2D00DA67-367F-384B-921F-0DECAF0CD4E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Wednesday, June 22, 2011</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85E27D6F-0BF6-0E49-BA7E-511BCB481ED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Wednesday, June 22, 2011</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E8E24A89-8747-DB49-A1CE-66B598834D9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Wednesday, June 22,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A2FAFE4A-600B-FC4A-B473-0BAACA84FA0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Wednesday, June 22,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7DDB532F-30C1-3549-834B-E36B3DF3571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Wednesday, June 22, 2011</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1443-001, Spring 2011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60FCF2FF-1218-5C43-A81D-AC61EB2749A7}" type="slidenum">
              <a:rPr lang="en-US"/>
              <a:pPr/>
              <a:t>‹#›</a:t>
            </a:fld>
            <a:endParaRPr lang="en-US"/>
          </a:p>
        </p:txBody>
      </p:sp>
      <p:pic>
        <p:nvPicPr>
          <p:cNvPr id="1031" name="Picture 7" descr="UTA_color_seal"/>
          <p:cNvPicPr>
            <a:picLocks noChangeAspect="1" noChangeArrowheads="1"/>
          </p:cNvPicPr>
          <p:nvPr/>
        </p:nvPicPr>
        <p:blipFill>
          <a:blip r:embed="rId17"/>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9" Type="http://schemas.openxmlformats.org/officeDocument/2006/relationships/oleObject" Target="../embeddings/oleObject48.bin"/><Relationship Id="rId20" Type="http://schemas.openxmlformats.org/officeDocument/2006/relationships/oleObject" Target="../embeddings/oleObject59.bin"/><Relationship Id="rId21" Type="http://schemas.openxmlformats.org/officeDocument/2006/relationships/oleObject" Target="../embeddings/oleObject60.bin"/><Relationship Id="rId22" Type="http://schemas.openxmlformats.org/officeDocument/2006/relationships/oleObject" Target="../embeddings/oleObject61.bin"/><Relationship Id="rId23" Type="http://schemas.openxmlformats.org/officeDocument/2006/relationships/oleObject" Target="../embeddings/oleObject62.bin"/><Relationship Id="rId10" Type="http://schemas.openxmlformats.org/officeDocument/2006/relationships/oleObject" Target="../embeddings/oleObject49.bin"/><Relationship Id="rId11" Type="http://schemas.openxmlformats.org/officeDocument/2006/relationships/oleObject" Target="../embeddings/oleObject50.bin"/><Relationship Id="rId12" Type="http://schemas.openxmlformats.org/officeDocument/2006/relationships/oleObject" Target="../embeddings/oleObject51.bin"/><Relationship Id="rId13" Type="http://schemas.openxmlformats.org/officeDocument/2006/relationships/oleObject" Target="../embeddings/oleObject52.bin"/><Relationship Id="rId14" Type="http://schemas.openxmlformats.org/officeDocument/2006/relationships/oleObject" Target="../embeddings/oleObject53.bin"/><Relationship Id="rId15" Type="http://schemas.openxmlformats.org/officeDocument/2006/relationships/oleObject" Target="../embeddings/oleObject54.bin"/><Relationship Id="rId16" Type="http://schemas.openxmlformats.org/officeDocument/2006/relationships/oleObject" Target="../embeddings/oleObject55.bin"/><Relationship Id="rId17" Type="http://schemas.openxmlformats.org/officeDocument/2006/relationships/oleObject" Target="../embeddings/oleObject56.bin"/><Relationship Id="rId18" Type="http://schemas.openxmlformats.org/officeDocument/2006/relationships/oleObject" Target="../embeddings/oleObject57.bin"/><Relationship Id="rId19" Type="http://schemas.openxmlformats.org/officeDocument/2006/relationships/oleObject" Target="../embeddings/oleObject58.bin"/><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oleObject" Target="../embeddings/oleObject43.bin"/><Relationship Id="rId4" Type="http://schemas.openxmlformats.org/officeDocument/2006/relationships/image" Target="../media/image67.wmf"/><Relationship Id="rId5" Type="http://schemas.openxmlformats.org/officeDocument/2006/relationships/oleObject" Target="../embeddings/oleObject44.bin"/><Relationship Id="rId6" Type="http://schemas.openxmlformats.org/officeDocument/2006/relationships/oleObject" Target="../embeddings/oleObject45.bin"/><Relationship Id="rId7" Type="http://schemas.openxmlformats.org/officeDocument/2006/relationships/oleObject" Target="../embeddings/oleObject46.bin"/><Relationship Id="rId8" Type="http://schemas.openxmlformats.org/officeDocument/2006/relationships/oleObject" Target="../embeddings/oleObject47.bin"/></Relationships>
</file>

<file path=ppt/slides/_rels/slide11.xml.rels><?xml version="1.0" encoding="UTF-8" standalone="yes"?>
<Relationships xmlns="http://schemas.openxmlformats.org/package/2006/relationships"><Relationship Id="rId3" Type="http://schemas.openxmlformats.org/officeDocument/2006/relationships/image" Target="../media/image75.jpeg"/><Relationship Id="rId4" Type="http://schemas.openxmlformats.org/officeDocument/2006/relationships/oleObject" Target="../embeddings/oleObject63.bin"/><Relationship Id="rId5" Type="http://schemas.openxmlformats.org/officeDocument/2006/relationships/oleObject" Target="../embeddings/Microsoft_Equation3.bin"/><Relationship Id="rId6" Type="http://schemas.openxmlformats.org/officeDocument/2006/relationships/oleObject" Target="../embeddings/oleObject64.bin"/><Relationship Id="rId7" Type="http://schemas.openxmlformats.org/officeDocument/2006/relationships/oleObject" Target="../embeddings/Microsoft_Equation4.bin"/><Relationship Id="rId8" Type="http://schemas.openxmlformats.org/officeDocument/2006/relationships/oleObject" Target="../embeddings/Microsoft_Equation5.bin"/><Relationship Id="rId9" Type="http://schemas.openxmlformats.org/officeDocument/2006/relationships/oleObject" Target="../embeddings/Microsoft_Equation6.bin"/><Relationship Id="rId10" Type="http://schemas.openxmlformats.org/officeDocument/2006/relationships/oleObject" Target="../embeddings/oleObject65.bin"/><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1" Type="http://schemas.openxmlformats.org/officeDocument/2006/relationships/oleObject" Target="../embeddings/oleObject74.bin"/><Relationship Id="rId12" Type="http://schemas.openxmlformats.org/officeDocument/2006/relationships/oleObject" Target="../embeddings/oleObject75.bin"/><Relationship Id="rId13" Type="http://schemas.openxmlformats.org/officeDocument/2006/relationships/oleObject" Target="../embeddings/oleObject76.bin"/><Relationship Id="rId14" Type="http://schemas.openxmlformats.org/officeDocument/2006/relationships/oleObject" Target="../embeddings/oleObject77.bin"/><Relationship Id="rId15" Type="http://schemas.openxmlformats.org/officeDocument/2006/relationships/oleObject" Target="../embeddings/oleObject78.bin"/><Relationship Id="rId16" Type="http://schemas.openxmlformats.org/officeDocument/2006/relationships/oleObject" Target="../embeddings/oleObject79.bin"/><Relationship Id="rId17" Type="http://schemas.openxmlformats.org/officeDocument/2006/relationships/oleObject" Target="../embeddings/oleObject80.bin"/><Relationship Id="rId18" Type="http://schemas.openxmlformats.org/officeDocument/2006/relationships/oleObject" Target="../embeddings/oleObject81.bin"/><Relationship Id="rId1" Type="http://schemas.openxmlformats.org/officeDocument/2006/relationships/vmlDrawing" Target="../drawings/vmlDrawing9.vml"/><Relationship Id="rId2" Type="http://schemas.openxmlformats.org/officeDocument/2006/relationships/slideLayout" Target="../slideLayouts/slideLayout2.xml"/><Relationship Id="rId3" Type="http://schemas.openxmlformats.org/officeDocument/2006/relationships/oleObject" Target="../embeddings/oleObject66.bin"/><Relationship Id="rId4" Type="http://schemas.openxmlformats.org/officeDocument/2006/relationships/oleObject" Target="../embeddings/oleObject67.bin"/><Relationship Id="rId5" Type="http://schemas.openxmlformats.org/officeDocument/2006/relationships/oleObject" Target="../embeddings/oleObject68.bin"/><Relationship Id="rId6" Type="http://schemas.openxmlformats.org/officeDocument/2006/relationships/oleObject" Target="../embeddings/oleObject69.bin"/><Relationship Id="rId7" Type="http://schemas.openxmlformats.org/officeDocument/2006/relationships/oleObject" Target="../embeddings/oleObject70.bin"/><Relationship Id="rId8" Type="http://schemas.openxmlformats.org/officeDocument/2006/relationships/oleObject" Target="../embeddings/oleObject71.bin"/><Relationship Id="rId9" Type="http://schemas.openxmlformats.org/officeDocument/2006/relationships/oleObject" Target="../embeddings/oleObject72.bin"/><Relationship Id="rId10" Type="http://schemas.openxmlformats.org/officeDocument/2006/relationships/oleObject" Target="../embeddings/oleObject73.bin"/></Relationships>
</file>

<file path=ppt/slides/_rels/slide13.xml.rels><?xml version="1.0" encoding="UTF-8" standalone="yes"?>
<Relationships xmlns="http://schemas.openxmlformats.org/package/2006/relationships"><Relationship Id="rId11" Type="http://schemas.openxmlformats.org/officeDocument/2006/relationships/oleObject" Target="../embeddings/Microsoft_Equation13.bin"/><Relationship Id="rId12" Type="http://schemas.openxmlformats.org/officeDocument/2006/relationships/oleObject" Target="../embeddings/Microsoft_Equation14.bin"/><Relationship Id="rId13" Type="http://schemas.openxmlformats.org/officeDocument/2006/relationships/oleObject" Target="../embeddings/oleObject84.bin"/><Relationship Id="rId14" Type="http://schemas.openxmlformats.org/officeDocument/2006/relationships/oleObject" Target="../embeddings/oleObject85.bin"/><Relationship Id="rId1" Type="http://schemas.openxmlformats.org/officeDocument/2006/relationships/vmlDrawing" Target="../drawings/vmlDrawing10.vml"/><Relationship Id="rId2" Type="http://schemas.openxmlformats.org/officeDocument/2006/relationships/slideLayout" Target="../slideLayouts/slideLayout2.xml"/><Relationship Id="rId3" Type="http://schemas.openxmlformats.org/officeDocument/2006/relationships/oleObject" Target="../embeddings/Microsoft_Equation7.bin"/><Relationship Id="rId4" Type="http://schemas.openxmlformats.org/officeDocument/2006/relationships/oleObject" Target="../embeddings/Microsoft_Equation8.bin"/><Relationship Id="rId5" Type="http://schemas.openxmlformats.org/officeDocument/2006/relationships/oleObject" Target="../embeddings/Microsoft_Equation9.bin"/><Relationship Id="rId6" Type="http://schemas.openxmlformats.org/officeDocument/2006/relationships/oleObject" Target="../embeddings/oleObject82.bin"/><Relationship Id="rId7" Type="http://schemas.openxmlformats.org/officeDocument/2006/relationships/oleObject" Target="../embeddings/Microsoft_Equation10.bin"/><Relationship Id="rId8" Type="http://schemas.openxmlformats.org/officeDocument/2006/relationships/oleObject" Target="../embeddings/Microsoft_Equation11.bin"/><Relationship Id="rId9" Type="http://schemas.openxmlformats.org/officeDocument/2006/relationships/oleObject" Target="../embeddings/Microsoft_Equation12.bin"/><Relationship Id="rId10" Type="http://schemas.openxmlformats.org/officeDocument/2006/relationships/oleObject" Target="../embeddings/oleObject83.bin"/></Relationships>
</file>

<file path=ppt/slides/_rels/slide14.xml.rels><?xml version="1.0" encoding="UTF-8" standalone="yes"?>
<Relationships xmlns="http://schemas.openxmlformats.org/package/2006/relationships"><Relationship Id="rId9" Type="http://schemas.openxmlformats.org/officeDocument/2006/relationships/oleObject" Target="../embeddings/Microsoft_Equation19.bin"/><Relationship Id="rId20" Type="http://schemas.openxmlformats.org/officeDocument/2006/relationships/oleObject" Target="../embeddings/Microsoft_Equation29.bin"/><Relationship Id="rId21" Type="http://schemas.openxmlformats.org/officeDocument/2006/relationships/oleObject" Target="../embeddings/Microsoft_Equation30.bin"/><Relationship Id="rId22" Type="http://schemas.openxmlformats.org/officeDocument/2006/relationships/oleObject" Target="../embeddings/oleObject89.bin"/><Relationship Id="rId23" Type="http://schemas.openxmlformats.org/officeDocument/2006/relationships/oleObject" Target="../embeddings/oleObject90.bin"/><Relationship Id="rId24" Type="http://schemas.openxmlformats.org/officeDocument/2006/relationships/oleObject" Target="../embeddings/oleObject91.bin"/><Relationship Id="rId10" Type="http://schemas.openxmlformats.org/officeDocument/2006/relationships/oleObject" Target="../embeddings/Microsoft_Equation20.bin"/><Relationship Id="rId11" Type="http://schemas.openxmlformats.org/officeDocument/2006/relationships/oleObject" Target="../embeddings/Microsoft_Equation21.bin"/><Relationship Id="rId12" Type="http://schemas.openxmlformats.org/officeDocument/2006/relationships/oleObject" Target="../embeddings/Microsoft_Equation22.bin"/><Relationship Id="rId13" Type="http://schemas.openxmlformats.org/officeDocument/2006/relationships/oleObject" Target="../embeddings/Microsoft_Equation23.bin"/><Relationship Id="rId14" Type="http://schemas.openxmlformats.org/officeDocument/2006/relationships/oleObject" Target="../embeddings/Microsoft_Equation24.bin"/><Relationship Id="rId15" Type="http://schemas.openxmlformats.org/officeDocument/2006/relationships/oleObject" Target="../embeddings/Microsoft_Equation25.bin"/><Relationship Id="rId16" Type="http://schemas.openxmlformats.org/officeDocument/2006/relationships/oleObject" Target="../embeddings/Microsoft_Equation26.bin"/><Relationship Id="rId17" Type="http://schemas.openxmlformats.org/officeDocument/2006/relationships/oleObject" Target="../embeddings/oleObject88.bin"/><Relationship Id="rId18" Type="http://schemas.openxmlformats.org/officeDocument/2006/relationships/oleObject" Target="../embeddings/Microsoft_Equation27.bin"/><Relationship Id="rId19" Type="http://schemas.openxmlformats.org/officeDocument/2006/relationships/oleObject" Target="../embeddings/Microsoft_Equation28.bin"/><Relationship Id="rId1" Type="http://schemas.openxmlformats.org/officeDocument/2006/relationships/vmlDrawing" Target="../drawings/vmlDrawing11.vml"/><Relationship Id="rId2" Type="http://schemas.openxmlformats.org/officeDocument/2006/relationships/slideLayout" Target="../slideLayouts/slideLayout2.xml"/><Relationship Id="rId3" Type="http://schemas.openxmlformats.org/officeDocument/2006/relationships/oleObject" Target="../embeddings/Microsoft_Equation15.bin"/><Relationship Id="rId4" Type="http://schemas.openxmlformats.org/officeDocument/2006/relationships/oleObject" Target="../embeddings/Microsoft_Equation16.bin"/><Relationship Id="rId5" Type="http://schemas.openxmlformats.org/officeDocument/2006/relationships/oleObject" Target="../embeddings/Microsoft_Equation17.bin"/><Relationship Id="rId6" Type="http://schemas.openxmlformats.org/officeDocument/2006/relationships/oleObject" Target="../embeddings/oleObject86.bin"/><Relationship Id="rId7" Type="http://schemas.openxmlformats.org/officeDocument/2006/relationships/oleObject" Target="../embeddings/oleObject87.bin"/><Relationship Id="rId8" Type="http://schemas.openxmlformats.org/officeDocument/2006/relationships/oleObject" Target="../embeddings/Microsoft_Equation18.bin"/></Relationships>
</file>

<file path=ppt/slides/_rels/slide15.xml.rels><?xml version="1.0" encoding="UTF-8" standalone="yes"?>
<Relationships xmlns="http://schemas.openxmlformats.org/package/2006/relationships"><Relationship Id="rId11" Type="http://schemas.openxmlformats.org/officeDocument/2006/relationships/oleObject" Target="../embeddings/oleObject98.bin"/><Relationship Id="rId12" Type="http://schemas.openxmlformats.org/officeDocument/2006/relationships/oleObject" Target="../embeddings/oleObject99.bin"/><Relationship Id="rId13" Type="http://schemas.openxmlformats.org/officeDocument/2006/relationships/oleObject" Target="../embeddings/oleObject100.bin"/><Relationship Id="rId14" Type="http://schemas.openxmlformats.org/officeDocument/2006/relationships/oleObject" Target="../embeddings/oleObject101.bin"/><Relationship Id="rId1" Type="http://schemas.openxmlformats.org/officeDocument/2006/relationships/vmlDrawing" Target="../drawings/vmlDrawing12.vml"/><Relationship Id="rId2" Type="http://schemas.openxmlformats.org/officeDocument/2006/relationships/slideLayout" Target="../slideLayouts/slideLayout2.xml"/><Relationship Id="rId3" Type="http://schemas.openxmlformats.org/officeDocument/2006/relationships/oleObject" Target="../embeddings/oleObject92.bin"/><Relationship Id="rId4" Type="http://schemas.openxmlformats.org/officeDocument/2006/relationships/oleObject" Target="../embeddings/Microsoft_Equation31.bin"/><Relationship Id="rId5" Type="http://schemas.openxmlformats.org/officeDocument/2006/relationships/oleObject" Target="../embeddings/oleObject93.bin"/><Relationship Id="rId6" Type="http://schemas.openxmlformats.org/officeDocument/2006/relationships/oleObject" Target="../embeddings/Microsoft_Equation32.bin"/><Relationship Id="rId7" Type="http://schemas.openxmlformats.org/officeDocument/2006/relationships/oleObject" Target="../embeddings/oleObject94.bin"/><Relationship Id="rId8" Type="http://schemas.openxmlformats.org/officeDocument/2006/relationships/oleObject" Target="../embeddings/oleObject95.bin"/><Relationship Id="rId9" Type="http://schemas.openxmlformats.org/officeDocument/2006/relationships/oleObject" Target="../embeddings/oleObject96.bin"/><Relationship Id="rId10" Type="http://schemas.openxmlformats.org/officeDocument/2006/relationships/oleObject" Target="../embeddings/oleObject97.bin"/></Relationships>
</file>

<file path=ppt/slides/_rels/slide16.xml.rels><?xml version="1.0" encoding="UTF-8" standalone="yes"?>
<Relationships xmlns="http://schemas.openxmlformats.org/package/2006/relationships"><Relationship Id="rId11" Type="http://schemas.openxmlformats.org/officeDocument/2006/relationships/oleObject" Target="../embeddings/Microsoft_Equation36.bin"/><Relationship Id="rId12" Type="http://schemas.openxmlformats.org/officeDocument/2006/relationships/oleObject" Target="../embeddings/Microsoft_Equation37.bin"/><Relationship Id="rId13" Type="http://schemas.openxmlformats.org/officeDocument/2006/relationships/oleObject" Target="../embeddings/Microsoft_Equation38.bin"/><Relationship Id="rId14" Type="http://schemas.openxmlformats.org/officeDocument/2006/relationships/oleObject" Target="../embeddings/Microsoft_Equation39.bin"/><Relationship Id="rId15" Type="http://schemas.openxmlformats.org/officeDocument/2006/relationships/oleObject" Target="../embeddings/Microsoft_Equation40.bin"/><Relationship Id="rId16" Type="http://schemas.openxmlformats.org/officeDocument/2006/relationships/oleObject" Target="../embeddings/Microsoft_Equation41.bin"/><Relationship Id="rId17" Type="http://schemas.openxmlformats.org/officeDocument/2006/relationships/oleObject" Target="../embeddings/oleObject106.bin"/><Relationship Id="rId18" Type="http://schemas.openxmlformats.org/officeDocument/2006/relationships/oleObject" Target="../embeddings/oleObject107.bin"/><Relationship Id="rId19" Type="http://schemas.openxmlformats.org/officeDocument/2006/relationships/oleObject" Target="../embeddings/oleObject108.bin"/><Relationship Id="rId1" Type="http://schemas.openxmlformats.org/officeDocument/2006/relationships/vmlDrawing" Target="../drawings/vmlDrawing13.vml"/><Relationship Id="rId2" Type="http://schemas.openxmlformats.org/officeDocument/2006/relationships/slideLayout" Target="../slideLayouts/slideLayout2.xml"/><Relationship Id="rId3" Type="http://schemas.openxmlformats.org/officeDocument/2006/relationships/oleObject" Target="../embeddings/oleObject102.bin"/><Relationship Id="rId4" Type="http://schemas.openxmlformats.org/officeDocument/2006/relationships/oleObject" Target="../embeddings/oleObject103.bin"/><Relationship Id="rId5" Type="http://schemas.openxmlformats.org/officeDocument/2006/relationships/image" Target="../media/image154.wmf"/><Relationship Id="rId6" Type="http://schemas.openxmlformats.org/officeDocument/2006/relationships/oleObject" Target="../embeddings/oleObject104.bin"/><Relationship Id="rId7" Type="http://schemas.openxmlformats.org/officeDocument/2006/relationships/oleObject" Target="../embeddings/oleObject105.bin"/><Relationship Id="rId8" Type="http://schemas.openxmlformats.org/officeDocument/2006/relationships/oleObject" Target="../embeddings/Microsoft_Equation33.bin"/><Relationship Id="rId9" Type="http://schemas.openxmlformats.org/officeDocument/2006/relationships/oleObject" Target="../embeddings/Microsoft_Equation34.bin"/><Relationship Id="rId10" Type="http://schemas.openxmlformats.org/officeDocument/2006/relationships/oleObject" Target="../embeddings/Microsoft_Equation35.bin"/></Relationships>
</file>

<file path=ppt/slides/_rels/slide17.xml.rels><?xml version="1.0" encoding="UTF-8" standalone="yes"?>
<Relationships xmlns="http://schemas.openxmlformats.org/package/2006/relationships"><Relationship Id="rId11" Type="http://schemas.openxmlformats.org/officeDocument/2006/relationships/oleObject" Target="../embeddings/Microsoft_Equation47.bin"/><Relationship Id="rId12" Type="http://schemas.openxmlformats.org/officeDocument/2006/relationships/oleObject" Target="../embeddings/Microsoft_Equation48.bin"/><Relationship Id="rId13" Type="http://schemas.openxmlformats.org/officeDocument/2006/relationships/oleObject" Target="../embeddings/oleObject112.bin"/><Relationship Id="rId14" Type="http://schemas.openxmlformats.org/officeDocument/2006/relationships/oleObject" Target="../embeddings/Microsoft_Equation49.bin"/><Relationship Id="rId15" Type="http://schemas.openxmlformats.org/officeDocument/2006/relationships/oleObject" Target="../embeddings/oleObject113.bin"/><Relationship Id="rId16" Type="http://schemas.openxmlformats.org/officeDocument/2006/relationships/oleObject" Target="../embeddings/oleObject114.bin"/><Relationship Id="rId17" Type="http://schemas.openxmlformats.org/officeDocument/2006/relationships/oleObject" Target="../embeddings/oleObject115.bin"/><Relationship Id="rId18" Type="http://schemas.openxmlformats.org/officeDocument/2006/relationships/oleObject" Target="../embeddings/oleObject116.bin"/><Relationship Id="rId19" Type="http://schemas.openxmlformats.org/officeDocument/2006/relationships/oleObject" Target="../embeddings/oleObject117.bin"/><Relationship Id="rId1" Type="http://schemas.openxmlformats.org/officeDocument/2006/relationships/vmlDrawing" Target="../drawings/vmlDrawing14.vml"/><Relationship Id="rId2" Type="http://schemas.openxmlformats.org/officeDocument/2006/relationships/slideLayout" Target="../slideLayouts/slideLayout2.xml"/><Relationship Id="rId3" Type="http://schemas.openxmlformats.org/officeDocument/2006/relationships/oleObject" Target="../embeddings/Microsoft_Equation42.bin"/><Relationship Id="rId4" Type="http://schemas.openxmlformats.org/officeDocument/2006/relationships/oleObject" Target="../embeddings/oleObject109.bin"/><Relationship Id="rId5" Type="http://schemas.openxmlformats.org/officeDocument/2006/relationships/oleObject" Target="../embeddings/oleObject110.bin"/><Relationship Id="rId6" Type="http://schemas.openxmlformats.org/officeDocument/2006/relationships/oleObject" Target="../embeddings/oleObject111.bin"/><Relationship Id="rId7" Type="http://schemas.openxmlformats.org/officeDocument/2006/relationships/oleObject" Target="../embeddings/Microsoft_Equation43.bin"/><Relationship Id="rId8" Type="http://schemas.openxmlformats.org/officeDocument/2006/relationships/oleObject" Target="../embeddings/Microsoft_Equation44.bin"/><Relationship Id="rId9" Type="http://schemas.openxmlformats.org/officeDocument/2006/relationships/oleObject" Target="../embeddings/Microsoft_Equation45.bin"/><Relationship Id="rId10" Type="http://schemas.openxmlformats.org/officeDocument/2006/relationships/oleObject" Target="../embeddings/Microsoft_Equation46.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oleObject" Target="../embeddings/oleObject2.bin"/><Relationship Id="rId1" Type="http://schemas.openxmlformats.org/officeDocument/2006/relationships/vmlDrawing" Target="../drawings/vmlDrawing1.vml"/><Relationship Id="rId2"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oleObject" Target="../embeddings/oleObject4.bin"/><Relationship Id="rId5" Type="http://schemas.openxmlformats.org/officeDocument/2006/relationships/oleObject" Target="../embeddings/oleObject5.bin"/><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1" Type="http://schemas.openxmlformats.org/officeDocument/2006/relationships/oleObject" Target="../embeddings/oleObject14.bin"/><Relationship Id="rId12" Type="http://schemas.openxmlformats.org/officeDocument/2006/relationships/oleObject" Target="../embeddings/oleObject15.bin"/><Relationship Id="rId13" Type="http://schemas.openxmlformats.org/officeDocument/2006/relationships/oleObject" Target="../embeddings/oleObject16.bin"/><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oleObject6.bin"/><Relationship Id="rId4" Type="http://schemas.openxmlformats.org/officeDocument/2006/relationships/oleObject" Target="../embeddings/oleObject7.bin"/><Relationship Id="rId5" Type="http://schemas.openxmlformats.org/officeDocument/2006/relationships/oleObject" Target="../embeddings/oleObject8.bin"/><Relationship Id="rId6" Type="http://schemas.openxmlformats.org/officeDocument/2006/relationships/oleObject" Target="../embeddings/oleObject9.bin"/><Relationship Id="rId7" Type="http://schemas.openxmlformats.org/officeDocument/2006/relationships/oleObject" Target="../embeddings/oleObject10.bin"/><Relationship Id="rId8" Type="http://schemas.openxmlformats.org/officeDocument/2006/relationships/oleObject" Target="../embeddings/oleObject11.bin"/><Relationship Id="rId9" Type="http://schemas.openxmlformats.org/officeDocument/2006/relationships/oleObject" Target="../embeddings/oleObject12.bin"/><Relationship Id="rId10" Type="http://schemas.openxmlformats.org/officeDocument/2006/relationships/oleObject" Target="../embeddings/oleObject13.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 Id="rId3" Type="http://schemas.openxmlformats.org/officeDocument/2006/relationships/image" Target="../media/image18.jpeg"/></Relationships>
</file>

<file path=ppt/slides/_rels/slide7.xml.rels><?xml version="1.0" encoding="UTF-8" standalone="yes"?>
<Relationships xmlns="http://schemas.openxmlformats.org/package/2006/relationships"><Relationship Id="rId11" Type="http://schemas.openxmlformats.org/officeDocument/2006/relationships/oleObject" Target="../embeddings/oleObject23.bin"/><Relationship Id="rId12" Type="http://schemas.openxmlformats.org/officeDocument/2006/relationships/oleObject" Target="../embeddings/oleObject24.bin"/><Relationship Id="rId1" Type="http://schemas.openxmlformats.org/officeDocument/2006/relationships/vmlDrawing" Target="../drawings/vmlDrawing4.vml"/><Relationship Id="rId2" Type="http://schemas.openxmlformats.org/officeDocument/2006/relationships/slideLayout" Target="../slideLayouts/slideLayout6.xml"/><Relationship Id="rId3" Type="http://schemas.openxmlformats.org/officeDocument/2006/relationships/notesSlide" Target="../notesSlides/notesSlide2.xml"/><Relationship Id="rId4" Type="http://schemas.openxmlformats.org/officeDocument/2006/relationships/image" Target="../media/image18.jpeg"/><Relationship Id="rId5" Type="http://schemas.openxmlformats.org/officeDocument/2006/relationships/oleObject" Target="../embeddings/oleObject17.bin"/><Relationship Id="rId6" Type="http://schemas.openxmlformats.org/officeDocument/2006/relationships/oleObject" Target="../embeddings/oleObject18.bin"/><Relationship Id="rId7" Type="http://schemas.openxmlformats.org/officeDocument/2006/relationships/oleObject" Target="../embeddings/oleObject19.bin"/><Relationship Id="rId8" Type="http://schemas.openxmlformats.org/officeDocument/2006/relationships/oleObject" Target="../embeddings/oleObject20.bin"/><Relationship Id="rId9" Type="http://schemas.openxmlformats.org/officeDocument/2006/relationships/oleObject" Target="../embeddings/oleObject21.bin"/><Relationship Id="rId10" Type="http://schemas.openxmlformats.org/officeDocument/2006/relationships/oleObject" Target="../embeddings/oleObject22.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5.bin"/><Relationship Id="rId4" Type="http://schemas.openxmlformats.org/officeDocument/2006/relationships/oleObject" Target="../embeddings/oleObject26.bin"/><Relationship Id="rId5" Type="http://schemas.openxmlformats.org/officeDocument/2006/relationships/oleObject" Target="../embeddings/oleObject27.bin"/><Relationship Id="rId6" Type="http://schemas.openxmlformats.org/officeDocument/2006/relationships/oleObject" Target="../embeddings/oleObject28.bin"/><Relationship Id="rId7" Type="http://schemas.openxmlformats.org/officeDocument/2006/relationships/oleObject" Target="../embeddings/oleObject29.bin"/><Relationship Id="rId8" Type="http://schemas.openxmlformats.org/officeDocument/2006/relationships/oleObject" Target="../embeddings/oleObject30.bin"/><Relationship Id="rId9" Type="http://schemas.openxmlformats.org/officeDocument/2006/relationships/oleObject" Target="../embeddings/oleObject31.bin"/><Relationship Id="rId10" Type="http://schemas.openxmlformats.org/officeDocument/2006/relationships/oleObject" Target="../embeddings/oleObject32.bin"/><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1" Type="http://schemas.openxmlformats.org/officeDocument/2006/relationships/oleObject" Target="../embeddings/oleObject39.bin"/><Relationship Id="rId12" Type="http://schemas.openxmlformats.org/officeDocument/2006/relationships/oleObject" Target="../embeddings/oleObject40.bin"/><Relationship Id="rId13" Type="http://schemas.openxmlformats.org/officeDocument/2006/relationships/oleObject" Target="../embeddings/oleObject41.bin"/><Relationship Id="rId14" Type="http://schemas.openxmlformats.org/officeDocument/2006/relationships/oleObject" Target="../embeddings/oleObject42.bin"/><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oleObject" Target="../embeddings/oleObject33.bin"/><Relationship Id="rId4" Type="http://schemas.openxmlformats.org/officeDocument/2006/relationships/oleObject" Target="../embeddings/oleObject34.bin"/><Relationship Id="rId5" Type="http://schemas.openxmlformats.org/officeDocument/2006/relationships/oleObject" Target="../embeddings/oleObject35.bin"/><Relationship Id="rId6" Type="http://schemas.openxmlformats.org/officeDocument/2006/relationships/oleObject" Target="../embeddings/Microsoft_Equation1.bin"/><Relationship Id="rId7" Type="http://schemas.openxmlformats.org/officeDocument/2006/relationships/oleObject" Target="../embeddings/Microsoft_Equation2.bin"/><Relationship Id="rId8" Type="http://schemas.openxmlformats.org/officeDocument/2006/relationships/oleObject" Target="../embeddings/oleObject36.bin"/><Relationship Id="rId9" Type="http://schemas.openxmlformats.org/officeDocument/2006/relationships/oleObject" Target="../embeddings/oleObject37.bin"/><Relationship Id="rId10" Type="http://schemas.openxmlformats.org/officeDocument/2006/relationships/oleObject" Target="../embeddings/oleObject38.bin"/></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Rectangle 4"/>
          <p:cNvSpPr>
            <a:spLocks noGrp="1" noChangeArrowheads="1"/>
          </p:cNvSpPr>
          <p:nvPr>
            <p:ph type="dt" sz="half" idx="2"/>
          </p:nvPr>
        </p:nvSpPr>
        <p:spPr/>
        <p:txBody>
          <a:bodyPr/>
          <a:lstStyle/>
          <a:p>
            <a:r>
              <a:rPr lang="en-US" smtClean="0"/>
              <a:t>Wednesday, June 22, 2011</a:t>
            </a:r>
            <a:endParaRPr lang="en-US"/>
          </a:p>
        </p:txBody>
      </p:sp>
      <p:sp>
        <p:nvSpPr>
          <p:cNvPr id="6" name="Rectangle 5"/>
          <p:cNvSpPr>
            <a:spLocks noGrp="1" noChangeArrowheads="1"/>
          </p:cNvSpPr>
          <p:nvPr>
            <p:ph type="ftr" sz="quarter" idx="3"/>
          </p:nvPr>
        </p:nvSpPr>
        <p:spPr/>
        <p:txBody>
          <a:bodyPr/>
          <a:lstStyle/>
          <a:p>
            <a:r>
              <a:rPr lang="en-US" smtClean="0"/>
              <a:t>PHYS 1443-001, Spring 2011 Dr. Jaehoon Yu</a:t>
            </a:r>
            <a:endParaRPr lang="en-US"/>
          </a:p>
        </p:txBody>
      </p:sp>
      <p:sp>
        <p:nvSpPr>
          <p:cNvPr id="7" name="Rectangle 6"/>
          <p:cNvSpPr>
            <a:spLocks noGrp="1" noChangeArrowheads="1"/>
          </p:cNvSpPr>
          <p:nvPr>
            <p:ph type="sldNum" sz="quarter" idx="4"/>
          </p:nvPr>
        </p:nvSpPr>
        <p:spPr/>
        <p:txBody>
          <a:bodyPr/>
          <a:lstStyle/>
          <a:p>
            <a:fld id="{836B3EF7-D8FB-0B47-8A28-1039DE64DA84}" type="slidenum">
              <a:rPr lang="en-US"/>
              <a:pPr/>
              <a:t>1</a:t>
            </a:fld>
            <a:endParaRPr lang="en-US"/>
          </a:p>
        </p:txBody>
      </p:sp>
      <p:sp>
        <p:nvSpPr>
          <p:cNvPr id="2050" name="Rectangle 2"/>
          <p:cNvSpPr>
            <a:spLocks noGrp="1" noChangeArrowheads="1"/>
          </p:cNvSpPr>
          <p:nvPr>
            <p:ph type="ctrTitle"/>
          </p:nvPr>
        </p:nvSpPr>
        <p:spPr>
          <a:xfrm>
            <a:off x="685800" y="304800"/>
            <a:ext cx="7772400" cy="990600"/>
          </a:xfrm>
        </p:spPr>
        <p:txBody>
          <a:bodyPr/>
          <a:lstStyle/>
          <a:p>
            <a:r>
              <a:rPr lang="en-US" dirty="0"/>
              <a:t>PHYS 1443 – Section 001</a:t>
            </a:r>
            <a:br>
              <a:rPr lang="en-US" dirty="0"/>
            </a:br>
            <a:r>
              <a:rPr lang="en-US" dirty="0"/>
              <a:t>Lecture </a:t>
            </a:r>
            <a:r>
              <a:rPr lang="en-US" dirty="0" smtClean="0"/>
              <a:t>#10</a:t>
            </a:r>
            <a:endParaRPr lang="en-US" dirty="0"/>
          </a:p>
        </p:txBody>
      </p:sp>
      <p:sp>
        <p:nvSpPr>
          <p:cNvPr id="2052" name="Text Box 4"/>
          <p:cNvSpPr txBox="1">
            <a:spLocks noChangeArrowheads="1"/>
          </p:cNvSpPr>
          <p:nvPr/>
        </p:nvSpPr>
        <p:spPr bwMode="auto">
          <a:xfrm>
            <a:off x="2830583" y="1371600"/>
            <a:ext cx="3176455"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Wednesday</a:t>
            </a:r>
            <a:r>
              <a:rPr lang="en-US" dirty="0">
                <a:solidFill>
                  <a:schemeClr val="accent2"/>
                </a:solidFill>
                <a:latin typeface="Monotype Corsiva" charset="0"/>
              </a:rPr>
              <a:t>,</a:t>
            </a:r>
            <a:r>
              <a:rPr lang="en-US" dirty="0" smtClean="0">
                <a:solidFill>
                  <a:schemeClr val="accent2"/>
                </a:solidFill>
                <a:latin typeface="Monotype Corsiva" charset="0"/>
              </a:rPr>
              <a:t> June 22, 2011</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371600" y="2286000"/>
            <a:ext cx="7086600" cy="3810000"/>
          </a:xfrm>
          <a:prstGeom prst="rect">
            <a:avLst/>
          </a:prstGeom>
          <a:noFill/>
          <a:ln w="9525">
            <a:noFill/>
            <a:miter lim="800000"/>
            <a:headEnd/>
            <a:tailEnd/>
          </a:ln>
          <a:effectLst/>
        </p:spPr>
        <p:txBody>
          <a:bodyPr>
            <a:prstTxWarp prst="textNoShape">
              <a:avLst/>
            </a:prstTxWarp>
          </a:bodyPr>
          <a:lstStyle/>
          <a:p>
            <a:pPr marL="609600" indent="-609600" eaLnBrk="0" hangingPunct="0">
              <a:spcBef>
                <a:spcPct val="20000"/>
              </a:spcBef>
              <a:buFontTx/>
              <a:buChar char="•"/>
            </a:pPr>
            <a:r>
              <a:rPr lang="en-US" dirty="0" smtClean="0">
                <a:solidFill>
                  <a:schemeClr val="accent2"/>
                </a:solidFill>
                <a:latin typeface="Arial Narrow" charset="0"/>
              </a:rPr>
              <a:t>Potential Energy and the Conservative Force</a:t>
            </a:r>
          </a:p>
          <a:p>
            <a:pPr marL="990600" lvl="1" indent="-533400" eaLnBrk="0" hangingPunct="0">
              <a:spcBef>
                <a:spcPct val="20000"/>
              </a:spcBef>
              <a:buFontTx/>
              <a:buChar char="–"/>
            </a:pPr>
            <a:r>
              <a:rPr lang="en-US" sz="2000" dirty="0" smtClean="0">
                <a:solidFill>
                  <a:srgbClr val="660066"/>
                </a:solidFill>
                <a:latin typeface="Arial Narrow" charset="0"/>
                <a:ea typeface="ＭＳ Ｐゴシック" charset="-128"/>
                <a:cs typeface="ＭＳ Ｐゴシック" charset="-128"/>
              </a:rPr>
              <a:t>Gravitational Potential Energy</a:t>
            </a:r>
          </a:p>
          <a:p>
            <a:pPr marL="990600" lvl="1" indent="-533400" eaLnBrk="0" hangingPunct="0">
              <a:spcBef>
                <a:spcPct val="20000"/>
              </a:spcBef>
              <a:buFontTx/>
              <a:buChar char="–"/>
            </a:pPr>
            <a:r>
              <a:rPr lang="en-US" sz="2000" dirty="0" smtClean="0">
                <a:solidFill>
                  <a:srgbClr val="660066"/>
                </a:solidFill>
                <a:latin typeface="Arial Narrow" charset="0"/>
                <a:ea typeface="ＭＳ Ｐゴシック" charset="-128"/>
                <a:cs typeface="ＭＳ Ｐゴシック" charset="-128"/>
              </a:rPr>
              <a:t>Elastic Potential Energy</a:t>
            </a:r>
          </a:p>
          <a:p>
            <a:pPr marL="609600" indent="-609600" eaLnBrk="0" hangingPunct="0">
              <a:spcBef>
                <a:spcPct val="20000"/>
              </a:spcBef>
              <a:buFontTx/>
              <a:buChar char="•"/>
            </a:pPr>
            <a:r>
              <a:rPr lang="en-US" dirty="0" smtClean="0">
                <a:solidFill>
                  <a:schemeClr val="accent2"/>
                </a:solidFill>
                <a:latin typeface="Arial Narrow" charset="0"/>
              </a:rPr>
              <a:t>Conservation of Energy</a:t>
            </a:r>
          </a:p>
          <a:p>
            <a:pPr marL="609600" indent="-609600" eaLnBrk="0" hangingPunct="0">
              <a:spcBef>
                <a:spcPct val="20000"/>
              </a:spcBef>
              <a:buFontTx/>
              <a:buChar char="•"/>
            </a:pPr>
            <a:r>
              <a:rPr lang="en-US" dirty="0" smtClean="0">
                <a:solidFill>
                  <a:schemeClr val="accent2"/>
                </a:solidFill>
                <a:latin typeface="Arial Narrow" charset="0"/>
              </a:rPr>
              <a:t>Energy Diagram</a:t>
            </a:r>
          </a:p>
          <a:p>
            <a:pPr marL="609600" indent="-609600" eaLnBrk="0" hangingPunct="0">
              <a:spcBef>
                <a:spcPct val="20000"/>
              </a:spcBef>
              <a:buFontTx/>
              <a:buChar char="•"/>
            </a:pPr>
            <a:r>
              <a:rPr lang="en-US" dirty="0" smtClean="0">
                <a:solidFill>
                  <a:schemeClr val="accent2"/>
                </a:solidFill>
                <a:latin typeface="Arial Narrow" charset="0"/>
              </a:rPr>
              <a:t>General Energy Conservation &amp; Mass Equivalence</a:t>
            </a:r>
          </a:p>
          <a:p>
            <a:pPr marL="609600" indent="-609600" eaLnBrk="0" hangingPunct="0">
              <a:spcBef>
                <a:spcPct val="20000"/>
              </a:spcBef>
              <a:buFontTx/>
              <a:buChar char="•"/>
            </a:pPr>
            <a:r>
              <a:rPr lang="en-US" dirty="0" smtClean="0">
                <a:solidFill>
                  <a:schemeClr val="accent2"/>
                </a:solidFill>
                <a:latin typeface="Arial Narrow" charset="0"/>
              </a:rPr>
              <a:t>More on gravitational potential energy</a:t>
            </a:r>
          </a:p>
          <a:p>
            <a:pPr marL="990600" lvl="1" indent="-533400" eaLnBrk="0" hangingPunct="0">
              <a:spcBef>
                <a:spcPct val="20000"/>
              </a:spcBef>
              <a:buFontTx/>
              <a:buChar char="•"/>
            </a:pPr>
            <a:r>
              <a:rPr lang="en-US" dirty="0" smtClean="0">
                <a:solidFill>
                  <a:srgbClr val="00664D"/>
                </a:solidFill>
                <a:latin typeface="Arial Narrow" charset="0"/>
              </a:rPr>
              <a:t>Escape speed</a:t>
            </a:r>
          </a:p>
          <a:p>
            <a:pPr marL="609600" indent="-609600" eaLnBrk="0" hangingPunct="0">
              <a:spcBef>
                <a:spcPct val="20000"/>
              </a:spcBef>
              <a:buFontTx/>
              <a:buChar char="•"/>
            </a:pPr>
            <a:r>
              <a:rPr lang="en-US" dirty="0" smtClean="0">
                <a:solidFill>
                  <a:srgbClr val="2D2DB9"/>
                </a:solidFill>
                <a:latin typeface="Arial Narrow" charset="0"/>
              </a:rPr>
              <a:t>Power</a:t>
            </a:r>
            <a:endParaRPr lang="en-US" dirty="0">
              <a:solidFill>
                <a:srgbClr val="2D2DB9"/>
              </a:solidFill>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2" nodeType="clickEffect">
                                  <p:stCondLst>
                                    <p:cond delay="0"/>
                                  </p:stCondLst>
                                  <p:childTnLst>
                                    <p:set>
                                      <p:cBhvr>
                                        <p:cTn id="6" dur="1" fill="hold">
                                          <p:stCondLst>
                                            <p:cond delay="0"/>
                                          </p:stCondLst>
                                        </p:cTn>
                                        <p:tgtEl>
                                          <p:spTgt spid="2058">
                                            <p:txEl>
                                              <p:pRg st="0" end="0"/>
                                            </p:txEl>
                                          </p:spTgt>
                                        </p:tgtEl>
                                        <p:attrNameLst>
                                          <p:attrName>style.visibility</p:attrName>
                                        </p:attrNameLst>
                                      </p:cBhvr>
                                      <p:to>
                                        <p:strVal val="visible"/>
                                      </p:to>
                                    </p:set>
                                    <p:animEffect transition="in" filter="wipe(down)">
                                      <p:cBhvr>
                                        <p:cTn id="7" dur="500"/>
                                        <p:tgtEl>
                                          <p:spTgt spid="20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2" nodeType="clickEffect">
                                  <p:stCondLst>
                                    <p:cond delay="0"/>
                                  </p:stCondLst>
                                  <p:childTnLst>
                                    <p:set>
                                      <p:cBhvr>
                                        <p:cTn id="11" dur="1" fill="hold">
                                          <p:stCondLst>
                                            <p:cond delay="0"/>
                                          </p:stCondLst>
                                        </p:cTn>
                                        <p:tgtEl>
                                          <p:spTgt spid="2058">
                                            <p:txEl>
                                              <p:pRg st="1" end="1"/>
                                            </p:txEl>
                                          </p:spTgt>
                                        </p:tgtEl>
                                        <p:attrNameLst>
                                          <p:attrName>style.visibility</p:attrName>
                                        </p:attrNameLst>
                                      </p:cBhvr>
                                      <p:to>
                                        <p:strVal val="visible"/>
                                      </p:to>
                                    </p:set>
                                    <p:animEffect transition="in" filter="wipe(down)">
                                      <p:cBhvr>
                                        <p:cTn id="12" dur="500"/>
                                        <p:tgtEl>
                                          <p:spTgt spid="20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2" nodeType="clickEffect">
                                  <p:stCondLst>
                                    <p:cond delay="0"/>
                                  </p:stCondLst>
                                  <p:childTnLst>
                                    <p:set>
                                      <p:cBhvr>
                                        <p:cTn id="16" dur="1" fill="hold">
                                          <p:stCondLst>
                                            <p:cond delay="0"/>
                                          </p:stCondLst>
                                        </p:cTn>
                                        <p:tgtEl>
                                          <p:spTgt spid="2058">
                                            <p:txEl>
                                              <p:pRg st="2" end="2"/>
                                            </p:txEl>
                                          </p:spTgt>
                                        </p:tgtEl>
                                        <p:attrNameLst>
                                          <p:attrName>style.visibility</p:attrName>
                                        </p:attrNameLst>
                                      </p:cBhvr>
                                      <p:to>
                                        <p:strVal val="visible"/>
                                      </p:to>
                                    </p:set>
                                    <p:animEffect transition="in" filter="wipe(down)">
                                      <p:cBhvr>
                                        <p:cTn id="17" dur="500"/>
                                        <p:tgtEl>
                                          <p:spTgt spid="20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2" nodeType="clickEffect">
                                  <p:stCondLst>
                                    <p:cond delay="0"/>
                                  </p:stCondLst>
                                  <p:childTnLst>
                                    <p:set>
                                      <p:cBhvr>
                                        <p:cTn id="21" dur="1" fill="hold">
                                          <p:stCondLst>
                                            <p:cond delay="0"/>
                                          </p:stCondLst>
                                        </p:cTn>
                                        <p:tgtEl>
                                          <p:spTgt spid="2058">
                                            <p:txEl>
                                              <p:pRg st="3" end="3"/>
                                            </p:txEl>
                                          </p:spTgt>
                                        </p:tgtEl>
                                        <p:attrNameLst>
                                          <p:attrName>style.visibility</p:attrName>
                                        </p:attrNameLst>
                                      </p:cBhvr>
                                      <p:to>
                                        <p:strVal val="visible"/>
                                      </p:to>
                                    </p:set>
                                    <p:animEffect transition="in" filter="wipe(down)">
                                      <p:cBhvr>
                                        <p:cTn id="22" dur="500"/>
                                        <p:tgtEl>
                                          <p:spTgt spid="20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2" nodeType="clickEffect">
                                  <p:stCondLst>
                                    <p:cond delay="0"/>
                                  </p:stCondLst>
                                  <p:childTnLst>
                                    <p:set>
                                      <p:cBhvr>
                                        <p:cTn id="26" dur="1" fill="hold">
                                          <p:stCondLst>
                                            <p:cond delay="0"/>
                                          </p:stCondLst>
                                        </p:cTn>
                                        <p:tgtEl>
                                          <p:spTgt spid="2058">
                                            <p:txEl>
                                              <p:pRg st="4" end="4"/>
                                            </p:txEl>
                                          </p:spTgt>
                                        </p:tgtEl>
                                        <p:attrNameLst>
                                          <p:attrName>style.visibility</p:attrName>
                                        </p:attrNameLst>
                                      </p:cBhvr>
                                      <p:to>
                                        <p:strVal val="visible"/>
                                      </p:to>
                                    </p:set>
                                    <p:animEffect transition="in" filter="wipe(down)">
                                      <p:cBhvr>
                                        <p:cTn id="27" dur="500"/>
                                        <p:tgtEl>
                                          <p:spTgt spid="20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2" nodeType="clickEffect">
                                  <p:stCondLst>
                                    <p:cond delay="0"/>
                                  </p:stCondLst>
                                  <p:childTnLst>
                                    <p:set>
                                      <p:cBhvr>
                                        <p:cTn id="31" dur="1" fill="hold">
                                          <p:stCondLst>
                                            <p:cond delay="0"/>
                                          </p:stCondLst>
                                        </p:cTn>
                                        <p:tgtEl>
                                          <p:spTgt spid="2058">
                                            <p:txEl>
                                              <p:pRg st="5" end="5"/>
                                            </p:txEl>
                                          </p:spTgt>
                                        </p:tgtEl>
                                        <p:attrNameLst>
                                          <p:attrName>style.visibility</p:attrName>
                                        </p:attrNameLst>
                                      </p:cBhvr>
                                      <p:to>
                                        <p:strVal val="visible"/>
                                      </p:to>
                                    </p:set>
                                    <p:animEffect transition="in" filter="wipe(down)">
                                      <p:cBhvr>
                                        <p:cTn id="32" dur="500"/>
                                        <p:tgtEl>
                                          <p:spTgt spid="205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2" nodeType="clickEffect">
                                  <p:stCondLst>
                                    <p:cond delay="0"/>
                                  </p:stCondLst>
                                  <p:childTnLst>
                                    <p:set>
                                      <p:cBhvr>
                                        <p:cTn id="36" dur="1" fill="hold">
                                          <p:stCondLst>
                                            <p:cond delay="0"/>
                                          </p:stCondLst>
                                        </p:cTn>
                                        <p:tgtEl>
                                          <p:spTgt spid="2058">
                                            <p:txEl>
                                              <p:pRg st="6" end="6"/>
                                            </p:txEl>
                                          </p:spTgt>
                                        </p:tgtEl>
                                        <p:attrNameLst>
                                          <p:attrName>style.visibility</p:attrName>
                                        </p:attrNameLst>
                                      </p:cBhvr>
                                      <p:to>
                                        <p:strVal val="visible"/>
                                      </p:to>
                                    </p:set>
                                    <p:animEffect transition="in" filter="wipe(down)">
                                      <p:cBhvr>
                                        <p:cTn id="37" dur="500"/>
                                        <p:tgtEl>
                                          <p:spTgt spid="205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2" nodeType="clickEffect">
                                  <p:stCondLst>
                                    <p:cond delay="0"/>
                                  </p:stCondLst>
                                  <p:childTnLst>
                                    <p:set>
                                      <p:cBhvr>
                                        <p:cTn id="41" dur="1" fill="hold">
                                          <p:stCondLst>
                                            <p:cond delay="0"/>
                                          </p:stCondLst>
                                        </p:cTn>
                                        <p:tgtEl>
                                          <p:spTgt spid="2058">
                                            <p:txEl>
                                              <p:pRg st="7" end="7"/>
                                            </p:txEl>
                                          </p:spTgt>
                                        </p:tgtEl>
                                        <p:attrNameLst>
                                          <p:attrName>style.visibility</p:attrName>
                                        </p:attrNameLst>
                                      </p:cBhvr>
                                      <p:to>
                                        <p:strVal val="visible"/>
                                      </p:to>
                                    </p:set>
                                    <p:animEffect transition="in" filter="wipe(down)">
                                      <p:cBhvr>
                                        <p:cTn id="42" dur="500"/>
                                        <p:tgtEl>
                                          <p:spTgt spid="205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2" nodeType="clickEffect">
                                  <p:stCondLst>
                                    <p:cond delay="0"/>
                                  </p:stCondLst>
                                  <p:childTnLst>
                                    <p:set>
                                      <p:cBhvr>
                                        <p:cTn id="46" dur="1" fill="hold">
                                          <p:stCondLst>
                                            <p:cond delay="0"/>
                                          </p:stCondLst>
                                        </p:cTn>
                                        <p:tgtEl>
                                          <p:spTgt spid="2058">
                                            <p:txEl>
                                              <p:pRg st="8" end="8"/>
                                            </p:txEl>
                                          </p:spTgt>
                                        </p:tgtEl>
                                        <p:attrNameLst>
                                          <p:attrName>style.visibility</p:attrName>
                                        </p:attrNameLst>
                                      </p:cBhvr>
                                      <p:to>
                                        <p:strVal val="visible"/>
                                      </p:to>
                                    </p:set>
                                    <p:animEffect transition="in" filter="wipe(down)">
                                      <p:cBhvr>
                                        <p:cTn id="47" dur="500"/>
                                        <p:tgtEl>
                                          <p:spTgt spid="205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2" build="allAtOnce"/>
    </p:bld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5622" name="Date Placeholder 3"/>
          <p:cNvSpPr>
            <a:spLocks noGrp="1"/>
          </p:cNvSpPr>
          <p:nvPr>
            <p:ph type="dt" sz="quarter" idx="10"/>
          </p:nvPr>
        </p:nvSpPr>
        <p:spPr>
          <a:noFill/>
        </p:spPr>
        <p:txBody>
          <a:bodyPr/>
          <a:lstStyle/>
          <a:p>
            <a:r>
              <a:rPr lang="en-US" smtClean="0"/>
              <a:t>Wednesday, June 22, 2011</a:t>
            </a:r>
          </a:p>
        </p:txBody>
      </p:sp>
      <p:sp>
        <p:nvSpPr>
          <p:cNvPr id="25623" name="Footer Placeholder 4"/>
          <p:cNvSpPr>
            <a:spLocks noGrp="1"/>
          </p:cNvSpPr>
          <p:nvPr>
            <p:ph type="ftr" sz="quarter" idx="11"/>
          </p:nvPr>
        </p:nvSpPr>
        <p:spPr>
          <a:noFill/>
        </p:spPr>
        <p:txBody>
          <a:bodyPr/>
          <a:lstStyle/>
          <a:p>
            <a:r>
              <a:rPr lang="en-US" smtClean="0"/>
              <a:t>PHYS 1443-001, Spring 2011 Dr. Jaehoon Yu</a:t>
            </a:r>
          </a:p>
        </p:txBody>
      </p:sp>
      <p:sp>
        <p:nvSpPr>
          <p:cNvPr id="25624" name="Slide Number Placeholder 5"/>
          <p:cNvSpPr>
            <a:spLocks noGrp="1"/>
          </p:cNvSpPr>
          <p:nvPr>
            <p:ph type="sldNum" sz="quarter" idx="12"/>
          </p:nvPr>
        </p:nvSpPr>
        <p:spPr>
          <a:noFill/>
        </p:spPr>
        <p:txBody>
          <a:bodyPr/>
          <a:lstStyle/>
          <a:p>
            <a:fld id="{3679C752-DF50-3249-B0D1-B854D4901E16}" type="slidenum">
              <a:rPr lang="en-US"/>
              <a:pPr/>
              <a:t>10</a:t>
            </a:fld>
            <a:endParaRPr lang="en-US"/>
          </a:p>
        </p:txBody>
      </p:sp>
      <p:sp>
        <p:nvSpPr>
          <p:cNvPr id="25625" name="Rectangle 2"/>
          <p:cNvSpPr>
            <a:spLocks noGrp="1" noChangeArrowheads="1"/>
          </p:cNvSpPr>
          <p:nvPr>
            <p:ph type="title"/>
          </p:nvPr>
        </p:nvSpPr>
        <p:spPr>
          <a:xfrm>
            <a:off x="685800" y="76200"/>
            <a:ext cx="7772400" cy="609600"/>
          </a:xfrm>
        </p:spPr>
        <p:txBody>
          <a:bodyPr/>
          <a:lstStyle/>
          <a:p>
            <a:r>
              <a:rPr lang="en-US" sz="4000"/>
              <a:t>Example for Potential Energy</a:t>
            </a:r>
            <a:endParaRPr lang="en-US"/>
          </a:p>
        </p:txBody>
      </p:sp>
      <p:sp>
        <p:nvSpPr>
          <p:cNvPr id="603139" name="Text Box 3"/>
          <p:cNvSpPr txBox="1">
            <a:spLocks noChangeArrowheads="1"/>
          </p:cNvSpPr>
          <p:nvPr/>
        </p:nvSpPr>
        <p:spPr bwMode="auto">
          <a:xfrm>
            <a:off x="685800" y="777875"/>
            <a:ext cx="8001000" cy="66992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A bowler drops bowling ball of mass 7kg on his toe.  Choosing the floor level as y=0, estimate the total work done on the ball by the gravitational force as the ball falls on the toe.</a:t>
            </a:r>
            <a:endParaRPr lang="en-US" sz="1800" baseline="30000">
              <a:solidFill>
                <a:srgbClr val="800000"/>
              </a:solidFill>
              <a:latin typeface="Arial Narrow" charset="0"/>
            </a:endParaRPr>
          </a:p>
        </p:txBody>
      </p:sp>
      <p:graphicFrame>
        <p:nvGraphicFramePr>
          <p:cNvPr id="603140" name="Object 2"/>
          <p:cNvGraphicFramePr>
            <a:graphicFrameLocks noChangeAspect="1"/>
          </p:cNvGraphicFramePr>
          <p:nvPr/>
        </p:nvGraphicFramePr>
        <p:xfrm>
          <a:off x="2590800" y="2330450"/>
          <a:ext cx="460375" cy="336550"/>
        </p:xfrm>
        <a:graphic>
          <a:graphicData uri="http://schemas.openxmlformats.org/presentationml/2006/ole">
            <p:oleObj spid="_x0000_s494594" name="Equation" r:id="rId3" imgW="317160" imgH="228600" progId="Equation.DSMT4">
              <p:embed/>
            </p:oleObj>
          </a:graphicData>
        </a:graphic>
      </p:graphicFrame>
      <p:sp>
        <p:nvSpPr>
          <p:cNvPr id="603141" name="Text Box 5"/>
          <p:cNvSpPr txBox="1">
            <a:spLocks noChangeArrowheads="1"/>
          </p:cNvSpPr>
          <p:nvPr/>
        </p:nvSpPr>
        <p:spPr bwMode="auto">
          <a:xfrm>
            <a:off x="914400" y="3429000"/>
            <a:ext cx="7086600" cy="395288"/>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b) Perform the same calculation using the top of the bowler’s head as the origin.</a:t>
            </a:r>
          </a:p>
        </p:txBody>
      </p:sp>
      <p:sp>
        <p:nvSpPr>
          <p:cNvPr id="603142" name="Text Box 6"/>
          <p:cNvSpPr txBox="1">
            <a:spLocks noChangeArrowheads="1"/>
          </p:cNvSpPr>
          <p:nvPr/>
        </p:nvSpPr>
        <p:spPr bwMode="auto">
          <a:xfrm>
            <a:off x="381000" y="4357688"/>
            <a:ext cx="8534400" cy="366712"/>
          </a:xfrm>
          <a:prstGeom prst="rect">
            <a:avLst/>
          </a:prstGeom>
          <a:noFill/>
          <a:ln w="28575">
            <a:no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Assuming the bowler’s height is 1.8m, the ball’s original position is –1.3m, and the toe is at –1.77m.</a:t>
            </a:r>
          </a:p>
        </p:txBody>
      </p:sp>
      <p:grpSp>
        <p:nvGrpSpPr>
          <p:cNvPr id="2" name="Group 7"/>
          <p:cNvGrpSpPr>
            <a:grpSpLocks/>
          </p:cNvGrpSpPr>
          <p:nvPr/>
        </p:nvGrpSpPr>
        <p:grpSpPr bwMode="auto">
          <a:xfrm>
            <a:off x="685800" y="1600200"/>
            <a:ext cx="1295400" cy="1658938"/>
            <a:chOff x="432" y="1211"/>
            <a:chExt cx="816" cy="1045"/>
          </a:xfrm>
        </p:grpSpPr>
        <p:pic>
          <p:nvPicPr>
            <p:cNvPr id="25633" name="Picture 8" descr="pe01549_"/>
            <p:cNvPicPr>
              <a:picLocks noChangeAspect="1" noChangeArrowheads="1"/>
            </p:cNvPicPr>
            <p:nvPr/>
          </p:nvPicPr>
          <p:blipFill>
            <a:blip r:embed="rId4"/>
            <a:srcRect/>
            <a:stretch>
              <a:fillRect/>
            </a:stretch>
          </p:blipFill>
          <p:spPr bwMode="auto">
            <a:xfrm>
              <a:off x="482" y="1211"/>
              <a:ext cx="766" cy="1045"/>
            </a:xfrm>
            <a:prstGeom prst="rect">
              <a:avLst/>
            </a:prstGeom>
            <a:noFill/>
            <a:ln w="9525">
              <a:noFill/>
              <a:miter lim="800000"/>
              <a:headEnd/>
              <a:tailEnd/>
            </a:ln>
          </p:spPr>
        </p:pic>
        <p:sp>
          <p:nvSpPr>
            <p:cNvPr id="25634" name="Oval 9"/>
            <p:cNvSpPr>
              <a:spLocks noChangeArrowheads="1"/>
            </p:cNvSpPr>
            <p:nvPr/>
          </p:nvSpPr>
          <p:spPr bwMode="auto">
            <a:xfrm>
              <a:off x="432" y="1920"/>
              <a:ext cx="240" cy="240"/>
            </a:xfrm>
            <a:prstGeom prst="ellipse">
              <a:avLst/>
            </a:prstGeom>
            <a:gradFill rotWithShape="0">
              <a:gsLst>
                <a:gs pos="0">
                  <a:srgbClr val="760000"/>
                </a:gs>
                <a:gs pos="50000">
                  <a:srgbClr val="FF0000"/>
                </a:gs>
                <a:gs pos="100000">
                  <a:srgbClr val="760000"/>
                </a:gs>
              </a:gsLst>
              <a:lin ang="2700000" scaled="1"/>
            </a:gradFill>
            <a:ln w="9525">
              <a:noFill/>
              <a:round/>
              <a:headEnd/>
              <a:tailEnd/>
            </a:ln>
          </p:spPr>
          <p:txBody>
            <a:bodyPr wrap="none" anchor="ctr">
              <a:prstTxWarp prst="textNoShape">
                <a:avLst/>
              </a:prstTxWarp>
            </a:bodyPr>
            <a:lstStyle/>
            <a:p>
              <a:pPr algn="ctr"/>
              <a:r>
                <a:rPr lang="en-US" sz="2000">
                  <a:solidFill>
                    <a:srgbClr val="FFFF99"/>
                  </a:solidFill>
                  <a:latin typeface="Monotype Corsiva" charset="0"/>
                </a:rPr>
                <a:t>M</a:t>
              </a:r>
            </a:p>
          </p:txBody>
        </p:sp>
      </p:grpSp>
      <p:sp>
        <p:nvSpPr>
          <p:cNvPr id="603146" name="Text Box 10"/>
          <p:cNvSpPr txBox="1">
            <a:spLocks noChangeArrowheads="1"/>
          </p:cNvSpPr>
          <p:nvPr/>
        </p:nvSpPr>
        <p:spPr bwMode="auto">
          <a:xfrm>
            <a:off x="2667000" y="1539875"/>
            <a:ext cx="5867400" cy="641350"/>
          </a:xfrm>
          <a:prstGeom prst="rect">
            <a:avLst/>
          </a:prstGeom>
          <a:noFill/>
          <a:ln w="28575">
            <a:no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Let’s assume the top of the toe is 0.03m from the floor and the hand was 0.5m above the floor.</a:t>
            </a:r>
          </a:p>
        </p:txBody>
      </p:sp>
      <p:sp>
        <p:nvSpPr>
          <p:cNvPr id="603147" name="Text Box 11"/>
          <p:cNvSpPr txBox="1">
            <a:spLocks noChangeArrowheads="1"/>
          </p:cNvSpPr>
          <p:nvPr/>
        </p:nvSpPr>
        <p:spPr bwMode="auto">
          <a:xfrm>
            <a:off x="381000" y="3886200"/>
            <a:ext cx="2057400" cy="395288"/>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What has to change?</a:t>
            </a:r>
          </a:p>
        </p:txBody>
      </p:sp>
      <p:sp>
        <p:nvSpPr>
          <p:cNvPr id="603148" name="Text Box 12"/>
          <p:cNvSpPr txBox="1">
            <a:spLocks noChangeArrowheads="1"/>
          </p:cNvSpPr>
          <p:nvPr/>
        </p:nvSpPr>
        <p:spPr bwMode="auto">
          <a:xfrm>
            <a:off x="2438400" y="3900488"/>
            <a:ext cx="6705600" cy="366712"/>
          </a:xfrm>
          <a:prstGeom prst="rect">
            <a:avLst/>
          </a:prstGeom>
          <a:noFill/>
          <a:ln w="28575">
            <a:no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First we must re-compute the positions of the ball in his hand and on his toe. </a:t>
            </a:r>
          </a:p>
        </p:txBody>
      </p:sp>
      <p:graphicFrame>
        <p:nvGraphicFramePr>
          <p:cNvPr id="603149" name="Object 3"/>
          <p:cNvGraphicFramePr>
            <a:graphicFrameLocks noChangeAspect="1"/>
          </p:cNvGraphicFramePr>
          <p:nvPr/>
        </p:nvGraphicFramePr>
        <p:xfrm>
          <a:off x="5638800" y="2311400"/>
          <a:ext cx="542925" cy="355600"/>
        </p:xfrm>
        <a:graphic>
          <a:graphicData uri="http://schemas.openxmlformats.org/presentationml/2006/ole">
            <p:oleObj spid="_x0000_s494595" name="Equation" r:id="rId5" imgW="355320" imgH="241200" progId="Equation.DSMT4">
              <p:embed/>
            </p:oleObj>
          </a:graphicData>
        </a:graphic>
      </p:graphicFrame>
      <p:graphicFrame>
        <p:nvGraphicFramePr>
          <p:cNvPr id="603150" name="Object 4"/>
          <p:cNvGraphicFramePr>
            <a:graphicFrameLocks noChangeAspect="1"/>
          </p:cNvGraphicFramePr>
          <p:nvPr/>
        </p:nvGraphicFramePr>
        <p:xfrm>
          <a:off x="2654300" y="2743200"/>
          <a:ext cx="774700" cy="471488"/>
        </p:xfrm>
        <a:graphic>
          <a:graphicData uri="http://schemas.openxmlformats.org/presentationml/2006/ole">
            <p:oleObj spid="_x0000_s494596" name="Equation" r:id="rId6" imgW="342720" imgH="241200" progId="Equation.DSMT4">
              <p:embed/>
            </p:oleObj>
          </a:graphicData>
        </a:graphic>
      </p:graphicFrame>
      <p:graphicFrame>
        <p:nvGraphicFramePr>
          <p:cNvPr id="603151" name="Object 5"/>
          <p:cNvGraphicFramePr>
            <a:graphicFrameLocks noChangeAspect="1"/>
          </p:cNvGraphicFramePr>
          <p:nvPr/>
        </p:nvGraphicFramePr>
        <p:xfrm>
          <a:off x="304800" y="4833938"/>
          <a:ext cx="574675" cy="412750"/>
        </p:xfrm>
        <a:graphic>
          <a:graphicData uri="http://schemas.openxmlformats.org/presentationml/2006/ole">
            <p:oleObj spid="_x0000_s494597" name="Equation" r:id="rId7" imgW="317160" imgH="228600" progId="Equation.DSMT4">
              <p:embed/>
            </p:oleObj>
          </a:graphicData>
        </a:graphic>
      </p:graphicFrame>
      <p:graphicFrame>
        <p:nvGraphicFramePr>
          <p:cNvPr id="603152" name="Object 6"/>
          <p:cNvGraphicFramePr>
            <a:graphicFrameLocks noChangeAspect="1"/>
          </p:cNvGraphicFramePr>
          <p:nvPr/>
        </p:nvGraphicFramePr>
        <p:xfrm>
          <a:off x="4572000" y="4821238"/>
          <a:ext cx="617538" cy="436562"/>
        </p:xfrm>
        <a:graphic>
          <a:graphicData uri="http://schemas.openxmlformats.org/presentationml/2006/ole">
            <p:oleObj spid="_x0000_s494598" name="Equation" r:id="rId8" imgW="355320" imgH="241200" progId="Equation.DSMT4">
              <p:embed/>
            </p:oleObj>
          </a:graphicData>
        </a:graphic>
      </p:graphicFrame>
      <p:graphicFrame>
        <p:nvGraphicFramePr>
          <p:cNvPr id="603153" name="Object 7"/>
          <p:cNvGraphicFramePr>
            <a:graphicFrameLocks noChangeAspect="1"/>
          </p:cNvGraphicFramePr>
          <p:nvPr/>
        </p:nvGraphicFramePr>
        <p:xfrm>
          <a:off x="1473200" y="5376863"/>
          <a:ext cx="736600" cy="523875"/>
        </p:xfrm>
        <a:graphic>
          <a:graphicData uri="http://schemas.openxmlformats.org/presentationml/2006/ole">
            <p:oleObj spid="_x0000_s494599" name="Equation" r:id="rId9" imgW="342720" imgH="241200" progId="Equation.DSMT4">
              <p:embed/>
            </p:oleObj>
          </a:graphicData>
        </a:graphic>
      </p:graphicFrame>
      <p:graphicFrame>
        <p:nvGraphicFramePr>
          <p:cNvPr id="603154" name="Object 8"/>
          <p:cNvGraphicFramePr>
            <a:graphicFrameLocks noChangeAspect="1"/>
          </p:cNvGraphicFramePr>
          <p:nvPr/>
        </p:nvGraphicFramePr>
        <p:xfrm>
          <a:off x="3048000" y="2330450"/>
          <a:ext cx="663575" cy="336550"/>
        </p:xfrm>
        <a:graphic>
          <a:graphicData uri="http://schemas.openxmlformats.org/presentationml/2006/ole">
            <p:oleObj spid="_x0000_s494600" name="Equation" r:id="rId10" imgW="457200" imgH="228600" progId="Equation.DSMT4">
              <p:embed/>
            </p:oleObj>
          </a:graphicData>
        </a:graphic>
      </p:graphicFrame>
      <p:graphicFrame>
        <p:nvGraphicFramePr>
          <p:cNvPr id="603155" name="Object 9"/>
          <p:cNvGraphicFramePr>
            <a:graphicFrameLocks noChangeAspect="1"/>
          </p:cNvGraphicFramePr>
          <p:nvPr/>
        </p:nvGraphicFramePr>
        <p:xfrm>
          <a:off x="3697288" y="2328863"/>
          <a:ext cx="1789112" cy="261937"/>
        </p:xfrm>
        <a:graphic>
          <a:graphicData uri="http://schemas.openxmlformats.org/presentationml/2006/ole">
            <p:oleObj spid="_x0000_s494601" name="Equation" r:id="rId11" imgW="1231560" imgH="177480" progId="Equation.DSMT4">
              <p:embed/>
            </p:oleObj>
          </a:graphicData>
        </a:graphic>
      </p:graphicFrame>
      <p:graphicFrame>
        <p:nvGraphicFramePr>
          <p:cNvPr id="603156" name="Object 10"/>
          <p:cNvGraphicFramePr>
            <a:graphicFrameLocks noChangeAspect="1"/>
          </p:cNvGraphicFramePr>
          <p:nvPr/>
        </p:nvGraphicFramePr>
        <p:xfrm>
          <a:off x="6172200" y="2311400"/>
          <a:ext cx="755650" cy="355600"/>
        </p:xfrm>
        <a:graphic>
          <a:graphicData uri="http://schemas.openxmlformats.org/presentationml/2006/ole">
            <p:oleObj spid="_x0000_s494602" name="Equation" r:id="rId12" imgW="495000" imgH="241200" progId="Equation.DSMT4">
              <p:embed/>
            </p:oleObj>
          </a:graphicData>
        </a:graphic>
      </p:graphicFrame>
      <p:graphicFrame>
        <p:nvGraphicFramePr>
          <p:cNvPr id="603157" name="Object 11"/>
          <p:cNvGraphicFramePr>
            <a:graphicFrameLocks noChangeAspect="1"/>
          </p:cNvGraphicFramePr>
          <p:nvPr/>
        </p:nvGraphicFramePr>
        <p:xfrm>
          <a:off x="6899275" y="2328863"/>
          <a:ext cx="2016125" cy="261937"/>
        </p:xfrm>
        <a:graphic>
          <a:graphicData uri="http://schemas.openxmlformats.org/presentationml/2006/ole">
            <p:oleObj spid="_x0000_s494603" name="Equation" r:id="rId13" imgW="1320480" imgH="177480" progId="Equation.DSMT4">
              <p:embed/>
            </p:oleObj>
          </a:graphicData>
        </a:graphic>
      </p:graphicFrame>
      <p:graphicFrame>
        <p:nvGraphicFramePr>
          <p:cNvPr id="603158" name="Object 12"/>
          <p:cNvGraphicFramePr>
            <a:graphicFrameLocks noChangeAspect="1"/>
          </p:cNvGraphicFramePr>
          <p:nvPr/>
        </p:nvGraphicFramePr>
        <p:xfrm>
          <a:off x="4475163" y="2667000"/>
          <a:ext cx="1925637" cy="544513"/>
        </p:xfrm>
        <a:graphic>
          <a:graphicData uri="http://schemas.openxmlformats.org/presentationml/2006/ole">
            <p:oleObj spid="_x0000_s494604" name="Equation" r:id="rId14" imgW="850680" imgH="279360" progId="Equation.DSMT4">
              <p:embed/>
            </p:oleObj>
          </a:graphicData>
        </a:graphic>
      </p:graphicFrame>
      <p:graphicFrame>
        <p:nvGraphicFramePr>
          <p:cNvPr id="603159" name="Object 13"/>
          <p:cNvGraphicFramePr>
            <a:graphicFrameLocks noChangeAspect="1"/>
          </p:cNvGraphicFramePr>
          <p:nvPr/>
        </p:nvGraphicFramePr>
        <p:xfrm>
          <a:off x="6296025" y="2778125"/>
          <a:ext cx="2009775" cy="346075"/>
        </p:xfrm>
        <a:graphic>
          <a:graphicData uri="http://schemas.openxmlformats.org/presentationml/2006/ole">
            <p:oleObj spid="_x0000_s494605" name="Equation" r:id="rId15" imgW="888840" imgH="177480" progId="Equation.DSMT4">
              <p:embed/>
            </p:oleObj>
          </a:graphicData>
        </a:graphic>
      </p:graphicFrame>
      <p:graphicFrame>
        <p:nvGraphicFramePr>
          <p:cNvPr id="603160" name="Object 14"/>
          <p:cNvGraphicFramePr>
            <a:graphicFrameLocks noChangeAspect="1"/>
          </p:cNvGraphicFramePr>
          <p:nvPr/>
        </p:nvGraphicFramePr>
        <p:xfrm>
          <a:off x="3406775" y="2743200"/>
          <a:ext cx="1089025" cy="347663"/>
        </p:xfrm>
        <a:graphic>
          <a:graphicData uri="http://schemas.openxmlformats.org/presentationml/2006/ole">
            <p:oleObj spid="_x0000_s494606" name="Equation" r:id="rId16" imgW="482400" imgH="177480" progId="Equation.DSMT4">
              <p:embed/>
            </p:oleObj>
          </a:graphicData>
        </a:graphic>
      </p:graphicFrame>
      <p:graphicFrame>
        <p:nvGraphicFramePr>
          <p:cNvPr id="603161" name="Object 15"/>
          <p:cNvGraphicFramePr>
            <a:graphicFrameLocks noChangeAspect="1"/>
          </p:cNvGraphicFramePr>
          <p:nvPr/>
        </p:nvGraphicFramePr>
        <p:xfrm>
          <a:off x="849313" y="4845050"/>
          <a:ext cx="827087" cy="412750"/>
        </p:xfrm>
        <a:graphic>
          <a:graphicData uri="http://schemas.openxmlformats.org/presentationml/2006/ole">
            <p:oleObj spid="_x0000_s494607" name="Equation" r:id="rId17" imgW="457200" imgH="228600" progId="Equation.DSMT4">
              <p:embed/>
            </p:oleObj>
          </a:graphicData>
        </a:graphic>
      </p:graphicFrame>
      <p:graphicFrame>
        <p:nvGraphicFramePr>
          <p:cNvPr id="603162" name="Object 16"/>
          <p:cNvGraphicFramePr>
            <a:graphicFrameLocks noChangeAspect="1"/>
          </p:cNvGraphicFramePr>
          <p:nvPr/>
        </p:nvGraphicFramePr>
        <p:xfrm>
          <a:off x="1662113" y="4800600"/>
          <a:ext cx="2757487" cy="458788"/>
        </p:xfrm>
        <a:graphic>
          <a:graphicData uri="http://schemas.openxmlformats.org/presentationml/2006/ole">
            <p:oleObj spid="_x0000_s494608" name="Equation" r:id="rId18" imgW="1523880" imgH="253800" progId="Equation.DSMT4">
              <p:embed/>
            </p:oleObj>
          </a:graphicData>
        </a:graphic>
      </p:graphicFrame>
      <p:graphicFrame>
        <p:nvGraphicFramePr>
          <p:cNvPr id="603163" name="Object 17"/>
          <p:cNvGraphicFramePr>
            <a:graphicFrameLocks noChangeAspect="1"/>
          </p:cNvGraphicFramePr>
          <p:nvPr/>
        </p:nvGraphicFramePr>
        <p:xfrm>
          <a:off x="5159375" y="4821238"/>
          <a:ext cx="860425" cy="436562"/>
        </p:xfrm>
        <a:graphic>
          <a:graphicData uri="http://schemas.openxmlformats.org/presentationml/2006/ole">
            <p:oleObj spid="_x0000_s494609" name="Equation" r:id="rId19" imgW="495000" imgH="241200" progId="Equation.DSMT4">
              <p:embed/>
            </p:oleObj>
          </a:graphicData>
        </a:graphic>
      </p:graphicFrame>
      <p:graphicFrame>
        <p:nvGraphicFramePr>
          <p:cNvPr id="603164" name="Object 18"/>
          <p:cNvGraphicFramePr>
            <a:graphicFrameLocks noChangeAspect="1"/>
          </p:cNvGraphicFramePr>
          <p:nvPr/>
        </p:nvGraphicFramePr>
        <p:xfrm>
          <a:off x="6019800" y="4800600"/>
          <a:ext cx="2932113" cy="458788"/>
        </p:xfrm>
        <a:graphic>
          <a:graphicData uri="http://schemas.openxmlformats.org/presentationml/2006/ole">
            <p:oleObj spid="_x0000_s494610" name="Equation" r:id="rId20" imgW="1688760" imgH="253800" progId="Equation.DSMT4">
              <p:embed/>
            </p:oleObj>
          </a:graphicData>
        </a:graphic>
      </p:graphicFrame>
      <p:graphicFrame>
        <p:nvGraphicFramePr>
          <p:cNvPr id="603165" name="Object 19"/>
          <p:cNvGraphicFramePr>
            <a:graphicFrameLocks noChangeAspect="1"/>
          </p:cNvGraphicFramePr>
          <p:nvPr/>
        </p:nvGraphicFramePr>
        <p:xfrm>
          <a:off x="2163763" y="5410200"/>
          <a:ext cx="1036637" cy="387350"/>
        </p:xfrm>
        <a:graphic>
          <a:graphicData uri="http://schemas.openxmlformats.org/presentationml/2006/ole">
            <p:oleObj spid="_x0000_s494611" name="Equation" r:id="rId21" imgW="482400" imgH="177480" progId="Equation.DSMT4">
              <p:embed/>
            </p:oleObj>
          </a:graphicData>
        </a:graphic>
      </p:graphicFrame>
      <p:graphicFrame>
        <p:nvGraphicFramePr>
          <p:cNvPr id="603166" name="Object 20"/>
          <p:cNvGraphicFramePr>
            <a:graphicFrameLocks noChangeAspect="1"/>
          </p:cNvGraphicFramePr>
          <p:nvPr/>
        </p:nvGraphicFramePr>
        <p:xfrm>
          <a:off x="3125788" y="5334000"/>
          <a:ext cx="1827212" cy="608013"/>
        </p:xfrm>
        <a:graphic>
          <a:graphicData uri="http://schemas.openxmlformats.org/presentationml/2006/ole">
            <p:oleObj spid="_x0000_s494612" name="Equation" r:id="rId22" imgW="850680" imgH="279360" progId="Equation.DSMT4">
              <p:embed/>
            </p:oleObj>
          </a:graphicData>
        </a:graphic>
      </p:graphicFrame>
      <p:graphicFrame>
        <p:nvGraphicFramePr>
          <p:cNvPr id="603167" name="Object 21"/>
          <p:cNvGraphicFramePr>
            <a:graphicFrameLocks noChangeAspect="1"/>
          </p:cNvGraphicFramePr>
          <p:nvPr/>
        </p:nvGraphicFramePr>
        <p:xfrm>
          <a:off x="4960938" y="5410200"/>
          <a:ext cx="1744662" cy="387350"/>
        </p:xfrm>
        <a:graphic>
          <a:graphicData uri="http://schemas.openxmlformats.org/presentationml/2006/ole">
            <p:oleObj spid="_x0000_s494613" name="Equation" r:id="rId23" imgW="812520" imgH="1774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603139"/>
                                        </p:tgtEl>
                                        <p:attrNameLst>
                                          <p:attrName>style.visibility</p:attrName>
                                        </p:attrNameLst>
                                      </p:cBhvr>
                                      <p:to>
                                        <p:strVal val="visible"/>
                                      </p:to>
                                    </p:set>
                                    <p:animEffect transition="in" filter="wipe(left)">
                                      <p:cBhvr>
                                        <p:cTn id="7" dur="500"/>
                                        <p:tgtEl>
                                          <p:spTgt spid="60313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603146"/>
                                        </p:tgtEl>
                                        <p:attrNameLst>
                                          <p:attrName>style.visibility</p:attrName>
                                        </p:attrNameLst>
                                      </p:cBhvr>
                                      <p:to>
                                        <p:strVal val="visible"/>
                                      </p:to>
                                    </p:set>
                                    <p:animEffect transition="in" filter="wipe(left)">
                                      <p:cBhvr>
                                        <p:cTn id="17" dur="500"/>
                                        <p:tgtEl>
                                          <p:spTgt spid="60314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603140"/>
                                        </p:tgtEl>
                                        <p:attrNameLst>
                                          <p:attrName>style.visibility</p:attrName>
                                        </p:attrNameLst>
                                      </p:cBhvr>
                                      <p:to>
                                        <p:strVal val="visible"/>
                                      </p:to>
                                    </p:set>
                                    <p:animEffect transition="in" filter="wipe(left)">
                                      <p:cBhvr>
                                        <p:cTn id="22" dur="500"/>
                                        <p:tgtEl>
                                          <p:spTgt spid="60314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603154"/>
                                        </p:tgtEl>
                                        <p:attrNameLst>
                                          <p:attrName>style.visibility</p:attrName>
                                        </p:attrNameLst>
                                      </p:cBhvr>
                                      <p:to>
                                        <p:strVal val="visible"/>
                                      </p:to>
                                    </p:set>
                                    <p:animEffect transition="in" filter="wipe(left)">
                                      <p:cBhvr>
                                        <p:cTn id="27" dur="500"/>
                                        <p:tgtEl>
                                          <p:spTgt spid="60315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603155"/>
                                        </p:tgtEl>
                                        <p:attrNameLst>
                                          <p:attrName>style.visibility</p:attrName>
                                        </p:attrNameLst>
                                      </p:cBhvr>
                                      <p:to>
                                        <p:strVal val="visible"/>
                                      </p:to>
                                    </p:set>
                                    <p:animEffect transition="in" filter="wipe(left)">
                                      <p:cBhvr>
                                        <p:cTn id="32" dur="500"/>
                                        <p:tgtEl>
                                          <p:spTgt spid="60315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603149"/>
                                        </p:tgtEl>
                                        <p:attrNameLst>
                                          <p:attrName>style.visibility</p:attrName>
                                        </p:attrNameLst>
                                      </p:cBhvr>
                                      <p:to>
                                        <p:strVal val="visible"/>
                                      </p:to>
                                    </p:set>
                                    <p:animEffect transition="in" filter="wipe(left)">
                                      <p:cBhvr>
                                        <p:cTn id="37" dur="500"/>
                                        <p:tgtEl>
                                          <p:spTgt spid="60314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603156"/>
                                        </p:tgtEl>
                                        <p:attrNameLst>
                                          <p:attrName>style.visibility</p:attrName>
                                        </p:attrNameLst>
                                      </p:cBhvr>
                                      <p:to>
                                        <p:strVal val="visible"/>
                                      </p:to>
                                    </p:set>
                                    <p:animEffect transition="in" filter="wipe(left)">
                                      <p:cBhvr>
                                        <p:cTn id="42" dur="500"/>
                                        <p:tgtEl>
                                          <p:spTgt spid="60315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603157"/>
                                        </p:tgtEl>
                                        <p:attrNameLst>
                                          <p:attrName>style.visibility</p:attrName>
                                        </p:attrNameLst>
                                      </p:cBhvr>
                                      <p:to>
                                        <p:strVal val="visible"/>
                                      </p:to>
                                    </p:set>
                                    <p:animEffect transition="in" filter="wipe(left)">
                                      <p:cBhvr>
                                        <p:cTn id="47" dur="500"/>
                                        <p:tgtEl>
                                          <p:spTgt spid="60315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603150"/>
                                        </p:tgtEl>
                                        <p:attrNameLst>
                                          <p:attrName>style.visibility</p:attrName>
                                        </p:attrNameLst>
                                      </p:cBhvr>
                                      <p:to>
                                        <p:strVal val="visible"/>
                                      </p:to>
                                    </p:set>
                                    <p:animEffect transition="in" filter="wipe(left)">
                                      <p:cBhvr>
                                        <p:cTn id="52" dur="500"/>
                                        <p:tgtEl>
                                          <p:spTgt spid="603150"/>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603160"/>
                                        </p:tgtEl>
                                        <p:attrNameLst>
                                          <p:attrName>style.visibility</p:attrName>
                                        </p:attrNameLst>
                                      </p:cBhvr>
                                      <p:to>
                                        <p:strVal val="visible"/>
                                      </p:to>
                                    </p:set>
                                    <p:animEffect transition="in" filter="wipe(left)">
                                      <p:cBhvr>
                                        <p:cTn id="57" dur="500"/>
                                        <p:tgtEl>
                                          <p:spTgt spid="603160"/>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603158"/>
                                        </p:tgtEl>
                                        <p:attrNameLst>
                                          <p:attrName>style.visibility</p:attrName>
                                        </p:attrNameLst>
                                      </p:cBhvr>
                                      <p:to>
                                        <p:strVal val="visible"/>
                                      </p:to>
                                    </p:set>
                                    <p:animEffect transition="in" filter="wipe(left)">
                                      <p:cBhvr>
                                        <p:cTn id="62" dur="500"/>
                                        <p:tgtEl>
                                          <p:spTgt spid="603158"/>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603159"/>
                                        </p:tgtEl>
                                        <p:attrNameLst>
                                          <p:attrName>style.visibility</p:attrName>
                                        </p:attrNameLst>
                                      </p:cBhvr>
                                      <p:to>
                                        <p:strVal val="visible"/>
                                      </p:to>
                                    </p:set>
                                    <p:animEffect transition="in" filter="wipe(left)">
                                      <p:cBhvr>
                                        <p:cTn id="67" dur="500"/>
                                        <p:tgtEl>
                                          <p:spTgt spid="603159"/>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603141"/>
                                        </p:tgtEl>
                                        <p:attrNameLst>
                                          <p:attrName>style.visibility</p:attrName>
                                        </p:attrNameLst>
                                      </p:cBhvr>
                                      <p:to>
                                        <p:strVal val="visible"/>
                                      </p:to>
                                    </p:set>
                                    <p:animEffect transition="in" filter="wipe(left)">
                                      <p:cBhvr>
                                        <p:cTn id="72" dur="500"/>
                                        <p:tgtEl>
                                          <p:spTgt spid="603141"/>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603147"/>
                                        </p:tgtEl>
                                        <p:attrNameLst>
                                          <p:attrName>style.visibility</p:attrName>
                                        </p:attrNameLst>
                                      </p:cBhvr>
                                      <p:to>
                                        <p:strVal val="visible"/>
                                      </p:to>
                                    </p:set>
                                    <p:animEffect transition="in" filter="wipe(left)">
                                      <p:cBhvr>
                                        <p:cTn id="77" dur="500"/>
                                        <p:tgtEl>
                                          <p:spTgt spid="603147"/>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iterate type="wd">
                                    <p:tmPct val="10000"/>
                                  </p:iterate>
                                  <p:childTnLst>
                                    <p:set>
                                      <p:cBhvr>
                                        <p:cTn id="81" dur="1" fill="hold">
                                          <p:stCondLst>
                                            <p:cond delay="0"/>
                                          </p:stCondLst>
                                        </p:cTn>
                                        <p:tgtEl>
                                          <p:spTgt spid="603148"/>
                                        </p:tgtEl>
                                        <p:attrNameLst>
                                          <p:attrName>style.visibility</p:attrName>
                                        </p:attrNameLst>
                                      </p:cBhvr>
                                      <p:to>
                                        <p:strVal val="visible"/>
                                      </p:to>
                                    </p:set>
                                    <p:animEffect transition="in" filter="wipe(left)">
                                      <p:cBhvr>
                                        <p:cTn id="82" dur="500"/>
                                        <p:tgtEl>
                                          <p:spTgt spid="603148"/>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iterate type="wd">
                                    <p:tmPct val="10000"/>
                                  </p:iterate>
                                  <p:childTnLst>
                                    <p:set>
                                      <p:cBhvr>
                                        <p:cTn id="86" dur="1" fill="hold">
                                          <p:stCondLst>
                                            <p:cond delay="0"/>
                                          </p:stCondLst>
                                        </p:cTn>
                                        <p:tgtEl>
                                          <p:spTgt spid="603142"/>
                                        </p:tgtEl>
                                        <p:attrNameLst>
                                          <p:attrName>style.visibility</p:attrName>
                                        </p:attrNameLst>
                                      </p:cBhvr>
                                      <p:to>
                                        <p:strVal val="visible"/>
                                      </p:to>
                                    </p:set>
                                    <p:animEffect transition="in" filter="wipe(left)">
                                      <p:cBhvr>
                                        <p:cTn id="87" dur="500"/>
                                        <p:tgtEl>
                                          <p:spTgt spid="603142"/>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603151"/>
                                        </p:tgtEl>
                                        <p:attrNameLst>
                                          <p:attrName>style.visibility</p:attrName>
                                        </p:attrNameLst>
                                      </p:cBhvr>
                                      <p:to>
                                        <p:strVal val="visible"/>
                                      </p:to>
                                    </p:set>
                                    <p:animEffect transition="in" filter="wipe(left)">
                                      <p:cBhvr>
                                        <p:cTn id="92" dur="500"/>
                                        <p:tgtEl>
                                          <p:spTgt spid="603151"/>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iterate type="wd">
                                    <p:tmPct val="10000"/>
                                  </p:iterate>
                                  <p:childTnLst>
                                    <p:set>
                                      <p:cBhvr>
                                        <p:cTn id="96" dur="1" fill="hold">
                                          <p:stCondLst>
                                            <p:cond delay="0"/>
                                          </p:stCondLst>
                                        </p:cTn>
                                        <p:tgtEl>
                                          <p:spTgt spid="603161"/>
                                        </p:tgtEl>
                                        <p:attrNameLst>
                                          <p:attrName>style.visibility</p:attrName>
                                        </p:attrNameLst>
                                      </p:cBhvr>
                                      <p:to>
                                        <p:strVal val="visible"/>
                                      </p:to>
                                    </p:set>
                                    <p:animEffect transition="in" filter="wipe(left)">
                                      <p:cBhvr>
                                        <p:cTn id="97" dur="500"/>
                                        <p:tgtEl>
                                          <p:spTgt spid="603161"/>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603162"/>
                                        </p:tgtEl>
                                        <p:attrNameLst>
                                          <p:attrName>style.visibility</p:attrName>
                                        </p:attrNameLst>
                                      </p:cBhvr>
                                      <p:to>
                                        <p:strVal val="visible"/>
                                      </p:to>
                                    </p:set>
                                    <p:animEffect transition="in" filter="wipe(left)">
                                      <p:cBhvr>
                                        <p:cTn id="102" dur="500"/>
                                        <p:tgtEl>
                                          <p:spTgt spid="603162"/>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nodeType="clickEffect">
                                  <p:stCondLst>
                                    <p:cond delay="0"/>
                                  </p:stCondLst>
                                  <p:iterate type="wd">
                                    <p:tmPct val="10000"/>
                                  </p:iterate>
                                  <p:childTnLst>
                                    <p:set>
                                      <p:cBhvr>
                                        <p:cTn id="106" dur="1" fill="hold">
                                          <p:stCondLst>
                                            <p:cond delay="0"/>
                                          </p:stCondLst>
                                        </p:cTn>
                                        <p:tgtEl>
                                          <p:spTgt spid="603152"/>
                                        </p:tgtEl>
                                        <p:attrNameLst>
                                          <p:attrName>style.visibility</p:attrName>
                                        </p:attrNameLst>
                                      </p:cBhvr>
                                      <p:to>
                                        <p:strVal val="visible"/>
                                      </p:to>
                                    </p:set>
                                    <p:animEffect transition="in" filter="wipe(left)">
                                      <p:cBhvr>
                                        <p:cTn id="107" dur="500"/>
                                        <p:tgtEl>
                                          <p:spTgt spid="603152"/>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nodeType="clickEffect">
                                  <p:stCondLst>
                                    <p:cond delay="0"/>
                                  </p:stCondLst>
                                  <p:iterate type="wd">
                                    <p:tmPct val="10000"/>
                                  </p:iterate>
                                  <p:childTnLst>
                                    <p:set>
                                      <p:cBhvr>
                                        <p:cTn id="111" dur="1" fill="hold">
                                          <p:stCondLst>
                                            <p:cond delay="0"/>
                                          </p:stCondLst>
                                        </p:cTn>
                                        <p:tgtEl>
                                          <p:spTgt spid="603163"/>
                                        </p:tgtEl>
                                        <p:attrNameLst>
                                          <p:attrName>style.visibility</p:attrName>
                                        </p:attrNameLst>
                                      </p:cBhvr>
                                      <p:to>
                                        <p:strVal val="visible"/>
                                      </p:to>
                                    </p:set>
                                    <p:animEffect transition="in" filter="wipe(left)">
                                      <p:cBhvr>
                                        <p:cTn id="112" dur="500"/>
                                        <p:tgtEl>
                                          <p:spTgt spid="603163"/>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nodeType="clickEffect">
                                  <p:stCondLst>
                                    <p:cond delay="0"/>
                                  </p:stCondLst>
                                  <p:iterate type="wd">
                                    <p:tmPct val="10000"/>
                                  </p:iterate>
                                  <p:childTnLst>
                                    <p:set>
                                      <p:cBhvr>
                                        <p:cTn id="116" dur="1" fill="hold">
                                          <p:stCondLst>
                                            <p:cond delay="0"/>
                                          </p:stCondLst>
                                        </p:cTn>
                                        <p:tgtEl>
                                          <p:spTgt spid="603164"/>
                                        </p:tgtEl>
                                        <p:attrNameLst>
                                          <p:attrName>style.visibility</p:attrName>
                                        </p:attrNameLst>
                                      </p:cBhvr>
                                      <p:to>
                                        <p:strVal val="visible"/>
                                      </p:to>
                                    </p:set>
                                    <p:animEffect transition="in" filter="wipe(left)">
                                      <p:cBhvr>
                                        <p:cTn id="117" dur="500"/>
                                        <p:tgtEl>
                                          <p:spTgt spid="603164"/>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8" fill="hold" nodeType="clickEffect">
                                  <p:stCondLst>
                                    <p:cond delay="0"/>
                                  </p:stCondLst>
                                  <p:iterate type="wd">
                                    <p:tmPct val="10000"/>
                                  </p:iterate>
                                  <p:childTnLst>
                                    <p:set>
                                      <p:cBhvr>
                                        <p:cTn id="121" dur="1" fill="hold">
                                          <p:stCondLst>
                                            <p:cond delay="0"/>
                                          </p:stCondLst>
                                        </p:cTn>
                                        <p:tgtEl>
                                          <p:spTgt spid="603153"/>
                                        </p:tgtEl>
                                        <p:attrNameLst>
                                          <p:attrName>style.visibility</p:attrName>
                                        </p:attrNameLst>
                                      </p:cBhvr>
                                      <p:to>
                                        <p:strVal val="visible"/>
                                      </p:to>
                                    </p:set>
                                    <p:animEffect transition="in" filter="wipe(left)">
                                      <p:cBhvr>
                                        <p:cTn id="122" dur="500"/>
                                        <p:tgtEl>
                                          <p:spTgt spid="603153"/>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8" fill="hold" nodeType="clickEffect">
                                  <p:stCondLst>
                                    <p:cond delay="0"/>
                                  </p:stCondLst>
                                  <p:iterate type="wd">
                                    <p:tmPct val="10000"/>
                                  </p:iterate>
                                  <p:childTnLst>
                                    <p:set>
                                      <p:cBhvr>
                                        <p:cTn id="126" dur="1" fill="hold">
                                          <p:stCondLst>
                                            <p:cond delay="0"/>
                                          </p:stCondLst>
                                        </p:cTn>
                                        <p:tgtEl>
                                          <p:spTgt spid="603165"/>
                                        </p:tgtEl>
                                        <p:attrNameLst>
                                          <p:attrName>style.visibility</p:attrName>
                                        </p:attrNameLst>
                                      </p:cBhvr>
                                      <p:to>
                                        <p:strVal val="visible"/>
                                      </p:to>
                                    </p:set>
                                    <p:animEffect transition="in" filter="wipe(left)">
                                      <p:cBhvr>
                                        <p:cTn id="127" dur="500"/>
                                        <p:tgtEl>
                                          <p:spTgt spid="603165"/>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8" fill="hold" nodeType="clickEffect">
                                  <p:stCondLst>
                                    <p:cond delay="0"/>
                                  </p:stCondLst>
                                  <p:iterate type="wd">
                                    <p:tmPct val="10000"/>
                                  </p:iterate>
                                  <p:childTnLst>
                                    <p:set>
                                      <p:cBhvr>
                                        <p:cTn id="131" dur="1" fill="hold">
                                          <p:stCondLst>
                                            <p:cond delay="0"/>
                                          </p:stCondLst>
                                        </p:cTn>
                                        <p:tgtEl>
                                          <p:spTgt spid="603166"/>
                                        </p:tgtEl>
                                        <p:attrNameLst>
                                          <p:attrName>style.visibility</p:attrName>
                                        </p:attrNameLst>
                                      </p:cBhvr>
                                      <p:to>
                                        <p:strVal val="visible"/>
                                      </p:to>
                                    </p:set>
                                    <p:animEffect transition="in" filter="wipe(left)">
                                      <p:cBhvr>
                                        <p:cTn id="132" dur="500"/>
                                        <p:tgtEl>
                                          <p:spTgt spid="603166"/>
                                        </p:tgtEl>
                                      </p:cBhvr>
                                    </p:animEffect>
                                  </p:childTnLst>
                                </p:cTn>
                              </p:par>
                            </p:childTnLst>
                          </p:cTn>
                        </p:par>
                      </p:childTnLst>
                    </p:cTn>
                  </p:par>
                  <p:par>
                    <p:cTn id="133" fill="hold">
                      <p:stCondLst>
                        <p:cond delay="indefinite"/>
                      </p:stCondLst>
                      <p:childTnLst>
                        <p:par>
                          <p:cTn id="134" fill="hold">
                            <p:stCondLst>
                              <p:cond delay="0"/>
                            </p:stCondLst>
                            <p:childTnLst>
                              <p:par>
                                <p:cTn id="135" presetID="22" presetClass="entr" presetSubtype="8" fill="hold" nodeType="clickEffect">
                                  <p:stCondLst>
                                    <p:cond delay="0"/>
                                  </p:stCondLst>
                                  <p:iterate type="wd">
                                    <p:tmPct val="10000"/>
                                  </p:iterate>
                                  <p:childTnLst>
                                    <p:set>
                                      <p:cBhvr>
                                        <p:cTn id="136" dur="1" fill="hold">
                                          <p:stCondLst>
                                            <p:cond delay="0"/>
                                          </p:stCondLst>
                                        </p:cTn>
                                        <p:tgtEl>
                                          <p:spTgt spid="603167"/>
                                        </p:tgtEl>
                                        <p:attrNameLst>
                                          <p:attrName>style.visibility</p:attrName>
                                        </p:attrNameLst>
                                      </p:cBhvr>
                                      <p:to>
                                        <p:strVal val="visible"/>
                                      </p:to>
                                    </p:set>
                                    <p:animEffect transition="in" filter="wipe(left)">
                                      <p:cBhvr>
                                        <p:cTn id="137" dur="500"/>
                                        <p:tgtEl>
                                          <p:spTgt spid="6031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3139" grpId="0" animBg="1" autoUpdateAnimBg="0"/>
      <p:bldP spid="603141" grpId="0" animBg="1" autoUpdateAnimBg="0"/>
      <p:bldP spid="603142" grpId="0"/>
      <p:bldP spid="603146" grpId="0"/>
      <p:bldP spid="603147" grpId="0" animBg="1" autoUpdateAnimBg="0"/>
      <p:bldP spid="603148" grpId="0"/>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6633" name="Rectangle 4"/>
          <p:cNvSpPr>
            <a:spLocks noGrp="1" noChangeArrowheads="1"/>
          </p:cNvSpPr>
          <p:nvPr>
            <p:ph type="dt" sz="quarter" idx="10"/>
          </p:nvPr>
        </p:nvSpPr>
        <p:spPr>
          <a:noFill/>
        </p:spPr>
        <p:txBody>
          <a:bodyPr/>
          <a:lstStyle/>
          <a:p>
            <a:r>
              <a:rPr lang="en-US" smtClean="0"/>
              <a:t>Wednesday, June 22, 2011</a:t>
            </a:r>
          </a:p>
        </p:txBody>
      </p:sp>
      <p:sp>
        <p:nvSpPr>
          <p:cNvPr id="26634" name="Rectangle 5"/>
          <p:cNvSpPr>
            <a:spLocks noGrp="1" noChangeArrowheads="1"/>
          </p:cNvSpPr>
          <p:nvPr>
            <p:ph type="ftr" sz="quarter" idx="11"/>
          </p:nvPr>
        </p:nvSpPr>
        <p:spPr>
          <a:noFill/>
        </p:spPr>
        <p:txBody>
          <a:bodyPr/>
          <a:lstStyle/>
          <a:p>
            <a:r>
              <a:rPr lang="en-US" smtClean="0"/>
              <a:t>PHYS 1443-001, Spring 2011 Dr. Jaehoon Yu</a:t>
            </a:r>
          </a:p>
        </p:txBody>
      </p:sp>
      <p:sp>
        <p:nvSpPr>
          <p:cNvPr id="26635" name="Rectangle 6"/>
          <p:cNvSpPr>
            <a:spLocks noGrp="1" noChangeArrowheads="1"/>
          </p:cNvSpPr>
          <p:nvPr>
            <p:ph type="sldNum" sz="quarter" idx="12"/>
          </p:nvPr>
        </p:nvSpPr>
        <p:spPr>
          <a:noFill/>
        </p:spPr>
        <p:txBody>
          <a:bodyPr/>
          <a:lstStyle/>
          <a:p>
            <a:fld id="{515AA340-047F-BC47-8E6E-E0513F70B5F4}" type="slidenum">
              <a:rPr lang="en-US"/>
              <a:pPr/>
              <a:t>11</a:t>
            </a:fld>
            <a:endParaRPr lang="en-US"/>
          </a:p>
        </p:txBody>
      </p:sp>
      <p:pic>
        <p:nvPicPr>
          <p:cNvPr id="26636" name="Picture 2" descr="FG08_006"/>
          <p:cNvPicPr>
            <a:picLocks noChangeAspect="1" noChangeArrowheads="1"/>
          </p:cNvPicPr>
          <p:nvPr/>
        </p:nvPicPr>
        <p:blipFill>
          <a:blip r:embed="rId3"/>
          <a:srcRect/>
          <a:stretch>
            <a:fillRect/>
          </a:stretch>
        </p:blipFill>
        <p:spPr bwMode="auto">
          <a:xfrm>
            <a:off x="6400800" y="3581400"/>
            <a:ext cx="3657600" cy="3276600"/>
          </a:xfrm>
          <a:prstGeom prst="rect">
            <a:avLst/>
          </a:prstGeom>
          <a:noFill/>
          <a:ln w="9525">
            <a:noFill/>
            <a:miter lim="800000"/>
            <a:headEnd/>
            <a:tailEnd/>
          </a:ln>
        </p:spPr>
      </p:pic>
      <p:sp>
        <p:nvSpPr>
          <p:cNvPr id="26637" name="Rectangle 3"/>
          <p:cNvSpPr>
            <a:spLocks noGrp="1" noChangeArrowheads="1"/>
          </p:cNvSpPr>
          <p:nvPr>
            <p:ph type="title"/>
          </p:nvPr>
        </p:nvSpPr>
        <p:spPr>
          <a:xfrm>
            <a:off x="685800" y="228600"/>
            <a:ext cx="7772400" cy="533400"/>
          </a:xfrm>
        </p:spPr>
        <p:txBody>
          <a:bodyPr/>
          <a:lstStyle/>
          <a:p>
            <a:r>
              <a:rPr lang="en-US"/>
              <a:t>Elastic Potential Energy</a:t>
            </a:r>
          </a:p>
        </p:txBody>
      </p:sp>
      <p:sp>
        <p:nvSpPr>
          <p:cNvPr id="113668" name="Text Box 4"/>
          <p:cNvSpPr txBox="1">
            <a:spLocks noChangeArrowheads="1"/>
          </p:cNvSpPr>
          <p:nvPr/>
        </p:nvSpPr>
        <p:spPr bwMode="auto">
          <a:xfrm>
            <a:off x="304800" y="1905000"/>
            <a:ext cx="5486400" cy="85090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The force spring exerts on an object when it is distorted from its equilibrium by a distance x is</a:t>
            </a:r>
          </a:p>
        </p:txBody>
      </p:sp>
      <p:sp>
        <p:nvSpPr>
          <p:cNvPr id="113669" name="Text Box 5"/>
          <p:cNvSpPr txBox="1">
            <a:spLocks noChangeArrowheads="1"/>
          </p:cNvSpPr>
          <p:nvPr/>
        </p:nvSpPr>
        <p:spPr bwMode="auto">
          <a:xfrm>
            <a:off x="685800" y="914400"/>
            <a:ext cx="7772400" cy="91440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2600">
                <a:solidFill>
                  <a:schemeClr val="accent2"/>
                </a:solidFill>
                <a:latin typeface="Monotype Corsiva" charset="0"/>
              </a:rPr>
              <a:t>Potential energy given to an object by a spring or an object with elasticity in the system that consists of an object and the spring.</a:t>
            </a:r>
          </a:p>
        </p:txBody>
      </p:sp>
      <p:graphicFrame>
        <p:nvGraphicFramePr>
          <p:cNvPr id="113670" name="Object 2"/>
          <p:cNvGraphicFramePr>
            <a:graphicFrameLocks noChangeAspect="1"/>
          </p:cNvGraphicFramePr>
          <p:nvPr/>
        </p:nvGraphicFramePr>
        <p:xfrm>
          <a:off x="5943600" y="2057400"/>
          <a:ext cx="954088" cy="590550"/>
        </p:xfrm>
        <a:graphic>
          <a:graphicData uri="http://schemas.openxmlformats.org/presentationml/2006/ole">
            <p:oleObj spid="_x0000_s495618" name="Equation" r:id="rId4" imgW="304560" imgH="228600" progId="Equation.DSMT4">
              <p:embed/>
            </p:oleObj>
          </a:graphicData>
        </a:graphic>
      </p:graphicFrame>
      <p:sp>
        <p:nvSpPr>
          <p:cNvPr id="113671" name="Text Box 7"/>
          <p:cNvSpPr txBox="1">
            <a:spLocks noChangeArrowheads="1"/>
          </p:cNvSpPr>
          <p:nvPr/>
        </p:nvSpPr>
        <p:spPr bwMode="auto">
          <a:xfrm>
            <a:off x="381000" y="4419600"/>
            <a:ext cx="2819400" cy="85090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What do you see from the above equations?</a:t>
            </a:r>
            <a:endParaRPr lang="en-US">
              <a:solidFill>
                <a:srgbClr val="FF0000"/>
              </a:solidFill>
              <a:latin typeface="Arial Narrow" charset="0"/>
            </a:endParaRPr>
          </a:p>
        </p:txBody>
      </p:sp>
      <p:sp>
        <p:nvSpPr>
          <p:cNvPr id="113672" name="Text Box 8"/>
          <p:cNvSpPr txBox="1">
            <a:spLocks noChangeArrowheads="1"/>
          </p:cNvSpPr>
          <p:nvPr/>
        </p:nvSpPr>
        <p:spPr bwMode="auto">
          <a:xfrm>
            <a:off x="304800" y="2882900"/>
            <a:ext cx="3124200" cy="85090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The work performed on the object by the spring is</a:t>
            </a:r>
          </a:p>
        </p:txBody>
      </p:sp>
      <p:sp>
        <p:nvSpPr>
          <p:cNvPr id="113673" name="Text Box 9"/>
          <p:cNvSpPr txBox="1">
            <a:spLocks noChangeArrowheads="1"/>
          </p:cNvSpPr>
          <p:nvPr/>
        </p:nvSpPr>
        <p:spPr bwMode="auto">
          <a:xfrm>
            <a:off x="3352800" y="4343400"/>
            <a:ext cx="3657600" cy="10064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The work done on the object by the spring depends only on the initial and final position of the distorted spring.</a:t>
            </a:r>
          </a:p>
        </p:txBody>
      </p:sp>
      <p:sp>
        <p:nvSpPr>
          <p:cNvPr id="113674" name="Text Box 10"/>
          <p:cNvSpPr txBox="1">
            <a:spLocks noChangeArrowheads="1"/>
          </p:cNvSpPr>
          <p:nvPr/>
        </p:nvSpPr>
        <p:spPr bwMode="auto">
          <a:xfrm>
            <a:off x="381000" y="5334000"/>
            <a:ext cx="3276600" cy="42545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Where else did you see this trend?</a:t>
            </a:r>
            <a:endParaRPr lang="en-US" sz="2000">
              <a:solidFill>
                <a:srgbClr val="FF0000"/>
              </a:solidFill>
              <a:latin typeface="Arial Narrow" charset="0"/>
            </a:endParaRPr>
          </a:p>
        </p:txBody>
      </p:sp>
      <p:sp>
        <p:nvSpPr>
          <p:cNvPr id="113675" name="Text Box 11"/>
          <p:cNvSpPr txBox="1">
            <a:spLocks noChangeArrowheads="1"/>
          </p:cNvSpPr>
          <p:nvPr/>
        </p:nvSpPr>
        <p:spPr bwMode="auto">
          <a:xfrm>
            <a:off x="304800" y="3810000"/>
            <a:ext cx="4419600" cy="485775"/>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The potential energy of this system is</a:t>
            </a:r>
          </a:p>
        </p:txBody>
      </p:sp>
      <p:graphicFrame>
        <p:nvGraphicFramePr>
          <p:cNvPr id="113676" name="Object 3"/>
          <p:cNvGraphicFramePr>
            <a:graphicFrameLocks noChangeAspect="1"/>
          </p:cNvGraphicFramePr>
          <p:nvPr/>
        </p:nvGraphicFramePr>
        <p:xfrm>
          <a:off x="5029200" y="3551238"/>
          <a:ext cx="1447800" cy="868362"/>
        </p:xfrm>
        <a:graphic>
          <a:graphicData uri="http://schemas.openxmlformats.org/presentationml/2006/ole">
            <p:oleObj spid="_x0000_s495619" name="Equation" r:id="rId5" imgW="672840" imgH="393480" progId="Equation.3">
              <p:embed/>
            </p:oleObj>
          </a:graphicData>
        </a:graphic>
      </p:graphicFrame>
      <p:sp>
        <p:nvSpPr>
          <p:cNvPr id="113677" name="Text Box 13"/>
          <p:cNvSpPr txBox="1">
            <a:spLocks noChangeArrowheads="1"/>
          </p:cNvSpPr>
          <p:nvPr/>
        </p:nvSpPr>
        <p:spPr bwMode="auto">
          <a:xfrm>
            <a:off x="3810000" y="5318125"/>
            <a:ext cx="3810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The gravitational potential energy, U</a:t>
            </a:r>
            <a:r>
              <a:rPr lang="en-US" sz="2000" baseline="-25000">
                <a:solidFill>
                  <a:srgbClr val="FF0000"/>
                </a:solidFill>
                <a:latin typeface="Monotype Corsiva" charset="0"/>
              </a:rPr>
              <a:t>g</a:t>
            </a:r>
            <a:endParaRPr lang="en-US" sz="2000">
              <a:solidFill>
                <a:srgbClr val="FF0000"/>
              </a:solidFill>
              <a:latin typeface="Monotype Corsiva" charset="0"/>
            </a:endParaRPr>
          </a:p>
        </p:txBody>
      </p:sp>
      <p:graphicFrame>
        <p:nvGraphicFramePr>
          <p:cNvPr id="113678" name="Object 4"/>
          <p:cNvGraphicFramePr>
            <a:graphicFrameLocks noChangeAspect="1"/>
          </p:cNvGraphicFramePr>
          <p:nvPr/>
        </p:nvGraphicFramePr>
        <p:xfrm>
          <a:off x="3511550" y="2965450"/>
          <a:ext cx="1658938" cy="533400"/>
        </p:xfrm>
        <a:graphic>
          <a:graphicData uri="http://schemas.openxmlformats.org/presentationml/2006/ole">
            <p:oleObj spid="_x0000_s495620" name="Equation" r:id="rId6" imgW="1066800" imgH="355600" progId="Equation.DSMT4">
              <p:embed/>
            </p:oleObj>
          </a:graphicData>
        </a:graphic>
      </p:graphicFrame>
      <p:graphicFrame>
        <p:nvGraphicFramePr>
          <p:cNvPr id="113679" name="Object 5"/>
          <p:cNvGraphicFramePr>
            <a:graphicFrameLocks noChangeAspect="1"/>
          </p:cNvGraphicFramePr>
          <p:nvPr/>
        </p:nvGraphicFramePr>
        <p:xfrm>
          <a:off x="5251450" y="2851150"/>
          <a:ext cx="1058863" cy="762000"/>
        </p:xfrm>
        <a:graphic>
          <a:graphicData uri="http://schemas.openxmlformats.org/presentationml/2006/ole">
            <p:oleObj spid="_x0000_s495621" name="Equation" r:id="rId7" imgW="838080" imgH="507960" progId="Equation.3">
              <p:embed/>
            </p:oleObj>
          </a:graphicData>
        </a:graphic>
      </p:graphicFrame>
      <p:graphicFrame>
        <p:nvGraphicFramePr>
          <p:cNvPr id="113680" name="Object 6"/>
          <p:cNvGraphicFramePr>
            <a:graphicFrameLocks noChangeAspect="1"/>
          </p:cNvGraphicFramePr>
          <p:nvPr/>
        </p:nvGraphicFramePr>
        <p:xfrm>
          <a:off x="6324600" y="2936875"/>
          <a:ext cx="1331913" cy="590550"/>
        </p:xfrm>
        <a:graphic>
          <a:graphicData uri="http://schemas.openxmlformats.org/presentationml/2006/ole">
            <p:oleObj spid="_x0000_s495622" name="Equation" r:id="rId8" imgW="1054080" imgH="393480" progId="Equation.3">
              <p:embed/>
            </p:oleObj>
          </a:graphicData>
        </a:graphic>
      </p:graphicFrame>
      <p:graphicFrame>
        <p:nvGraphicFramePr>
          <p:cNvPr id="113681" name="Object 7"/>
          <p:cNvGraphicFramePr>
            <a:graphicFrameLocks noChangeAspect="1"/>
          </p:cNvGraphicFramePr>
          <p:nvPr/>
        </p:nvGraphicFramePr>
        <p:xfrm>
          <a:off x="7696200" y="2936875"/>
          <a:ext cx="1203325" cy="590550"/>
        </p:xfrm>
        <a:graphic>
          <a:graphicData uri="http://schemas.openxmlformats.org/presentationml/2006/ole">
            <p:oleObj spid="_x0000_s495623" name="Equation" r:id="rId9" imgW="952200" imgH="393480" progId="Equation.3">
              <p:embed/>
            </p:oleObj>
          </a:graphicData>
        </a:graphic>
      </p:graphicFrame>
      <p:sp>
        <p:nvSpPr>
          <p:cNvPr id="113682" name="Text Box 18"/>
          <p:cNvSpPr txBox="1">
            <a:spLocks noChangeArrowheads="1"/>
          </p:cNvSpPr>
          <p:nvPr/>
        </p:nvSpPr>
        <p:spPr bwMode="auto">
          <a:xfrm>
            <a:off x="381000" y="5822950"/>
            <a:ext cx="4648200" cy="42545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So what does this tell you about the elastic force?</a:t>
            </a:r>
            <a:endParaRPr lang="en-US" sz="2000">
              <a:solidFill>
                <a:srgbClr val="FF0000"/>
              </a:solidFill>
              <a:latin typeface="Arial Narrow" charset="0"/>
            </a:endParaRPr>
          </a:p>
        </p:txBody>
      </p:sp>
      <p:sp>
        <p:nvSpPr>
          <p:cNvPr id="113683" name="Text Box 19"/>
          <p:cNvSpPr txBox="1">
            <a:spLocks noChangeArrowheads="1"/>
          </p:cNvSpPr>
          <p:nvPr/>
        </p:nvSpPr>
        <p:spPr bwMode="auto">
          <a:xfrm>
            <a:off x="5105400" y="5822950"/>
            <a:ext cx="2286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A conservative force!!!</a:t>
            </a:r>
          </a:p>
        </p:txBody>
      </p:sp>
      <p:sp>
        <p:nvSpPr>
          <p:cNvPr id="113684" name="Text Box 20"/>
          <p:cNvSpPr txBox="1">
            <a:spLocks noChangeArrowheads="1"/>
          </p:cNvSpPr>
          <p:nvPr/>
        </p:nvSpPr>
        <p:spPr bwMode="auto">
          <a:xfrm>
            <a:off x="7772400" y="2133600"/>
            <a:ext cx="1295400" cy="338138"/>
          </a:xfrm>
          <a:prstGeom prst="rect">
            <a:avLst/>
          </a:prstGeom>
          <a:solidFill>
            <a:srgbClr val="FFFFCC"/>
          </a:solidFill>
          <a:ln w="28575">
            <a:solidFill>
              <a:srgbClr val="A50021"/>
            </a:solidFill>
            <a:miter lim="800000"/>
            <a:headEnd/>
            <a:tailEnd/>
          </a:ln>
        </p:spPr>
        <p:txBody>
          <a:bodyPr>
            <a:prstTxWarp prst="textNoShape">
              <a:avLst/>
            </a:prstTxWarp>
            <a:spAutoFit/>
          </a:bodyPr>
          <a:lstStyle/>
          <a:p>
            <a:r>
              <a:rPr lang="en-US" sz="1600" b="1" dirty="0">
                <a:solidFill>
                  <a:srgbClr val="A50021"/>
                </a:solidFill>
                <a:latin typeface="Arial Narrow" charset="0"/>
              </a:rPr>
              <a:t>Hooke’s Law</a:t>
            </a:r>
          </a:p>
        </p:txBody>
      </p:sp>
      <p:graphicFrame>
        <p:nvGraphicFramePr>
          <p:cNvPr id="113685" name="Object 8"/>
          <p:cNvGraphicFramePr>
            <a:graphicFrameLocks noChangeAspect="1"/>
          </p:cNvGraphicFramePr>
          <p:nvPr/>
        </p:nvGraphicFramePr>
        <p:xfrm>
          <a:off x="6858000" y="2057400"/>
          <a:ext cx="874712" cy="458788"/>
        </p:xfrm>
        <a:graphic>
          <a:graphicData uri="http://schemas.openxmlformats.org/presentationml/2006/ole">
            <p:oleObj spid="_x0000_s495624" name="Equation" r:id="rId10" imgW="279360" imgH="177480" progId="Equation.DSMT4">
              <p:embed/>
            </p:oleObj>
          </a:graphicData>
        </a:graphic>
      </p:graphicFrame>
      <p:sp>
        <p:nvSpPr>
          <p:cNvPr id="25" name="Rectangle 24"/>
          <p:cNvSpPr>
            <a:spLocks noChangeArrowheads="1"/>
          </p:cNvSpPr>
          <p:nvPr/>
        </p:nvSpPr>
        <p:spPr bwMode="auto">
          <a:xfrm>
            <a:off x="7467600" y="4800600"/>
            <a:ext cx="1905000" cy="1143000"/>
          </a:xfrm>
          <a:prstGeom prst="rect">
            <a:avLst/>
          </a:prstGeom>
          <a:solidFill>
            <a:schemeClr val="bg1"/>
          </a:solidFill>
          <a:ln w="9525">
            <a:noFill/>
            <a:round/>
            <a:headEnd/>
            <a:tailEnd/>
          </a:ln>
        </p:spPr>
        <p:txBody>
          <a:bodyPr>
            <a:prstTxWarp prst="textNoShape">
              <a:avLst/>
            </a:prstTxWarp>
            <a:spAutoFit/>
          </a:bodyPr>
          <a:lstStyle/>
          <a:p>
            <a:endParaRPr lang="en-US"/>
          </a:p>
        </p:txBody>
      </p:sp>
      <p:sp>
        <p:nvSpPr>
          <p:cNvPr id="26" name="Rectangle 25"/>
          <p:cNvSpPr>
            <a:spLocks noChangeArrowheads="1"/>
          </p:cNvSpPr>
          <p:nvPr/>
        </p:nvSpPr>
        <p:spPr bwMode="auto">
          <a:xfrm>
            <a:off x="7239000" y="6096000"/>
            <a:ext cx="2133600" cy="762000"/>
          </a:xfrm>
          <a:prstGeom prst="rect">
            <a:avLst/>
          </a:prstGeom>
          <a:solidFill>
            <a:schemeClr val="bg1"/>
          </a:solidFill>
          <a:ln w="9525">
            <a:noFill/>
            <a:round/>
            <a:headEnd/>
            <a:tailEnd/>
          </a:ln>
        </p:spPr>
        <p:txBody>
          <a:bodyPr>
            <a:prstTxWarp prst="textNoShape">
              <a:avLst/>
            </a:prstTxWarp>
            <a:spAutoFit/>
          </a:bodyPr>
          <a:lstStyle/>
          <a:p>
            <a:endParaRPr lang="en-US"/>
          </a:p>
        </p:txBody>
      </p:sp>
      <p:sp>
        <p:nvSpPr>
          <p:cNvPr id="27" name="Rectangle 26"/>
          <p:cNvSpPr>
            <a:spLocks noChangeArrowheads="1"/>
          </p:cNvSpPr>
          <p:nvPr/>
        </p:nvSpPr>
        <p:spPr bwMode="auto">
          <a:xfrm>
            <a:off x="7391400" y="3581400"/>
            <a:ext cx="2057400" cy="1219200"/>
          </a:xfrm>
          <a:prstGeom prst="rect">
            <a:avLst/>
          </a:prstGeom>
          <a:solidFill>
            <a:schemeClr val="bg1"/>
          </a:solidFill>
          <a:ln w="9525">
            <a:noFill/>
            <a:round/>
            <a:headEnd/>
            <a:tailEnd/>
          </a:ln>
        </p:spPr>
        <p:txBody>
          <a:bodyPr>
            <a:prstTxWarp prst="textNoShape">
              <a:avLst/>
            </a:prstTxWarp>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3669"/>
                                        </p:tgtEl>
                                        <p:attrNameLst>
                                          <p:attrName>style.visibility</p:attrName>
                                        </p:attrNameLst>
                                      </p:cBhvr>
                                      <p:to>
                                        <p:strVal val="visible"/>
                                      </p:to>
                                    </p:set>
                                    <p:animEffect transition="in" filter="wipe(left)">
                                      <p:cBhvr>
                                        <p:cTn id="7" dur="500"/>
                                        <p:tgtEl>
                                          <p:spTgt spid="113669"/>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xit" presetSubtype="0" fill="hold" grpId="0" nodeType="clickEffect">
                                  <p:stCondLst>
                                    <p:cond delay="0"/>
                                  </p:stCondLst>
                                  <p:childTnLst>
                                    <p:animEffect transition="out" filter="fade">
                                      <p:cBhvr>
                                        <p:cTn id="11" dur="1000"/>
                                        <p:tgtEl>
                                          <p:spTgt spid="27"/>
                                        </p:tgtEl>
                                      </p:cBhvr>
                                    </p:animEffect>
                                    <p:anim calcmode="lin" valueType="num">
                                      <p:cBhvr>
                                        <p:cTn id="12" dur="1000"/>
                                        <p:tgtEl>
                                          <p:spTgt spid="27"/>
                                        </p:tgtEl>
                                        <p:attrNameLst>
                                          <p:attrName>ppt_x</p:attrName>
                                        </p:attrNameLst>
                                      </p:cBhvr>
                                      <p:tavLst>
                                        <p:tav tm="0">
                                          <p:val>
                                            <p:strVal val="ppt_x"/>
                                          </p:val>
                                        </p:tav>
                                        <p:tav tm="100000">
                                          <p:val>
                                            <p:strVal val="ppt_x"/>
                                          </p:val>
                                        </p:tav>
                                      </p:tavLst>
                                    </p:anim>
                                    <p:anim calcmode="lin" valueType="num">
                                      <p:cBhvr>
                                        <p:cTn id="13" dur="1000"/>
                                        <p:tgtEl>
                                          <p:spTgt spid="27"/>
                                        </p:tgtEl>
                                        <p:attrNameLst>
                                          <p:attrName>ppt_y</p:attrName>
                                        </p:attrNameLst>
                                      </p:cBhvr>
                                      <p:tavLst>
                                        <p:tav tm="0">
                                          <p:val>
                                            <p:strVal val="ppt_y"/>
                                          </p:val>
                                        </p:tav>
                                        <p:tav tm="100000">
                                          <p:val>
                                            <p:strVal val="ppt_y-.1"/>
                                          </p:val>
                                        </p:tav>
                                      </p:tavLst>
                                    </p:anim>
                                    <p:set>
                                      <p:cBhvr>
                                        <p:cTn id="14" dur="1" fill="hold">
                                          <p:stCondLst>
                                            <p:cond delay="999"/>
                                          </p:stCondLst>
                                        </p:cTn>
                                        <p:tgtEl>
                                          <p:spTgt spid="2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113668"/>
                                        </p:tgtEl>
                                        <p:attrNameLst>
                                          <p:attrName>style.visibility</p:attrName>
                                        </p:attrNameLst>
                                      </p:cBhvr>
                                      <p:to>
                                        <p:strVal val="visible"/>
                                      </p:to>
                                    </p:set>
                                    <p:animEffect transition="in" filter="wipe(left)">
                                      <p:cBhvr>
                                        <p:cTn id="19" dur="500"/>
                                        <p:tgtEl>
                                          <p:spTgt spid="113668"/>
                                        </p:tgtEl>
                                      </p:cBhvr>
                                    </p:animEffect>
                                  </p:childTnLst>
                                </p:cTn>
                              </p:par>
                            </p:childTnLst>
                          </p:cTn>
                        </p:par>
                        <p:par>
                          <p:cTn id="20" fill="hold">
                            <p:stCondLst>
                              <p:cond delay="1400"/>
                            </p:stCondLst>
                            <p:childTnLst>
                              <p:par>
                                <p:cTn id="21" presetID="47" presetClass="exit" presetSubtype="0" fill="hold" grpId="0" nodeType="afterEffect">
                                  <p:stCondLst>
                                    <p:cond delay="0"/>
                                  </p:stCondLst>
                                  <p:childTnLst>
                                    <p:animEffect transition="out" filter="fade">
                                      <p:cBhvr>
                                        <p:cTn id="22" dur="1000"/>
                                        <p:tgtEl>
                                          <p:spTgt spid="25"/>
                                        </p:tgtEl>
                                      </p:cBhvr>
                                    </p:animEffect>
                                    <p:anim calcmode="lin" valueType="num">
                                      <p:cBhvr>
                                        <p:cTn id="23" dur="1000"/>
                                        <p:tgtEl>
                                          <p:spTgt spid="25"/>
                                        </p:tgtEl>
                                        <p:attrNameLst>
                                          <p:attrName>ppt_x</p:attrName>
                                        </p:attrNameLst>
                                      </p:cBhvr>
                                      <p:tavLst>
                                        <p:tav tm="0">
                                          <p:val>
                                            <p:strVal val="ppt_x"/>
                                          </p:val>
                                        </p:tav>
                                        <p:tav tm="100000">
                                          <p:val>
                                            <p:strVal val="ppt_x"/>
                                          </p:val>
                                        </p:tav>
                                      </p:tavLst>
                                    </p:anim>
                                    <p:anim calcmode="lin" valueType="num">
                                      <p:cBhvr>
                                        <p:cTn id="24" dur="1000"/>
                                        <p:tgtEl>
                                          <p:spTgt spid="25"/>
                                        </p:tgtEl>
                                        <p:attrNameLst>
                                          <p:attrName>ppt_y</p:attrName>
                                        </p:attrNameLst>
                                      </p:cBhvr>
                                      <p:tavLst>
                                        <p:tav tm="0">
                                          <p:val>
                                            <p:strVal val="ppt_y"/>
                                          </p:val>
                                        </p:tav>
                                        <p:tav tm="100000">
                                          <p:val>
                                            <p:strVal val="ppt_y-.1"/>
                                          </p:val>
                                        </p:tav>
                                      </p:tavLst>
                                    </p:anim>
                                    <p:set>
                                      <p:cBhvr>
                                        <p:cTn id="25" dur="1" fill="hold">
                                          <p:stCondLst>
                                            <p:cond delay="999"/>
                                          </p:stCondLst>
                                        </p:cTn>
                                        <p:tgtEl>
                                          <p:spTgt spid="25"/>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iterate type="wd">
                                    <p:tmPct val="10000"/>
                                  </p:iterate>
                                  <p:childTnLst>
                                    <p:set>
                                      <p:cBhvr>
                                        <p:cTn id="29" dur="1" fill="hold">
                                          <p:stCondLst>
                                            <p:cond delay="0"/>
                                          </p:stCondLst>
                                        </p:cTn>
                                        <p:tgtEl>
                                          <p:spTgt spid="113670"/>
                                        </p:tgtEl>
                                        <p:attrNameLst>
                                          <p:attrName>style.visibility</p:attrName>
                                        </p:attrNameLst>
                                      </p:cBhvr>
                                      <p:to>
                                        <p:strVal val="visible"/>
                                      </p:to>
                                    </p:set>
                                    <p:animEffect transition="in" filter="wipe(left)">
                                      <p:cBhvr>
                                        <p:cTn id="30" dur="500"/>
                                        <p:tgtEl>
                                          <p:spTgt spid="113670"/>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iterate type="wd">
                                    <p:tmPct val="10000"/>
                                  </p:iterate>
                                  <p:childTnLst>
                                    <p:set>
                                      <p:cBhvr>
                                        <p:cTn id="34" dur="1" fill="hold">
                                          <p:stCondLst>
                                            <p:cond delay="0"/>
                                          </p:stCondLst>
                                        </p:cTn>
                                        <p:tgtEl>
                                          <p:spTgt spid="113685"/>
                                        </p:tgtEl>
                                        <p:attrNameLst>
                                          <p:attrName>style.visibility</p:attrName>
                                        </p:attrNameLst>
                                      </p:cBhvr>
                                      <p:to>
                                        <p:strVal val="visible"/>
                                      </p:to>
                                    </p:set>
                                    <p:animEffect transition="in" filter="wipe(left)">
                                      <p:cBhvr>
                                        <p:cTn id="35" dur="500"/>
                                        <p:tgtEl>
                                          <p:spTgt spid="113685"/>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0" fill="hold" grpId="0" nodeType="clickEffect">
                                  <p:stCondLst>
                                    <p:cond delay="0"/>
                                  </p:stCondLst>
                                  <p:iterate type="wd">
                                    <p:tmPct val="10000"/>
                                  </p:iterate>
                                  <p:childTnLst>
                                    <p:set>
                                      <p:cBhvr>
                                        <p:cTn id="39" dur="1" fill="hold">
                                          <p:stCondLst>
                                            <p:cond delay="0"/>
                                          </p:stCondLst>
                                        </p:cTn>
                                        <p:tgtEl>
                                          <p:spTgt spid="113684"/>
                                        </p:tgtEl>
                                        <p:attrNameLst>
                                          <p:attrName>style.visibility</p:attrName>
                                        </p:attrNameLst>
                                      </p:cBhvr>
                                      <p:to>
                                        <p:strVal val="visible"/>
                                      </p:to>
                                    </p:set>
                                    <p:anim calcmode="lin" valueType="num">
                                      <p:cBhvr>
                                        <p:cTn id="40" dur="500" fill="hold"/>
                                        <p:tgtEl>
                                          <p:spTgt spid="113684"/>
                                        </p:tgtEl>
                                        <p:attrNameLst>
                                          <p:attrName>ppt_w</p:attrName>
                                        </p:attrNameLst>
                                      </p:cBhvr>
                                      <p:tavLst>
                                        <p:tav tm="0">
                                          <p:val>
                                            <p:fltVal val="0"/>
                                          </p:val>
                                        </p:tav>
                                        <p:tav tm="100000">
                                          <p:val>
                                            <p:strVal val="#ppt_w"/>
                                          </p:val>
                                        </p:tav>
                                      </p:tavLst>
                                    </p:anim>
                                    <p:anim calcmode="lin" valueType="num">
                                      <p:cBhvr>
                                        <p:cTn id="41" dur="500" fill="hold"/>
                                        <p:tgtEl>
                                          <p:spTgt spid="113684"/>
                                        </p:tgtEl>
                                        <p:attrNameLst>
                                          <p:attrName>ppt_h</p:attrName>
                                        </p:attrNameLst>
                                      </p:cBhvr>
                                      <p:tavLst>
                                        <p:tav tm="0">
                                          <p:val>
                                            <p:fltVal val="0"/>
                                          </p:val>
                                        </p:tav>
                                        <p:tav tm="100000">
                                          <p:val>
                                            <p:strVal val="#ppt_h"/>
                                          </p:val>
                                        </p:tav>
                                      </p:tavLst>
                                    </p:anim>
                                    <p:animEffect transition="in" filter="fade">
                                      <p:cBhvr>
                                        <p:cTn id="42" dur="500"/>
                                        <p:tgtEl>
                                          <p:spTgt spid="11368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113672"/>
                                        </p:tgtEl>
                                        <p:attrNameLst>
                                          <p:attrName>style.visibility</p:attrName>
                                        </p:attrNameLst>
                                      </p:cBhvr>
                                      <p:to>
                                        <p:strVal val="visible"/>
                                      </p:to>
                                    </p:set>
                                    <p:animEffect transition="in" filter="wipe(left)">
                                      <p:cBhvr>
                                        <p:cTn id="47" dur="500"/>
                                        <p:tgtEl>
                                          <p:spTgt spid="11367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113678"/>
                                        </p:tgtEl>
                                        <p:attrNameLst>
                                          <p:attrName>style.visibility</p:attrName>
                                        </p:attrNameLst>
                                      </p:cBhvr>
                                      <p:to>
                                        <p:strVal val="visible"/>
                                      </p:to>
                                    </p:set>
                                    <p:animEffect transition="in" filter="wipe(left)">
                                      <p:cBhvr>
                                        <p:cTn id="52" dur="500"/>
                                        <p:tgtEl>
                                          <p:spTgt spid="113678"/>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113679"/>
                                        </p:tgtEl>
                                        <p:attrNameLst>
                                          <p:attrName>style.visibility</p:attrName>
                                        </p:attrNameLst>
                                      </p:cBhvr>
                                      <p:to>
                                        <p:strVal val="visible"/>
                                      </p:to>
                                    </p:set>
                                    <p:animEffect transition="in" filter="wipe(left)">
                                      <p:cBhvr>
                                        <p:cTn id="57" dur="500"/>
                                        <p:tgtEl>
                                          <p:spTgt spid="113679"/>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113680"/>
                                        </p:tgtEl>
                                        <p:attrNameLst>
                                          <p:attrName>style.visibility</p:attrName>
                                        </p:attrNameLst>
                                      </p:cBhvr>
                                      <p:to>
                                        <p:strVal val="visible"/>
                                      </p:to>
                                    </p:set>
                                    <p:animEffect transition="in" filter="wipe(left)">
                                      <p:cBhvr>
                                        <p:cTn id="62" dur="500"/>
                                        <p:tgtEl>
                                          <p:spTgt spid="113680"/>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113681"/>
                                        </p:tgtEl>
                                        <p:attrNameLst>
                                          <p:attrName>style.visibility</p:attrName>
                                        </p:attrNameLst>
                                      </p:cBhvr>
                                      <p:to>
                                        <p:strVal val="visible"/>
                                      </p:to>
                                    </p:set>
                                    <p:animEffect transition="in" filter="wipe(left)">
                                      <p:cBhvr>
                                        <p:cTn id="67" dur="500"/>
                                        <p:tgtEl>
                                          <p:spTgt spid="113681"/>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113675"/>
                                        </p:tgtEl>
                                        <p:attrNameLst>
                                          <p:attrName>style.visibility</p:attrName>
                                        </p:attrNameLst>
                                      </p:cBhvr>
                                      <p:to>
                                        <p:strVal val="visible"/>
                                      </p:to>
                                    </p:set>
                                    <p:animEffect transition="in" filter="wipe(left)">
                                      <p:cBhvr>
                                        <p:cTn id="72" dur="500"/>
                                        <p:tgtEl>
                                          <p:spTgt spid="113675"/>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113676"/>
                                        </p:tgtEl>
                                        <p:attrNameLst>
                                          <p:attrName>style.visibility</p:attrName>
                                        </p:attrNameLst>
                                      </p:cBhvr>
                                      <p:to>
                                        <p:strVal val="visible"/>
                                      </p:to>
                                    </p:set>
                                    <p:animEffect transition="in" filter="wipe(left)">
                                      <p:cBhvr>
                                        <p:cTn id="77" dur="500"/>
                                        <p:tgtEl>
                                          <p:spTgt spid="113676"/>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iterate type="wd">
                                    <p:tmPct val="10000"/>
                                  </p:iterate>
                                  <p:childTnLst>
                                    <p:set>
                                      <p:cBhvr>
                                        <p:cTn id="81" dur="1" fill="hold">
                                          <p:stCondLst>
                                            <p:cond delay="0"/>
                                          </p:stCondLst>
                                        </p:cTn>
                                        <p:tgtEl>
                                          <p:spTgt spid="113671"/>
                                        </p:tgtEl>
                                        <p:attrNameLst>
                                          <p:attrName>style.visibility</p:attrName>
                                        </p:attrNameLst>
                                      </p:cBhvr>
                                      <p:to>
                                        <p:strVal val="visible"/>
                                      </p:to>
                                    </p:set>
                                    <p:animEffect transition="in" filter="wipe(left)">
                                      <p:cBhvr>
                                        <p:cTn id="82" dur="500"/>
                                        <p:tgtEl>
                                          <p:spTgt spid="113671"/>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iterate type="wd">
                                    <p:tmPct val="10000"/>
                                  </p:iterate>
                                  <p:childTnLst>
                                    <p:set>
                                      <p:cBhvr>
                                        <p:cTn id="86" dur="1" fill="hold">
                                          <p:stCondLst>
                                            <p:cond delay="0"/>
                                          </p:stCondLst>
                                        </p:cTn>
                                        <p:tgtEl>
                                          <p:spTgt spid="113673"/>
                                        </p:tgtEl>
                                        <p:attrNameLst>
                                          <p:attrName>style.visibility</p:attrName>
                                        </p:attrNameLst>
                                      </p:cBhvr>
                                      <p:to>
                                        <p:strVal val="visible"/>
                                      </p:to>
                                    </p:set>
                                    <p:animEffect transition="in" filter="wipe(left)">
                                      <p:cBhvr>
                                        <p:cTn id="87" dur="500"/>
                                        <p:tgtEl>
                                          <p:spTgt spid="113673"/>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iterate type="wd">
                                    <p:tmPct val="10000"/>
                                  </p:iterate>
                                  <p:childTnLst>
                                    <p:set>
                                      <p:cBhvr>
                                        <p:cTn id="91" dur="1" fill="hold">
                                          <p:stCondLst>
                                            <p:cond delay="0"/>
                                          </p:stCondLst>
                                        </p:cTn>
                                        <p:tgtEl>
                                          <p:spTgt spid="113674"/>
                                        </p:tgtEl>
                                        <p:attrNameLst>
                                          <p:attrName>style.visibility</p:attrName>
                                        </p:attrNameLst>
                                      </p:cBhvr>
                                      <p:to>
                                        <p:strVal val="visible"/>
                                      </p:to>
                                    </p:set>
                                    <p:animEffect transition="in" filter="wipe(left)">
                                      <p:cBhvr>
                                        <p:cTn id="92" dur="500"/>
                                        <p:tgtEl>
                                          <p:spTgt spid="113674"/>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113677"/>
                                        </p:tgtEl>
                                        <p:attrNameLst>
                                          <p:attrName>style.visibility</p:attrName>
                                        </p:attrNameLst>
                                      </p:cBhvr>
                                      <p:to>
                                        <p:strVal val="visible"/>
                                      </p:to>
                                    </p:set>
                                    <p:animEffect transition="in" filter="wipe(left)">
                                      <p:cBhvr>
                                        <p:cTn id="97" dur="500"/>
                                        <p:tgtEl>
                                          <p:spTgt spid="113677"/>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grpId="0" nodeType="clickEffect">
                                  <p:stCondLst>
                                    <p:cond delay="0"/>
                                  </p:stCondLst>
                                  <p:iterate type="wd">
                                    <p:tmPct val="10000"/>
                                  </p:iterate>
                                  <p:childTnLst>
                                    <p:set>
                                      <p:cBhvr>
                                        <p:cTn id="101" dur="1" fill="hold">
                                          <p:stCondLst>
                                            <p:cond delay="0"/>
                                          </p:stCondLst>
                                        </p:cTn>
                                        <p:tgtEl>
                                          <p:spTgt spid="113682"/>
                                        </p:tgtEl>
                                        <p:attrNameLst>
                                          <p:attrName>style.visibility</p:attrName>
                                        </p:attrNameLst>
                                      </p:cBhvr>
                                      <p:to>
                                        <p:strVal val="visible"/>
                                      </p:to>
                                    </p:set>
                                    <p:animEffect transition="in" filter="wipe(left)">
                                      <p:cBhvr>
                                        <p:cTn id="102" dur="500"/>
                                        <p:tgtEl>
                                          <p:spTgt spid="113682"/>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grpId="0" nodeType="clickEffect">
                                  <p:stCondLst>
                                    <p:cond delay="0"/>
                                  </p:stCondLst>
                                  <p:iterate type="wd">
                                    <p:tmPct val="10000"/>
                                  </p:iterate>
                                  <p:childTnLst>
                                    <p:set>
                                      <p:cBhvr>
                                        <p:cTn id="106" dur="1" fill="hold">
                                          <p:stCondLst>
                                            <p:cond delay="0"/>
                                          </p:stCondLst>
                                        </p:cTn>
                                        <p:tgtEl>
                                          <p:spTgt spid="113683"/>
                                        </p:tgtEl>
                                        <p:attrNameLst>
                                          <p:attrName>style.visibility</p:attrName>
                                        </p:attrNameLst>
                                      </p:cBhvr>
                                      <p:to>
                                        <p:strVal val="visible"/>
                                      </p:to>
                                    </p:set>
                                    <p:animEffect transition="in" filter="wipe(left)">
                                      <p:cBhvr>
                                        <p:cTn id="107" dur="500"/>
                                        <p:tgtEl>
                                          <p:spTgt spid="113683"/>
                                        </p:tgtEl>
                                      </p:cBhvr>
                                    </p:animEffect>
                                  </p:childTnLst>
                                </p:cTn>
                              </p:par>
                            </p:childTnLst>
                          </p:cTn>
                        </p:par>
                      </p:childTnLst>
                    </p:cTn>
                  </p:par>
                  <p:par>
                    <p:cTn id="108" fill="hold">
                      <p:stCondLst>
                        <p:cond delay="indefinite"/>
                      </p:stCondLst>
                      <p:childTnLst>
                        <p:par>
                          <p:cTn id="109" fill="hold">
                            <p:stCondLst>
                              <p:cond delay="0"/>
                            </p:stCondLst>
                            <p:childTnLst>
                              <p:par>
                                <p:cTn id="110" presetID="47" presetClass="exit" presetSubtype="0" fill="hold" grpId="0" nodeType="clickEffect">
                                  <p:stCondLst>
                                    <p:cond delay="0"/>
                                  </p:stCondLst>
                                  <p:childTnLst>
                                    <p:animEffect transition="out" filter="fade">
                                      <p:cBhvr>
                                        <p:cTn id="111" dur="1000"/>
                                        <p:tgtEl>
                                          <p:spTgt spid="26"/>
                                        </p:tgtEl>
                                      </p:cBhvr>
                                    </p:animEffect>
                                    <p:anim calcmode="lin" valueType="num">
                                      <p:cBhvr>
                                        <p:cTn id="112" dur="1000"/>
                                        <p:tgtEl>
                                          <p:spTgt spid="26"/>
                                        </p:tgtEl>
                                        <p:attrNameLst>
                                          <p:attrName>ppt_x</p:attrName>
                                        </p:attrNameLst>
                                      </p:cBhvr>
                                      <p:tavLst>
                                        <p:tav tm="0">
                                          <p:val>
                                            <p:strVal val="ppt_x"/>
                                          </p:val>
                                        </p:tav>
                                        <p:tav tm="100000">
                                          <p:val>
                                            <p:strVal val="ppt_x"/>
                                          </p:val>
                                        </p:tav>
                                      </p:tavLst>
                                    </p:anim>
                                    <p:anim calcmode="lin" valueType="num">
                                      <p:cBhvr>
                                        <p:cTn id="113" dur="1000"/>
                                        <p:tgtEl>
                                          <p:spTgt spid="26"/>
                                        </p:tgtEl>
                                        <p:attrNameLst>
                                          <p:attrName>ppt_y</p:attrName>
                                        </p:attrNameLst>
                                      </p:cBhvr>
                                      <p:tavLst>
                                        <p:tav tm="0">
                                          <p:val>
                                            <p:strVal val="ppt_y"/>
                                          </p:val>
                                        </p:tav>
                                        <p:tav tm="100000">
                                          <p:val>
                                            <p:strVal val="ppt_y-.1"/>
                                          </p:val>
                                        </p:tav>
                                      </p:tavLst>
                                    </p:anim>
                                    <p:set>
                                      <p:cBhvr>
                                        <p:cTn id="114" dur="1" fill="hold">
                                          <p:stCondLst>
                                            <p:cond delay="999"/>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8" grpId="0" animBg="1" autoUpdateAnimBg="0"/>
      <p:bldP spid="113669" grpId="0" animBg="1" autoUpdateAnimBg="0"/>
      <p:bldP spid="113671" grpId="0" animBg="1" autoUpdateAnimBg="0"/>
      <p:bldP spid="113672" grpId="0" animBg="1" autoUpdateAnimBg="0"/>
      <p:bldP spid="113673" grpId="0"/>
      <p:bldP spid="113674" grpId="0" animBg="1" autoUpdateAnimBg="0"/>
      <p:bldP spid="113675" grpId="0" animBg="1" autoUpdateAnimBg="0"/>
      <p:bldP spid="113677" grpId="0"/>
      <p:bldP spid="113682" grpId="0" animBg="1" autoUpdateAnimBg="0"/>
      <p:bldP spid="113683" grpId="0"/>
      <p:bldP spid="113684" grpId="0" animBg="1"/>
      <p:bldP spid="25" grpId="0" animBg="1"/>
      <p:bldP spid="26" grpId="0" animBg="1"/>
      <p:bldP spid="27" grpId="0" animBg="1"/>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7666" name="Rectangle 4"/>
          <p:cNvSpPr>
            <a:spLocks noGrp="1" noChangeArrowheads="1"/>
          </p:cNvSpPr>
          <p:nvPr>
            <p:ph type="dt" sz="quarter" idx="10"/>
          </p:nvPr>
        </p:nvSpPr>
        <p:spPr>
          <a:noFill/>
        </p:spPr>
        <p:txBody>
          <a:bodyPr/>
          <a:lstStyle/>
          <a:p>
            <a:r>
              <a:rPr lang="en-US" smtClean="0"/>
              <a:t>Wednesday, June 22, 2011</a:t>
            </a:r>
          </a:p>
        </p:txBody>
      </p:sp>
      <p:sp>
        <p:nvSpPr>
          <p:cNvPr id="27667" name="Rectangle 5"/>
          <p:cNvSpPr>
            <a:spLocks noGrp="1" noChangeArrowheads="1"/>
          </p:cNvSpPr>
          <p:nvPr>
            <p:ph type="ftr" sz="quarter" idx="11"/>
          </p:nvPr>
        </p:nvSpPr>
        <p:spPr>
          <a:noFill/>
        </p:spPr>
        <p:txBody>
          <a:bodyPr/>
          <a:lstStyle/>
          <a:p>
            <a:r>
              <a:rPr lang="en-US" smtClean="0"/>
              <a:t>PHYS 1443-001, Spring 2011 Dr. Jaehoon Yu</a:t>
            </a:r>
          </a:p>
        </p:txBody>
      </p:sp>
      <p:sp>
        <p:nvSpPr>
          <p:cNvPr id="27668" name="Rectangle 6"/>
          <p:cNvSpPr>
            <a:spLocks noGrp="1" noChangeArrowheads="1"/>
          </p:cNvSpPr>
          <p:nvPr>
            <p:ph type="sldNum" sz="quarter" idx="12"/>
          </p:nvPr>
        </p:nvSpPr>
        <p:spPr>
          <a:noFill/>
        </p:spPr>
        <p:txBody>
          <a:bodyPr/>
          <a:lstStyle/>
          <a:p>
            <a:fld id="{4AB5B1A7-08E9-F347-9937-58C6863A78FF}" type="slidenum">
              <a:rPr lang="en-US"/>
              <a:pPr/>
              <a:t>12</a:t>
            </a:fld>
            <a:endParaRPr lang="en-US"/>
          </a:p>
        </p:txBody>
      </p:sp>
      <p:sp>
        <p:nvSpPr>
          <p:cNvPr id="114690" name="Rectangle 2"/>
          <p:cNvSpPr>
            <a:spLocks noChangeArrowheads="1"/>
          </p:cNvSpPr>
          <p:nvPr/>
        </p:nvSpPr>
        <p:spPr bwMode="auto">
          <a:xfrm>
            <a:off x="7162800" y="838200"/>
            <a:ext cx="1676400" cy="457200"/>
          </a:xfrm>
          <a:prstGeom prst="rect">
            <a:avLst/>
          </a:prstGeom>
          <a:solidFill>
            <a:srgbClr val="FFFFCC"/>
          </a:solidFill>
          <a:ln w="28575">
            <a:solidFill>
              <a:srgbClr val="A50021"/>
            </a:solidFill>
            <a:miter lim="800000"/>
            <a:headEnd/>
            <a:tailEnd/>
          </a:ln>
        </p:spPr>
        <p:txBody>
          <a:bodyPr wrap="none" anchor="ctr">
            <a:prstTxWarp prst="textNoShape">
              <a:avLst/>
            </a:prstTxWarp>
            <a:spAutoFit/>
          </a:bodyPr>
          <a:lstStyle/>
          <a:p>
            <a:endParaRPr lang="en-US"/>
          </a:p>
        </p:txBody>
      </p:sp>
      <p:sp>
        <p:nvSpPr>
          <p:cNvPr id="27670" name="Rectangle 3"/>
          <p:cNvSpPr>
            <a:spLocks noGrp="1" noChangeArrowheads="1"/>
          </p:cNvSpPr>
          <p:nvPr>
            <p:ph type="title"/>
          </p:nvPr>
        </p:nvSpPr>
        <p:spPr>
          <a:xfrm>
            <a:off x="685800" y="228600"/>
            <a:ext cx="7772400" cy="533400"/>
          </a:xfrm>
        </p:spPr>
        <p:txBody>
          <a:bodyPr/>
          <a:lstStyle/>
          <a:p>
            <a:r>
              <a:rPr lang="en-US" sz="3600"/>
              <a:t>Conservation of Mechanical Energy</a:t>
            </a:r>
          </a:p>
        </p:txBody>
      </p:sp>
      <p:sp>
        <p:nvSpPr>
          <p:cNvPr id="114692" name="Text Box 4"/>
          <p:cNvSpPr txBox="1">
            <a:spLocks noChangeArrowheads="1"/>
          </p:cNvSpPr>
          <p:nvPr/>
        </p:nvSpPr>
        <p:spPr bwMode="auto">
          <a:xfrm>
            <a:off x="228600" y="838200"/>
            <a:ext cx="6858000" cy="455613"/>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2200">
                <a:solidFill>
                  <a:schemeClr val="accent2"/>
                </a:solidFill>
                <a:latin typeface="Monotype Corsiva" charset="0"/>
              </a:rPr>
              <a:t>Total mechanical energy is the sum of kinetic and potential energies</a:t>
            </a:r>
          </a:p>
        </p:txBody>
      </p:sp>
      <p:graphicFrame>
        <p:nvGraphicFramePr>
          <p:cNvPr id="114693" name="Object 2"/>
          <p:cNvGraphicFramePr>
            <a:graphicFrameLocks noChangeAspect="1"/>
          </p:cNvGraphicFramePr>
          <p:nvPr/>
        </p:nvGraphicFramePr>
        <p:xfrm>
          <a:off x="5410200" y="1938338"/>
          <a:ext cx="712788" cy="576262"/>
        </p:xfrm>
        <a:graphic>
          <a:graphicData uri="http://schemas.openxmlformats.org/presentationml/2006/ole">
            <p:oleObj spid="_x0000_s496642" name="Equation" r:id="rId3" imgW="342720" imgH="241200" progId="Equation.DSMT4">
              <p:embed/>
            </p:oleObj>
          </a:graphicData>
        </a:graphic>
      </p:graphicFrame>
      <p:sp>
        <p:nvSpPr>
          <p:cNvPr id="114694" name="Text Box 6"/>
          <p:cNvSpPr txBox="1">
            <a:spLocks noChangeArrowheads="1"/>
          </p:cNvSpPr>
          <p:nvPr/>
        </p:nvSpPr>
        <p:spPr bwMode="auto">
          <a:xfrm>
            <a:off x="2209800" y="1389063"/>
            <a:ext cx="2590800" cy="1096962"/>
          </a:xfrm>
          <a:prstGeom prst="rect">
            <a:avLst/>
          </a:prstGeom>
          <a:noFill/>
          <a:ln w="28575">
            <a:no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Let’s consider a brick of mass </a:t>
            </a:r>
            <a:r>
              <a:rPr lang="en-US" sz="2200">
                <a:solidFill>
                  <a:srgbClr val="FF0000"/>
                </a:solidFill>
                <a:latin typeface="Monotype Corsiva" charset="0"/>
              </a:rPr>
              <a:t>m</a:t>
            </a:r>
            <a:r>
              <a:rPr lang="en-US" sz="2200">
                <a:solidFill>
                  <a:srgbClr val="FF0000"/>
                </a:solidFill>
                <a:latin typeface="Arial Narrow" charset="0"/>
              </a:rPr>
              <a:t> at the height </a:t>
            </a:r>
            <a:r>
              <a:rPr lang="en-US" sz="2200">
                <a:solidFill>
                  <a:srgbClr val="FF0000"/>
                </a:solidFill>
                <a:latin typeface="Monotype Corsiva" charset="0"/>
              </a:rPr>
              <a:t>h</a:t>
            </a:r>
            <a:r>
              <a:rPr lang="en-US" sz="2200">
                <a:solidFill>
                  <a:srgbClr val="FF0000"/>
                </a:solidFill>
                <a:latin typeface="Arial Narrow" charset="0"/>
              </a:rPr>
              <a:t> from the ground</a:t>
            </a:r>
          </a:p>
        </p:txBody>
      </p:sp>
      <p:graphicFrame>
        <p:nvGraphicFramePr>
          <p:cNvPr id="114695" name="Object 3"/>
          <p:cNvGraphicFramePr>
            <a:graphicFrameLocks noChangeAspect="1"/>
          </p:cNvGraphicFramePr>
          <p:nvPr/>
        </p:nvGraphicFramePr>
        <p:xfrm>
          <a:off x="5715000" y="2816225"/>
          <a:ext cx="1684338" cy="536575"/>
        </p:xfrm>
        <a:graphic>
          <a:graphicData uri="http://schemas.openxmlformats.org/presentationml/2006/ole">
            <p:oleObj spid="_x0000_s496643" name="Equation" r:id="rId4" imgW="876240" imgH="241200" progId="Equation.DSMT4">
              <p:embed/>
            </p:oleObj>
          </a:graphicData>
        </a:graphic>
      </p:graphicFrame>
      <p:sp>
        <p:nvSpPr>
          <p:cNvPr id="114696" name="Text Box 8"/>
          <p:cNvSpPr txBox="1">
            <a:spLocks noChangeArrowheads="1"/>
          </p:cNvSpPr>
          <p:nvPr/>
        </p:nvSpPr>
        <p:spPr bwMode="auto">
          <a:xfrm>
            <a:off x="2362200" y="3505200"/>
            <a:ext cx="2362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The brick gains speed</a:t>
            </a:r>
          </a:p>
        </p:txBody>
      </p:sp>
      <p:graphicFrame>
        <p:nvGraphicFramePr>
          <p:cNvPr id="114697" name="Object 4"/>
          <p:cNvGraphicFramePr>
            <a:graphicFrameLocks noChangeAspect="1"/>
          </p:cNvGraphicFramePr>
          <p:nvPr/>
        </p:nvGraphicFramePr>
        <p:xfrm>
          <a:off x="7010400" y="3575050"/>
          <a:ext cx="546100" cy="273050"/>
        </p:xfrm>
        <a:graphic>
          <a:graphicData uri="http://schemas.openxmlformats.org/presentationml/2006/ole">
            <p:oleObj spid="_x0000_s496644" name="Equation" r:id="rId5" imgW="241200" imgH="139680" progId="Equation.DSMT4">
              <p:embed/>
            </p:oleObj>
          </a:graphicData>
        </a:graphic>
      </p:graphicFrame>
      <p:sp>
        <p:nvSpPr>
          <p:cNvPr id="114698" name="Text Box 10"/>
          <p:cNvSpPr txBox="1">
            <a:spLocks noChangeArrowheads="1"/>
          </p:cNvSpPr>
          <p:nvPr/>
        </p:nvSpPr>
        <p:spPr bwMode="auto">
          <a:xfrm>
            <a:off x="2895600" y="4572000"/>
            <a:ext cx="5181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The lost potential energy is converted to kinetic energy!!</a:t>
            </a:r>
          </a:p>
        </p:txBody>
      </p:sp>
      <p:sp>
        <p:nvSpPr>
          <p:cNvPr id="114699" name="Text Box 11"/>
          <p:cNvSpPr txBox="1">
            <a:spLocks noChangeArrowheads="1"/>
          </p:cNvSpPr>
          <p:nvPr/>
        </p:nvSpPr>
        <p:spPr bwMode="auto">
          <a:xfrm>
            <a:off x="457200" y="5334000"/>
            <a:ext cx="1447800" cy="7905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What does this mean?</a:t>
            </a:r>
          </a:p>
        </p:txBody>
      </p:sp>
      <p:sp>
        <p:nvSpPr>
          <p:cNvPr id="114700" name="Text Box 12"/>
          <p:cNvSpPr txBox="1">
            <a:spLocks noChangeArrowheads="1"/>
          </p:cNvSpPr>
          <p:nvPr/>
        </p:nvSpPr>
        <p:spPr bwMode="auto">
          <a:xfrm>
            <a:off x="2057400" y="5029200"/>
            <a:ext cx="4495800" cy="1311275"/>
          </a:xfrm>
          <a:prstGeom prst="rect">
            <a:avLst/>
          </a:prstGeom>
          <a:noFill/>
          <a:ln w="28575">
            <a:noFill/>
            <a:miter lim="800000"/>
            <a:headEnd/>
            <a:tailEnd/>
          </a:ln>
          <a:effectLst/>
        </p:spPr>
        <p:txBody>
          <a:bodyPr>
            <a:prstTxWarp prst="textNoShape">
              <a:avLst/>
            </a:prstTxWarp>
            <a:spAutoFit/>
          </a:bodyPr>
          <a:lstStyle/>
          <a:p>
            <a:pPr>
              <a:spcBef>
                <a:spcPct val="20000"/>
              </a:spcBef>
              <a:defRPr/>
            </a:pPr>
            <a:r>
              <a:rPr lang="en-US" sz="2000">
                <a:solidFill>
                  <a:srgbClr val="FF0000"/>
                </a:solidFill>
                <a:latin typeface="Monotype Corsiva" charset="0"/>
              </a:rPr>
              <a:t>The total mechanical energy of a system remains constant in any isolated system of objects that interacts only through conservative forces: </a:t>
            </a:r>
            <a:r>
              <a:rPr lang="en-US" sz="2000" b="1" u="sng">
                <a:solidFill>
                  <a:srgbClr val="003300"/>
                </a:solidFill>
                <a:effectLst>
                  <a:outerShdw blurRad="38100" dist="38100" dir="2700000" algn="tl">
                    <a:srgbClr val="DDDDDD"/>
                  </a:outerShdw>
                </a:effectLst>
                <a:latin typeface="Monotype Corsiva" charset="0"/>
              </a:rPr>
              <a:t>Principle of mechanical energy conservation</a:t>
            </a:r>
          </a:p>
        </p:txBody>
      </p:sp>
      <p:grpSp>
        <p:nvGrpSpPr>
          <p:cNvPr id="2" name="Group 13"/>
          <p:cNvGrpSpPr>
            <a:grpSpLocks/>
          </p:cNvGrpSpPr>
          <p:nvPr/>
        </p:nvGrpSpPr>
        <p:grpSpPr bwMode="auto">
          <a:xfrm>
            <a:off x="228600" y="1676400"/>
            <a:ext cx="1752600" cy="3124200"/>
            <a:chOff x="144" y="1488"/>
            <a:chExt cx="1104" cy="1968"/>
          </a:xfrm>
        </p:grpSpPr>
        <p:grpSp>
          <p:nvGrpSpPr>
            <p:cNvPr id="3" name="Group 14"/>
            <p:cNvGrpSpPr>
              <a:grpSpLocks/>
            </p:cNvGrpSpPr>
            <p:nvPr/>
          </p:nvGrpSpPr>
          <p:grpSpPr bwMode="auto">
            <a:xfrm>
              <a:off x="144" y="1488"/>
              <a:ext cx="1104" cy="1968"/>
              <a:chOff x="144" y="1488"/>
              <a:chExt cx="1104" cy="1968"/>
            </a:xfrm>
          </p:grpSpPr>
          <p:sp>
            <p:nvSpPr>
              <p:cNvPr id="27691" name="AutoShape 15"/>
              <p:cNvSpPr>
                <a:spLocks noChangeArrowheads="1"/>
              </p:cNvSpPr>
              <p:nvPr/>
            </p:nvSpPr>
            <p:spPr bwMode="auto">
              <a:xfrm>
                <a:off x="672" y="1488"/>
                <a:ext cx="432" cy="288"/>
              </a:xfrm>
              <a:prstGeom prst="cube">
                <a:avLst>
                  <a:gd name="adj" fmla="val 25000"/>
                </a:avLst>
              </a:prstGeom>
              <a:solidFill>
                <a:srgbClr val="663300"/>
              </a:solidFill>
              <a:ln w="9525">
                <a:solidFill>
                  <a:srgbClr val="008000"/>
                </a:solidFill>
                <a:miter lim="800000"/>
                <a:headEnd/>
                <a:tailEnd/>
              </a:ln>
            </p:spPr>
            <p:txBody>
              <a:bodyPr wrap="none" anchor="ctr">
                <a:prstTxWarp prst="textNoShape">
                  <a:avLst/>
                </a:prstTxWarp>
              </a:bodyPr>
              <a:lstStyle/>
              <a:p>
                <a:pPr algn="ctr"/>
                <a:r>
                  <a:rPr lang="en-US">
                    <a:solidFill>
                      <a:srgbClr val="FFFF99"/>
                    </a:solidFill>
                    <a:latin typeface="Monotype Corsiva" charset="0"/>
                  </a:rPr>
                  <a:t>m</a:t>
                </a:r>
              </a:p>
            </p:txBody>
          </p:sp>
          <p:sp>
            <p:nvSpPr>
              <p:cNvPr id="27692" name="Line 16"/>
              <p:cNvSpPr>
                <a:spLocks noChangeShapeType="1"/>
              </p:cNvSpPr>
              <p:nvPr/>
            </p:nvSpPr>
            <p:spPr bwMode="auto">
              <a:xfrm>
                <a:off x="864" y="1680"/>
                <a:ext cx="0" cy="480"/>
              </a:xfrm>
              <a:prstGeom prst="line">
                <a:avLst/>
              </a:prstGeom>
              <a:noFill/>
              <a:ln w="38100">
                <a:solidFill>
                  <a:srgbClr val="FF0000"/>
                </a:solidFill>
                <a:round/>
                <a:headEnd/>
                <a:tailEnd type="triangle" w="med" len="med"/>
              </a:ln>
            </p:spPr>
            <p:txBody>
              <a:bodyPr>
                <a:prstTxWarp prst="textNoShape">
                  <a:avLst/>
                </a:prstTxWarp>
              </a:bodyPr>
              <a:lstStyle/>
              <a:p>
                <a:endParaRPr lang="en-US"/>
              </a:p>
            </p:txBody>
          </p:sp>
          <p:sp>
            <p:nvSpPr>
              <p:cNvPr id="27693" name="Text Box 17"/>
              <p:cNvSpPr txBox="1">
                <a:spLocks noChangeArrowheads="1"/>
              </p:cNvSpPr>
              <p:nvPr/>
            </p:nvSpPr>
            <p:spPr bwMode="auto">
              <a:xfrm>
                <a:off x="864" y="1851"/>
                <a:ext cx="27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27694" name="Text Box 18"/>
              <p:cNvSpPr txBox="1">
                <a:spLocks noChangeArrowheads="1"/>
              </p:cNvSpPr>
              <p:nvPr/>
            </p:nvSpPr>
            <p:spPr bwMode="auto">
              <a:xfrm>
                <a:off x="288" y="1910"/>
                <a:ext cx="18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h</a:t>
                </a:r>
                <a:endParaRPr lang="en-US" sz="2000" b="1">
                  <a:solidFill>
                    <a:schemeClr val="accent2"/>
                  </a:solidFill>
                  <a:latin typeface="Monotype Corsiva" charset="0"/>
                </a:endParaRPr>
              </a:p>
            </p:txBody>
          </p:sp>
          <p:sp>
            <p:nvSpPr>
              <p:cNvPr id="27695" name="Line 19"/>
              <p:cNvSpPr>
                <a:spLocks noChangeShapeType="1"/>
              </p:cNvSpPr>
              <p:nvPr/>
            </p:nvSpPr>
            <p:spPr bwMode="auto">
              <a:xfrm>
                <a:off x="144" y="3456"/>
                <a:ext cx="1104" cy="0"/>
              </a:xfrm>
              <a:prstGeom prst="line">
                <a:avLst/>
              </a:prstGeom>
              <a:noFill/>
              <a:ln w="76200">
                <a:solidFill>
                  <a:schemeClr val="tx1"/>
                </a:solidFill>
                <a:round/>
                <a:headEnd/>
                <a:tailEnd/>
              </a:ln>
            </p:spPr>
            <p:txBody>
              <a:bodyPr>
                <a:prstTxWarp prst="textNoShape">
                  <a:avLst/>
                </a:prstTxWarp>
              </a:bodyPr>
              <a:lstStyle/>
              <a:p>
                <a:endParaRPr lang="en-US"/>
              </a:p>
            </p:txBody>
          </p:sp>
          <p:sp>
            <p:nvSpPr>
              <p:cNvPr id="27696" name="Line 20"/>
              <p:cNvSpPr>
                <a:spLocks noChangeShapeType="1"/>
              </p:cNvSpPr>
              <p:nvPr/>
            </p:nvSpPr>
            <p:spPr bwMode="auto">
              <a:xfrm flipH="1">
                <a:off x="240" y="1776"/>
                <a:ext cx="480"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27697" name="Line 21"/>
              <p:cNvSpPr>
                <a:spLocks noChangeShapeType="1"/>
              </p:cNvSpPr>
              <p:nvPr/>
            </p:nvSpPr>
            <p:spPr bwMode="auto">
              <a:xfrm>
                <a:off x="288" y="1776"/>
                <a:ext cx="0" cy="1680"/>
              </a:xfrm>
              <a:prstGeom prst="line">
                <a:avLst/>
              </a:prstGeom>
              <a:noFill/>
              <a:ln w="9525">
                <a:solidFill>
                  <a:schemeClr val="tx1"/>
                </a:solidFill>
                <a:round/>
                <a:headEnd type="triangle" w="med" len="med"/>
                <a:tailEnd type="triangle" w="med" len="med"/>
              </a:ln>
            </p:spPr>
            <p:txBody>
              <a:bodyPr>
                <a:prstTxWarp prst="textNoShape">
                  <a:avLst/>
                </a:prstTxWarp>
              </a:bodyPr>
              <a:lstStyle/>
              <a:p>
                <a:endParaRPr lang="en-US"/>
              </a:p>
            </p:txBody>
          </p:sp>
        </p:grpSp>
        <p:sp>
          <p:nvSpPr>
            <p:cNvPr id="27690" name="Line 22"/>
            <p:cNvSpPr>
              <a:spLocks noChangeShapeType="1"/>
            </p:cNvSpPr>
            <p:nvPr/>
          </p:nvSpPr>
          <p:spPr bwMode="auto">
            <a:xfrm flipV="1">
              <a:off x="912" y="3312"/>
              <a:ext cx="0" cy="144"/>
            </a:xfrm>
            <a:prstGeom prst="line">
              <a:avLst/>
            </a:prstGeom>
            <a:noFill/>
            <a:ln w="9525">
              <a:solidFill>
                <a:schemeClr val="tx1"/>
              </a:solidFill>
              <a:round/>
              <a:headEnd/>
              <a:tailEnd type="oval" w="med" len="med"/>
            </a:ln>
          </p:spPr>
          <p:txBody>
            <a:bodyPr>
              <a:prstTxWarp prst="textNoShape">
                <a:avLst/>
              </a:prstTxWarp>
            </a:bodyPr>
            <a:lstStyle/>
            <a:p>
              <a:endParaRPr lang="en-US"/>
            </a:p>
          </p:txBody>
        </p:sp>
      </p:grpSp>
      <p:sp>
        <p:nvSpPr>
          <p:cNvPr id="114711" name="Text Box 23"/>
          <p:cNvSpPr txBox="1">
            <a:spLocks noChangeArrowheads="1"/>
          </p:cNvSpPr>
          <p:nvPr/>
        </p:nvSpPr>
        <p:spPr bwMode="auto">
          <a:xfrm>
            <a:off x="5105400" y="1390650"/>
            <a:ext cx="3810000" cy="427038"/>
          </a:xfrm>
          <a:prstGeom prst="rect">
            <a:avLst/>
          </a:prstGeom>
          <a:noFill/>
          <a:ln w="28575">
            <a:no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What is the brick’s potential energy?</a:t>
            </a:r>
          </a:p>
        </p:txBody>
      </p:sp>
      <p:sp>
        <p:nvSpPr>
          <p:cNvPr id="114712" name="Text Box 24"/>
          <p:cNvSpPr txBox="1">
            <a:spLocks noChangeArrowheads="1"/>
          </p:cNvSpPr>
          <p:nvPr/>
        </p:nvSpPr>
        <p:spPr bwMode="auto">
          <a:xfrm>
            <a:off x="2286000" y="2590800"/>
            <a:ext cx="3352800" cy="762000"/>
          </a:xfrm>
          <a:prstGeom prst="rect">
            <a:avLst/>
          </a:prstGeom>
          <a:noFill/>
          <a:ln w="28575">
            <a:no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What happens to the energy as the brick falls to the ground?</a:t>
            </a:r>
          </a:p>
        </p:txBody>
      </p:sp>
      <p:grpSp>
        <p:nvGrpSpPr>
          <p:cNvPr id="4" name="Group 25"/>
          <p:cNvGrpSpPr>
            <a:grpSpLocks/>
          </p:cNvGrpSpPr>
          <p:nvPr/>
        </p:nvGrpSpPr>
        <p:grpSpPr bwMode="auto">
          <a:xfrm>
            <a:off x="609600" y="2819400"/>
            <a:ext cx="1143000" cy="1981200"/>
            <a:chOff x="1510" y="3360"/>
            <a:chExt cx="720" cy="1248"/>
          </a:xfrm>
        </p:grpSpPr>
        <p:sp>
          <p:nvSpPr>
            <p:cNvPr id="27685" name="AutoShape 26"/>
            <p:cNvSpPr>
              <a:spLocks noChangeArrowheads="1"/>
            </p:cNvSpPr>
            <p:nvPr/>
          </p:nvSpPr>
          <p:spPr bwMode="auto">
            <a:xfrm>
              <a:off x="1798" y="3360"/>
              <a:ext cx="432" cy="288"/>
            </a:xfrm>
            <a:prstGeom prst="cube">
              <a:avLst>
                <a:gd name="adj" fmla="val 25000"/>
              </a:avLst>
            </a:prstGeom>
            <a:solidFill>
              <a:srgbClr val="663300"/>
            </a:solidFill>
            <a:ln w="9525">
              <a:solidFill>
                <a:srgbClr val="008000"/>
              </a:solidFill>
              <a:miter lim="800000"/>
              <a:headEnd/>
              <a:tailEnd/>
            </a:ln>
          </p:spPr>
          <p:txBody>
            <a:bodyPr wrap="none" anchor="ctr">
              <a:prstTxWarp prst="textNoShape">
                <a:avLst/>
              </a:prstTxWarp>
            </a:bodyPr>
            <a:lstStyle/>
            <a:p>
              <a:pPr algn="ctr"/>
              <a:r>
                <a:rPr lang="en-US">
                  <a:solidFill>
                    <a:srgbClr val="FFFF99"/>
                  </a:solidFill>
                  <a:latin typeface="Monotype Corsiva" charset="0"/>
                </a:rPr>
                <a:t>m</a:t>
              </a:r>
            </a:p>
          </p:txBody>
        </p:sp>
        <p:sp>
          <p:nvSpPr>
            <p:cNvPr id="27686" name="Text Box 27"/>
            <p:cNvSpPr txBox="1">
              <a:spLocks noChangeArrowheads="1"/>
            </p:cNvSpPr>
            <p:nvPr/>
          </p:nvSpPr>
          <p:spPr bwMode="auto">
            <a:xfrm>
              <a:off x="1681" y="3974"/>
              <a:ext cx="23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h</a:t>
              </a:r>
              <a:r>
                <a:rPr lang="en-US" sz="2000" baseline="-25000">
                  <a:solidFill>
                    <a:schemeClr val="accent2"/>
                  </a:solidFill>
                  <a:latin typeface="Monotype Corsiva" charset="0"/>
                </a:rPr>
                <a:t>1</a:t>
              </a:r>
              <a:endParaRPr lang="en-US" sz="2000" b="1" baseline="-25000">
                <a:solidFill>
                  <a:schemeClr val="accent2"/>
                </a:solidFill>
                <a:latin typeface="Monotype Corsiva" charset="0"/>
              </a:endParaRPr>
            </a:p>
          </p:txBody>
        </p:sp>
        <p:sp>
          <p:nvSpPr>
            <p:cNvPr id="27687" name="Line 28"/>
            <p:cNvSpPr>
              <a:spLocks noChangeShapeType="1"/>
            </p:cNvSpPr>
            <p:nvPr/>
          </p:nvSpPr>
          <p:spPr bwMode="auto">
            <a:xfrm flipH="1">
              <a:off x="1510" y="3648"/>
              <a:ext cx="288"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27688" name="Line 29"/>
            <p:cNvSpPr>
              <a:spLocks noChangeShapeType="1"/>
            </p:cNvSpPr>
            <p:nvPr/>
          </p:nvSpPr>
          <p:spPr bwMode="auto">
            <a:xfrm>
              <a:off x="1654" y="3648"/>
              <a:ext cx="0" cy="960"/>
            </a:xfrm>
            <a:prstGeom prst="line">
              <a:avLst/>
            </a:prstGeom>
            <a:noFill/>
            <a:ln w="9525">
              <a:solidFill>
                <a:schemeClr val="tx1"/>
              </a:solidFill>
              <a:round/>
              <a:headEnd type="triangle" w="med" len="med"/>
              <a:tailEnd type="triangle" w="med" len="med"/>
            </a:ln>
          </p:spPr>
          <p:txBody>
            <a:bodyPr>
              <a:prstTxWarp prst="textNoShape">
                <a:avLst/>
              </a:prstTxWarp>
            </a:bodyPr>
            <a:lstStyle/>
            <a:p>
              <a:endParaRPr lang="en-US"/>
            </a:p>
          </p:txBody>
        </p:sp>
      </p:grpSp>
      <p:sp>
        <p:nvSpPr>
          <p:cNvPr id="114718" name="Text Box 30"/>
          <p:cNvSpPr txBox="1">
            <a:spLocks noChangeArrowheads="1"/>
          </p:cNvSpPr>
          <p:nvPr/>
        </p:nvSpPr>
        <p:spPr bwMode="auto">
          <a:xfrm>
            <a:off x="4800600" y="3505200"/>
            <a:ext cx="1905000" cy="427038"/>
          </a:xfrm>
          <a:prstGeom prst="rect">
            <a:avLst/>
          </a:prstGeom>
          <a:noFill/>
          <a:ln w="28575">
            <a:noFill/>
            <a:miter lim="800000"/>
            <a:headEnd/>
            <a:tailEnd/>
          </a:ln>
        </p:spPr>
        <p:txBody>
          <a:bodyPr>
            <a:prstTxWarp prst="textNoShape">
              <a:avLst/>
            </a:prstTxWarp>
            <a:spAutoFit/>
          </a:bodyPr>
          <a:lstStyle/>
          <a:p>
            <a:pPr>
              <a:spcBef>
                <a:spcPct val="20000"/>
              </a:spcBef>
            </a:pPr>
            <a:r>
              <a:rPr lang="en-US" sz="2200">
                <a:solidFill>
                  <a:schemeClr val="accent2"/>
                </a:solidFill>
                <a:latin typeface="Monotype Corsiva" charset="0"/>
              </a:rPr>
              <a:t>By how much?</a:t>
            </a:r>
          </a:p>
        </p:txBody>
      </p:sp>
      <p:sp>
        <p:nvSpPr>
          <p:cNvPr id="114719" name="Text Box 31"/>
          <p:cNvSpPr txBox="1">
            <a:spLocks noChangeArrowheads="1"/>
          </p:cNvSpPr>
          <p:nvPr/>
        </p:nvSpPr>
        <p:spPr bwMode="auto">
          <a:xfrm>
            <a:off x="1981200" y="4038600"/>
            <a:ext cx="1295400" cy="427038"/>
          </a:xfrm>
          <a:prstGeom prst="rect">
            <a:avLst/>
          </a:prstGeom>
          <a:noFill/>
          <a:ln w="28575">
            <a:no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So what?</a:t>
            </a:r>
          </a:p>
        </p:txBody>
      </p:sp>
      <p:sp>
        <p:nvSpPr>
          <p:cNvPr id="114720" name="Text Box 32"/>
          <p:cNvSpPr txBox="1">
            <a:spLocks noChangeArrowheads="1"/>
          </p:cNvSpPr>
          <p:nvPr/>
        </p:nvSpPr>
        <p:spPr bwMode="auto">
          <a:xfrm>
            <a:off x="3352800" y="4070350"/>
            <a:ext cx="3429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chemeClr val="accent2"/>
                </a:solidFill>
                <a:latin typeface="Monotype Corsiva" charset="0"/>
              </a:rPr>
              <a:t>The brick’s kinetic energy </a:t>
            </a:r>
            <a:r>
              <a:rPr lang="en-US" sz="2000" dirty="0" smtClean="0">
                <a:solidFill>
                  <a:schemeClr val="accent2"/>
                </a:solidFill>
                <a:latin typeface="Monotype Corsiva" charset="0"/>
              </a:rPr>
              <a:t>increases</a:t>
            </a:r>
            <a:endParaRPr lang="en-US" sz="2000" dirty="0">
              <a:solidFill>
                <a:schemeClr val="accent2"/>
              </a:solidFill>
              <a:latin typeface="Monotype Corsiva" charset="0"/>
            </a:endParaRPr>
          </a:p>
        </p:txBody>
      </p:sp>
      <p:graphicFrame>
        <p:nvGraphicFramePr>
          <p:cNvPr id="114721" name="Object 5"/>
          <p:cNvGraphicFramePr>
            <a:graphicFrameLocks noChangeAspect="1"/>
          </p:cNvGraphicFramePr>
          <p:nvPr/>
        </p:nvGraphicFramePr>
        <p:xfrm>
          <a:off x="6894513" y="4111625"/>
          <a:ext cx="420687" cy="271463"/>
        </p:xfrm>
        <a:graphic>
          <a:graphicData uri="http://schemas.openxmlformats.org/presentationml/2006/ole">
            <p:oleObj spid="_x0000_s496645" name="Equation" r:id="rId6" imgW="291960" imgH="164880" progId="Equation.DSMT4">
              <p:embed/>
            </p:oleObj>
          </a:graphicData>
        </a:graphic>
      </p:graphicFrame>
      <p:sp>
        <p:nvSpPr>
          <p:cNvPr id="114722" name="Text Box 34"/>
          <p:cNvSpPr txBox="1">
            <a:spLocks noChangeArrowheads="1"/>
          </p:cNvSpPr>
          <p:nvPr/>
        </p:nvSpPr>
        <p:spPr bwMode="auto">
          <a:xfrm>
            <a:off x="1981200" y="4573588"/>
            <a:ext cx="762000" cy="427037"/>
          </a:xfrm>
          <a:prstGeom prst="rect">
            <a:avLst/>
          </a:prstGeom>
          <a:noFill/>
          <a:ln w="28575">
            <a:no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And?</a:t>
            </a:r>
          </a:p>
        </p:txBody>
      </p:sp>
      <p:graphicFrame>
        <p:nvGraphicFramePr>
          <p:cNvPr id="114723" name="Object 6"/>
          <p:cNvGraphicFramePr>
            <a:graphicFrameLocks noChangeAspect="1"/>
          </p:cNvGraphicFramePr>
          <p:nvPr/>
        </p:nvGraphicFramePr>
        <p:xfrm>
          <a:off x="7162800" y="838200"/>
          <a:ext cx="695325" cy="425450"/>
        </p:xfrm>
        <a:graphic>
          <a:graphicData uri="http://schemas.openxmlformats.org/presentationml/2006/ole">
            <p:oleObj spid="_x0000_s496646" name="Equation" r:id="rId7" imgW="279360" imgH="164880" progId="Equation.DSMT4">
              <p:embed/>
            </p:oleObj>
          </a:graphicData>
        </a:graphic>
      </p:graphicFrame>
      <p:graphicFrame>
        <p:nvGraphicFramePr>
          <p:cNvPr id="114724" name="Object 7"/>
          <p:cNvGraphicFramePr>
            <a:graphicFrameLocks noChangeAspect="1"/>
          </p:cNvGraphicFramePr>
          <p:nvPr/>
        </p:nvGraphicFramePr>
        <p:xfrm>
          <a:off x="6842125" y="5097463"/>
          <a:ext cx="549275" cy="541337"/>
        </p:xfrm>
        <a:graphic>
          <a:graphicData uri="http://schemas.openxmlformats.org/presentationml/2006/ole">
            <p:oleObj spid="_x0000_s496647" name="Equation" r:id="rId8" imgW="304560" imgH="228600" progId="Equation.DSMT4">
              <p:embed/>
            </p:oleObj>
          </a:graphicData>
        </a:graphic>
      </p:graphicFrame>
      <p:graphicFrame>
        <p:nvGraphicFramePr>
          <p:cNvPr id="114725" name="Object 8"/>
          <p:cNvGraphicFramePr>
            <a:graphicFrameLocks noChangeAspect="1"/>
          </p:cNvGraphicFramePr>
          <p:nvPr/>
        </p:nvGraphicFramePr>
        <p:xfrm>
          <a:off x="6327775" y="5703888"/>
          <a:ext cx="1368425" cy="544512"/>
        </p:xfrm>
        <a:graphic>
          <a:graphicData uri="http://schemas.openxmlformats.org/presentationml/2006/ole">
            <p:oleObj spid="_x0000_s496648" name="Equation" r:id="rId9" imgW="787320" imgH="253800" progId="Equation.DSMT4">
              <p:embed/>
            </p:oleObj>
          </a:graphicData>
        </a:graphic>
      </p:graphicFrame>
      <p:graphicFrame>
        <p:nvGraphicFramePr>
          <p:cNvPr id="114726" name="Object 9"/>
          <p:cNvGraphicFramePr>
            <a:graphicFrameLocks noChangeAspect="1"/>
          </p:cNvGraphicFramePr>
          <p:nvPr/>
        </p:nvGraphicFramePr>
        <p:xfrm>
          <a:off x="7383463" y="5105400"/>
          <a:ext cx="388937" cy="569913"/>
        </p:xfrm>
        <a:graphic>
          <a:graphicData uri="http://schemas.openxmlformats.org/presentationml/2006/ole">
            <p:oleObj spid="_x0000_s496649" name="Equation" r:id="rId10" imgW="215640" imgH="241200" progId="Equation.DSMT4">
              <p:embed/>
            </p:oleObj>
          </a:graphicData>
        </a:graphic>
      </p:graphicFrame>
      <p:graphicFrame>
        <p:nvGraphicFramePr>
          <p:cNvPr id="114727" name="Object 10"/>
          <p:cNvGraphicFramePr>
            <a:graphicFrameLocks noChangeAspect="1"/>
          </p:cNvGraphicFramePr>
          <p:nvPr/>
        </p:nvGraphicFramePr>
        <p:xfrm>
          <a:off x="7689850" y="5703888"/>
          <a:ext cx="1301750" cy="544512"/>
        </p:xfrm>
        <a:graphic>
          <a:graphicData uri="http://schemas.openxmlformats.org/presentationml/2006/ole">
            <p:oleObj spid="_x0000_s496650" name="Equation" r:id="rId11" imgW="749160" imgH="253800" progId="Equation.DSMT4">
              <p:embed/>
            </p:oleObj>
          </a:graphicData>
        </a:graphic>
      </p:graphicFrame>
      <p:graphicFrame>
        <p:nvGraphicFramePr>
          <p:cNvPr id="114728" name="Object 11"/>
          <p:cNvGraphicFramePr>
            <a:graphicFrameLocks noChangeAspect="1"/>
          </p:cNvGraphicFramePr>
          <p:nvPr/>
        </p:nvGraphicFramePr>
        <p:xfrm>
          <a:off x="7847013" y="3924300"/>
          <a:ext cx="915987" cy="647700"/>
        </p:xfrm>
        <a:graphic>
          <a:graphicData uri="http://schemas.openxmlformats.org/presentationml/2006/ole">
            <p:oleObj spid="_x0000_s496651" name="Equation" r:id="rId12" imgW="634680" imgH="393480" progId="Equation.DSMT4">
              <p:embed/>
            </p:oleObj>
          </a:graphicData>
        </a:graphic>
      </p:graphicFrame>
      <p:graphicFrame>
        <p:nvGraphicFramePr>
          <p:cNvPr id="114729" name="Object 12"/>
          <p:cNvGraphicFramePr>
            <a:graphicFrameLocks noChangeAspect="1"/>
          </p:cNvGraphicFramePr>
          <p:nvPr/>
        </p:nvGraphicFramePr>
        <p:xfrm>
          <a:off x="7391400" y="2640013"/>
          <a:ext cx="1416050" cy="788987"/>
        </p:xfrm>
        <a:graphic>
          <a:graphicData uri="http://schemas.openxmlformats.org/presentationml/2006/ole">
            <p:oleObj spid="_x0000_s496652" name="Equation" r:id="rId13" imgW="736560" imgH="355320" progId="Equation.DSMT4">
              <p:embed/>
            </p:oleObj>
          </a:graphicData>
        </a:graphic>
      </p:graphicFrame>
      <p:graphicFrame>
        <p:nvGraphicFramePr>
          <p:cNvPr id="114730" name="Object 13"/>
          <p:cNvGraphicFramePr>
            <a:graphicFrameLocks noChangeAspect="1"/>
          </p:cNvGraphicFramePr>
          <p:nvPr/>
        </p:nvGraphicFramePr>
        <p:xfrm>
          <a:off x="7848600" y="838200"/>
          <a:ext cx="409575" cy="425450"/>
        </p:xfrm>
        <a:graphic>
          <a:graphicData uri="http://schemas.openxmlformats.org/presentationml/2006/ole">
            <p:oleObj spid="_x0000_s496653" name="Equation" r:id="rId14" imgW="164880" imgH="164880" progId="Equation.DSMT4">
              <p:embed/>
            </p:oleObj>
          </a:graphicData>
        </a:graphic>
      </p:graphicFrame>
      <p:graphicFrame>
        <p:nvGraphicFramePr>
          <p:cNvPr id="114731" name="Object 14"/>
          <p:cNvGraphicFramePr>
            <a:graphicFrameLocks noChangeAspect="1"/>
          </p:cNvGraphicFramePr>
          <p:nvPr/>
        </p:nvGraphicFramePr>
        <p:xfrm>
          <a:off x="8229600" y="838200"/>
          <a:ext cx="631825" cy="457200"/>
        </p:xfrm>
        <a:graphic>
          <a:graphicData uri="http://schemas.openxmlformats.org/presentationml/2006/ole">
            <p:oleObj spid="_x0000_s496654" name="Equation" r:id="rId15" imgW="253800" imgH="177480" progId="Equation.DSMT4">
              <p:embed/>
            </p:oleObj>
          </a:graphicData>
        </a:graphic>
      </p:graphicFrame>
      <p:graphicFrame>
        <p:nvGraphicFramePr>
          <p:cNvPr id="114732" name="Object 15"/>
          <p:cNvGraphicFramePr>
            <a:graphicFrameLocks noChangeAspect="1"/>
          </p:cNvGraphicFramePr>
          <p:nvPr/>
        </p:nvGraphicFramePr>
        <p:xfrm>
          <a:off x="6172200" y="1952625"/>
          <a:ext cx="658813" cy="485775"/>
        </p:xfrm>
        <a:graphic>
          <a:graphicData uri="http://schemas.openxmlformats.org/presentationml/2006/ole">
            <p:oleObj spid="_x0000_s496655" name="Equation" r:id="rId16" imgW="317160" imgH="203040" progId="Equation.DSMT4">
              <p:embed/>
            </p:oleObj>
          </a:graphicData>
        </a:graphic>
      </p:graphicFrame>
      <p:graphicFrame>
        <p:nvGraphicFramePr>
          <p:cNvPr id="114733" name="Object 16"/>
          <p:cNvGraphicFramePr>
            <a:graphicFrameLocks noChangeAspect="1"/>
          </p:cNvGraphicFramePr>
          <p:nvPr/>
        </p:nvGraphicFramePr>
        <p:xfrm>
          <a:off x="7446963" y="3536950"/>
          <a:ext cx="401637" cy="349250"/>
        </p:xfrm>
        <a:graphic>
          <a:graphicData uri="http://schemas.openxmlformats.org/presentationml/2006/ole">
            <p:oleObj spid="_x0000_s496656" name="Equation" r:id="rId17" imgW="177480" imgH="177480" progId="Equation.DSMT4">
              <p:embed/>
            </p:oleObj>
          </a:graphicData>
        </a:graphic>
      </p:graphicFrame>
      <p:graphicFrame>
        <p:nvGraphicFramePr>
          <p:cNvPr id="114734" name="Object 17"/>
          <p:cNvGraphicFramePr>
            <a:graphicFrameLocks noChangeAspect="1"/>
          </p:cNvGraphicFramePr>
          <p:nvPr/>
        </p:nvGraphicFramePr>
        <p:xfrm>
          <a:off x="7281863" y="3924300"/>
          <a:ext cx="566737" cy="647700"/>
        </p:xfrm>
        <a:graphic>
          <a:graphicData uri="http://schemas.openxmlformats.org/presentationml/2006/ole">
            <p:oleObj spid="_x0000_s496657" name="Equation" r:id="rId18" imgW="393480" imgH="3934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4692"/>
                                        </p:tgtEl>
                                        <p:attrNameLst>
                                          <p:attrName>style.visibility</p:attrName>
                                        </p:attrNameLst>
                                      </p:cBhvr>
                                      <p:to>
                                        <p:strVal val="visible"/>
                                      </p:to>
                                    </p:set>
                                    <p:animEffect transition="in" filter="wipe(left)">
                                      <p:cBhvr>
                                        <p:cTn id="7" dur="500"/>
                                        <p:tgtEl>
                                          <p:spTgt spid="11469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114723"/>
                                        </p:tgtEl>
                                        <p:attrNameLst>
                                          <p:attrName>style.visibility</p:attrName>
                                        </p:attrNameLst>
                                      </p:cBhvr>
                                      <p:to>
                                        <p:strVal val="visible"/>
                                      </p:to>
                                    </p:set>
                                    <p:animEffect transition="in" filter="wipe(left)">
                                      <p:cBhvr>
                                        <p:cTn id="12" dur="500"/>
                                        <p:tgtEl>
                                          <p:spTgt spid="11472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114730"/>
                                        </p:tgtEl>
                                        <p:attrNameLst>
                                          <p:attrName>style.visibility</p:attrName>
                                        </p:attrNameLst>
                                      </p:cBhvr>
                                      <p:to>
                                        <p:strVal val="visible"/>
                                      </p:to>
                                    </p:set>
                                    <p:animEffect transition="in" filter="wipe(left)">
                                      <p:cBhvr>
                                        <p:cTn id="17" dur="500"/>
                                        <p:tgtEl>
                                          <p:spTgt spid="11473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114731"/>
                                        </p:tgtEl>
                                        <p:attrNameLst>
                                          <p:attrName>style.visibility</p:attrName>
                                        </p:attrNameLst>
                                      </p:cBhvr>
                                      <p:to>
                                        <p:strVal val="visible"/>
                                      </p:to>
                                    </p:set>
                                    <p:animEffect transition="in" filter="wipe(left)">
                                      <p:cBhvr>
                                        <p:cTn id="22" dur="500"/>
                                        <p:tgtEl>
                                          <p:spTgt spid="114731"/>
                                        </p:tgtEl>
                                      </p:cBhvr>
                                    </p:animEffect>
                                  </p:childTnLst>
                                </p:cTn>
                              </p:par>
                            </p:childTnLst>
                          </p:cTn>
                        </p:par>
                        <p:par>
                          <p:cTn id="23" fill="hold">
                            <p:stCondLst>
                              <p:cond delay="500"/>
                            </p:stCondLst>
                            <p:childTnLst>
                              <p:par>
                                <p:cTn id="24" presetID="53" presetClass="entr" presetSubtype="0" fill="hold" grpId="0" nodeType="afterEffect">
                                  <p:stCondLst>
                                    <p:cond delay="0"/>
                                  </p:stCondLst>
                                  <p:iterate type="wd">
                                    <p:tmPct val="10000"/>
                                  </p:iterate>
                                  <p:childTnLst>
                                    <p:set>
                                      <p:cBhvr>
                                        <p:cTn id="25" dur="1" fill="hold">
                                          <p:stCondLst>
                                            <p:cond delay="0"/>
                                          </p:stCondLst>
                                        </p:cTn>
                                        <p:tgtEl>
                                          <p:spTgt spid="114690"/>
                                        </p:tgtEl>
                                        <p:attrNameLst>
                                          <p:attrName>style.visibility</p:attrName>
                                        </p:attrNameLst>
                                      </p:cBhvr>
                                      <p:to>
                                        <p:strVal val="visible"/>
                                      </p:to>
                                    </p:set>
                                    <p:anim calcmode="lin" valueType="num">
                                      <p:cBhvr>
                                        <p:cTn id="26" dur="500" fill="hold"/>
                                        <p:tgtEl>
                                          <p:spTgt spid="114690"/>
                                        </p:tgtEl>
                                        <p:attrNameLst>
                                          <p:attrName>ppt_w</p:attrName>
                                        </p:attrNameLst>
                                      </p:cBhvr>
                                      <p:tavLst>
                                        <p:tav tm="0">
                                          <p:val>
                                            <p:fltVal val="0"/>
                                          </p:val>
                                        </p:tav>
                                        <p:tav tm="100000">
                                          <p:val>
                                            <p:strVal val="#ppt_w"/>
                                          </p:val>
                                        </p:tav>
                                      </p:tavLst>
                                    </p:anim>
                                    <p:anim calcmode="lin" valueType="num">
                                      <p:cBhvr>
                                        <p:cTn id="27" dur="500" fill="hold"/>
                                        <p:tgtEl>
                                          <p:spTgt spid="114690"/>
                                        </p:tgtEl>
                                        <p:attrNameLst>
                                          <p:attrName>ppt_h</p:attrName>
                                        </p:attrNameLst>
                                      </p:cBhvr>
                                      <p:tavLst>
                                        <p:tav tm="0">
                                          <p:val>
                                            <p:fltVal val="0"/>
                                          </p:val>
                                        </p:tav>
                                        <p:tav tm="100000">
                                          <p:val>
                                            <p:strVal val="#ppt_h"/>
                                          </p:val>
                                        </p:tav>
                                      </p:tavLst>
                                    </p:anim>
                                    <p:animEffect transition="in" filter="fade">
                                      <p:cBhvr>
                                        <p:cTn id="28" dur="500"/>
                                        <p:tgtEl>
                                          <p:spTgt spid="114690"/>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iterate type="wd">
                                    <p:tmPct val="10000"/>
                                  </p:iterate>
                                  <p:childTnLst>
                                    <p:set>
                                      <p:cBhvr>
                                        <p:cTn id="32" dur="1" fill="hold">
                                          <p:stCondLst>
                                            <p:cond delay="0"/>
                                          </p:stCondLst>
                                        </p:cTn>
                                        <p:tgtEl>
                                          <p:spTgt spid="114694"/>
                                        </p:tgtEl>
                                        <p:attrNameLst>
                                          <p:attrName>style.visibility</p:attrName>
                                        </p:attrNameLst>
                                      </p:cBhvr>
                                      <p:to>
                                        <p:strVal val="visible"/>
                                      </p:to>
                                    </p:set>
                                    <p:animEffect transition="in" filter="wipe(left)">
                                      <p:cBhvr>
                                        <p:cTn id="33" dur="500"/>
                                        <p:tgtEl>
                                          <p:spTgt spid="114694"/>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iterate type="wd">
                                    <p:tmPct val="10000"/>
                                  </p:iterate>
                                  <p:childTnLst>
                                    <p:set>
                                      <p:cBhvr>
                                        <p:cTn id="37" dur="1" fill="hold">
                                          <p:stCondLst>
                                            <p:cond delay="0"/>
                                          </p:stCondLst>
                                        </p:cTn>
                                        <p:tgtEl>
                                          <p:spTgt spid="2"/>
                                        </p:tgtEl>
                                        <p:attrNameLst>
                                          <p:attrName>style.visibility</p:attrName>
                                        </p:attrNameLst>
                                      </p:cBhvr>
                                      <p:to>
                                        <p:strVal val="visible"/>
                                      </p:to>
                                    </p:set>
                                    <p:animEffect transition="in" filter="wipe(left)">
                                      <p:cBhvr>
                                        <p:cTn id="38" dur="500"/>
                                        <p:tgtEl>
                                          <p:spTgt spid="2"/>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iterate type="wd">
                                    <p:tmPct val="10000"/>
                                  </p:iterate>
                                  <p:childTnLst>
                                    <p:set>
                                      <p:cBhvr>
                                        <p:cTn id="42" dur="1" fill="hold">
                                          <p:stCondLst>
                                            <p:cond delay="0"/>
                                          </p:stCondLst>
                                        </p:cTn>
                                        <p:tgtEl>
                                          <p:spTgt spid="114711"/>
                                        </p:tgtEl>
                                        <p:attrNameLst>
                                          <p:attrName>style.visibility</p:attrName>
                                        </p:attrNameLst>
                                      </p:cBhvr>
                                      <p:to>
                                        <p:strVal val="visible"/>
                                      </p:to>
                                    </p:set>
                                    <p:animEffect transition="in" filter="wipe(left)">
                                      <p:cBhvr>
                                        <p:cTn id="43" dur="500"/>
                                        <p:tgtEl>
                                          <p:spTgt spid="114711"/>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iterate type="wd">
                                    <p:tmPct val="10000"/>
                                  </p:iterate>
                                  <p:childTnLst>
                                    <p:set>
                                      <p:cBhvr>
                                        <p:cTn id="47" dur="1" fill="hold">
                                          <p:stCondLst>
                                            <p:cond delay="0"/>
                                          </p:stCondLst>
                                        </p:cTn>
                                        <p:tgtEl>
                                          <p:spTgt spid="114693"/>
                                        </p:tgtEl>
                                        <p:attrNameLst>
                                          <p:attrName>style.visibility</p:attrName>
                                        </p:attrNameLst>
                                      </p:cBhvr>
                                      <p:to>
                                        <p:strVal val="visible"/>
                                      </p:to>
                                    </p:set>
                                    <p:animEffect transition="in" filter="wipe(left)">
                                      <p:cBhvr>
                                        <p:cTn id="48" dur="500"/>
                                        <p:tgtEl>
                                          <p:spTgt spid="114693"/>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iterate type="wd">
                                    <p:tmPct val="10000"/>
                                  </p:iterate>
                                  <p:childTnLst>
                                    <p:set>
                                      <p:cBhvr>
                                        <p:cTn id="52" dur="1" fill="hold">
                                          <p:stCondLst>
                                            <p:cond delay="0"/>
                                          </p:stCondLst>
                                        </p:cTn>
                                        <p:tgtEl>
                                          <p:spTgt spid="114732"/>
                                        </p:tgtEl>
                                        <p:attrNameLst>
                                          <p:attrName>style.visibility</p:attrName>
                                        </p:attrNameLst>
                                      </p:cBhvr>
                                      <p:to>
                                        <p:strVal val="visible"/>
                                      </p:to>
                                    </p:set>
                                    <p:animEffect transition="in" filter="wipe(left)">
                                      <p:cBhvr>
                                        <p:cTn id="53" dur="500"/>
                                        <p:tgtEl>
                                          <p:spTgt spid="114732"/>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iterate type="wd">
                                    <p:tmPct val="10000"/>
                                  </p:iterate>
                                  <p:childTnLst>
                                    <p:set>
                                      <p:cBhvr>
                                        <p:cTn id="57" dur="1" fill="hold">
                                          <p:stCondLst>
                                            <p:cond delay="0"/>
                                          </p:stCondLst>
                                        </p:cTn>
                                        <p:tgtEl>
                                          <p:spTgt spid="114712"/>
                                        </p:tgtEl>
                                        <p:attrNameLst>
                                          <p:attrName>style.visibility</p:attrName>
                                        </p:attrNameLst>
                                      </p:cBhvr>
                                      <p:to>
                                        <p:strVal val="visible"/>
                                      </p:to>
                                    </p:set>
                                    <p:animEffect transition="in" filter="wipe(left)">
                                      <p:cBhvr>
                                        <p:cTn id="58" dur="500"/>
                                        <p:tgtEl>
                                          <p:spTgt spid="114712"/>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iterate type="wd">
                                    <p:tmPct val="10000"/>
                                  </p:iterate>
                                  <p:childTnLst>
                                    <p:set>
                                      <p:cBhvr>
                                        <p:cTn id="62" dur="1" fill="hold">
                                          <p:stCondLst>
                                            <p:cond delay="0"/>
                                          </p:stCondLst>
                                        </p:cTn>
                                        <p:tgtEl>
                                          <p:spTgt spid="4"/>
                                        </p:tgtEl>
                                        <p:attrNameLst>
                                          <p:attrName>style.visibility</p:attrName>
                                        </p:attrNameLst>
                                      </p:cBhvr>
                                      <p:to>
                                        <p:strVal val="visible"/>
                                      </p:to>
                                    </p:set>
                                    <p:animEffect transition="in" filter="wipe(left)">
                                      <p:cBhvr>
                                        <p:cTn id="63" dur="500"/>
                                        <p:tgtEl>
                                          <p:spTgt spid="4"/>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iterate type="wd">
                                    <p:tmPct val="10000"/>
                                  </p:iterate>
                                  <p:childTnLst>
                                    <p:set>
                                      <p:cBhvr>
                                        <p:cTn id="67" dur="1" fill="hold">
                                          <p:stCondLst>
                                            <p:cond delay="0"/>
                                          </p:stCondLst>
                                        </p:cTn>
                                        <p:tgtEl>
                                          <p:spTgt spid="114695"/>
                                        </p:tgtEl>
                                        <p:attrNameLst>
                                          <p:attrName>style.visibility</p:attrName>
                                        </p:attrNameLst>
                                      </p:cBhvr>
                                      <p:to>
                                        <p:strVal val="visible"/>
                                      </p:to>
                                    </p:set>
                                    <p:animEffect transition="in" filter="wipe(left)">
                                      <p:cBhvr>
                                        <p:cTn id="68" dur="500"/>
                                        <p:tgtEl>
                                          <p:spTgt spid="114695"/>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iterate type="wd">
                                    <p:tmPct val="10000"/>
                                  </p:iterate>
                                  <p:childTnLst>
                                    <p:set>
                                      <p:cBhvr>
                                        <p:cTn id="72" dur="1" fill="hold">
                                          <p:stCondLst>
                                            <p:cond delay="0"/>
                                          </p:stCondLst>
                                        </p:cTn>
                                        <p:tgtEl>
                                          <p:spTgt spid="114729"/>
                                        </p:tgtEl>
                                        <p:attrNameLst>
                                          <p:attrName>style.visibility</p:attrName>
                                        </p:attrNameLst>
                                      </p:cBhvr>
                                      <p:to>
                                        <p:strVal val="visible"/>
                                      </p:to>
                                    </p:set>
                                    <p:animEffect transition="in" filter="wipe(left)">
                                      <p:cBhvr>
                                        <p:cTn id="73" dur="500"/>
                                        <p:tgtEl>
                                          <p:spTgt spid="114729"/>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grpId="0" nodeType="clickEffect">
                                  <p:stCondLst>
                                    <p:cond delay="0"/>
                                  </p:stCondLst>
                                  <p:iterate type="wd">
                                    <p:tmPct val="10000"/>
                                  </p:iterate>
                                  <p:childTnLst>
                                    <p:set>
                                      <p:cBhvr>
                                        <p:cTn id="77" dur="1" fill="hold">
                                          <p:stCondLst>
                                            <p:cond delay="0"/>
                                          </p:stCondLst>
                                        </p:cTn>
                                        <p:tgtEl>
                                          <p:spTgt spid="114696"/>
                                        </p:tgtEl>
                                        <p:attrNameLst>
                                          <p:attrName>style.visibility</p:attrName>
                                        </p:attrNameLst>
                                      </p:cBhvr>
                                      <p:to>
                                        <p:strVal val="visible"/>
                                      </p:to>
                                    </p:set>
                                    <p:animEffect transition="in" filter="wipe(left)">
                                      <p:cBhvr>
                                        <p:cTn id="78" dur="500"/>
                                        <p:tgtEl>
                                          <p:spTgt spid="114696"/>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grpId="0" nodeType="clickEffect">
                                  <p:stCondLst>
                                    <p:cond delay="0"/>
                                  </p:stCondLst>
                                  <p:iterate type="wd">
                                    <p:tmPct val="10000"/>
                                  </p:iterate>
                                  <p:childTnLst>
                                    <p:set>
                                      <p:cBhvr>
                                        <p:cTn id="82" dur="1" fill="hold">
                                          <p:stCondLst>
                                            <p:cond delay="0"/>
                                          </p:stCondLst>
                                        </p:cTn>
                                        <p:tgtEl>
                                          <p:spTgt spid="114718"/>
                                        </p:tgtEl>
                                        <p:attrNameLst>
                                          <p:attrName>style.visibility</p:attrName>
                                        </p:attrNameLst>
                                      </p:cBhvr>
                                      <p:to>
                                        <p:strVal val="visible"/>
                                      </p:to>
                                    </p:set>
                                    <p:animEffect transition="in" filter="wipe(left)">
                                      <p:cBhvr>
                                        <p:cTn id="83" dur="500"/>
                                        <p:tgtEl>
                                          <p:spTgt spid="114718"/>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iterate type="wd">
                                    <p:tmPct val="10000"/>
                                  </p:iterate>
                                  <p:childTnLst>
                                    <p:set>
                                      <p:cBhvr>
                                        <p:cTn id="87" dur="1" fill="hold">
                                          <p:stCondLst>
                                            <p:cond delay="0"/>
                                          </p:stCondLst>
                                        </p:cTn>
                                        <p:tgtEl>
                                          <p:spTgt spid="114697"/>
                                        </p:tgtEl>
                                        <p:attrNameLst>
                                          <p:attrName>style.visibility</p:attrName>
                                        </p:attrNameLst>
                                      </p:cBhvr>
                                      <p:to>
                                        <p:strVal val="visible"/>
                                      </p:to>
                                    </p:set>
                                    <p:animEffect transition="in" filter="wipe(left)">
                                      <p:cBhvr>
                                        <p:cTn id="88" dur="500"/>
                                        <p:tgtEl>
                                          <p:spTgt spid="114697"/>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nodeType="clickEffect">
                                  <p:stCondLst>
                                    <p:cond delay="0"/>
                                  </p:stCondLst>
                                  <p:iterate type="wd">
                                    <p:tmPct val="10000"/>
                                  </p:iterate>
                                  <p:childTnLst>
                                    <p:set>
                                      <p:cBhvr>
                                        <p:cTn id="92" dur="1" fill="hold">
                                          <p:stCondLst>
                                            <p:cond delay="0"/>
                                          </p:stCondLst>
                                        </p:cTn>
                                        <p:tgtEl>
                                          <p:spTgt spid="114733"/>
                                        </p:tgtEl>
                                        <p:attrNameLst>
                                          <p:attrName>style.visibility</p:attrName>
                                        </p:attrNameLst>
                                      </p:cBhvr>
                                      <p:to>
                                        <p:strVal val="visible"/>
                                      </p:to>
                                    </p:set>
                                    <p:animEffect transition="in" filter="wipe(left)">
                                      <p:cBhvr>
                                        <p:cTn id="93" dur="500"/>
                                        <p:tgtEl>
                                          <p:spTgt spid="114733"/>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grpId="0" nodeType="clickEffect">
                                  <p:stCondLst>
                                    <p:cond delay="0"/>
                                  </p:stCondLst>
                                  <p:iterate type="wd">
                                    <p:tmPct val="10000"/>
                                  </p:iterate>
                                  <p:childTnLst>
                                    <p:set>
                                      <p:cBhvr>
                                        <p:cTn id="97" dur="1" fill="hold">
                                          <p:stCondLst>
                                            <p:cond delay="0"/>
                                          </p:stCondLst>
                                        </p:cTn>
                                        <p:tgtEl>
                                          <p:spTgt spid="114719"/>
                                        </p:tgtEl>
                                        <p:attrNameLst>
                                          <p:attrName>style.visibility</p:attrName>
                                        </p:attrNameLst>
                                      </p:cBhvr>
                                      <p:to>
                                        <p:strVal val="visible"/>
                                      </p:to>
                                    </p:set>
                                    <p:animEffect transition="in" filter="wipe(left)">
                                      <p:cBhvr>
                                        <p:cTn id="98" dur="500"/>
                                        <p:tgtEl>
                                          <p:spTgt spid="114719"/>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grpId="0" nodeType="clickEffect">
                                  <p:stCondLst>
                                    <p:cond delay="0"/>
                                  </p:stCondLst>
                                  <p:iterate type="wd">
                                    <p:tmPct val="10000"/>
                                  </p:iterate>
                                  <p:childTnLst>
                                    <p:set>
                                      <p:cBhvr>
                                        <p:cTn id="102" dur="1" fill="hold">
                                          <p:stCondLst>
                                            <p:cond delay="0"/>
                                          </p:stCondLst>
                                        </p:cTn>
                                        <p:tgtEl>
                                          <p:spTgt spid="114720"/>
                                        </p:tgtEl>
                                        <p:attrNameLst>
                                          <p:attrName>style.visibility</p:attrName>
                                        </p:attrNameLst>
                                      </p:cBhvr>
                                      <p:to>
                                        <p:strVal val="visible"/>
                                      </p:to>
                                    </p:set>
                                    <p:animEffect transition="in" filter="wipe(left)">
                                      <p:cBhvr>
                                        <p:cTn id="103" dur="500"/>
                                        <p:tgtEl>
                                          <p:spTgt spid="114720"/>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iterate type="wd">
                                    <p:tmPct val="10000"/>
                                  </p:iterate>
                                  <p:childTnLst>
                                    <p:set>
                                      <p:cBhvr>
                                        <p:cTn id="107" dur="1" fill="hold">
                                          <p:stCondLst>
                                            <p:cond delay="0"/>
                                          </p:stCondLst>
                                        </p:cTn>
                                        <p:tgtEl>
                                          <p:spTgt spid="114721"/>
                                        </p:tgtEl>
                                        <p:attrNameLst>
                                          <p:attrName>style.visibility</p:attrName>
                                        </p:attrNameLst>
                                      </p:cBhvr>
                                      <p:to>
                                        <p:strVal val="visible"/>
                                      </p:to>
                                    </p:set>
                                    <p:animEffect transition="in" filter="wipe(left)">
                                      <p:cBhvr>
                                        <p:cTn id="108" dur="500"/>
                                        <p:tgtEl>
                                          <p:spTgt spid="114721"/>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nodeType="clickEffect">
                                  <p:stCondLst>
                                    <p:cond delay="0"/>
                                  </p:stCondLst>
                                  <p:iterate type="wd">
                                    <p:tmPct val="10000"/>
                                  </p:iterate>
                                  <p:childTnLst>
                                    <p:set>
                                      <p:cBhvr>
                                        <p:cTn id="112" dur="1" fill="hold">
                                          <p:stCondLst>
                                            <p:cond delay="0"/>
                                          </p:stCondLst>
                                        </p:cTn>
                                        <p:tgtEl>
                                          <p:spTgt spid="114734"/>
                                        </p:tgtEl>
                                        <p:attrNameLst>
                                          <p:attrName>style.visibility</p:attrName>
                                        </p:attrNameLst>
                                      </p:cBhvr>
                                      <p:to>
                                        <p:strVal val="visible"/>
                                      </p:to>
                                    </p:set>
                                    <p:animEffect transition="in" filter="wipe(left)">
                                      <p:cBhvr>
                                        <p:cTn id="113" dur="500"/>
                                        <p:tgtEl>
                                          <p:spTgt spid="114734"/>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8" fill="hold" nodeType="clickEffect">
                                  <p:stCondLst>
                                    <p:cond delay="0"/>
                                  </p:stCondLst>
                                  <p:iterate type="wd">
                                    <p:tmPct val="10000"/>
                                  </p:iterate>
                                  <p:childTnLst>
                                    <p:set>
                                      <p:cBhvr>
                                        <p:cTn id="117" dur="1" fill="hold">
                                          <p:stCondLst>
                                            <p:cond delay="0"/>
                                          </p:stCondLst>
                                        </p:cTn>
                                        <p:tgtEl>
                                          <p:spTgt spid="114728"/>
                                        </p:tgtEl>
                                        <p:attrNameLst>
                                          <p:attrName>style.visibility</p:attrName>
                                        </p:attrNameLst>
                                      </p:cBhvr>
                                      <p:to>
                                        <p:strVal val="visible"/>
                                      </p:to>
                                    </p:set>
                                    <p:animEffect transition="in" filter="wipe(left)">
                                      <p:cBhvr>
                                        <p:cTn id="118" dur="500"/>
                                        <p:tgtEl>
                                          <p:spTgt spid="114728"/>
                                        </p:tgtEl>
                                      </p:cBhvr>
                                    </p:animEffect>
                                  </p:childTnLst>
                                </p:cTn>
                              </p:par>
                            </p:childTnLst>
                          </p:cTn>
                        </p:par>
                      </p:childTnLst>
                    </p:cTn>
                  </p:par>
                  <p:par>
                    <p:cTn id="119" fill="hold">
                      <p:stCondLst>
                        <p:cond delay="indefinite"/>
                      </p:stCondLst>
                      <p:childTnLst>
                        <p:par>
                          <p:cTn id="120" fill="hold">
                            <p:stCondLst>
                              <p:cond delay="0"/>
                            </p:stCondLst>
                            <p:childTnLst>
                              <p:par>
                                <p:cTn id="121" presetID="22" presetClass="entr" presetSubtype="8" fill="hold" grpId="0" nodeType="clickEffect">
                                  <p:stCondLst>
                                    <p:cond delay="0"/>
                                  </p:stCondLst>
                                  <p:iterate type="wd">
                                    <p:tmPct val="10000"/>
                                  </p:iterate>
                                  <p:childTnLst>
                                    <p:set>
                                      <p:cBhvr>
                                        <p:cTn id="122" dur="1" fill="hold">
                                          <p:stCondLst>
                                            <p:cond delay="0"/>
                                          </p:stCondLst>
                                        </p:cTn>
                                        <p:tgtEl>
                                          <p:spTgt spid="114722"/>
                                        </p:tgtEl>
                                        <p:attrNameLst>
                                          <p:attrName>style.visibility</p:attrName>
                                        </p:attrNameLst>
                                      </p:cBhvr>
                                      <p:to>
                                        <p:strVal val="visible"/>
                                      </p:to>
                                    </p:set>
                                    <p:animEffect transition="in" filter="wipe(left)">
                                      <p:cBhvr>
                                        <p:cTn id="123" dur="500"/>
                                        <p:tgtEl>
                                          <p:spTgt spid="114722"/>
                                        </p:tgtEl>
                                      </p:cBhvr>
                                    </p:animEffect>
                                  </p:childTnLst>
                                </p:cTn>
                              </p:par>
                            </p:childTnLst>
                          </p:cTn>
                        </p:par>
                      </p:childTnLst>
                    </p:cTn>
                  </p:par>
                  <p:par>
                    <p:cTn id="124" fill="hold">
                      <p:stCondLst>
                        <p:cond delay="indefinite"/>
                      </p:stCondLst>
                      <p:childTnLst>
                        <p:par>
                          <p:cTn id="125" fill="hold">
                            <p:stCondLst>
                              <p:cond delay="0"/>
                            </p:stCondLst>
                            <p:childTnLst>
                              <p:par>
                                <p:cTn id="126" presetID="22" presetClass="entr" presetSubtype="8" fill="hold" grpId="0" nodeType="clickEffect">
                                  <p:stCondLst>
                                    <p:cond delay="0"/>
                                  </p:stCondLst>
                                  <p:iterate type="wd">
                                    <p:tmPct val="10000"/>
                                  </p:iterate>
                                  <p:childTnLst>
                                    <p:set>
                                      <p:cBhvr>
                                        <p:cTn id="127" dur="1" fill="hold">
                                          <p:stCondLst>
                                            <p:cond delay="0"/>
                                          </p:stCondLst>
                                        </p:cTn>
                                        <p:tgtEl>
                                          <p:spTgt spid="114698"/>
                                        </p:tgtEl>
                                        <p:attrNameLst>
                                          <p:attrName>style.visibility</p:attrName>
                                        </p:attrNameLst>
                                      </p:cBhvr>
                                      <p:to>
                                        <p:strVal val="visible"/>
                                      </p:to>
                                    </p:set>
                                    <p:animEffect transition="in" filter="wipe(left)">
                                      <p:cBhvr>
                                        <p:cTn id="128" dur="500"/>
                                        <p:tgtEl>
                                          <p:spTgt spid="114698"/>
                                        </p:tgtEl>
                                      </p:cBhvr>
                                    </p:animEffect>
                                  </p:childTnLst>
                                </p:cTn>
                              </p:par>
                            </p:childTnLst>
                          </p:cTn>
                        </p:par>
                      </p:childTnLst>
                    </p:cTn>
                  </p:par>
                  <p:par>
                    <p:cTn id="129" fill="hold">
                      <p:stCondLst>
                        <p:cond delay="indefinite"/>
                      </p:stCondLst>
                      <p:childTnLst>
                        <p:par>
                          <p:cTn id="130" fill="hold">
                            <p:stCondLst>
                              <p:cond delay="0"/>
                            </p:stCondLst>
                            <p:childTnLst>
                              <p:par>
                                <p:cTn id="131" presetID="22" presetClass="entr" presetSubtype="8" fill="hold" grpId="0" nodeType="clickEffect">
                                  <p:stCondLst>
                                    <p:cond delay="0"/>
                                  </p:stCondLst>
                                  <p:iterate type="wd">
                                    <p:tmPct val="10000"/>
                                  </p:iterate>
                                  <p:childTnLst>
                                    <p:set>
                                      <p:cBhvr>
                                        <p:cTn id="132" dur="1" fill="hold">
                                          <p:stCondLst>
                                            <p:cond delay="0"/>
                                          </p:stCondLst>
                                        </p:cTn>
                                        <p:tgtEl>
                                          <p:spTgt spid="114699"/>
                                        </p:tgtEl>
                                        <p:attrNameLst>
                                          <p:attrName>style.visibility</p:attrName>
                                        </p:attrNameLst>
                                      </p:cBhvr>
                                      <p:to>
                                        <p:strVal val="visible"/>
                                      </p:to>
                                    </p:set>
                                    <p:animEffect transition="in" filter="wipe(left)">
                                      <p:cBhvr>
                                        <p:cTn id="133" dur="500"/>
                                        <p:tgtEl>
                                          <p:spTgt spid="114699"/>
                                        </p:tgtEl>
                                      </p:cBhvr>
                                    </p:animEffect>
                                  </p:childTnLst>
                                </p:cTn>
                              </p:par>
                            </p:childTnLst>
                          </p:cTn>
                        </p:par>
                      </p:childTnLst>
                    </p:cTn>
                  </p:par>
                  <p:par>
                    <p:cTn id="134" fill="hold">
                      <p:stCondLst>
                        <p:cond delay="indefinite"/>
                      </p:stCondLst>
                      <p:childTnLst>
                        <p:par>
                          <p:cTn id="135" fill="hold">
                            <p:stCondLst>
                              <p:cond delay="0"/>
                            </p:stCondLst>
                            <p:childTnLst>
                              <p:par>
                                <p:cTn id="136" presetID="22" presetClass="entr" presetSubtype="8" fill="hold" grpId="0" nodeType="clickEffect">
                                  <p:stCondLst>
                                    <p:cond delay="0"/>
                                  </p:stCondLst>
                                  <p:iterate type="wd">
                                    <p:tmPct val="10000"/>
                                  </p:iterate>
                                  <p:childTnLst>
                                    <p:set>
                                      <p:cBhvr>
                                        <p:cTn id="137" dur="1" fill="hold">
                                          <p:stCondLst>
                                            <p:cond delay="0"/>
                                          </p:stCondLst>
                                        </p:cTn>
                                        <p:tgtEl>
                                          <p:spTgt spid="114700"/>
                                        </p:tgtEl>
                                        <p:attrNameLst>
                                          <p:attrName>style.visibility</p:attrName>
                                        </p:attrNameLst>
                                      </p:cBhvr>
                                      <p:to>
                                        <p:strVal val="visible"/>
                                      </p:to>
                                    </p:set>
                                    <p:animEffect transition="in" filter="wipe(left)">
                                      <p:cBhvr>
                                        <p:cTn id="138" dur="500"/>
                                        <p:tgtEl>
                                          <p:spTgt spid="114700"/>
                                        </p:tgtEl>
                                      </p:cBhvr>
                                    </p:animEffect>
                                  </p:childTnLst>
                                </p:cTn>
                              </p:par>
                            </p:childTnLst>
                          </p:cTn>
                        </p:par>
                      </p:childTnLst>
                    </p:cTn>
                  </p:par>
                  <p:par>
                    <p:cTn id="139" fill="hold">
                      <p:stCondLst>
                        <p:cond delay="indefinite"/>
                      </p:stCondLst>
                      <p:childTnLst>
                        <p:par>
                          <p:cTn id="140" fill="hold">
                            <p:stCondLst>
                              <p:cond delay="0"/>
                            </p:stCondLst>
                            <p:childTnLst>
                              <p:par>
                                <p:cTn id="141" presetID="22" presetClass="entr" presetSubtype="8" fill="hold" nodeType="clickEffect">
                                  <p:stCondLst>
                                    <p:cond delay="0"/>
                                  </p:stCondLst>
                                  <p:iterate type="wd">
                                    <p:tmPct val="10000"/>
                                  </p:iterate>
                                  <p:childTnLst>
                                    <p:set>
                                      <p:cBhvr>
                                        <p:cTn id="142" dur="1" fill="hold">
                                          <p:stCondLst>
                                            <p:cond delay="0"/>
                                          </p:stCondLst>
                                        </p:cTn>
                                        <p:tgtEl>
                                          <p:spTgt spid="114724"/>
                                        </p:tgtEl>
                                        <p:attrNameLst>
                                          <p:attrName>style.visibility</p:attrName>
                                        </p:attrNameLst>
                                      </p:cBhvr>
                                      <p:to>
                                        <p:strVal val="visible"/>
                                      </p:to>
                                    </p:set>
                                    <p:animEffect transition="in" filter="wipe(left)">
                                      <p:cBhvr>
                                        <p:cTn id="143" dur="500"/>
                                        <p:tgtEl>
                                          <p:spTgt spid="114724"/>
                                        </p:tgtEl>
                                      </p:cBhvr>
                                    </p:animEffect>
                                  </p:childTnLst>
                                </p:cTn>
                              </p:par>
                            </p:childTnLst>
                          </p:cTn>
                        </p:par>
                      </p:childTnLst>
                    </p:cTn>
                  </p:par>
                  <p:par>
                    <p:cTn id="144" fill="hold">
                      <p:stCondLst>
                        <p:cond delay="indefinite"/>
                      </p:stCondLst>
                      <p:childTnLst>
                        <p:par>
                          <p:cTn id="145" fill="hold">
                            <p:stCondLst>
                              <p:cond delay="0"/>
                            </p:stCondLst>
                            <p:childTnLst>
                              <p:par>
                                <p:cTn id="146" presetID="22" presetClass="entr" presetSubtype="8" fill="hold" nodeType="clickEffect">
                                  <p:stCondLst>
                                    <p:cond delay="0"/>
                                  </p:stCondLst>
                                  <p:iterate type="wd">
                                    <p:tmPct val="10000"/>
                                  </p:iterate>
                                  <p:childTnLst>
                                    <p:set>
                                      <p:cBhvr>
                                        <p:cTn id="147" dur="1" fill="hold">
                                          <p:stCondLst>
                                            <p:cond delay="0"/>
                                          </p:stCondLst>
                                        </p:cTn>
                                        <p:tgtEl>
                                          <p:spTgt spid="114725"/>
                                        </p:tgtEl>
                                        <p:attrNameLst>
                                          <p:attrName>style.visibility</p:attrName>
                                        </p:attrNameLst>
                                      </p:cBhvr>
                                      <p:to>
                                        <p:strVal val="visible"/>
                                      </p:to>
                                    </p:set>
                                    <p:animEffect transition="in" filter="wipe(left)">
                                      <p:cBhvr>
                                        <p:cTn id="148" dur="500"/>
                                        <p:tgtEl>
                                          <p:spTgt spid="114725"/>
                                        </p:tgtEl>
                                      </p:cBhvr>
                                    </p:animEffect>
                                  </p:childTnLst>
                                </p:cTn>
                              </p:par>
                            </p:childTnLst>
                          </p:cTn>
                        </p:par>
                      </p:childTnLst>
                    </p:cTn>
                  </p:par>
                  <p:par>
                    <p:cTn id="149" fill="hold">
                      <p:stCondLst>
                        <p:cond delay="indefinite"/>
                      </p:stCondLst>
                      <p:childTnLst>
                        <p:par>
                          <p:cTn id="150" fill="hold">
                            <p:stCondLst>
                              <p:cond delay="0"/>
                            </p:stCondLst>
                            <p:childTnLst>
                              <p:par>
                                <p:cTn id="151" presetID="22" presetClass="entr" presetSubtype="8" fill="hold" nodeType="clickEffect">
                                  <p:stCondLst>
                                    <p:cond delay="0"/>
                                  </p:stCondLst>
                                  <p:iterate type="wd">
                                    <p:tmPct val="10000"/>
                                  </p:iterate>
                                  <p:childTnLst>
                                    <p:set>
                                      <p:cBhvr>
                                        <p:cTn id="152" dur="1" fill="hold">
                                          <p:stCondLst>
                                            <p:cond delay="0"/>
                                          </p:stCondLst>
                                        </p:cTn>
                                        <p:tgtEl>
                                          <p:spTgt spid="114726"/>
                                        </p:tgtEl>
                                        <p:attrNameLst>
                                          <p:attrName>style.visibility</p:attrName>
                                        </p:attrNameLst>
                                      </p:cBhvr>
                                      <p:to>
                                        <p:strVal val="visible"/>
                                      </p:to>
                                    </p:set>
                                    <p:animEffect transition="in" filter="wipe(left)">
                                      <p:cBhvr>
                                        <p:cTn id="153" dur="500"/>
                                        <p:tgtEl>
                                          <p:spTgt spid="114726"/>
                                        </p:tgtEl>
                                      </p:cBhvr>
                                    </p:animEffect>
                                  </p:childTnLst>
                                </p:cTn>
                              </p:par>
                            </p:childTnLst>
                          </p:cTn>
                        </p:par>
                      </p:childTnLst>
                    </p:cTn>
                  </p:par>
                  <p:par>
                    <p:cTn id="154" fill="hold">
                      <p:stCondLst>
                        <p:cond delay="indefinite"/>
                      </p:stCondLst>
                      <p:childTnLst>
                        <p:par>
                          <p:cTn id="155" fill="hold">
                            <p:stCondLst>
                              <p:cond delay="0"/>
                            </p:stCondLst>
                            <p:childTnLst>
                              <p:par>
                                <p:cTn id="156" presetID="22" presetClass="entr" presetSubtype="8" fill="hold" nodeType="clickEffect">
                                  <p:stCondLst>
                                    <p:cond delay="0"/>
                                  </p:stCondLst>
                                  <p:iterate type="wd">
                                    <p:tmPct val="10000"/>
                                  </p:iterate>
                                  <p:childTnLst>
                                    <p:set>
                                      <p:cBhvr>
                                        <p:cTn id="157" dur="1" fill="hold">
                                          <p:stCondLst>
                                            <p:cond delay="0"/>
                                          </p:stCondLst>
                                        </p:cTn>
                                        <p:tgtEl>
                                          <p:spTgt spid="114727"/>
                                        </p:tgtEl>
                                        <p:attrNameLst>
                                          <p:attrName>style.visibility</p:attrName>
                                        </p:attrNameLst>
                                      </p:cBhvr>
                                      <p:to>
                                        <p:strVal val="visible"/>
                                      </p:to>
                                    </p:set>
                                    <p:animEffect transition="in" filter="wipe(left)">
                                      <p:cBhvr>
                                        <p:cTn id="158" dur="500"/>
                                        <p:tgtEl>
                                          <p:spTgt spid="1147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animBg="1"/>
      <p:bldP spid="114692" grpId="0" animBg="1" autoUpdateAnimBg="0"/>
      <p:bldP spid="114694" grpId="0"/>
      <p:bldP spid="114696" grpId="0"/>
      <p:bldP spid="114698" grpId="0"/>
      <p:bldP spid="114699" grpId="0" animBg="1" autoUpdateAnimBg="0"/>
      <p:bldP spid="114700" grpId="0"/>
      <p:bldP spid="114711" grpId="0"/>
      <p:bldP spid="114712" grpId="0"/>
      <p:bldP spid="114718" grpId="0"/>
      <p:bldP spid="114719" grpId="0"/>
      <p:bldP spid="114720" grpId="0"/>
      <p:bldP spid="114722" grpId="0"/>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8686" name="Rectangle 4"/>
          <p:cNvSpPr>
            <a:spLocks noGrp="1" noChangeArrowheads="1"/>
          </p:cNvSpPr>
          <p:nvPr>
            <p:ph type="dt" sz="quarter" idx="10"/>
          </p:nvPr>
        </p:nvSpPr>
        <p:spPr>
          <a:noFill/>
        </p:spPr>
        <p:txBody>
          <a:bodyPr/>
          <a:lstStyle/>
          <a:p>
            <a:r>
              <a:rPr lang="en-US" smtClean="0"/>
              <a:t>Wednesday, June 22, 2011</a:t>
            </a:r>
          </a:p>
        </p:txBody>
      </p:sp>
      <p:sp>
        <p:nvSpPr>
          <p:cNvPr id="28687" name="Rectangle 5"/>
          <p:cNvSpPr>
            <a:spLocks noGrp="1" noChangeArrowheads="1"/>
          </p:cNvSpPr>
          <p:nvPr>
            <p:ph type="ftr" sz="quarter" idx="11"/>
          </p:nvPr>
        </p:nvSpPr>
        <p:spPr>
          <a:noFill/>
        </p:spPr>
        <p:txBody>
          <a:bodyPr/>
          <a:lstStyle/>
          <a:p>
            <a:r>
              <a:rPr lang="en-US" smtClean="0"/>
              <a:t>PHYS 1443-001, Spring 2011 Dr. Jaehoon Yu</a:t>
            </a:r>
          </a:p>
        </p:txBody>
      </p:sp>
      <p:sp>
        <p:nvSpPr>
          <p:cNvPr id="28688" name="Rectangle 6"/>
          <p:cNvSpPr>
            <a:spLocks noGrp="1" noChangeArrowheads="1"/>
          </p:cNvSpPr>
          <p:nvPr>
            <p:ph type="sldNum" sz="quarter" idx="12"/>
          </p:nvPr>
        </p:nvSpPr>
        <p:spPr>
          <a:noFill/>
        </p:spPr>
        <p:txBody>
          <a:bodyPr/>
          <a:lstStyle/>
          <a:p>
            <a:fld id="{19597485-B555-7D44-8311-1F0112BC7B38}" type="slidenum">
              <a:rPr lang="en-US"/>
              <a:pPr/>
              <a:t>13</a:t>
            </a:fld>
            <a:endParaRPr lang="en-US"/>
          </a:p>
        </p:txBody>
      </p:sp>
      <p:sp>
        <p:nvSpPr>
          <p:cNvPr id="28689" name="Rectangle 2"/>
          <p:cNvSpPr>
            <a:spLocks noGrp="1" noChangeArrowheads="1"/>
          </p:cNvSpPr>
          <p:nvPr>
            <p:ph type="title"/>
          </p:nvPr>
        </p:nvSpPr>
        <p:spPr>
          <a:xfrm>
            <a:off x="685800" y="152400"/>
            <a:ext cx="7772400" cy="609600"/>
          </a:xfrm>
        </p:spPr>
        <p:txBody>
          <a:bodyPr/>
          <a:lstStyle/>
          <a:p>
            <a:r>
              <a:rPr lang="en-US" sz="4000"/>
              <a:t>Example</a:t>
            </a:r>
            <a:r>
              <a:rPr lang="en-US"/>
              <a:t> </a:t>
            </a:r>
          </a:p>
        </p:txBody>
      </p:sp>
      <p:sp>
        <p:nvSpPr>
          <p:cNvPr id="115715" name="Text Box 3"/>
          <p:cNvSpPr txBox="1">
            <a:spLocks noChangeArrowheads="1"/>
          </p:cNvSpPr>
          <p:nvPr/>
        </p:nvSpPr>
        <p:spPr bwMode="auto">
          <a:xfrm>
            <a:off x="685800" y="762000"/>
            <a:ext cx="8001000" cy="66992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A ball of mass </a:t>
            </a:r>
            <a:r>
              <a:rPr lang="en-US" sz="1800">
                <a:solidFill>
                  <a:schemeClr val="accent2"/>
                </a:solidFill>
                <a:latin typeface="Monotype Corsiva" charset="0"/>
              </a:rPr>
              <a:t>m</a:t>
            </a:r>
            <a:r>
              <a:rPr lang="en-US" sz="1800">
                <a:solidFill>
                  <a:schemeClr val="accent2"/>
                </a:solidFill>
                <a:latin typeface="Arial Narrow" charset="0"/>
              </a:rPr>
              <a:t> at rest is dropped from the height </a:t>
            </a:r>
            <a:r>
              <a:rPr lang="en-US" sz="1800">
                <a:solidFill>
                  <a:schemeClr val="accent2"/>
                </a:solidFill>
                <a:latin typeface="Monotype Corsiva" charset="0"/>
              </a:rPr>
              <a:t>h</a:t>
            </a:r>
            <a:r>
              <a:rPr lang="en-US" sz="1800">
                <a:solidFill>
                  <a:schemeClr val="accent2"/>
                </a:solidFill>
                <a:latin typeface="Arial Narrow" charset="0"/>
              </a:rPr>
              <a:t> above the ground.  a) Neglecting air resistance determine the speed of the ball when it is at the height </a:t>
            </a:r>
            <a:r>
              <a:rPr lang="en-US" sz="1800">
                <a:solidFill>
                  <a:schemeClr val="accent2"/>
                </a:solidFill>
                <a:latin typeface="Monotype Corsiva" charset="0"/>
              </a:rPr>
              <a:t>y </a:t>
            </a:r>
            <a:r>
              <a:rPr lang="en-US" sz="1800">
                <a:solidFill>
                  <a:schemeClr val="accent2"/>
                </a:solidFill>
                <a:latin typeface="Arial Narrow" charset="0"/>
              </a:rPr>
              <a:t>above the ground.</a:t>
            </a:r>
            <a:endParaRPr lang="en-US" sz="1800" baseline="30000">
              <a:solidFill>
                <a:srgbClr val="800000"/>
              </a:solidFill>
              <a:latin typeface="Arial Narrow" charset="0"/>
            </a:endParaRPr>
          </a:p>
        </p:txBody>
      </p:sp>
      <p:graphicFrame>
        <p:nvGraphicFramePr>
          <p:cNvPr id="115716" name="Object 2"/>
          <p:cNvGraphicFramePr>
            <a:graphicFrameLocks noChangeAspect="1"/>
          </p:cNvGraphicFramePr>
          <p:nvPr/>
        </p:nvGraphicFramePr>
        <p:xfrm>
          <a:off x="5105400" y="1600200"/>
          <a:ext cx="1427163" cy="487363"/>
        </p:xfrm>
        <a:graphic>
          <a:graphicData uri="http://schemas.openxmlformats.org/presentationml/2006/ole">
            <p:oleObj spid="_x0000_s497666" name="Equation" r:id="rId3" imgW="1155600" imgH="241200" progId="Equation.3">
              <p:embed/>
            </p:oleObj>
          </a:graphicData>
        </a:graphic>
      </p:graphicFrame>
      <p:sp>
        <p:nvSpPr>
          <p:cNvPr id="115717" name="Text Box 5"/>
          <p:cNvSpPr txBox="1">
            <a:spLocks noChangeArrowheads="1"/>
          </p:cNvSpPr>
          <p:nvPr/>
        </p:nvSpPr>
        <p:spPr bwMode="auto">
          <a:xfrm>
            <a:off x="2514600" y="3429000"/>
            <a:ext cx="6096000" cy="66992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b) Determine the speed of the ball at </a:t>
            </a:r>
            <a:r>
              <a:rPr lang="en-US" sz="1800">
                <a:solidFill>
                  <a:schemeClr val="accent2"/>
                </a:solidFill>
                <a:latin typeface="Monotype Corsiva" charset="0"/>
              </a:rPr>
              <a:t>y</a:t>
            </a:r>
            <a:r>
              <a:rPr lang="en-US" sz="1800">
                <a:solidFill>
                  <a:schemeClr val="accent2"/>
                </a:solidFill>
                <a:latin typeface="Arial Narrow" charset="0"/>
              </a:rPr>
              <a:t> if it had initial speed </a:t>
            </a:r>
            <a:r>
              <a:rPr lang="en-US" sz="1800">
                <a:solidFill>
                  <a:schemeClr val="accent2"/>
                </a:solidFill>
                <a:latin typeface="Monotype Corsiva" charset="0"/>
              </a:rPr>
              <a:t>v</a:t>
            </a:r>
            <a:r>
              <a:rPr lang="en-US" sz="1800" baseline="-25000">
                <a:solidFill>
                  <a:schemeClr val="accent2"/>
                </a:solidFill>
                <a:latin typeface="Monotype Corsiva" charset="0"/>
              </a:rPr>
              <a:t>i</a:t>
            </a:r>
            <a:r>
              <a:rPr lang="en-US" sz="1800">
                <a:solidFill>
                  <a:schemeClr val="accent2"/>
                </a:solidFill>
                <a:latin typeface="Arial Narrow" charset="0"/>
              </a:rPr>
              <a:t> at the time of the release at the original height </a:t>
            </a:r>
            <a:r>
              <a:rPr lang="en-US" sz="1800">
                <a:solidFill>
                  <a:schemeClr val="accent2"/>
                </a:solidFill>
                <a:latin typeface="Monotype Corsiva" charset="0"/>
              </a:rPr>
              <a:t>h</a:t>
            </a:r>
            <a:r>
              <a:rPr lang="en-US" sz="1800">
                <a:solidFill>
                  <a:schemeClr val="accent2"/>
                </a:solidFill>
                <a:latin typeface="Arial Narrow" charset="0"/>
              </a:rPr>
              <a:t>.</a:t>
            </a:r>
            <a:endParaRPr lang="en-US" sz="1800" baseline="30000">
              <a:solidFill>
                <a:schemeClr val="accent2"/>
              </a:solidFill>
              <a:latin typeface="Arial Narrow" charset="0"/>
            </a:endParaRPr>
          </a:p>
        </p:txBody>
      </p:sp>
      <p:grpSp>
        <p:nvGrpSpPr>
          <p:cNvPr id="2" name="Group 6"/>
          <p:cNvGrpSpPr>
            <a:grpSpLocks/>
          </p:cNvGrpSpPr>
          <p:nvPr/>
        </p:nvGrpSpPr>
        <p:grpSpPr bwMode="auto">
          <a:xfrm>
            <a:off x="152400" y="1905000"/>
            <a:ext cx="1752600" cy="2895600"/>
            <a:chOff x="144" y="1056"/>
            <a:chExt cx="1104" cy="1824"/>
          </a:xfrm>
        </p:grpSpPr>
        <p:sp>
          <p:nvSpPr>
            <p:cNvPr id="28710" name="Text Box 7"/>
            <p:cNvSpPr txBox="1">
              <a:spLocks noChangeArrowheads="1"/>
            </p:cNvSpPr>
            <p:nvPr/>
          </p:nvSpPr>
          <p:spPr bwMode="auto">
            <a:xfrm>
              <a:off x="816" y="1248"/>
              <a:ext cx="27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28711" name="Text Box 8"/>
            <p:cNvSpPr txBox="1">
              <a:spLocks noChangeArrowheads="1"/>
            </p:cNvSpPr>
            <p:nvPr/>
          </p:nvSpPr>
          <p:spPr bwMode="auto">
            <a:xfrm>
              <a:off x="288" y="1334"/>
              <a:ext cx="18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h</a:t>
              </a:r>
              <a:endParaRPr lang="en-US" sz="2000" b="1">
                <a:solidFill>
                  <a:schemeClr val="accent2"/>
                </a:solidFill>
                <a:latin typeface="Monotype Corsiva" charset="0"/>
              </a:endParaRPr>
            </a:p>
          </p:txBody>
        </p:sp>
        <p:sp>
          <p:nvSpPr>
            <p:cNvPr id="28712" name="Line 9"/>
            <p:cNvSpPr>
              <a:spLocks noChangeShapeType="1"/>
            </p:cNvSpPr>
            <p:nvPr/>
          </p:nvSpPr>
          <p:spPr bwMode="auto">
            <a:xfrm>
              <a:off x="144" y="2880"/>
              <a:ext cx="1104" cy="0"/>
            </a:xfrm>
            <a:prstGeom prst="line">
              <a:avLst/>
            </a:prstGeom>
            <a:noFill/>
            <a:ln w="76200">
              <a:solidFill>
                <a:schemeClr val="tx1"/>
              </a:solidFill>
              <a:round/>
              <a:headEnd/>
              <a:tailEnd/>
            </a:ln>
          </p:spPr>
          <p:txBody>
            <a:bodyPr>
              <a:prstTxWarp prst="textNoShape">
                <a:avLst/>
              </a:prstTxWarp>
            </a:bodyPr>
            <a:lstStyle/>
            <a:p>
              <a:endParaRPr lang="en-US"/>
            </a:p>
          </p:txBody>
        </p:sp>
        <p:sp>
          <p:nvSpPr>
            <p:cNvPr id="28713" name="Line 10"/>
            <p:cNvSpPr>
              <a:spLocks noChangeShapeType="1"/>
            </p:cNvSpPr>
            <p:nvPr/>
          </p:nvSpPr>
          <p:spPr bwMode="auto">
            <a:xfrm flipH="1">
              <a:off x="240" y="1176"/>
              <a:ext cx="480"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28714" name="Line 11"/>
            <p:cNvSpPr>
              <a:spLocks noChangeShapeType="1"/>
            </p:cNvSpPr>
            <p:nvPr/>
          </p:nvSpPr>
          <p:spPr bwMode="auto">
            <a:xfrm>
              <a:off x="288" y="1152"/>
              <a:ext cx="0" cy="1728"/>
            </a:xfrm>
            <a:prstGeom prst="line">
              <a:avLst/>
            </a:prstGeom>
            <a:noFill/>
            <a:ln w="9525">
              <a:solidFill>
                <a:schemeClr val="tx1"/>
              </a:solidFill>
              <a:round/>
              <a:headEnd type="triangle" w="med" len="med"/>
              <a:tailEnd type="triangle" w="med" len="med"/>
            </a:ln>
          </p:spPr>
          <p:txBody>
            <a:bodyPr>
              <a:prstTxWarp prst="textNoShape">
                <a:avLst/>
              </a:prstTxWarp>
            </a:bodyPr>
            <a:lstStyle/>
            <a:p>
              <a:endParaRPr lang="en-US"/>
            </a:p>
          </p:txBody>
        </p:sp>
        <p:sp>
          <p:nvSpPr>
            <p:cNvPr id="28715" name="Oval 12"/>
            <p:cNvSpPr>
              <a:spLocks noChangeArrowheads="1"/>
            </p:cNvSpPr>
            <p:nvPr/>
          </p:nvSpPr>
          <p:spPr bwMode="auto">
            <a:xfrm>
              <a:off x="720" y="1056"/>
              <a:ext cx="240" cy="240"/>
            </a:xfrm>
            <a:prstGeom prst="ellipse">
              <a:avLst/>
            </a:prstGeom>
            <a:gradFill rotWithShape="0">
              <a:gsLst>
                <a:gs pos="0">
                  <a:srgbClr val="FF0000"/>
                </a:gs>
                <a:gs pos="100000">
                  <a:srgbClr val="760000"/>
                </a:gs>
              </a:gsLst>
              <a:path path="shape">
                <a:fillToRect l="50000" t="50000" r="50000" b="50000"/>
              </a:path>
            </a:gradFill>
            <a:ln w="9525">
              <a:noFill/>
              <a:round/>
              <a:headEnd/>
              <a:tailEnd/>
            </a:ln>
          </p:spPr>
          <p:txBody>
            <a:bodyPr wrap="none" anchor="ctr">
              <a:prstTxWarp prst="textNoShape">
                <a:avLst/>
              </a:prstTxWarp>
            </a:bodyPr>
            <a:lstStyle/>
            <a:p>
              <a:pPr algn="ctr"/>
              <a:r>
                <a:rPr lang="en-US">
                  <a:solidFill>
                    <a:srgbClr val="FFFF99"/>
                  </a:solidFill>
                  <a:latin typeface="Monotype Corsiva" charset="0"/>
                </a:rPr>
                <a:t>m</a:t>
              </a:r>
            </a:p>
          </p:txBody>
        </p:sp>
        <p:sp>
          <p:nvSpPr>
            <p:cNvPr id="28716" name="Line 13"/>
            <p:cNvSpPr>
              <a:spLocks noChangeShapeType="1"/>
            </p:cNvSpPr>
            <p:nvPr/>
          </p:nvSpPr>
          <p:spPr bwMode="auto">
            <a:xfrm>
              <a:off x="840" y="1296"/>
              <a:ext cx="0" cy="240"/>
            </a:xfrm>
            <a:prstGeom prst="line">
              <a:avLst/>
            </a:prstGeom>
            <a:noFill/>
            <a:ln w="38100">
              <a:solidFill>
                <a:srgbClr val="FF0000"/>
              </a:solidFill>
              <a:round/>
              <a:headEnd/>
              <a:tailEnd type="triangle" w="med" len="med"/>
            </a:ln>
          </p:spPr>
          <p:txBody>
            <a:bodyPr>
              <a:prstTxWarp prst="textNoShape">
                <a:avLst/>
              </a:prstTxWarp>
            </a:bodyPr>
            <a:lstStyle/>
            <a:p>
              <a:endParaRPr lang="en-US"/>
            </a:p>
          </p:txBody>
        </p:sp>
      </p:grpSp>
      <p:grpSp>
        <p:nvGrpSpPr>
          <p:cNvPr id="3" name="Group 14"/>
          <p:cNvGrpSpPr>
            <a:grpSpLocks/>
          </p:cNvGrpSpPr>
          <p:nvPr/>
        </p:nvGrpSpPr>
        <p:grpSpPr bwMode="auto">
          <a:xfrm>
            <a:off x="609600" y="3124200"/>
            <a:ext cx="838200" cy="1676400"/>
            <a:chOff x="1488" y="1920"/>
            <a:chExt cx="528" cy="1056"/>
          </a:xfrm>
        </p:grpSpPr>
        <p:sp>
          <p:nvSpPr>
            <p:cNvPr id="28706" name="Text Box 15"/>
            <p:cNvSpPr txBox="1">
              <a:spLocks noChangeArrowheads="1"/>
            </p:cNvSpPr>
            <p:nvPr/>
          </p:nvSpPr>
          <p:spPr bwMode="auto">
            <a:xfrm>
              <a:off x="1659" y="2390"/>
              <a:ext cx="180"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y</a:t>
              </a:r>
              <a:endParaRPr lang="en-US" sz="2000" b="1" baseline="-25000">
                <a:solidFill>
                  <a:schemeClr val="accent2"/>
                </a:solidFill>
                <a:latin typeface="Monotype Corsiva" charset="0"/>
              </a:endParaRPr>
            </a:p>
          </p:txBody>
        </p:sp>
        <p:sp>
          <p:nvSpPr>
            <p:cNvPr id="28707" name="Line 16"/>
            <p:cNvSpPr>
              <a:spLocks noChangeShapeType="1"/>
            </p:cNvSpPr>
            <p:nvPr/>
          </p:nvSpPr>
          <p:spPr bwMode="auto">
            <a:xfrm flipH="1">
              <a:off x="1488" y="2040"/>
              <a:ext cx="288"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28708" name="Line 17"/>
            <p:cNvSpPr>
              <a:spLocks noChangeShapeType="1"/>
            </p:cNvSpPr>
            <p:nvPr/>
          </p:nvSpPr>
          <p:spPr bwMode="auto">
            <a:xfrm>
              <a:off x="1632" y="2016"/>
              <a:ext cx="0" cy="960"/>
            </a:xfrm>
            <a:prstGeom prst="line">
              <a:avLst/>
            </a:prstGeom>
            <a:noFill/>
            <a:ln w="9525">
              <a:solidFill>
                <a:schemeClr val="tx1"/>
              </a:solidFill>
              <a:round/>
              <a:headEnd type="triangle" w="med" len="med"/>
              <a:tailEnd type="triangle" w="med" len="med"/>
            </a:ln>
          </p:spPr>
          <p:txBody>
            <a:bodyPr>
              <a:prstTxWarp prst="textNoShape">
                <a:avLst/>
              </a:prstTxWarp>
            </a:bodyPr>
            <a:lstStyle/>
            <a:p>
              <a:endParaRPr lang="en-US"/>
            </a:p>
          </p:txBody>
        </p:sp>
        <p:sp>
          <p:nvSpPr>
            <p:cNvPr id="28709" name="Oval 18"/>
            <p:cNvSpPr>
              <a:spLocks noChangeArrowheads="1"/>
            </p:cNvSpPr>
            <p:nvPr/>
          </p:nvSpPr>
          <p:spPr bwMode="auto">
            <a:xfrm>
              <a:off x="1776" y="1920"/>
              <a:ext cx="240" cy="240"/>
            </a:xfrm>
            <a:prstGeom prst="ellipse">
              <a:avLst/>
            </a:prstGeom>
            <a:gradFill rotWithShape="0">
              <a:gsLst>
                <a:gs pos="0">
                  <a:srgbClr val="FF0000"/>
                </a:gs>
                <a:gs pos="100000">
                  <a:srgbClr val="760000"/>
                </a:gs>
              </a:gsLst>
              <a:path path="shape">
                <a:fillToRect l="50000" t="50000" r="50000" b="50000"/>
              </a:path>
            </a:gradFill>
            <a:ln w="9525">
              <a:noFill/>
              <a:round/>
              <a:headEnd/>
              <a:tailEnd/>
            </a:ln>
          </p:spPr>
          <p:txBody>
            <a:bodyPr wrap="none" anchor="ctr">
              <a:prstTxWarp prst="textNoShape">
                <a:avLst/>
              </a:prstTxWarp>
            </a:bodyPr>
            <a:lstStyle/>
            <a:p>
              <a:pPr algn="ctr"/>
              <a:r>
                <a:rPr lang="en-US">
                  <a:solidFill>
                    <a:srgbClr val="FFFF99"/>
                  </a:solidFill>
                  <a:latin typeface="Monotype Corsiva" charset="0"/>
                </a:rPr>
                <a:t>m</a:t>
              </a:r>
            </a:p>
          </p:txBody>
        </p:sp>
      </p:grpSp>
      <p:sp>
        <p:nvSpPr>
          <p:cNvPr id="115731" name="Text Box 19"/>
          <p:cNvSpPr txBox="1">
            <a:spLocks noChangeArrowheads="1"/>
          </p:cNvSpPr>
          <p:nvPr/>
        </p:nvSpPr>
        <p:spPr bwMode="auto">
          <a:xfrm>
            <a:off x="3657600" y="1600200"/>
            <a:ext cx="1371600" cy="1493838"/>
          </a:xfrm>
          <a:prstGeom prst="rect">
            <a:avLst/>
          </a:prstGeom>
          <a:solidFill>
            <a:srgbClr val="FFFFCC"/>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Using the principle of mechanical energy conservation</a:t>
            </a:r>
          </a:p>
        </p:txBody>
      </p:sp>
      <p:graphicFrame>
        <p:nvGraphicFramePr>
          <p:cNvPr id="115732" name="Object 3"/>
          <p:cNvGraphicFramePr>
            <a:graphicFrameLocks noChangeAspect="1"/>
          </p:cNvGraphicFramePr>
          <p:nvPr/>
        </p:nvGraphicFramePr>
        <p:xfrm>
          <a:off x="4953000" y="4191000"/>
          <a:ext cx="1752600" cy="457200"/>
        </p:xfrm>
        <a:graphic>
          <a:graphicData uri="http://schemas.openxmlformats.org/presentationml/2006/ole">
            <p:oleObj spid="_x0000_s497667" name="Equation" r:id="rId4" imgW="1155600" imgH="241200" progId="Equation.3">
              <p:embed/>
            </p:oleObj>
          </a:graphicData>
        </a:graphic>
      </p:graphicFrame>
      <p:sp>
        <p:nvSpPr>
          <p:cNvPr id="115733" name="Text Box 21"/>
          <p:cNvSpPr txBox="1">
            <a:spLocks noChangeArrowheads="1"/>
          </p:cNvSpPr>
          <p:nvPr/>
        </p:nvSpPr>
        <p:spPr bwMode="auto">
          <a:xfrm>
            <a:off x="2487613" y="4144963"/>
            <a:ext cx="2133600" cy="1493837"/>
          </a:xfrm>
          <a:prstGeom prst="rect">
            <a:avLst/>
          </a:prstGeom>
          <a:solidFill>
            <a:srgbClr val="FFFFCC"/>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Again using the principle of mechanical energy conservation but with non-zero initial kinetic energy!!!</a:t>
            </a:r>
          </a:p>
        </p:txBody>
      </p:sp>
      <p:sp>
        <p:nvSpPr>
          <p:cNvPr id="115734" name="Text Box 22"/>
          <p:cNvSpPr txBox="1">
            <a:spLocks noChangeArrowheads="1"/>
          </p:cNvSpPr>
          <p:nvPr/>
        </p:nvSpPr>
        <p:spPr bwMode="auto">
          <a:xfrm>
            <a:off x="1524000" y="5715000"/>
            <a:ext cx="3124200" cy="54610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400">
                <a:solidFill>
                  <a:schemeClr val="accent2"/>
                </a:solidFill>
                <a:latin typeface="Arial Narrow" charset="0"/>
              </a:rPr>
              <a:t>This result look very similar to a kinematic expression, doesn’t it? Which one is it?</a:t>
            </a:r>
          </a:p>
        </p:txBody>
      </p:sp>
      <p:graphicFrame>
        <p:nvGraphicFramePr>
          <p:cNvPr id="115735" name="Object 4"/>
          <p:cNvGraphicFramePr>
            <a:graphicFrameLocks noChangeAspect="1"/>
          </p:cNvGraphicFramePr>
          <p:nvPr/>
        </p:nvGraphicFramePr>
        <p:xfrm>
          <a:off x="6629400" y="1674813"/>
          <a:ext cx="830263" cy="312737"/>
        </p:xfrm>
        <a:graphic>
          <a:graphicData uri="http://schemas.openxmlformats.org/presentationml/2006/ole">
            <p:oleObj spid="_x0000_s497668" name="Equation" r:id="rId5" imgW="520560" imgH="203040" progId="Equation.3">
              <p:embed/>
            </p:oleObj>
          </a:graphicData>
        </a:graphic>
      </p:graphicFrame>
      <p:graphicFrame>
        <p:nvGraphicFramePr>
          <p:cNvPr id="115736" name="Object 5"/>
          <p:cNvGraphicFramePr>
            <a:graphicFrameLocks noChangeAspect="1"/>
          </p:cNvGraphicFramePr>
          <p:nvPr/>
        </p:nvGraphicFramePr>
        <p:xfrm>
          <a:off x="5227638" y="2057400"/>
          <a:ext cx="1020762" cy="822325"/>
        </p:xfrm>
        <a:graphic>
          <a:graphicData uri="http://schemas.openxmlformats.org/presentationml/2006/ole">
            <p:oleObj spid="_x0000_s497669" name="Equation" r:id="rId6" imgW="533160" imgH="393480" progId="Equation.DSMT4">
              <p:embed/>
            </p:oleObj>
          </a:graphicData>
        </a:graphic>
      </p:graphicFrame>
      <p:graphicFrame>
        <p:nvGraphicFramePr>
          <p:cNvPr id="115737" name="Object 6"/>
          <p:cNvGraphicFramePr>
            <a:graphicFrameLocks noChangeAspect="1"/>
          </p:cNvGraphicFramePr>
          <p:nvPr/>
        </p:nvGraphicFramePr>
        <p:xfrm>
          <a:off x="5181600" y="2833688"/>
          <a:ext cx="1905000" cy="519112"/>
        </p:xfrm>
        <a:graphic>
          <a:graphicData uri="http://schemas.openxmlformats.org/presentationml/2006/ole">
            <p:oleObj spid="_x0000_s497670" name="Equation" r:id="rId7" imgW="1066680" imgH="253800" progId="Equation.3">
              <p:embed/>
            </p:oleObj>
          </a:graphicData>
        </a:graphic>
      </p:graphicFrame>
      <p:sp>
        <p:nvSpPr>
          <p:cNvPr id="115738" name="Text Box 26"/>
          <p:cNvSpPr txBox="1">
            <a:spLocks noChangeArrowheads="1"/>
          </p:cNvSpPr>
          <p:nvPr/>
        </p:nvSpPr>
        <p:spPr bwMode="auto">
          <a:xfrm>
            <a:off x="1657350" y="1524000"/>
            <a:ext cx="434975" cy="366713"/>
          </a:xfrm>
          <a:prstGeom prst="rect">
            <a:avLst/>
          </a:prstGeom>
          <a:solidFill>
            <a:srgbClr val="FFFF99"/>
          </a:solidFill>
          <a:ln w="9525">
            <a:noFill/>
            <a:miter lim="800000"/>
            <a:headEnd/>
            <a:tailEnd/>
          </a:ln>
        </p:spPr>
        <p:txBody>
          <a:bodyPr wrap="none">
            <a:prstTxWarp prst="textNoShape">
              <a:avLst/>
            </a:prstTxWarp>
            <a:spAutoFit/>
          </a:bodyPr>
          <a:lstStyle/>
          <a:p>
            <a:r>
              <a:rPr lang="en-US" sz="1800">
                <a:solidFill>
                  <a:srgbClr val="FF0000"/>
                </a:solidFill>
                <a:latin typeface="Arial Narrow" charset="0"/>
              </a:rPr>
              <a:t>PE</a:t>
            </a:r>
          </a:p>
        </p:txBody>
      </p:sp>
      <p:sp>
        <p:nvSpPr>
          <p:cNvPr id="115739" name="Text Box 27"/>
          <p:cNvSpPr txBox="1">
            <a:spLocks noChangeArrowheads="1"/>
          </p:cNvSpPr>
          <p:nvPr/>
        </p:nvSpPr>
        <p:spPr bwMode="auto">
          <a:xfrm>
            <a:off x="2246313" y="1524000"/>
            <a:ext cx="434975" cy="366713"/>
          </a:xfrm>
          <a:prstGeom prst="rect">
            <a:avLst/>
          </a:prstGeom>
          <a:solidFill>
            <a:srgbClr val="99FFCC"/>
          </a:solid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KE</a:t>
            </a:r>
          </a:p>
        </p:txBody>
      </p:sp>
      <p:sp>
        <p:nvSpPr>
          <p:cNvPr id="115740" name="Text Box 28"/>
          <p:cNvSpPr txBox="1">
            <a:spLocks noChangeArrowheads="1"/>
          </p:cNvSpPr>
          <p:nvPr/>
        </p:nvSpPr>
        <p:spPr bwMode="auto">
          <a:xfrm>
            <a:off x="1600200" y="1919288"/>
            <a:ext cx="549275" cy="366712"/>
          </a:xfrm>
          <a:prstGeom prst="rect">
            <a:avLst/>
          </a:prstGeom>
          <a:solidFill>
            <a:srgbClr val="FFFF99"/>
          </a:solidFill>
          <a:ln w="9525">
            <a:noFill/>
            <a:miter lim="800000"/>
            <a:headEnd/>
            <a:tailEnd/>
          </a:ln>
        </p:spPr>
        <p:txBody>
          <a:bodyPr wrap="none">
            <a:prstTxWarp prst="textNoShape">
              <a:avLst/>
            </a:prstTxWarp>
            <a:spAutoFit/>
          </a:bodyPr>
          <a:lstStyle/>
          <a:p>
            <a:r>
              <a:rPr lang="en-US" sz="1800">
                <a:solidFill>
                  <a:srgbClr val="FF0000"/>
                </a:solidFill>
                <a:latin typeface="Arial Narrow" charset="0"/>
              </a:rPr>
              <a:t>mgh</a:t>
            </a:r>
          </a:p>
        </p:txBody>
      </p:sp>
      <p:sp>
        <p:nvSpPr>
          <p:cNvPr id="115741" name="Text Box 29"/>
          <p:cNvSpPr txBox="1">
            <a:spLocks noChangeArrowheads="1"/>
          </p:cNvSpPr>
          <p:nvPr/>
        </p:nvSpPr>
        <p:spPr bwMode="auto">
          <a:xfrm>
            <a:off x="1604963" y="3062288"/>
            <a:ext cx="538162" cy="366712"/>
          </a:xfrm>
          <a:prstGeom prst="rect">
            <a:avLst/>
          </a:prstGeom>
          <a:solidFill>
            <a:srgbClr val="FFFF99"/>
          </a:solidFill>
          <a:ln w="9525">
            <a:noFill/>
            <a:miter lim="800000"/>
            <a:headEnd/>
            <a:tailEnd/>
          </a:ln>
        </p:spPr>
        <p:txBody>
          <a:bodyPr wrap="none">
            <a:prstTxWarp prst="textNoShape">
              <a:avLst/>
            </a:prstTxWarp>
            <a:spAutoFit/>
          </a:bodyPr>
          <a:lstStyle/>
          <a:p>
            <a:r>
              <a:rPr lang="en-US" sz="1800">
                <a:solidFill>
                  <a:srgbClr val="FF0000"/>
                </a:solidFill>
                <a:latin typeface="Arial Narrow" charset="0"/>
              </a:rPr>
              <a:t>mgy</a:t>
            </a:r>
          </a:p>
        </p:txBody>
      </p:sp>
      <p:sp>
        <p:nvSpPr>
          <p:cNvPr id="115742" name="Text Box 30"/>
          <p:cNvSpPr txBox="1">
            <a:spLocks noChangeArrowheads="1"/>
          </p:cNvSpPr>
          <p:nvPr/>
        </p:nvSpPr>
        <p:spPr bwMode="auto">
          <a:xfrm>
            <a:off x="1730375" y="4419600"/>
            <a:ext cx="288925" cy="366713"/>
          </a:xfrm>
          <a:prstGeom prst="rect">
            <a:avLst/>
          </a:prstGeom>
          <a:solidFill>
            <a:srgbClr val="FFFF99"/>
          </a:solidFill>
          <a:ln w="9525">
            <a:noFill/>
            <a:miter lim="800000"/>
            <a:headEnd/>
            <a:tailEnd/>
          </a:ln>
        </p:spPr>
        <p:txBody>
          <a:bodyPr wrap="none">
            <a:prstTxWarp prst="textNoShape">
              <a:avLst/>
            </a:prstTxWarp>
            <a:spAutoFit/>
          </a:bodyPr>
          <a:lstStyle/>
          <a:p>
            <a:r>
              <a:rPr lang="en-US" sz="1800">
                <a:solidFill>
                  <a:srgbClr val="FF0000"/>
                </a:solidFill>
                <a:latin typeface="Arial Narrow" charset="0"/>
              </a:rPr>
              <a:t>0</a:t>
            </a:r>
          </a:p>
        </p:txBody>
      </p:sp>
      <p:sp>
        <p:nvSpPr>
          <p:cNvPr id="115743" name="Text Box 31"/>
          <p:cNvSpPr txBox="1">
            <a:spLocks noChangeArrowheads="1"/>
          </p:cNvSpPr>
          <p:nvPr/>
        </p:nvSpPr>
        <p:spPr bwMode="auto">
          <a:xfrm>
            <a:off x="2319338" y="1919288"/>
            <a:ext cx="288925" cy="366712"/>
          </a:xfrm>
          <a:prstGeom prst="rect">
            <a:avLst/>
          </a:prstGeom>
          <a:solidFill>
            <a:srgbClr val="99FFCC"/>
          </a:solid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0</a:t>
            </a:r>
          </a:p>
        </p:txBody>
      </p:sp>
      <p:sp>
        <p:nvSpPr>
          <p:cNvPr id="115744" name="Text Box 32"/>
          <p:cNvSpPr txBox="1">
            <a:spLocks noChangeArrowheads="1"/>
          </p:cNvSpPr>
          <p:nvPr/>
        </p:nvSpPr>
        <p:spPr bwMode="auto">
          <a:xfrm>
            <a:off x="2133600" y="3062288"/>
            <a:ext cx="660400" cy="366712"/>
          </a:xfrm>
          <a:prstGeom prst="rect">
            <a:avLst/>
          </a:prstGeom>
          <a:solidFill>
            <a:srgbClr val="99FFCC"/>
          </a:solid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mv</a:t>
            </a:r>
            <a:r>
              <a:rPr lang="en-US" sz="1800" baseline="30000">
                <a:solidFill>
                  <a:schemeClr val="accent2"/>
                </a:solidFill>
                <a:latin typeface="Arial Narrow" charset="0"/>
              </a:rPr>
              <a:t>2</a:t>
            </a:r>
            <a:r>
              <a:rPr lang="en-US" sz="1800">
                <a:solidFill>
                  <a:schemeClr val="accent2"/>
                </a:solidFill>
                <a:latin typeface="Arial Narrow" charset="0"/>
              </a:rPr>
              <a:t>/2</a:t>
            </a:r>
          </a:p>
        </p:txBody>
      </p:sp>
      <p:graphicFrame>
        <p:nvGraphicFramePr>
          <p:cNvPr id="115745" name="Object 7"/>
          <p:cNvGraphicFramePr>
            <a:graphicFrameLocks noChangeAspect="1"/>
          </p:cNvGraphicFramePr>
          <p:nvPr/>
        </p:nvGraphicFramePr>
        <p:xfrm>
          <a:off x="7515225" y="1524000"/>
          <a:ext cx="1476375" cy="604838"/>
        </p:xfrm>
        <a:graphic>
          <a:graphicData uri="http://schemas.openxmlformats.org/presentationml/2006/ole">
            <p:oleObj spid="_x0000_s497671" name="Equation" r:id="rId8" imgW="927000" imgH="393480" progId="Equation.3">
              <p:embed/>
            </p:oleObj>
          </a:graphicData>
        </a:graphic>
      </p:graphicFrame>
      <p:graphicFrame>
        <p:nvGraphicFramePr>
          <p:cNvPr id="115746" name="Object 8"/>
          <p:cNvGraphicFramePr>
            <a:graphicFrameLocks noChangeAspect="1"/>
          </p:cNvGraphicFramePr>
          <p:nvPr/>
        </p:nvGraphicFramePr>
        <p:xfrm>
          <a:off x="4953000" y="4711700"/>
          <a:ext cx="1143000" cy="546100"/>
        </p:xfrm>
        <a:graphic>
          <a:graphicData uri="http://schemas.openxmlformats.org/presentationml/2006/ole">
            <p:oleObj spid="_x0000_s497672" name="Equation" r:id="rId9" imgW="812520" imgH="393480" progId="Equation.3">
              <p:embed/>
            </p:oleObj>
          </a:graphicData>
        </a:graphic>
      </p:graphicFrame>
      <p:graphicFrame>
        <p:nvGraphicFramePr>
          <p:cNvPr id="115747" name="Object 9"/>
          <p:cNvGraphicFramePr>
            <a:graphicFrameLocks noChangeAspect="1"/>
          </p:cNvGraphicFramePr>
          <p:nvPr/>
        </p:nvGraphicFramePr>
        <p:xfrm>
          <a:off x="4953000" y="5264150"/>
          <a:ext cx="1516063" cy="603250"/>
        </p:xfrm>
        <a:graphic>
          <a:graphicData uri="http://schemas.openxmlformats.org/presentationml/2006/ole">
            <p:oleObj spid="_x0000_s497673" name="Equation" r:id="rId10" imgW="939600" imgH="393480" progId="Equation.DSMT4">
              <p:embed/>
            </p:oleObj>
          </a:graphicData>
        </a:graphic>
      </p:graphicFrame>
      <p:graphicFrame>
        <p:nvGraphicFramePr>
          <p:cNvPr id="115748" name="Object 10"/>
          <p:cNvGraphicFramePr>
            <a:graphicFrameLocks noChangeAspect="1"/>
          </p:cNvGraphicFramePr>
          <p:nvPr/>
        </p:nvGraphicFramePr>
        <p:xfrm>
          <a:off x="4953000" y="5818188"/>
          <a:ext cx="2743200" cy="608012"/>
        </p:xfrm>
        <a:graphic>
          <a:graphicData uri="http://schemas.openxmlformats.org/presentationml/2006/ole">
            <p:oleObj spid="_x0000_s497674" name="Equation" r:id="rId11" imgW="1422360" imgH="291960" progId="Equation.3">
              <p:embed/>
            </p:oleObj>
          </a:graphicData>
        </a:graphic>
      </p:graphicFrame>
      <p:sp>
        <p:nvSpPr>
          <p:cNvPr id="115749" name="Text Box 37"/>
          <p:cNvSpPr txBox="1">
            <a:spLocks noChangeArrowheads="1"/>
          </p:cNvSpPr>
          <p:nvPr/>
        </p:nvSpPr>
        <p:spPr bwMode="auto">
          <a:xfrm>
            <a:off x="2817813" y="1919288"/>
            <a:ext cx="687387" cy="366712"/>
          </a:xfrm>
          <a:prstGeom prst="rect">
            <a:avLst/>
          </a:prstGeom>
          <a:solidFill>
            <a:srgbClr val="99FFCC"/>
          </a:solid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mv</a:t>
            </a:r>
            <a:r>
              <a:rPr lang="en-US" sz="1800" baseline="-25000">
                <a:solidFill>
                  <a:schemeClr val="accent2"/>
                </a:solidFill>
                <a:latin typeface="Arial Narrow" charset="0"/>
              </a:rPr>
              <a:t>i</a:t>
            </a:r>
            <a:r>
              <a:rPr lang="en-US" sz="1800" baseline="30000">
                <a:solidFill>
                  <a:schemeClr val="accent2"/>
                </a:solidFill>
                <a:latin typeface="Arial Narrow" charset="0"/>
              </a:rPr>
              <a:t>2</a:t>
            </a:r>
            <a:r>
              <a:rPr lang="en-US" sz="1800">
                <a:solidFill>
                  <a:schemeClr val="accent2"/>
                </a:solidFill>
                <a:latin typeface="Arial Narrow" charset="0"/>
              </a:rPr>
              <a:t>/2</a:t>
            </a:r>
          </a:p>
        </p:txBody>
      </p:sp>
      <p:sp>
        <p:nvSpPr>
          <p:cNvPr id="115750" name="Text Box 38"/>
          <p:cNvSpPr txBox="1">
            <a:spLocks noChangeArrowheads="1"/>
          </p:cNvSpPr>
          <p:nvPr/>
        </p:nvSpPr>
        <p:spPr bwMode="auto">
          <a:xfrm>
            <a:off x="2817813" y="3062288"/>
            <a:ext cx="695325" cy="366712"/>
          </a:xfrm>
          <a:prstGeom prst="rect">
            <a:avLst/>
          </a:prstGeom>
          <a:solidFill>
            <a:srgbClr val="99FFCC"/>
          </a:solid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mv</a:t>
            </a:r>
            <a:r>
              <a:rPr lang="en-US" sz="1800" baseline="-25000">
                <a:solidFill>
                  <a:schemeClr val="accent2"/>
                </a:solidFill>
                <a:latin typeface="Arial Narrow" charset="0"/>
              </a:rPr>
              <a:t>f</a:t>
            </a:r>
            <a:r>
              <a:rPr lang="en-US" sz="1800" baseline="30000">
                <a:solidFill>
                  <a:schemeClr val="accent2"/>
                </a:solidFill>
                <a:latin typeface="Arial Narrow" charset="0"/>
              </a:rPr>
              <a:t>2</a:t>
            </a:r>
            <a:r>
              <a:rPr lang="en-US" sz="1800">
                <a:solidFill>
                  <a:schemeClr val="accent2"/>
                </a:solidFill>
                <a:latin typeface="Arial Narrow" charset="0"/>
              </a:rPr>
              <a:t>/2</a:t>
            </a:r>
          </a:p>
        </p:txBody>
      </p:sp>
      <p:graphicFrame>
        <p:nvGraphicFramePr>
          <p:cNvPr id="115751" name="Object 11"/>
          <p:cNvGraphicFramePr>
            <a:graphicFrameLocks noChangeAspect="1"/>
          </p:cNvGraphicFramePr>
          <p:nvPr/>
        </p:nvGraphicFramePr>
        <p:xfrm>
          <a:off x="6172200" y="4711700"/>
          <a:ext cx="1193800" cy="546100"/>
        </p:xfrm>
        <a:graphic>
          <a:graphicData uri="http://schemas.openxmlformats.org/presentationml/2006/ole">
            <p:oleObj spid="_x0000_s497675" name="Equation" r:id="rId12" imgW="939600" imgH="393480" progId="Equation.3">
              <p:embed/>
            </p:oleObj>
          </a:graphicData>
        </a:graphic>
      </p:graphicFrame>
      <p:graphicFrame>
        <p:nvGraphicFramePr>
          <p:cNvPr id="115752" name="Object 12"/>
          <p:cNvGraphicFramePr>
            <a:graphicFrameLocks noChangeAspect="1"/>
          </p:cNvGraphicFramePr>
          <p:nvPr/>
        </p:nvGraphicFramePr>
        <p:xfrm>
          <a:off x="6308725" y="2209800"/>
          <a:ext cx="1311275" cy="530225"/>
        </p:xfrm>
        <a:graphic>
          <a:graphicData uri="http://schemas.openxmlformats.org/presentationml/2006/ole">
            <p:oleObj spid="_x0000_s497676" name="Equation" r:id="rId13" imgW="685800" imgH="253800" progId="Equation.DSMT4">
              <p:embed/>
            </p:oleObj>
          </a:graphicData>
        </a:graphic>
      </p:graphicFrame>
      <p:graphicFrame>
        <p:nvGraphicFramePr>
          <p:cNvPr id="115753" name="Object 13"/>
          <p:cNvGraphicFramePr>
            <a:graphicFrameLocks noChangeAspect="1"/>
          </p:cNvGraphicFramePr>
          <p:nvPr/>
        </p:nvGraphicFramePr>
        <p:xfrm>
          <a:off x="6437313" y="5387975"/>
          <a:ext cx="1106487" cy="390525"/>
        </p:xfrm>
        <a:graphic>
          <a:graphicData uri="http://schemas.openxmlformats.org/presentationml/2006/ole">
            <p:oleObj spid="_x0000_s497677" name="Equation" r:id="rId14" imgW="685800" imgH="2538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5715"/>
                                        </p:tgtEl>
                                        <p:attrNameLst>
                                          <p:attrName>style.visibility</p:attrName>
                                        </p:attrNameLst>
                                      </p:cBhvr>
                                      <p:to>
                                        <p:strVal val="visible"/>
                                      </p:to>
                                    </p:set>
                                    <p:animEffect transition="in" filter="wipe(left)">
                                      <p:cBhvr>
                                        <p:cTn id="7" dur="500"/>
                                        <p:tgtEl>
                                          <p:spTgt spid="1157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iterate type="wd">
                                    <p:tmPct val="10000"/>
                                  </p:iterate>
                                  <p:childTnLst>
                                    <p:set>
                                      <p:cBhvr>
                                        <p:cTn id="16" dur="1" fill="hold">
                                          <p:stCondLst>
                                            <p:cond delay="0"/>
                                          </p:stCondLst>
                                        </p:cTn>
                                        <p:tgtEl>
                                          <p:spTgt spid="3"/>
                                        </p:tgtEl>
                                        <p:attrNameLst>
                                          <p:attrName>style.visibility</p:attrName>
                                        </p:attrNameLst>
                                      </p:cBhvr>
                                      <p:to>
                                        <p:strVal val="visible"/>
                                      </p:to>
                                    </p:set>
                                    <p:animEffect transition="in" filter="wipe(up)">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5731"/>
                                        </p:tgtEl>
                                        <p:attrNameLst>
                                          <p:attrName>style.visibility</p:attrName>
                                        </p:attrNameLst>
                                      </p:cBhvr>
                                      <p:to>
                                        <p:strVal val="visible"/>
                                      </p:to>
                                    </p:set>
                                    <p:animEffect transition="in" filter="wipe(left)">
                                      <p:cBhvr>
                                        <p:cTn id="22" dur="500"/>
                                        <p:tgtEl>
                                          <p:spTgt spid="11573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115716"/>
                                        </p:tgtEl>
                                        <p:attrNameLst>
                                          <p:attrName>style.visibility</p:attrName>
                                        </p:attrNameLst>
                                      </p:cBhvr>
                                      <p:to>
                                        <p:strVal val="visible"/>
                                      </p:to>
                                    </p:set>
                                    <p:animEffect transition="in" filter="wipe(left)">
                                      <p:cBhvr>
                                        <p:cTn id="27" dur="500"/>
                                        <p:tgtEl>
                                          <p:spTgt spid="11571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15738"/>
                                        </p:tgtEl>
                                        <p:attrNameLst>
                                          <p:attrName>style.visibility</p:attrName>
                                        </p:attrNameLst>
                                      </p:cBhvr>
                                      <p:to>
                                        <p:strVal val="visible"/>
                                      </p:to>
                                    </p:set>
                                    <p:animEffect transition="in" filter="wipe(left)">
                                      <p:cBhvr>
                                        <p:cTn id="32" dur="500"/>
                                        <p:tgtEl>
                                          <p:spTgt spid="11573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15739"/>
                                        </p:tgtEl>
                                        <p:attrNameLst>
                                          <p:attrName>style.visibility</p:attrName>
                                        </p:attrNameLst>
                                      </p:cBhvr>
                                      <p:to>
                                        <p:strVal val="visible"/>
                                      </p:to>
                                    </p:set>
                                    <p:animEffect transition="in" filter="wipe(left)">
                                      <p:cBhvr>
                                        <p:cTn id="37" dur="500"/>
                                        <p:tgtEl>
                                          <p:spTgt spid="11573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15740"/>
                                        </p:tgtEl>
                                        <p:attrNameLst>
                                          <p:attrName>style.visibility</p:attrName>
                                        </p:attrNameLst>
                                      </p:cBhvr>
                                      <p:to>
                                        <p:strVal val="visible"/>
                                      </p:to>
                                    </p:set>
                                    <p:animEffect transition="in" filter="wipe(left)">
                                      <p:cBhvr>
                                        <p:cTn id="42" dur="500"/>
                                        <p:tgtEl>
                                          <p:spTgt spid="11574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115743"/>
                                        </p:tgtEl>
                                        <p:attrNameLst>
                                          <p:attrName>style.visibility</p:attrName>
                                        </p:attrNameLst>
                                      </p:cBhvr>
                                      <p:to>
                                        <p:strVal val="visible"/>
                                      </p:to>
                                    </p:set>
                                    <p:animEffect transition="in" filter="wipe(left)">
                                      <p:cBhvr>
                                        <p:cTn id="47" dur="500"/>
                                        <p:tgtEl>
                                          <p:spTgt spid="11574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115735"/>
                                        </p:tgtEl>
                                        <p:attrNameLst>
                                          <p:attrName>style.visibility</p:attrName>
                                        </p:attrNameLst>
                                      </p:cBhvr>
                                      <p:to>
                                        <p:strVal val="visible"/>
                                      </p:to>
                                    </p:set>
                                    <p:animEffect transition="in" filter="wipe(left)">
                                      <p:cBhvr>
                                        <p:cTn id="52" dur="500"/>
                                        <p:tgtEl>
                                          <p:spTgt spid="11573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115741"/>
                                        </p:tgtEl>
                                        <p:attrNameLst>
                                          <p:attrName>style.visibility</p:attrName>
                                        </p:attrNameLst>
                                      </p:cBhvr>
                                      <p:to>
                                        <p:strVal val="visible"/>
                                      </p:to>
                                    </p:set>
                                    <p:animEffect transition="in" filter="wipe(left)">
                                      <p:cBhvr>
                                        <p:cTn id="57" dur="500"/>
                                        <p:tgtEl>
                                          <p:spTgt spid="115741"/>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115744"/>
                                        </p:tgtEl>
                                        <p:attrNameLst>
                                          <p:attrName>style.visibility</p:attrName>
                                        </p:attrNameLst>
                                      </p:cBhvr>
                                      <p:to>
                                        <p:strVal val="visible"/>
                                      </p:to>
                                    </p:set>
                                    <p:animEffect transition="in" filter="wipe(left)">
                                      <p:cBhvr>
                                        <p:cTn id="62" dur="500"/>
                                        <p:tgtEl>
                                          <p:spTgt spid="11574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115742"/>
                                        </p:tgtEl>
                                        <p:attrNameLst>
                                          <p:attrName>style.visibility</p:attrName>
                                        </p:attrNameLst>
                                      </p:cBhvr>
                                      <p:to>
                                        <p:strVal val="visible"/>
                                      </p:to>
                                    </p:set>
                                    <p:animEffect transition="in" filter="wipe(left)">
                                      <p:cBhvr>
                                        <p:cTn id="67" dur="500"/>
                                        <p:tgtEl>
                                          <p:spTgt spid="115742"/>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115745"/>
                                        </p:tgtEl>
                                        <p:attrNameLst>
                                          <p:attrName>style.visibility</p:attrName>
                                        </p:attrNameLst>
                                      </p:cBhvr>
                                      <p:to>
                                        <p:strVal val="visible"/>
                                      </p:to>
                                    </p:set>
                                    <p:animEffect transition="in" filter="wipe(left)">
                                      <p:cBhvr>
                                        <p:cTn id="72" dur="500"/>
                                        <p:tgtEl>
                                          <p:spTgt spid="115745"/>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115736"/>
                                        </p:tgtEl>
                                        <p:attrNameLst>
                                          <p:attrName>style.visibility</p:attrName>
                                        </p:attrNameLst>
                                      </p:cBhvr>
                                      <p:to>
                                        <p:strVal val="visible"/>
                                      </p:to>
                                    </p:set>
                                    <p:animEffect transition="in" filter="wipe(left)">
                                      <p:cBhvr>
                                        <p:cTn id="77" dur="500"/>
                                        <p:tgtEl>
                                          <p:spTgt spid="115736"/>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115752"/>
                                        </p:tgtEl>
                                        <p:attrNameLst>
                                          <p:attrName>style.visibility</p:attrName>
                                        </p:attrNameLst>
                                      </p:cBhvr>
                                      <p:to>
                                        <p:strVal val="visible"/>
                                      </p:to>
                                    </p:set>
                                    <p:animEffect transition="in" filter="wipe(left)">
                                      <p:cBhvr>
                                        <p:cTn id="82" dur="500"/>
                                        <p:tgtEl>
                                          <p:spTgt spid="115752"/>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115737"/>
                                        </p:tgtEl>
                                        <p:attrNameLst>
                                          <p:attrName>style.visibility</p:attrName>
                                        </p:attrNameLst>
                                      </p:cBhvr>
                                      <p:to>
                                        <p:strVal val="visible"/>
                                      </p:to>
                                    </p:set>
                                    <p:animEffect transition="in" filter="wipe(left)">
                                      <p:cBhvr>
                                        <p:cTn id="87" dur="500"/>
                                        <p:tgtEl>
                                          <p:spTgt spid="115737"/>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iterate type="wd">
                                    <p:tmPct val="10000"/>
                                  </p:iterate>
                                  <p:childTnLst>
                                    <p:set>
                                      <p:cBhvr>
                                        <p:cTn id="91" dur="1" fill="hold">
                                          <p:stCondLst>
                                            <p:cond delay="0"/>
                                          </p:stCondLst>
                                        </p:cTn>
                                        <p:tgtEl>
                                          <p:spTgt spid="115717"/>
                                        </p:tgtEl>
                                        <p:attrNameLst>
                                          <p:attrName>style.visibility</p:attrName>
                                        </p:attrNameLst>
                                      </p:cBhvr>
                                      <p:to>
                                        <p:strVal val="visible"/>
                                      </p:to>
                                    </p:set>
                                    <p:animEffect transition="in" filter="wipe(left)">
                                      <p:cBhvr>
                                        <p:cTn id="92" dur="500"/>
                                        <p:tgtEl>
                                          <p:spTgt spid="115717"/>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115733"/>
                                        </p:tgtEl>
                                        <p:attrNameLst>
                                          <p:attrName>style.visibility</p:attrName>
                                        </p:attrNameLst>
                                      </p:cBhvr>
                                      <p:to>
                                        <p:strVal val="visible"/>
                                      </p:to>
                                    </p:set>
                                    <p:animEffect transition="in" filter="wipe(left)">
                                      <p:cBhvr>
                                        <p:cTn id="97" dur="500"/>
                                        <p:tgtEl>
                                          <p:spTgt spid="115733"/>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115732"/>
                                        </p:tgtEl>
                                        <p:attrNameLst>
                                          <p:attrName>style.visibility</p:attrName>
                                        </p:attrNameLst>
                                      </p:cBhvr>
                                      <p:to>
                                        <p:strVal val="visible"/>
                                      </p:to>
                                    </p:set>
                                    <p:animEffect transition="in" filter="wipe(left)">
                                      <p:cBhvr>
                                        <p:cTn id="102" dur="500"/>
                                        <p:tgtEl>
                                          <p:spTgt spid="115732"/>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grpId="0" nodeType="clickEffect">
                                  <p:stCondLst>
                                    <p:cond delay="0"/>
                                  </p:stCondLst>
                                  <p:iterate type="wd">
                                    <p:tmPct val="10000"/>
                                  </p:iterate>
                                  <p:childTnLst>
                                    <p:set>
                                      <p:cBhvr>
                                        <p:cTn id="106" dur="1" fill="hold">
                                          <p:stCondLst>
                                            <p:cond delay="0"/>
                                          </p:stCondLst>
                                        </p:cTn>
                                        <p:tgtEl>
                                          <p:spTgt spid="115749"/>
                                        </p:tgtEl>
                                        <p:attrNameLst>
                                          <p:attrName>style.visibility</p:attrName>
                                        </p:attrNameLst>
                                      </p:cBhvr>
                                      <p:to>
                                        <p:strVal val="visible"/>
                                      </p:to>
                                    </p:set>
                                    <p:animEffect transition="in" filter="wipe(left)">
                                      <p:cBhvr>
                                        <p:cTn id="107" dur="500"/>
                                        <p:tgtEl>
                                          <p:spTgt spid="115749"/>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nodeType="clickEffect">
                                  <p:stCondLst>
                                    <p:cond delay="0"/>
                                  </p:stCondLst>
                                  <p:iterate type="wd">
                                    <p:tmPct val="10000"/>
                                  </p:iterate>
                                  <p:childTnLst>
                                    <p:set>
                                      <p:cBhvr>
                                        <p:cTn id="111" dur="1" fill="hold">
                                          <p:stCondLst>
                                            <p:cond delay="0"/>
                                          </p:stCondLst>
                                        </p:cTn>
                                        <p:tgtEl>
                                          <p:spTgt spid="115746"/>
                                        </p:tgtEl>
                                        <p:attrNameLst>
                                          <p:attrName>style.visibility</p:attrName>
                                        </p:attrNameLst>
                                      </p:cBhvr>
                                      <p:to>
                                        <p:strVal val="visible"/>
                                      </p:to>
                                    </p:set>
                                    <p:animEffect transition="in" filter="wipe(left)">
                                      <p:cBhvr>
                                        <p:cTn id="112" dur="500"/>
                                        <p:tgtEl>
                                          <p:spTgt spid="115746"/>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grpId="0" nodeType="clickEffect">
                                  <p:stCondLst>
                                    <p:cond delay="0"/>
                                  </p:stCondLst>
                                  <p:iterate type="wd">
                                    <p:tmPct val="10000"/>
                                  </p:iterate>
                                  <p:childTnLst>
                                    <p:set>
                                      <p:cBhvr>
                                        <p:cTn id="116" dur="1" fill="hold">
                                          <p:stCondLst>
                                            <p:cond delay="0"/>
                                          </p:stCondLst>
                                        </p:cTn>
                                        <p:tgtEl>
                                          <p:spTgt spid="115750"/>
                                        </p:tgtEl>
                                        <p:attrNameLst>
                                          <p:attrName>style.visibility</p:attrName>
                                        </p:attrNameLst>
                                      </p:cBhvr>
                                      <p:to>
                                        <p:strVal val="visible"/>
                                      </p:to>
                                    </p:set>
                                    <p:animEffect transition="in" filter="wipe(left)">
                                      <p:cBhvr>
                                        <p:cTn id="117" dur="500"/>
                                        <p:tgtEl>
                                          <p:spTgt spid="115750"/>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8" fill="hold" nodeType="clickEffect">
                                  <p:stCondLst>
                                    <p:cond delay="0"/>
                                  </p:stCondLst>
                                  <p:iterate type="wd">
                                    <p:tmPct val="10000"/>
                                  </p:iterate>
                                  <p:childTnLst>
                                    <p:set>
                                      <p:cBhvr>
                                        <p:cTn id="121" dur="1" fill="hold">
                                          <p:stCondLst>
                                            <p:cond delay="0"/>
                                          </p:stCondLst>
                                        </p:cTn>
                                        <p:tgtEl>
                                          <p:spTgt spid="115751"/>
                                        </p:tgtEl>
                                        <p:attrNameLst>
                                          <p:attrName>style.visibility</p:attrName>
                                        </p:attrNameLst>
                                      </p:cBhvr>
                                      <p:to>
                                        <p:strVal val="visible"/>
                                      </p:to>
                                    </p:set>
                                    <p:animEffect transition="in" filter="wipe(left)">
                                      <p:cBhvr>
                                        <p:cTn id="122" dur="500"/>
                                        <p:tgtEl>
                                          <p:spTgt spid="115751"/>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8" fill="hold" nodeType="clickEffect">
                                  <p:stCondLst>
                                    <p:cond delay="0"/>
                                  </p:stCondLst>
                                  <p:iterate type="wd">
                                    <p:tmPct val="10000"/>
                                  </p:iterate>
                                  <p:childTnLst>
                                    <p:set>
                                      <p:cBhvr>
                                        <p:cTn id="126" dur="1" fill="hold">
                                          <p:stCondLst>
                                            <p:cond delay="0"/>
                                          </p:stCondLst>
                                        </p:cTn>
                                        <p:tgtEl>
                                          <p:spTgt spid="115747"/>
                                        </p:tgtEl>
                                        <p:attrNameLst>
                                          <p:attrName>style.visibility</p:attrName>
                                        </p:attrNameLst>
                                      </p:cBhvr>
                                      <p:to>
                                        <p:strVal val="visible"/>
                                      </p:to>
                                    </p:set>
                                    <p:animEffect transition="in" filter="wipe(left)">
                                      <p:cBhvr>
                                        <p:cTn id="127" dur="500"/>
                                        <p:tgtEl>
                                          <p:spTgt spid="115747"/>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8" fill="hold" nodeType="clickEffect">
                                  <p:stCondLst>
                                    <p:cond delay="0"/>
                                  </p:stCondLst>
                                  <p:iterate type="wd">
                                    <p:tmPct val="10000"/>
                                  </p:iterate>
                                  <p:childTnLst>
                                    <p:set>
                                      <p:cBhvr>
                                        <p:cTn id="131" dur="1" fill="hold">
                                          <p:stCondLst>
                                            <p:cond delay="0"/>
                                          </p:stCondLst>
                                        </p:cTn>
                                        <p:tgtEl>
                                          <p:spTgt spid="115753"/>
                                        </p:tgtEl>
                                        <p:attrNameLst>
                                          <p:attrName>style.visibility</p:attrName>
                                        </p:attrNameLst>
                                      </p:cBhvr>
                                      <p:to>
                                        <p:strVal val="visible"/>
                                      </p:to>
                                    </p:set>
                                    <p:animEffect transition="in" filter="wipe(left)">
                                      <p:cBhvr>
                                        <p:cTn id="132" dur="500"/>
                                        <p:tgtEl>
                                          <p:spTgt spid="115753"/>
                                        </p:tgtEl>
                                      </p:cBhvr>
                                    </p:animEffect>
                                  </p:childTnLst>
                                </p:cTn>
                              </p:par>
                            </p:childTnLst>
                          </p:cTn>
                        </p:par>
                      </p:childTnLst>
                    </p:cTn>
                  </p:par>
                  <p:par>
                    <p:cTn id="133" fill="hold">
                      <p:stCondLst>
                        <p:cond delay="indefinite"/>
                      </p:stCondLst>
                      <p:childTnLst>
                        <p:par>
                          <p:cTn id="134" fill="hold">
                            <p:stCondLst>
                              <p:cond delay="0"/>
                            </p:stCondLst>
                            <p:childTnLst>
                              <p:par>
                                <p:cTn id="135" presetID="22" presetClass="entr" presetSubtype="8" fill="hold" nodeType="clickEffect">
                                  <p:stCondLst>
                                    <p:cond delay="0"/>
                                  </p:stCondLst>
                                  <p:iterate type="wd">
                                    <p:tmPct val="10000"/>
                                  </p:iterate>
                                  <p:childTnLst>
                                    <p:set>
                                      <p:cBhvr>
                                        <p:cTn id="136" dur="1" fill="hold">
                                          <p:stCondLst>
                                            <p:cond delay="0"/>
                                          </p:stCondLst>
                                        </p:cTn>
                                        <p:tgtEl>
                                          <p:spTgt spid="115748"/>
                                        </p:tgtEl>
                                        <p:attrNameLst>
                                          <p:attrName>style.visibility</p:attrName>
                                        </p:attrNameLst>
                                      </p:cBhvr>
                                      <p:to>
                                        <p:strVal val="visible"/>
                                      </p:to>
                                    </p:set>
                                    <p:animEffect transition="in" filter="wipe(left)">
                                      <p:cBhvr>
                                        <p:cTn id="137" dur="500"/>
                                        <p:tgtEl>
                                          <p:spTgt spid="115748"/>
                                        </p:tgtEl>
                                      </p:cBhvr>
                                    </p:animEffect>
                                  </p:childTnLst>
                                </p:cTn>
                              </p:par>
                            </p:childTnLst>
                          </p:cTn>
                        </p:par>
                      </p:childTnLst>
                    </p:cTn>
                  </p:par>
                  <p:par>
                    <p:cTn id="138" fill="hold">
                      <p:stCondLst>
                        <p:cond delay="indefinite"/>
                      </p:stCondLst>
                      <p:childTnLst>
                        <p:par>
                          <p:cTn id="139" fill="hold">
                            <p:stCondLst>
                              <p:cond delay="0"/>
                            </p:stCondLst>
                            <p:childTnLst>
                              <p:par>
                                <p:cTn id="140" presetID="22" presetClass="entr" presetSubtype="8" fill="hold" grpId="0" nodeType="clickEffect">
                                  <p:stCondLst>
                                    <p:cond delay="0"/>
                                  </p:stCondLst>
                                  <p:iterate type="wd">
                                    <p:tmPct val="10000"/>
                                  </p:iterate>
                                  <p:childTnLst>
                                    <p:set>
                                      <p:cBhvr>
                                        <p:cTn id="141" dur="1" fill="hold">
                                          <p:stCondLst>
                                            <p:cond delay="0"/>
                                          </p:stCondLst>
                                        </p:cTn>
                                        <p:tgtEl>
                                          <p:spTgt spid="115734"/>
                                        </p:tgtEl>
                                        <p:attrNameLst>
                                          <p:attrName>style.visibility</p:attrName>
                                        </p:attrNameLst>
                                      </p:cBhvr>
                                      <p:to>
                                        <p:strVal val="visible"/>
                                      </p:to>
                                    </p:set>
                                    <p:animEffect transition="in" filter="wipe(left)">
                                      <p:cBhvr>
                                        <p:cTn id="142" dur="500"/>
                                        <p:tgtEl>
                                          <p:spTgt spid="1157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animBg="1" autoUpdateAnimBg="0"/>
      <p:bldP spid="115717" grpId="0" animBg="1" autoUpdateAnimBg="0"/>
      <p:bldP spid="115731" grpId="0" animBg="1" autoUpdateAnimBg="0"/>
      <p:bldP spid="115733" grpId="0" animBg="1" autoUpdateAnimBg="0"/>
      <p:bldP spid="115734" grpId="0" animBg="1" autoUpdateAnimBg="0"/>
      <p:bldP spid="115738" grpId="0" animBg="1" autoUpdateAnimBg="0"/>
      <p:bldP spid="115739" grpId="0" animBg="1" autoUpdateAnimBg="0"/>
      <p:bldP spid="115740" grpId="0" animBg="1" autoUpdateAnimBg="0"/>
      <p:bldP spid="115741" grpId="0" animBg="1" autoUpdateAnimBg="0"/>
      <p:bldP spid="115742" grpId="0" animBg="1" autoUpdateAnimBg="0"/>
      <p:bldP spid="115743" grpId="0" animBg="1" autoUpdateAnimBg="0"/>
      <p:bldP spid="115744" grpId="0" animBg="1" autoUpdateAnimBg="0"/>
      <p:bldP spid="115749" grpId="0" animBg="1" autoUpdateAnimBg="0"/>
      <p:bldP spid="115750" grpId="0" animBg="1" autoUpdateAnimBg="0"/>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9720" name="Rectangle 4"/>
          <p:cNvSpPr>
            <a:spLocks noGrp="1" noChangeArrowheads="1"/>
          </p:cNvSpPr>
          <p:nvPr>
            <p:ph type="dt" sz="quarter" idx="10"/>
          </p:nvPr>
        </p:nvSpPr>
        <p:spPr>
          <a:noFill/>
        </p:spPr>
        <p:txBody>
          <a:bodyPr/>
          <a:lstStyle/>
          <a:p>
            <a:r>
              <a:rPr lang="en-US" smtClean="0"/>
              <a:t>Wednesday, June 22, 2011</a:t>
            </a:r>
          </a:p>
        </p:txBody>
      </p:sp>
      <p:sp>
        <p:nvSpPr>
          <p:cNvPr id="29721" name="Rectangle 5"/>
          <p:cNvSpPr>
            <a:spLocks noGrp="1" noChangeArrowheads="1"/>
          </p:cNvSpPr>
          <p:nvPr>
            <p:ph type="ftr" sz="quarter" idx="11"/>
          </p:nvPr>
        </p:nvSpPr>
        <p:spPr>
          <a:noFill/>
        </p:spPr>
        <p:txBody>
          <a:bodyPr/>
          <a:lstStyle/>
          <a:p>
            <a:r>
              <a:rPr lang="en-US" smtClean="0"/>
              <a:t>PHYS 1443-001, Spring 2011 Dr. Jaehoon Yu</a:t>
            </a:r>
          </a:p>
        </p:txBody>
      </p:sp>
      <p:sp>
        <p:nvSpPr>
          <p:cNvPr id="29722" name="Rectangle 6"/>
          <p:cNvSpPr>
            <a:spLocks noGrp="1" noChangeArrowheads="1"/>
          </p:cNvSpPr>
          <p:nvPr>
            <p:ph type="sldNum" sz="quarter" idx="12"/>
          </p:nvPr>
        </p:nvSpPr>
        <p:spPr>
          <a:noFill/>
        </p:spPr>
        <p:txBody>
          <a:bodyPr/>
          <a:lstStyle/>
          <a:p>
            <a:fld id="{11DA0B56-AEE8-CA4D-A2E8-88C2037E9AFA}" type="slidenum">
              <a:rPr lang="en-US"/>
              <a:pPr/>
              <a:t>14</a:t>
            </a:fld>
            <a:endParaRPr lang="en-US"/>
          </a:p>
        </p:txBody>
      </p:sp>
      <p:sp>
        <p:nvSpPr>
          <p:cNvPr id="116738" name="Text Box 2"/>
          <p:cNvSpPr txBox="1">
            <a:spLocks noChangeArrowheads="1"/>
          </p:cNvSpPr>
          <p:nvPr/>
        </p:nvSpPr>
        <p:spPr bwMode="auto">
          <a:xfrm>
            <a:off x="76200" y="2757488"/>
            <a:ext cx="549275" cy="366712"/>
          </a:xfrm>
          <a:prstGeom prst="rect">
            <a:avLst/>
          </a:prstGeom>
          <a:solidFill>
            <a:srgbClr val="FFFF99"/>
          </a:solidFill>
          <a:ln w="9525">
            <a:noFill/>
            <a:miter lim="800000"/>
            <a:headEnd/>
            <a:tailEnd/>
          </a:ln>
        </p:spPr>
        <p:txBody>
          <a:bodyPr wrap="none">
            <a:prstTxWarp prst="textNoShape">
              <a:avLst/>
            </a:prstTxWarp>
            <a:spAutoFit/>
          </a:bodyPr>
          <a:lstStyle/>
          <a:p>
            <a:r>
              <a:rPr lang="en-US" sz="1800">
                <a:solidFill>
                  <a:srgbClr val="FF0000"/>
                </a:solidFill>
                <a:latin typeface="Arial Narrow" charset="0"/>
              </a:rPr>
              <a:t>mgh</a:t>
            </a:r>
          </a:p>
        </p:txBody>
      </p:sp>
      <p:sp>
        <p:nvSpPr>
          <p:cNvPr id="29724" name="Rectangle 3"/>
          <p:cNvSpPr>
            <a:spLocks noGrp="1" noChangeArrowheads="1"/>
          </p:cNvSpPr>
          <p:nvPr>
            <p:ph type="title"/>
          </p:nvPr>
        </p:nvSpPr>
        <p:spPr>
          <a:xfrm>
            <a:off x="685800" y="76200"/>
            <a:ext cx="7772400" cy="609600"/>
          </a:xfrm>
        </p:spPr>
        <p:txBody>
          <a:bodyPr/>
          <a:lstStyle/>
          <a:p>
            <a:r>
              <a:rPr lang="en-US" sz="4000"/>
              <a:t>Example</a:t>
            </a:r>
            <a:r>
              <a:rPr lang="en-US"/>
              <a:t> </a:t>
            </a:r>
          </a:p>
        </p:txBody>
      </p:sp>
      <p:sp>
        <p:nvSpPr>
          <p:cNvPr id="116740" name="Text Box 4"/>
          <p:cNvSpPr txBox="1">
            <a:spLocks noChangeArrowheads="1"/>
          </p:cNvSpPr>
          <p:nvPr/>
        </p:nvSpPr>
        <p:spPr bwMode="auto">
          <a:xfrm>
            <a:off x="685800" y="762000"/>
            <a:ext cx="8001000" cy="944563"/>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A ball of mass </a:t>
            </a:r>
            <a:r>
              <a:rPr lang="en-US" sz="1800">
                <a:solidFill>
                  <a:schemeClr val="accent2"/>
                </a:solidFill>
                <a:latin typeface="Monotype Corsiva" charset="0"/>
              </a:rPr>
              <a:t>m</a:t>
            </a:r>
            <a:r>
              <a:rPr lang="en-US" sz="1800">
                <a:solidFill>
                  <a:schemeClr val="accent2"/>
                </a:solidFill>
                <a:latin typeface="Arial Narrow" charset="0"/>
              </a:rPr>
              <a:t> is attached to a light cord of length L, making up a pendulum.  The ball is released from rest when the cord makes an angle θ</a:t>
            </a:r>
            <a:r>
              <a:rPr lang="en-US" sz="1800" baseline="-25000">
                <a:solidFill>
                  <a:schemeClr val="accent2"/>
                </a:solidFill>
                <a:latin typeface="Arial Narrow" charset="0"/>
              </a:rPr>
              <a:t>A</a:t>
            </a:r>
            <a:r>
              <a:rPr lang="en-US" sz="1800">
                <a:solidFill>
                  <a:schemeClr val="accent2"/>
                </a:solidFill>
                <a:latin typeface="Arial Narrow" charset="0"/>
              </a:rPr>
              <a:t> with the vertical, and the pivoting point P is frictionless.  Find the speed of the ball when it is at the lowest point, B.</a:t>
            </a:r>
          </a:p>
        </p:txBody>
      </p:sp>
      <p:graphicFrame>
        <p:nvGraphicFramePr>
          <p:cNvPr id="116741" name="Object 2"/>
          <p:cNvGraphicFramePr>
            <a:graphicFrameLocks noChangeAspect="1"/>
          </p:cNvGraphicFramePr>
          <p:nvPr/>
        </p:nvGraphicFramePr>
        <p:xfrm>
          <a:off x="5414963" y="1782763"/>
          <a:ext cx="376237" cy="322262"/>
        </p:xfrm>
        <a:graphic>
          <a:graphicData uri="http://schemas.openxmlformats.org/presentationml/2006/ole">
            <p:oleObj spid="_x0000_s498690" name="Equation" r:id="rId3" imgW="241200" imgH="177480" progId="Equation.3">
              <p:embed/>
            </p:oleObj>
          </a:graphicData>
        </a:graphic>
      </p:graphicFrame>
      <p:sp>
        <p:nvSpPr>
          <p:cNvPr id="116742" name="Text Box 6"/>
          <p:cNvSpPr txBox="1">
            <a:spLocks noChangeArrowheads="1"/>
          </p:cNvSpPr>
          <p:nvPr/>
        </p:nvSpPr>
        <p:spPr bwMode="auto">
          <a:xfrm>
            <a:off x="533400" y="4100513"/>
            <a:ext cx="3352800" cy="395287"/>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b) Determine tension T at the point B.</a:t>
            </a:r>
            <a:endParaRPr lang="en-US" sz="1800" baseline="30000">
              <a:solidFill>
                <a:schemeClr val="accent2"/>
              </a:solidFill>
              <a:latin typeface="Arial Narrow" charset="0"/>
            </a:endParaRPr>
          </a:p>
        </p:txBody>
      </p:sp>
      <p:sp>
        <p:nvSpPr>
          <p:cNvPr id="116743" name="Text Box 7"/>
          <p:cNvSpPr txBox="1">
            <a:spLocks noChangeArrowheads="1"/>
          </p:cNvSpPr>
          <p:nvPr/>
        </p:nvSpPr>
        <p:spPr bwMode="auto">
          <a:xfrm>
            <a:off x="2438400" y="2895600"/>
            <a:ext cx="2133600" cy="944563"/>
          </a:xfrm>
          <a:prstGeom prst="rect">
            <a:avLst/>
          </a:prstGeom>
          <a:solidFill>
            <a:srgbClr val="FFFFCC"/>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Using the principle of mechanical energy conservation</a:t>
            </a:r>
          </a:p>
        </p:txBody>
      </p:sp>
      <p:graphicFrame>
        <p:nvGraphicFramePr>
          <p:cNvPr id="116744" name="Object 3"/>
          <p:cNvGraphicFramePr>
            <a:graphicFrameLocks noChangeAspect="1"/>
          </p:cNvGraphicFramePr>
          <p:nvPr/>
        </p:nvGraphicFramePr>
        <p:xfrm>
          <a:off x="2438400" y="4560888"/>
          <a:ext cx="635000" cy="352425"/>
        </p:xfrm>
        <a:graphic>
          <a:graphicData uri="http://schemas.openxmlformats.org/presentationml/2006/ole">
            <p:oleObj spid="_x0000_s498691" name="Equation" r:id="rId4" imgW="495000" imgH="253800" progId="Equation.3">
              <p:embed/>
            </p:oleObj>
          </a:graphicData>
        </a:graphic>
      </p:graphicFrame>
      <p:sp>
        <p:nvSpPr>
          <p:cNvPr id="116745" name="Text Box 9"/>
          <p:cNvSpPr txBox="1">
            <a:spLocks noChangeArrowheads="1"/>
          </p:cNvSpPr>
          <p:nvPr/>
        </p:nvSpPr>
        <p:spPr bwMode="auto">
          <a:xfrm>
            <a:off x="152400" y="4618038"/>
            <a:ext cx="2057400" cy="1343025"/>
          </a:xfrm>
          <a:prstGeom prst="rect">
            <a:avLst/>
          </a:prstGeom>
          <a:solidFill>
            <a:srgbClr val="FFFFCC"/>
          </a:solidFill>
          <a:ln w="28575">
            <a:solidFill>
              <a:srgbClr val="990000"/>
            </a:solidFill>
            <a:miter lim="800000"/>
            <a:headEnd/>
            <a:tailEnd/>
          </a:ln>
        </p:spPr>
        <p:txBody>
          <a:bodyPr>
            <a:prstTxWarp prst="textNoShape">
              <a:avLst/>
            </a:prstTxWarp>
            <a:spAutoFit/>
          </a:bodyPr>
          <a:lstStyle/>
          <a:p>
            <a:pPr>
              <a:spcBef>
                <a:spcPct val="20000"/>
              </a:spcBef>
            </a:pPr>
            <a:r>
              <a:rPr lang="en-US" sz="1600">
                <a:solidFill>
                  <a:srgbClr val="FF0000"/>
                </a:solidFill>
                <a:latin typeface="Arial Narrow" charset="0"/>
              </a:rPr>
              <a:t>Using Newton’s 2</a:t>
            </a:r>
            <a:r>
              <a:rPr lang="en-US" sz="1600" baseline="30000">
                <a:solidFill>
                  <a:srgbClr val="FF0000"/>
                </a:solidFill>
                <a:latin typeface="Arial Narrow" charset="0"/>
              </a:rPr>
              <a:t>nd</a:t>
            </a:r>
            <a:r>
              <a:rPr lang="en-US" sz="1600">
                <a:solidFill>
                  <a:srgbClr val="FF0000"/>
                </a:solidFill>
                <a:latin typeface="Arial Narrow" charset="0"/>
              </a:rPr>
              <a:t> law of motion and recalling the centripetal acceleration of a circular motion  </a:t>
            </a:r>
          </a:p>
        </p:txBody>
      </p:sp>
      <p:sp>
        <p:nvSpPr>
          <p:cNvPr id="116746" name="Text Box 10"/>
          <p:cNvSpPr txBox="1">
            <a:spLocks noChangeArrowheads="1"/>
          </p:cNvSpPr>
          <p:nvPr/>
        </p:nvSpPr>
        <p:spPr bwMode="auto">
          <a:xfrm>
            <a:off x="7086600" y="4800600"/>
            <a:ext cx="1828800" cy="9715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400" dirty="0">
                <a:solidFill>
                  <a:schemeClr val="accent2"/>
                </a:solidFill>
                <a:latin typeface="Arial Narrow" charset="0"/>
              </a:rPr>
              <a:t>Cross check the result in a simple situation. What happens when the initial angle</a:t>
            </a:r>
            <a:r>
              <a:rPr lang="en-US" sz="1400" dirty="0" smtClean="0">
                <a:solidFill>
                  <a:schemeClr val="accent2"/>
                </a:solidFill>
                <a:latin typeface="Arial Narrow" charset="0"/>
              </a:rPr>
              <a:t> </a:t>
            </a:r>
            <a:r>
              <a:rPr lang="en-US" sz="1400" dirty="0" smtClean="0">
                <a:solidFill>
                  <a:schemeClr val="accent2"/>
                </a:solidFill>
                <a:latin typeface="Symbol" charset="2"/>
              </a:rPr>
              <a:t>θ</a:t>
            </a:r>
            <a:r>
              <a:rPr lang="en-US" sz="1400" baseline="-25000" dirty="0" smtClean="0">
                <a:solidFill>
                  <a:schemeClr val="accent2"/>
                </a:solidFill>
                <a:latin typeface="Arial Narrow" charset="0"/>
              </a:rPr>
              <a:t>A </a:t>
            </a:r>
            <a:r>
              <a:rPr lang="en-US" sz="1400" dirty="0">
                <a:solidFill>
                  <a:schemeClr val="accent2"/>
                </a:solidFill>
                <a:latin typeface="Arial Narrow" charset="0"/>
              </a:rPr>
              <a:t>is 0?</a:t>
            </a:r>
          </a:p>
        </p:txBody>
      </p:sp>
      <p:graphicFrame>
        <p:nvGraphicFramePr>
          <p:cNvPr id="116747" name="Object 4"/>
          <p:cNvGraphicFramePr>
            <a:graphicFrameLocks noChangeAspect="1"/>
          </p:cNvGraphicFramePr>
          <p:nvPr/>
        </p:nvGraphicFramePr>
        <p:xfrm>
          <a:off x="4724400" y="2819400"/>
          <a:ext cx="1676400" cy="457200"/>
        </p:xfrm>
        <a:graphic>
          <a:graphicData uri="http://schemas.openxmlformats.org/presentationml/2006/ole">
            <p:oleObj spid="_x0000_s498692" name="Equation" r:id="rId5" imgW="1155600" imgH="241200" progId="Equation.3">
              <p:embed/>
            </p:oleObj>
          </a:graphicData>
        </a:graphic>
      </p:graphicFrame>
      <p:sp>
        <p:nvSpPr>
          <p:cNvPr id="116748" name="Text Box 12"/>
          <p:cNvSpPr txBox="1">
            <a:spLocks noChangeArrowheads="1"/>
          </p:cNvSpPr>
          <p:nvPr/>
        </p:nvSpPr>
        <p:spPr bwMode="auto">
          <a:xfrm>
            <a:off x="2362200" y="1752600"/>
            <a:ext cx="2819400" cy="944563"/>
          </a:xfrm>
          <a:prstGeom prst="rect">
            <a:avLst/>
          </a:prstGeom>
          <a:solidFill>
            <a:srgbClr val="FFFFCC"/>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Compute the potential energy at the maximum height, </a:t>
            </a:r>
            <a:r>
              <a:rPr lang="en-US" sz="1800">
                <a:solidFill>
                  <a:srgbClr val="FF0000"/>
                </a:solidFill>
                <a:latin typeface="Monotype Corsiva" charset="0"/>
              </a:rPr>
              <a:t>h</a:t>
            </a:r>
            <a:r>
              <a:rPr lang="en-US" sz="1800">
                <a:solidFill>
                  <a:srgbClr val="FF0000"/>
                </a:solidFill>
                <a:latin typeface="Arial Narrow" charset="0"/>
              </a:rPr>
              <a:t>.  Remember where the 0 is.</a:t>
            </a:r>
          </a:p>
        </p:txBody>
      </p:sp>
      <p:grpSp>
        <p:nvGrpSpPr>
          <p:cNvPr id="2" name="Group 13"/>
          <p:cNvGrpSpPr>
            <a:grpSpLocks/>
          </p:cNvGrpSpPr>
          <p:nvPr/>
        </p:nvGrpSpPr>
        <p:grpSpPr bwMode="auto">
          <a:xfrm>
            <a:off x="228600" y="1905000"/>
            <a:ext cx="1890713" cy="1981200"/>
            <a:chOff x="144" y="1392"/>
            <a:chExt cx="1191" cy="1248"/>
          </a:xfrm>
        </p:grpSpPr>
        <p:sp>
          <p:nvSpPr>
            <p:cNvPr id="29742" name="Text Box 14"/>
            <p:cNvSpPr txBox="1">
              <a:spLocks noChangeArrowheads="1"/>
            </p:cNvSpPr>
            <p:nvPr/>
          </p:nvSpPr>
          <p:spPr bwMode="auto">
            <a:xfrm>
              <a:off x="1056" y="2208"/>
              <a:ext cx="27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29743" name="Line 15"/>
            <p:cNvSpPr>
              <a:spLocks noChangeShapeType="1"/>
            </p:cNvSpPr>
            <p:nvPr/>
          </p:nvSpPr>
          <p:spPr bwMode="auto">
            <a:xfrm>
              <a:off x="144" y="1392"/>
              <a:ext cx="1104" cy="0"/>
            </a:xfrm>
            <a:prstGeom prst="line">
              <a:avLst/>
            </a:prstGeom>
            <a:noFill/>
            <a:ln w="76200">
              <a:solidFill>
                <a:schemeClr val="tx1"/>
              </a:solidFill>
              <a:round/>
              <a:headEnd/>
              <a:tailEnd/>
            </a:ln>
          </p:spPr>
          <p:txBody>
            <a:bodyPr>
              <a:prstTxWarp prst="textNoShape">
                <a:avLst/>
              </a:prstTxWarp>
            </a:bodyPr>
            <a:lstStyle/>
            <a:p>
              <a:endParaRPr lang="en-US"/>
            </a:p>
          </p:txBody>
        </p:sp>
        <p:sp>
          <p:nvSpPr>
            <p:cNvPr id="29744" name="Oval 16"/>
            <p:cNvSpPr>
              <a:spLocks noChangeArrowheads="1"/>
            </p:cNvSpPr>
            <p:nvPr/>
          </p:nvSpPr>
          <p:spPr bwMode="auto">
            <a:xfrm>
              <a:off x="576" y="2208"/>
              <a:ext cx="240" cy="240"/>
            </a:xfrm>
            <a:prstGeom prst="ellipse">
              <a:avLst/>
            </a:prstGeom>
            <a:gradFill rotWithShape="0">
              <a:gsLst>
                <a:gs pos="0">
                  <a:srgbClr val="FF0000"/>
                </a:gs>
                <a:gs pos="100000">
                  <a:srgbClr val="760000"/>
                </a:gs>
              </a:gsLst>
              <a:path path="shape">
                <a:fillToRect l="50000" t="50000" r="50000" b="50000"/>
              </a:path>
            </a:gradFill>
            <a:ln w="9525">
              <a:noFill/>
              <a:round/>
              <a:headEnd/>
              <a:tailEnd/>
            </a:ln>
          </p:spPr>
          <p:txBody>
            <a:bodyPr wrap="none" anchor="ctr">
              <a:prstTxWarp prst="textNoShape">
                <a:avLst/>
              </a:prstTxWarp>
            </a:bodyPr>
            <a:lstStyle/>
            <a:p>
              <a:pPr algn="ctr"/>
              <a:r>
                <a:rPr lang="en-US">
                  <a:solidFill>
                    <a:srgbClr val="FFFF99"/>
                  </a:solidFill>
                  <a:latin typeface="Monotype Corsiva" charset="0"/>
                </a:rPr>
                <a:t>m</a:t>
              </a:r>
            </a:p>
          </p:txBody>
        </p:sp>
        <p:sp>
          <p:nvSpPr>
            <p:cNvPr id="29745" name="Line 17"/>
            <p:cNvSpPr>
              <a:spLocks noChangeShapeType="1"/>
            </p:cNvSpPr>
            <p:nvPr/>
          </p:nvSpPr>
          <p:spPr bwMode="auto">
            <a:xfrm>
              <a:off x="1080" y="2256"/>
              <a:ext cx="0" cy="240"/>
            </a:xfrm>
            <a:prstGeom prst="line">
              <a:avLst/>
            </a:prstGeom>
            <a:noFill/>
            <a:ln w="38100">
              <a:solidFill>
                <a:srgbClr val="FF0000"/>
              </a:solidFill>
              <a:round/>
              <a:headEnd/>
              <a:tailEnd type="triangle" w="med" len="med"/>
            </a:ln>
          </p:spPr>
          <p:txBody>
            <a:bodyPr>
              <a:prstTxWarp prst="textNoShape">
                <a:avLst/>
              </a:prstTxWarp>
            </a:bodyPr>
            <a:lstStyle/>
            <a:p>
              <a:endParaRPr lang="en-US"/>
            </a:p>
          </p:txBody>
        </p:sp>
        <p:sp>
          <p:nvSpPr>
            <p:cNvPr id="29746" name="Oval 18"/>
            <p:cNvSpPr>
              <a:spLocks noChangeArrowheads="1"/>
            </p:cNvSpPr>
            <p:nvPr/>
          </p:nvSpPr>
          <p:spPr bwMode="auto">
            <a:xfrm>
              <a:off x="960" y="2016"/>
              <a:ext cx="240" cy="240"/>
            </a:xfrm>
            <a:prstGeom prst="ellipse">
              <a:avLst/>
            </a:prstGeom>
            <a:gradFill rotWithShape="0">
              <a:gsLst>
                <a:gs pos="0">
                  <a:srgbClr val="FF0000"/>
                </a:gs>
                <a:gs pos="100000">
                  <a:srgbClr val="760000"/>
                </a:gs>
              </a:gsLst>
              <a:path path="shape">
                <a:fillToRect l="50000" t="50000" r="50000" b="50000"/>
              </a:path>
            </a:gradFill>
            <a:ln w="9525">
              <a:noFill/>
              <a:round/>
              <a:headEnd/>
              <a:tailEnd/>
            </a:ln>
          </p:spPr>
          <p:txBody>
            <a:bodyPr wrap="none" anchor="ctr">
              <a:prstTxWarp prst="textNoShape">
                <a:avLst/>
              </a:prstTxWarp>
            </a:bodyPr>
            <a:lstStyle/>
            <a:p>
              <a:pPr algn="ctr"/>
              <a:r>
                <a:rPr lang="en-US">
                  <a:solidFill>
                    <a:srgbClr val="FFFF99"/>
                  </a:solidFill>
                  <a:latin typeface="Monotype Corsiva" charset="0"/>
                </a:rPr>
                <a:t>m</a:t>
              </a:r>
            </a:p>
          </p:txBody>
        </p:sp>
        <p:cxnSp>
          <p:nvCxnSpPr>
            <p:cNvPr id="29747" name="AutoShape 19"/>
            <p:cNvCxnSpPr>
              <a:cxnSpLocks noChangeShapeType="1"/>
              <a:stCxn id="29744" idx="6"/>
              <a:endCxn id="29746" idx="3"/>
            </p:cNvCxnSpPr>
            <p:nvPr/>
          </p:nvCxnSpPr>
          <p:spPr bwMode="auto">
            <a:xfrm flipV="1">
              <a:off x="816" y="2221"/>
              <a:ext cx="179" cy="107"/>
            </a:xfrm>
            <a:prstGeom prst="curvedConnector2">
              <a:avLst/>
            </a:prstGeom>
            <a:noFill/>
            <a:ln w="28575">
              <a:solidFill>
                <a:schemeClr val="tx1"/>
              </a:solidFill>
              <a:prstDash val="sysDot"/>
              <a:round/>
              <a:headEnd/>
              <a:tailEnd/>
            </a:ln>
          </p:spPr>
        </p:cxnSp>
        <p:sp>
          <p:nvSpPr>
            <p:cNvPr id="29748" name="Line 20"/>
            <p:cNvSpPr>
              <a:spLocks noChangeShapeType="1"/>
            </p:cNvSpPr>
            <p:nvPr/>
          </p:nvSpPr>
          <p:spPr bwMode="auto">
            <a:xfrm>
              <a:off x="672" y="1392"/>
              <a:ext cx="336" cy="672"/>
            </a:xfrm>
            <a:prstGeom prst="line">
              <a:avLst/>
            </a:prstGeom>
            <a:noFill/>
            <a:ln w="28575">
              <a:solidFill>
                <a:schemeClr val="tx1"/>
              </a:solidFill>
              <a:round/>
              <a:headEnd/>
              <a:tailEnd/>
            </a:ln>
          </p:spPr>
          <p:txBody>
            <a:bodyPr>
              <a:prstTxWarp prst="textNoShape">
                <a:avLst/>
              </a:prstTxWarp>
            </a:bodyPr>
            <a:lstStyle/>
            <a:p>
              <a:endParaRPr lang="en-US"/>
            </a:p>
          </p:txBody>
        </p:sp>
        <p:sp>
          <p:nvSpPr>
            <p:cNvPr id="29749" name="Line 21"/>
            <p:cNvSpPr>
              <a:spLocks noChangeShapeType="1"/>
            </p:cNvSpPr>
            <p:nvPr/>
          </p:nvSpPr>
          <p:spPr bwMode="auto">
            <a:xfrm>
              <a:off x="672" y="1392"/>
              <a:ext cx="0" cy="816"/>
            </a:xfrm>
            <a:prstGeom prst="line">
              <a:avLst/>
            </a:prstGeom>
            <a:noFill/>
            <a:ln w="28575">
              <a:solidFill>
                <a:schemeClr val="tx1"/>
              </a:solidFill>
              <a:prstDash val="sysDot"/>
              <a:round/>
              <a:headEnd/>
              <a:tailEnd/>
            </a:ln>
          </p:spPr>
          <p:txBody>
            <a:bodyPr>
              <a:prstTxWarp prst="textNoShape">
                <a:avLst/>
              </a:prstTxWarp>
            </a:bodyPr>
            <a:lstStyle/>
            <a:p>
              <a:endParaRPr lang="en-US"/>
            </a:p>
          </p:txBody>
        </p:sp>
        <p:sp>
          <p:nvSpPr>
            <p:cNvPr id="29750" name="Arc 22"/>
            <p:cNvSpPr>
              <a:spLocks/>
            </p:cNvSpPr>
            <p:nvPr/>
          </p:nvSpPr>
          <p:spPr bwMode="auto">
            <a:xfrm flipV="1">
              <a:off x="672" y="1728"/>
              <a:ext cx="144"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29751" name="Text Box 23"/>
            <p:cNvSpPr txBox="1">
              <a:spLocks noChangeArrowheads="1"/>
            </p:cNvSpPr>
            <p:nvPr/>
          </p:nvSpPr>
          <p:spPr bwMode="auto">
            <a:xfrm>
              <a:off x="649" y="1747"/>
              <a:ext cx="297" cy="187"/>
            </a:xfrm>
            <a:prstGeom prst="rect">
              <a:avLst/>
            </a:prstGeom>
            <a:noFill/>
            <a:ln w="9525">
              <a:noFill/>
              <a:miter lim="800000"/>
              <a:headEnd/>
              <a:tailEnd/>
            </a:ln>
          </p:spPr>
          <p:txBody>
            <a:bodyPr wrap="none">
              <a:prstTxWarp prst="textNoShape">
                <a:avLst/>
              </a:prstTxWarp>
              <a:spAutoFit/>
            </a:bodyPr>
            <a:lstStyle/>
            <a:p>
              <a:r>
                <a:rPr lang="en-US" sz="2000" baseline="-25000">
                  <a:solidFill>
                    <a:schemeClr val="accent2"/>
                  </a:solidFill>
                  <a:latin typeface="Monotype Corsiva" charset="0"/>
                </a:rPr>
                <a:t>θA</a:t>
              </a:r>
              <a:endParaRPr lang="en-US" sz="2000" b="1" baseline="-25000">
                <a:solidFill>
                  <a:schemeClr val="accent2"/>
                </a:solidFill>
                <a:latin typeface="Monotype Corsiva" charset="0"/>
              </a:endParaRPr>
            </a:p>
          </p:txBody>
        </p:sp>
        <p:sp>
          <p:nvSpPr>
            <p:cNvPr id="29752" name="Text Box 24"/>
            <p:cNvSpPr txBox="1">
              <a:spLocks noChangeArrowheads="1"/>
            </p:cNvSpPr>
            <p:nvPr/>
          </p:nvSpPr>
          <p:spPr bwMode="auto">
            <a:xfrm>
              <a:off x="825" y="1526"/>
              <a:ext cx="20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L</a:t>
              </a:r>
              <a:endParaRPr lang="en-US" sz="2000" b="1">
                <a:solidFill>
                  <a:schemeClr val="accent2"/>
                </a:solidFill>
                <a:latin typeface="Monotype Corsiva" charset="0"/>
              </a:endParaRPr>
            </a:p>
          </p:txBody>
        </p:sp>
        <p:sp>
          <p:nvSpPr>
            <p:cNvPr id="29753" name="Line 25"/>
            <p:cNvSpPr>
              <a:spLocks noChangeShapeType="1"/>
            </p:cNvSpPr>
            <p:nvPr/>
          </p:nvSpPr>
          <p:spPr bwMode="auto">
            <a:xfrm flipH="1" flipV="1">
              <a:off x="912" y="1824"/>
              <a:ext cx="96" cy="240"/>
            </a:xfrm>
            <a:prstGeom prst="line">
              <a:avLst/>
            </a:prstGeom>
            <a:noFill/>
            <a:ln w="28575">
              <a:solidFill>
                <a:srgbClr val="333399"/>
              </a:solidFill>
              <a:round/>
              <a:headEnd/>
              <a:tailEnd type="triangle" w="med" len="med"/>
            </a:ln>
          </p:spPr>
          <p:txBody>
            <a:bodyPr>
              <a:prstTxWarp prst="textNoShape">
                <a:avLst/>
              </a:prstTxWarp>
            </a:bodyPr>
            <a:lstStyle/>
            <a:p>
              <a:endParaRPr lang="en-US"/>
            </a:p>
          </p:txBody>
        </p:sp>
        <p:sp>
          <p:nvSpPr>
            <p:cNvPr id="29754" name="Text Box 26"/>
            <p:cNvSpPr txBox="1">
              <a:spLocks noChangeArrowheads="1"/>
            </p:cNvSpPr>
            <p:nvPr/>
          </p:nvSpPr>
          <p:spPr bwMode="auto">
            <a:xfrm>
              <a:off x="991" y="1814"/>
              <a:ext cx="19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T</a:t>
              </a:r>
              <a:endParaRPr lang="en-US" sz="2000" b="1">
                <a:solidFill>
                  <a:schemeClr val="accent2"/>
                </a:solidFill>
                <a:latin typeface="Monotype Corsiva" charset="0"/>
              </a:endParaRPr>
            </a:p>
          </p:txBody>
        </p:sp>
        <p:sp>
          <p:nvSpPr>
            <p:cNvPr id="29755" name="Text Box 27"/>
            <p:cNvSpPr txBox="1">
              <a:spLocks noChangeArrowheads="1"/>
            </p:cNvSpPr>
            <p:nvPr/>
          </p:nvSpPr>
          <p:spPr bwMode="auto">
            <a:xfrm>
              <a:off x="556" y="2390"/>
              <a:ext cx="116" cy="250"/>
            </a:xfrm>
            <a:prstGeom prst="rect">
              <a:avLst/>
            </a:prstGeom>
            <a:noFill/>
            <a:ln w="9525">
              <a:noFill/>
              <a:miter lim="800000"/>
              <a:headEnd/>
              <a:tailEnd/>
            </a:ln>
          </p:spPr>
          <p:txBody>
            <a:bodyPr wrap="none">
              <a:prstTxWarp prst="textNoShape">
                <a:avLst/>
              </a:prstTxWarp>
              <a:spAutoFit/>
            </a:bodyPr>
            <a:lstStyle/>
            <a:p>
              <a:endParaRPr lang="en-US" sz="2000" b="1">
                <a:solidFill>
                  <a:schemeClr val="accent2"/>
                </a:solidFill>
                <a:latin typeface="Monotype Corsiva" charset="0"/>
              </a:endParaRPr>
            </a:p>
          </p:txBody>
        </p:sp>
      </p:grpSp>
      <p:graphicFrame>
        <p:nvGraphicFramePr>
          <p:cNvPr id="116764" name="Object 5"/>
          <p:cNvGraphicFramePr>
            <a:graphicFrameLocks noChangeAspect="1"/>
          </p:cNvGraphicFramePr>
          <p:nvPr/>
        </p:nvGraphicFramePr>
        <p:xfrm>
          <a:off x="8135938" y="5505450"/>
          <a:ext cx="779462" cy="282575"/>
        </p:xfrm>
        <a:graphic>
          <a:graphicData uri="http://schemas.openxmlformats.org/presentationml/2006/ole">
            <p:oleObj spid="_x0000_s498693" name="Equation" r:id="rId6" imgW="495000" imgH="203040" progId="Equation.DSMT4">
              <p:embed/>
            </p:oleObj>
          </a:graphicData>
        </a:graphic>
      </p:graphicFrame>
      <p:grpSp>
        <p:nvGrpSpPr>
          <p:cNvPr id="3" name="Group 29"/>
          <p:cNvGrpSpPr>
            <a:grpSpLocks/>
          </p:cNvGrpSpPr>
          <p:nvPr/>
        </p:nvGrpSpPr>
        <p:grpSpPr bwMode="auto">
          <a:xfrm>
            <a:off x="447675" y="2967038"/>
            <a:ext cx="1076325" cy="457200"/>
            <a:chOff x="282" y="1869"/>
            <a:chExt cx="678" cy="288"/>
          </a:xfrm>
        </p:grpSpPr>
        <p:sp>
          <p:nvSpPr>
            <p:cNvPr id="29739" name="Line 30"/>
            <p:cNvSpPr>
              <a:spLocks noChangeShapeType="1"/>
            </p:cNvSpPr>
            <p:nvPr/>
          </p:nvSpPr>
          <p:spPr bwMode="auto">
            <a:xfrm>
              <a:off x="432" y="1920"/>
              <a:ext cx="528" cy="0"/>
            </a:xfrm>
            <a:prstGeom prst="line">
              <a:avLst/>
            </a:prstGeom>
            <a:noFill/>
            <a:ln w="9525">
              <a:solidFill>
                <a:schemeClr val="tx1"/>
              </a:solidFill>
              <a:prstDash val="sysDot"/>
              <a:round/>
              <a:headEnd/>
              <a:tailEnd/>
            </a:ln>
          </p:spPr>
          <p:txBody>
            <a:bodyPr>
              <a:prstTxWarp prst="textNoShape">
                <a:avLst/>
              </a:prstTxWarp>
            </a:bodyPr>
            <a:lstStyle/>
            <a:p>
              <a:endParaRPr lang="en-US"/>
            </a:p>
          </p:txBody>
        </p:sp>
        <p:sp>
          <p:nvSpPr>
            <p:cNvPr id="29740" name="Line 31"/>
            <p:cNvSpPr>
              <a:spLocks noChangeShapeType="1"/>
            </p:cNvSpPr>
            <p:nvPr/>
          </p:nvSpPr>
          <p:spPr bwMode="auto">
            <a:xfrm flipH="1">
              <a:off x="432" y="2112"/>
              <a:ext cx="144" cy="0"/>
            </a:xfrm>
            <a:prstGeom prst="line">
              <a:avLst/>
            </a:prstGeom>
            <a:noFill/>
            <a:ln w="9525">
              <a:solidFill>
                <a:schemeClr val="tx1"/>
              </a:solidFill>
              <a:prstDash val="sysDot"/>
              <a:round/>
              <a:headEnd/>
              <a:tailEnd/>
            </a:ln>
          </p:spPr>
          <p:txBody>
            <a:bodyPr>
              <a:prstTxWarp prst="textNoShape">
                <a:avLst/>
              </a:prstTxWarp>
            </a:bodyPr>
            <a:lstStyle/>
            <a:p>
              <a:endParaRPr lang="en-US"/>
            </a:p>
          </p:txBody>
        </p:sp>
        <p:sp>
          <p:nvSpPr>
            <p:cNvPr id="29741" name="Text Box 32"/>
            <p:cNvSpPr txBox="1">
              <a:spLocks noChangeArrowheads="1"/>
            </p:cNvSpPr>
            <p:nvPr/>
          </p:nvSpPr>
          <p:spPr bwMode="auto">
            <a:xfrm>
              <a:off x="282" y="1869"/>
              <a:ext cx="246" cy="288"/>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Monotype Corsiva" charset="0"/>
                </a:rPr>
                <a:t>h{</a:t>
              </a:r>
            </a:p>
          </p:txBody>
        </p:sp>
      </p:grpSp>
      <p:graphicFrame>
        <p:nvGraphicFramePr>
          <p:cNvPr id="116769" name="Object 6"/>
          <p:cNvGraphicFramePr>
            <a:graphicFrameLocks noChangeAspect="1"/>
          </p:cNvGraphicFramePr>
          <p:nvPr/>
        </p:nvGraphicFramePr>
        <p:xfrm>
          <a:off x="5870575" y="1752600"/>
          <a:ext cx="1444625" cy="403225"/>
        </p:xfrm>
        <a:graphic>
          <a:graphicData uri="http://schemas.openxmlformats.org/presentationml/2006/ole">
            <p:oleObj spid="_x0000_s498694" name="Equation" r:id="rId7" imgW="876240" imgH="228600" progId="Equation.DSMT4">
              <p:embed/>
            </p:oleObj>
          </a:graphicData>
        </a:graphic>
      </p:graphicFrame>
      <p:graphicFrame>
        <p:nvGraphicFramePr>
          <p:cNvPr id="116770" name="Object 7"/>
          <p:cNvGraphicFramePr>
            <a:graphicFrameLocks noChangeAspect="1"/>
          </p:cNvGraphicFramePr>
          <p:nvPr/>
        </p:nvGraphicFramePr>
        <p:xfrm>
          <a:off x="5410200" y="2209800"/>
          <a:ext cx="947738" cy="393700"/>
        </p:xfrm>
        <a:graphic>
          <a:graphicData uri="http://schemas.openxmlformats.org/presentationml/2006/ole">
            <p:oleObj spid="_x0000_s498695" name="Equation" r:id="rId8" imgW="609480" imgH="228600" progId="Equation.3">
              <p:embed/>
            </p:oleObj>
          </a:graphicData>
        </a:graphic>
      </p:graphicFrame>
      <p:graphicFrame>
        <p:nvGraphicFramePr>
          <p:cNvPr id="116771" name="Object 8"/>
          <p:cNvGraphicFramePr>
            <a:graphicFrameLocks noChangeAspect="1"/>
          </p:cNvGraphicFramePr>
          <p:nvPr/>
        </p:nvGraphicFramePr>
        <p:xfrm>
          <a:off x="6473825" y="2216150"/>
          <a:ext cx="2060575" cy="381000"/>
        </p:xfrm>
        <a:graphic>
          <a:graphicData uri="http://schemas.openxmlformats.org/presentationml/2006/ole">
            <p:oleObj spid="_x0000_s498696" name="Equation" r:id="rId9" imgW="1079280" imgH="215640" progId="Equation.3">
              <p:embed/>
            </p:oleObj>
          </a:graphicData>
        </a:graphic>
      </p:graphicFrame>
      <p:sp>
        <p:nvSpPr>
          <p:cNvPr id="116772" name="Text Box 36"/>
          <p:cNvSpPr txBox="1">
            <a:spLocks noChangeArrowheads="1"/>
          </p:cNvSpPr>
          <p:nvPr/>
        </p:nvSpPr>
        <p:spPr bwMode="auto">
          <a:xfrm>
            <a:off x="133350" y="1995488"/>
            <a:ext cx="434975" cy="366712"/>
          </a:xfrm>
          <a:prstGeom prst="rect">
            <a:avLst/>
          </a:prstGeom>
          <a:solidFill>
            <a:srgbClr val="FFFF99"/>
          </a:solidFill>
          <a:ln w="9525">
            <a:noFill/>
            <a:miter lim="800000"/>
            <a:headEnd/>
            <a:tailEnd/>
          </a:ln>
        </p:spPr>
        <p:txBody>
          <a:bodyPr wrap="none">
            <a:prstTxWarp prst="textNoShape">
              <a:avLst/>
            </a:prstTxWarp>
            <a:spAutoFit/>
          </a:bodyPr>
          <a:lstStyle/>
          <a:p>
            <a:r>
              <a:rPr lang="en-US" sz="1800">
                <a:solidFill>
                  <a:srgbClr val="FF0000"/>
                </a:solidFill>
                <a:latin typeface="Arial Narrow" charset="0"/>
              </a:rPr>
              <a:t>PE</a:t>
            </a:r>
          </a:p>
        </p:txBody>
      </p:sp>
      <p:sp>
        <p:nvSpPr>
          <p:cNvPr id="116773" name="Text Box 37"/>
          <p:cNvSpPr txBox="1">
            <a:spLocks noChangeArrowheads="1"/>
          </p:cNvSpPr>
          <p:nvPr/>
        </p:nvSpPr>
        <p:spPr bwMode="auto">
          <a:xfrm>
            <a:off x="206375" y="3276600"/>
            <a:ext cx="288925" cy="366713"/>
          </a:xfrm>
          <a:prstGeom prst="rect">
            <a:avLst/>
          </a:prstGeom>
          <a:solidFill>
            <a:srgbClr val="FFFF99"/>
          </a:solidFill>
          <a:ln w="9525">
            <a:noFill/>
            <a:miter lim="800000"/>
            <a:headEnd/>
            <a:tailEnd/>
          </a:ln>
        </p:spPr>
        <p:txBody>
          <a:bodyPr wrap="none">
            <a:prstTxWarp prst="textNoShape">
              <a:avLst/>
            </a:prstTxWarp>
            <a:spAutoFit/>
          </a:bodyPr>
          <a:lstStyle/>
          <a:p>
            <a:r>
              <a:rPr lang="en-US" sz="1800">
                <a:solidFill>
                  <a:srgbClr val="FF0000"/>
                </a:solidFill>
                <a:latin typeface="Arial Narrow" charset="0"/>
              </a:rPr>
              <a:t>0</a:t>
            </a:r>
          </a:p>
        </p:txBody>
      </p:sp>
      <p:sp>
        <p:nvSpPr>
          <p:cNvPr id="116774" name="Text Box 38"/>
          <p:cNvSpPr txBox="1">
            <a:spLocks noChangeArrowheads="1"/>
          </p:cNvSpPr>
          <p:nvPr/>
        </p:nvSpPr>
        <p:spPr bwMode="auto">
          <a:xfrm>
            <a:off x="1828800" y="1995488"/>
            <a:ext cx="434975" cy="366712"/>
          </a:xfrm>
          <a:prstGeom prst="rect">
            <a:avLst/>
          </a:prstGeom>
          <a:solidFill>
            <a:srgbClr val="99FFCC"/>
          </a:solid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KE</a:t>
            </a:r>
          </a:p>
        </p:txBody>
      </p:sp>
      <p:sp>
        <p:nvSpPr>
          <p:cNvPr id="116775" name="Text Box 39"/>
          <p:cNvSpPr txBox="1">
            <a:spLocks noChangeArrowheads="1"/>
          </p:cNvSpPr>
          <p:nvPr/>
        </p:nvSpPr>
        <p:spPr bwMode="auto">
          <a:xfrm>
            <a:off x="1981200" y="2909888"/>
            <a:ext cx="288925" cy="366712"/>
          </a:xfrm>
          <a:prstGeom prst="rect">
            <a:avLst/>
          </a:prstGeom>
          <a:solidFill>
            <a:srgbClr val="99FFCC"/>
          </a:solid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0</a:t>
            </a:r>
          </a:p>
        </p:txBody>
      </p:sp>
      <p:sp>
        <p:nvSpPr>
          <p:cNvPr id="116776" name="Text Box 40"/>
          <p:cNvSpPr txBox="1">
            <a:spLocks noChangeArrowheads="1"/>
          </p:cNvSpPr>
          <p:nvPr/>
        </p:nvSpPr>
        <p:spPr bwMode="auto">
          <a:xfrm>
            <a:off x="1701800" y="3671888"/>
            <a:ext cx="660400" cy="366712"/>
          </a:xfrm>
          <a:prstGeom prst="rect">
            <a:avLst/>
          </a:prstGeom>
          <a:solidFill>
            <a:srgbClr val="99FFCC"/>
          </a:solid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mv</a:t>
            </a:r>
            <a:r>
              <a:rPr lang="en-US" sz="1800" baseline="30000">
                <a:solidFill>
                  <a:schemeClr val="accent2"/>
                </a:solidFill>
                <a:latin typeface="Arial Narrow" charset="0"/>
              </a:rPr>
              <a:t>2</a:t>
            </a:r>
            <a:r>
              <a:rPr lang="en-US" sz="1800">
                <a:solidFill>
                  <a:schemeClr val="accent2"/>
                </a:solidFill>
                <a:latin typeface="Arial Narrow" charset="0"/>
              </a:rPr>
              <a:t>/2</a:t>
            </a:r>
          </a:p>
        </p:txBody>
      </p:sp>
      <p:graphicFrame>
        <p:nvGraphicFramePr>
          <p:cNvPr id="116777" name="Object 9"/>
          <p:cNvGraphicFramePr>
            <a:graphicFrameLocks noChangeAspect="1"/>
          </p:cNvGraphicFramePr>
          <p:nvPr/>
        </p:nvGraphicFramePr>
        <p:xfrm>
          <a:off x="4648200" y="3325813"/>
          <a:ext cx="1295400" cy="381000"/>
        </p:xfrm>
        <a:graphic>
          <a:graphicData uri="http://schemas.openxmlformats.org/presentationml/2006/ole">
            <p:oleObj spid="_x0000_s498697" name="Equation" r:id="rId10" imgW="634680" imgH="203040" progId="Equation.3">
              <p:embed/>
            </p:oleObj>
          </a:graphicData>
        </a:graphic>
      </p:graphicFrame>
      <p:graphicFrame>
        <p:nvGraphicFramePr>
          <p:cNvPr id="116778" name="Object 10"/>
          <p:cNvGraphicFramePr>
            <a:graphicFrameLocks noChangeAspect="1"/>
          </p:cNvGraphicFramePr>
          <p:nvPr/>
        </p:nvGraphicFramePr>
        <p:xfrm>
          <a:off x="5984875" y="3325813"/>
          <a:ext cx="2201863" cy="381000"/>
        </p:xfrm>
        <a:graphic>
          <a:graphicData uri="http://schemas.openxmlformats.org/presentationml/2006/ole">
            <p:oleObj spid="_x0000_s498698" name="Equation" r:id="rId11" imgW="1079280" imgH="215640" progId="Equation.3">
              <p:embed/>
            </p:oleObj>
          </a:graphicData>
        </a:graphic>
      </p:graphicFrame>
      <p:graphicFrame>
        <p:nvGraphicFramePr>
          <p:cNvPr id="116779" name="Object 11"/>
          <p:cNvGraphicFramePr>
            <a:graphicFrameLocks noChangeAspect="1"/>
          </p:cNvGraphicFramePr>
          <p:nvPr/>
        </p:nvGraphicFramePr>
        <p:xfrm>
          <a:off x="8229600" y="3200400"/>
          <a:ext cx="762000" cy="596900"/>
        </p:xfrm>
        <a:graphic>
          <a:graphicData uri="http://schemas.openxmlformats.org/presentationml/2006/ole">
            <p:oleObj spid="_x0000_s498699" name="Equation" r:id="rId12" imgW="406080" imgH="393480" progId="Equation.3">
              <p:embed/>
            </p:oleObj>
          </a:graphicData>
        </a:graphic>
      </p:graphicFrame>
      <p:graphicFrame>
        <p:nvGraphicFramePr>
          <p:cNvPr id="116780" name="Object 12"/>
          <p:cNvGraphicFramePr>
            <a:graphicFrameLocks noChangeAspect="1"/>
          </p:cNvGraphicFramePr>
          <p:nvPr/>
        </p:nvGraphicFramePr>
        <p:xfrm>
          <a:off x="4343400" y="3878263"/>
          <a:ext cx="2286000" cy="388937"/>
        </p:xfrm>
        <a:graphic>
          <a:graphicData uri="http://schemas.openxmlformats.org/presentationml/2006/ole">
            <p:oleObj spid="_x0000_s498700" name="Equation" r:id="rId13" imgW="1231560" imgH="228600" progId="Equation.3">
              <p:embed/>
            </p:oleObj>
          </a:graphicData>
        </a:graphic>
      </p:graphicFrame>
      <p:graphicFrame>
        <p:nvGraphicFramePr>
          <p:cNvPr id="116781" name="Object 13"/>
          <p:cNvGraphicFramePr>
            <a:graphicFrameLocks noChangeAspect="1"/>
          </p:cNvGraphicFramePr>
          <p:nvPr/>
        </p:nvGraphicFramePr>
        <p:xfrm>
          <a:off x="6781800" y="3851275"/>
          <a:ext cx="2209800" cy="412750"/>
        </p:xfrm>
        <a:graphic>
          <a:graphicData uri="http://schemas.openxmlformats.org/presentationml/2006/ole">
            <p:oleObj spid="_x0000_s498701" name="Equation" r:id="rId14" imgW="1396800" imgH="253800" progId="Equation.3">
              <p:embed/>
            </p:oleObj>
          </a:graphicData>
        </a:graphic>
      </p:graphicFrame>
      <p:sp>
        <p:nvSpPr>
          <p:cNvPr id="116782" name="Text Box 46"/>
          <p:cNvSpPr txBox="1">
            <a:spLocks noChangeArrowheads="1"/>
          </p:cNvSpPr>
          <p:nvPr/>
        </p:nvSpPr>
        <p:spPr bwMode="auto">
          <a:xfrm>
            <a:off x="685800" y="3352800"/>
            <a:ext cx="319088" cy="366713"/>
          </a:xfrm>
          <a:prstGeom prst="rect">
            <a:avLst/>
          </a:prstGeom>
          <a:noFill/>
          <a:ln w="9525">
            <a:noFill/>
            <a:miter lim="800000"/>
            <a:headEnd/>
            <a:tailEnd/>
          </a:ln>
        </p:spPr>
        <p:txBody>
          <a:bodyPr wrap="none">
            <a:prstTxWarp prst="textNoShape">
              <a:avLst/>
            </a:prstTxWarp>
            <a:spAutoFit/>
          </a:bodyPr>
          <a:lstStyle/>
          <a:p>
            <a:r>
              <a:rPr lang="en-US" sz="1800" b="1">
                <a:solidFill>
                  <a:srgbClr val="FF0000"/>
                </a:solidFill>
                <a:latin typeface="Arial Narrow" charset="0"/>
              </a:rPr>
              <a:t>B</a:t>
            </a:r>
          </a:p>
        </p:txBody>
      </p:sp>
      <p:graphicFrame>
        <p:nvGraphicFramePr>
          <p:cNvPr id="116783" name="Object 14"/>
          <p:cNvGraphicFramePr>
            <a:graphicFrameLocks noChangeAspect="1"/>
          </p:cNvGraphicFramePr>
          <p:nvPr/>
        </p:nvGraphicFramePr>
        <p:xfrm>
          <a:off x="4210050" y="4587875"/>
          <a:ext cx="639763" cy="298450"/>
        </p:xfrm>
        <a:graphic>
          <a:graphicData uri="http://schemas.openxmlformats.org/presentationml/2006/ole">
            <p:oleObj spid="_x0000_s498702" name="Equation" r:id="rId15" imgW="406080" imgH="215640" progId="Equation.3">
              <p:embed/>
            </p:oleObj>
          </a:graphicData>
        </a:graphic>
      </p:graphicFrame>
      <p:graphicFrame>
        <p:nvGraphicFramePr>
          <p:cNvPr id="116784" name="Object 15"/>
          <p:cNvGraphicFramePr>
            <a:graphicFrameLocks noChangeAspect="1"/>
          </p:cNvGraphicFramePr>
          <p:nvPr/>
        </p:nvGraphicFramePr>
        <p:xfrm>
          <a:off x="5791200" y="4446588"/>
          <a:ext cx="539750" cy="581025"/>
        </p:xfrm>
        <a:graphic>
          <a:graphicData uri="http://schemas.openxmlformats.org/presentationml/2006/ole">
            <p:oleObj spid="_x0000_s498703" name="Equation" r:id="rId16" imgW="342720" imgH="419040" progId="Equation.3">
              <p:embed/>
            </p:oleObj>
          </a:graphicData>
        </a:graphic>
      </p:graphicFrame>
      <p:graphicFrame>
        <p:nvGraphicFramePr>
          <p:cNvPr id="116785" name="Object 16"/>
          <p:cNvGraphicFramePr>
            <a:graphicFrameLocks noChangeAspect="1"/>
          </p:cNvGraphicFramePr>
          <p:nvPr/>
        </p:nvGraphicFramePr>
        <p:xfrm>
          <a:off x="2286000" y="5059363"/>
          <a:ext cx="1030288" cy="579437"/>
        </p:xfrm>
        <a:graphic>
          <a:graphicData uri="http://schemas.openxmlformats.org/presentationml/2006/ole">
            <p:oleObj spid="_x0000_s498704" name="Equation" r:id="rId17" imgW="914400" imgH="419040" progId="Equation.DSMT4">
              <p:embed/>
            </p:oleObj>
          </a:graphicData>
        </a:graphic>
      </p:graphicFrame>
      <p:graphicFrame>
        <p:nvGraphicFramePr>
          <p:cNvPr id="116786" name="Object 17"/>
          <p:cNvGraphicFramePr>
            <a:graphicFrameLocks noChangeAspect="1"/>
          </p:cNvGraphicFramePr>
          <p:nvPr/>
        </p:nvGraphicFramePr>
        <p:xfrm>
          <a:off x="4419600" y="5094288"/>
          <a:ext cx="2478088" cy="598487"/>
        </p:xfrm>
        <a:graphic>
          <a:graphicData uri="http://schemas.openxmlformats.org/presentationml/2006/ole">
            <p:oleObj spid="_x0000_s498705" name="Equation" r:id="rId18" imgW="1574640" imgH="431640" progId="Equation.3">
              <p:embed/>
            </p:oleObj>
          </a:graphicData>
        </a:graphic>
      </p:graphicFrame>
      <p:graphicFrame>
        <p:nvGraphicFramePr>
          <p:cNvPr id="116787" name="Object 18"/>
          <p:cNvGraphicFramePr>
            <a:graphicFrameLocks noChangeAspect="1"/>
          </p:cNvGraphicFramePr>
          <p:nvPr/>
        </p:nvGraphicFramePr>
        <p:xfrm>
          <a:off x="5103813" y="5894388"/>
          <a:ext cx="2287587" cy="398462"/>
        </p:xfrm>
        <a:graphic>
          <a:graphicData uri="http://schemas.openxmlformats.org/presentationml/2006/ole">
            <p:oleObj spid="_x0000_s498706" name="Equation" r:id="rId19" imgW="1371600" imgH="215640" progId="Equation.3">
              <p:embed/>
            </p:oleObj>
          </a:graphicData>
        </a:graphic>
      </p:graphicFrame>
      <p:graphicFrame>
        <p:nvGraphicFramePr>
          <p:cNvPr id="116788" name="Object 19"/>
          <p:cNvGraphicFramePr>
            <a:graphicFrameLocks noChangeAspect="1"/>
          </p:cNvGraphicFramePr>
          <p:nvPr/>
        </p:nvGraphicFramePr>
        <p:xfrm>
          <a:off x="3184525" y="4567238"/>
          <a:ext cx="914400" cy="338137"/>
        </p:xfrm>
        <a:graphic>
          <a:graphicData uri="http://schemas.openxmlformats.org/presentationml/2006/ole">
            <p:oleObj spid="_x0000_s498707" name="Equation" r:id="rId20" imgW="596880" imgH="203040" progId="Equation.3">
              <p:embed/>
            </p:oleObj>
          </a:graphicData>
        </a:graphic>
      </p:graphicFrame>
      <p:graphicFrame>
        <p:nvGraphicFramePr>
          <p:cNvPr id="116789" name="Object 20"/>
          <p:cNvGraphicFramePr>
            <a:graphicFrameLocks noChangeAspect="1"/>
          </p:cNvGraphicFramePr>
          <p:nvPr/>
        </p:nvGraphicFramePr>
        <p:xfrm>
          <a:off x="4960938" y="4446588"/>
          <a:ext cx="719137" cy="579437"/>
        </p:xfrm>
        <a:graphic>
          <a:graphicData uri="http://schemas.openxmlformats.org/presentationml/2006/ole">
            <p:oleObj spid="_x0000_s498708" name="Equation" r:id="rId21" imgW="457200" imgH="419040" progId="Equation.3">
              <p:embed/>
            </p:oleObj>
          </a:graphicData>
        </a:graphic>
      </p:graphicFrame>
      <p:graphicFrame>
        <p:nvGraphicFramePr>
          <p:cNvPr id="116790" name="Object 21"/>
          <p:cNvGraphicFramePr>
            <a:graphicFrameLocks noChangeAspect="1"/>
          </p:cNvGraphicFramePr>
          <p:nvPr/>
        </p:nvGraphicFramePr>
        <p:xfrm>
          <a:off x="2312988" y="5762625"/>
          <a:ext cx="2497137" cy="668338"/>
        </p:xfrm>
        <a:graphic>
          <a:graphicData uri="http://schemas.openxmlformats.org/presentationml/2006/ole">
            <p:oleObj spid="_x0000_s498709" name="Equation" r:id="rId22" imgW="1587500" imgH="431800" progId="Equation.DSMT4">
              <p:embed/>
            </p:oleObj>
          </a:graphicData>
        </a:graphic>
      </p:graphicFrame>
      <p:graphicFrame>
        <p:nvGraphicFramePr>
          <p:cNvPr id="116791" name="Object 22"/>
          <p:cNvGraphicFramePr>
            <a:graphicFrameLocks noChangeAspect="1"/>
          </p:cNvGraphicFramePr>
          <p:nvPr/>
        </p:nvGraphicFramePr>
        <p:xfrm>
          <a:off x="7248525" y="1762125"/>
          <a:ext cx="1362075" cy="447675"/>
        </p:xfrm>
        <a:graphic>
          <a:graphicData uri="http://schemas.openxmlformats.org/presentationml/2006/ole">
            <p:oleObj spid="_x0000_s498710" name="Equation" r:id="rId23" imgW="825480" imgH="253800" progId="Equation.DSMT4">
              <p:embed/>
            </p:oleObj>
          </a:graphicData>
        </a:graphic>
      </p:graphicFrame>
      <p:graphicFrame>
        <p:nvGraphicFramePr>
          <p:cNvPr id="116792" name="Object 23"/>
          <p:cNvGraphicFramePr>
            <a:graphicFrameLocks noChangeAspect="1"/>
          </p:cNvGraphicFramePr>
          <p:nvPr/>
        </p:nvGraphicFramePr>
        <p:xfrm>
          <a:off x="3352800" y="5046663"/>
          <a:ext cx="944563" cy="668337"/>
        </p:xfrm>
        <a:graphic>
          <a:graphicData uri="http://schemas.openxmlformats.org/presentationml/2006/ole">
            <p:oleObj spid="_x0000_s498711" name="Equation" r:id="rId24" imgW="838080" imgH="4824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6740"/>
                                        </p:tgtEl>
                                        <p:attrNameLst>
                                          <p:attrName>style.visibility</p:attrName>
                                        </p:attrNameLst>
                                      </p:cBhvr>
                                      <p:to>
                                        <p:strVal val="visible"/>
                                      </p:to>
                                    </p:set>
                                    <p:animEffect transition="in" filter="wipe(left)">
                                      <p:cBhvr>
                                        <p:cTn id="7" dur="500"/>
                                        <p:tgtEl>
                                          <p:spTgt spid="11674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16748"/>
                                        </p:tgtEl>
                                        <p:attrNameLst>
                                          <p:attrName>style.visibility</p:attrName>
                                        </p:attrNameLst>
                                      </p:cBhvr>
                                      <p:to>
                                        <p:strVal val="visible"/>
                                      </p:to>
                                    </p:set>
                                    <p:animEffect transition="in" filter="wipe(left)">
                                      <p:cBhvr>
                                        <p:cTn id="17" dur="500"/>
                                        <p:tgtEl>
                                          <p:spTgt spid="11674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3"/>
                                        </p:tgtEl>
                                        <p:attrNameLst>
                                          <p:attrName>style.visibility</p:attrName>
                                        </p:attrNameLst>
                                      </p:cBhvr>
                                      <p:to>
                                        <p:strVal val="visible"/>
                                      </p:to>
                                    </p:set>
                                    <p:animEffect transition="in" filter="wipe(left)">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116741"/>
                                        </p:tgtEl>
                                        <p:attrNameLst>
                                          <p:attrName>style.visibility</p:attrName>
                                        </p:attrNameLst>
                                      </p:cBhvr>
                                      <p:to>
                                        <p:strVal val="visible"/>
                                      </p:to>
                                    </p:set>
                                    <p:animEffect transition="in" filter="wipe(left)">
                                      <p:cBhvr>
                                        <p:cTn id="27" dur="500"/>
                                        <p:tgtEl>
                                          <p:spTgt spid="11674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116769"/>
                                        </p:tgtEl>
                                        <p:attrNameLst>
                                          <p:attrName>style.visibility</p:attrName>
                                        </p:attrNameLst>
                                      </p:cBhvr>
                                      <p:to>
                                        <p:strVal val="visible"/>
                                      </p:to>
                                    </p:set>
                                    <p:animEffect transition="in" filter="wipe(left)">
                                      <p:cBhvr>
                                        <p:cTn id="32" dur="500"/>
                                        <p:tgtEl>
                                          <p:spTgt spid="11676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116791"/>
                                        </p:tgtEl>
                                        <p:attrNameLst>
                                          <p:attrName>style.visibility</p:attrName>
                                        </p:attrNameLst>
                                      </p:cBhvr>
                                      <p:to>
                                        <p:strVal val="visible"/>
                                      </p:to>
                                    </p:set>
                                    <p:animEffect transition="in" filter="wipe(left)">
                                      <p:cBhvr>
                                        <p:cTn id="37" dur="500"/>
                                        <p:tgtEl>
                                          <p:spTgt spid="11679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16772"/>
                                        </p:tgtEl>
                                        <p:attrNameLst>
                                          <p:attrName>style.visibility</p:attrName>
                                        </p:attrNameLst>
                                      </p:cBhvr>
                                      <p:to>
                                        <p:strVal val="visible"/>
                                      </p:to>
                                    </p:set>
                                    <p:animEffect transition="in" filter="wipe(left)">
                                      <p:cBhvr>
                                        <p:cTn id="42" dur="500"/>
                                        <p:tgtEl>
                                          <p:spTgt spid="11677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116774"/>
                                        </p:tgtEl>
                                        <p:attrNameLst>
                                          <p:attrName>style.visibility</p:attrName>
                                        </p:attrNameLst>
                                      </p:cBhvr>
                                      <p:to>
                                        <p:strVal val="visible"/>
                                      </p:to>
                                    </p:set>
                                    <p:animEffect transition="in" filter="wipe(left)">
                                      <p:cBhvr>
                                        <p:cTn id="47" dur="500"/>
                                        <p:tgtEl>
                                          <p:spTgt spid="11677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116738"/>
                                        </p:tgtEl>
                                        <p:attrNameLst>
                                          <p:attrName>style.visibility</p:attrName>
                                        </p:attrNameLst>
                                      </p:cBhvr>
                                      <p:to>
                                        <p:strVal val="visible"/>
                                      </p:to>
                                    </p:set>
                                    <p:animEffect transition="in" filter="wipe(left)">
                                      <p:cBhvr>
                                        <p:cTn id="52" dur="500"/>
                                        <p:tgtEl>
                                          <p:spTgt spid="116738"/>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116770"/>
                                        </p:tgtEl>
                                        <p:attrNameLst>
                                          <p:attrName>style.visibility</p:attrName>
                                        </p:attrNameLst>
                                      </p:cBhvr>
                                      <p:to>
                                        <p:strVal val="visible"/>
                                      </p:to>
                                    </p:set>
                                    <p:animEffect transition="in" filter="wipe(left)">
                                      <p:cBhvr>
                                        <p:cTn id="57" dur="500"/>
                                        <p:tgtEl>
                                          <p:spTgt spid="116770"/>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116771"/>
                                        </p:tgtEl>
                                        <p:attrNameLst>
                                          <p:attrName>style.visibility</p:attrName>
                                        </p:attrNameLst>
                                      </p:cBhvr>
                                      <p:to>
                                        <p:strVal val="visible"/>
                                      </p:to>
                                    </p:set>
                                    <p:animEffect transition="in" filter="wipe(left)">
                                      <p:cBhvr>
                                        <p:cTn id="62" dur="500"/>
                                        <p:tgtEl>
                                          <p:spTgt spid="11677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116743"/>
                                        </p:tgtEl>
                                        <p:attrNameLst>
                                          <p:attrName>style.visibility</p:attrName>
                                        </p:attrNameLst>
                                      </p:cBhvr>
                                      <p:to>
                                        <p:strVal val="visible"/>
                                      </p:to>
                                    </p:set>
                                    <p:animEffect transition="in" filter="wipe(left)">
                                      <p:cBhvr>
                                        <p:cTn id="67" dur="500"/>
                                        <p:tgtEl>
                                          <p:spTgt spid="116743"/>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116747"/>
                                        </p:tgtEl>
                                        <p:attrNameLst>
                                          <p:attrName>style.visibility</p:attrName>
                                        </p:attrNameLst>
                                      </p:cBhvr>
                                      <p:to>
                                        <p:strVal val="visible"/>
                                      </p:to>
                                    </p:set>
                                    <p:animEffect transition="in" filter="wipe(left)">
                                      <p:cBhvr>
                                        <p:cTn id="72" dur="500"/>
                                        <p:tgtEl>
                                          <p:spTgt spid="116747"/>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116775"/>
                                        </p:tgtEl>
                                        <p:attrNameLst>
                                          <p:attrName>style.visibility</p:attrName>
                                        </p:attrNameLst>
                                      </p:cBhvr>
                                      <p:to>
                                        <p:strVal val="visible"/>
                                      </p:to>
                                    </p:set>
                                    <p:animEffect transition="in" filter="wipe(left)">
                                      <p:cBhvr>
                                        <p:cTn id="77" dur="500"/>
                                        <p:tgtEl>
                                          <p:spTgt spid="116775"/>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116777"/>
                                        </p:tgtEl>
                                        <p:attrNameLst>
                                          <p:attrName>style.visibility</p:attrName>
                                        </p:attrNameLst>
                                      </p:cBhvr>
                                      <p:to>
                                        <p:strVal val="visible"/>
                                      </p:to>
                                    </p:set>
                                    <p:animEffect transition="in" filter="wipe(left)">
                                      <p:cBhvr>
                                        <p:cTn id="82" dur="500"/>
                                        <p:tgtEl>
                                          <p:spTgt spid="116777"/>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116778"/>
                                        </p:tgtEl>
                                        <p:attrNameLst>
                                          <p:attrName>style.visibility</p:attrName>
                                        </p:attrNameLst>
                                      </p:cBhvr>
                                      <p:to>
                                        <p:strVal val="visible"/>
                                      </p:to>
                                    </p:set>
                                    <p:animEffect transition="in" filter="wipe(left)">
                                      <p:cBhvr>
                                        <p:cTn id="87" dur="500"/>
                                        <p:tgtEl>
                                          <p:spTgt spid="116778"/>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iterate type="wd">
                                    <p:tmPct val="10000"/>
                                  </p:iterate>
                                  <p:childTnLst>
                                    <p:set>
                                      <p:cBhvr>
                                        <p:cTn id="91" dur="1" fill="hold">
                                          <p:stCondLst>
                                            <p:cond delay="0"/>
                                          </p:stCondLst>
                                        </p:cTn>
                                        <p:tgtEl>
                                          <p:spTgt spid="116773"/>
                                        </p:tgtEl>
                                        <p:attrNameLst>
                                          <p:attrName>style.visibility</p:attrName>
                                        </p:attrNameLst>
                                      </p:cBhvr>
                                      <p:to>
                                        <p:strVal val="visible"/>
                                      </p:to>
                                    </p:set>
                                    <p:animEffect transition="in" filter="wipe(left)">
                                      <p:cBhvr>
                                        <p:cTn id="92" dur="500"/>
                                        <p:tgtEl>
                                          <p:spTgt spid="116773"/>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116776"/>
                                        </p:tgtEl>
                                        <p:attrNameLst>
                                          <p:attrName>style.visibility</p:attrName>
                                        </p:attrNameLst>
                                      </p:cBhvr>
                                      <p:to>
                                        <p:strVal val="visible"/>
                                      </p:to>
                                    </p:set>
                                    <p:animEffect transition="in" filter="wipe(left)">
                                      <p:cBhvr>
                                        <p:cTn id="97" dur="500"/>
                                        <p:tgtEl>
                                          <p:spTgt spid="116776"/>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116779"/>
                                        </p:tgtEl>
                                        <p:attrNameLst>
                                          <p:attrName>style.visibility</p:attrName>
                                        </p:attrNameLst>
                                      </p:cBhvr>
                                      <p:to>
                                        <p:strVal val="visible"/>
                                      </p:to>
                                    </p:set>
                                    <p:animEffect transition="in" filter="wipe(left)">
                                      <p:cBhvr>
                                        <p:cTn id="102" dur="500"/>
                                        <p:tgtEl>
                                          <p:spTgt spid="116779"/>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nodeType="clickEffect">
                                  <p:stCondLst>
                                    <p:cond delay="0"/>
                                  </p:stCondLst>
                                  <p:iterate type="wd">
                                    <p:tmPct val="10000"/>
                                  </p:iterate>
                                  <p:childTnLst>
                                    <p:set>
                                      <p:cBhvr>
                                        <p:cTn id="106" dur="1" fill="hold">
                                          <p:stCondLst>
                                            <p:cond delay="0"/>
                                          </p:stCondLst>
                                        </p:cTn>
                                        <p:tgtEl>
                                          <p:spTgt spid="116780"/>
                                        </p:tgtEl>
                                        <p:attrNameLst>
                                          <p:attrName>style.visibility</p:attrName>
                                        </p:attrNameLst>
                                      </p:cBhvr>
                                      <p:to>
                                        <p:strVal val="visible"/>
                                      </p:to>
                                    </p:set>
                                    <p:animEffect transition="in" filter="wipe(left)">
                                      <p:cBhvr>
                                        <p:cTn id="107" dur="500"/>
                                        <p:tgtEl>
                                          <p:spTgt spid="116780"/>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nodeType="clickEffect">
                                  <p:stCondLst>
                                    <p:cond delay="0"/>
                                  </p:stCondLst>
                                  <p:iterate type="wd">
                                    <p:tmPct val="10000"/>
                                  </p:iterate>
                                  <p:childTnLst>
                                    <p:set>
                                      <p:cBhvr>
                                        <p:cTn id="111" dur="1" fill="hold">
                                          <p:stCondLst>
                                            <p:cond delay="0"/>
                                          </p:stCondLst>
                                        </p:cTn>
                                        <p:tgtEl>
                                          <p:spTgt spid="116781"/>
                                        </p:tgtEl>
                                        <p:attrNameLst>
                                          <p:attrName>style.visibility</p:attrName>
                                        </p:attrNameLst>
                                      </p:cBhvr>
                                      <p:to>
                                        <p:strVal val="visible"/>
                                      </p:to>
                                    </p:set>
                                    <p:animEffect transition="in" filter="wipe(left)">
                                      <p:cBhvr>
                                        <p:cTn id="112" dur="500"/>
                                        <p:tgtEl>
                                          <p:spTgt spid="116781"/>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grpId="0" nodeType="clickEffect">
                                  <p:stCondLst>
                                    <p:cond delay="0"/>
                                  </p:stCondLst>
                                  <p:iterate type="wd">
                                    <p:tmPct val="10000"/>
                                  </p:iterate>
                                  <p:childTnLst>
                                    <p:set>
                                      <p:cBhvr>
                                        <p:cTn id="116" dur="1" fill="hold">
                                          <p:stCondLst>
                                            <p:cond delay="0"/>
                                          </p:stCondLst>
                                        </p:cTn>
                                        <p:tgtEl>
                                          <p:spTgt spid="116742"/>
                                        </p:tgtEl>
                                        <p:attrNameLst>
                                          <p:attrName>style.visibility</p:attrName>
                                        </p:attrNameLst>
                                      </p:cBhvr>
                                      <p:to>
                                        <p:strVal val="visible"/>
                                      </p:to>
                                    </p:set>
                                    <p:animEffect transition="in" filter="wipe(left)">
                                      <p:cBhvr>
                                        <p:cTn id="117" dur="500"/>
                                        <p:tgtEl>
                                          <p:spTgt spid="116742"/>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8" fill="hold" grpId="0" nodeType="clickEffect">
                                  <p:stCondLst>
                                    <p:cond delay="0"/>
                                  </p:stCondLst>
                                  <p:iterate type="wd">
                                    <p:tmPct val="10000"/>
                                  </p:iterate>
                                  <p:childTnLst>
                                    <p:set>
                                      <p:cBhvr>
                                        <p:cTn id="121" dur="1" fill="hold">
                                          <p:stCondLst>
                                            <p:cond delay="0"/>
                                          </p:stCondLst>
                                        </p:cTn>
                                        <p:tgtEl>
                                          <p:spTgt spid="116782">
                                            <p:txEl>
                                              <p:pRg st="0" end="0"/>
                                            </p:txEl>
                                          </p:spTgt>
                                        </p:tgtEl>
                                        <p:attrNameLst>
                                          <p:attrName>style.visibility</p:attrName>
                                        </p:attrNameLst>
                                      </p:cBhvr>
                                      <p:to>
                                        <p:strVal val="visible"/>
                                      </p:to>
                                    </p:set>
                                    <p:animEffect transition="in" filter="wipe(left)">
                                      <p:cBhvr>
                                        <p:cTn id="122" dur="500"/>
                                        <p:tgtEl>
                                          <p:spTgt spid="116782">
                                            <p:txEl>
                                              <p:pRg st="0" end="0"/>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8" fill="hold" grpId="0" nodeType="clickEffect">
                                  <p:stCondLst>
                                    <p:cond delay="0"/>
                                  </p:stCondLst>
                                  <p:iterate type="wd">
                                    <p:tmPct val="10000"/>
                                  </p:iterate>
                                  <p:childTnLst>
                                    <p:set>
                                      <p:cBhvr>
                                        <p:cTn id="126" dur="1" fill="hold">
                                          <p:stCondLst>
                                            <p:cond delay="0"/>
                                          </p:stCondLst>
                                        </p:cTn>
                                        <p:tgtEl>
                                          <p:spTgt spid="116745"/>
                                        </p:tgtEl>
                                        <p:attrNameLst>
                                          <p:attrName>style.visibility</p:attrName>
                                        </p:attrNameLst>
                                      </p:cBhvr>
                                      <p:to>
                                        <p:strVal val="visible"/>
                                      </p:to>
                                    </p:set>
                                    <p:animEffect transition="in" filter="wipe(left)">
                                      <p:cBhvr>
                                        <p:cTn id="127" dur="500"/>
                                        <p:tgtEl>
                                          <p:spTgt spid="116745"/>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8" fill="hold" nodeType="clickEffect">
                                  <p:stCondLst>
                                    <p:cond delay="0"/>
                                  </p:stCondLst>
                                  <p:iterate type="wd">
                                    <p:tmPct val="10000"/>
                                  </p:iterate>
                                  <p:childTnLst>
                                    <p:set>
                                      <p:cBhvr>
                                        <p:cTn id="131" dur="1" fill="hold">
                                          <p:stCondLst>
                                            <p:cond delay="0"/>
                                          </p:stCondLst>
                                        </p:cTn>
                                        <p:tgtEl>
                                          <p:spTgt spid="116744"/>
                                        </p:tgtEl>
                                        <p:attrNameLst>
                                          <p:attrName>style.visibility</p:attrName>
                                        </p:attrNameLst>
                                      </p:cBhvr>
                                      <p:to>
                                        <p:strVal val="visible"/>
                                      </p:to>
                                    </p:set>
                                    <p:animEffect transition="in" filter="wipe(left)">
                                      <p:cBhvr>
                                        <p:cTn id="132" dur="500"/>
                                        <p:tgtEl>
                                          <p:spTgt spid="116744"/>
                                        </p:tgtEl>
                                      </p:cBhvr>
                                    </p:animEffect>
                                  </p:childTnLst>
                                </p:cTn>
                              </p:par>
                            </p:childTnLst>
                          </p:cTn>
                        </p:par>
                      </p:childTnLst>
                    </p:cTn>
                  </p:par>
                  <p:par>
                    <p:cTn id="133" fill="hold">
                      <p:stCondLst>
                        <p:cond delay="indefinite"/>
                      </p:stCondLst>
                      <p:childTnLst>
                        <p:par>
                          <p:cTn id="134" fill="hold">
                            <p:stCondLst>
                              <p:cond delay="0"/>
                            </p:stCondLst>
                            <p:childTnLst>
                              <p:par>
                                <p:cTn id="135" presetID="22" presetClass="entr" presetSubtype="8" fill="hold" nodeType="clickEffect">
                                  <p:stCondLst>
                                    <p:cond delay="0"/>
                                  </p:stCondLst>
                                  <p:iterate type="wd">
                                    <p:tmPct val="10000"/>
                                  </p:iterate>
                                  <p:childTnLst>
                                    <p:set>
                                      <p:cBhvr>
                                        <p:cTn id="136" dur="1" fill="hold">
                                          <p:stCondLst>
                                            <p:cond delay="0"/>
                                          </p:stCondLst>
                                        </p:cTn>
                                        <p:tgtEl>
                                          <p:spTgt spid="116788"/>
                                        </p:tgtEl>
                                        <p:attrNameLst>
                                          <p:attrName>style.visibility</p:attrName>
                                        </p:attrNameLst>
                                      </p:cBhvr>
                                      <p:to>
                                        <p:strVal val="visible"/>
                                      </p:to>
                                    </p:set>
                                    <p:animEffect transition="in" filter="wipe(left)">
                                      <p:cBhvr>
                                        <p:cTn id="137" dur="500"/>
                                        <p:tgtEl>
                                          <p:spTgt spid="116788"/>
                                        </p:tgtEl>
                                      </p:cBhvr>
                                    </p:animEffect>
                                  </p:childTnLst>
                                </p:cTn>
                              </p:par>
                            </p:childTnLst>
                          </p:cTn>
                        </p:par>
                      </p:childTnLst>
                    </p:cTn>
                  </p:par>
                  <p:par>
                    <p:cTn id="138" fill="hold">
                      <p:stCondLst>
                        <p:cond delay="indefinite"/>
                      </p:stCondLst>
                      <p:childTnLst>
                        <p:par>
                          <p:cTn id="139" fill="hold">
                            <p:stCondLst>
                              <p:cond delay="0"/>
                            </p:stCondLst>
                            <p:childTnLst>
                              <p:par>
                                <p:cTn id="140" presetID="22" presetClass="entr" presetSubtype="8" fill="hold" nodeType="clickEffect">
                                  <p:stCondLst>
                                    <p:cond delay="0"/>
                                  </p:stCondLst>
                                  <p:iterate type="wd">
                                    <p:tmPct val="10000"/>
                                  </p:iterate>
                                  <p:childTnLst>
                                    <p:set>
                                      <p:cBhvr>
                                        <p:cTn id="141" dur="1" fill="hold">
                                          <p:stCondLst>
                                            <p:cond delay="0"/>
                                          </p:stCondLst>
                                        </p:cTn>
                                        <p:tgtEl>
                                          <p:spTgt spid="116783"/>
                                        </p:tgtEl>
                                        <p:attrNameLst>
                                          <p:attrName>style.visibility</p:attrName>
                                        </p:attrNameLst>
                                      </p:cBhvr>
                                      <p:to>
                                        <p:strVal val="visible"/>
                                      </p:to>
                                    </p:set>
                                    <p:animEffect transition="in" filter="wipe(left)">
                                      <p:cBhvr>
                                        <p:cTn id="142" dur="500"/>
                                        <p:tgtEl>
                                          <p:spTgt spid="116783"/>
                                        </p:tgtEl>
                                      </p:cBhvr>
                                    </p:animEffect>
                                  </p:childTnLst>
                                </p:cTn>
                              </p:par>
                            </p:childTnLst>
                          </p:cTn>
                        </p:par>
                      </p:childTnLst>
                    </p:cTn>
                  </p:par>
                  <p:par>
                    <p:cTn id="143" fill="hold">
                      <p:stCondLst>
                        <p:cond delay="indefinite"/>
                      </p:stCondLst>
                      <p:childTnLst>
                        <p:par>
                          <p:cTn id="144" fill="hold">
                            <p:stCondLst>
                              <p:cond delay="0"/>
                            </p:stCondLst>
                            <p:childTnLst>
                              <p:par>
                                <p:cTn id="145" presetID="22" presetClass="entr" presetSubtype="8" fill="hold" nodeType="clickEffect">
                                  <p:stCondLst>
                                    <p:cond delay="0"/>
                                  </p:stCondLst>
                                  <p:iterate type="wd">
                                    <p:tmPct val="10000"/>
                                  </p:iterate>
                                  <p:childTnLst>
                                    <p:set>
                                      <p:cBhvr>
                                        <p:cTn id="146" dur="1" fill="hold">
                                          <p:stCondLst>
                                            <p:cond delay="0"/>
                                          </p:stCondLst>
                                        </p:cTn>
                                        <p:tgtEl>
                                          <p:spTgt spid="116789"/>
                                        </p:tgtEl>
                                        <p:attrNameLst>
                                          <p:attrName>style.visibility</p:attrName>
                                        </p:attrNameLst>
                                      </p:cBhvr>
                                      <p:to>
                                        <p:strVal val="visible"/>
                                      </p:to>
                                    </p:set>
                                    <p:animEffect transition="in" filter="wipe(left)">
                                      <p:cBhvr>
                                        <p:cTn id="147" dur="500"/>
                                        <p:tgtEl>
                                          <p:spTgt spid="116789"/>
                                        </p:tgtEl>
                                      </p:cBhvr>
                                    </p:animEffect>
                                  </p:childTnLst>
                                </p:cTn>
                              </p:par>
                            </p:childTnLst>
                          </p:cTn>
                        </p:par>
                      </p:childTnLst>
                    </p:cTn>
                  </p:par>
                  <p:par>
                    <p:cTn id="148" fill="hold">
                      <p:stCondLst>
                        <p:cond delay="indefinite"/>
                      </p:stCondLst>
                      <p:childTnLst>
                        <p:par>
                          <p:cTn id="149" fill="hold">
                            <p:stCondLst>
                              <p:cond delay="0"/>
                            </p:stCondLst>
                            <p:childTnLst>
                              <p:par>
                                <p:cTn id="150" presetID="22" presetClass="entr" presetSubtype="8" fill="hold" nodeType="clickEffect">
                                  <p:stCondLst>
                                    <p:cond delay="0"/>
                                  </p:stCondLst>
                                  <p:iterate type="wd">
                                    <p:tmPct val="10000"/>
                                  </p:iterate>
                                  <p:childTnLst>
                                    <p:set>
                                      <p:cBhvr>
                                        <p:cTn id="151" dur="1" fill="hold">
                                          <p:stCondLst>
                                            <p:cond delay="0"/>
                                          </p:stCondLst>
                                        </p:cTn>
                                        <p:tgtEl>
                                          <p:spTgt spid="116784"/>
                                        </p:tgtEl>
                                        <p:attrNameLst>
                                          <p:attrName>style.visibility</p:attrName>
                                        </p:attrNameLst>
                                      </p:cBhvr>
                                      <p:to>
                                        <p:strVal val="visible"/>
                                      </p:to>
                                    </p:set>
                                    <p:animEffect transition="in" filter="wipe(left)">
                                      <p:cBhvr>
                                        <p:cTn id="152" dur="500"/>
                                        <p:tgtEl>
                                          <p:spTgt spid="116784"/>
                                        </p:tgtEl>
                                      </p:cBhvr>
                                    </p:animEffect>
                                  </p:childTnLst>
                                </p:cTn>
                              </p:par>
                            </p:childTnLst>
                          </p:cTn>
                        </p:par>
                      </p:childTnLst>
                    </p:cTn>
                  </p:par>
                  <p:par>
                    <p:cTn id="153" fill="hold">
                      <p:stCondLst>
                        <p:cond delay="indefinite"/>
                      </p:stCondLst>
                      <p:childTnLst>
                        <p:par>
                          <p:cTn id="154" fill="hold">
                            <p:stCondLst>
                              <p:cond delay="0"/>
                            </p:stCondLst>
                            <p:childTnLst>
                              <p:par>
                                <p:cTn id="155" presetID="22" presetClass="entr" presetSubtype="8" fill="hold" nodeType="clickEffect">
                                  <p:stCondLst>
                                    <p:cond delay="0"/>
                                  </p:stCondLst>
                                  <p:iterate type="wd">
                                    <p:tmPct val="10000"/>
                                  </p:iterate>
                                  <p:childTnLst>
                                    <p:set>
                                      <p:cBhvr>
                                        <p:cTn id="156" dur="1" fill="hold">
                                          <p:stCondLst>
                                            <p:cond delay="0"/>
                                          </p:stCondLst>
                                        </p:cTn>
                                        <p:tgtEl>
                                          <p:spTgt spid="116785"/>
                                        </p:tgtEl>
                                        <p:attrNameLst>
                                          <p:attrName>style.visibility</p:attrName>
                                        </p:attrNameLst>
                                      </p:cBhvr>
                                      <p:to>
                                        <p:strVal val="visible"/>
                                      </p:to>
                                    </p:set>
                                    <p:animEffect transition="in" filter="wipe(left)">
                                      <p:cBhvr>
                                        <p:cTn id="157" dur="500"/>
                                        <p:tgtEl>
                                          <p:spTgt spid="116785"/>
                                        </p:tgtEl>
                                      </p:cBhvr>
                                    </p:animEffect>
                                  </p:childTnLst>
                                </p:cTn>
                              </p:par>
                            </p:childTnLst>
                          </p:cTn>
                        </p:par>
                      </p:childTnLst>
                    </p:cTn>
                  </p:par>
                  <p:par>
                    <p:cTn id="158" fill="hold">
                      <p:stCondLst>
                        <p:cond delay="indefinite"/>
                      </p:stCondLst>
                      <p:childTnLst>
                        <p:par>
                          <p:cTn id="159" fill="hold">
                            <p:stCondLst>
                              <p:cond delay="0"/>
                            </p:stCondLst>
                            <p:childTnLst>
                              <p:par>
                                <p:cTn id="160" presetID="22" presetClass="entr" presetSubtype="8" fill="hold" nodeType="clickEffect">
                                  <p:stCondLst>
                                    <p:cond delay="0"/>
                                  </p:stCondLst>
                                  <p:iterate type="wd">
                                    <p:tmPct val="10000"/>
                                  </p:iterate>
                                  <p:childTnLst>
                                    <p:set>
                                      <p:cBhvr>
                                        <p:cTn id="161" dur="1" fill="hold">
                                          <p:stCondLst>
                                            <p:cond delay="0"/>
                                          </p:stCondLst>
                                        </p:cTn>
                                        <p:tgtEl>
                                          <p:spTgt spid="116792"/>
                                        </p:tgtEl>
                                        <p:attrNameLst>
                                          <p:attrName>style.visibility</p:attrName>
                                        </p:attrNameLst>
                                      </p:cBhvr>
                                      <p:to>
                                        <p:strVal val="visible"/>
                                      </p:to>
                                    </p:set>
                                    <p:animEffect transition="in" filter="wipe(left)">
                                      <p:cBhvr>
                                        <p:cTn id="162" dur="500"/>
                                        <p:tgtEl>
                                          <p:spTgt spid="116792"/>
                                        </p:tgtEl>
                                      </p:cBhvr>
                                    </p:animEffect>
                                  </p:childTnLst>
                                </p:cTn>
                              </p:par>
                            </p:childTnLst>
                          </p:cTn>
                        </p:par>
                      </p:childTnLst>
                    </p:cTn>
                  </p:par>
                  <p:par>
                    <p:cTn id="163" fill="hold">
                      <p:stCondLst>
                        <p:cond delay="indefinite"/>
                      </p:stCondLst>
                      <p:childTnLst>
                        <p:par>
                          <p:cTn id="164" fill="hold">
                            <p:stCondLst>
                              <p:cond delay="0"/>
                            </p:stCondLst>
                            <p:childTnLst>
                              <p:par>
                                <p:cTn id="165" presetID="22" presetClass="entr" presetSubtype="8" fill="hold" nodeType="clickEffect">
                                  <p:stCondLst>
                                    <p:cond delay="0"/>
                                  </p:stCondLst>
                                  <p:iterate type="wd">
                                    <p:tmPct val="10000"/>
                                  </p:iterate>
                                  <p:childTnLst>
                                    <p:set>
                                      <p:cBhvr>
                                        <p:cTn id="166" dur="1" fill="hold">
                                          <p:stCondLst>
                                            <p:cond delay="0"/>
                                          </p:stCondLst>
                                        </p:cTn>
                                        <p:tgtEl>
                                          <p:spTgt spid="116786"/>
                                        </p:tgtEl>
                                        <p:attrNameLst>
                                          <p:attrName>style.visibility</p:attrName>
                                        </p:attrNameLst>
                                      </p:cBhvr>
                                      <p:to>
                                        <p:strVal val="visible"/>
                                      </p:to>
                                    </p:set>
                                    <p:animEffect transition="in" filter="wipe(left)">
                                      <p:cBhvr>
                                        <p:cTn id="167" dur="500"/>
                                        <p:tgtEl>
                                          <p:spTgt spid="116786"/>
                                        </p:tgtEl>
                                      </p:cBhvr>
                                    </p:animEffect>
                                  </p:childTnLst>
                                </p:cTn>
                              </p:par>
                            </p:childTnLst>
                          </p:cTn>
                        </p:par>
                      </p:childTnLst>
                    </p:cTn>
                  </p:par>
                  <p:par>
                    <p:cTn id="168" fill="hold">
                      <p:stCondLst>
                        <p:cond delay="indefinite"/>
                      </p:stCondLst>
                      <p:childTnLst>
                        <p:par>
                          <p:cTn id="169" fill="hold">
                            <p:stCondLst>
                              <p:cond delay="0"/>
                            </p:stCondLst>
                            <p:childTnLst>
                              <p:par>
                                <p:cTn id="170" presetID="22" presetClass="entr" presetSubtype="8" fill="hold" nodeType="clickEffect">
                                  <p:stCondLst>
                                    <p:cond delay="0"/>
                                  </p:stCondLst>
                                  <p:iterate type="wd">
                                    <p:tmPct val="10000"/>
                                  </p:iterate>
                                  <p:childTnLst>
                                    <p:set>
                                      <p:cBhvr>
                                        <p:cTn id="171" dur="1" fill="hold">
                                          <p:stCondLst>
                                            <p:cond delay="0"/>
                                          </p:stCondLst>
                                        </p:cTn>
                                        <p:tgtEl>
                                          <p:spTgt spid="116790"/>
                                        </p:tgtEl>
                                        <p:attrNameLst>
                                          <p:attrName>style.visibility</p:attrName>
                                        </p:attrNameLst>
                                      </p:cBhvr>
                                      <p:to>
                                        <p:strVal val="visible"/>
                                      </p:to>
                                    </p:set>
                                    <p:animEffect transition="in" filter="wipe(left)">
                                      <p:cBhvr>
                                        <p:cTn id="172" dur="500"/>
                                        <p:tgtEl>
                                          <p:spTgt spid="116790"/>
                                        </p:tgtEl>
                                      </p:cBhvr>
                                    </p:animEffect>
                                  </p:childTnLst>
                                </p:cTn>
                              </p:par>
                            </p:childTnLst>
                          </p:cTn>
                        </p:par>
                      </p:childTnLst>
                    </p:cTn>
                  </p:par>
                  <p:par>
                    <p:cTn id="173" fill="hold">
                      <p:stCondLst>
                        <p:cond delay="indefinite"/>
                      </p:stCondLst>
                      <p:childTnLst>
                        <p:par>
                          <p:cTn id="174" fill="hold">
                            <p:stCondLst>
                              <p:cond delay="0"/>
                            </p:stCondLst>
                            <p:childTnLst>
                              <p:par>
                                <p:cTn id="175" presetID="22" presetClass="entr" presetSubtype="8" fill="hold" nodeType="clickEffect">
                                  <p:stCondLst>
                                    <p:cond delay="0"/>
                                  </p:stCondLst>
                                  <p:iterate type="wd">
                                    <p:tmPct val="10000"/>
                                  </p:iterate>
                                  <p:childTnLst>
                                    <p:set>
                                      <p:cBhvr>
                                        <p:cTn id="176" dur="1" fill="hold">
                                          <p:stCondLst>
                                            <p:cond delay="0"/>
                                          </p:stCondLst>
                                        </p:cTn>
                                        <p:tgtEl>
                                          <p:spTgt spid="116787"/>
                                        </p:tgtEl>
                                        <p:attrNameLst>
                                          <p:attrName>style.visibility</p:attrName>
                                        </p:attrNameLst>
                                      </p:cBhvr>
                                      <p:to>
                                        <p:strVal val="visible"/>
                                      </p:to>
                                    </p:set>
                                    <p:animEffect transition="in" filter="wipe(left)">
                                      <p:cBhvr>
                                        <p:cTn id="177" dur="500"/>
                                        <p:tgtEl>
                                          <p:spTgt spid="116787"/>
                                        </p:tgtEl>
                                      </p:cBhvr>
                                    </p:animEffect>
                                  </p:childTnLst>
                                </p:cTn>
                              </p:par>
                            </p:childTnLst>
                          </p:cTn>
                        </p:par>
                      </p:childTnLst>
                    </p:cTn>
                  </p:par>
                  <p:par>
                    <p:cTn id="178" fill="hold">
                      <p:stCondLst>
                        <p:cond delay="indefinite"/>
                      </p:stCondLst>
                      <p:childTnLst>
                        <p:par>
                          <p:cTn id="179" fill="hold">
                            <p:stCondLst>
                              <p:cond delay="0"/>
                            </p:stCondLst>
                            <p:childTnLst>
                              <p:par>
                                <p:cTn id="180" presetID="22" presetClass="entr" presetSubtype="8" fill="hold" grpId="0" nodeType="clickEffect">
                                  <p:stCondLst>
                                    <p:cond delay="0"/>
                                  </p:stCondLst>
                                  <p:iterate type="wd">
                                    <p:tmPct val="10000"/>
                                  </p:iterate>
                                  <p:childTnLst>
                                    <p:set>
                                      <p:cBhvr>
                                        <p:cTn id="181" dur="1" fill="hold">
                                          <p:stCondLst>
                                            <p:cond delay="0"/>
                                          </p:stCondLst>
                                        </p:cTn>
                                        <p:tgtEl>
                                          <p:spTgt spid="116746"/>
                                        </p:tgtEl>
                                        <p:attrNameLst>
                                          <p:attrName>style.visibility</p:attrName>
                                        </p:attrNameLst>
                                      </p:cBhvr>
                                      <p:to>
                                        <p:strVal val="visible"/>
                                      </p:to>
                                    </p:set>
                                    <p:animEffect transition="in" filter="wipe(left)">
                                      <p:cBhvr>
                                        <p:cTn id="182" dur="500"/>
                                        <p:tgtEl>
                                          <p:spTgt spid="116746"/>
                                        </p:tgtEl>
                                      </p:cBhvr>
                                    </p:animEffect>
                                  </p:childTnLst>
                                </p:cTn>
                              </p:par>
                            </p:childTnLst>
                          </p:cTn>
                        </p:par>
                        <p:par>
                          <p:cTn id="183" fill="hold">
                            <p:stCondLst>
                              <p:cond delay="1400"/>
                            </p:stCondLst>
                            <p:childTnLst>
                              <p:par>
                                <p:cTn id="184" presetID="22" presetClass="entr" presetSubtype="8" fill="hold" nodeType="afterEffect">
                                  <p:stCondLst>
                                    <p:cond delay="0"/>
                                  </p:stCondLst>
                                  <p:iterate type="wd">
                                    <p:tmPct val="10000"/>
                                  </p:iterate>
                                  <p:childTnLst>
                                    <p:set>
                                      <p:cBhvr>
                                        <p:cTn id="185" dur="1" fill="hold">
                                          <p:stCondLst>
                                            <p:cond delay="0"/>
                                          </p:stCondLst>
                                        </p:cTn>
                                        <p:tgtEl>
                                          <p:spTgt spid="116764"/>
                                        </p:tgtEl>
                                        <p:attrNameLst>
                                          <p:attrName>style.visibility</p:attrName>
                                        </p:attrNameLst>
                                      </p:cBhvr>
                                      <p:to>
                                        <p:strVal val="visible"/>
                                      </p:to>
                                    </p:set>
                                    <p:animEffect transition="in" filter="wipe(left)">
                                      <p:cBhvr>
                                        <p:cTn id="186" dur="500"/>
                                        <p:tgtEl>
                                          <p:spTgt spid="1167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8" grpId="0" animBg="1" autoUpdateAnimBg="0"/>
      <p:bldP spid="116740" grpId="0" animBg="1" autoUpdateAnimBg="0"/>
      <p:bldP spid="116742" grpId="0" animBg="1" autoUpdateAnimBg="0"/>
      <p:bldP spid="116743" grpId="0" animBg="1" autoUpdateAnimBg="0"/>
      <p:bldP spid="116745" grpId="0" animBg="1" autoUpdateAnimBg="0"/>
      <p:bldP spid="116746" grpId="0" animBg="1" autoUpdateAnimBg="0"/>
      <p:bldP spid="116748" grpId="0" animBg="1" autoUpdateAnimBg="0"/>
      <p:bldP spid="116772" grpId="0" animBg="1" autoUpdateAnimBg="0"/>
      <p:bldP spid="116773" grpId="0" animBg="1" autoUpdateAnimBg="0"/>
      <p:bldP spid="116774" grpId="0" animBg="1" autoUpdateAnimBg="0"/>
      <p:bldP spid="116775" grpId="0" animBg="1" autoUpdateAnimBg="0"/>
      <p:bldP spid="116776" grpId="0" animBg="1" autoUpdateAnimBg="0"/>
      <p:bldP spid="116782" grpId="0" build="p" autoUpdateAnimBg="0"/>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0734" name="Rectangle 4"/>
          <p:cNvSpPr>
            <a:spLocks noGrp="1" noChangeArrowheads="1"/>
          </p:cNvSpPr>
          <p:nvPr>
            <p:ph type="dt" sz="quarter" idx="10"/>
          </p:nvPr>
        </p:nvSpPr>
        <p:spPr>
          <a:noFill/>
        </p:spPr>
        <p:txBody>
          <a:bodyPr/>
          <a:lstStyle/>
          <a:p>
            <a:r>
              <a:rPr lang="en-US" smtClean="0"/>
              <a:t>Wednesday, June 22, 2011</a:t>
            </a:r>
          </a:p>
        </p:txBody>
      </p:sp>
      <p:sp>
        <p:nvSpPr>
          <p:cNvPr id="30735" name="Rectangle 5"/>
          <p:cNvSpPr>
            <a:spLocks noGrp="1" noChangeArrowheads="1"/>
          </p:cNvSpPr>
          <p:nvPr>
            <p:ph type="ftr" sz="quarter" idx="11"/>
          </p:nvPr>
        </p:nvSpPr>
        <p:spPr>
          <a:noFill/>
        </p:spPr>
        <p:txBody>
          <a:bodyPr/>
          <a:lstStyle/>
          <a:p>
            <a:r>
              <a:rPr lang="en-US" smtClean="0"/>
              <a:t>PHYS 1443-001, Spring 2011 Dr. Jaehoon Yu</a:t>
            </a:r>
          </a:p>
        </p:txBody>
      </p:sp>
      <p:sp>
        <p:nvSpPr>
          <p:cNvPr id="30736" name="Rectangle 6"/>
          <p:cNvSpPr>
            <a:spLocks noGrp="1" noChangeArrowheads="1"/>
          </p:cNvSpPr>
          <p:nvPr>
            <p:ph type="sldNum" sz="quarter" idx="12"/>
          </p:nvPr>
        </p:nvSpPr>
        <p:spPr>
          <a:noFill/>
        </p:spPr>
        <p:txBody>
          <a:bodyPr/>
          <a:lstStyle/>
          <a:p>
            <a:fld id="{C1AEC5DE-5F9D-4D47-B21C-CF2634A85406}" type="slidenum">
              <a:rPr lang="en-US"/>
              <a:pPr/>
              <a:t>15</a:t>
            </a:fld>
            <a:endParaRPr lang="en-US"/>
          </a:p>
        </p:txBody>
      </p:sp>
      <p:sp>
        <p:nvSpPr>
          <p:cNvPr id="30737" name="Rectangle 2"/>
          <p:cNvSpPr>
            <a:spLocks noGrp="1" noChangeArrowheads="1"/>
          </p:cNvSpPr>
          <p:nvPr>
            <p:ph type="title"/>
          </p:nvPr>
        </p:nvSpPr>
        <p:spPr>
          <a:xfrm>
            <a:off x="685800" y="228600"/>
            <a:ext cx="7772400" cy="533400"/>
          </a:xfrm>
        </p:spPr>
        <p:txBody>
          <a:bodyPr/>
          <a:lstStyle/>
          <a:p>
            <a:r>
              <a:rPr lang="en-US" sz="3600"/>
              <a:t>Work Done by Non-conservative Forces</a:t>
            </a:r>
          </a:p>
        </p:txBody>
      </p:sp>
      <p:sp>
        <p:nvSpPr>
          <p:cNvPr id="117763" name="Text Box 3"/>
          <p:cNvSpPr txBox="1">
            <a:spLocks noChangeArrowheads="1"/>
          </p:cNvSpPr>
          <p:nvPr/>
        </p:nvSpPr>
        <p:spPr bwMode="auto">
          <a:xfrm>
            <a:off x="533400" y="838200"/>
            <a:ext cx="8001000" cy="85090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Mechanical energy of a system is not conserved when any one of the forces in the system is a non-conservative (dissipative) force.</a:t>
            </a:r>
          </a:p>
        </p:txBody>
      </p:sp>
      <p:sp>
        <p:nvSpPr>
          <p:cNvPr id="117764" name="Text Box 4"/>
          <p:cNvSpPr txBox="1">
            <a:spLocks noChangeArrowheads="1"/>
          </p:cNvSpPr>
          <p:nvPr/>
        </p:nvSpPr>
        <p:spPr bwMode="auto">
          <a:xfrm>
            <a:off x="533400" y="1828800"/>
            <a:ext cx="5257800" cy="519113"/>
          </a:xfrm>
          <a:prstGeom prst="rect">
            <a:avLst/>
          </a:prstGeom>
          <a:noFill/>
          <a:ln w="28575">
            <a:noFill/>
            <a:miter lim="800000"/>
            <a:headEnd/>
            <a:tailEnd/>
          </a:ln>
        </p:spPr>
        <p:txBody>
          <a:bodyPr>
            <a:prstTxWarp prst="textNoShape">
              <a:avLst/>
            </a:prstTxWarp>
            <a:spAutoFit/>
          </a:bodyPr>
          <a:lstStyle/>
          <a:p>
            <a:pPr>
              <a:spcBef>
                <a:spcPct val="20000"/>
              </a:spcBef>
            </a:pPr>
            <a:r>
              <a:rPr lang="en-US" sz="2800">
                <a:solidFill>
                  <a:srgbClr val="FF0000"/>
                </a:solidFill>
                <a:latin typeface="Arial Narrow" charset="0"/>
              </a:rPr>
              <a:t>Two kinds of non-conservative forces:</a:t>
            </a:r>
          </a:p>
        </p:txBody>
      </p:sp>
      <p:sp>
        <p:nvSpPr>
          <p:cNvPr id="117765" name="Text Box 5"/>
          <p:cNvSpPr txBox="1">
            <a:spLocks noChangeArrowheads="1"/>
          </p:cNvSpPr>
          <p:nvPr/>
        </p:nvSpPr>
        <p:spPr bwMode="auto">
          <a:xfrm>
            <a:off x="533400" y="2438400"/>
            <a:ext cx="8077200" cy="1216025"/>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chemeClr val="accent2"/>
                </a:solidFill>
                <a:latin typeface="Monotype Corsiva" charset="0"/>
              </a:rPr>
              <a:t>Applied forces</a:t>
            </a:r>
            <a:r>
              <a:rPr lang="en-US">
                <a:solidFill>
                  <a:srgbClr val="FF0000"/>
                </a:solidFill>
                <a:latin typeface="Monotype Corsiva" charset="0"/>
              </a:rPr>
              <a:t>: Forces that are </a:t>
            </a:r>
            <a:r>
              <a:rPr lang="en-US" b="1" u="sng">
                <a:solidFill>
                  <a:srgbClr val="008000"/>
                </a:solidFill>
                <a:latin typeface="Monotype Corsiva" charset="0"/>
              </a:rPr>
              <a:t>external </a:t>
            </a:r>
            <a:r>
              <a:rPr lang="en-US">
                <a:solidFill>
                  <a:srgbClr val="FF0000"/>
                </a:solidFill>
                <a:latin typeface="Monotype Corsiva" charset="0"/>
              </a:rPr>
              <a:t>to the system.  These forces can take away or add energy to the system.  So the </a:t>
            </a:r>
            <a:r>
              <a:rPr lang="en-US" b="1" u="sng">
                <a:solidFill>
                  <a:srgbClr val="003300"/>
                </a:solidFill>
                <a:latin typeface="Monotype Corsiva" charset="0"/>
              </a:rPr>
              <a:t>mechanical energy of the system is no longer conserved.</a:t>
            </a:r>
          </a:p>
        </p:txBody>
      </p:sp>
      <p:sp>
        <p:nvSpPr>
          <p:cNvPr id="117766" name="Text Box 6"/>
          <p:cNvSpPr txBox="1">
            <a:spLocks noChangeArrowheads="1"/>
          </p:cNvSpPr>
          <p:nvPr/>
        </p:nvSpPr>
        <p:spPr bwMode="auto">
          <a:xfrm>
            <a:off x="533400" y="3717925"/>
            <a:ext cx="5562600" cy="10064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If you were to hit a free falling ball , the force you apply to the ball is external to the system of the ball and the Earth.  Therefore, you add kinetic energy to the ball-Earth system.</a:t>
            </a:r>
          </a:p>
        </p:txBody>
      </p:sp>
      <p:graphicFrame>
        <p:nvGraphicFramePr>
          <p:cNvPr id="117767" name="Object 2"/>
          <p:cNvGraphicFramePr>
            <a:graphicFrameLocks noChangeAspect="1"/>
          </p:cNvGraphicFramePr>
          <p:nvPr/>
        </p:nvGraphicFramePr>
        <p:xfrm>
          <a:off x="5487988" y="4951413"/>
          <a:ext cx="989012" cy="547687"/>
        </p:xfrm>
        <a:graphic>
          <a:graphicData uri="http://schemas.openxmlformats.org/presentationml/2006/ole">
            <p:oleObj spid="_x0000_s499714" name="Equation" r:id="rId3" imgW="571320" imgH="241200" progId="Equation.DSMT4">
              <p:embed/>
            </p:oleObj>
          </a:graphicData>
        </a:graphic>
      </p:graphicFrame>
      <p:sp>
        <p:nvSpPr>
          <p:cNvPr id="117768" name="Text Box 8"/>
          <p:cNvSpPr txBox="1">
            <a:spLocks noChangeArrowheads="1"/>
          </p:cNvSpPr>
          <p:nvPr/>
        </p:nvSpPr>
        <p:spPr bwMode="auto">
          <a:xfrm>
            <a:off x="609600" y="4800600"/>
            <a:ext cx="4572000" cy="133985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Kinetic Friction</a:t>
            </a:r>
            <a:r>
              <a:rPr lang="en-US" sz="2000">
                <a:solidFill>
                  <a:srgbClr val="FF0000"/>
                </a:solidFill>
                <a:latin typeface="Monotype Corsiva" charset="0"/>
              </a:rPr>
              <a:t>: </a:t>
            </a:r>
            <a:r>
              <a:rPr lang="en-US" sz="2000" b="1" u="sng">
                <a:solidFill>
                  <a:srgbClr val="008000"/>
                </a:solidFill>
                <a:latin typeface="Monotype Corsiva" charset="0"/>
              </a:rPr>
              <a:t>Internal </a:t>
            </a:r>
            <a:r>
              <a:rPr lang="en-US" sz="2000">
                <a:solidFill>
                  <a:srgbClr val="FF0000"/>
                </a:solidFill>
                <a:latin typeface="Monotype Corsiva" charset="0"/>
              </a:rPr>
              <a:t>non-conservative force that causes irreversible transformation of energy. The friction force causes the kinetic and potential energy to transfer to internal energy</a:t>
            </a:r>
            <a:endParaRPr lang="en-US" sz="2000" b="1" u="sng">
              <a:solidFill>
                <a:srgbClr val="003300"/>
              </a:solidFill>
              <a:latin typeface="Monotype Corsiva" charset="0"/>
            </a:endParaRPr>
          </a:p>
        </p:txBody>
      </p:sp>
      <p:graphicFrame>
        <p:nvGraphicFramePr>
          <p:cNvPr id="117769" name="Object 3"/>
          <p:cNvGraphicFramePr>
            <a:graphicFrameLocks noChangeAspect="1"/>
          </p:cNvGraphicFramePr>
          <p:nvPr/>
        </p:nvGraphicFramePr>
        <p:xfrm>
          <a:off x="6400800" y="3733800"/>
          <a:ext cx="1600200" cy="442913"/>
        </p:xfrm>
        <a:graphic>
          <a:graphicData uri="http://schemas.openxmlformats.org/presentationml/2006/ole">
            <p:oleObj spid="_x0000_s499715" name="Equation" r:id="rId4" imgW="1143000" imgH="241200" progId="Equation.3">
              <p:embed/>
            </p:oleObj>
          </a:graphicData>
        </a:graphic>
      </p:graphicFrame>
      <p:graphicFrame>
        <p:nvGraphicFramePr>
          <p:cNvPr id="117770" name="Object 4"/>
          <p:cNvGraphicFramePr>
            <a:graphicFrameLocks noChangeAspect="1"/>
          </p:cNvGraphicFramePr>
          <p:nvPr/>
        </p:nvGraphicFramePr>
        <p:xfrm>
          <a:off x="5422900" y="5646738"/>
          <a:ext cx="596900" cy="361950"/>
        </p:xfrm>
        <a:graphic>
          <a:graphicData uri="http://schemas.openxmlformats.org/presentationml/2006/ole">
            <p:oleObj spid="_x0000_s499716" name="Equation" r:id="rId5" imgW="355320" imgH="164880" progId="Equation.DSMT4">
              <p:embed/>
            </p:oleObj>
          </a:graphicData>
        </a:graphic>
      </p:graphicFrame>
      <p:graphicFrame>
        <p:nvGraphicFramePr>
          <p:cNvPr id="117771" name="Object 5"/>
          <p:cNvGraphicFramePr>
            <a:graphicFrameLocks noChangeAspect="1"/>
          </p:cNvGraphicFramePr>
          <p:nvPr/>
        </p:nvGraphicFramePr>
        <p:xfrm>
          <a:off x="7970838" y="3727450"/>
          <a:ext cx="1020762" cy="463550"/>
        </p:xfrm>
        <a:graphic>
          <a:graphicData uri="http://schemas.openxmlformats.org/presentationml/2006/ole">
            <p:oleObj spid="_x0000_s499717" name="Equation" r:id="rId6" imgW="698400" imgH="241200" progId="Equation.3">
              <p:embed/>
            </p:oleObj>
          </a:graphicData>
        </a:graphic>
      </p:graphicFrame>
      <p:graphicFrame>
        <p:nvGraphicFramePr>
          <p:cNvPr id="117772" name="Object 6"/>
          <p:cNvGraphicFramePr>
            <a:graphicFrameLocks noChangeAspect="1"/>
          </p:cNvGraphicFramePr>
          <p:nvPr/>
        </p:nvGraphicFramePr>
        <p:xfrm>
          <a:off x="6096000" y="4283075"/>
          <a:ext cx="703263" cy="517525"/>
        </p:xfrm>
        <a:graphic>
          <a:graphicData uri="http://schemas.openxmlformats.org/presentationml/2006/ole">
            <p:oleObj spid="_x0000_s499718" name="Equation" r:id="rId7" imgW="431640" imgH="241200" progId="Equation.DSMT4">
              <p:embed/>
            </p:oleObj>
          </a:graphicData>
        </a:graphic>
      </p:graphicFrame>
      <p:graphicFrame>
        <p:nvGraphicFramePr>
          <p:cNvPr id="117773" name="Object 7"/>
          <p:cNvGraphicFramePr>
            <a:graphicFrameLocks noChangeAspect="1"/>
          </p:cNvGraphicFramePr>
          <p:nvPr/>
        </p:nvGraphicFramePr>
        <p:xfrm>
          <a:off x="6838950" y="4283075"/>
          <a:ext cx="933450" cy="517525"/>
        </p:xfrm>
        <a:graphic>
          <a:graphicData uri="http://schemas.openxmlformats.org/presentationml/2006/ole">
            <p:oleObj spid="_x0000_s499719" name="Equation" r:id="rId8" imgW="571320" imgH="241200" progId="Equation.DSMT4">
              <p:embed/>
            </p:oleObj>
          </a:graphicData>
        </a:graphic>
      </p:graphicFrame>
      <p:graphicFrame>
        <p:nvGraphicFramePr>
          <p:cNvPr id="117774" name="Object 8"/>
          <p:cNvGraphicFramePr>
            <a:graphicFrameLocks noChangeAspect="1"/>
          </p:cNvGraphicFramePr>
          <p:nvPr/>
        </p:nvGraphicFramePr>
        <p:xfrm>
          <a:off x="7748588" y="4341813"/>
          <a:ext cx="1014412" cy="382587"/>
        </p:xfrm>
        <a:graphic>
          <a:graphicData uri="http://schemas.openxmlformats.org/presentationml/2006/ole">
            <p:oleObj spid="_x0000_s499720" name="Equation" r:id="rId9" imgW="622080" imgH="177480" progId="Equation.DSMT4">
              <p:embed/>
            </p:oleObj>
          </a:graphicData>
        </a:graphic>
      </p:graphicFrame>
      <p:graphicFrame>
        <p:nvGraphicFramePr>
          <p:cNvPr id="117775" name="Object 9"/>
          <p:cNvGraphicFramePr>
            <a:graphicFrameLocks noChangeAspect="1"/>
          </p:cNvGraphicFramePr>
          <p:nvPr/>
        </p:nvGraphicFramePr>
        <p:xfrm>
          <a:off x="6554788" y="4953000"/>
          <a:ext cx="1141412" cy="547688"/>
        </p:xfrm>
        <a:graphic>
          <a:graphicData uri="http://schemas.openxmlformats.org/presentationml/2006/ole">
            <p:oleObj spid="_x0000_s499721" name="Equation" r:id="rId10" imgW="660240" imgH="241200" progId="Equation.DSMT4">
              <p:embed/>
            </p:oleObj>
          </a:graphicData>
        </a:graphic>
      </p:graphicFrame>
      <p:graphicFrame>
        <p:nvGraphicFramePr>
          <p:cNvPr id="117776" name="Object 10"/>
          <p:cNvGraphicFramePr>
            <a:graphicFrameLocks noChangeAspect="1"/>
          </p:cNvGraphicFramePr>
          <p:nvPr/>
        </p:nvGraphicFramePr>
        <p:xfrm>
          <a:off x="7691438" y="4953000"/>
          <a:ext cx="614362" cy="519113"/>
        </p:xfrm>
        <a:graphic>
          <a:graphicData uri="http://schemas.openxmlformats.org/presentationml/2006/ole">
            <p:oleObj spid="_x0000_s499722" name="Equation" r:id="rId11" imgW="355320" imgH="228600" progId="Equation.DSMT4">
              <p:embed/>
            </p:oleObj>
          </a:graphicData>
        </a:graphic>
      </p:graphicFrame>
      <p:graphicFrame>
        <p:nvGraphicFramePr>
          <p:cNvPr id="117777" name="Object 11"/>
          <p:cNvGraphicFramePr>
            <a:graphicFrameLocks noChangeAspect="1"/>
          </p:cNvGraphicFramePr>
          <p:nvPr/>
        </p:nvGraphicFramePr>
        <p:xfrm>
          <a:off x="6043613" y="5641975"/>
          <a:ext cx="1042987" cy="530225"/>
        </p:xfrm>
        <a:graphic>
          <a:graphicData uri="http://schemas.openxmlformats.org/presentationml/2006/ole">
            <p:oleObj spid="_x0000_s499723" name="Equation" r:id="rId12" imgW="622080" imgH="241200" progId="Equation.DSMT4">
              <p:embed/>
            </p:oleObj>
          </a:graphicData>
        </a:graphic>
      </p:graphicFrame>
      <p:graphicFrame>
        <p:nvGraphicFramePr>
          <p:cNvPr id="117778" name="Object 12"/>
          <p:cNvGraphicFramePr>
            <a:graphicFrameLocks noChangeAspect="1"/>
          </p:cNvGraphicFramePr>
          <p:nvPr/>
        </p:nvGraphicFramePr>
        <p:xfrm>
          <a:off x="7086600" y="5632450"/>
          <a:ext cx="1235075" cy="390525"/>
        </p:xfrm>
        <a:graphic>
          <a:graphicData uri="http://schemas.openxmlformats.org/presentationml/2006/ole">
            <p:oleObj spid="_x0000_s499724" name="Equation" r:id="rId13" imgW="736560" imgH="177480" progId="Equation.DSMT4">
              <p:embed/>
            </p:oleObj>
          </a:graphicData>
        </a:graphic>
      </p:graphicFrame>
      <p:graphicFrame>
        <p:nvGraphicFramePr>
          <p:cNvPr id="117779" name="Object 13"/>
          <p:cNvGraphicFramePr>
            <a:graphicFrameLocks noChangeAspect="1"/>
          </p:cNvGraphicFramePr>
          <p:nvPr/>
        </p:nvGraphicFramePr>
        <p:xfrm>
          <a:off x="8305800" y="5575300"/>
          <a:ext cx="596900" cy="503238"/>
        </p:xfrm>
        <a:graphic>
          <a:graphicData uri="http://schemas.openxmlformats.org/presentationml/2006/ole">
            <p:oleObj spid="_x0000_s499725" name="Equation" r:id="rId14" imgW="355320" imgH="2286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7763"/>
                                        </p:tgtEl>
                                        <p:attrNameLst>
                                          <p:attrName>style.visibility</p:attrName>
                                        </p:attrNameLst>
                                      </p:cBhvr>
                                      <p:to>
                                        <p:strVal val="visible"/>
                                      </p:to>
                                    </p:set>
                                    <p:animEffect transition="in" filter="wipe(left)">
                                      <p:cBhvr>
                                        <p:cTn id="7" dur="500"/>
                                        <p:tgtEl>
                                          <p:spTgt spid="11776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17764">
                                            <p:txEl>
                                              <p:pRg st="0" end="0"/>
                                            </p:txEl>
                                          </p:spTgt>
                                        </p:tgtEl>
                                        <p:attrNameLst>
                                          <p:attrName>style.visibility</p:attrName>
                                        </p:attrNameLst>
                                      </p:cBhvr>
                                      <p:to>
                                        <p:strVal val="visible"/>
                                      </p:to>
                                    </p:set>
                                    <p:animEffect transition="in" filter="wipe(left)">
                                      <p:cBhvr>
                                        <p:cTn id="12" dur="500"/>
                                        <p:tgtEl>
                                          <p:spTgt spid="11776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17765"/>
                                        </p:tgtEl>
                                        <p:attrNameLst>
                                          <p:attrName>style.visibility</p:attrName>
                                        </p:attrNameLst>
                                      </p:cBhvr>
                                      <p:to>
                                        <p:strVal val="visible"/>
                                      </p:to>
                                    </p:set>
                                    <p:animEffect transition="in" filter="wipe(left)">
                                      <p:cBhvr>
                                        <p:cTn id="17" dur="500"/>
                                        <p:tgtEl>
                                          <p:spTgt spid="11776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7766">
                                            <p:txEl>
                                              <p:pRg st="0" end="0"/>
                                            </p:txEl>
                                          </p:spTgt>
                                        </p:tgtEl>
                                        <p:attrNameLst>
                                          <p:attrName>style.visibility</p:attrName>
                                        </p:attrNameLst>
                                      </p:cBhvr>
                                      <p:to>
                                        <p:strVal val="visible"/>
                                      </p:to>
                                    </p:set>
                                    <p:animEffect transition="in" filter="wipe(left)">
                                      <p:cBhvr>
                                        <p:cTn id="22" dur="500"/>
                                        <p:tgtEl>
                                          <p:spTgt spid="11776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117769"/>
                                        </p:tgtEl>
                                        <p:attrNameLst>
                                          <p:attrName>style.visibility</p:attrName>
                                        </p:attrNameLst>
                                      </p:cBhvr>
                                      <p:to>
                                        <p:strVal val="visible"/>
                                      </p:to>
                                    </p:set>
                                    <p:animEffect transition="in" filter="wipe(left)">
                                      <p:cBhvr>
                                        <p:cTn id="27" dur="500"/>
                                        <p:tgtEl>
                                          <p:spTgt spid="11776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117771"/>
                                        </p:tgtEl>
                                        <p:attrNameLst>
                                          <p:attrName>style.visibility</p:attrName>
                                        </p:attrNameLst>
                                      </p:cBhvr>
                                      <p:to>
                                        <p:strVal val="visible"/>
                                      </p:to>
                                    </p:set>
                                    <p:animEffect transition="in" filter="wipe(left)">
                                      <p:cBhvr>
                                        <p:cTn id="32" dur="500"/>
                                        <p:tgtEl>
                                          <p:spTgt spid="11777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117772"/>
                                        </p:tgtEl>
                                        <p:attrNameLst>
                                          <p:attrName>style.visibility</p:attrName>
                                        </p:attrNameLst>
                                      </p:cBhvr>
                                      <p:to>
                                        <p:strVal val="visible"/>
                                      </p:to>
                                    </p:set>
                                    <p:animEffect transition="in" filter="wipe(left)">
                                      <p:cBhvr>
                                        <p:cTn id="37" dur="500"/>
                                        <p:tgtEl>
                                          <p:spTgt spid="11777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117773"/>
                                        </p:tgtEl>
                                        <p:attrNameLst>
                                          <p:attrName>style.visibility</p:attrName>
                                        </p:attrNameLst>
                                      </p:cBhvr>
                                      <p:to>
                                        <p:strVal val="visible"/>
                                      </p:to>
                                    </p:set>
                                    <p:animEffect transition="in" filter="wipe(left)">
                                      <p:cBhvr>
                                        <p:cTn id="42" dur="500"/>
                                        <p:tgtEl>
                                          <p:spTgt spid="11777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117774"/>
                                        </p:tgtEl>
                                        <p:attrNameLst>
                                          <p:attrName>style.visibility</p:attrName>
                                        </p:attrNameLst>
                                      </p:cBhvr>
                                      <p:to>
                                        <p:strVal val="visible"/>
                                      </p:to>
                                    </p:set>
                                    <p:animEffect transition="in" filter="wipe(left)">
                                      <p:cBhvr>
                                        <p:cTn id="47" dur="500"/>
                                        <p:tgtEl>
                                          <p:spTgt spid="11777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117768"/>
                                        </p:tgtEl>
                                        <p:attrNameLst>
                                          <p:attrName>style.visibility</p:attrName>
                                        </p:attrNameLst>
                                      </p:cBhvr>
                                      <p:to>
                                        <p:strVal val="visible"/>
                                      </p:to>
                                    </p:set>
                                    <p:animEffect transition="in" filter="wipe(left)">
                                      <p:cBhvr>
                                        <p:cTn id="52" dur="500"/>
                                        <p:tgtEl>
                                          <p:spTgt spid="117768"/>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117767"/>
                                        </p:tgtEl>
                                        <p:attrNameLst>
                                          <p:attrName>style.visibility</p:attrName>
                                        </p:attrNameLst>
                                      </p:cBhvr>
                                      <p:to>
                                        <p:strVal val="visible"/>
                                      </p:to>
                                    </p:set>
                                    <p:animEffect transition="in" filter="wipe(left)">
                                      <p:cBhvr>
                                        <p:cTn id="57" dur="500"/>
                                        <p:tgtEl>
                                          <p:spTgt spid="117767"/>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117775"/>
                                        </p:tgtEl>
                                        <p:attrNameLst>
                                          <p:attrName>style.visibility</p:attrName>
                                        </p:attrNameLst>
                                      </p:cBhvr>
                                      <p:to>
                                        <p:strVal val="visible"/>
                                      </p:to>
                                    </p:set>
                                    <p:animEffect transition="in" filter="wipe(left)">
                                      <p:cBhvr>
                                        <p:cTn id="62" dur="500"/>
                                        <p:tgtEl>
                                          <p:spTgt spid="11777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117776"/>
                                        </p:tgtEl>
                                        <p:attrNameLst>
                                          <p:attrName>style.visibility</p:attrName>
                                        </p:attrNameLst>
                                      </p:cBhvr>
                                      <p:to>
                                        <p:strVal val="visible"/>
                                      </p:to>
                                    </p:set>
                                    <p:animEffect transition="in" filter="wipe(left)">
                                      <p:cBhvr>
                                        <p:cTn id="67" dur="500"/>
                                        <p:tgtEl>
                                          <p:spTgt spid="117776"/>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117770"/>
                                        </p:tgtEl>
                                        <p:attrNameLst>
                                          <p:attrName>style.visibility</p:attrName>
                                        </p:attrNameLst>
                                      </p:cBhvr>
                                      <p:to>
                                        <p:strVal val="visible"/>
                                      </p:to>
                                    </p:set>
                                    <p:animEffect transition="in" filter="wipe(left)">
                                      <p:cBhvr>
                                        <p:cTn id="72" dur="500"/>
                                        <p:tgtEl>
                                          <p:spTgt spid="117770"/>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117777"/>
                                        </p:tgtEl>
                                        <p:attrNameLst>
                                          <p:attrName>style.visibility</p:attrName>
                                        </p:attrNameLst>
                                      </p:cBhvr>
                                      <p:to>
                                        <p:strVal val="visible"/>
                                      </p:to>
                                    </p:set>
                                    <p:animEffect transition="in" filter="wipe(left)">
                                      <p:cBhvr>
                                        <p:cTn id="77" dur="500"/>
                                        <p:tgtEl>
                                          <p:spTgt spid="117777"/>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117778"/>
                                        </p:tgtEl>
                                        <p:attrNameLst>
                                          <p:attrName>style.visibility</p:attrName>
                                        </p:attrNameLst>
                                      </p:cBhvr>
                                      <p:to>
                                        <p:strVal val="visible"/>
                                      </p:to>
                                    </p:set>
                                    <p:animEffect transition="in" filter="wipe(left)">
                                      <p:cBhvr>
                                        <p:cTn id="82" dur="500"/>
                                        <p:tgtEl>
                                          <p:spTgt spid="117778"/>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117779"/>
                                        </p:tgtEl>
                                        <p:attrNameLst>
                                          <p:attrName>style.visibility</p:attrName>
                                        </p:attrNameLst>
                                      </p:cBhvr>
                                      <p:to>
                                        <p:strVal val="visible"/>
                                      </p:to>
                                    </p:set>
                                    <p:animEffect transition="in" filter="wipe(left)">
                                      <p:cBhvr>
                                        <p:cTn id="87" dur="500"/>
                                        <p:tgtEl>
                                          <p:spTgt spid="1177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3" grpId="0" animBg="1" autoUpdateAnimBg="0"/>
      <p:bldP spid="117764" grpId="0" build="p" autoUpdateAnimBg="0"/>
      <p:bldP spid="117765" grpId="0" animBg="1" autoUpdateAnimBg="0"/>
      <p:bldP spid="117766" grpId="0" build="p" autoUpdateAnimBg="0"/>
      <p:bldP spid="117768" grpId="0" animBg="1" autoUpdateAnimBg="0"/>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1762" name="Rectangle 4"/>
          <p:cNvSpPr>
            <a:spLocks noGrp="1" noChangeArrowheads="1"/>
          </p:cNvSpPr>
          <p:nvPr>
            <p:ph type="dt" sz="quarter" idx="10"/>
          </p:nvPr>
        </p:nvSpPr>
        <p:spPr>
          <a:noFill/>
        </p:spPr>
        <p:txBody>
          <a:bodyPr/>
          <a:lstStyle/>
          <a:p>
            <a:r>
              <a:rPr lang="en-US" smtClean="0"/>
              <a:t>Wednesday, June 22, 2011</a:t>
            </a:r>
          </a:p>
        </p:txBody>
      </p:sp>
      <p:sp>
        <p:nvSpPr>
          <p:cNvPr id="31763" name="Rectangle 5"/>
          <p:cNvSpPr>
            <a:spLocks noGrp="1" noChangeArrowheads="1"/>
          </p:cNvSpPr>
          <p:nvPr>
            <p:ph type="ftr" sz="quarter" idx="11"/>
          </p:nvPr>
        </p:nvSpPr>
        <p:spPr>
          <a:noFill/>
        </p:spPr>
        <p:txBody>
          <a:bodyPr/>
          <a:lstStyle/>
          <a:p>
            <a:r>
              <a:rPr lang="en-US" smtClean="0"/>
              <a:t>PHYS 1443-001, Spring 2011 Dr. Jaehoon Yu</a:t>
            </a:r>
          </a:p>
        </p:txBody>
      </p:sp>
      <p:sp>
        <p:nvSpPr>
          <p:cNvPr id="31764" name="Rectangle 6"/>
          <p:cNvSpPr>
            <a:spLocks noGrp="1" noChangeArrowheads="1"/>
          </p:cNvSpPr>
          <p:nvPr>
            <p:ph type="sldNum" sz="quarter" idx="12"/>
          </p:nvPr>
        </p:nvSpPr>
        <p:spPr>
          <a:noFill/>
        </p:spPr>
        <p:txBody>
          <a:bodyPr/>
          <a:lstStyle/>
          <a:p>
            <a:fld id="{BD97EAA4-7EF0-C142-B13C-D07F57F16A7E}" type="slidenum">
              <a:rPr lang="en-US"/>
              <a:pPr/>
              <a:t>16</a:t>
            </a:fld>
            <a:endParaRPr lang="en-US"/>
          </a:p>
        </p:txBody>
      </p:sp>
      <p:sp>
        <p:nvSpPr>
          <p:cNvPr id="31765" name="Rectangle 2"/>
          <p:cNvSpPr>
            <a:spLocks noGrp="1" noChangeArrowheads="1"/>
          </p:cNvSpPr>
          <p:nvPr>
            <p:ph type="title"/>
          </p:nvPr>
        </p:nvSpPr>
        <p:spPr>
          <a:xfrm>
            <a:off x="685800" y="152400"/>
            <a:ext cx="7772400" cy="609600"/>
          </a:xfrm>
        </p:spPr>
        <p:txBody>
          <a:bodyPr/>
          <a:lstStyle/>
          <a:p>
            <a:r>
              <a:rPr lang="en-US" sz="4000"/>
              <a:t>Example</a:t>
            </a:r>
            <a:r>
              <a:rPr lang="en-US"/>
              <a:t> of Non-Conservative Force</a:t>
            </a:r>
          </a:p>
        </p:txBody>
      </p:sp>
      <p:sp>
        <p:nvSpPr>
          <p:cNvPr id="118787" name="Text Box 3"/>
          <p:cNvSpPr txBox="1">
            <a:spLocks noChangeArrowheads="1"/>
          </p:cNvSpPr>
          <p:nvPr/>
        </p:nvSpPr>
        <p:spPr bwMode="auto">
          <a:xfrm>
            <a:off x="685800" y="914400"/>
            <a:ext cx="8001000" cy="944563"/>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A skier starts from rest at the top of frictionless hill whose vertical height is 20.0</a:t>
            </a:r>
            <a:r>
              <a:rPr lang="en-US" sz="1800">
                <a:solidFill>
                  <a:schemeClr val="accent2"/>
                </a:solidFill>
                <a:latin typeface="Monotype Corsiva" charset="0"/>
              </a:rPr>
              <a:t>m</a:t>
            </a:r>
            <a:r>
              <a:rPr lang="en-US" sz="1800">
                <a:solidFill>
                  <a:schemeClr val="accent2"/>
                </a:solidFill>
                <a:latin typeface="Arial Narrow" charset="0"/>
              </a:rPr>
              <a:t> and the inclination angle is 20</a:t>
            </a:r>
            <a:r>
              <a:rPr lang="en-US" sz="1800" baseline="30000">
                <a:solidFill>
                  <a:schemeClr val="accent2"/>
                </a:solidFill>
                <a:latin typeface="Arial Narrow" charset="0"/>
              </a:rPr>
              <a:t>o</a:t>
            </a:r>
            <a:r>
              <a:rPr lang="en-US" sz="1800">
                <a:solidFill>
                  <a:schemeClr val="accent2"/>
                </a:solidFill>
                <a:latin typeface="Arial Narrow" charset="0"/>
              </a:rPr>
              <a:t>.  Determine how far the skier can get on the snow at the bottom of the hill when the coefficient of kinetic friction between the ski and the snow is 0.210.</a:t>
            </a:r>
          </a:p>
        </p:txBody>
      </p:sp>
      <p:graphicFrame>
        <p:nvGraphicFramePr>
          <p:cNvPr id="118788" name="Object 2"/>
          <p:cNvGraphicFramePr>
            <a:graphicFrameLocks noChangeAspect="1"/>
          </p:cNvGraphicFramePr>
          <p:nvPr/>
        </p:nvGraphicFramePr>
        <p:xfrm>
          <a:off x="6629400" y="2003425"/>
          <a:ext cx="630238" cy="280988"/>
        </p:xfrm>
        <a:graphic>
          <a:graphicData uri="http://schemas.openxmlformats.org/presentationml/2006/ole">
            <p:oleObj spid="_x0000_s500738" name="Equation" r:id="rId3" imgW="393480" imgH="164880" progId="Equation.DSMT4">
              <p:embed/>
            </p:oleObj>
          </a:graphicData>
        </a:graphic>
      </p:graphicFrame>
      <p:sp>
        <p:nvSpPr>
          <p:cNvPr id="118789" name="Text Box 5"/>
          <p:cNvSpPr txBox="1">
            <a:spLocks noChangeArrowheads="1"/>
          </p:cNvSpPr>
          <p:nvPr/>
        </p:nvSpPr>
        <p:spPr bwMode="auto">
          <a:xfrm>
            <a:off x="304800" y="3733800"/>
            <a:ext cx="3581400" cy="395288"/>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What does this mean in this problem?</a:t>
            </a:r>
          </a:p>
        </p:txBody>
      </p:sp>
      <p:sp>
        <p:nvSpPr>
          <p:cNvPr id="118790" name="Text Box 6"/>
          <p:cNvSpPr txBox="1">
            <a:spLocks noChangeArrowheads="1"/>
          </p:cNvSpPr>
          <p:nvPr/>
        </p:nvSpPr>
        <p:spPr bwMode="auto">
          <a:xfrm>
            <a:off x="1371600" y="2133600"/>
            <a:ext cx="1371600" cy="54610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400">
                <a:solidFill>
                  <a:schemeClr val="accent2"/>
                </a:solidFill>
                <a:latin typeface="Arial Narrow" charset="0"/>
              </a:rPr>
              <a:t>Don’t we need to know the mass?</a:t>
            </a:r>
          </a:p>
        </p:txBody>
      </p:sp>
      <p:graphicFrame>
        <p:nvGraphicFramePr>
          <p:cNvPr id="118791" name="Object 3"/>
          <p:cNvGraphicFramePr>
            <a:graphicFrameLocks noChangeAspect="1"/>
          </p:cNvGraphicFramePr>
          <p:nvPr/>
        </p:nvGraphicFramePr>
        <p:xfrm>
          <a:off x="290513" y="4148138"/>
          <a:ext cx="2452687" cy="474662"/>
        </p:xfrm>
        <a:graphic>
          <a:graphicData uri="http://schemas.openxmlformats.org/presentationml/2006/ole">
            <p:oleObj spid="_x0000_s500739" name="Equation" r:id="rId4" imgW="1015920" imgH="241200" progId="Equation.DSMT4">
              <p:embed/>
            </p:oleObj>
          </a:graphicData>
        </a:graphic>
      </p:graphicFrame>
      <p:sp>
        <p:nvSpPr>
          <p:cNvPr id="118792" name="Text Box 8"/>
          <p:cNvSpPr txBox="1">
            <a:spLocks noChangeArrowheads="1"/>
          </p:cNvSpPr>
          <p:nvPr/>
        </p:nvSpPr>
        <p:spPr bwMode="auto">
          <a:xfrm>
            <a:off x="2971800" y="1981200"/>
            <a:ext cx="3505200" cy="1219200"/>
          </a:xfrm>
          <a:prstGeom prst="rect">
            <a:avLst/>
          </a:prstGeom>
          <a:solidFill>
            <a:srgbClr val="FFFFCC"/>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Compute the speed at the bottom of the hill, using the mechanical energy conservation on the hill before friction starts working at the bottom</a:t>
            </a:r>
          </a:p>
        </p:txBody>
      </p:sp>
      <p:grpSp>
        <p:nvGrpSpPr>
          <p:cNvPr id="2" name="Group 9"/>
          <p:cNvGrpSpPr>
            <a:grpSpLocks/>
          </p:cNvGrpSpPr>
          <p:nvPr/>
        </p:nvGrpSpPr>
        <p:grpSpPr bwMode="auto">
          <a:xfrm>
            <a:off x="250825" y="2438400"/>
            <a:ext cx="2873375" cy="1090613"/>
            <a:chOff x="158" y="1392"/>
            <a:chExt cx="1954" cy="736"/>
          </a:xfrm>
        </p:grpSpPr>
        <p:sp>
          <p:nvSpPr>
            <p:cNvPr id="31778" name="AutoShape 10"/>
            <p:cNvSpPr>
              <a:spLocks noChangeArrowheads="1"/>
            </p:cNvSpPr>
            <p:nvPr/>
          </p:nvSpPr>
          <p:spPr bwMode="auto">
            <a:xfrm>
              <a:off x="720" y="1920"/>
              <a:ext cx="1392" cy="192"/>
            </a:xfrm>
            <a:prstGeom prst="wave">
              <a:avLst>
                <a:gd name="adj1" fmla="val 13005"/>
                <a:gd name="adj2" fmla="val 0"/>
              </a:avLst>
            </a:prstGeom>
            <a:solidFill>
              <a:srgbClr val="CCFFFF"/>
            </a:solidFill>
            <a:ln w="9525">
              <a:solidFill>
                <a:srgbClr val="CCFFFF"/>
              </a:solidFill>
              <a:round/>
              <a:headEnd/>
              <a:tailEnd/>
            </a:ln>
          </p:spPr>
          <p:txBody>
            <a:bodyPr wrap="none" anchor="ctr">
              <a:prstTxWarp prst="textNoShape">
                <a:avLst/>
              </a:prstTxWarp>
            </a:bodyPr>
            <a:lstStyle/>
            <a:p>
              <a:endParaRPr lang="en-US"/>
            </a:p>
          </p:txBody>
        </p:sp>
        <p:sp>
          <p:nvSpPr>
            <p:cNvPr id="31779" name="AutoShape 11"/>
            <p:cNvSpPr>
              <a:spLocks noChangeArrowheads="1"/>
            </p:cNvSpPr>
            <p:nvPr/>
          </p:nvSpPr>
          <p:spPr bwMode="auto">
            <a:xfrm>
              <a:off x="432" y="1584"/>
              <a:ext cx="1056" cy="528"/>
            </a:xfrm>
            <a:prstGeom prst="rtTriangle">
              <a:avLst/>
            </a:prstGeom>
            <a:solidFill>
              <a:srgbClr val="CCFFFF"/>
            </a:solidFill>
            <a:ln w="9525">
              <a:noFill/>
              <a:miter lim="800000"/>
              <a:headEnd/>
              <a:tailEnd/>
            </a:ln>
          </p:spPr>
          <p:txBody>
            <a:bodyPr wrap="none" anchor="ctr">
              <a:prstTxWarp prst="textNoShape">
                <a:avLst/>
              </a:prstTxWarp>
            </a:bodyPr>
            <a:lstStyle/>
            <a:p>
              <a:endParaRPr lang="en-US"/>
            </a:p>
          </p:txBody>
        </p:sp>
        <p:pic>
          <p:nvPicPr>
            <p:cNvPr id="31780" name="Picture 12" descr="pe01981_"/>
            <p:cNvPicPr>
              <a:picLocks noChangeAspect="1" noChangeArrowheads="1"/>
            </p:cNvPicPr>
            <p:nvPr/>
          </p:nvPicPr>
          <p:blipFill>
            <a:blip r:embed="rId5"/>
            <a:srcRect/>
            <a:stretch>
              <a:fillRect/>
            </a:stretch>
          </p:blipFill>
          <p:spPr bwMode="auto">
            <a:xfrm>
              <a:off x="358" y="1392"/>
              <a:ext cx="362" cy="373"/>
            </a:xfrm>
            <a:prstGeom prst="rect">
              <a:avLst/>
            </a:prstGeom>
            <a:noFill/>
            <a:ln w="9525">
              <a:noFill/>
              <a:miter lim="800000"/>
              <a:headEnd/>
              <a:tailEnd/>
            </a:ln>
          </p:spPr>
        </p:pic>
        <p:sp>
          <p:nvSpPr>
            <p:cNvPr id="31781" name="Text Box 13"/>
            <p:cNvSpPr txBox="1">
              <a:spLocks noChangeArrowheads="1"/>
            </p:cNvSpPr>
            <p:nvPr/>
          </p:nvSpPr>
          <p:spPr bwMode="auto">
            <a:xfrm>
              <a:off x="158" y="1780"/>
              <a:ext cx="555" cy="227"/>
            </a:xfrm>
            <a:prstGeom prst="rect">
              <a:avLst/>
            </a:prstGeom>
            <a:noFill/>
            <a:ln w="9525">
              <a:noFill/>
              <a:miter lim="800000"/>
              <a:headEnd/>
              <a:tailEnd/>
            </a:ln>
          </p:spPr>
          <p:txBody>
            <a:bodyPr wrap="none">
              <a:prstTxWarp prst="textNoShape">
                <a:avLst/>
              </a:prstTxWarp>
              <a:spAutoFit/>
            </a:bodyPr>
            <a:lstStyle/>
            <a:p>
              <a:r>
                <a:rPr lang="en-US" sz="1600">
                  <a:solidFill>
                    <a:schemeClr val="accent2"/>
                  </a:solidFill>
                  <a:latin typeface="Monotype Corsiva" charset="0"/>
                </a:rPr>
                <a:t>h=20.0m</a:t>
              </a:r>
            </a:p>
          </p:txBody>
        </p:sp>
        <p:sp>
          <p:nvSpPr>
            <p:cNvPr id="31782" name="Arc 14"/>
            <p:cNvSpPr>
              <a:spLocks/>
            </p:cNvSpPr>
            <p:nvPr/>
          </p:nvSpPr>
          <p:spPr bwMode="auto">
            <a:xfrm flipH="1">
              <a:off x="1008" y="1920"/>
              <a:ext cx="48"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8575">
              <a:solidFill>
                <a:schemeClr val="accent1"/>
              </a:solidFill>
              <a:round/>
              <a:headEnd/>
              <a:tailEnd/>
            </a:ln>
          </p:spPr>
          <p:txBody>
            <a:bodyPr wrap="none" anchor="ctr">
              <a:prstTxWarp prst="textNoShape">
                <a:avLst/>
              </a:prstTxWarp>
            </a:bodyPr>
            <a:lstStyle/>
            <a:p>
              <a:endParaRPr lang="en-US"/>
            </a:p>
          </p:txBody>
        </p:sp>
        <p:sp>
          <p:nvSpPr>
            <p:cNvPr id="31783" name="Text Box 15"/>
            <p:cNvSpPr txBox="1">
              <a:spLocks noChangeArrowheads="1"/>
            </p:cNvSpPr>
            <p:nvPr/>
          </p:nvSpPr>
          <p:spPr bwMode="auto">
            <a:xfrm>
              <a:off x="659" y="1900"/>
              <a:ext cx="513" cy="228"/>
            </a:xfrm>
            <a:prstGeom prst="rect">
              <a:avLst/>
            </a:prstGeom>
            <a:noFill/>
            <a:ln w="9525">
              <a:noFill/>
              <a:miter lim="800000"/>
              <a:headEnd/>
              <a:tailEnd/>
            </a:ln>
          </p:spPr>
          <p:txBody>
            <a:bodyPr wrap="none">
              <a:prstTxWarp prst="textNoShape">
                <a:avLst/>
              </a:prstTxWarp>
              <a:spAutoFit/>
            </a:bodyPr>
            <a:lstStyle/>
            <a:p>
              <a:r>
                <a:rPr lang="en-US" sz="1600">
                  <a:solidFill>
                    <a:schemeClr val="accent2"/>
                  </a:solidFill>
                  <a:latin typeface="Monotype Corsiva" charset="0"/>
                </a:rPr>
                <a:t>θ=20</a:t>
              </a:r>
              <a:r>
                <a:rPr lang="en-US" sz="1600" baseline="30000">
                  <a:solidFill>
                    <a:schemeClr val="accent2"/>
                  </a:solidFill>
                  <a:latin typeface="Monotype Corsiva" charset="0"/>
                </a:rPr>
                <a:t>o</a:t>
              </a:r>
            </a:p>
          </p:txBody>
        </p:sp>
      </p:grpSp>
      <p:sp>
        <p:nvSpPr>
          <p:cNvPr id="118800" name="Text Box 16"/>
          <p:cNvSpPr txBox="1">
            <a:spLocks noChangeArrowheads="1"/>
          </p:cNvSpPr>
          <p:nvPr/>
        </p:nvSpPr>
        <p:spPr bwMode="auto">
          <a:xfrm>
            <a:off x="2133600" y="3276600"/>
            <a:ext cx="7010400" cy="366713"/>
          </a:xfrm>
          <a:prstGeom prst="rect">
            <a:avLst/>
          </a:prstGeom>
          <a:noFill/>
          <a:ln w="28575">
            <a:no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The change of kinetic energy is the same as the work done by the kinetic friction. </a:t>
            </a:r>
          </a:p>
        </p:txBody>
      </p:sp>
      <p:sp>
        <p:nvSpPr>
          <p:cNvPr id="118801" name="Text Box 17"/>
          <p:cNvSpPr txBox="1">
            <a:spLocks noChangeArrowheads="1"/>
          </p:cNvSpPr>
          <p:nvPr/>
        </p:nvSpPr>
        <p:spPr bwMode="auto">
          <a:xfrm>
            <a:off x="3962400" y="3657600"/>
            <a:ext cx="5105400" cy="944563"/>
          </a:xfrm>
          <a:prstGeom prst="rect">
            <a:avLst/>
          </a:prstGeom>
          <a:solidFill>
            <a:srgbClr val="FFFFCC"/>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Since we are interested in the distance the skier can get to before stopping, the friction must do as much work as the available kinetic energy to take it all away.</a:t>
            </a:r>
          </a:p>
        </p:txBody>
      </p:sp>
      <p:graphicFrame>
        <p:nvGraphicFramePr>
          <p:cNvPr id="118802" name="Object 4"/>
          <p:cNvGraphicFramePr>
            <a:graphicFrameLocks noChangeAspect="1"/>
          </p:cNvGraphicFramePr>
          <p:nvPr/>
        </p:nvGraphicFramePr>
        <p:xfrm>
          <a:off x="1981200" y="4589463"/>
          <a:ext cx="1273175" cy="439737"/>
        </p:xfrm>
        <a:graphic>
          <a:graphicData uri="http://schemas.openxmlformats.org/presentationml/2006/ole">
            <p:oleObj spid="_x0000_s500740" name="Equation" r:id="rId6" imgW="799920" imgH="228600" progId="Equation.DSMT4">
              <p:embed/>
            </p:oleObj>
          </a:graphicData>
        </a:graphic>
      </p:graphicFrame>
      <p:grpSp>
        <p:nvGrpSpPr>
          <p:cNvPr id="3" name="Group 19"/>
          <p:cNvGrpSpPr>
            <a:grpSpLocks/>
          </p:cNvGrpSpPr>
          <p:nvPr/>
        </p:nvGrpSpPr>
        <p:grpSpPr bwMode="auto">
          <a:xfrm>
            <a:off x="533400" y="4648200"/>
            <a:ext cx="1295400" cy="395288"/>
            <a:chOff x="2928" y="2679"/>
            <a:chExt cx="816" cy="249"/>
          </a:xfrm>
        </p:grpSpPr>
        <p:sp>
          <p:nvSpPr>
            <p:cNvPr id="31777" name="Text Box 20"/>
            <p:cNvSpPr txBox="1">
              <a:spLocks noChangeArrowheads="1"/>
            </p:cNvSpPr>
            <p:nvPr/>
          </p:nvSpPr>
          <p:spPr bwMode="auto">
            <a:xfrm>
              <a:off x="2928" y="2679"/>
              <a:ext cx="816" cy="249"/>
            </a:xfrm>
            <a:prstGeom prst="rect">
              <a:avLst/>
            </a:prstGeom>
            <a:solidFill>
              <a:srgbClr val="FFFFCC"/>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Since </a:t>
              </a:r>
            </a:p>
          </p:txBody>
        </p:sp>
        <p:graphicFrame>
          <p:nvGraphicFramePr>
            <p:cNvPr id="31761" name="Object 17"/>
            <p:cNvGraphicFramePr>
              <a:graphicFrameLocks noChangeAspect="1"/>
            </p:cNvGraphicFramePr>
            <p:nvPr/>
          </p:nvGraphicFramePr>
          <p:xfrm>
            <a:off x="3295" y="2711"/>
            <a:ext cx="418" cy="214"/>
          </p:xfrm>
          <a:graphic>
            <a:graphicData uri="http://schemas.openxmlformats.org/presentationml/2006/ole">
              <p:oleObj spid="_x0000_s500753" name="Equation" r:id="rId7" imgW="469800" imgH="241200" progId="Equation.DSMT4">
                <p:embed/>
              </p:oleObj>
            </a:graphicData>
          </a:graphic>
        </p:graphicFrame>
      </p:grpSp>
      <p:sp>
        <p:nvSpPr>
          <p:cNvPr id="118806" name="Text Box 22"/>
          <p:cNvSpPr txBox="1">
            <a:spLocks noChangeArrowheads="1"/>
          </p:cNvSpPr>
          <p:nvPr/>
        </p:nvSpPr>
        <p:spPr bwMode="auto">
          <a:xfrm>
            <a:off x="5257800" y="4800600"/>
            <a:ext cx="3429000" cy="304800"/>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1400">
                <a:solidFill>
                  <a:schemeClr val="accent2"/>
                </a:solidFill>
                <a:latin typeface="Arial Narrow" charset="0"/>
              </a:rPr>
              <a:t>Well, it turns out we don’t need to know the mass. </a:t>
            </a:r>
          </a:p>
        </p:txBody>
      </p:sp>
      <p:sp>
        <p:nvSpPr>
          <p:cNvPr id="118807" name="Text Box 23"/>
          <p:cNvSpPr txBox="1">
            <a:spLocks noChangeArrowheads="1"/>
          </p:cNvSpPr>
          <p:nvPr/>
        </p:nvSpPr>
        <p:spPr bwMode="auto">
          <a:xfrm>
            <a:off x="5257800" y="5257800"/>
            <a:ext cx="1676400" cy="3048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1400">
                <a:solidFill>
                  <a:schemeClr val="accent2"/>
                </a:solidFill>
                <a:latin typeface="Arial Narrow" charset="0"/>
              </a:rPr>
              <a:t>What does this mean?</a:t>
            </a:r>
          </a:p>
        </p:txBody>
      </p:sp>
      <p:sp>
        <p:nvSpPr>
          <p:cNvPr id="118808" name="Text Box 24"/>
          <p:cNvSpPr txBox="1">
            <a:spLocks noChangeArrowheads="1"/>
          </p:cNvSpPr>
          <p:nvPr/>
        </p:nvSpPr>
        <p:spPr bwMode="auto">
          <a:xfrm>
            <a:off x="5257800" y="5715000"/>
            <a:ext cx="3810000" cy="51752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1400">
                <a:solidFill>
                  <a:schemeClr val="accent2"/>
                </a:solidFill>
                <a:latin typeface="Arial Narrow" charset="0"/>
              </a:rPr>
              <a:t>No matter how heavy the skier is he will get as far as anyone else has gotten starting from the same height.</a:t>
            </a:r>
          </a:p>
        </p:txBody>
      </p:sp>
      <p:graphicFrame>
        <p:nvGraphicFramePr>
          <p:cNvPr id="118809" name="Object 5"/>
          <p:cNvGraphicFramePr>
            <a:graphicFrameLocks noChangeAspect="1"/>
          </p:cNvGraphicFramePr>
          <p:nvPr/>
        </p:nvGraphicFramePr>
        <p:xfrm>
          <a:off x="1981200" y="4999038"/>
          <a:ext cx="1339850" cy="487362"/>
        </p:xfrm>
        <a:graphic>
          <a:graphicData uri="http://schemas.openxmlformats.org/presentationml/2006/ole">
            <p:oleObj spid="_x0000_s500741" name="Equation" r:id="rId8" imgW="571320" imgH="228600" progId="Equation.3">
              <p:embed/>
            </p:oleObj>
          </a:graphicData>
        </a:graphic>
      </p:graphicFrame>
      <p:graphicFrame>
        <p:nvGraphicFramePr>
          <p:cNvPr id="118810" name="Object 6"/>
          <p:cNvGraphicFramePr>
            <a:graphicFrameLocks noChangeAspect="1"/>
          </p:cNvGraphicFramePr>
          <p:nvPr/>
        </p:nvGraphicFramePr>
        <p:xfrm>
          <a:off x="3429000" y="4999038"/>
          <a:ext cx="1219200" cy="487362"/>
        </p:xfrm>
        <a:graphic>
          <a:graphicData uri="http://schemas.openxmlformats.org/presentationml/2006/ole">
            <p:oleObj spid="_x0000_s500742" name="Equation" r:id="rId9" imgW="520560" imgH="228600" progId="Equation.3">
              <p:embed/>
            </p:oleObj>
          </a:graphicData>
        </a:graphic>
      </p:graphicFrame>
      <p:graphicFrame>
        <p:nvGraphicFramePr>
          <p:cNvPr id="118811" name="Object 7"/>
          <p:cNvGraphicFramePr>
            <a:graphicFrameLocks noChangeAspect="1"/>
          </p:cNvGraphicFramePr>
          <p:nvPr/>
        </p:nvGraphicFramePr>
        <p:xfrm>
          <a:off x="304800" y="5586413"/>
          <a:ext cx="990600" cy="577850"/>
        </p:xfrm>
        <a:graphic>
          <a:graphicData uri="http://schemas.openxmlformats.org/presentationml/2006/ole">
            <p:oleObj spid="_x0000_s500743" name="Equation" r:id="rId10" imgW="672840" imgH="431640" progId="Equation.3">
              <p:embed/>
            </p:oleObj>
          </a:graphicData>
        </a:graphic>
      </p:graphicFrame>
      <p:graphicFrame>
        <p:nvGraphicFramePr>
          <p:cNvPr id="118812" name="Object 8"/>
          <p:cNvGraphicFramePr>
            <a:graphicFrameLocks noChangeAspect="1"/>
          </p:cNvGraphicFramePr>
          <p:nvPr/>
        </p:nvGraphicFramePr>
        <p:xfrm>
          <a:off x="1295400" y="5410200"/>
          <a:ext cx="1158875" cy="773113"/>
        </p:xfrm>
        <a:graphic>
          <a:graphicData uri="http://schemas.openxmlformats.org/presentationml/2006/ole">
            <p:oleObj spid="_x0000_s500744" name="Equation" r:id="rId11" imgW="558720" imgH="609480" progId="Equation.3">
              <p:embed/>
            </p:oleObj>
          </a:graphicData>
        </a:graphic>
      </p:graphicFrame>
      <p:graphicFrame>
        <p:nvGraphicFramePr>
          <p:cNvPr id="118813" name="Object 9"/>
          <p:cNvGraphicFramePr>
            <a:graphicFrameLocks noChangeAspect="1"/>
          </p:cNvGraphicFramePr>
          <p:nvPr/>
        </p:nvGraphicFramePr>
        <p:xfrm>
          <a:off x="2438400" y="5572125"/>
          <a:ext cx="700088" cy="593725"/>
        </p:xfrm>
        <a:graphic>
          <a:graphicData uri="http://schemas.openxmlformats.org/presentationml/2006/ole">
            <p:oleObj spid="_x0000_s500745" name="Equation" r:id="rId12" imgW="520560" imgH="457200" progId="Equation.3">
              <p:embed/>
            </p:oleObj>
          </a:graphicData>
        </a:graphic>
      </p:graphicFrame>
      <p:graphicFrame>
        <p:nvGraphicFramePr>
          <p:cNvPr id="118814" name="Object 10"/>
          <p:cNvGraphicFramePr>
            <a:graphicFrameLocks noChangeAspect="1"/>
          </p:cNvGraphicFramePr>
          <p:nvPr/>
        </p:nvGraphicFramePr>
        <p:xfrm>
          <a:off x="3200400" y="5586413"/>
          <a:ext cx="1752600" cy="490537"/>
        </p:xfrm>
        <a:graphic>
          <a:graphicData uri="http://schemas.openxmlformats.org/presentationml/2006/ole">
            <p:oleObj spid="_x0000_s500746" name="Equation" r:id="rId13" imgW="1638000" imgH="431640" progId="Equation.3">
              <p:embed/>
            </p:oleObj>
          </a:graphicData>
        </a:graphic>
      </p:graphicFrame>
      <p:graphicFrame>
        <p:nvGraphicFramePr>
          <p:cNvPr id="118815" name="Object 11"/>
          <p:cNvGraphicFramePr>
            <a:graphicFrameLocks noChangeAspect="1"/>
          </p:cNvGraphicFramePr>
          <p:nvPr/>
        </p:nvGraphicFramePr>
        <p:xfrm>
          <a:off x="7848600" y="1778000"/>
          <a:ext cx="833438" cy="671513"/>
        </p:xfrm>
        <a:graphic>
          <a:graphicData uri="http://schemas.openxmlformats.org/presentationml/2006/ole">
            <p:oleObj spid="_x0000_s500747" name="Equation" r:id="rId14" imgW="520560" imgH="393480" progId="Equation.3">
              <p:embed/>
            </p:oleObj>
          </a:graphicData>
        </a:graphic>
      </p:graphicFrame>
      <p:graphicFrame>
        <p:nvGraphicFramePr>
          <p:cNvPr id="118816" name="Object 12"/>
          <p:cNvGraphicFramePr>
            <a:graphicFrameLocks noChangeAspect="1"/>
          </p:cNvGraphicFramePr>
          <p:nvPr/>
        </p:nvGraphicFramePr>
        <p:xfrm>
          <a:off x="6629400" y="2430463"/>
          <a:ext cx="1066800" cy="465137"/>
        </p:xfrm>
        <a:graphic>
          <a:graphicData uri="http://schemas.openxmlformats.org/presentationml/2006/ole">
            <p:oleObj spid="_x0000_s500748" name="Equation" r:id="rId15" imgW="622080" imgH="253800" progId="Equation.3">
              <p:embed/>
            </p:oleObj>
          </a:graphicData>
        </a:graphic>
      </p:graphicFrame>
      <p:graphicFrame>
        <p:nvGraphicFramePr>
          <p:cNvPr id="118817" name="Object 13"/>
          <p:cNvGraphicFramePr>
            <a:graphicFrameLocks noChangeAspect="1"/>
          </p:cNvGraphicFramePr>
          <p:nvPr/>
        </p:nvGraphicFramePr>
        <p:xfrm>
          <a:off x="6629400" y="2951163"/>
          <a:ext cx="2514600" cy="336550"/>
        </p:xfrm>
        <a:graphic>
          <a:graphicData uri="http://schemas.openxmlformats.org/presentationml/2006/ole">
            <p:oleObj spid="_x0000_s500749" name="Equation" r:id="rId16" imgW="1815840" imgH="228600" progId="Equation.3">
              <p:embed/>
            </p:oleObj>
          </a:graphicData>
        </a:graphic>
      </p:graphicFrame>
      <p:graphicFrame>
        <p:nvGraphicFramePr>
          <p:cNvPr id="118818" name="Object 14"/>
          <p:cNvGraphicFramePr>
            <a:graphicFrameLocks noChangeAspect="1"/>
          </p:cNvGraphicFramePr>
          <p:nvPr/>
        </p:nvGraphicFramePr>
        <p:xfrm>
          <a:off x="2798763" y="4159250"/>
          <a:ext cx="858837" cy="450850"/>
        </p:xfrm>
        <a:graphic>
          <a:graphicData uri="http://schemas.openxmlformats.org/presentationml/2006/ole">
            <p:oleObj spid="_x0000_s500750" name="Equation" r:id="rId17" imgW="355320" imgH="228600" progId="Equation.DSMT4">
              <p:embed/>
            </p:oleObj>
          </a:graphicData>
        </a:graphic>
      </p:graphicFrame>
      <p:graphicFrame>
        <p:nvGraphicFramePr>
          <p:cNvPr id="118819" name="Object 15"/>
          <p:cNvGraphicFramePr>
            <a:graphicFrameLocks noChangeAspect="1"/>
          </p:cNvGraphicFramePr>
          <p:nvPr/>
        </p:nvGraphicFramePr>
        <p:xfrm>
          <a:off x="3390900" y="4537075"/>
          <a:ext cx="1028700" cy="498475"/>
        </p:xfrm>
        <a:graphic>
          <a:graphicData uri="http://schemas.openxmlformats.org/presentationml/2006/ole">
            <p:oleObj spid="_x0000_s500751" name="Equation" r:id="rId18" imgW="571320" imgH="228600" progId="Equation.DSMT4">
              <p:embed/>
            </p:oleObj>
          </a:graphicData>
        </a:graphic>
      </p:graphicFrame>
      <p:graphicFrame>
        <p:nvGraphicFramePr>
          <p:cNvPr id="118820" name="Object 16"/>
          <p:cNvGraphicFramePr>
            <a:graphicFrameLocks noChangeAspect="1"/>
          </p:cNvGraphicFramePr>
          <p:nvPr/>
        </p:nvGraphicFramePr>
        <p:xfrm>
          <a:off x="7264400" y="1981200"/>
          <a:ext cx="508000" cy="346075"/>
        </p:xfrm>
        <a:graphic>
          <a:graphicData uri="http://schemas.openxmlformats.org/presentationml/2006/ole">
            <p:oleObj spid="_x0000_s500752" name="Equation" r:id="rId19" imgW="317160" imgH="20304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8787"/>
                                        </p:tgtEl>
                                        <p:attrNameLst>
                                          <p:attrName>style.visibility</p:attrName>
                                        </p:attrNameLst>
                                      </p:cBhvr>
                                      <p:to>
                                        <p:strVal val="visible"/>
                                      </p:to>
                                    </p:set>
                                    <p:animEffect transition="in" filter="wipe(left)">
                                      <p:cBhvr>
                                        <p:cTn id="7" dur="500"/>
                                        <p:tgtEl>
                                          <p:spTgt spid="11878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18790"/>
                                        </p:tgtEl>
                                        <p:attrNameLst>
                                          <p:attrName>style.visibility</p:attrName>
                                        </p:attrNameLst>
                                      </p:cBhvr>
                                      <p:to>
                                        <p:strVal val="visible"/>
                                      </p:to>
                                    </p:set>
                                    <p:animEffect transition="in" filter="wipe(left)">
                                      <p:cBhvr>
                                        <p:cTn id="17" dur="500"/>
                                        <p:tgtEl>
                                          <p:spTgt spid="11879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8792"/>
                                        </p:tgtEl>
                                        <p:attrNameLst>
                                          <p:attrName>style.visibility</p:attrName>
                                        </p:attrNameLst>
                                      </p:cBhvr>
                                      <p:to>
                                        <p:strVal val="visible"/>
                                      </p:to>
                                    </p:set>
                                    <p:animEffect transition="in" filter="wipe(left)">
                                      <p:cBhvr>
                                        <p:cTn id="22" dur="500"/>
                                        <p:tgtEl>
                                          <p:spTgt spid="11879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118788"/>
                                        </p:tgtEl>
                                        <p:attrNameLst>
                                          <p:attrName>style.visibility</p:attrName>
                                        </p:attrNameLst>
                                      </p:cBhvr>
                                      <p:to>
                                        <p:strVal val="visible"/>
                                      </p:to>
                                    </p:set>
                                    <p:animEffect transition="in" filter="wipe(left)">
                                      <p:cBhvr>
                                        <p:cTn id="27" dur="500"/>
                                        <p:tgtEl>
                                          <p:spTgt spid="11878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118820"/>
                                        </p:tgtEl>
                                        <p:attrNameLst>
                                          <p:attrName>style.visibility</p:attrName>
                                        </p:attrNameLst>
                                      </p:cBhvr>
                                      <p:to>
                                        <p:strVal val="visible"/>
                                      </p:to>
                                    </p:set>
                                    <p:animEffect transition="in" filter="wipe(left)">
                                      <p:cBhvr>
                                        <p:cTn id="32" dur="500"/>
                                        <p:tgtEl>
                                          <p:spTgt spid="11882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118815"/>
                                        </p:tgtEl>
                                        <p:attrNameLst>
                                          <p:attrName>style.visibility</p:attrName>
                                        </p:attrNameLst>
                                      </p:cBhvr>
                                      <p:to>
                                        <p:strVal val="visible"/>
                                      </p:to>
                                    </p:set>
                                    <p:animEffect transition="in" filter="wipe(left)">
                                      <p:cBhvr>
                                        <p:cTn id="37" dur="500"/>
                                        <p:tgtEl>
                                          <p:spTgt spid="11881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118816"/>
                                        </p:tgtEl>
                                        <p:attrNameLst>
                                          <p:attrName>style.visibility</p:attrName>
                                        </p:attrNameLst>
                                      </p:cBhvr>
                                      <p:to>
                                        <p:strVal val="visible"/>
                                      </p:to>
                                    </p:set>
                                    <p:animEffect transition="in" filter="wipe(left)">
                                      <p:cBhvr>
                                        <p:cTn id="42" dur="500"/>
                                        <p:tgtEl>
                                          <p:spTgt spid="11881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118817"/>
                                        </p:tgtEl>
                                        <p:attrNameLst>
                                          <p:attrName>style.visibility</p:attrName>
                                        </p:attrNameLst>
                                      </p:cBhvr>
                                      <p:to>
                                        <p:strVal val="visible"/>
                                      </p:to>
                                    </p:set>
                                    <p:animEffect transition="in" filter="wipe(left)">
                                      <p:cBhvr>
                                        <p:cTn id="47" dur="500"/>
                                        <p:tgtEl>
                                          <p:spTgt spid="11881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118800">
                                            <p:txEl>
                                              <p:pRg st="0" end="0"/>
                                            </p:txEl>
                                          </p:spTgt>
                                        </p:tgtEl>
                                        <p:attrNameLst>
                                          <p:attrName>style.visibility</p:attrName>
                                        </p:attrNameLst>
                                      </p:cBhvr>
                                      <p:to>
                                        <p:strVal val="visible"/>
                                      </p:to>
                                    </p:set>
                                    <p:animEffect transition="in" filter="wipe(left)">
                                      <p:cBhvr>
                                        <p:cTn id="52" dur="500"/>
                                        <p:tgtEl>
                                          <p:spTgt spid="118800">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118789"/>
                                        </p:tgtEl>
                                        <p:attrNameLst>
                                          <p:attrName>style.visibility</p:attrName>
                                        </p:attrNameLst>
                                      </p:cBhvr>
                                      <p:to>
                                        <p:strVal val="visible"/>
                                      </p:to>
                                    </p:set>
                                    <p:animEffect transition="in" filter="wipe(left)">
                                      <p:cBhvr>
                                        <p:cTn id="57" dur="500"/>
                                        <p:tgtEl>
                                          <p:spTgt spid="118789"/>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118801"/>
                                        </p:tgtEl>
                                        <p:attrNameLst>
                                          <p:attrName>style.visibility</p:attrName>
                                        </p:attrNameLst>
                                      </p:cBhvr>
                                      <p:to>
                                        <p:strVal val="visible"/>
                                      </p:to>
                                    </p:set>
                                    <p:animEffect transition="in" filter="wipe(left)">
                                      <p:cBhvr>
                                        <p:cTn id="62" dur="500"/>
                                        <p:tgtEl>
                                          <p:spTgt spid="11880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118791"/>
                                        </p:tgtEl>
                                        <p:attrNameLst>
                                          <p:attrName>style.visibility</p:attrName>
                                        </p:attrNameLst>
                                      </p:cBhvr>
                                      <p:to>
                                        <p:strVal val="visible"/>
                                      </p:to>
                                    </p:set>
                                    <p:animEffect transition="in" filter="wipe(left)">
                                      <p:cBhvr>
                                        <p:cTn id="67" dur="500"/>
                                        <p:tgtEl>
                                          <p:spTgt spid="118791"/>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118818"/>
                                        </p:tgtEl>
                                        <p:attrNameLst>
                                          <p:attrName>style.visibility</p:attrName>
                                        </p:attrNameLst>
                                      </p:cBhvr>
                                      <p:to>
                                        <p:strVal val="visible"/>
                                      </p:to>
                                    </p:set>
                                    <p:animEffect transition="in" filter="wipe(left)">
                                      <p:cBhvr>
                                        <p:cTn id="72" dur="500"/>
                                        <p:tgtEl>
                                          <p:spTgt spid="118818"/>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3"/>
                                        </p:tgtEl>
                                        <p:attrNameLst>
                                          <p:attrName>style.visibility</p:attrName>
                                        </p:attrNameLst>
                                      </p:cBhvr>
                                      <p:to>
                                        <p:strVal val="visible"/>
                                      </p:to>
                                    </p:set>
                                    <p:animEffect transition="in" filter="wipe(left)">
                                      <p:cBhvr>
                                        <p:cTn id="77" dur="500"/>
                                        <p:tgtEl>
                                          <p:spTgt spid="3"/>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118802"/>
                                        </p:tgtEl>
                                        <p:attrNameLst>
                                          <p:attrName>style.visibility</p:attrName>
                                        </p:attrNameLst>
                                      </p:cBhvr>
                                      <p:to>
                                        <p:strVal val="visible"/>
                                      </p:to>
                                    </p:set>
                                    <p:animEffect transition="in" filter="wipe(left)">
                                      <p:cBhvr>
                                        <p:cTn id="82" dur="500"/>
                                        <p:tgtEl>
                                          <p:spTgt spid="118802"/>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118819"/>
                                        </p:tgtEl>
                                        <p:attrNameLst>
                                          <p:attrName>style.visibility</p:attrName>
                                        </p:attrNameLst>
                                      </p:cBhvr>
                                      <p:to>
                                        <p:strVal val="visible"/>
                                      </p:to>
                                    </p:set>
                                    <p:animEffect transition="in" filter="wipe(left)">
                                      <p:cBhvr>
                                        <p:cTn id="87" dur="500"/>
                                        <p:tgtEl>
                                          <p:spTgt spid="118819"/>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118809"/>
                                        </p:tgtEl>
                                        <p:attrNameLst>
                                          <p:attrName>style.visibility</p:attrName>
                                        </p:attrNameLst>
                                      </p:cBhvr>
                                      <p:to>
                                        <p:strVal val="visible"/>
                                      </p:to>
                                    </p:set>
                                    <p:animEffect transition="in" filter="wipe(left)">
                                      <p:cBhvr>
                                        <p:cTn id="92" dur="500"/>
                                        <p:tgtEl>
                                          <p:spTgt spid="118809"/>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iterate type="wd">
                                    <p:tmPct val="10000"/>
                                  </p:iterate>
                                  <p:childTnLst>
                                    <p:set>
                                      <p:cBhvr>
                                        <p:cTn id="96" dur="1" fill="hold">
                                          <p:stCondLst>
                                            <p:cond delay="0"/>
                                          </p:stCondLst>
                                        </p:cTn>
                                        <p:tgtEl>
                                          <p:spTgt spid="118810"/>
                                        </p:tgtEl>
                                        <p:attrNameLst>
                                          <p:attrName>style.visibility</p:attrName>
                                        </p:attrNameLst>
                                      </p:cBhvr>
                                      <p:to>
                                        <p:strVal val="visible"/>
                                      </p:to>
                                    </p:set>
                                    <p:animEffect transition="in" filter="wipe(left)">
                                      <p:cBhvr>
                                        <p:cTn id="97" dur="500"/>
                                        <p:tgtEl>
                                          <p:spTgt spid="118810"/>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118811"/>
                                        </p:tgtEl>
                                        <p:attrNameLst>
                                          <p:attrName>style.visibility</p:attrName>
                                        </p:attrNameLst>
                                      </p:cBhvr>
                                      <p:to>
                                        <p:strVal val="visible"/>
                                      </p:to>
                                    </p:set>
                                    <p:animEffect transition="in" filter="wipe(left)">
                                      <p:cBhvr>
                                        <p:cTn id="102" dur="500"/>
                                        <p:tgtEl>
                                          <p:spTgt spid="118811"/>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nodeType="clickEffect">
                                  <p:stCondLst>
                                    <p:cond delay="0"/>
                                  </p:stCondLst>
                                  <p:iterate type="wd">
                                    <p:tmPct val="10000"/>
                                  </p:iterate>
                                  <p:childTnLst>
                                    <p:set>
                                      <p:cBhvr>
                                        <p:cTn id="106" dur="1" fill="hold">
                                          <p:stCondLst>
                                            <p:cond delay="0"/>
                                          </p:stCondLst>
                                        </p:cTn>
                                        <p:tgtEl>
                                          <p:spTgt spid="118812"/>
                                        </p:tgtEl>
                                        <p:attrNameLst>
                                          <p:attrName>style.visibility</p:attrName>
                                        </p:attrNameLst>
                                      </p:cBhvr>
                                      <p:to>
                                        <p:strVal val="visible"/>
                                      </p:to>
                                    </p:set>
                                    <p:animEffect transition="in" filter="wipe(left)">
                                      <p:cBhvr>
                                        <p:cTn id="107" dur="500"/>
                                        <p:tgtEl>
                                          <p:spTgt spid="118812"/>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nodeType="clickEffect">
                                  <p:stCondLst>
                                    <p:cond delay="0"/>
                                  </p:stCondLst>
                                  <p:iterate type="wd">
                                    <p:tmPct val="10000"/>
                                  </p:iterate>
                                  <p:childTnLst>
                                    <p:set>
                                      <p:cBhvr>
                                        <p:cTn id="111" dur="1" fill="hold">
                                          <p:stCondLst>
                                            <p:cond delay="0"/>
                                          </p:stCondLst>
                                        </p:cTn>
                                        <p:tgtEl>
                                          <p:spTgt spid="118813"/>
                                        </p:tgtEl>
                                        <p:attrNameLst>
                                          <p:attrName>style.visibility</p:attrName>
                                        </p:attrNameLst>
                                      </p:cBhvr>
                                      <p:to>
                                        <p:strVal val="visible"/>
                                      </p:to>
                                    </p:set>
                                    <p:animEffect transition="in" filter="wipe(left)">
                                      <p:cBhvr>
                                        <p:cTn id="112" dur="500"/>
                                        <p:tgtEl>
                                          <p:spTgt spid="118813"/>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nodeType="clickEffect">
                                  <p:stCondLst>
                                    <p:cond delay="0"/>
                                  </p:stCondLst>
                                  <p:iterate type="wd">
                                    <p:tmPct val="10000"/>
                                  </p:iterate>
                                  <p:childTnLst>
                                    <p:set>
                                      <p:cBhvr>
                                        <p:cTn id="116" dur="1" fill="hold">
                                          <p:stCondLst>
                                            <p:cond delay="0"/>
                                          </p:stCondLst>
                                        </p:cTn>
                                        <p:tgtEl>
                                          <p:spTgt spid="118814"/>
                                        </p:tgtEl>
                                        <p:attrNameLst>
                                          <p:attrName>style.visibility</p:attrName>
                                        </p:attrNameLst>
                                      </p:cBhvr>
                                      <p:to>
                                        <p:strVal val="visible"/>
                                      </p:to>
                                    </p:set>
                                    <p:animEffect transition="in" filter="wipe(left)">
                                      <p:cBhvr>
                                        <p:cTn id="117" dur="500"/>
                                        <p:tgtEl>
                                          <p:spTgt spid="118814"/>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8" fill="hold" grpId="0" nodeType="clickEffect">
                                  <p:stCondLst>
                                    <p:cond delay="0"/>
                                  </p:stCondLst>
                                  <p:iterate type="wd">
                                    <p:tmPct val="10000"/>
                                  </p:iterate>
                                  <p:childTnLst>
                                    <p:set>
                                      <p:cBhvr>
                                        <p:cTn id="121" dur="1" fill="hold">
                                          <p:stCondLst>
                                            <p:cond delay="0"/>
                                          </p:stCondLst>
                                        </p:cTn>
                                        <p:tgtEl>
                                          <p:spTgt spid="118806"/>
                                        </p:tgtEl>
                                        <p:attrNameLst>
                                          <p:attrName>style.visibility</p:attrName>
                                        </p:attrNameLst>
                                      </p:cBhvr>
                                      <p:to>
                                        <p:strVal val="visible"/>
                                      </p:to>
                                    </p:set>
                                    <p:animEffect transition="in" filter="wipe(left)">
                                      <p:cBhvr>
                                        <p:cTn id="122" dur="500"/>
                                        <p:tgtEl>
                                          <p:spTgt spid="118806"/>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8" fill="hold" grpId="0" nodeType="clickEffect">
                                  <p:stCondLst>
                                    <p:cond delay="0"/>
                                  </p:stCondLst>
                                  <p:iterate type="wd">
                                    <p:tmPct val="10000"/>
                                  </p:iterate>
                                  <p:childTnLst>
                                    <p:set>
                                      <p:cBhvr>
                                        <p:cTn id="126" dur="1" fill="hold">
                                          <p:stCondLst>
                                            <p:cond delay="0"/>
                                          </p:stCondLst>
                                        </p:cTn>
                                        <p:tgtEl>
                                          <p:spTgt spid="118807"/>
                                        </p:tgtEl>
                                        <p:attrNameLst>
                                          <p:attrName>style.visibility</p:attrName>
                                        </p:attrNameLst>
                                      </p:cBhvr>
                                      <p:to>
                                        <p:strVal val="visible"/>
                                      </p:to>
                                    </p:set>
                                    <p:animEffect transition="in" filter="wipe(left)">
                                      <p:cBhvr>
                                        <p:cTn id="127" dur="500"/>
                                        <p:tgtEl>
                                          <p:spTgt spid="118807"/>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8" fill="hold" grpId="0" nodeType="clickEffect">
                                  <p:stCondLst>
                                    <p:cond delay="0"/>
                                  </p:stCondLst>
                                  <p:iterate type="wd">
                                    <p:tmPct val="10000"/>
                                  </p:iterate>
                                  <p:childTnLst>
                                    <p:set>
                                      <p:cBhvr>
                                        <p:cTn id="131" dur="1" fill="hold">
                                          <p:stCondLst>
                                            <p:cond delay="0"/>
                                          </p:stCondLst>
                                        </p:cTn>
                                        <p:tgtEl>
                                          <p:spTgt spid="118808"/>
                                        </p:tgtEl>
                                        <p:attrNameLst>
                                          <p:attrName>style.visibility</p:attrName>
                                        </p:attrNameLst>
                                      </p:cBhvr>
                                      <p:to>
                                        <p:strVal val="visible"/>
                                      </p:to>
                                    </p:set>
                                    <p:animEffect transition="in" filter="wipe(left)">
                                      <p:cBhvr>
                                        <p:cTn id="132" dur="500"/>
                                        <p:tgtEl>
                                          <p:spTgt spid="1188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animBg="1" autoUpdateAnimBg="0"/>
      <p:bldP spid="118789" grpId="0" animBg="1" autoUpdateAnimBg="0"/>
      <p:bldP spid="118790" grpId="0" animBg="1" autoUpdateAnimBg="0"/>
      <p:bldP spid="118792" grpId="0" animBg="1" autoUpdateAnimBg="0"/>
      <p:bldP spid="118800" grpId="0" build="p" autoUpdateAnimBg="0"/>
      <p:bldP spid="118801" grpId="0" animBg="1" autoUpdateAnimBg="0"/>
      <p:bldP spid="118806" grpId="0" animBg="1" autoUpdateAnimBg="0"/>
      <p:bldP spid="118807" grpId="0" animBg="1" autoUpdateAnimBg="0"/>
      <p:bldP spid="118808" grpId="0" animBg="1" autoUpdateAnimBg="0"/>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0499" name="Rectangle 4"/>
          <p:cNvSpPr>
            <a:spLocks noGrp="1" noChangeArrowheads="1"/>
          </p:cNvSpPr>
          <p:nvPr>
            <p:ph type="dt" sz="quarter" idx="10"/>
          </p:nvPr>
        </p:nvSpPr>
        <p:spPr>
          <a:noFill/>
        </p:spPr>
        <p:txBody>
          <a:bodyPr/>
          <a:lstStyle/>
          <a:p>
            <a:r>
              <a:rPr lang="en-US" smtClean="0"/>
              <a:t>Wednesday, June 22, 2011</a:t>
            </a:r>
          </a:p>
        </p:txBody>
      </p:sp>
      <p:sp>
        <p:nvSpPr>
          <p:cNvPr id="20500" name="Rectangle 5"/>
          <p:cNvSpPr>
            <a:spLocks noGrp="1" noChangeArrowheads="1"/>
          </p:cNvSpPr>
          <p:nvPr>
            <p:ph type="ftr" sz="quarter" idx="11"/>
          </p:nvPr>
        </p:nvSpPr>
        <p:spPr>
          <a:noFill/>
        </p:spPr>
        <p:txBody>
          <a:bodyPr/>
          <a:lstStyle/>
          <a:p>
            <a:r>
              <a:rPr lang="en-US" smtClean="0"/>
              <a:t>PHYS 1443-001, Spring 2011 Dr. Jaehoon Yu</a:t>
            </a:r>
          </a:p>
        </p:txBody>
      </p:sp>
      <p:sp>
        <p:nvSpPr>
          <p:cNvPr id="20501" name="Rectangle 6"/>
          <p:cNvSpPr>
            <a:spLocks noGrp="1" noChangeArrowheads="1"/>
          </p:cNvSpPr>
          <p:nvPr>
            <p:ph type="sldNum" sz="quarter" idx="12"/>
          </p:nvPr>
        </p:nvSpPr>
        <p:spPr>
          <a:noFill/>
        </p:spPr>
        <p:txBody>
          <a:bodyPr/>
          <a:lstStyle/>
          <a:p>
            <a:fld id="{A9C3B0DE-4FE6-1F4E-B312-3A5930BE7F88}" type="slidenum">
              <a:rPr lang="en-US"/>
              <a:pPr/>
              <a:t>17</a:t>
            </a:fld>
            <a:endParaRPr lang="en-US"/>
          </a:p>
        </p:txBody>
      </p:sp>
      <p:sp>
        <p:nvSpPr>
          <p:cNvPr id="20502" name="Rectangle 2"/>
          <p:cNvSpPr>
            <a:spLocks noGrp="1" noChangeArrowheads="1"/>
          </p:cNvSpPr>
          <p:nvPr>
            <p:ph type="title"/>
          </p:nvPr>
        </p:nvSpPr>
        <p:spPr>
          <a:xfrm>
            <a:off x="457200" y="152400"/>
            <a:ext cx="8153400" cy="838200"/>
          </a:xfrm>
        </p:spPr>
        <p:txBody>
          <a:bodyPr/>
          <a:lstStyle/>
          <a:p>
            <a:r>
              <a:rPr lang="en-US" sz="3600"/>
              <a:t>How is the conservative force related to  the potential energy?</a:t>
            </a:r>
          </a:p>
        </p:txBody>
      </p:sp>
      <p:sp>
        <p:nvSpPr>
          <p:cNvPr id="119811" name="Text Box 3"/>
          <p:cNvSpPr txBox="1">
            <a:spLocks noChangeArrowheads="1"/>
          </p:cNvSpPr>
          <p:nvPr/>
        </p:nvSpPr>
        <p:spPr bwMode="auto">
          <a:xfrm>
            <a:off x="457200" y="1143000"/>
            <a:ext cx="5410200" cy="830263"/>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Work done by a force component on an object through the displacement Δx is</a:t>
            </a:r>
          </a:p>
        </p:txBody>
      </p:sp>
      <p:graphicFrame>
        <p:nvGraphicFramePr>
          <p:cNvPr id="119812" name="Object 2"/>
          <p:cNvGraphicFramePr>
            <a:graphicFrameLocks noChangeAspect="1"/>
          </p:cNvGraphicFramePr>
          <p:nvPr/>
        </p:nvGraphicFramePr>
        <p:xfrm>
          <a:off x="4648200" y="4572000"/>
          <a:ext cx="427038" cy="512763"/>
        </p:xfrm>
        <a:graphic>
          <a:graphicData uri="http://schemas.openxmlformats.org/presentationml/2006/ole">
            <p:oleObj spid="_x0000_s501762" name="Equation" r:id="rId3" imgW="177480" imgH="228600" progId="Equation.3">
              <p:embed/>
            </p:oleObj>
          </a:graphicData>
        </a:graphic>
      </p:graphicFrame>
      <p:sp>
        <p:nvSpPr>
          <p:cNvPr id="119813" name="Text Box 5"/>
          <p:cNvSpPr txBox="1">
            <a:spLocks noChangeArrowheads="1"/>
          </p:cNvSpPr>
          <p:nvPr/>
        </p:nvSpPr>
        <p:spPr bwMode="auto">
          <a:xfrm>
            <a:off x="152400" y="3733800"/>
            <a:ext cx="8839200" cy="701675"/>
          </a:xfrm>
          <a:prstGeom prst="rect">
            <a:avLst/>
          </a:prstGeom>
          <a:solidFill>
            <a:srgbClr val="FFFFCC"/>
          </a:solidFill>
          <a:ln w="28575">
            <a:noFill/>
            <a:miter lim="800000"/>
            <a:headEnd/>
            <a:tailEnd/>
          </a:ln>
        </p:spPr>
        <p:txBody>
          <a:bodyPr>
            <a:prstTxWarp prst="textNoShape">
              <a:avLst/>
            </a:prstTxWarp>
            <a:spAutoFit/>
          </a:bodyPr>
          <a:lstStyle/>
          <a:p>
            <a:pPr>
              <a:spcBef>
                <a:spcPct val="20000"/>
              </a:spcBef>
            </a:pPr>
            <a:r>
              <a:rPr lang="en-US" sz="2000">
                <a:solidFill>
                  <a:srgbClr val="003300"/>
                </a:solidFill>
                <a:latin typeface="Monotype Corsiva" charset="0"/>
              </a:rPr>
              <a:t>This relationship says that any conservative force acting on an object within a given system is the same as the negative derivative of the potential energy of the system with respect to the position. </a:t>
            </a:r>
            <a:endParaRPr lang="en-US" sz="2000" b="1" u="sng">
              <a:solidFill>
                <a:srgbClr val="003300"/>
              </a:solidFill>
              <a:latin typeface="Monotype Corsiva" charset="0"/>
            </a:endParaRPr>
          </a:p>
        </p:txBody>
      </p:sp>
      <p:graphicFrame>
        <p:nvGraphicFramePr>
          <p:cNvPr id="119814" name="Object 3"/>
          <p:cNvGraphicFramePr>
            <a:graphicFrameLocks noChangeAspect="1"/>
          </p:cNvGraphicFramePr>
          <p:nvPr/>
        </p:nvGraphicFramePr>
        <p:xfrm>
          <a:off x="6248400" y="1354138"/>
          <a:ext cx="712788" cy="411162"/>
        </p:xfrm>
        <a:graphic>
          <a:graphicData uri="http://schemas.openxmlformats.org/presentationml/2006/ole">
            <p:oleObj spid="_x0000_s501763" name="Equation" r:id="rId4" imgW="304560" imgH="177480" progId="Equation.DSMT4">
              <p:embed/>
            </p:oleObj>
          </a:graphicData>
        </a:graphic>
      </p:graphicFrame>
      <p:graphicFrame>
        <p:nvGraphicFramePr>
          <p:cNvPr id="119815" name="Object 4"/>
          <p:cNvGraphicFramePr>
            <a:graphicFrameLocks noChangeAspect="1"/>
          </p:cNvGraphicFramePr>
          <p:nvPr/>
        </p:nvGraphicFramePr>
        <p:xfrm>
          <a:off x="6248400" y="1851025"/>
          <a:ext cx="1206500" cy="587375"/>
        </p:xfrm>
        <a:graphic>
          <a:graphicData uri="http://schemas.openxmlformats.org/presentationml/2006/ole">
            <p:oleObj spid="_x0000_s501764" name="Equation" r:id="rId5" imgW="647640" imgH="279360" progId="Equation.DSMT4">
              <p:embed/>
            </p:oleObj>
          </a:graphicData>
        </a:graphic>
      </p:graphicFrame>
      <p:sp>
        <p:nvSpPr>
          <p:cNvPr id="119816" name="Text Box 8"/>
          <p:cNvSpPr txBox="1">
            <a:spLocks noChangeArrowheads="1"/>
          </p:cNvSpPr>
          <p:nvPr/>
        </p:nvSpPr>
        <p:spPr bwMode="auto">
          <a:xfrm>
            <a:off x="457200" y="2133600"/>
            <a:ext cx="43434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For an infinitesimal displacement Δx </a:t>
            </a:r>
          </a:p>
        </p:txBody>
      </p:sp>
      <p:graphicFrame>
        <p:nvGraphicFramePr>
          <p:cNvPr id="119817" name="Object 5"/>
          <p:cNvGraphicFramePr>
            <a:graphicFrameLocks noChangeAspect="1"/>
          </p:cNvGraphicFramePr>
          <p:nvPr/>
        </p:nvGraphicFramePr>
        <p:xfrm>
          <a:off x="7239000" y="3003550"/>
          <a:ext cx="688975" cy="501650"/>
        </p:xfrm>
        <a:graphic>
          <a:graphicData uri="http://schemas.openxmlformats.org/presentationml/2006/ole">
            <p:oleObj spid="_x0000_s501765" name="Equation" r:id="rId6" imgW="317160" imgH="228600" progId="Equation.DSMT4">
              <p:embed/>
            </p:oleObj>
          </a:graphicData>
        </a:graphic>
      </p:graphicFrame>
      <p:sp>
        <p:nvSpPr>
          <p:cNvPr id="119818" name="Text Box 10"/>
          <p:cNvSpPr txBox="1">
            <a:spLocks noChangeArrowheads="1"/>
          </p:cNvSpPr>
          <p:nvPr/>
        </p:nvSpPr>
        <p:spPr bwMode="auto">
          <a:xfrm>
            <a:off x="457200" y="2973388"/>
            <a:ext cx="64770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Results in the conservative force-potential relationship </a:t>
            </a:r>
          </a:p>
        </p:txBody>
      </p:sp>
      <p:sp>
        <p:nvSpPr>
          <p:cNvPr id="119819" name="Text Box 11"/>
          <p:cNvSpPr txBox="1">
            <a:spLocks noChangeArrowheads="1"/>
          </p:cNvSpPr>
          <p:nvPr/>
        </p:nvSpPr>
        <p:spPr bwMode="auto">
          <a:xfrm>
            <a:off x="1905000" y="4533900"/>
            <a:ext cx="2514600" cy="485775"/>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chemeClr val="accent2"/>
                </a:solidFill>
                <a:latin typeface="Monotype Corsiva" charset="0"/>
              </a:rPr>
              <a:t>1. spring-ball system: </a:t>
            </a:r>
          </a:p>
        </p:txBody>
      </p:sp>
      <p:sp>
        <p:nvSpPr>
          <p:cNvPr id="119820" name="Text Box 12"/>
          <p:cNvSpPr txBox="1">
            <a:spLocks noChangeArrowheads="1"/>
          </p:cNvSpPr>
          <p:nvPr/>
        </p:nvSpPr>
        <p:spPr bwMode="auto">
          <a:xfrm>
            <a:off x="228600" y="4648200"/>
            <a:ext cx="1295400" cy="1035050"/>
          </a:xfrm>
          <a:prstGeom prst="rect">
            <a:avLst/>
          </a:prstGeom>
          <a:solidFill>
            <a:srgbClr val="CCFFFF"/>
          </a:solidFill>
          <a:ln w="28575">
            <a:solidFill>
              <a:srgbClr val="FF0000"/>
            </a:solid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Does this statement make sense? </a:t>
            </a:r>
          </a:p>
        </p:txBody>
      </p:sp>
      <p:sp>
        <p:nvSpPr>
          <p:cNvPr id="119821" name="Text Box 13"/>
          <p:cNvSpPr txBox="1">
            <a:spLocks noChangeArrowheads="1"/>
          </p:cNvSpPr>
          <p:nvPr/>
        </p:nvSpPr>
        <p:spPr bwMode="auto">
          <a:xfrm>
            <a:off x="1905000" y="5227638"/>
            <a:ext cx="2514600" cy="485775"/>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chemeClr val="accent2"/>
                </a:solidFill>
                <a:latin typeface="Monotype Corsiva" charset="0"/>
              </a:rPr>
              <a:t>2. Earth-ball system: </a:t>
            </a:r>
          </a:p>
        </p:txBody>
      </p:sp>
      <p:graphicFrame>
        <p:nvGraphicFramePr>
          <p:cNvPr id="119822" name="Object 6"/>
          <p:cNvGraphicFramePr>
            <a:graphicFrameLocks noChangeAspect="1"/>
          </p:cNvGraphicFramePr>
          <p:nvPr/>
        </p:nvGraphicFramePr>
        <p:xfrm>
          <a:off x="4648200" y="5257800"/>
          <a:ext cx="425450" cy="501650"/>
        </p:xfrm>
        <a:graphic>
          <a:graphicData uri="http://schemas.openxmlformats.org/presentationml/2006/ole">
            <p:oleObj spid="_x0000_s501766" name="Equation" r:id="rId7" imgW="190440" imgH="241200" progId="Equation.3">
              <p:embed/>
            </p:oleObj>
          </a:graphicData>
        </a:graphic>
      </p:graphicFrame>
      <p:sp>
        <p:nvSpPr>
          <p:cNvPr id="119823" name="Text Box 15"/>
          <p:cNvSpPr txBox="1">
            <a:spLocks noChangeArrowheads="1"/>
          </p:cNvSpPr>
          <p:nvPr/>
        </p:nvSpPr>
        <p:spPr bwMode="auto">
          <a:xfrm>
            <a:off x="1600200" y="5851525"/>
            <a:ext cx="71628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008000"/>
                </a:solidFill>
                <a:latin typeface="Monotype Corsiva" charset="0"/>
              </a:rPr>
              <a:t>The relationship works in both the conservative force cases we have learned!!! </a:t>
            </a:r>
          </a:p>
        </p:txBody>
      </p:sp>
      <p:graphicFrame>
        <p:nvGraphicFramePr>
          <p:cNvPr id="119824" name="Object 7"/>
          <p:cNvGraphicFramePr>
            <a:graphicFrameLocks noChangeAspect="1"/>
          </p:cNvGraphicFramePr>
          <p:nvPr/>
        </p:nvGraphicFramePr>
        <p:xfrm>
          <a:off x="6105525" y="4495800"/>
          <a:ext cx="1649413" cy="715963"/>
        </p:xfrm>
        <a:graphic>
          <a:graphicData uri="http://schemas.openxmlformats.org/presentationml/2006/ole">
            <p:oleObj spid="_x0000_s501767" name="Equation" r:id="rId8" imgW="927000" imgH="431640" progId="Equation.3">
              <p:embed/>
            </p:oleObj>
          </a:graphicData>
        </a:graphic>
      </p:graphicFrame>
      <p:graphicFrame>
        <p:nvGraphicFramePr>
          <p:cNvPr id="119825" name="Object 8"/>
          <p:cNvGraphicFramePr>
            <a:graphicFrameLocks noChangeAspect="1"/>
          </p:cNvGraphicFramePr>
          <p:nvPr/>
        </p:nvGraphicFramePr>
        <p:xfrm>
          <a:off x="7772400" y="4624388"/>
          <a:ext cx="990600" cy="419100"/>
        </p:xfrm>
        <a:graphic>
          <a:graphicData uri="http://schemas.openxmlformats.org/presentationml/2006/ole">
            <p:oleObj spid="_x0000_s501768" name="Equation" r:id="rId9" imgW="393480" imgH="177480" progId="Equation.3">
              <p:embed/>
            </p:oleObj>
          </a:graphicData>
        </a:graphic>
      </p:graphicFrame>
      <p:graphicFrame>
        <p:nvGraphicFramePr>
          <p:cNvPr id="119826" name="Object 9"/>
          <p:cNvGraphicFramePr>
            <a:graphicFrameLocks noChangeAspect="1"/>
          </p:cNvGraphicFramePr>
          <p:nvPr/>
        </p:nvGraphicFramePr>
        <p:xfrm>
          <a:off x="5167313" y="5181600"/>
          <a:ext cx="998537" cy="723900"/>
        </p:xfrm>
        <a:graphic>
          <a:graphicData uri="http://schemas.openxmlformats.org/presentationml/2006/ole">
            <p:oleObj spid="_x0000_s501769" name="Equation" r:id="rId10" imgW="571320" imgH="444240" progId="Equation.3">
              <p:embed/>
            </p:oleObj>
          </a:graphicData>
        </a:graphic>
      </p:graphicFrame>
      <p:graphicFrame>
        <p:nvGraphicFramePr>
          <p:cNvPr id="119827" name="Object 10"/>
          <p:cNvGraphicFramePr>
            <a:graphicFrameLocks noChangeAspect="1"/>
          </p:cNvGraphicFramePr>
          <p:nvPr/>
        </p:nvGraphicFramePr>
        <p:xfrm>
          <a:off x="6259513" y="5197475"/>
          <a:ext cx="1417637" cy="681038"/>
        </p:xfrm>
        <a:graphic>
          <a:graphicData uri="http://schemas.openxmlformats.org/presentationml/2006/ole">
            <p:oleObj spid="_x0000_s501770" name="Equation" r:id="rId11" imgW="812520" imgH="419040" progId="Equation.3">
              <p:embed/>
            </p:oleObj>
          </a:graphicData>
        </a:graphic>
      </p:graphicFrame>
      <p:graphicFrame>
        <p:nvGraphicFramePr>
          <p:cNvPr id="119828" name="Object 11"/>
          <p:cNvGraphicFramePr>
            <a:graphicFrameLocks noChangeAspect="1"/>
          </p:cNvGraphicFramePr>
          <p:nvPr/>
        </p:nvGraphicFramePr>
        <p:xfrm>
          <a:off x="7772400" y="5310188"/>
          <a:ext cx="1066800" cy="449262"/>
        </p:xfrm>
        <a:graphic>
          <a:graphicData uri="http://schemas.openxmlformats.org/presentationml/2006/ole">
            <p:oleObj spid="_x0000_s501771" name="Equation" r:id="rId12" imgW="457200" imgH="164880" progId="Equation.3">
              <p:embed/>
            </p:oleObj>
          </a:graphicData>
        </a:graphic>
      </p:graphicFrame>
      <p:graphicFrame>
        <p:nvGraphicFramePr>
          <p:cNvPr id="119829" name="Object 12"/>
          <p:cNvGraphicFramePr>
            <a:graphicFrameLocks noChangeAspect="1"/>
          </p:cNvGraphicFramePr>
          <p:nvPr/>
        </p:nvGraphicFramePr>
        <p:xfrm>
          <a:off x="6248400" y="2466975"/>
          <a:ext cx="815975" cy="441325"/>
        </p:xfrm>
        <a:graphic>
          <a:graphicData uri="http://schemas.openxmlformats.org/presentationml/2006/ole">
            <p:oleObj spid="_x0000_s501772" name="Equation" r:id="rId13" imgW="368280" imgH="177480" progId="Equation.DSMT4">
              <p:embed/>
            </p:oleObj>
          </a:graphicData>
        </a:graphic>
      </p:graphicFrame>
      <p:graphicFrame>
        <p:nvGraphicFramePr>
          <p:cNvPr id="119830" name="Object 13"/>
          <p:cNvGraphicFramePr>
            <a:graphicFrameLocks noChangeAspect="1"/>
          </p:cNvGraphicFramePr>
          <p:nvPr/>
        </p:nvGraphicFramePr>
        <p:xfrm>
          <a:off x="5092700" y="4521200"/>
          <a:ext cx="995363" cy="650875"/>
        </p:xfrm>
        <a:graphic>
          <a:graphicData uri="http://schemas.openxmlformats.org/presentationml/2006/ole">
            <p:oleObj spid="_x0000_s501773" name="Equation" r:id="rId14" imgW="558720" imgH="393480" progId="Equation.3">
              <p:embed/>
            </p:oleObj>
          </a:graphicData>
        </a:graphic>
      </p:graphicFrame>
      <p:graphicFrame>
        <p:nvGraphicFramePr>
          <p:cNvPr id="119831" name="Object 14"/>
          <p:cNvGraphicFramePr>
            <a:graphicFrameLocks noChangeAspect="1"/>
          </p:cNvGraphicFramePr>
          <p:nvPr/>
        </p:nvGraphicFramePr>
        <p:xfrm>
          <a:off x="6934200" y="1295400"/>
          <a:ext cx="1098550" cy="528638"/>
        </p:xfrm>
        <a:graphic>
          <a:graphicData uri="http://schemas.openxmlformats.org/presentationml/2006/ole">
            <p:oleObj spid="_x0000_s501774" name="Equation" r:id="rId15" imgW="469800" imgH="228600" progId="Equation.DSMT4">
              <p:embed/>
            </p:oleObj>
          </a:graphicData>
        </a:graphic>
      </p:graphicFrame>
      <p:graphicFrame>
        <p:nvGraphicFramePr>
          <p:cNvPr id="119832" name="Object 15"/>
          <p:cNvGraphicFramePr>
            <a:graphicFrameLocks noChangeAspect="1"/>
          </p:cNvGraphicFramePr>
          <p:nvPr/>
        </p:nvGraphicFramePr>
        <p:xfrm>
          <a:off x="8007350" y="1341438"/>
          <a:ext cx="831850" cy="411162"/>
        </p:xfrm>
        <a:graphic>
          <a:graphicData uri="http://schemas.openxmlformats.org/presentationml/2006/ole">
            <p:oleObj spid="_x0000_s501775" name="Equation" r:id="rId16" imgW="355320" imgH="177480" progId="Equation.DSMT4">
              <p:embed/>
            </p:oleObj>
          </a:graphicData>
        </a:graphic>
      </p:graphicFrame>
      <p:graphicFrame>
        <p:nvGraphicFramePr>
          <p:cNvPr id="119833" name="Object 16"/>
          <p:cNvGraphicFramePr>
            <a:graphicFrameLocks noChangeAspect="1"/>
          </p:cNvGraphicFramePr>
          <p:nvPr/>
        </p:nvGraphicFramePr>
        <p:xfrm>
          <a:off x="7439025" y="1851025"/>
          <a:ext cx="1323975" cy="587375"/>
        </p:xfrm>
        <a:graphic>
          <a:graphicData uri="http://schemas.openxmlformats.org/presentationml/2006/ole">
            <p:oleObj spid="_x0000_s501776" name="Equation" r:id="rId17" imgW="711000" imgH="279360" progId="Equation.DSMT4">
              <p:embed/>
            </p:oleObj>
          </a:graphicData>
        </a:graphic>
      </p:graphicFrame>
      <p:graphicFrame>
        <p:nvGraphicFramePr>
          <p:cNvPr id="119834" name="Object 17"/>
          <p:cNvGraphicFramePr>
            <a:graphicFrameLocks noChangeAspect="1"/>
          </p:cNvGraphicFramePr>
          <p:nvPr/>
        </p:nvGraphicFramePr>
        <p:xfrm>
          <a:off x="7072313" y="2405063"/>
          <a:ext cx="928687" cy="566737"/>
        </p:xfrm>
        <a:graphic>
          <a:graphicData uri="http://schemas.openxmlformats.org/presentationml/2006/ole">
            <p:oleObj spid="_x0000_s501777" name="Equation" r:id="rId18" imgW="419040" imgH="228600" progId="Equation.DSMT4">
              <p:embed/>
            </p:oleObj>
          </a:graphicData>
        </a:graphic>
      </p:graphicFrame>
      <p:graphicFrame>
        <p:nvGraphicFramePr>
          <p:cNvPr id="119835" name="Object 18"/>
          <p:cNvGraphicFramePr>
            <a:graphicFrameLocks noChangeAspect="1"/>
          </p:cNvGraphicFramePr>
          <p:nvPr/>
        </p:nvGraphicFramePr>
        <p:xfrm>
          <a:off x="7924800" y="2819400"/>
          <a:ext cx="827088" cy="862013"/>
        </p:xfrm>
        <a:graphic>
          <a:graphicData uri="http://schemas.openxmlformats.org/presentationml/2006/ole">
            <p:oleObj spid="_x0000_s501778" name="Equation" r:id="rId19" imgW="380880" imgH="3934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9811"/>
                                        </p:tgtEl>
                                        <p:attrNameLst>
                                          <p:attrName>style.visibility</p:attrName>
                                        </p:attrNameLst>
                                      </p:cBhvr>
                                      <p:to>
                                        <p:strVal val="visible"/>
                                      </p:to>
                                    </p:set>
                                    <p:animEffect transition="in" filter="wipe(left)">
                                      <p:cBhvr>
                                        <p:cTn id="7" dur="500"/>
                                        <p:tgtEl>
                                          <p:spTgt spid="1198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119814"/>
                                        </p:tgtEl>
                                        <p:attrNameLst>
                                          <p:attrName>style.visibility</p:attrName>
                                        </p:attrNameLst>
                                      </p:cBhvr>
                                      <p:to>
                                        <p:strVal val="visible"/>
                                      </p:to>
                                    </p:set>
                                    <p:animEffect transition="in" filter="wipe(left)">
                                      <p:cBhvr>
                                        <p:cTn id="12" dur="500"/>
                                        <p:tgtEl>
                                          <p:spTgt spid="1198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119831"/>
                                        </p:tgtEl>
                                        <p:attrNameLst>
                                          <p:attrName>style.visibility</p:attrName>
                                        </p:attrNameLst>
                                      </p:cBhvr>
                                      <p:to>
                                        <p:strVal val="visible"/>
                                      </p:to>
                                    </p:set>
                                    <p:animEffect transition="in" filter="wipe(left)">
                                      <p:cBhvr>
                                        <p:cTn id="17" dur="500"/>
                                        <p:tgtEl>
                                          <p:spTgt spid="11983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119832"/>
                                        </p:tgtEl>
                                        <p:attrNameLst>
                                          <p:attrName>style.visibility</p:attrName>
                                        </p:attrNameLst>
                                      </p:cBhvr>
                                      <p:to>
                                        <p:strVal val="visible"/>
                                      </p:to>
                                    </p:set>
                                    <p:animEffect transition="in" filter="wipe(left)">
                                      <p:cBhvr>
                                        <p:cTn id="22" dur="500"/>
                                        <p:tgtEl>
                                          <p:spTgt spid="11983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19816"/>
                                        </p:tgtEl>
                                        <p:attrNameLst>
                                          <p:attrName>style.visibility</p:attrName>
                                        </p:attrNameLst>
                                      </p:cBhvr>
                                      <p:to>
                                        <p:strVal val="visible"/>
                                      </p:to>
                                    </p:set>
                                    <p:animEffect transition="in" filter="wipe(left)">
                                      <p:cBhvr>
                                        <p:cTn id="27" dur="500"/>
                                        <p:tgtEl>
                                          <p:spTgt spid="11981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119815"/>
                                        </p:tgtEl>
                                        <p:attrNameLst>
                                          <p:attrName>style.visibility</p:attrName>
                                        </p:attrNameLst>
                                      </p:cBhvr>
                                      <p:to>
                                        <p:strVal val="visible"/>
                                      </p:to>
                                    </p:set>
                                    <p:animEffect transition="in" filter="wipe(left)">
                                      <p:cBhvr>
                                        <p:cTn id="32" dur="500"/>
                                        <p:tgtEl>
                                          <p:spTgt spid="11981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119833"/>
                                        </p:tgtEl>
                                        <p:attrNameLst>
                                          <p:attrName>style.visibility</p:attrName>
                                        </p:attrNameLst>
                                      </p:cBhvr>
                                      <p:to>
                                        <p:strVal val="visible"/>
                                      </p:to>
                                    </p:set>
                                    <p:animEffect transition="in" filter="wipe(left)">
                                      <p:cBhvr>
                                        <p:cTn id="37" dur="500"/>
                                        <p:tgtEl>
                                          <p:spTgt spid="11983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119829"/>
                                        </p:tgtEl>
                                        <p:attrNameLst>
                                          <p:attrName>style.visibility</p:attrName>
                                        </p:attrNameLst>
                                      </p:cBhvr>
                                      <p:to>
                                        <p:strVal val="visible"/>
                                      </p:to>
                                    </p:set>
                                    <p:animEffect transition="in" filter="wipe(left)">
                                      <p:cBhvr>
                                        <p:cTn id="42" dur="500"/>
                                        <p:tgtEl>
                                          <p:spTgt spid="11982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119834"/>
                                        </p:tgtEl>
                                        <p:attrNameLst>
                                          <p:attrName>style.visibility</p:attrName>
                                        </p:attrNameLst>
                                      </p:cBhvr>
                                      <p:to>
                                        <p:strVal val="visible"/>
                                      </p:to>
                                    </p:set>
                                    <p:animEffect transition="in" filter="wipe(left)">
                                      <p:cBhvr>
                                        <p:cTn id="47" dur="500"/>
                                        <p:tgtEl>
                                          <p:spTgt spid="11983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119818"/>
                                        </p:tgtEl>
                                        <p:attrNameLst>
                                          <p:attrName>style.visibility</p:attrName>
                                        </p:attrNameLst>
                                      </p:cBhvr>
                                      <p:to>
                                        <p:strVal val="visible"/>
                                      </p:to>
                                    </p:set>
                                    <p:animEffect transition="in" filter="wipe(left)">
                                      <p:cBhvr>
                                        <p:cTn id="52" dur="500"/>
                                        <p:tgtEl>
                                          <p:spTgt spid="119818"/>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119817"/>
                                        </p:tgtEl>
                                        <p:attrNameLst>
                                          <p:attrName>style.visibility</p:attrName>
                                        </p:attrNameLst>
                                      </p:cBhvr>
                                      <p:to>
                                        <p:strVal val="visible"/>
                                      </p:to>
                                    </p:set>
                                    <p:animEffect transition="in" filter="wipe(left)">
                                      <p:cBhvr>
                                        <p:cTn id="57" dur="500"/>
                                        <p:tgtEl>
                                          <p:spTgt spid="119817"/>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119835"/>
                                        </p:tgtEl>
                                        <p:attrNameLst>
                                          <p:attrName>style.visibility</p:attrName>
                                        </p:attrNameLst>
                                      </p:cBhvr>
                                      <p:to>
                                        <p:strVal val="visible"/>
                                      </p:to>
                                    </p:set>
                                    <p:animEffect transition="in" filter="wipe(left)">
                                      <p:cBhvr>
                                        <p:cTn id="62" dur="500"/>
                                        <p:tgtEl>
                                          <p:spTgt spid="11983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119813"/>
                                        </p:tgtEl>
                                        <p:attrNameLst>
                                          <p:attrName>style.visibility</p:attrName>
                                        </p:attrNameLst>
                                      </p:cBhvr>
                                      <p:to>
                                        <p:strVal val="visible"/>
                                      </p:to>
                                    </p:set>
                                    <p:animEffect transition="in" filter="wipe(left)">
                                      <p:cBhvr>
                                        <p:cTn id="67" dur="500"/>
                                        <p:tgtEl>
                                          <p:spTgt spid="119813"/>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119820"/>
                                        </p:tgtEl>
                                        <p:attrNameLst>
                                          <p:attrName>style.visibility</p:attrName>
                                        </p:attrNameLst>
                                      </p:cBhvr>
                                      <p:to>
                                        <p:strVal val="visible"/>
                                      </p:to>
                                    </p:set>
                                    <p:animEffect transition="in" filter="wipe(left)">
                                      <p:cBhvr>
                                        <p:cTn id="72" dur="500"/>
                                        <p:tgtEl>
                                          <p:spTgt spid="119820"/>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119819"/>
                                        </p:tgtEl>
                                        <p:attrNameLst>
                                          <p:attrName>style.visibility</p:attrName>
                                        </p:attrNameLst>
                                      </p:cBhvr>
                                      <p:to>
                                        <p:strVal val="visible"/>
                                      </p:to>
                                    </p:set>
                                    <p:animEffect transition="in" filter="wipe(left)">
                                      <p:cBhvr>
                                        <p:cTn id="77" dur="500"/>
                                        <p:tgtEl>
                                          <p:spTgt spid="11981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119812"/>
                                        </p:tgtEl>
                                        <p:attrNameLst>
                                          <p:attrName>style.visibility</p:attrName>
                                        </p:attrNameLst>
                                      </p:cBhvr>
                                      <p:to>
                                        <p:strVal val="visible"/>
                                      </p:to>
                                    </p:set>
                                    <p:animEffect transition="in" filter="wipe(left)">
                                      <p:cBhvr>
                                        <p:cTn id="82" dur="500"/>
                                        <p:tgtEl>
                                          <p:spTgt spid="119812"/>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119830"/>
                                        </p:tgtEl>
                                        <p:attrNameLst>
                                          <p:attrName>style.visibility</p:attrName>
                                        </p:attrNameLst>
                                      </p:cBhvr>
                                      <p:to>
                                        <p:strVal val="visible"/>
                                      </p:to>
                                    </p:set>
                                    <p:animEffect transition="in" filter="wipe(left)">
                                      <p:cBhvr>
                                        <p:cTn id="87" dur="500"/>
                                        <p:tgtEl>
                                          <p:spTgt spid="119830"/>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119824"/>
                                        </p:tgtEl>
                                        <p:attrNameLst>
                                          <p:attrName>style.visibility</p:attrName>
                                        </p:attrNameLst>
                                      </p:cBhvr>
                                      <p:to>
                                        <p:strVal val="visible"/>
                                      </p:to>
                                    </p:set>
                                    <p:animEffect transition="in" filter="wipe(left)">
                                      <p:cBhvr>
                                        <p:cTn id="92" dur="500"/>
                                        <p:tgtEl>
                                          <p:spTgt spid="119824"/>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iterate type="wd">
                                    <p:tmPct val="10000"/>
                                  </p:iterate>
                                  <p:childTnLst>
                                    <p:set>
                                      <p:cBhvr>
                                        <p:cTn id="96" dur="1" fill="hold">
                                          <p:stCondLst>
                                            <p:cond delay="0"/>
                                          </p:stCondLst>
                                        </p:cTn>
                                        <p:tgtEl>
                                          <p:spTgt spid="119825"/>
                                        </p:tgtEl>
                                        <p:attrNameLst>
                                          <p:attrName>style.visibility</p:attrName>
                                        </p:attrNameLst>
                                      </p:cBhvr>
                                      <p:to>
                                        <p:strVal val="visible"/>
                                      </p:to>
                                    </p:set>
                                    <p:animEffect transition="in" filter="wipe(left)">
                                      <p:cBhvr>
                                        <p:cTn id="97" dur="500"/>
                                        <p:tgtEl>
                                          <p:spTgt spid="119825"/>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grpId="0" nodeType="clickEffect">
                                  <p:stCondLst>
                                    <p:cond delay="0"/>
                                  </p:stCondLst>
                                  <p:iterate type="wd">
                                    <p:tmPct val="10000"/>
                                  </p:iterate>
                                  <p:childTnLst>
                                    <p:set>
                                      <p:cBhvr>
                                        <p:cTn id="101" dur="1" fill="hold">
                                          <p:stCondLst>
                                            <p:cond delay="0"/>
                                          </p:stCondLst>
                                        </p:cTn>
                                        <p:tgtEl>
                                          <p:spTgt spid="119821"/>
                                        </p:tgtEl>
                                        <p:attrNameLst>
                                          <p:attrName>style.visibility</p:attrName>
                                        </p:attrNameLst>
                                      </p:cBhvr>
                                      <p:to>
                                        <p:strVal val="visible"/>
                                      </p:to>
                                    </p:set>
                                    <p:animEffect transition="in" filter="wipe(left)">
                                      <p:cBhvr>
                                        <p:cTn id="102" dur="500"/>
                                        <p:tgtEl>
                                          <p:spTgt spid="119821"/>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nodeType="clickEffect">
                                  <p:stCondLst>
                                    <p:cond delay="0"/>
                                  </p:stCondLst>
                                  <p:iterate type="wd">
                                    <p:tmPct val="10000"/>
                                  </p:iterate>
                                  <p:childTnLst>
                                    <p:set>
                                      <p:cBhvr>
                                        <p:cTn id="106" dur="1" fill="hold">
                                          <p:stCondLst>
                                            <p:cond delay="0"/>
                                          </p:stCondLst>
                                        </p:cTn>
                                        <p:tgtEl>
                                          <p:spTgt spid="119822"/>
                                        </p:tgtEl>
                                        <p:attrNameLst>
                                          <p:attrName>style.visibility</p:attrName>
                                        </p:attrNameLst>
                                      </p:cBhvr>
                                      <p:to>
                                        <p:strVal val="visible"/>
                                      </p:to>
                                    </p:set>
                                    <p:animEffect transition="in" filter="wipe(left)">
                                      <p:cBhvr>
                                        <p:cTn id="107" dur="500"/>
                                        <p:tgtEl>
                                          <p:spTgt spid="119822"/>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nodeType="clickEffect">
                                  <p:stCondLst>
                                    <p:cond delay="0"/>
                                  </p:stCondLst>
                                  <p:iterate type="wd">
                                    <p:tmPct val="10000"/>
                                  </p:iterate>
                                  <p:childTnLst>
                                    <p:set>
                                      <p:cBhvr>
                                        <p:cTn id="111" dur="1" fill="hold">
                                          <p:stCondLst>
                                            <p:cond delay="0"/>
                                          </p:stCondLst>
                                        </p:cTn>
                                        <p:tgtEl>
                                          <p:spTgt spid="119826"/>
                                        </p:tgtEl>
                                        <p:attrNameLst>
                                          <p:attrName>style.visibility</p:attrName>
                                        </p:attrNameLst>
                                      </p:cBhvr>
                                      <p:to>
                                        <p:strVal val="visible"/>
                                      </p:to>
                                    </p:set>
                                    <p:animEffect transition="in" filter="wipe(left)">
                                      <p:cBhvr>
                                        <p:cTn id="112" dur="500"/>
                                        <p:tgtEl>
                                          <p:spTgt spid="119826"/>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nodeType="clickEffect">
                                  <p:stCondLst>
                                    <p:cond delay="0"/>
                                  </p:stCondLst>
                                  <p:iterate type="wd">
                                    <p:tmPct val="10000"/>
                                  </p:iterate>
                                  <p:childTnLst>
                                    <p:set>
                                      <p:cBhvr>
                                        <p:cTn id="116" dur="1" fill="hold">
                                          <p:stCondLst>
                                            <p:cond delay="0"/>
                                          </p:stCondLst>
                                        </p:cTn>
                                        <p:tgtEl>
                                          <p:spTgt spid="119827"/>
                                        </p:tgtEl>
                                        <p:attrNameLst>
                                          <p:attrName>style.visibility</p:attrName>
                                        </p:attrNameLst>
                                      </p:cBhvr>
                                      <p:to>
                                        <p:strVal val="visible"/>
                                      </p:to>
                                    </p:set>
                                    <p:animEffect transition="in" filter="wipe(left)">
                                      <p:cBhvr>
                                        <p:cTn id="117" dur="500"/>
                                        <p:tgtEl>
                                          <p:spTgt spid="119827"/>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8" fill="hold" nodeType="clickEffect">
                                  <p:stCondLst>
                                    <p:cond delay="0"/>
                                  </p:stCondLst>
                                  <p:iterate type="wd">
                                    <p:tmPct val="10000"/>
                                  </p:iterate>
                                  <p:childTnLst>
                                    <p:set>
                                      <p:cBhvr>
                                        <p:cTn id="121" dur="1" fill="hold">
                                          <p:stCondLst>
                                            <p:cond delay="0"/>
                                          </p:stCondLst>
                                        </p:cTn>
                                        <p:tgtEl>
                                          <p:spTgt spid="119828"/>
                                        </p:tgtEl>
                                        <p:attrNameLst>
                                          <p:attrName>style.visibility</p:attrName>
                                        </p:attrNameLst>
                                      </p:cBhvr>
                                      <p:to>
                                        <p:strVal val="visible"/>
                                      </p:to>
                                    </p:set>
                                    <p:animEffect transition="in" filter="wipe(left)">
                                      <p:cBhvr>
                                        <p:cTn id="122" dur="500"/>
                                        <p:tgtEl>
                                          <p:spTgt spid="119828"/>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8" fill="hold" grpId="0" nodeType="clickEffect">
                                  <p:stCondLst>
                                    <p:cond delay="0"/>
                                  </p:stCondLst>
                                  <p:iterate type="wd">
                                    <p:tmPct val="10000"/>
                                  </p:iterate>
                                  <p:childTnLst>
                                    <p:set>
                                      <p:cBhvr>
                                        <p:cTn id="126" dur="1" fill="hold">
                                          <p:stCondLst>
                                            <p:cond delay="0"/>
                                          </p:stCondLst>
                                        </p:cTn>
                                        <p:tgtEl>
                                          <p:spTgt spid="119823">
                                            <p:txEl>
                                              <p:pRg st="0" end="0"/>
                                            </p:txEl>
                                          </p:spTgt>
                                        </p:tgtEl>
                                        <p:attrNameLst>
                                          <p:attrName>style.visibility</p:attrName>
                                        </p:attrNameLst>
                                      </p:cBhvr>
                                      <p:to>
                                        <p:strVal val="visible"/>
                                      </p:to>
                                    </p:set>
                                    <p:animEffect transition="in" filter="wipe(left)">
                                      <p:cBhvr>
                                        <p:cTn id="127" dur="500"/>
                                        <p:tgtEl>
                                          <p:spTgt spid="1198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p:bldP spid="119813" grpId="0" animBg="1" autoUpdateAnimBg="0"/>
      <p:bldP spid="119816" grpId="0"/>
      <p:bldP spid="119818" grpId="0"/>
      <p:bldP spid="119819" grpId="0" animBg="1" autoUpdateAnimBg="0"/>
      <p:bldP spid="119820" grpId="0" animBg="1" autoUpdateAnimBg="0"/>
      <p:bldP spid="119821" grpId="0" animBg="1" autoUpdateAnimBg="0"/>
      <p:bldP spid="119823" grpId="0" build="p" autoUpdateAnimBg="0"/>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8" name="Date Placeholder 4"/>
          <p:cNvSpPr>
            <a:spLocks noGrp="1"/>
          </p:cNvSpPr>
          <p:nvPr>
            <p:ph type="dt" sz="quarter" idx="10"/>
          </p:nvPr>
        </p:nvSpPr>
        <p:spPr>
          <a:noFill/>
        </p:spPr>
        <p:txBody>
          <a:bodyPr/>
          <a:lstStyle/>
          <a:p>
            <a:r>
              <a:rPr lang="en-US" smtClean="0"/>
              <a:t>Wednesday, June 22, 2011</a:t>
            </a:r>
          </a:p>
        </p:txBody>
      </p:sp>
      <p:sp>
        <p:nvSpPr>
          <p:cNvPr id="21509" name="Slide Number Placeholder 6"/>
          <p:cNvSpPr>
            <a:spLocks noGrp="1"/>
          </p:cNvSpPr>
          <p:nvPr>
            <p:ph type="sldNum" sz="quarter" idx="12"/>
          </p:nvPr>
        </p:nvSpPr>
        <p:spPr>
          <a:noFill/>
        </p:spPr>
        <p:txBody>
          <a:bodyPr/>
          <a:lstStyle/>
          <a:p>
            <a:fld id="{E34E773F-D092-6C4D-8EFB-7765E82DFB82}" type="slidenum">
              <a:rPr lang="en-US" smtClean="0"/>
              <a:pPr/>
              <a:t>2</a:t>
            </a:fld>
            <a:endParaRPr lang="en-US" smtClean="0"/>
          </a:p>
        </p:txBody>
      </p:sp>
      <p:sp>
        <p:nvSpPr>
          <p:cNvPr id="21510" name="Rectangle 2"/>
          <p:cNvSpPr>
            <a:spLocks noGrp="1" noChangeArrowheads="1"/>
          </p:cNvSpPr>
          <p:nvPr>
            <p:ph type="title"/>
          </p:nvPr>
        </p:nvSpPr>
        <p:spPr>
          <a:xfrm>
            <a:off x="685800" y="76200"/>
            <a:ext cx="7772400" cy="1219200"/>
          </a:xfrm>
        </p:spPr>
        <p:txBody>
          <a:bodyPr/>
          <a:lstStyle/>
          <a:p>
            <a:r>
              <a:rPr lang="en-US"/>
              <a:t>Special Project</a:t>
            </a:r>
          </a:p>
        </p:txBody>
      </p:sp>
      <p:sp>
        <p:nvSpPr>
          <p:cNvPr id="92163" name="Rectangle 3"/>
          <p:cNvSpPr>
            <a:spLocks noGrp="1" noChangeArrowheads="1"/>
          </p:cNvSpPr>
          <p:nvPr>
            <p:ph type="body" sz="half" idx="1"/>
          </p:nvPr>
        </p:nvSpPr>
        <p:spPr>
          <a:xfrm>
            <a:off x="457200" y="1219200"/>
            <a:ext cx="8382000" cy="5181600"/>
          </a:xfrm>
        </p:spPr>
        <p:txBody>
          <a:bodyPr/>
          <a:lstStyle/>
          <a:p>
            <a:pPr>
              <a:lnSpc>
                <a:spcPct val="90000"/>
              </a:lnSpc>
            </a:pPr>
            <a:r>
              <a:rPr lang="en-US" sz="3600" dirty="0"/>
              <a:t>Derive the formula for the gravitational acceleration (   ) at the radius                    from the center, inside of the Earth. (10 points)</a:t>
            </a:r>
          </a:p>
          <a:p>
            <a:pPr>
              <a:lnSpc>
                <a:spcPct val="90000"/>
              </a:lnSpc>
            </a:pPr>
            <a:r>
              <a:rPr lang="en-US" sz="3600" dirty="0"/>
              <a:t>Compute the fractional magnitude of the  gravitational acceleration 1km and 500km inside the surface of the Earth with respect to that on the surface. (6 points, 3 points each)</a:t>
            </a:r>
          </a:p>
          <a:p>
            <a:pPr>
              <a:lnSpc>
                <a:spcPct val="90000"/>
              </a:lnSpc>
            </a:pPr>
            <a:r>
              <a:rPr lang="en-US" sz="3600" dirty="0"/>
              <a:t>Due at the beginning of the class</a:t>
            </a:r>
            <a:r>
              <a:rPr lang="en-US" sz="3600" dirty="0" smtClean="0"/>
              <a:t> Monday</a:t>
            </a:r>
            <a:r>
              <a:rPr lang="en-US" sz="3600" dirty="0"/>
              <a:t>,</a:t>
            </a:r>
            <a:r>
              <a:rPr lang="en-US" sz="3600" dirty="0" smtClean="0"/>
              <a:t> June 27</a:t>
            </a:r>
            <a:endParaRPr lang="en-US" sz="3600" dirty="0"/>
          </a:p>
        </p:txBody>
      </p:sp>
      <p:graphicFrame>
        <p:nvGraphicFramePr>
          <p:cNvPr id="92164" name="Object 2"/>
          <p:cNvGraphicFramePr>
            <a:graphicFrameLocks noChangeAspect="1"/>
          </p:cNvGraphicFramePr>
          <p:nvPr/>
        </p:nvGraphicFramePr>
        <p:xfrm>
          <a:off x="5943600" y="1676400"/>
          <a:ext cx="1828800" cy="715963"/>
        </p:xfrm>
        <a:graphic>
          <a:graphicData uri="http://schemas.openxmlformats.org/presentationml/2006/ole">
            <p:oleObj spid="_x0000_s448514" name="Equation" r:id="rId3" imgW="647640" imgH="253800" progId="Equation.DSMT4">
              <p:embed/>
            </p:oleObj>
          </a:graphicData>
        </a:graphic>
      </p:graphicFrame>
      <p:graphicFrame>
        <p:nvGraphicFramePr>
          <p:cNvPr id="92165" name="Object 3"/>
          <p:cNvGraphicFramePr>
            <a:graphicFrameLocks noChangeAspect="1"/>
          </p:cNvGraphicFramePr>
          <p:nvPr>
            <p:ph sz="half" idx="2"/>
          </p:nvPr>
        </p:nvGraphicFramePr>
        <p:xfrm>
          <a:off x="3048000" y="1727200"/>
          <a:ext cx="496888" cy="558800"/>
        </p:xfrm>
        <a:graphic>
          <a:graphicData uri="http://schemas.openxmlformats.org/presentationml/2006/ole">
            <p:oleObj spid="_x0000_s448515" name="Equation" r:id="rId4" imgW="203040" imgH="228600" progId="Equation.DSMT4">
              <p:embed/>
            </p:oleObj>
          </a:graphicData>
        </a:graphic>
      </p:graphicFrame>
      <p:sp>
        <p:nvSpPr>
          <p:cNvPr id="21512" name="Footer Placeholder 7"/>
          <p:cNvSpPr>
            <a:spLocks noGrp="1"/>
          </p:cNvSpPr>
          <p:nvPr>
            <p:ph type="ftr" sz="quarter" idx="11"/>
          </p:nvPr>
        </p:nvSpPr>
        <p:spPr>
          <a:noFill/>
        </p:spPr>
        <p:txBody>
          <a:bodyPr/>
          <a:lstStyle/>
          <a:p>
            <a:r>
              <a:rPr lang="en-US" smtClean="0"/>
              <a:t>PHYS 1443-001, Spring 2011 Dr. Jaehoon Yu</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Wednesday, June 22, 2011</a:t>
            </a:r>
            <a:endParaRPr lang="en-US" dirty="0"/>
          </a:p>
        </p:txBody>
      </p:sp>
      <p:sp>
        <p:nvSpPr>
          <p:cNvPr id="5" name="Footer Placeholder 4"/>
          <p:cNvSpPr>
            <a:spLocks noGrp="1"/>
          </p:cNvSpPr>
          <p:nvPr>
            <p:ph type="ftr" sz="quarter" idx="11"/>
          </p:nvPr>
        </p:nvSpPr>
        <p:spPr/>
        <p:txBody>
          <a:bodyPr/>
          <a:lstStyle/>
          <a:p>
            <a:pPr>
              <a:defRPr/>
            </a:pPr>
            <a:r>
              <a:rPr lang="en-US" smtClean="0"/>
              <a:t>PHYS 1443-001, Spring 2011 Dr. Jaehoon Yu</a:t>
            </a:r>
            <a:endParaRPr lang="en-US"/>
          </a:p>
        </p:txBody>
      </p:sp>
      <p:sp>
        <p:nvSpPr>
          <p:cNvPr id="17412" name="Slide Number Placeholder 5"/>
          <p:cNvSpPr>
            <a:spLocks noGrp="1"/>
          </p:cNvSpPr>
          <p:nvPr>
            <p:ph type="sldNum" sz="quarter" idx="12"/>
          </p:nvPr>
        </p:nvSpPr>
        <p:spPr>
          <a:noFill/>
        </p:spPr>
        <p:txBody>
          <a:bodyPr/>
          <a:lstStyle/>
          <a:p>
            <a:fld id="{B87C9EB8-B678-E544-9A4F-B2C1CE5C7CE9}" type="slidenum">
              <a:rPr lang="en-US"/>
              <a:pPr/>
              <a:t>3</a:t>
            </a:fld>
            <a:endParaRPr lang="en-US"/>
          </a:p>
        </p:txBody>
      </p:sp>
      <p:sp>
        <p:nvSpPr>
          <p:cNvPr id="17413" name="Rectangle 2"/>
          <p:cNvSpPr>
            <a:spLocks noGrp="1" noChangeArrowheads="1"/>
          </p:cNvSpPr>
          <p:nvPr>
            <p:ph type="title"/>
          </p:nvPr>
        </p:nvSpPr>
        <p:spPr>
          <a:xfrm>
            <a:off x="762000" y="0"/>
            <a:ext cx="7772400" cy="838200"/>
          </a:xfrm>
        </p:spPr>
        <p:txBody>
          <a:bodyPr/>
          <a:lstStyle/>
          <a:p>
            <a:pPr eaLnBrk="1" hangingPunct="1"/>
            <a:r>
              <a:rPr lang="en-US" dirty="0" smtClean="0"/>
              <a:t>Valid Planetarium Shows</a:t>
            </a:r>
            <a:endParaRPr lang="en-US" dirty="0"/>
          </a:p>
        </p:txBody>
      </p:sp>
      <p:sp>
        <p:nvSpPr>
          <p:cNvPr id="111619" name="Rectangle 3"/>
          <p:cNvSpPr>
            <a:spLocks noGrp="1" noChangeArrowheads="1"/>
          </p:cNvSpPr>
          <p:nvPr>
            <p:ph type="body" idx="1"/>
          </p:nvPr>
        </p:nvSpPr>
        <p:spPr>
          <a:xfrm>
            <a:off x="533400" y="685800"/>
            <a:ext cx="8153400" cy="5410200"/>
          </a:xfrm>
        </p:spPr>
        <p:txBody>
          <a:bodyPr/>
          <a:lstStyle/>
          <a:p>
            <a:r>
              <a:rPr lang="en-US" dirty="0" smtClean="0"/>
              <a:t>Regular shows</a:t>
            </a:r>
          </a:p>
          <a:p>
            <a:pPr lvl="1"/>
            <a:r>
              <a:rPr lang="en-US" dirty="0" smtClean="0"/>
              <a:t>TX star gazing; </a:t>
            </a:r>
            <a:r>
              <a:rPr lang="en-US" dirty="0" err="1" smtClean="0"/>
              <a:t>Nanocam</a:t>
            </a:r>
            <a:r>
              <a:rPr lang="en-US" dirty="0" smtClean="0"/>
              <a:t>; Ice Worlds</a:t>
            </a:r>
          </a:p>
          <a:p>
            <a:r>
              <a:rPr lang="en-US" dirty="0" smtClean="0"/>
              <a:t>Private shows for a group of 15 or more</a:t>
            </a:r>
          </a:p>
          <a:p>
            <a:pPr lvl="1"/>
            <a:r>
              <a:rPr lang="en-US" dirty="0" smtClean="0"/>
              <a:t>Bad Astronomy; Black Holes; IBEX; Magnificent Sun</a:t>
            </a:r>
          </a:p>
          <a:p>
            <a:pPr lvl="1"/>
            <a:r>
              <a:rPr lang="en-US" dirty="0" smtClean="0"/>
              <a:t>Microcosm; Stars of the Pharaohs; Time Space</a:t>
            </a:r>
          </a:p>
          <a:p>
            <a:pPr lvl="1"/>
            <a:r>
              <a:rPr lang="en-US" dirty="0" smtClean="0"/>
              <a:t>Two Small Pieces of Glass; SOFIA</a:t>
            </a:r>
          </a:p>
          <a:p>
            <a:pPr lvl="1"/>
            <a:r>
              <a:rPr lang="en-US" dirty="0" smtClean="0"/>
              <a:t>Violent Universe; Wonders of the Universe</a:t>
            </a:r>
          </a:p>
          <a:p>
            <a:r>
              <a:rPr lang="en-US" dirty="0" smtClean="0"/>
              <a:t>Please watch the show and obtain the signature on the back of the ticket stub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1619">
                                            <p:txEl>
                                              <p:pRg st="1" end="1"/>
                                            </p:txEl>
                                          </p:spTgt>
                                        </p:tgtEl>
                                        <p:attrNameLst>
                                          <p:attrName>style.visibility</p:attrName>
                                        </p:attrNameLst>
                                      </p:cBhvr>
                                      <p:to>
                                        <p:strVal val="visible"/>
                                      </p:to>
                                    </p:set>
                                    <p:animEffect transition="in" filter="wipe(left)">
                                      <p:cBhvr>
                                        <p:cTn id="11" dur="500"/>
                                        <p:tgtEl>
                                          <p:spTgt spid="111619">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11619">
                                            <p:txEl>
                                              <p:pRg st="2" end="2"/>
                                            </p:txEl>
                                          </p:spTgt>
                                        </p:tgtEl>
                                        <p:attrNameLst>
                                          <p:attrName>style.visibility</p:attrName>
                                        </p:attrNameLst>
                                      </p:cBhvr>
                                      <p:to>
                                        <p:strVal val="visible"/>
                                      </p:to>
                                    </p:set>
                                    <p:animEffect transition="in" filter="wipe(left)">
                                      <p:cBhvr>
                                        <p:cTn id="16" dur="500"/>
                                        <p:tgtEl>
                                          <p:spTgt spid="111619">
                                            <p:txEl>
                                              <p:pRg st="2" end="2"/>
                                            </p:txEl>
                                          </p:spTgt>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111619">
                                            <p:txEl>
                                              <p:pRg st="3" end="3"/>
                                            </p:txEl>
                                          </p:spTgt>
                                        </p:tgtEl>
                                        <p:attrNameLst>
                                          <p:attrName>style.visibility</p:attrName>
                                        </p:attrNameLst>
                                      </p:cBhvr>
                                      <p:to>
                                        <p:strVal val="visible"/>
                                      </p:to>
                                    </p:set>
                                    <p:animEffect transition="in" filter="wipe(left)">
                                      <p:cBhvr>
                                        <p:cTn id="20" dur="500"/>
                                        <p:tgtEl>
                                          <p:spTgt spid="111619">
                                            <p:txEl>
                                              <p:pRg st="3" end="3"/>
                                            </p:txEl>
                                          </p:spTgt>
                                        </p:tgtEl>
                                      </p:cBhvr>
                                    </p:animEffect>
                                  </p:childTnLst>
                                </p:cTn>
                              </p:par>
                            </p:childTnLst>
                          </p:cTn>
                        </p:par>
                        <p:par>
                          <p:cTn id="21" fill="hold">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111619">
                                            <p:txEl>
                                              <p:pRg st="4" end="4"/>
                                            </p:txEl>
                                          </p:spTgt>
                                        </p:tgtEl>
                                        <p:attrNameLst>
                                          <p:attrName>style.visibility</p:attrName>
                                        </p:attrNameLst>
                                      </p:cBhvr>
                                      <p:to>
                                        <p:strVal val="visible"/>
                                      </p:to>
                                    </p:set>
                                    <p:animEffect transition="in" filter="wipe(left)">
                                      <p:cBhvr>
                                        <p:cTn id="24" dur="500"/>
                                        <p:tgtEl>
                                          <p:spTgt spid="111619">
                                            <p:txEl>
                                              <p:pRg st="4" end="4"/>
                                            </p:txEl>
                                          </p:spTgt>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111619">
                                            <p:txEl>
                                              <p:pRg st="5" end="5"/>
                                            </p:txEl>
                                          </p:spTgt>
                                        </p:tgtEl>
                                        <p:attrNameLst>
                                          <p:attrName>style.visibility</p:attrName>
                                        </p:attrNameLst>
                                      </p:cBhvr>
                                      <p:to>
                                        <p:strVal val="visible"/>
                                      </p:to>
                                    </p:set>
                                    <p:animEffect transition="in" filter="wipe(left)">
                                      <p:cBhvr>
                                        <p:cTn id="28" dur="500"/>
                                        <p:tgtEl>
                                          <p:spTgt spid="111619">
                                            <p:txEl>
                                              <p:pRg st="5" end="5"/>
                                            </p:txEl>
                                          </p:spTgt>
                                        </p:tgtEl>
                                      </p:cBhvr>
                                    </p:animEffect>
                                  </p:childTnLst>
                                </p:cTn>
                              </p:par>
                            </p:childTnLst>
                          </p:cTn>
                        </p:par>
                        <p:par>
                          <p:cTn id="29" fill="hold">
                            <p:stCondLst>
                              <p:cond delay="2000"/>
                            </p:stCondLst>
                            <p:childTnLst>
                              <p:par>
                                <p:cTn id="30" presetID="22" presetClass="entr" presetSubtype="8" fill="hold" grpId="0" nodeType="afterEffect">
                                  <p:stCondLst>
                                    <p:cond delay="0"/>
                                  </p:stCondLst>
                                  <p:childTnLst>
                                    <p:set>
                                      <p:cBhvr>
                                        <p:cTn id="31" dur="1" fill="hold">
                                          <p:stCondLst>
                                            <p:cond delay="0"/>
                                          </p:stCondLst>
                                        </p:cTn>
                                        <p:tgtEl>
                                          <p:spTgt spid="111619">
                                            <p:txEl>
                                              <p:pRg st="6" end="6"/>
                                            </p:txEl>
                                          </p:spTgt>
                                        </p:tgtEl>
                                        <p:attrNameLst>
                                          <p:attrName>style.visibility</p:attrName>
                                        </p:attrNameLst>
                                      </p:cBhvr>
                                      <p:to>
                                        <p:strVal val="visible"/>
                                      </p:to>
                                    </p:set>
                                    <p:animEffect transition="in" filter="wipe(left)">
                                      <p:cBhvr>
                                        <p:cTn id="32" dur="500"/>
                                        <p:tgtEl>
                                          <p:spTgt spid="11161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11619">
                                            <p:txEl>
                                              <p:pRg st="7" end="7"/>
                                            </p:txEl>
                                          </p:spTgt>
                                        </p:tgtEl>
                                        <p:attrNameLst>
                                          <p:attrName>style.visibility</p:attrName>
                                        </p:attrNameLst>
                                      </p:cBhvr>
                                      <p:to>
                                        <p:strVal val="visible"/>
                                      </p:to>
                                    </p:set>
                                    <p:animEffect transition="in" filter="wipe(left)">
                                      <p:cBhvr>
                                        <p:cTn id="37" dur="500"/>
                                        <p:tgtEl>
                                          <p:spTgt spid="1116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9701" name="Rectangle 4"/>
          <p:cNvSpPr>
            <a:spLocks noGrp="1" noChangeArrowheads="1"/>
          </p:cNvSpPr>
          <p:nvPr>
            <p:ph type="dt" sz="quarter" idx="10"/>
          </p:nvPr>
        </p:nvSpPr>
        <p:spPr>
          <a:noFill/>
        </p:spPr>
        <p:txBody>
          <a:bodyPr/>
          <a:lstStyle/>
          <a:p>
            <a:r>
              <a:rPr lang="en-US" smtClean="0"/>
              <a:t>Wednesday, June 22, 2011</a:t>
            </a:r>
          </a:p>
        </p:txBody>
      </p:sp>
      <p:sp>
        <p:nvSpPr>
          <p:cNvPr id="29702" name="Rectangle 5"/>
          <p:cNvSpPr>
            <a:spLocks noGrp="1" noChangeArrowheads="1"/>
          </p:cNvSpPr>
          <p:nvPr>
            <p:ph type="ftr" sz="quarter" idx="11"/>
          </p:nvPr>
        </p:nvSpPr>
        <p:spPr>
          <a:noFill/>
        </p:spPr>
        <p:txBody>
          <a:bodyPr/>
          <a:lstStyle/>
          <a:p>
            <a:r>
              <a:rPr lang="en-US" smtClean="0"/>
              <a:t>PHYS 1443-001, Spring 2011 Dr. Jaehoon Yu</a:t>
            </a:r>
          </a:p>
        </p:txBody>
      </p:sp>
      <p:sp>
        <p:nvSpPr>
          <p:cNvPr id="29703" name="Rectangle 6"/>
          <p:cNvSpPr>
            <a:spLocks noGrp="1" noChangeArrowheads="1"/>
          </p:cNvSpPr>
          <p:nvPr>
            <p:ph type="sldNum" sz="quarter" idx="12"/>
          </p:nvPr>
        </p:nvSpPr>
        <p:spPr>
          <a:noFill/>
        </p:spPr>
        <p:txBody>
          <a:bodyPr/>
          <a:lstStyle/>
          <a:p>
            <a:fld id="{F259FF74-12C3-DC4A-97F9-089D5DF25FAE}" type="slidenum">
              <a:rPr lang="en-US"/>
              <a:pPr/>
              <a:t>4</a:t>
            </a:fld>
            <a:endParaRPr lang="en-US"/>
          </a:p>
        </p:txBody>
      </p:sp>
      <p:sp>
        <p:nvSpPr>
          <p:cNvPr id="29704" name="Rectangle 2"/>
          <p:cNvSpPr>
            <a:spLocks noGrp="1" noChangeArrowheads="1"/>
          </p:cNvSpPr>
          <p:nvPr>
            <p:ph type="title"/>
          </p:nvPr>
        </p:nvSpPr>
        <p:spPr>
          <a:xfrm>
            <a:off x="533400" y="152400"/>
            <a:ext cx="8305800" cy="457200"/>
          </a:xfrm>
        </p:spPr>
        <p:txBody>
          <a:bodyPr/>
          <a:lstStyle/>
          <a:p>
            <a:r>
              <a:rPr lang="en-US" sz="3200"/>
              <a:t>Potential Energy &amp; Conservation of Mechanical Energy</a:t>
            </a:r>
          </a:p>
        </p:txBody>
      </p:sp>
      <p:sp>
        <p:nvSpPr>
          <p:cNvPr id="108547" name="Text Box 3"/>
          <p:cNvSpPr txBox="1">
            <a:spLocks noChangeArrowheads="1"/>
          </p:cNvSpPr>
          <p:nvPr/>
        </p:nvSpPr>
        <p:spPr bwMode="auto">
          <a:xfrm>
            <a:off x="609600" y="838200"/>
            <a:ext cx="8305800" cy="850900"/>
          </a:xfrm>
          <a:prstGeom prst="rect">
            <a:avLst/>
          </a:prstGeom>
          <a:solidFill>
            <a:srgbClr val="FFFFCC"/>
          </a:solidFill>
          <a:ln w="28575">
            <a:solidFill>
              <a:srgbClr val="800000"/>
            </a:solidFill>
            <a:miter lim="800000"/>
            <a:headEnd/>
            <a:tailEnd/>
          </a:ln>
        </p:spPr>
        <p:txBody>
          <a:bodyPr>
            <a:prstTxWarp prst="textNoShape">
              <a:avLst/>
            </a:prstTxWarp>
            <a:spAutoFit/>
          </a:bodyPr>
          <a:lstStyle/>
          <a:p>
            <a:pPr>
              <a:spcBef>
                <a:spcPct val="20000"/>
              </a:spcBef>
            </a:pPr>
            <a:r>
              <a:rPr lang="en-US" dirty="0">
                <a:solidFill>
                  <a:schemeClr val="accent2"/>
                </a:solidFill>
                <a:latin typeface="Monotype Corsiva" charset="0"/>
              </a:rPr>
              <a:t>Energy associated with a system of objects </a:t>
            </a:r>
            <a:r>
              <a:rPr lang="en-US" dirty="0" err="1">
                <a:solidFill>
                  <a:schemeClr val="accent2"/>
                </a:solidFill>
                <a:latin typeface="Monotype Corsiva" charset="0"/>
                <a:sym typeface="Wingdings" charset="2"/>
              </a:rPr>
              <a:t></a:t>
            </a:r>
            <a:r>
              <a:rPr lang="en-US" dirty="0">
                <a:solidFill>
                  <a:schemeClr val="accent2"/>
                </a:solidFill>
                <a:latin typeface="Monotype Corsiva" charset="0"/>
                <a:sym typeface="Wingdings" charset="2"/>
              </a:rPr>
              <a:t> Stored energy which has the potential or the possibility to work or to convert to kinetic energy</a:t>
            </a:r>
            <a:endParaRPr lang="en-US" dirty="0">
              <a:solidFill>
                <a:schemeClr val="accent2"/>
              </a:solidFill>
              <a:latin typeface="Arial Narrow" charset="0"/>
            </a:endParaRPr>
          </a:p>
        </p:txBody>
      </p:sp>
      <p:sp>
        <p:nvSpPr>
          <p:cNvPr id="108548" name="Text Box 4"/>
          <p:cNvSpPr txBox="1">
            <a:spLocks noChangeArrowheads="1"/>
          </p:cNvSpPr>
          <p:nvPr/>
        </p:nvSpPr>
        <p:spPr bwMode="auto">
          <a:xfrm>
            <a:off x="914400" y="1952625"/>
            <a:ext cx="27432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What does this mean?</a:t>
            </a:r>
            <a:endParaRPr lang="en-US">
              <a:solidFill>
                <a:srgbClr val="FF0000"/>
              </a:solidFill>
              <a:latin typeface="Arial Narrow" charset="0"/>
            </a:endParaRPr>
          </a:p>
        </p:txBody>
      </p:sp>
      <p:sp>
        <p:nvSpPr>
          <p:cNvPr id="108549" name="Text Box 5"/>
          <p:cNvSpPr txBox="1">
            <a:spLocks noChangeArrowheads="1"/>
          </p:cNvSpPr>
          <p:nvPr/>
        </p:nvSpPr>
        <p:spPr bwMode="auto">
          <a:xfrm>
            <a:off x="3962400" y="1752600"/>
            <a:ext cx="44958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In order to describe potential energy, </a:t>
            </a:r>
            <a:r>
              <a:rPr lang="en-US">
                <a:solidFill>
                  <a:srgbClr val="003300"/>
                </a:solidFill>
                <a:latin typeface="Monotype Corsiva" charset="0"/>
              </a:rPr>
              <a:t>U,</a:t>
            </a:r>
            <a:r>
              <a:rPr lang="en-US">
                <a:solidFill>
                  <a:srgbClr val="FF0000"/>
                </a:solidFill>
                <a:latin typeface="Monotype Corsiva" charset="0"/>
              </a:rPr>
              <a:t> a system must be defined.</a:t>
            </a:r>
          </a:p>
        </p:txBody>
      </p:sp>
      <p:sp>
        <p:nvSpPr>
          <p:cNvPr id="108550" name="Text Box 6"/>
          <p:cNvSpPr txBox="1">
            <a:spLocks noChangeArrowheads="1"/>
          </p:cNvSpPr>
          <p:nvPr/>
        </p:nvSpPr>
        <p:spPr bwMode="auto">
          <a:xfrm>
            <a:off x="457200" y="3810000"/>
            <a:ext cx="5486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What are other forms of energies in the universe?</a:t>
            </a:r>
            <a:endParaRPr lang="en-US">
              <a:solidFill>
                <a:srgbClr val="FF0000"/>
              </a:solidFill>
              <a:latin typeface="Arial Narrow" charset="0"/>
            </a:endParaRPr>
          </a:p>
        </p:txBody>
      </p:sp>
      <p:sp>
        <p:nvSpPr>
          <p:cNvPr id="108551" name="Text Box 7"/>
          <p:cNvSpPr txBox="1">
            <a:spLocks noChangeArrowheads="1"/>
          </p:cNvSpPr>
          <p:nvPr/>
        </p:nvSpPr>
        <p:spPr bwMode="auto">
          <a:xfrm>
            <a:off x="457200" y="2590800"/>
            <a:ext cx="5562600" cy="1077913"/>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The concept of potential energy can only be used under the special class of forces called the </a:t>
            </a:r>
            <a:r>
              <a:rPr lang="en-US" sz="2000" b="1" u="sng">
                <a:solidFill>
                  <a:srgbClr val="003400"/>
                </a:solidFill>
                <a:latin typeface="Monotype Corsiva" charset="0"/>
              </a:rPr>
              <a:t>conservative force </a:t>
            </a:r>
            <a:r>
              <a:rPr lang="en-US" sz="2000">
                <a:solidFill>
                  <a:srgbClr val="FF0000"/>
                </a:solidFill>
                <a:latin typeface="Monotype Corsiva" charset="0"/>
              </a:rPr>
              <a:t>which results in the principle of </a:t>
            </a:r>
            <a:r>
              <a:rPr lang="en-US" sz="2000" b="1" u="sng">
                <a:solidFill>
                  <a:srgbClr val="003300"/>
                </a:solidFill>
                <a:latin typeface="Monotype Corsiva" charset="0"/>
              </a:rPr>
              <a:t>conservation of mechanical energy</a:t>
            </a:r>
            <a:r>
              <a:rPr lang="en-US" b="1" u="sng">
                <a:solidFill>
                  <a:srgbClr val="003300"/>
                </a:solidFill>
                <a:latin typeface="Monotype Corsiva" charset="0"/>
              </a:rPr>
              <a:t>.</a:t>
            </a:r>
          </a:p>
        </p:txBody>
      </p:sp>
      <p:sp>
        <p:nvSpPr>
          <p:cNvPr id="108552" name="Text Box 8"/>
          <p:cNvSpPr txBox="1">
            <a:spLocks noChangeArrowheads="1"/>
          </p:cNvSpPr>
          <p:nvPr/>
        </p:nvSpPr>
        <p:spPr bwMode="auto">
          <a:xfrm>
            <a:off x="914400" y="4343400"/>
            <a:ext cx="23622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003300"/>
                </a:solidFill>
                <a:latin typeface="Monotype Corsiva" charset="0"/>
              </a:rPr>
              <a:t>Mechanical Energy</a:t>
            </a:r>
          </a:p>
        </p:txBody>
      </p:sp>
      <p:sp>
        <p:nvSpPr>
          <p:cNvPr id="108553" name="Text Box 9"/>
          <p:cNvSpPr txBox="1">
            <a:spLocks noChangeArrowheads="1"/>
          </p:cNvSpPr>
          <p:nvPr/>
        </p:nvSpPr>
        <p:spPr bwMode="auto">
          <a:xfrm>
            <a:off x="6172200" y="4343400"/>
            <a:ext cx="23622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003300"/>
                </a:solidFill>
                <a:latin typeface="Monotype Corsiva" charset="0"/>
              </a:rPr>
              <a:t>Biological Energy</a:t>
            </a:r>
          </a:p>
        </p:txBody>
      </p:sp>
      <p:sp>
        <p:nvSpPr>
          <p:cNvPr id="108554" name="Text Box 10"/>
          <p:cNvSpPr txBox="1">
            <a:spLocks noChangeArrowheads="1"/>
          </p:cNvSpPr>
          <p:nvPr/>
        </p:nvSpPr>
        <p:spPr bwMode="auto">
          <a:xfrm>
            <a:off x="1447800" y="4876800"/>
            <a:ext cx="29718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003300"/>
                </a:solidFill>
                <a:latin typeface="Monotype Corsiva" charset="0"/>
              </a:rPr>
              <a:t>Electromagnetic Energy</a:t>
            </a:r>
          </a:p>
        </p:txBody>
      </p:sp>
      <p:sp>
        <p:nvSpPr>
          <p:cNvPr id="108555" name="Text Box 11"/>
          <p:cNvSpPr txBox="1">
            <a:spLocks noChangeArrowheads="1"/>
          </p:cNvSpPr>
          <p:nvPr/>
        </p:nvSpPr>
        <p:spPr bwMode="auto">
          <a:xfrm>
            <a:off x="5029200" y="4876800"/>
            <a:ext cx="23622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003300"/>
                </a:solidFill>
                <a:latin typeface="Monotype Corsiva" charset="0"/>
              </a:rPr>
              <a:t>Nuclear Energy</a:t>
            </a:r>
          </a:p>
        </p:txBody>
      </p:sp>
      <p:sp>
        <p:nvSpPr>
          <p:cNvPr id="108556" name="Text Box 12"/>
          <p:cNvSpPr txBox="1">
            <a:spLocks noChangeArrowheads="1"/>
          </p:cNvSpPr>
          <p:nvPr/>
        </p:nvSpPr>
        <p:spPr bwMode="auto">
          <a:xfrm>
            <a:off x="3543300" y="4343400"/>
            <a:ext cx="23622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003300"/>
                </a:solidFill>
                <a:latin typeface="Monotype Corsiva" charset="0"/>
              </a:rPr>
              <a:t>Chemical Energy</a:t>
            </a:r>
          </a:p>
        </p:txBody>
      </p:sp>
      <p:graphicFrame>
        <p:nvGraphicFramePr>
          <p:cNvPr id="108557" name="Object 2"/>
          <p:cNvGraphicFramePr>
            <a:graphicFrameLocks noChangeAspect="1"/>
          </p:cNvGraphicFramePr>
          <p:nvPr/>
        </p:nvGraphicFramePr>
        <p:xfrm>
          <a:off x="6172200" y="2906713"/>
          <a:ext cx="534988" cy="433387"/>
        </p:xfrm>
        <a:graphic>
          <a:graphicData uri="http://schemas.openxmlformats.org/presentationml/2006/ole">
            <p:oleObj spid="_x0000_s485378" name="Equation" r:id="rId3" imgW="368280" imgH="228600" progId="Equation.DSMT4">
              <p:embed/>
            </p:oleObj>
          </a:graphicData>
        </a:graphic>
      </p:graphicFrame>
      <p:sp>
        <p:nvSpPr>
          <p:cNvPr id="108558" name="Text Box 14"/>
          <p:cNvSpPr txBox="1">
            <a:spLocks noChangeArrowheads="1"/>
          </p:cNvSpPr>
          <p:nvPr/>
        </p:nvSpPr>
        <p:spPr bwMode="auto">
          <a:xfrm>
            <a:off x="457200" y="5410200"/>
            <a:ext cx="8229600" cy="42545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These different types of energies are stored in the universe in many different forms!!!</a:t>
            </a:r>
          </a:p>
        </p:txBody>
      </p:sp>
      <p:sp>
        <p:nvSpPr>
          <p:cNvPr id="108559" name="Text Box 15"/>
          <p:cNvSpPr txBox="1">
            <a:spLocks noChangeArrowheads="1"/>
          </p:cNvSpPr>
          <p:nvPr/>
        </p:nvSpPr>
        <p:spPr bwMode="auto">
          <a:xfrm>
            <a:off x="609600" y="5899150"/>
            <a:ext cx="7620000" cy="701675"/>
          </a:xfrm>
          <a:prstGeom prst="rect">
            <a:avLst/>
          </a:prstGeom>
          <a:solidFill>
            <a:schemeClr val="bg1"/>
          </a:solidFill>
          <a:ln w="28575">
            <a:noFill/>
            <a:miter lim="800000"/>
            <a:headEnd/>
            <a:tailEnd/>
          </a:ln>
        </p:spPr>
        <p:txBody>
          <a:bodyPr>
            <a:prstTxWarp prst="textNoShape">
              <a:avLst/>
            </a:prstTxWarp>
            <a:spAutoFit/>
          </a:bodyPr>
          <a:lstStyle/>
          <a:p>
            <a:pPr>
              <a:spcBef>
                <a:spcPct val="20000"/>
              </a:spcBef>
            </a:pPr>
            <a:r>
              <a:rPr lang="en-US" sz="2000" b="1">
                <a:solidFill>
                  <a:srgbClr val="FF0000"/>
                </a:solidFill>
                <a:latin typeface="Arial Narrow" charset="0"/>
              </a:rPr>
              <a:t>If one takes into account ALL forms of energy, the total energy in the entire universe is conserved.  It just transforms from one form to another.</a:t>
            </a:r>
          </a:p>
        </p:txBody>
      </p:sp>
      <p:graphicFrame>
        <p:nvGraphicFramePr>
          <p:cNvPr id="108560" name="Object 3"/>
          <p:cNvGraphicFramePr>
            <a:graphicFrameLocks noChangeAspect="1"/>
          </p:cNvGraphicFramePr>
          <p:nvPr/>
        </p:nvGraphicFramePr>
        <p:xfrm>
          <a:off x="6726238" y="2895600"/>
          <a:ext cx="1122362" cy="433388"/>
        </p:xfrm>
        <a:graphic>
          <a:graphicData uri="http://schemas.openxmlformats.org/presentationml/2006/ole">
            <p:oleObj spid="_x0000_s485379" name="Equation" r:id="rId4" imgW="774360" imgH="228600" progId="Equation.DSMT4">
              <p:embed/>
            </p:oleObj>
          </a:graphicData>
        </a:graphic>
      </p:graphicFrame>
      <p:graphicFrame>
        <p:nvGraphicFramePr>
          <p:cNvPr id="108561" name="Object 4"/>
          <p:cNvGraphicFramePr>
            <a:graphicFrameLocks noChangeAspect="1"/>
          </p:cNvGraphicFramePr>
          <p:nvPr/>
        </p:nvGraphicFramePr>
        <p:xfrm>
          <a:off x="7789863" y="2895600"/>
          <a:ext cx="1049337" cy="457200"/>
        </p:xfrm>
        <a:graphic>
          <a:graphicData uri="http://schemas.openxmlformats.org/presentationml/2006/ole">
            <p:oleObj spid="_x0000_s485380" name="Equation" r:id="rId5" imgW="723600" imgH="2412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08547"/>
                                        </p:tgtEl>
                                        <p:attrNameLst>
                                          <p:attrName>style.visibility</p:attrName>
                                        </p:attrNameLst>
                                      </p:cBhvr>
                                      <p:to>
                                        <p:strVal val="visible"/>
                                      </p:to>
                                    </p:set>
                                    <p:animEffect transition="in" filter="wipe(left)">
                                      <p:cBhvr>
                                        <p:cTn id="7" dur="500"/>
                                        <p:tgtEl>
                                          <p:spTgt spid="10854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08548"/>
                                        </p:tgtEl>
                                        <p:attrNameLst>
                                          <p:attrName>style.visibility</p:attrName>
                                        </p:attrNameLst>
                                      </p:cBhvr>
                                      <p:to>
                                        <p:strVal val="visible"/>
                                      </p:to>
                                    </p:set>
                                    <p:animEffect transition="in" filter="wipe(left)">
                                      <p:cBhvr>
                                        <p:cTn id="12" dur="500"/>
                                        <p:tgtEl>
                                          <p:spTgt spid="10854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08549"/>
                                        </p:tgtEl>
                                        <p:attrNameLst>
                                          <p:attrName>style.visibility</p:attrName>
                                        </p:attrNameLst>
                                      </p:cBhvr>
                                      <p:to>
                                        <p:strVal val="visible"/>
                                      </p:to>
                                    </p:set>
                                    <p:animEffect transition="in" filter="wipe(left)">
                                      <p:cBhvr>
                                        <p:cTn id="17" dur="500"/>
                                        <p:tgtEl>
                                          <p:spTgt spid="10854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08551"/>
                                        </p:tgtEl>
                                        <p:attrNameLst>
                                          <p:attrName>style.visibility</p:attrName>
                                        </p:attrNameLst>
                                      </p:cBhvr>
                                      <p:to>
                                        <p:strVal val="visible"/>
                                      </p:to>
                                    </p:set>
                                    <p:animEffect transition="in" filter="wipe(left)">
                                      <p:cBhvr>
                                        <p:cTn id="22" dur="500"/>
                                        <p:tgtEl>
                                          <p:spTgt spid="10855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108557"/>
                                        </p:tgtEl>
                                        <p:attrNameLst>
                                          <p:attrName>style.visibility</p:attrName>
                                        </p:attrNameLst>
                                      </p:cBhvr>
                                      <p:to>
                                        <p:strVal val="visible"/>
                                      </p:to>
                                    </p:set>
                                    <p:animEffect transition="in" filter="wipe(left)">
                                      <p:cBhvr>
                                        <p:cTn id="27" dur="500"/>
                                        <p:tgtEl>
                                          <p:spTgt spid="10855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108560"/>
                                        </p:tgtEl>
                                        <p:attrNameLst>
                                          <p:attrName>style.visibility</p:attrName>
                                        </p:attrNameLst>
                                      </p:cBhvr>
                                      <p:to>
                                        <p:strVal val="visible"/>
                                      </p:to>
                                    </p:set>
                                    <p:animEffect transition="in" filter="wipe(left)">
                                      <p:cBhvr>
                                        <p:cTn id="32" dur="500"/>
                                        <p:tgtEl>
                                          <p:spTgt spid="10856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108561"/>
                                        </p:tgtEl>
                                        <p:attrNameLst>
                                          <p:attrName>style.visibility</p:attrName>
                                        </p:attrNameLst>
                                      </p:cBhvr>
                                      <p:to>
                                        <p:strVal val="visible"/>
                                      </p:to>
                                    </p:set>
                                    <p:animEffect transition="in" filter="wipe(left)">
                                      <p:cBhvr>
                                        <p:cTn id="37" dur="500"/>
                                        <p:tgtEl>
                                          <p:spTgt spid="10856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08550"/>
                                        </p:tgtEl>
                                        <p:attrNameLst>
                                          <p:attrName>style.visibility</p:attrName>
                                        </p:attrNameLst>
                                      </p:cBhvr>
                                      <p:to>
                                        <p:strVal val="visible"/>
                                      </p:to>
                                    </p:set>
                                    <p:animEffect transition="in" filter="wipe(left)">
                                      <p:cBhvr>
                                        <p:cTn id="42" dur="500"/>
                                        <p:tgtEl>
                                          <p:spTgt spid="10855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108552"/>
                                        </p:tgtEl>
                                        <p:attrNameLst>
                                          <p:attrName>style.visibility</p:attrName>
                                        </p:attrNameLst>
                                      </p:cBhvr>
                                      <p:to>
                                        <p:strVal val="visible"/>
                                      </p:to>
                                    </p:set>
                                    <p:animEffect transition="in" filter="wipe(left)">
                                      <p:cBhvr>
                                        <p:cTn id="47" dur="500"/>
                                        <p:tgtEl>
                                          <p:spTgt spid="10855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108556"/>
                                        </p:tgtEl>
                                        <p:attrNameLst>
                                          <p:attrName>style.visibility</p:attrName>
                                        </p:attrNameLst>
                                      </p:cBhvr>
                                      <p:to>
                                        <p:strVal val="visible"/>
                                      </p:to>
                                    </p:set>
                                    <p:animEffect transition="in" filter="wipe(left)">
                                      <p:cBhvr>
                                        <p:cTn id="52" dur="500"/>
                                        <p:tgtEl>
                                          <p:spTgt spid="10855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108553"/>
                                        </p:tgtEl>
                                        <p:attrNameLst>
                                          <p:attrName>style.visibility</p:attrName>
                                        </p:attrNameLst>
                                      </p:cBhvr>
                                      <p:to>
                                        <p:strVal val="visible"/>
                                      </p:to>
                                    </p:set>
                                    <p:animEffect transition="in" filter="wipe(left)">
                                      <p:cBhvr>
                                        <p:cTn id="57" dur="500"/>
                                        <p:tgtEl>
                                          <p:spTgt spid="10855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108554"/>
                                        </p:tgtEl>
                                        <p:attrNameLst>
                                          <p:attrName>style.visibility</p:attrName>
                                        </p:attrNameLst>
                                      </p:cBhvr>
                                      <p:to>
                                        <p:strVal val="visible"/>
                                      </p:to>
                                    </p:set>
                                    <p:animEffect transition="in" filter="wipe(left)">
                                      <p:cBhvr>
                                        <p:cTn id="62" dur="500"/>
                                        <p:tgtEl>
                                          <p:spTgt spid="10855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108555"/>
                                        </p:tgtEl>
                                        <p:attrNameLst>
                                          <p:attrName>style.visibility</p:attrName>
                                        </p:attrNameLst>
                                      </p:cBhvr>
                                      <p:to>
                                        <p:strVal val="visible"/>
                                      </p:to>
                                    </p:set>
                                    <p:animEffect transition="in" filter="wipe(left)">
                                      <p:cBhvr>
                                        <p:cTn id="67" dur="500"/>
                                        <p:tgtEl>
                                          <p:spTgt spid="108555"/>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108558"/>
                                        </p:tgtEl>
                                        <p:attrNameLst>
                                          <p:attrName>style.visibility</p:attrName>
                                        </p:attrNameLst>
                                      </p:cBhvr>
                                      <p:to>
                                        <p:strVal val="visible"/>
                                      </p:to>
                                    </p:set>
                                    <p:animEffect transition="in" filter="wipe(left)">
                                      <p:cBhvr>
                                        <p:cTn id="72" dur="500"/>
                                        <p:tgtEl>
                                          <p:spTgt spid="108558"/>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108559"/>
                                        </p:tgtEl>
                                        <p:attrNameLst>
                                          <p:attrName>style.visibility</p:attrName>
                                        </p:attrNameLst>
                                      </p:cBhvr>
                                      <p:to>
                                        <p:strVal val="visible"/>
                                      </p:to>
                                    </p:set>
                                    <p:animEffect transition="in" filter="wipe(left)">
                                      <p:cBhvr>
                                        <p:cTn id="77" dur="500"/>
                                        <p:tgtEl>
                                          <p:spTgt spid="1085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animBg="1" autoUpdateAnimBg="0"/>
      <p:bldP spid="108548" grpId="0" animBg="1" autoUpdateAnimBg="0"/>
      <p:bldP spid="108549" grpId="0"/>
      <p:bldP spid="108550" grpId="0" animBg="1" autoUpdateAnimBg="0"/>
      <p:bldP spid="108551" grpId="0"/>
      <p:bldP spid="108552" grpId="0"/>
      <p:bldP spid="108553" grpId="0"/>
      <p:bldP spid="108554" grpId="0"/>
      <p:bldP spid="108555" grpId="0"/>
      <p:bldP spid="108556" grpId="0"/>
      <p:bldP spid="108558" grpId="0" animBg="1" autoUpdateAnimBg="0"/>
      <p:bldP spid="108559" grpId="0" animBg="1" autoUpdateAnimBg="0"/>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0733" name="Date Placeholder 3"/>
          <p:cNvSpPr>
            <a:spLocks noGrp="1"/>
          </p:cNvSpPr>
          <p:nvPr>
            <p:ph type="dt" sz="quarter" idx="10"/>
          </p:nvPr>
        </p:nvSpPr>
        <p:spPr>
          <a:noFill/>
        </p:spPr>
        <p:txBody>
          <a:bodyPr/>
          <a:lstStyle/>
          <a:p>
            <a:r>
              <a:rPr lang="en-US" smtClean="0"/>
              <a:t>Wednesday, June 22, 2011</a:t>
            </a:r>
          </a:p>
        </p:txBody>
      </p:sp>
      <p:sp>
        <p:nvSpPr>
          <p:cNvPr id="30734" name="Footer Placeholder 4"/>
          <p:cNvSpPr>
            <a:spLocks noGrp="1"/>
          </p:cNvSpPr>
          <p:nvPr>
            <p:ph type="ftr" sz="quarter" idx="11"/>
          </p:nvPr>
        </p:nvSpPr>
        <p:spPr>
          <a:noFill/>
        </p:spPr>
        <p:txBody>
          <a:bodyPr/>
          <a:lstStyle/>
          <a:p>
            <a:r>
              <a:rPr lang="en-US" smtClean="0"/>
              <a:t>PHYS 1443-001, Spring 2011 Dr. Jaehoon Yu</a:t>
            </a:r>
          </a:p>
        </p:txBody>
      </p:sp>
      <p:sp>
        <p:nvSpPr>
          <p:cNvPr id="30735" name="Slide Number Placeholder 5"/>
          <p:cNvSpPr>
            <a:spLocks noGrp="1"/>
          </p:cNvSpPr>
          <p:nvPr>
            <p:ph type="sldNum" sz="quarter" idx="12"/>
          </p:nvPr>
        </p:nvSpPr>
        <p:spPr>
          <a:noFill/>
        </p:spPr>
        <p:txBody>
          <a:bodyPr/>
          <a:lstStyle/>
          <a:p>
            <a:fld id="{E2D9407C-F63E-F448-88C7-9FF8964C5977}" type="slidenum">
              <a:rPr lang="en-US"/>
              <a:pPr/>
              <a:t>5</a:t>
            </a:fld>
            <a:endParaRPr lang="en-US"/>
          </a:p>
        </p:txBody>
      </p:sp>
      <p:sp>
        <p:nvSpPr>
          <p:cNvPr id="30736" name="Rectangle 2"/>
          <p:cNvSpPr>
            <a:spLocks noGrp="1" noChangeArrowheads="1"/>
          </p:cNvSpPr>
          <p:nvPr>
            <p:ph type="title"/>
          </p:nvPr>
        </p:nvSpPr>
        <p:spPr>
          <a:xfrm>
            <a:off x="685800" y="228600"/>
            <a:ext cx="7772400" cy="533400"/>
          </a:xfrm>
        </p:spPr>
        <p:txBody>
          <a:bodyPr/>
          <a:lstStyle/>
          <a:p>
            <a:r>
              <a:rPr lang="en-US"/>
              <a:t>Gravitational Potential Energy</a:t>
            </a:r>
          </a:p>
        </p:txBody>
      </p:sp>
      <p:sp>
        <p:nvSpPr>
          <p:cNvPr id="600067" name="Text Box 3"/>
          <p:cNvSpPr txBox="1">
            <a:spLocks noChangeArrowheads="1"/>
          </p:cNvSpPr>
          <p:nvPr/>
        </p:nvSpPr>
        <p:spPr bwMode="auto">
          <a:xfrm>
            <a:off x="2057400" y="1905000"/>
            <a:ext cx="6858000" cy="10064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When an object is falling, the gravitational force, M</a:t>
            </a:r>
            <a:r>
              <a:rPr lang="en-US" sz="2000" b="1">
                <a:solidFill>
                  <a:srgbClr val="FF0000"/>
                </a:solidFill>
                <a:latin typeface="Monotype Corsiva" charset="0"/>
              </a:rPr>
              <a:t>g</a:t>
            </a:r>
            <a:r>
              <a:rPr lang="en-US" sz="2000">
                <a:solidFill>
                  <a:srgbClr val="FF0000"/>
                </a:solidFill>
                <a:latin typeface="Monotype Corsiva" charset="0"/>
              </a:rPr>
              <a:t>, performs the work on the object, increasing the object’s kinetic energy.  So the potential energy of an object at height h, the potential to do work, is expressed as</a:t>
            </a:r>
          </a:p>
        </p:txBody>
      </p:sp>
      <p:sp>
        <p:nvSpPr>
          <p:cNvPr id="600068" name="Text Box 4"/>
          <p:cNvSpPr txBox="1">
            <a:spLocks noChangeArrowheads="1"/>
          </p:cNvSpPr>
          <p:nvPr/>
        </p:nvSpPr>
        <p:spPr bwMode="auto">
          <a:xfrm>
            <a:off x="457200" y="914400"/>
            <a:ext cx="8305800" cy="85090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chemeClr val="accent2"/>
                </a:solidFill>
                <a:latin typeface="Monotype Corsiva" charset="0"/>
              </a:rPr>
              <a:t>This potential energy is given to an object by the gravitational field in the system of Earth by virtue of the object’s height from an arbitrary zero level</a:t>
            </a:r>
          </a:p>
        </p:txBody>
      </p:sp>
      <p:grpSp>
        <p:nvGrpSpPr>
          <p:cNvPr id="2" name="Group 5"/>
          <p:cNvGrpSpPr>
            <a:grpSpLocks/>
          </p:cNvGrpSpPr>
          <p:nvPr/>
        </p:nvGrpSpPr>
        <p:grpSpPr bwMode="auto">
          <a:xfrm>
            <a:off x="609600" y="3505200"/>
            <a:ext cx="1143000" cy="1981200"/>
            <a:chOff x="1510" y="3360"/>
            <a:chExt cx="720" cy="1248"/>
          </a:xfrm>
        </p:grpSpPr>
        <p:sp>
          <p:nvSpPr>
            <p:cNvPr id="30755" name="AutoShape 6"/>
            <p:cNvSpPr>
              <a:spLocks noChangeArrowheads="1"/>
            </p:cNvSpPr>
            <p:nvPr/>
          </p:nvSpPr>
          <p:spPr bwMode="auto">
            <a:xfrm>
              <a:off x="1798" y="3360"/>
              <a:ext cx="432" cy="288"/>
            </a:xfrm>
            <a:prstGeom prst="cube">
              <a:avLst>
                <a:gd name="adj" fmla="val 25000"/>
              </a:avLst>
            </a:prstGeom>
            <a:solidFill>
              <a:srgbClr val="663300"/>
            </a:solidFill>
            <a:ln w="9525">
              <a:solidFill>
                <a:srgbClr val="008000"/>
              </a:solidFill>
              <a:miter lim="800000"/>
              <a:headEnd/>
              <a:tailEnd/>
            </a:ln>
          </p:spPr>
          <p:txBody>
            <a:bodyPr wrap="none" anchor="ctr">
              <a:prstTxWarp prst="textNoShape">
                <a:avLst/>
              </a:prstTxWarp>
            </a:bodyPr>
            <a:lstStyle/>
            <a:p>
              <a:pPr algn="ctr"/>
              <a:r>
                <a:rPr lang="en-US">
                  <a:solidFill>
                    <a:srgbClr val="FFFF99"/>
                  </a:solidFill>
                  <a:latin typeface="Monotype Corsiva" charset="0"/>
                </a:rPr>
                <a:t>m</a:t>
              </a:r>
            </a:p>
          </p:txBody>
        </p:sp>
        <p:sp>
          <p:nvSpPr>
            <p:cNvPr id="30756" name="Text Box 7"/>
            <p:cNvSpPr txBox="1">
              <a:spLocks noChangeArrowheads="1"/>
            </p:cNvSpPr>
            <p:nvPr/>
          </p:nvSpPr>
          <p:spPr bwMode="auto">
            <a:xfrm>
              <a:off x="1681" y="3974"/>
              <a:ext cx="21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h</a:t>
              </a:r>
              <a:r>
                <a:rPr lang="en-US" sz="2000" baseline="-25000">
                  <a:solidFill>
                    <a:schemeClr val="accent2"/>
                  </a:solidFill>
                  <a:latin typeface="Monotype Corsiva" charset="0"/>
                </a:rPr>
                <a:t>f</a:t>
              </a:r>
              <a:endParaRPr lang="en-US" sz="2000" b="1">
                <a:solidFill>
                  <a:schemeClr val="accent2"/>
                </a:solidFill>
                <a:latin typeface="Monotype Corsiva" charset="0"/>
              </a:endParaRPr>
            </a:p>
          </p:txBody>
        </p:sp>
        <p:sp>
          <p:nvSpPr>
            <p:cNvPr id="30757" name="Line 8"/>
            <p:cNvSpPr>
              <a:spLocks noChangeShapeType="1"/>
            </p:cNvSpPr>
            <p:nvPr/>
          </p:nvSpPr>
          <p:spPr bwMode="auto">
            <a:xfrm flipH="1">
              <a:off x="1510" y="3648"/>
              <a:ext cx="288"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30758" name="Line 9"/>
            <p:cNvSpPr>
              <a:spLocks noChangeShapeType="1"/>
            </p:cNvSpPr>
            <p:nvPr/>
          </p:nvSpPr>
          <p:spPr bwMode="auto">
            <a:xfrm>
              <a:off x="1654" y="3648"/>
              <a:ext cx="0" cy="960"/>
            </a:xfrm>
            <a:prstGeom prst="line">
              <a:avLst/>
            </a:prstGeom>
            <a:noFill/>
            <a:ln w="9525">
              <a:solidFill>
                <a:schemeClr val="tx1"/>
              </a:solidFill>
              <a:round/>
              <a:headEnd type="triangle" w="med" len="med"/>
              <a:tailEnd type="triangle" w="med" len="med"/>
            </a:ln>
          </p:spPr>
          <p:txBody>
            <a:bodyPr>
              <a:prstTxWarp prst="textNoShape">
                <a:avLst/>
              </a:prstTxWarp>
            </a:bodyPr>
            <a:lstStyle/>
            <a:p>
              <a:endParaRPr lang="en-US"/>
            </a:p>
          </p:txBody>
        </p:sp>
      </p:grpSp>
      <p:grpSp>
        <p:nvGrpSpPr>
          <p:cNvPr id="3" name="Group 10"/>
          <p:cNvGrpSpPr>
            <a:grpSpLocks/>
          </p:cNvGrpSpPr>
          <p:nvPr/>
        </p:nvGrpSpPr>
        <p:grpSpPr bwMode="auto">
          <a:xfrm>
            <a:off x="228600" y="2362200"/>
            <a:ext cx="1752600" cy="3124200"/>
            <a:chOff x="144" y="1488"/>
            <a:chExt cx="1104" cy="1968"/>
          </a:xfrm>
        </p:grpSpPr>
        <p:grpSp>
          <p:nvGrpSpPr>
            <p:cNvPr id="5" name="Group 11"/>
            <p:cNvGrpSpPr>
              <a:grpSpLocks/>
            </p:cNvGrpSpPr>
            <p:nvPr/>
          </p:nvGrpSpPr>
          <p:grpSpPr bwMode="auto">
            <a:xfrm>
              <a:off x="144" y="1488"/>
              <a:ext cx="1104" cy="1968"/>
              <a:chOff x="144" y="1488"/>
              <a:chExt cx="1104" cy="1968"/>
            </a:xfrm>
          </p:grpSpPr>
          <p:sp>
            <p:nvSpPr>
              <p:cNvPr id="30748" name="AutoShape 12"/>
              <p:cNvSpPr>
                <a:spLocks noChangeArrowheads="1"/>
              </p:cNvSpPr>
              <p:nvPr/>
            </p:nvSpPr>
            <p:spPr bwMode="auto">
              <a:xfrm>
                <a:off x="672" y="1488"/>
                <a:ext cx="432" cy="288"/>
              </a:xfrm>
              <a:prstGeom prst="cube">
                <a:avLst>
                  <a:gd name="adj" fmla="val 25000"/>
                </a:avLst>
              </a:prstGeom>
              <a:solidFill>
                <a:srgbClr val="663300"/>
              </a:solidFill>
              <a:ln w="9525">
                <a:solidFill>
                  <a:srgbClr val="008000"/>
                </a:solidFill>
                <a:miter lim="800000"/>
                <a:headEnd/>
                <a:tailEnd/>
              </a:ln>
            </p:spPr>
            <p:txBody>
              <a:bodyPr wrap="none" anchor="ctr">
                <a:prstTxWarp prst="textNoShape">
                  <a:avLst/>
                </a:prstTxWarp>
              </a:bodyPr>
              <a:lstStyle/>
              <a:p>
                <a:pPr algn="ctr"/>
                <a:r>
                  <a:rPr lang="en-US">
                    <a:solidFill>
                      <a:srgbClr val="FFFF99"/>
                    </a:solidFill>
                    <a:latin typeface="Monotype Corsiva" charset="0"/>
                  </a:rPr>
                  <a:t>m</a:t>
                </a:r>
              </a:p>
            </p:txBody>
          </p:sp>
          <p:sp>
            <p:nvSpPr>
              <p:cNvPr id="30749" name="Line 13"/>
              <p:cNvSpPr>
                <a:spLocks noChangeShapeType="1"/>
              </p:cNvSpPr>
              <p:nvPr/>
            </p:nvSpPr>
            <p:spPr bwMode="auto">
              <a:xfrm>
                <a:off x="864" y="1680"/>
                <a:ext cx="0" cy="480"/>
              </a:xfrm>
              <a:prstGeom prst="line">
                <a:avLst/>
              </a:prstGeom>
              <a:noFill/>
              <a:ln w="38100">
                <a:solidFill>
                  <a:srgbClr val="FF0000"/>
                </a:solidFill>
                <a:round/>
                <a:headEnd/>
                <a:tailEnd type="triangle" w="med" len="med"/>
              </a:ln>
            </p:spPr>
            <p:txBody>
              <a:bodyPr>
                <a:prstTxWarp prst="textNoShape">
                  <a:avLst/>
                </a:prstTxWarp>
              </a:bodyPr>
              <a:lstStyle/>
              <a:p>
                <a:endParaRPr lang="en-US"/>
              </a:p>
            </p:txBody>
          </p:sp>
          <p:sp>
            <p:nvSpPr>
              <p:cNvPr id="30750" name="Text Box 14"/>
              <p:cNvSpPr txBox="1">
                <a:spLocks noChangeArrowheads="1"/>
              </p:cNvSpPr>
              <p:nvPr/>
            </p:nvSpPr>
            <p:spPr bwMode="auto">
              <a:xfrm>
                <a:off x="864" y="1851"/>
                <a:ext cx="27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30751" name="Text Box 15"/>
              <p:cNvSpPr txBox="1">
                <a:spLocks noChangeArrowheads="1"/>
              </p:cNvSpPr>
              <p:nvPr/>
            </p:nvSpPr>
            <p:spPr bwMode="auto">
              <a:xfrm>
                <a:off x="288" y="1910"/>
                <a:ext cx="21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h</a:t>
                </a:r>
                <a:r>
                  <a:rPr lang="en-US" sz="2000" baseline="-25000">
                    <a:solidFill>
                      <a:schemeClr val="accent2"/>
                    </a:solidFill>
                    <a:latin typeface="Monotype Corsiva" charset="0"/>
                  </a:rPr>
                  <a:t>i</a:t>
                </a:r>
                <a:endParaRPr lang="en-US" sz="2000" b="1">
                  <a:solidFill>
                    <a:schemeClr val="accent2"/>
                  </a:solidFill>
                  <a:latin typeface="Monotype Corsiva" charset="0"/>
                </a:endParaRPr>
              </a:p>
            </p:txBody>
          </p:sp>
          <p:sp>
            <p:nvSpPr>
              <p:cNvPr id="30752" name="Line 16"/>
              <p:cNvSpPr>
                <a:spLocks noChangeShapeType="1"/>
              </p:cNvSpPr>
              <p:nvPr/>
            </p:nvSpPr>
            <p:spPr bwMode="auto">
              <a:xfrm>
                <a:off x="144" y="3456"/>
                <a:ext cx="1104" cy="0"/>
              </a:xfrm>
              <a:prstGeom prst="line">
                <a:avLst/>
              </a:prstGeom>
              <a:noFill/>
              <a:ln w="76200">
                <a:solidFill>
                  <a:schemeClr val="tx1"/>
                </a:solidFill>
                <a:round/>
                <a:headEnd/>
                <a:tailEnd/>
              </a:ln>
            </p:spPr>
            <p:txBody>
              <a:bodyPr>
                <a:prstTxWarp prst="textNoShape">
                  <a:avLst/>
                </a:prstTxWarp>
              </a:bodyPr>
              <a:lstStyle/>
              <a:p>
                <a:endParaRPr lang="en-US"/>
              </a:p>
            </p:txBody>
          </p:sp>
          <p:sp>
            <p:nvSpPr>
              <p:cNvPr id="30753" name="Line 17"/>
              <p:cNvSpPr>
                <a:spLocks noChangeShapeType="1"/>
              </p:cNvSpPr>
              <p:nvPr/>
            </p:nvSpPr>
            <p:spPr bwMode="auto">
              <a:xfrm flipH="1">
                <a:off x="240" y="1776"/>
                <a:ext cx="480"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30754" name="Line 18"/>
              <p:cNvSpPr>
                <a:spLocks noChangeShapeType="1"/>
              </p:cNvSpPr>
              <p:nvPr/>
            </p:nvSpPr>
            <p:spPr bwMode="auto">
              <a:xfrm>
                <a:off x="288" y="1776"/>
                <a:ext cx="0" cy="1680"/>
              </a:xfrm>
              <a:prstGeom prst="line">
                <a:avLst/>
              </a:prstGeom>
              <a:noFill/>
              <a:ln w="9525">
                <a:solidFill>
                  <a:schemeClr val="tx1"/>
                </a:solidFill>
                <a:round/>
                <a:headEnd type="triangle" w="med" len="med"/>
                <a:tailEnd type="triangle" w="med" len="med"/>
              </a:ln>
            </p:spPr>
            <p:txBody>
              <a:bodyPr>
                <a:prstTxWarp prst="textNoShape">
                  <a:avLst/>
                </a:prstTxWarp>
              </a:bodyPr>
              <a:lstStyle/>
              <a:p>
                <a:endParaRPr lang="en-US"/>
              </a:p>
            </p:txBody>
          </p:sp>
        </p:grpSp>
        <p:sp>
          <p:nvSpPr>
            <p:cNvPr id="30747" name="Line 19"/>
            <p:cNvSpPr>
              <a:spLocks noChangeShapeType="1"/>
            </p:cNvSpPr>
            <p:nvPr/>
          </p:nvSpPr>
          <p:spPr bwMode="auto">
            <a:xfrm flipV="1">
              <a:off x="912" y="3312"/>
              <a:ext cx="0" cy="144"/>
            </a:xfrm>
            <a:prstGeom prst="line">
              <a:avLst/>
            </a:prstGeom>
            <a:noFill/>
            <a:ln w="9525">
              <a:solidFill>
                <a:schemeClr val="tx1"/>
              </a:solidFill>
              <a:round/>
              <a:headEnd/>
              <a:tailEnd type="oval" w="med" len="med"/>
            </a:ln>
          </p:spPr>
          <p:txBody>
            <a:bodyPr>
              <a:prstTxWarp prst="textNoShape">
                <a:avLst/>
              </a:prstTxWarp>
            </a:bodyPr>
            <a:lstStyle/>
            <a:p>
              <a:endParaRPr lang="en-US"/>
            </a:p>
          </p:txBody>
        </p:sp>
      </p:grpSp>
      <p:graphicFrame>
        <p:nvGraphicFramePr>
          <p:cNvPr id="600084" name="Object 2"/>
          <p:cNvGraphicFramePr>
            <a:graphicFrameLocks noChangeAspect="1"/>
          </p:cNvGraphicFramePr>
          <p:nvPr/>
        </p:nvGraphicFramePr>
        <p:xfrm>
          <a:off x="2033588" y="3071813"/>
          <a:ext cx="684212" cy="300037"/>
        </p:xfrm>
        <a:graphic>
          <a:graphicData uri="http://schemas.openxmlformats.org/presentationml/2006/ole">
            <p:oleObj spid="_x0000_s486402" name="Equation" r:id="rId3" imgW="368280" imgH="164880" progId="Equation.DSMT4">
              <p:embed/>
            </p:oleObj>
          </a:graphicData>
        </a:graphic>
      </p:graphicFrame>
      <p:sp>
        <p:nvSpPr>
          <p:cNvPr id="600085" name="Text Box 21"/>
          <p:cNvSpPr txBox="1">
            <a:spLocks noChangeArrowheads="1"/>
          </p:cNvSpPr>
          <p:nvPr/>
        </p:nvSpPr>
        <p:spPr bwMode="auto">
          <a:xfrm>
            <a:off x="2209800" y="4864100"/>
            <a:ext cx="1447800" cy="85090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What does this mean?</a:t>
            </a:r>
            <a:endParaRPr lang="en-US">
              <a:solidFill>
                <a:srgbClr val="FF0000"/>
              </a:solidFill>
              <a:latin typeface="Arial Narrow" charset="0"/>
            </a:endParaRPr>
          </a:p>
        </p:txBody>
      </p:sp>
      <p:graphicFrame>
        <p:nvGraphicFramePr>
          <p:cNvPr id="600086" name="Object 3"/>
          <p:cNvGraphicFramePr>
            <a:graphicFrameLocks noChangeAspect="1"/>
          </p:cNvGraphicFramePr>
          <p:nvPr/>
        </p:nvGraphicFramePr>
        <p:xfrm>
          <a:off x="6248400" y="3621088"/>
          <a:ext cx="649288" cy="493712"/>
        </p:xfrm>
        <a:graphic>
          <a:graphicData uri="http://schemas.openxmlformats.org/presentationml/2006/ole">
            <p:oleObj spid="_x0000_s486403" name="Equation" r:id="rId4" imgW="342720" imgH="241200" progId="Equation.DSMT4">
              <p:embed/>
            </p:oleObj>
          </a:graphicData>
        </a:graphic>
      </p:graphicFrame>
      <p:sp>
        <p:nvSpPr>
          <p:cNvPr id="600087" name="Text Box 23"/>
          <p:cNvSpPr txBox="1">
            <a:spLocks noChangeArrowheads="1"/>
          </p:cNvSpPr>
          <p:nvPr/>
        </p:nvSpPr>
        <p:spPr bwMode="auto">
          <a:xfrm>
            <a:off x="2743200" y="3733800"/>
            <a:ext cx="3124200" cy="103505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The work done on the object by the gravitational force as the brick drops from h</a:t>
            </a:r>
            <a:r>
              <a:rPr lang="en-US" sz="2000" baseline="-25000">
                <a:solidFill>
                  <a:srgbClr val="FF0000"/>
                </a:solidFill>
                <a:latin typeface="Monotype Corsiva" charset="0"/>
              </a:rPr>
              <a:t>i </a:t>
            </a:r>
            <a:r>
              <a:rPr lang="en-US" sz="2000">
                <a:solidFill>
                  <a:srgbClr val="FF0000"/>
                </a:solidFill>
                <a:latin typeface="Monotype Corsiva" charset="0"/>
              </a:rPr>
              <a:t>to h</a:t>
            </a:r>
            <a:r>
              <a:rPr lang="en-US" sz="2000" baseline="-25000">
                <a:solidFill>
                  <a:srgbClr val="FF0000"/>
                </a:solidFill>
                <a:latin typeface="Monotype Corsiva" charset="0"/>
              </a:rPr>
              <a:t>f </a:t>
            </a:r>
            <a:r>
              <a:rPr lang="en-US" sz="2000">
                <a:solidFill>
                  <a:srgbClr val="FF0000"/>
                </a:solidFill>
                <a:latin typeface="Monotype Corsiva" charset="0"/>
              </a:rPr>
              <a:t> is:</a:t>
            </a:r>
          </a:p>
        </p:txBody>
      </p:sp>
      <p:graphicFrame>
        <p:nvGraphicFramePr>
          <p:cNvPr id="600088" name="Object 4"/>
          <p:cNvGraphicFramePr>
            <a:graphicFrameLocks noChangeAspect="1"/>
          </p:cNvGraphicFramePr>
          <p:nvPr/>
        </p:nvGraphicFramePr>
        <p:xfrm>
          <a:off x="7316788" y="3103563"/>
          <a:ext cx="1536700" cy="393700"/>
        </p:xfrm>
        <a:graphic>
          <a:graphicData uri="http://schemas.openxmlformats.org/presentationml/2006/ole">
            <p:oleObj spid="_x0000_s486404" name="Equation" r:id="rId5" imgW="660240" imgH="203040" progId="Equation.DSMT4">
              <p:embed/>
            </p:oleObj>
          </a:graphicData>
        </a:graphic>
      </p:graphicFrame>
      <p:graphicFrame>
        <p:nvGraphicFramePr>
          <p:cNvPr id="600089" name="Object 5"/>
          <p:cNvGraphicFramePr>
            <a:graphicFrameLocks noChangeAspect="1"/>
          </p:cNvGraphicFramePr>
          <p:nvPr/>
        </p:nvGraphicFramePr>
        <p:xfrm>
          <a:off x="6130925" y="3114675"/>
          <a:ext cx="803275" cy="368300"/>
        </p:xfrm>
        <a:graphic>
          <a:graphicData uri="http://schemas.openxmlformats.org/presentationml/2006/ole">
            <p:oleObj spid="_x0000_s486405" name="Equation" r:id="rId6" imgW="431640" imgH="203040" progId="Equation.DSMT4">
              <p:embed/>
            </p:oleObj>
          </a:graphicData>
        </a:graphic>
      </p:graphicFrame>
      <p:graphicFrame>
        <p:nvGraphicFramePr>
          <p:cNvPr id="600090" name="Object 6"/>
          <p:cNvGraphicFramePr>
            <a:graphicFrameLocks noChangeAspect="1"/>
          </p:cNvGraphicFramePr>
          <p:nvPr/>
        </p:nvGraphicFramePr>
        <p:xfrm>
          <a:off x="6248400" y="3962400"/>
          <a:ext cx="1731963" cy="493713"/>
        </p:xfrm>
        <a:graphic>
          <a:graphicData uri="http://schemas.openxmlformats.org/presentationml/2006/ole">
            <p:oleObj spid="_x0000_s486406" name="Equation" r:id="rId7" imgW="914400" imgH="241200" progId="Equation.DSMT4">
              <p:embed/>
            </p:oleObj>
          </a:graphicData>
        </a:graphic>
      </p:graphicFrame>
      <p:sp>
        <p:nvSpPr>
          <p:cNvPr id="600091" name="Text Box 27"/>
          <p:cNvSpPr txBox="1">
            <a:spLocks noChangeArrowheads="1"/>
          </p:cNvSpPr>
          <p:nvPr/>
        </p:nvSpPr>
        <p:spPr bwMode="auto">
          <a:xfrm>
            <a:off x="3733800" y="4954588"/>
            <a:ext cx="5334000" cy="669925"/>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Work by the gravitational force as the brick drops from y</a:t>
            </a:r>
            <a:r>
              <a:rPr lang="en-US" sz="1800" baseline="-25000">
                <a:solidFill>
                  <a:srgbClr val="FF0000"/>
                </a:solidFill>
                <a:latin typeface="Arial Narrow" charset="0"/>
              </a:rPr>
              <a:t>i </a:t>
            </a:r>
            <a:r>
              <a:rPr lang="en-US" sz="1800">
                <a:solidFill>
                  <a:srgbClr val="FF0000"/>
                </a:solidFill>
                <a:latin typeface="Arial Narrow" charset="0"/>
              </a:rPr>
              <a:t>to y</a:t>
            </a:r>
            <a:r>
              <a:rPr lang="en-US" sz="1800" baseline="-25000">
                <a:solidFill>
                  <a:srgbClr val="FF0000"/>
                </a:solidFill>
                <a:latin typeface="Arial Narrow" charset="0"/>
              </a:rPr>
              <a:t>f </a:t>
            </a:r>
            <a:r>
              <a:rPr lang="en-US" sz="1800">
                <a:solidFill>
                  <a:srgbClr val="FF0000"/>
                </a:solidFill>
                <a:latin typeface="Arial Narrow" charset="0"/>
              </a:rPr>
              <a:t> is the negative change of the system’s potential energy</a:t>
            </a:r>
          </a:p>
        </p:txBody>
      </p:sp>
      <p:sp>
        <p:nvSpPr>
          <p:cNvPr id="600092" name="Text Box 28"/>
          <p:cNvSpPr txBox="1">
            <a:spLocks noChangeArrowheads="1"/>
          </p:cNvSpPr>
          <p:nvPr/>
        </p:nvSpPr>
        <p:spPr bwMode="auto">
          <a:xfrm>
            <a:off x="2743200" y="5822950"/>
            <a:ext cx="6172200" cy="730250"/>
          </a:xfrm>
          <a:prstGeom prst="rect">
            <a:avLst/>
          </a:prstGeom>
          <a:solidFill>
            <a:srgbClr val="FFFFCC"/>
          </a:solidFill>
          <a:ln w="28575">
            <a:solidFill>
              <a:srgbClr val="FF0000"/>
            </a:solidFill>
            <a:miter lim="800000"/>
            <a:headEnd/>
            <a:tailEnd/>
          </a:ln>
        </p:spPr>
        <p:txBody>
          <a:bodyPr>
            <a:prstTxWarp prst="textNoShape">
              <a:avLst/>
            </a:prstTxWarp>
            <a:spAutoFit/>
          </a:bodyPr>
          <a:lstStyle/>
          <a:p>
            <a:pPr>
              <a:spcBef>
                <a:spcPct val="20000"/>
              </a:spcBef>
            </a:pPr>
            <a:r>
              <a:rPr lang="en-US" sz="2000" b="1">
                <a:solidFill>
                  <a:srgbClr val="FF0000"/>
                </a:solidFill>
                <a:latin typeface="Arial Narrow" charset="0"/>
                <a:sym typeface="Wingdings" charset="2"/>
              </a:rPr>
              <a:t> Potential energy was spent in order for the gravitational force to increase the brick’s kinetic energy.</a:t>
            </a:r>
            <a:endParaRPr lang="en-US" sz="2000" b="1">
              <a:solidFill>
                <a:srgbClr val="FF0000"/>
              </a:solidFill>
              <a:latin typeface="Arial Narrow" charset="0"/>
            </a:endParaRPr>
          </a:p>
        </p:txBody>
      </p:sp>
      <p:graphicFrame>
        <p:nvGraphicFramePr>
          <p:cNvPr id="600093" name="Object 7"/>
          <p:cNvGraphicFramePr>
            <a:graphicFrameLocks noChangeAspect="1"/>
          </p:cNvGraphicFramePr>
          <p:nvPr/>
        </p:nvGraphicFramePr>
        <p:xfrm>
          <a:off x="3703638" y="3013075"/>
          <a:ext cx="1606550" cy="552450"/>
        </p:xfrm>
        <a:graphic>
          <a:graphicData uri="http://schemas.openxmlformats.org/presentationml/2006/ole">
            <p:oleObj spid="_x0000_s486407" name="Equation" r:id="rId8" imgW="863280" imgH="304560" progId="Equation.DSMT4">
              <p:embed/>
            </p:oleObj>
          </a:graphicData>
        </a:graphic>
      </p:graphicFrame>
      <p:graphicFrame>
        <p:nvGraphicFramePr>
          <p:cNvPr id="600094" name="Object 8"/>
          <p:cNvGraphicFramePr>
            <a:graphicFrameLocks noChangeAspect="1"/>
          </p:cNvGraphicFramePr>
          <p:nvPr/>
        </p:nvGraphicFramePr>
        <p:xfrm>
          <a:off x="5292725" y="3013075"/>
          <a:ext cx="779463" cy="552450"/>
        </p:xfrm>
        <a:graphic>
          <a:graphicData uri="http://schemas.openxmlformats.org/presentationml/2006/ole">
            <p:oleObj spid="_x0000_s486408" name="Equation" r:id="rId9" imgW="419040" imgH="304560" progId="Equation.DSMT4">
              <p:embed/>
            </p:oleObj>
          </a:graphicData>
        </a:graphic>
      </p:graphicFrame>
      <p:graphicFrame>
        <p:nvGraphicFramePr>
          <p:cNvPr id="600095" name="Object 9"/>
          <p:cNvGraphicFramePr>
            <a:graphicFrameLocks noChangeAspect="1"/>
          </p:cNvGraphicFramePr>
          <p:nvPr/>
        </p:nvGraphicFramePr>
        <p:xfrm>
          <a:off x="7969250" y="4005263"/>
          <a:ext cx="1035050" cy="338137"/>
        </p:xfrm>
        <a:graphic>
          <a:graphicData uri="http://schemas.openxmlformats.org/presentationml/2006/ole">
            <p:oleObj spid="_x0000_s486409" name="Equation" r:id="rId10" imgW="545760" imgH="164880" progId="Equation.DSMT4">
              <p:embed/>
            </p:oleObj>
          </a:graphicData>
        </a:graphic>
      </p:graphicFrame>
      <p:graphicFrame>
        <p:nvGraphicFramePr>
          <p:cNvPr id="600096" name="Object 10"/>
          <p:cNvGraphicFramePr>
            <a:graphicFrameLocks noChangeAspect="1"/>
          </p:cNvGraphicFramePr>
          <p:nvPr/>
        </p:nvGraphicFramePr>
        <p:xfrm>
          <a:off x="6954838" y="3621088"/>
          <a:ext cx="1274762" cy="493712"/>
        </p:xfrm>
        <a:graphic>
          <a:graphicData uri="http://schemas.openxmlformats.org/presentationml/2006/ole">
            <p:oleObj spid="_x0000_s486410" name="Equation" r:id="rId11" imgW="672840" imgH="241200" progId="Equation.DSMT4">
              <p:embed/>
            </p:oleObj>
          </a:graphicData>
        </a:graphic>
      </p:graphicFrame>
      <p:graphicFrame>
        <p:nvGraphicFramePr>
          <p:cNvPr id="600097" name="Object 11"/>
          <p:cNvGraphicFramePr>
            <a:graphicFrameLocks noChangeAspect="1"/>
          </p:cNvGraphicFramePr>
          <p:nvPr/>
        </p:nvGraphicFramePr>
        <p:xfrm>
          <a:off x="2625725" y="2971800"/>
          <a:ext cx="1081088" cy="566738"/>
        </p:xfrm>
        <a:graphic>
          <a:graphicData uri="http://schemas.openxmlformats.org/presentationml/2006/ole">
            <p:oleObj spid="_x0000_s486411" name="Equation" r:id="rId12" imgW="495000" imgH="266400" progId="Equation.DSMT4">
              <p:embed/>
            </p:oleObj>
          </a:graphicData>
        </a:graphic>
      </p:graphicFrame>
      <p:graphicFrame>
        <p:nvGraphicFramePr>
          <p:cNvPr id="4" name="Object 12"/>
          <p:cNvGraphicFramePr>
            <a:graphicFrameLocks noChangeAspect="1"/>
          </p:cNvGraphicFramePr>
          <p:nvPr/>
        </p:nvGraphicFramePr>
        <p:xfrm>
          <a:off x="7215188" y="4495800"/>
          <a:ext cx="1395412" cy="355600"/>
        </p:xfrm>
        <a:graphic>
          <a:graphicData uri="http://schemas.openxmlformats.org/presentationml/2006/ole">
            <p:oleObj spid="_x0000_s486412" name="Equation" r:id="rId13" imgW="1130300" imgH="266700" progId="Equation.DSMT4">
              <p:embed/>
            </p:oleObj>
          </a:graphicData>
        </a:graphic>
      </p:graphicFrame>
      <p:sp>
        <p:nvSpPr>
          <p:cNvPr id="38" name="Text Box 21"/>
          <p:cNvSpPr txBox="1">
            <a:spLocks noChangeArrowheads="1"/>
          </p:cNvSpPr>
          <p:nvPr/>
        </p:nvSpPr>
        <p:spPr bwMode="auto">
          <a:xfrm>
            <a:off x="6477000" y="4414838"/>
            <a:ext cx="2362200" cy="461962"/>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(since                      )</a:t>
            </a:r>
            <a:endParaRPr lang="en-US">
              <a:solidFill>
                <a:srgbClr val="FF0000"/>
              </a:solidFill>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600068"/>
                                        </p:tgtEl>
                                        <p:attrNameLst>
                                          <p:attrName>style.visibility</p:attrName>
                                        </p:attrNameLst>
                                      </p:cBhvr>
                                      <p:to>
                                        <p:strVal val="visible"/>
                                      </p:to>
                                    </p:set>
                                    <p:animEffect transition="in" filter="wipe(left)">
                                      <p:cBhvr>
                                        <p:cTn id="7" dur="500"/>
                                        <p:tgtEl>
                                          <p:spTgt spid="60006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iterate type="wd">
                                    <p:tmPct val="10000"/>
                                  </p:iterate>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600067"/>
                                        </p:tgtEl>
                                        <p:attrNameLst>
                                          <p:attrName>style.visibility</p:attrName>
                                        </p:attrNameLst>
                                      </p:cBhvr>
                                      <p:to>
                                        <p:strVal val="visible"/>
                                      </p:to>
                                    </p:set>
                                    <p:animEffect transition="in" filter="wipe(left)">
                                      <p:cBhvr>
                                        <p:cTn id="17" dur="500"/>
                                        <p:tgtEl>
                                          <p:spTgt spid="60006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600084"/>
                                        </p:tgtEl>
                                        <p:attrNameLst>
                                          <p:attrName>style.visibility</p:attrName>
                                        </p:attrNameLst>
                                      </p:cBhvr>
                                      <p:to>
                                        <p:strVal val="visible"/>
                                      </p:to>
                                    </p:set>
                                    <p:animEffect transition="in" filter="wipe(left)">
                                      <p:cBhvr>
                                        <p:cTn id="22" dur="500"/>
                                        <p:tgtEl>
                                          <p:spTgt spid="60008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600097"/>
                                        </p:tgtEl>
                                        <p:attrNameLst>
                                          <p:attrName>style.visibility</p:attrName>
                                        </p:attrNameLst>
                                      </p:cBhvr>
                                      <p:to>
                                        <p:strVal val="visible"/>
                                      </p:to>
                                    </p:set>
                                    <p:animEffect transition="in" filter="wipe(left)">
                                      <p:cBhvr>
                                        <p:cTn id="27" dur="500"/>
                                        <p:tgtEl>
                                          <p:spTgt spid="60009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600093"/>
                                        </p:tgtEl>
                                        <p:attrNameLst>
                                          <p:attrName>style.visibility</p:attrName>
                                        </p:attrNameLst>
                                      </p:cBhvr>
                                      <p:to>
                                        <p:strVal val="visible"/>
                                      </p:to>
                                    </p:set>
                                    <p:animEffect transition="in" filter="wipe(left)">
                                      <p:cBhvr>
                                        <p:cTn id="32" dur="500"/>
                                        <p:tgtEl>
                                          <p:spTgt spid="60009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600094"/>
                                        </p:tgtEl>
                                        <p:attrNameLst>
                                          <p:attrName>style.visibility</p:attrName>
                                        </p:attrNameLst>
                                      </p:cBhvr>
                                      <p:to>
                                        <p:strVal val="visible"/>
                                      </p:to>
                                    </p:set>
                                    <p:animEffect transition="in" filter="wipe(left)">
                                      <p:cBhvr>
                                        <p:cTn id="37" dur="500"/>
                                        <p:tgtEl>
                                          <p:spTgt spid="60009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600089"/>
                                        </p:tgtEl>
                                        <p:attrNameLst>
                                          <p:attrName>style.visibility</p:attrName>
                                        </p:attrNameLst>
                                      </p:cBhvr>
                                      <p:to>
                                        <p:strVal val="visible"/>
                                      </p:to>
                                    </p:set>
                                    <p:animEffect transition="in" filter="wipe(left)">
                                      <p:cBhvr>
                                        <p:cTn id="42" dur="500"/>
                                        <p:tgtEl>
                                          <p:spTgt spid="60008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600088"/>
                                        </p:tgtEl>
                                        <p:attrNameLst>
                                          <p:attrName>style.visibility</p:attrName>
                                        </p:attrNameLst>
                                      </p:cBhvr>
                                      <p:to>
                                        <p:strVal val="visible"/>
                                      </p:to>
                                    </p:set>
                                    <p:animEffect transition="in" filter="wipe(left)">
                                      <p:cBhvr>
                                        <p:cTn id="47" dur="500"/>
                                        <p:tgtEl>
                                          <p:spTgt spid="600088"/>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nodeType="clickEffect">
                                  <p:stCondLst>
                                    <p:cond delay="0"/>
                                  </p:stCondLst>
                                  <p:iterate type="wd">
                                    <p:tmPct val="10000"/>
                                  </p:iterate>
                                  <p:childTnLst>
                                    <p:set>
                                      <p:cBhvr>
                                        <p:cTn id="51" dur="1" fill="hold">
                                          <p:stCondLst>
                                            <p:cond delay="0"/>
                                          </p:stCondLst>
                                        </p:cTn>
                                        <p:tgtEl>
                                          <p:spTgt spid="2"/>
                                        </p:tgtEl>
                                        <p:attrNameLst>
                                          <p:attrName>style.visibility</p:attrName>
                                        </p:attrNameLst>
                                      </p:cBhvr>
                                      <p:to>
                                        <p:strVal val="visible"/>
                                      </p:to>
                                    </p:set>
                                    <p:animEffect transition="in" filter="wipe(up)">
                                      <p:cBhvr>
                                        <p:cTn id="52" dur="500"/>
                                        <p:tgtEl>
                                          <p:spTgt spid="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600087"/>
                                        </p:tgtEl>
                                        <p:attrNameLst>
                                          <p:attrName>style.visibility</p:attrName>
                                        </p:attrNameLst>
                                      </p:cBhvr>
                                      <p:to>
                                        <p:strVal val="visible"/>
                                      </p:to>
                                    </p:set>
                                    <p:animEffect transition="in" filter="wipe(left)">
                                      <p:cBhvr>
                                        <p:cTn id="57" dur="500"/>
                                        <p:tgtEl>
                                          <p:spTgt spid="600087"/>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600086"/>
                                        </p:tgtEl>
                                        <p:attrNameLst>
                                          <p:attrName>style.visibility</p:attrName>
                                        </p:attrNameLst>
                                      </p:cBhvr>
                                      <p:to>
                                        <p:strVal val="visible"/>
                                      </p:to>
                                    </p:set>
                                    <p:animEffect transition="in" filter="wipe(left)">
                                      <p:cBhvr>
                                        <p:cTn id="62" dur="500"/>
                                        <p:tgtEl>
                                          <p:spTgt spid="600086"/>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600096"/>
                                        </p:tgtEl>
                                        <p:attrNameLst>
                                          <p:attrName>style.visibility</p:attrName>
                                        </p:attrNameLst>
                                      </p:cBhvr>
                                      <p:to>
                                        <p:strVal val="visible"/>
                                      </p:to>
                                    </p:set>
                                    <p:animEffect transition="in" filter="wipe(left)">
                                      <p:cBhvr>
                                        <p:cTn id="67" dur="500"/>
                                        <p:tgtEl>
                                          <p:spTgt spid="600096"/>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600090"/>
                                        </p:tgtEl>
                                        <p:attrNameLst>
                                          <p:attrName>style.visibility</p:attrName>
                                        </p:attrNameLst>
                                      </p:cBhvr>
                                      <p:to>
                                        <p:strVal val="visible"/>
                                      </p:to>
                                    </p:set>
                                    <p:animEffect transition="in" filter="wipe(left)">
                                      <p:cBhvr>
                                        <p:cTn id="72" dur="500"/>
                                        <p:tgtEl>
                                          <p:spTgt spid="600090"/>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600095"/>
                                        </p:tgtEl>
                                        <p:attrNameLst>
                                          <p:attrName>style.visibility</p:attrName>
                                        </p:attrNameLst>
                                      </p:cBhvr>
                                      <p:to>
                                        <p:strVal val="visible"/>
                                      </p:to>
                                    </p:set>
                                    <p:animEffect transition="in" filter="wipe(left)">
                                      <p:cBhvr>
                                        <p:cTn id="77" dur="500"/>
                                        <p:tgtEl>
                                          <p:spTgt spid="600095"/>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iterate type="wd">
                                    <p:tmPct val="10000"/>
                                  </p:iterate>
                                  <p:childTnLst>
                                    <p:set>
                                      <p:cBhvr>
                                        <p:cTn id="81" dur="1" fill="hold">
                                          <p:stCondLst>
                                            <p:cond delay="0"/>
                                          </p:stCondLst>
                                        </p:cTn>
                                        <p:tgtEl>
                                          <p:spTgt spid="38"/>
                                        </p:tgtEl>
                                        <p:attrNameLst>
                                          <p:attrName>style.visibility</p:attrName>
                                        </p:attrNameLst>
                                      </p:cBhvr>
                                      <p:to>
                                        <p:strVal val="visible"/>
                                      </p:to>
                                    </p:set>
                                    <p:animEffect transition="in" filter="wipe(left)">
                                      <p:cBhvr>
                                        <p:cTn id="82" dur="500"/>
                                        <p:tgtEl>
                                          <p:spTgt spid="38"/>
                                        </p:tgtEl>
                                      </p:cBhvr>
                                    </p:animEffect>
                                  </p:childTnLst>
                                </p:cTn>
                              </p:par>
                              <p:par>
                                <p:cTn id="83" presetID="22" presetClass="entr" presetSubtype="8" fill="hold" nodeType="withEffect">
                                  <p:stCondLst>
                                    <p:cond delay="0"/>
                                  </p:stCondLst>
                                  <p:iterate type="wd">
                                    <p:tmPct val="10000"/>
                                  </p:iterate>
                                  <p:childTnLst>
                                    <p:set>
                                      <p:cBhvr>
                                        <p:cTn id="84" dur="1" fill="hold">
                                          <p:stCondLst>
                                            <p:cond delay="0"/>
                                          </p:stCondLst>
                                        </p:cTn>
                                        <p:tgtEl>
                                          <p:spTgt spid="4"/>
                                        </p:tgtEl>
                                        <p:attrNameLst>
                                          <p:attrName>style.visibility</p:attrName>
                                        </p:attrNameLst>
                                      </p:cBhvr>
                                      <p:to>
                                        <p:strVal val="visible"/>
                                      </p:to>
                                    </p:set>
                                    <p:animEffect transition="in" filter="wipe(left)">
                                      <p:cBhvr>
                                        <p:cTn id="85" dur="500"/>
                                        <p:tgtEl>
                                          <p:spTgt spid="4"/>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grpId="0" nodeType="clickEffect">
                                  <p:stCondLst>
                                    <p:cond delay="0"/>
                                  </p:stCondLst>
                                  <p:iterate type="wd">
                                    <p:tmPct val="10000"/>
                                  </p:iterate>
                                  <p:childTnLst>
                                    <p:set>
                                      <p:cBhvr>
                                        <p:cTn id="89" dur="1" fill="hold">
                                          <p:stCondLst>
                                            <p:cond delay="0"/>
                                          </p:stCondLst>
                                        </p:cTn>
                                        <p:tgtEl>
                                          <p:spTgt spid="600085"/>
                                        </p:tgtEl>
                                        <p:attrNameLst>
                                          <p:attrName>style.visibility</p:attrName>
                                        </p:attrNameLst>
                                      </p:cBhvr>
                                      <p:to>
                                        <p:strVal val="visible"/>
                                      </p:to>
                                    </p:set>
                                    <p:animEffect transition="in" filter="wipe(left)">
                                      <p:cBhvr>
                                        <p:cTn id="90" dur="500"/>
                                        <p:tgtEl>
                                          <p:spTgt spid="600085"/>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grpId="0" nodeType="clickEffect">
                                  <p:stCondLst>
                                    <p:cond delay="0"/>
                                  </p:stCondLst>
                                  <p:iterate type="wd">
                                    <p:tmPct val="10000"/>
                                  </p:iterate>
                                  <p:childTnLst>
                                    <p:set>
                                      <p:cBhvr>
                                        <p:cTn id="94" dur="1" fill="hold">
                                          <p:stCondLst>
                                            <p:cond delay="0"/>
                                          </p:stCondLst>
                                        </p:cTn>
                                        <p:tgtEl>
                                          <p:spTgt spid="600091"/>
                                        </p:tgtEl>
                                        <p:attrNameLst>
                                          <p:attrName>style.visibility</p:attrName>
                                        </p:attrNameLst>
                                      </p:cBhvr>
                                      <p:to>
                                        <p:strVal val="visible"/>
                                      </p:to>
                                    </p:set>
                                    <p:animEffect transition="in" filter="wipe(left)">
                                      <p:cBhvr>
                                        <p:cTn id="95" dur="500"/>
                                        <p:tgtEl>
                                          <p:spTgt spid="600091"/>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8" fill="hold" grpId="0" nodeType="clickEffect">
                                  <p:stCondLst>
                                    <p:cond delay="0"/>
                                  </p:stCondLst>
                                  <p:iterate type="wd">
                                    <p:tmPct val="10000"/>
                                  </p:iterate>
                                  <p:childTnLst>
                                    <p:set>
                                      <p:cBhvr>
                                        <p:cTn id="99" dur="1" fill="hold">
                                          <p:stCondLst>
                                            <p:cond delay="0"/>
                                          </p:stCondLst>
                                        </p:cTn>
                                        <p:tgtEl>
                                          <p:spTgt spid="600092"/>
                                        </p:tgtEl>
                                        <p:attrNameLst>
                                          <p:attrName>style.visibility</p:attrName>
                                        </p:attrNameLst>
                                      </p:cBhvr>
                                      <p:to>
                                        <p:strVal val="visible"/>
                                      </p:to>
                                    </p:set>
                                    <p:animEffect transition="in" filter="wipe(left)">
                                      <p:cBhvr>
                                        <p:cTn id="100" dur="500"/>
                                        <p:tgtEl>
                                          <p:spTgt spid="6000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0067" grpId="0"/>
      <p:bldP spid="600068" grpId="0" animBg="1" autoUpdateAnimBg="0"/>
      <p:bldP spid="600085" grpId="0" animBg="1" autoUpdateAnimBg="0"/>
      <p:bldP spid="600087" grpId="0" animBg="1" autoUpdateAnimBg="0"/>
      <p:bldP spid="600091" grpId="0" animBg="1" autoUpdateAnimBg="0"/>
      <p:bldP spid="600092" grpId="0" animBg="1" autoUpdateAnimBg="0"/>
      <p:bldP spid="38" grpId="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Date Placeholder 2"/>
          <p:cNvSpPr>
            <a:spLocks noGrp="1"/>
          </p:cNvSpPr>
          <p:nvPr>
            <p:ph type="dt" sz="quarter" idx="10"/>
          </p:nvPr>
        </p:nvSpPr>
        <p:spPr>
          <a:noFill/>
        </p:spPr>
        <p:txBody>
          <a:bodyPr/>
          <a:lstStyle/>
          <a:p>
            <a:r>
              <a:rPr lang="en-US" smtClean="0"/>
              <a:t>Wednesday, June 22, 2011</a:t>
            </a:r>
          </a:p>
        </p:txBody>
      </p:sp>
      <p:sp>
        <p:nvSpPr>
          <p:cNvPr id="31747" name="Footer Placeholder 3"/>
          <p:cNvSpPr>
            <a:spLocks noGrp="1"/>
          </p:cNvSpPr>
          <p:nvPr>
            <p:ph type="ftr" sz="quarter" idx="11"/>
          </p:nvPr>
        </p:nvSpPr>
        <p:spPr>
          <a:noFill/>
        </p:spPr>
        <p:txBody>
          <a:bodyPr/>
          <a:lstStyle/>
          <a:p>
            <a:r>
              <a:rPr lang="en-US" smtClean="0"/>
              <a:t>PHYS 1443-001, Spring 2011 Dr. Jaehoon Yu</a:t>
            </a:r>
          </a:p>
        </p:txBody>
      </p:sp>
      <p:sp>
        <p:nvSpPr>
          <p:cNvPr id="31748" name="Slide Number Placeholder 4"/>
          <p:cNvSpPr>
            <a:spLocks noGrp="1"/>
          </p:cNvSpPr>
          <p:nvPr>
            <p:ph type="sldNum" sz="quarter" idx="12"/>
          </p:nvPr>
        </p:nvSpPr>
        <p:spPr>
          <a:noFill/>
        </p:spPr>
        <p:txBody>
          <a:bodyPr/>
          <a:lstStyle/>
          <a:p>
            <a:fld id="{07DE1DB2-B2D6-0D42-9070-B7D50D424D40}" type="slidenum">
              <a:rPr lang="en-US"/>
              <a:pPr/>
              <a:t>6</a:t>
            </a:fld>
            <a:endParaRPr lang="en-US"/>
          </a:p>
        </p:txBody>
      </p:sp>
      <p:pic>
        <p:nvPicPr>
          <p:cNvPr id="627715" name="Picture 3" descr="F06.12"/>
          <p:cNvPicPr>
            <a:picLocks noChangeAspect="1" noChangeArrowheads="1"/>
          </p:cNvPicPr>
          <p:nvPr/>
        </p:nvPicPr>
        <p:blipFill>
          <a:blip r:embed="rId3"/>
          <a:srcRect/>
          <a:stretch>
            <a:fillRect/>
          </a:stretch>
        </p:blipFill>
        <p:spPr bwMode="auto">
          <a:xfrm>
            <a:off x="914400" y="2286000"/>
            <a:ext cx="6962775" cy="3943350"/>
          </a:xfrm>
          <a:prstGeom prst="rect">
            <a:avLst/>
          </a:prstGeom>
          <a:noFill/>
          <a:ln w="9525">
            <a:noFill/>
            <a:miter lim="800000"/>
            <a:headEnd/>
            <a:tailEnd/>
          </a:ln>
        </p:spPr>
      </p:pic>
      <p:sp>
        <p:nvSpPr>
          <p:cNvPr id="627716" name="Text Box 4"/>
          <p:cNvSpPr txBox="1">
            <a:spLocks noChangeArrowheads="1"/>
          </p:cNvSpPr>
          <p:nvPr/>
        </p:nvSpPr>
        <p:spPr bwMode="auto">
          <a:xfrm>
            <a:off x="152400" y="942975"/>
            <a:ext cx="8686800" cy="1187450"/>
          </a:xfrm>
          <a:prstGeom prst="rect">
            <a:avLst/>
          </a:prstGeom>
          <a:noFill/>
          <a:ln w="9525">
            <a:noFill/>
            <a:miter lim="800000"/>
            <a:headEnd/>
            <a:tailEnd/>
          </a:ln>
        </p:spPr>
        <p:txBody>
          <a:bodyPr>
            <a:prstTxWarp prst="textNoShape">
              <a:avLst/>
            </a:prstTxWarp>
            <a:spAutoFit/>
          </a:bodyPr>
          <a:lstStyle/>
          <a:p>
            <a:r>
              <a:rPr lang="en-US">
                <a:solidFill>
                  <a:srgbClr val="333399"/>
                </a:solidFill>
                <a:latin typeface="Arial Narrow" charset="0"/>
              </a:rPr>
              <a:t>The gymnast leaves the trampoline at an initial height of 1.20 m and reaches a maximum height of 4.80 m before falling back down.  What was the initial speed of the gymnast?</a:t>
            </a:r>
          </a:p>
        </p:txBody>
      </p:sp>
      <p:sp>
        <p:nvSpPr>
          <p:cNvPr id="31751" name="Rectangle 5"/>
          <p:cNvSpPr>
            <a:spLocks noGrp="1" noChangeArrowheads="1"/>
          </p:cNvSpPr>
          <p:nvPr>
            <p:ph type="title"/>
          </p:nvPr>
        </p:nvSpPr>
        <p:spPr>
          <a:xfrm>
            <a:off x="609600" y="228600"/>
            <a:ext cx="7772400" cy="685800"/>
          </a:xfrm>
        </p:spPr>
        <p:txBody>
          <a:bodyPr/>
          <a:lstStyle/>
          <a:p>
            <a:r>
              <a:rPr lang="en-US" sz="4000"/>
              <a:t>Ex. A Gymnast on a Trampoline</a:t>
            </a:r>
          </a:p>
        </p:txBody>
      </p:sp>
      <p:sp>
        <p:nvSpPr>
          <p:cNvPr id="8" name="Rectangle 7"/>
          <p:cNvSpPr>
            <a:spLocks noChangeArrowheads="1"/>
          </p:cNvSpPr>
          <p:nvPr/>
        </p:nvSpPr>
        <p:spPr bwMode="auto">
          <a:xfrm>
            <a:off x="3505200" y="2133600"/>
            <a:ext cx="4876800" cy="4191000"/>
          </a:xfrm>
          <a:prstGeom prst="rect">
            <a:avLst/>
          </a:prstGeom>
          <a:solidFill>
            <a:schemeClr val="bg1"/>
          </a:solidFill>
          <a:ln w="9525">
            <a:noFill/>
            <a:round/>
            <a:headEnd/>
            <a:tailEnd/>
          </a:ln>
        </p:spPr>
        <p:txBody>
          <a:bodyPr>
            <a:prstTxWarp prst="textNoShape">
              <a:avLst/>
            </a:prstTxWarp>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627716"/>
                                        </p:tgtEl>
                                        <p:attrNameLst>
                                          <p:attrName>style.visibility</p:attrName>
                                        </p:attrNameLst>
                                      </p:cBhvr>
                                      <p:to>
                                        <p:strVal val="visible"/>
                                      </p:to>
                                    </p:set>
                                    <p:animEffect transition="in" filter="wipe(left)">
                                      <p:cBhvr>
                                        <p:cTn id="7" dur="500"/>
                                        <p:tgtEl>
                                          <p:spTgt spid="627716"/>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627715"/>
                                        </p:tgtEl>
                                        <p:attrNameLst>
                                          <p:attrName>style.visibility</p:attrName>
                                        </p:attrNameLst>
                                      </p:cBhvr>
                                      <p:to>
                                        <p:strVal val="visible"/>
                                      </p:to>
                                    </p:set>
                                    <p:anim calcmode="lin" valueType="num">
                                      <p:cBhvr>
                                        <p:cTn id="12" dur="500" fill="hold"/>
                                        <p:tgtEl>
                                          <p:spTgt spid="627715"/>
                                        </p:tgtEl>
                                        <p:attrNameLst>
                                          <p:attrName>ppt_w</p:attrName>
                                        </p:attrNameLst>
                                      </p:cBhvr>
                                      <p:tavLst>
                                        <p:tav tm="0">
                                          <p:val>
                                            <p:fltVal val="0"/>
                                          </p:val>
                                        </p:tav>
                                        <p:tav tm="100000">
                                          <p:val>
                                            <p:strVal val="#ppt_w"/>
                                          </p:val>
                                        </p:tav>
                                      </p:tavLst>
                                    </p:anim>
                                    <p:anim calcmode="lin" valueType="num">
                                      <p:cBhvr>
                                        <p:cTn id="13" dur="500" fill="hold"/>
                                        <p:tgtEl>
                                          <p:spTgt spid="627715"/>
                                        </p:tgtEl>
                                        <p:attrNameLst>
                                          <p:attrName>ppt_h</p:attrName>
                                        </p:attrNameLst>
                                      </p:cBhvr>
                                      <p:tavLst>
                                        <p:tav tm="0">
                                          <p:val>
                                            <p:fltVal val="0"/>
                                          </p:val>
                                        </p:tav>
                                        <p:tav tm="100000">
                                          <p:val>
                                            <p:strVal val="#ppt_h"/>
                                          </p:val>
                                        </p:tav>
                                      </p:tavLst>
                                    </p:anim>
                                    <p:animEffect transition="in" filter="fade">
                                      <p:cBhvr>
                                        <p:cTn id="14" dur="500"/>
                                        <p:tgtEl>
                                          <p:spTgt spid="627715"/>
                                        </p:tgtEl>
                                      </p:cBhvr>
                                    </p:animEffect>
                                  </p:childTnLst>
                                </p:cTn>
                              </p:par>
                            </p:childTnLst>
                          </p:cTn>
                        </p:par>
                      </p:childTnLst>
                    </p:cTn>
                  </p:par>
                  <p:par>
                    <p:cTn id="15" fill="hold">
                      <p:stCondLst>
                        <p:cond delay="indefinite"/>
                      </p:stCondLst>
                      <p:childTnLst>
                        <p:par>
                          <p:cTn id="16" fill="hold">
                            <p:stCondLst>
                              <p:cond delay="0"/>
                            </p:stCondLst>
                            <p:childTnLst>
                              <p:par>
                                <p:cTn id="17" presetID="47" presetClass="exit" presetSubtype="0" fill="hold" grpId="0" nodeType="clickEffect">
                                  <p:stCondLst>
                                    <p:cond delay="0"/>
                                  </p:stCondLst>
                                  <p:childTnLst>
                                    <p:animEffect transition="out" filter="fade">
                                      <p:cBhvr>
                                        <p:cTn id="18" dur="1000"/>
                                        <p:tgtEl>
                                          <p:spTgt spid="8"/>
                                        </p:tgtEl>
                                      </p:cBhvr>
                                    </p:animEffect>
                                    <p:anim calcmode="lin" valueType="num">
                                      <p:cBhvr>
                                        <p:cTn id="19" dur="1000"/>
                                        <p:tgtEl>
                                          <p:spTgt spid="8"/>
                                        </p:tgtEl>
                                        <p:attrNameLst>
                                          <p:attrName>ppt_x</p:attrName>
                                        </p:attrNameLst>
                                      </p:cBhvr>
                                      <p:tavLst>
                                        <p:tav tm="0">
                                          <p:val>
                                            <p:strVal val="ppt_x"/>
                                          </p:val>
                                        </p:tav>
                                        <p:tav tm="100000">
                                          <p:val>
                                            <p:strVal val="ppt_x"/>
                                          </p:val>
                                        </p:tav>
                                      </p:tavLst>
                                    </p:anim>
                                    <p:anim calcmode="lin" valueType="num">
                                      <p:cBhvr>
                                        <p:cTn id="20" dur="1000"/>
                                        <p:tgtEl>
                                          <p:spTgt spid="8"/>
                                        </p:tgtEl>
                                        <p:attrNameLst>
                                          <p:attrName>ppt_y</p:attrName>
                                        </p:attrNameLst>
                                      </p:cBhvr>
                                      <p:tavLst>
                                        <p:tav tm="0">
                                          <p:val>
                                            <p:strVal val="ppt_y"/>
                                          </p:val>
                                        </p:tav>
                                        <p:tav tm="100000">
                                          <p:val>
                                            <p:strVal val="ppt_y-.1"/>
                                          </p:val>
                                        </p:tav>
                                      </p:tavLst>
                                    </p:anim>
                                    <p:set>
                                      <p:cBhvr>
                                        <p:cTn id="21"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7716" grpId="0"/>
      <p:bldP spid="8" grpId="0" animBg="1"/>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802" name="Date Placeholder 2"/>
          <p:cNvSpPr>
            <a:spLocks noGrp="1"/>
          </p:cNvSpPr>
          <p:nvPr>
            <p:ph type="dt" sz="quarter" idx="10"/>
          </p:nvPr>
        </p:nvSpPr>
        <p:spPr>
          <a:noFill/>
        </p:spPr>
        <p:txBody>
          <a:bodyPr/>
          <a:lstStyle/>
          <a:p>
            <a:r>
              <a:rPr lang="en-US" smtClean="0"/>
              <a:t>Wednesday, June 22, 2011</a:t>
            </a:r>
          </a:p>
        </p:txBody>
      </p:sp>
      <p:sp>
        <p:nvSpPr>
          <p:cNvPr id="33803" name="Footer Placeholder 3"/>
          <p:cNvSpPr>
            <a:spLocks noGrp="1"/>
          </p:cNvSpPr>
          <p:nvPr>
            <p:ph type="ftr" sz="quarter" idx="11"/>
          </p:nvPr>
        </p:nvSpPr>
        <p:spPr>
          <a:noFill/>
        </p:spPr>
        <p:txBody>
          <a:bodyPr/>
          <a:lstStyle/>
          <a:p>
            <a:r>
              <a:rPr lang="en-US" smtClean="0"/>
              <a:t>PHYS 1443-001, Spring 2011 Dr. Jaehoon Yu</a:t>
            </a:r>
          </a:p>
        </p:txBody>
      </p:sp>
      <p:sp>
        <p:nvSpPr>
          <p:cNvPr id="33804" name="Slide Number Placeholder 4"/>
          <p:cNvSpPr>
            <a:spLocks noGrp="1"/>
          </p:cNvSpPr>
          <p:nvPr>
            <p:ph type="sldNum" sz="quarter" idx="12"/>
          </p:nvPr>
        </p:nvSpPr>
        <p:spPr>
          <a:noFill/>
        </p:spPr>
        <p:txBody>
          <a:bodyPr/>
          <a:lstStyle/>
          <a:p>
            <a:fld id="{03E02E19-0D5B-8A42-B0A5-152A40DD2EFD}" type="slidenum">
              <a:rPr lang="en-US"/>
              <a:pPr/>
              <a:t>7</a:t>
            </a:fld>
            <a:endParaRPr lang="en-US"/>
          </a:p>
        </p:txBody>
      </p:sp>
      <p:pic>
        <p:nvPicPr>
          <p:cNvPr id="629763" name="Picture 3" descr="F06.12"/>
          <p:cNvPicPr>
            <a:picLocks noChangeAspect="1" noChangeArrowheads="1"/>
          </p:cNvPicPr>
          <p:nvPr/>
        </p:nvPicPr>
        <p:blipFill>
          <a:blip r:embed="rId4"/>
          <a:srcRect/>
          <a:stretch>
            <a:fillRect/>
          </a:stretch>
        </p:blipFill>
        <p:spPr bwMode="auto">
          <a:xfrm>
            <a:off x="304800" y="1447800"/>
            <a:ext cx="4648200" cy="3927475"/>
          </a:xfrm>
          <a:prstGeom prst="rect">
            <a:avLst/>
          </a:prstGeom>
          <a:noFill/>
          <a:ln w="9525">
            <a:noFill/>
            <a:miter lim="800000"/>
            <a:headEnd/>
            <a:tailEnd/>
          </a:ln>
        </p:spPr>
      </p:pic>
      <p:graphicFrame>
        <p:nvGraphicFramePr>
          <p:cNvPr id="629764" name="Object 2"/>
          <p:cNvGraphicFramePr>
            <a:graphicFrameLocks noChangeAspect="1"/>
          </p:cNvGraphicFramePr>
          <p:nvPr/>
        </p:nvGraphicFramePr>
        <p:xfrm>
          <a:off x="5105400" y="762000"/>
          <a:ext cx="1003300" cy="561975"/>
        </p:xfrm>
        <a:graphic>
          <a:graphicData uri="http://schemas.openxmlformats.org/presentationml/2006/ole">
            <p:oleObj spid="_x0000_s489474" name="Equation" r:id="rId5" imgW="317160" imgH="177480" progId="Equation.DSMT4">
              <p:embed/>
            </p:oleObj>
          </a:graphicData>
        </a:graphic>
      </p:graphicFrame>
      <p:graphicFrame>
        <p:nvGraphicFramePr>
          <p:cNvPr id="629765" name="Object 3"/>
          <p:cNvGraphicFramePr>
            <a:graphicFrameLocks noChangeAspect="1"/>
          </p:cNvGraphicFramePr>
          <p:nvPr/>
        </p:nvGraphicFramePr>
        <p:xfrm>
          <a:off x="4997450" y="1981200"/>
          <a:ext cx="1555750" cy="704850"/>
        </p:xfrm>
        <a:graphic>
          <a:graphicData uri="http://schemas.openxmlformats.org/presentationml/2006/ole">
            <p:oleObj spid="_x0000_s489475" name="Equation" r:id="rId6" imgW="533160" imgH="241200" progId="Equation.DSMT4">
              <p:embed/>
            </p:oleObj>
          </a:graphicData>
        </a:graphic>
      </p:graphicFrame>
      <p:graphicFrame>
        <p:nvGraphicFramePr>
          <p:cNvPr id="629767" name="Object 4"/>
          <p:cNvGraphicFramePr>
            <a:graphicFrameLocks noChangeAspect="1"/>
          </p:cNvGraphicFramePr>
          <p:nvPr/>
        </p:nvGraphicFramePr>
        <p:xfrm>
          <a:off x="5181600" y="3797300"/>
          <a:ext cx="2273300" cy="698500"/>
        </p:xfrm>
        <a:graphic>
          <a:graphicData uri="http://schemas.openxmlformats.org/presentationml/2006/ole">
            <p:oleObj spid="_x0000_s489476" name="Equation" r:id="rId7" imgW="914400" imgH="279360" progId="Equation.DSMT4">
              <p:embed/>
            </p:oleObj>
          </a:graphicData>
        </a:graphic>
      </p:graphicFrame>
      <p:graphicFrame>
        <p:nvGraphicFramePr>
          <p:cNvPr id="629768" name="Object 5"/>
          <p:cNvGraphicFramePr>
            <a:graphicFrameLocks noChangeAspect="1"/>
          </p:cNvGraphicFramePr>
          <p:nvPr/>
        </p:nvGraphicFramePr>
        <p:xfrm>
          <a:off x="5499100" y="4572000"/>
          <a:ext cx="2730500" cy="725488"/>
        </p:xfrm>
        <a:graphic>
          <a:graphicData uri="http://schemas.openxmlformats.org/presentationml/2006/ole">
            <p:oleObj spid="_x0000_s489477" name="Equation" r:id="rId8" imgW="1244520" imgH="330120" progId="Equation.DSMT4">
              <p:embed/>
            </p:oleObj>
          </a:graphicData>
        </a:graphic>
      </p:graphicFrame>
      <p:graphicFrame>
        <p:nvGraphicFramePr>
          <p:cNvPr id="629770" name="Object 6"/>
          <p:cNvGraphicFramePr>
            <a:graphicFrameLocks noChangeAspect="1"/>
          </p:cNvGraphicFramePr>
          <p:nvPr/>
        </p:nvGraphicFramePr>
        <p:xfrm>
          <a:off x="923925" y="5410200"/>
          <a:ext cx="7077075" cy="725488"/>
        </p:xfrm>
        <a:graphic>
          <a:graphicData uri="http://schemas.openxmlformats.org/presentationml/2006/ole">
            <p:oleObj spid="_x0000_s489478" name="Equation" r:id="rId9" imgW="3225600" imgH="330120" progId="Equation.DSMT4">
              <p:embed/>
            </p:oleObj>
          </a:graphicData>
        </a:graphic>
      </p:graphicFrame>
      <p:sp>
        <p:nvSpPr>
          <p:cNvPr id="33806" name="Rectangle 11"/>
          <p:cNvSpPr>
            <a:spLocks noGrp="1" noChangeArrowheads="1"/>
          </p:cNvSpPr>
          <p:nvPr>
            <p:ph type="title"/>
          </p:nvPr>
        </p:nvSpPr>
        <p:spPr>
          <a:xfrm>
            <a:off x="685800" y="0"/>
            <a:ext cx="7772400" cy="838200"/>
          </a:xfrm>
        </p:spPr>
        <p:txBody>
          <a:bodyPr/>
          <a:lstStyle/>
          <a:p>
            <a:r>
              <a:rPr lang="en-US"/>
              <a:t>Ex.  Continued</a:t>
            </a:r>
          </a:p>
        </p:txBody>
      </p:sp>
      <p:sp>
        <p:nvSpPr>
          <p:cNvPr id="629772" name="Text Box 12"/>
          <p:cNvSpPr txBox="1">
            <a:spLocks noChangeArrowheads="1"/>
          </p:cNvSpPr>
          <p:nvPr/>
        </p:nvSpPr>
        <p:spPr bwMode="auto">
          <a:xfrm>
            <a:off x="381000" y="838200"/>
            <a:ext cx="4953000" cy="457200"/>
          </a:xfrm>
          <a:prstGeom prst="rect">
            <a:avLst/>
          </a:prstGeom>
          <a:noFill/>
          <a:ln w="9525">
            <a:noFill/>
            <a:miter lim="800000"/>
            <a:headEnd/>
            <a:tailEnd/>
          </a:ln>
        </p:spPr>
        <p:txBody>
          <a:bodyPr>
            <a:prstTxWarp prst="textNoShape">
              <a:avLst/>
            </a:prstTxWarp>
            <a:spAutoFit/>
          </a:bodyPr>
          <a:lstStyle/>
          <a:p>
            <a:r>
              <a:rPr lang="en-US">
                <a:solidFill>
                  <a:srgbClr val="333399"/>
                </a:solidFill>
                <a:latin typeface="Arial Narrow" charset="0"/>
              </a:rPr>
              <a:t>From the work-kinetic energy theorem</a:t>
            </a:r>
          </a:p>
        </p:txBody>
      </p:sp>
      <p:graphicFrame>
        <p:nvGraphicFramePr>
          <p:cNvPr id="629773" name="Object 7"/>
          <p:cNvGraphicFramePr>
            <a:graphicFrameLocks noChangeAspect="1"/>
          </p:cNvGraphicFramePr>
          <p:nvPr/>
        </p:nvGraphicFramePr>
        <p:xfrm>
          <a:off x="6192838" y="685800"/>
          <a:ext cx="2646362" cy="763588"/>
        </p:xfrm>
        <a:graphic>
          <a:graphicData uri="http://schemas.openxmlformats.org/presentationml/2006/ole">
            <p:oleObj spid="_x0000_s489479" name="Equation" r:id="rId10" imgW="838080" imgH="241200" progId="Equation.DSMT4">
              <p:embed/>
            </p:oleObj>
          </a:graphicData>
        </a:graphic>
      </p:graphicFrame>
      <p:sp>
        <p:nvSpPr>
          <p:cNvPr id="629774" name="Text Box 14"/>
          <p:cNvSpPr txBox="1">
            <a:spLocks noChangeArrowheads="1"/>
          </p:cNvSpPr>
          <p:nvPr/>
        </p:nvSpPr>
        <p:spPr bwMode="auto">
          <a:xfrm>
            <a:off x="4648200" y="1447800"/>
            <a:ext cx="4267200" cy="457200"/>
          </a:xfrm>
          <a:prstGeom prst="rect">
            <a:avLst/>
          </a:prstGeom>
          <a:noFill/>
          <a:ln w="9525">
            <a:noFill/>
            <a:miter lim="800000"/>
            <a:headEnd/>
            <a:tailEnd/>
          </a:ln>
        </p:spPr>
        <p:txBody>
          <a:bodyPr>
            <a:prstTxWarp prst="textNoShape">
              <a:avLst/>
            </a:prstTxWarp>
            <a:spAutoFit/>
          </a:bodyPr>
          <a:lstStyle/>
          <a:p>
            <a:r>
              <a:rPr lang="en-US">
                <a:solidFill>
                  <a:srgbClr val="333399"/>
                </a:solidFill>
                <a:latin typeface="Arial Narrow" charset="0"/>
              </a:rPr>
              <a:t>Work done by the gravitational force</a:t>
            </a:r>
          </a:p>
        </p:txBody>
      </p:sp>
      <p:graphicFrame>
        <p:nvGraphicFramePr>
          <p:cNvPr id="629775" name="Object 8"/>
          <p:cNvGraphicFramePr>
            <a:graphicFrameLocks noChangeAspect="1"/>
          </p:cNvGraphicFramePr>
          <p:nvPr/>
        </p:nvGraphicFramePr>
        <p:xfrm>
          <a:off x="6553200" y="1905000"/>
          <a:ext cx="2295525" cy="815975"/>
        </p:xfrm>
        <a:graphic>
          <a:graphicData uri="http://schemas.openxmlformats.org/presentationml/2006/ole">
            <p:oleObj spid="_x0000_s489480" name="Equation" r:id="rId11" imgW="787320" imgH="279360" progId="Equation.DSMT4">
              <p:embed/>
            </p:oleObj>
          </a:graphicData>
        </a:graphic>
      </p:graphicFrame>
      <p:sp>
        <p:nvSpPr>
          <p:cNvPr id="629776" name="Text Box 16"/>
          <p:cNvSpPr txBox="1">
            <a:spLocks noChangeArrowheads="1"/>
          </p:cNvSpPr>
          <p:nvPr/>
        </p:nvSpPr>
        <p:spPr bwMode="auto">
          <a:xfrm>
            <a:off x="4800600" y="2667000"/>
            <a:ext cx="4267200" cy="1187450"/>
          </a:xfrm>
          <a:prstGeom prst="rect">
            <a:avLst/>
          </a:prstGeom>
          <a:noFill/>
          <a:ln w="9525">
            <a:noFill/>
            <a:miter lim="800000"/>
            <a:headEnd/>
            <a:tailEnd/>
          </a:ln>
        </p:spPr>
        <p:txBody>
          <a:bodyPr>
            <a:prstTxWarp prst="textNoShape">
              <a:avLst/>
            </a:prstTxWarp>
            <a:spAutoFit/>
          </a:bodyPr>
          <a:lstStyle/>
          <a:p>
            <a:r>
              <a:rPr lang="en-US">
                <a:solidFill>
                  <a:srgbClr val="333399"/>
                </a:solidFill>
                <a:latin typeface="Arial Narrow" charset="0"/>
              </a:rPr>
              <a:t>Since at the maximum height, the final speed is 0. Using work-KE theorem, we obtain</a:t>
            </a:r>
          </a:p>
        </p:txBody>
      </p:sp>
      <p:graphicFrame>
        <p:nvGraphicFramePr>
          <p:cNvPr id="629777" name="Object 9"/>
          <p:cNvGraphicFramePr>
            <a:graphicFrameLocks noChangeAspect="1"/>
          </p:cNvGraphicFramePr>
          <p:nvPr/>
        </p:nvGraphicFramePr>
        <p:xfrm>
          <a:off x="7442200" y="3816350"/>
          <a:ext cx="1168400" cy="603250"/>
        </p:xfrm>
        <a:graphic>
          <a:graphicData uri="http://schemas.openxmlformats.org/presentationml/2006/ole">
            <p:oleObj spid="_x0000_s489481" name="Equation" r:id="rId12" imgW="469800" imgH="241200" progId="Equation.DSMT4">
              <p:embed/>
            </p:oleObj>
          </a:graphicData>
        </a:graphic>
      </p:graphicFrame>
      <p:sp>
        <p:nvSpPr>
          <p:cNvPr id="629778" name="Line 18"/>
          <p:cNvSpPr>
            <a:spLocks noChangeShapeType="1"/>
          </p:cNvSpPr>
          <p:nvPr/>
        </p:nvSpPr>
        <p:spPr bwMode="auto">
          <a:xfrm flipV="1">
            <a:off x="5334000" y="3886200"/>
            <a:ext cx="152400" cy="457200"/>
          </a:xfrm>
          <a:prstGeom prst="line">
            <a:avLst/>
          </a:prstGeom>
          <a:noFill/>
          <a:ln w="38100">
            <a:solidFill>
              <a:srgbClr val="A50021"/>
            </a:solidFill>
            <a:round/>
            <a:headEnd/>
            <a:tailEnd/>
          </a:ln>
        </p:spPr>
        <p:txBody>
          <a:bodyPr wrap="none">
            <a:prstTxWarp prst="textNoShape">
              <a:avLst/>
            </a:prstTxWarp>
            <a:spAutoFit/>
          </a:bodyPr>
          <a:lstStyle/>
          <a:p>
            <a:endParaRPr lang="en-US"/>
          </a:p>
        </p:txBody>
      </p:sp>
      <p:sp>
        <p:nvSpPr>
          <p:cNvPr id="629779" name="Line 19"/>
          <p:cNvSpPr>
            <a:spLocks noChangeShapeType="1"/>
          </p:cNvSpPr>
          <p:nvPr/>
        </p:nvSpPr>
        <p:spPr bwMode="auto">
          <a:xfrm flipV="1">
            <a:off x="8077200" y="3886200"/>
            <a:ext cx="152400" cy="457200"/>
          </a:xfrm>
          <a:prstGeom prst="line">
            <a:avLst/>
          </a:prstGeom>
          <a:noFill/>
          <a:ln w="38100">
            <a:solidFill>
              <a:srgbClr val="A50021"/>
            </a:solidFill>
            <a:round/>
            <a:headEnd/>
            <a:tailEnd/>
          </a:ln>
        </p:spPr>
        <p:txBody>
          <a:bodyPr wrap="none">
            <a:prstTxWarp prst="textNoShape">
              <a:avLst/>
            </a:prstTxWarp>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629763"/>
                                        </p:tgtEl>
                                        <p:attrNameLst>
                                          <p:attrName>style.visibility</p:attrName>
                                        </p:attrNameLst>
                                      </p:cBhvr>
                                      <p:to>
                                        <p:strVal val="visible"/>
                                      </p:to>
                                    </p:set>
                                    <p:anim calcmode="lin" valueType="num">
                                      <p:cBhvr>
                                        <p:cTn id="7" dur="500" fill="hold"/>
                                        <p:tgtEl>
                                          <p:spTgt spid="629763"/>
                                        </p:tgtEl>
                                        <p:attrNameLst>
                                          <p:attrName>ppt_w</p:attrName>
                                        </p:attrNameLst>
                                      </p:cBhvr>
                                      <p:tavLst>
                                        <p:tav tm="0">
                                          <p:val>
                                            <p:fltVal val="0"/>
                                          </p:val>
                                        </p:tav>
                                        <p:tav tm="100000">
                                          <p:val>
                                            <p:strVal val="#ppt_w"/>
                                          </p:val>
                                        </p:tav>
                                      </p:tavLst>
                                    </p:anim>
                                    <p:anim calcmode="lin" valueType="num">
                                      <p:cBhvr>
                                        <p:cTn id="8" dur="500" fill="hold"/>
                                        <p:tgtEl>
                                          <p:spTgt spid="629763"/>
                                        </p:tgtEl>
                                        <p:attrNameLst>
                                          <p:attrName>ppt_h</p:attrName>
                                        </p:attrNameLst>
                                      </p:cBhvr>
                                      <p:tavLst>
                                        <p:tav tm="0">
                                          <p:val>
                                            <p:fltVal val="0"/>
                                          </p:val>
                                        </p:tav>
                                        <p:tav tm="100000">
                                          <p:val>
                                            <p:strVal val="#ppt_h"/>
                                          </p:val>
                                        </p:tav>
                                      </p:tavLst>
                                    </p:anim>
                                    <p:animEffect transition="in" filter="fade">
                                      <p:cBhvr>
                                        <p:cTn id="9" dur="500"/>
                                        <p:tgtEl>
                                          <p:spTgt spid="629763"/>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iterate type="wd">
                                    <p:tmPct val="10000"/>
                                  </p:iterate>
                                  <p:childTnLst>
                                    <p:set>
                                      <p:cBhvr>
                                        <p:cTn id="13" dur="1" fill="hold">
                                          <p:stCondLst>
                                            <p:cond delay="0"/>
                                          </p:stCondLst>
                                        </p:cTn>
                                        <p:tgtEl>
                                          <p:spTgt spid="629772"/>
                                        </p:tgtEl>
                                        <p:attrNameLst>
                                          <p:attrName>style.visibility</p:attrName>
                                        </p:attrNameLst>
                                      </p:cBhvr>
                                      <p:to>
                                        <p:strVal val="visible"/>
                                      </p:to>
                                    </p:set>
                                    <p:animEffect transition="in" filter="wipe(left)">
                                      <p:cBhvr>
                                        <p:cTn id="14" dur="500"/>
                                        <p:tgtEl>
                                          <p:spTgt spid="62977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629764"/>
                                        </p:tgtEl>
                                        <p:attrNameLst>
                                          <p:attrName>style.visibility</p:attrName>
                                        </p:attrNameLst>
                                      </p:cBhvr>
                                      <p:to>
                                        <p:strVal val="visible"/>
                                      </p:to>
                                    </p:set>
                                    <p:animEffect transition="in" filter="wipe(left)">
                                      <p:cBhvr>
                                        <p:cTn id="19" dur="500"/>
                                        <p:tgtEl>
                                          <p:spTgt spid="62976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629773"/>
                                        </p:tgtEl>
                                        <p:attrNameLst>
                                          <p:attrName>style.visibility</p:attrName>
                                        </p:attrNameLst>
                                      </p:cBhvr>
                                      <p:to>
                                        <p:strVal val="visible"/>
                                      </p:to>
                                    </p:set>
                                    <p:animEffect transition="in" filter="wipe(left)">
                                      <p:cBhvr>
                                        <p:cTn id="24" dur="500"/>
                                        <p:tgtEl>
                                          <p:spTgt spid="629773"/>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629774"/>
                                        </p:tgtEl>
                                        <p:attrNameLst>
                                          <p:attrName>style.visibility</p:attrName>
                                        </p:attrNameLst>
                                      </p:cBhvr>
                                      <p:to>
                                        <p:strVal val="visible"/>
                                      </p:to>
                                    </p:set>
                                    <p:animEffect transition="in" filter="wipe(left)">
                                      <p:cBhvr>
                                        <p:cTn id="29" dur="500"/>
                                        <p:tgtEl>
                                          <p:spTgt spid="629774"/>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629765"/>
                                        </p:tgtEl>
                                        <p:attrNameLst>
                                          <p:attrName>style.visibility</p:attrName>
                                        </p:attrNameLst>
                                      </p:cBhvr>
                                      <p:to>
                                        <p:strVal val="visible"/>
                                      </p:to>
                                    </p:set>
                                    <p:animEffect transition="in" filter="wipe(left)">
                                      <p:cBhvr>
                                        <p:cTn id="34" dur="500"/>
                                        <p:tgtEl>
                                          <p:spTgt spid="629765"/>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629775"/>
                                        </p:tgtEl>
                                        <p:attrNameLst>
                                          <p:attrName>style.visibility</p:attrName>
                                        </p:attrNameLst>
                                      </p:cBhvr>
                                      <p:to>
                                        <p:strVal val="visible"/>
                                      </p:to>
                                    </p:set>
                                    <p:animEffect transition="in" filter="wipe(left)">
                                      <p:cBhvr>
                                        <p:cTn id="39" dur="500"/>
                                        <p:tgtEl>
                                          <p:spTgt spid="629775"/>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629776"/>
                                        </p:tgtEl>
                                        <p:attrNameLst>
                                          <p:attrName>style.visibility</p:attrName>
                                        </p:attrNameLst>
                                      </p:cBhvr>
                                      <p:to>
                                        <p:strVal val="visible"/>
                                      </p:to>
                                    </p:set>
                                    <p:animEffect transition="in" filter="wipe(left)">
                                      <p:cBhvr>
                                        <p:cTn id="44" dur="500"/>
                                        <p:tgtEl>
                                          <p:spTgt spid="629776"/>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629767"/>
                                        </p:tgtEl>
                                        <p:attrNameLst>
                                          <p:attrName>style.visibility</p:attrName>
                                        </p:attrNameLst>
                                      </p:cBhvr>
                                      <p:to>
                                        <p:strVal val="visible"/>
                                      </p:to>
                                    </p:set>
                                    <p:animEffect transition="in" filter="wipe(left)">
                                      <p:cBhvr>
                                        <p:cTn id="49" dur="500"/>
                                        <p:tgtEl>
                                          <p:spTgt spid="629767"/>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629777"/>
                                        </p:tgtEl>
                                        <p:attrNameLst>
                                          <p:attrName>style.visibility</p:attrName>
                                        </p:attrNameLst>
                                      </p:cBhvr>
                                      <p:to>
                                        <p:strVal val="visible"/>
                                      </p:to>
                                    </p:set>
                                    <p:animEffect transition="in" filter="wipe(left)">
                                      <p:cBhvr>
                                        <p:cTn id="54" dur="500"/>
                                        <p:tgtEl>
                                          <p:spTgt spid="629777"/>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1" fill="hold" grpId="0" nodeType="clickEffect">
                                  <p:stCondLst>
                                    <p:cond delay="0"/>
                                  </p:stCondLst>
                                  <p:childTnLst>
                                    <p:set>
                                      <p:cBhvr>
                                        <p:cTn id="58" dur="1" fill="hold">
                                          <p:stCondLst>
                                            <p:cond delay="0"/>
                                          </p:stCondLst>
                                        </p:cTn>
                                        <p:tgtEl>
                                          <p:spTgt spid="629778"/>
                                        </p:tgtEl>
                                        <p:attrNameLst>
                                          <p:attrName>style.visibility</p:attrName>
                                        </p:attrNameLst>
                                      </p:cBhvr>
                                      <p:to>
                                        <p:strVal val="visible"/>
                                      </p:to>
                                    </p:set>
                                    <p:animEffect transition="in" filter="wipe(up)">
                                      <p:cBhvr>
                                        <p:cTn id="59" dur="500"/>
                                        <p:tgtEl>
                                          <p:spTgt spid="629778"/>
                                        </p:tgtEl>
                                      </p:cBhvr>
                                    </p:animEffect>
                                  </p:childTnLst>
                                </p:cTn>
                              </p:par>
                            </p:childTnLst>
                          </p:cTn>
                        </p:par>
                        <p:par>
                          <p:cTn id="60" fill="hold">
                            <p:stCondLst>
                              <p:cond delay="500"/>
                            </p:stCondLst>
                            <p:childTnLst>
                              <p:par>
                                <p:cTn id="61" presetID="22" presetClass="entr" presetSubtype="1" fill="hold" grpId="0" nodeType="afterEffect">
                                  <p:stCondLst>
                                    <p:cond delay="0"/>
                                  </p:stCondLst>
                                  <p:childTnLst>
                                    <p:set>
                                      <p:cBhvr>
                                        <p:cTn id="62" dur="1" fill="hold">
                                          <p:stCondLst>
                                            <p:cond delay="0"/>
                                          </p:stCondLst>
                                        </p:cTn>
                                        <p:tgtEl>
                                          <p:spTgt spid="629779"/>
                                        </p:tgtEl>
                                        <p:attrNameLst>
                                          <p:attrName>style.visibility</p:attrName>
                                        </p:attrNameLst>
                                      </p:cBhvr>
                                      <p:to>
                                        <p:strVal val="visible"/>
                                      </p:to>
                                    </p:set>
                                    <p:animEffect transition="in" filter="wipe(up)">
                                      <p:cBhvr>
                                        <p:cTn id="63" dur="500"/>
                                        <p:tgtEl>
                                          <p:spTgt spid="629779"/>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childTnLst>
                                    <p:set>
                                      <p:cBhvr>
                                        <p:cTn id="67" dur="1" fill="hold">
                                          <p:stCondLst>
                                            <p:cond delay="0"/>
                                          </p:stCondLst>
                                        </p:cTn>
                                        <p:tgtEl>
                                          <p:spTgt spid="629768"/>
                                        </p:tgtEl>
                                        <p:attrNameLst>
                                          <p:attrName>style.visibility</p:attrName>
                                        </p:attrNameLst>
                                      </p:cBhvr>
                                      <p:to>
                                        <p:strVal val="visible"/>
                                      </p:to>
                                    </p:set>
                                    <p:animEffect transition="in" filter="wipe(left)">
                                      <p:cBhvr>
                                        <p:cTn id="68" dur="500"/>
                                        <p:tgtEl>
                                          <p:spTgt spid="629768"/>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629770"/>
                                        </p:tgtEl>
                                        <p:attrNameLst>
                                          <p:attrName>style.visibility</p:attrName>
                                        </p:attrNameLst>
                                      </p:cBhvr>
                                      <p:to>
                                        <p:strVal val="visible"/>
                                      </p:to>
                                    </p:set>
                                    <p:animEffect transition="in" filter="wipe(left)">
                                      <p:cBhvr>
                                        <p:cTn id="73" dur="500"/>
                                        <p:tgtEl>
                                          <p:spTgt spid="6297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9772" grpId="0"/>
      <p:bldP spid="629774" grpId="0"/>
      <p:bldP spid="629776" grpId="0"/>
      <p:bldP spid="629778" grpId="0" animBg="1"/>
      <p:bldP spid="629779" grpId="0" animBg="1"/>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3562" name="Rectangle 4"/>
          <p:cNvSpPr>
            <a:spLocks noGrp="1" noChangeArrowheads="1"/>
          </p:cNvSpPr>
          <p:nvPr>
            <p:ph type="dt" sz="quarter" idx="10"/>
          </p:nvPr>
        </p:nvSpPr>
        <p:spPr>
          <a:noFill/>
        </p:spPr>
        <p:txBody>
          <a:bodyPr/>
          <a:lstStyle/>
          <a:p>
            <a:r>
              <a:rPr lang="en-US" smtClean="0"/>
              <a:t>Wednesday, June 22, 2011</a:t>
            </a:r>
          </a:p>
        </p:txBody>
      </p:sp>
      <p:sp>
        <p:nvSpPr>
          <p:cNvPr id="23563" name="Rectangle 5"/>
          <p:cNvSpPr>
            <a:spLocks noGrp="1" noChangeArrowheads="1"/>
          </p:cNvSpPr>
          <p:nvPr>
            <p:ph type="ftr" sz="quarter" idx="11"/>
          </p:nvPr>
        </p:nvSpPr>
        <p:spPr>
          <a:noFill/>
        </p:spPr>
        <p:txBody>
          <a:bodyPr/>
          <a:lstStyle/>
          <a:p>
            <a:r>
              <a:rPr lang="en-US" smtClean="0"/>
              <a:t>PHYS 1443-001, Spring 2011 Dr. Jaehoon Yu</a:t>
            </a:r>
          </a:p>
        </p:txBody>
      </p:sp>
      <p:sp>
        <p:nvSpPr>
          <p:cNvPr id="23564" name="Rectangle 6"/>
          <p:cNvSpPr>
            <a:spLocks noGrp="1" noChangeArrowheads="1"/>
          </p:cNvSpPr>
          <p:nvPr>
            <p:ph type="sldNum" sz="quarter" idx="12"/>
          </p:nvPr>
        </p:nvSpPr>
        <p:spPr>
          <a:noFill/>
        </p:spPr>
        <p:txBody>
          <a:bodyPr/>
          <a:lstStyle/>
          <a:p>
            <a:fld id="{38F23450-1B3A-5A40-BADD-F1B35A80FA27}" type="slidenum">
              <a:rPr lang="en-US"/>
              <a:pPr/>
              <a:t>8</a:t>
            </a:fld>
            <a:endParaRPr lang="en-US"/>
          </a:p>
        </p:txBody>
      </p:sp>
      <p:sp>
        <p:nvSpPr>
          <p:cNvPr id="23565" name="Rectangle 2"/>
          <p:cNvSpPr>
            <a:spLocks noGrp="1" noChangeArrowheads="1"/>
          </p:cNvSpPr>
          <p:nvPr>
            <p:ph type="title"/>
          </p:nvPr>
        </p:nvSpPr>
        <p:spPr>
          <a:xfrm>
            <a:off x="685800" y="228600"/>
            <a:ext cx="7772400" cy="533400"/>
          </a:xfrm>
        </p:spPr>
        <p:txBody>
          <a:bodyPr/>
          <a:lstStyle/>
          <a:p>
            <a:r>
              <a:rPr lang="en-US" sz="3600"/>
              <a:t>Conservative Forces and Potential Energy</a:t>
            </a:r>
          </a:p>
        </p:txBody>
      </p:sp>
      <p:sp>
        <p:nvSpPr>
          <p:cNvPr id="111619" name="Text Box 3"/>
          <p:cNvSpPr txBox="1">
            <a:spLocks noChangeArrowheads="1"/>
          </p:cNvSpPr>
          <p:nvPr/>
        </p:nvSpPr>
        <p:spPr bwMode="auto">
          <a:xfrm>
            <a:off x="381000" y="838200"/>
            <a:ext cx="6172200" cy="762000"/>
          </a:xfrm>
          <a:prstGeom prst="rect">
            <a:avLst/>
          </a:prstGeom>
          <a:noFill/>
          <a:ln w="28575">
            <a:noFill/>
            <a:miter lim="800000"/>
            <a:headEnd/>
            <a:tailEnd/>
          </a:ln>
        </p:spPr>
        <p:txBody>
          <a:bodyPr>
            <a:prstTxWarp prst="textNoShape">
              <a:avLst/>
            </a:prstTxWarp>
            <a:spAutoFit/>
          </a:bodyPr>
          <a:lstStyle/>
          <a:p>
            <a:pPr>
              <a:spcBef>
                <a:spcPct val="20000"/>
              </a:spcBef>
            </a:pPr>
            <a:r>
              <a:rPr lang="en-US" sz="2200">
                <a:solidFill>
                  <a:schemeClr val="accent2"/>
                </a:solidFill>
                <a:latin typeface="Arial Narrow" charset="0"/>
              </a:rPr>
              <a:t>The work done on an object by a conservative force is equal to the decrease in the potential energy of the system</a:t>
            </a:r>
          </a:p>
        </p:txBody>
      </p:sp>
      <p:graphicFrame>
        <p:nvGraphicFramePr>
          <p:cNvPr id="111620" name="Object 2"/>
          <p:cNvGraphicFramePr>
            <a:graphicFrameLocks noChangeAspect="1"/>
          </p:cNvGraphicFramePr>
          <p:nvPr/>
        </p:nvGraphicFramePr>
        <p:xfrm>
          <a:off x="6477000" y="990600"/>
          <a:ext cx="596900" cy="476250"/>
        </p:xfrm>
        <a:graphic>
          <a:graphicData uri="http://schemas.openxmlformats.org/presentationml/2006/ole">
            <p:oleObj spid="_x0000_s492546" name="Equation" r:id="rId3" imgW="330120" imgH="228600" progId="Equation.DSMT4">
              <p:embed/>
            </p:oleObj>
          </a:graphicData>
        </a:graphic>
      </p:graphicFrame>
      <p:sp>
        <p:nvSpPr>
          <p:cNvPr id="111621" name="Text Box 5"/>
          <p:cNvSpPr txBox="1">
            <a:spLocks noChangeArrowheads="1"/>
          </p:cNvSpPr>
          <p:nvPr/>
        </p:nvSpPr>
        <p:spPr bwMode="auto">
          <a:xfrm>
            <a:off x="381000" y="1752600"/>
            <a:ext cx="2286000" cy="7905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What does this statement tell you?</a:t>
            </a:r>
            <a:endParaRPr lang="en-US" sz="2200">
              <a:solidFill>
                <a:srgbClr val="FF0000"/>
              </a:solidFill>
              <a:latin typeface="Arial Narrow" charset="0"/>
            </a:endParaRPr>
          </a:p>
        </p:txBody>
      </p:sp>
      <p:sp>
        <p:nvSpPr>
          <p:cNvPr id="111622" name="Text Box 6"/>
          <p:cNvSpPr txBox="1">
            <a:spLocks noChangeArrowheads="1"/>
          </p:cNvSpPr>
          <p:nvPr/>
        </p:nvSpPr>
        <p:spPr bwMode="auto">
          <a:xfrm>
            <a:off x="2895600" y="1812925"/>
            <a:ext cx="5867400" cy="669925"/>
          </a:xfrm>
          <a:prstGeom prst="rect">
            <a:avLst/>
          </a:prstGeom>
          <a:solidFill>
            <a:srgbClr val="FFFFCC"/>
          </a:solidFill>
          <a:ln w="28575">
            <a:solidFill>
              <a:srgbClr val="A50021"/>
            </a:solidFill>
            <a:miter lim="800000"/>
            <a:headEnd/>
            <a:tailEnd/>
          </a:ln>
        </p:spPr>
        <p:txBody>
          <a:bodyPr>
            <a:prstTxWarp prst="textNoShape">
              <a:avLst/>
            </a:prstTxWarp>
            <a:spAutoFit/>
          </a:bodyPr>
          <a:lstStyle/>
          <a:p>
            <a:pPr>
              <a:spcBef>
                <a:spcPct val="20000"/>
              </a:spcBef>
            </a:pPr>
            <a:r>
              <a:rPr lang="en-US" sz="1800" b="1">
                <a:solidFill>
                  <a:srgbClr val="A50021"/>
                </a:solidFill>
                <a:latin typeface="Arial Narrow" charset="0"/>
              </a:rPr>
              <a:t>The work done by a conservative force is equal to the negative change of the potential energy associated with that force.</a:t>
            </a:r>
          </a:p>
        </p:txBody>
      </p:sp>
      <p:graphicFrame>
        <p:nvGraphicFramePr>
          <p:cNvPr id="111623" name="Object 3"/>
          <p:cNvGraphicFramePr>
            <a:graphicFrameLocks noChangeAspect="1"/>
          </p:cNvGraphicFramePr>
          <p:nvPr/>
        </p:nvGraphicFramePr>
        <p:xfrm>
          <a:off x="4343400" y="3384550"/>
          <a:ext cx="815975" cy="425450"/>
        </p:xfrm>
        <a:graphic>
          <a:graphicData uri="http://schemas.openxmlformats.org/presentationml/2006/ole">
            <p:oleObj spid="_x0000_s492547" name="Equation" r:id="rId4" imgW="393480" imgH="177480" progId="Equation.DSMT4">
              <p:embed/>
            </p:oleObj>
          </a:graphicData>
        </a:graphic>
      </p:graphicFrame>
      <p:sp>
        <p:nvSpPr>
          <p:cNvPr id="111624" name="Text Box 8"/>
          <p:cNvSpPr txBox="1">
            <a:spLocks noChangeArrowheads="1"/>
          </p:cNvSpPr>
          <p:nvPr/>
        </p:nvSpPr>
        <p:spPr bwMode="auto">
          <a:xfrm>
            <a:off x="533400" y="3276600"/>
            <a:ext cx="3505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We can rewrite the above equation in terms of the potential energy U</a:t>
            </a:r>
          </a:p>
        </p:txBody>
      </p:sp>
      <p:graphicFrame>
        <p:nvGraphicFramePr>
          <p:cNvPr id="111625" name="Object 4"/>
          <p:cNvGraphicFramePr>
            <a:graphicFrameLocks noChangeAspect="1"/>
          </p:cNvGraphicFramePr>
          <p:nvPr/>
        </p:nvGraphicFramePr>
        <p:xfrm>
          <a:off x="4038600" y="4303713"/>
          <a:ext cx="1071563" cy="563562"/>
        </p:xfrm>
        <a:graphic>
          <a:graphicData uri="http://schemas.openxmlformats.org/presentationml/2006/ole">
            <p:oleObj spid="_x0000_s492548" name="Equation" r:id="rId5" imgW="558720" imgH="253800" progId="Equation.DSMT4">
              <p:embed/>
            </p:oleObj>
          </a:graphicData>
        </a:graphic>
      </p:graphicFrame>
      <p:sp>
        <p:nvSpPr>
          <p:cNvPr id="111626" name="Text Box 10"/>
          <p:cNvSpPr txBox="1">
            <a:spLocks noChangeArrowheads="1"/>
          </p:cNvSpPr>
          <p:nvPr/>
        </p:nvSpPr>
        <p:spPr bwMode="auto">
          <a:xfrm>
            <a:off x="533400" y="4114800"/>
            <a:ext cx="3505200" cy="1006475"/>
          </a:xfrm>
          <a:prstGeom prst="rect">
            <a:avLst/>
          </a:prstGeom>
          <a:solidFill>
            <a:srgbClr val="FFFFCC"/>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So the potential energy associated with a conservative force at any given position becomes</a:t>
            </a:r>
          </a:p>
        </p:txBody>
      </p:sp>
      <p:sp>
        <p:nvSpPr>
          <p:cNvPr id="111627" name="Text Box 11"/>
          <p:cNvSpPr txBox="1">
            <a:spLocks noChangeArrowheads="1"/>
          </p:cNvSpPr>
          <p:nvPr/>
        </p:nvSpPr>
        <p:spPr bwMode="auto">
          <a:xfrm>
            <a:off x="609600" y="2667000"/>
            <a:ext cx="81534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Only the changes in potential energy of a system is physically meaningful!!</a:t>
            </a:r>
          </a:p>
        </p:txBody>
      </p:sp>
      <p:sp>
        <p:nvSpPr>
          <p:cNvPr id="111628" name="Text Box 12"/>
          <p:cNvSpPr txBox="1">
            <a:spLocks noChangeArrowheads="1"/>
          </p:cNvSpPr>
          <p:nvPr/>
        </p:nvSpPr>
        <p:spPr bwMode="auto">
          <a:xfrm>
            <a:off x="7010400" y="4237038"/>
            <a:ext cx="1905000" cy="7905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chemeClr val="accent2"/>
                </a:solidFill>
                <a:latin typeface="Arial Narrow" charset="0"/>
              </a:rPr>
              <a:t>Potential energy function</a:t>
            </a:r>
          </a:p>
        </p:txBody>
      </p:sp>
      <p:sp>
        <p:nvSpPr>
          <p:cNvPr id="111629" name="Text Box 13"/>
          <p:cNvSpPr txBox="1">
            <a:spLocks noChangeArrowheads="1"/>
          </p:cNvSpPr>
          <p:nvPr/>
        </p:nvSpPr>
        <p:spPr bwMode="auto">
          <a:xfrm>
            <a:off x="533400" y="5305425"/>
            <a:ext cx="3429000" cy="7905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What can you tell from the potential energy function above?</a:t>
            </a:r>
            <a:endParaRPr lang="en-US" sz="2200">
              <a:solidFill>
                <a:srgbClr val="FF0000"/>
              </a:solidFill>
              <a:latin typeface="Arial Narrow" charset="0"/>
            </a:endParaRPr>
          </a:p>
        </p:txBody>
      </p:sp>
      <p:sp>
        <p:nvSpPr>
          <p:cNvPr id="111630" name="Text Box 14"/>
          <p:cNvSpPr txBox="1">
            <a:spLocks noChangeArrowheads="1"/>
          </p:cNvSpPr>
          <p:nvPr/>
        </p:nvSpPr>
        <p:spPr bwMode="auto">
          <a:xfrm>
            <a:off x="4191000" y="5181600"/>
            <a:ext cx="4572000" cy="103505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Since U</a:t>
            </a:r>
            <a:r>
              <a:rPr lang="en-US" sz="2000" baseline="-25000">
                <a:solidFill>
                  <a:srgbClr val="FF0000"/>
                </a:solidFill>
                <a:latin typeface="Monotype Corsiva" charset="0"/>
              </a:rPr>
              <a:t>i</a:t>
            </a:r>
            <a:r>
              <a:rPr lang="en-US" sz="2000">
                <a:solidFill>
                  <a:srgbClr val="FF0000"/>
                </a:solidFill>
                <a:latin typeface="Monotype Corsiva" charset="0"/>
              </a:rPr>
              <a:t> is a constant, it only shifts the resulting U</a:t>
            </a:r>
            <a:r>
              <a:rPr lang="en-US" sz="2000" baseline="-25000">
                <a:solidFill>
                  <a:srgbClr val="FF0000"/>
                </a:solidFill>
                <a:latin typeface="Monotype Corsiva" charset="0"/>
              </a:rPr>
              <a:t>f</a:t>
            </a:r>
            <a:r>
              <a:rPr lang="en-US" sz="2000">
                <a:solidFill>
                  <a:srgbClr val="FF0000"/>
                </a:solidFill>
                <a:latin typeface="Monotype Corsiva" charset="0"/>
              </a:rPr>
              <a:t>(x) by a constant amount.  One can always change the initial potential so that U</a:t>
            </a:r>
            <a:r>
              <a:rPr lang="en-US" sz="2000" baseline="-25000">
                <a:solidFill>
                  <a:srgbClr val="FF0000"/>
                </a:solidFill>
                <a:latin typeface="Monotype Corsiva" charset="0"/>
              </a:rPr>
              <a:t>i </a:t>
            </a:r>
            <a:r>
              <a:rPr lang="en-US" sz="2000">
                <a:solidFill>
                  <a:srgbClr val="FF0000"/>
                </a:solidFill>
                <a:latin typeface="Monotype Corsiva" charset="0"/>
              </a:rPr>
              <a:t>can be 0.</a:t>
            </a:r>
          </a:p>
        </p:txBody>
      </p:sp>
      <p:graphicFrame>
        <p:nvGraphicFramePr>
          <p:cNvPr id="111631" name="Object 5"/>
          <p:cNvGraphicFramePr>
            <a:graphicFrameLocks noChangeAspect="1"/>
          </p:cNvGraphicFramePr>
          <p:nvPr/>
        </p:nvGraphicFramePr>
        <p:xfrm>
          <a:off x="5235575" y="3338513"/>
          <a:ext cx="1317625" cy="576262"/>
        </p:xfrm>
        <a:graphic>
          <a:graphicData uri="http://schemas.openxmlformats.org/presentationml/2006/ole">
            <p:oleObj spid="_x0000_s492549" name="Equation" r:id="rId6" imgW="634680" imgH="241200" progId="Equation.DSMT4">
              <p:embed/>
            </p:oleObj>
          </a:graphicData>
        </a:graphic>
      </p:graphicFrame>
      <p:graphicFrame>
        <p:nvGraphicFramePr>
          <p:cNvPr id="111632" name="Object 6"/>
          <p:cNvGraphicFramePr>
            <a:graphicFrameLocks noChangeAspect="1"/>
          </p:cNvGraphicFramePr>
          <p:nvPr/>
        </p:nvGraphicFramePr>
        <p:xfrm>
          <a:off x="6557963" y="3200400"/>
          <a:ext cx="1290637" cy="850900"/>
        </p:xfrm>
        <a:graphic>
          <a:graphicData uri="http://schemas.openxmlformats.org/presentationml/2006/ole">
            <p:oleObj spid="_x0000_s492550" name="Equation" r:id="rId7" imgW="622080" imgH="355320" progId="Equation.DSMT4">
              <p:embed/>
            </p:oleObj>
          </a:graphicData>
        </a:graphic>
      </p:graphicFrame>
      <p:graphicFrame>
        <p:nvGraphicFramePr>
          <p:cNvPr id="111633" name="Object 7"/>
          <p:cNvGraphicFramePr>
            <a:graphicFrameLocks noChangeAspect="1"/>
          </p:cNvGraphicFramePr>
          <p:nvPr/>
        </p:nvGraphicFramePr>
        <p:xfrm>
          <a:off x="7135813" y="858838"/>
          <a:ext cx="1169987" cy="741362"/>
        </p:xfrm>
        <a:graphic>
          <a:graphicData uri="http://schemas.openxmlformats.org/presentationml/2006/ole">
            <p:oleObj spid="_x0000_s492551" name="Equation" r:id="rId8" imgW="647640" imgH="355320" progId="Equation.DSMT4">
              <p:embed/>
            </p:oleObj>
          </a:graphicData>
        </a:graphic>
      </p:graphicFrame>
      <p:graphicFrame>
        <p:nvGraphicFramePr>
          <p:cNvPr id="111634" name="Object 8"/>
          <p:cNvGraphicFramePr>
            <a:graphicFrameLocks noChangeAspect="1"/>
          </p:cNvGraphicFramePr>
          <p:nvPr/>
        </p:nvGraphicFramePr>
        <p:xfrm>
          <a:off x="8272463" y="1042988"/>
          <a:ext cx="642937" cy="371475"/>
        </p:xfrm>
        <a:graphic>
          <a:graphicData uri="http://schemas.openxmlformats.org/presentationml/2006/ole">
            <p:oleObj spid="_x0000_s492552" name="Equation" r:id="rId9" imgW="355320" imgH="177480" progId="Equation.DSMT4">
              <p:embed/>
            </p:oleObj>
          </a:graphicData>
        </a:graphic>
      </p:graphicFrame>
      <p:graphicFrame>
        <p:nvGraphicFramePr>
          <p:cNvPr id="111635" name="Object 9"/>
          <p:cNvGraphicFramePr>
            <a:graphicFrameLocks noChangeAspect="1"/>
          </p:cNvGraphicFramePr>
          <p:nvPr/>
        </p:nvGraphicFramePr>
        <p:xfrm>
          <a:off x="5153025" y="4191000"/>
          <a:ext cx="1704975" cy="787400"/>
        </p:xfrm>
        <a:graphic>
          <a:graphicData uri="http://schemas.openxmlformats.org/presentationml/2006/ole">
            <p:oleObj spid="_x0000_s492553" name="Equation" r:id="rId10" imgW="888840" imgH="35532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1619"/>
                                        </p:tgtEl>
                                        <p:attrNameLst>
                                          <p:attrName>style.visibility</p:attrName>
                                        </p:attrNameLst>
                                      </p:cBhvr>
                                      <p:to>
                                        <p:strVal val="visible"/>
                                      </p:to>
                                    </p:set>
                                    <p:animEffect transition="in" filter="wipe(left)">
                                      <p:cBhvr>
                                        <p:cTn id="7" dur="500"/>
                                        <p:tgtEl>
                                          <p:spTgt spid="1116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111620"/>
                                        </p:tgtEl>
                                        <p:attrNameLst>
                                          <p:attrName>style.visibility</p:attrName>
                                        </p:attrNameLst>
                                      </p:cBhvr>
                                      <p:to>
                                        <p:strVal val="visible"/>
                                      </p:to>
                                    </p:set>
                                    <p:animEffect transition="in" filter="wipe(left)">
                                      <p:cBhvr>
                                        <p:cTn id="12" dur="500"/>
                                        <p:tgtEl>
                                          <p:spTgt spid="11162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111633"/>
                                        </p:tgtEl>
                                        <p:attrNameLst>
                                          <p:attrName>style.visibility</p:attrName>
                                        </p:attrNameLst>
                                      </p:cBhvr>
                                      <p:to>
                                        <p:strVal val="visible"/>
                                      </p:to>
                                    </p:set>
                                    <p:animEffect transition="in" filter="wipe(left)">
                                      <p:cBhvr>
                                        <p:cTn id="17" dur="500"/>
                                        <p:tgtEl>
                                          <p:spTgt spid="11163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111634"/>
                                        </p:tgtEl>
                                        <p:attrNameLst>
                                          <p:attrName>style.visibility</p:attrName>
                                        </p:attrNameLst>
                                      </p:cBhvr>
                                      <p:to>
                                        <p:strVal val="visible"/>
                                      </p:to>
                                    </p:set>
                                    <p:animEffect transition="in" filter="wipe(left)">
                                      <p:cBhvr>
                                        <p:cTn id="22" dur="500"/>
                                        <p:tgtEl>
                                          <p:spTgt spid="11163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11621"/>
                                        </p:tgtEl>
                                        <p:attrNameLst>
                                          <p:attrName>style.visibility</p:attrName>
                                        </p:attrNameLst>
                                      </p:cBhvr>
                                      <p:to>
                                        <p:strVal val="visible"/>
                                      </p:to>
                                    </p:set>
                                    <p:animEffect transition="in" filter="wipe(left)">
                                      <p:cBhvr>
                                        <p:cTn id="27" dur="500"/>
                                        <p:tgtEl>
                                          <p:spTgt spid="11162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11622"/>
                                        </p:tgtEl>
                                        <p:attrNameLst>
                                          <p:attrName>style.visibility</p:attrName>
                                        </p:attrNameLst>
                                      </p:cBhvr>
                                      <p:to>
                                        <p:strVal val="visible"/>
                                      </p:to>
                                    </p:set>
                                    <p:animEffect transition="in" filter="wipe(left)">
                                      <p:cBhvr>
                                        <p:cTn id="32" dur="500"/>
                                        <p:tgtEl>
                                          <p:spTgt spid="11162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11627">
                                            <p:txEl>
                                              <p:pRg st="0" end="0"/>
                                            </p:txEl>
                                          </p:spTgt>
                                        </p:tgtEl>
                                        <p:attrNameLst>
                                          <p:attrName>style.visibility</p:attrName>
                                        </p:attrNameLst>
                                      </p:cBhvr>
                                      <p:to>
                                        <p:strVal val="visible"/>
                                      </p:to>
                                    </p:set>
                                    <p:animEffect transition="in" filter="wipe(left)">
                                      <p:cBhvr>
                                        <p:cTn id="37" dur="500"/>
                                        <p:tgtEl>
                                          <p:spTgt spid="111627">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11624">
                                            <p:txEl>
                                              <p:pRg st="0" end="0"/>
                                            </p:txEl>
                                          </p:spTgt>
                                        </p:tgtEl>
                                        <p:attrNameLst>
                                          <p:attrName>style.visibility</p:attrName>
                                        </p:attrNameLst>
                                      </p:cBhvr>
                                      <p:to>
                                        <p:strVal val="visible"/>
                                      </p:to>
                                    </p:set>
                                    <p:animEffect transition="in" filter="wipe(left)">
                                      <p:cBhvr>
                                        <p:cTn id="42" dur="500"/>
                                        <p:tgtEl>
                                          <p:spTgt spid="111624">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111623"/>
                                        </p:tgtEl>
                                        <p:attrNameLst>
                                          <p:attrName>style.visibility</p:attrName>
                                        </p:attrNameLst>
                                      </p:cBhvr>
                                      <p:to>
                                        <p:strVal val="visible"/>
                                      </p:to>
                                    </p:set>
                                    <p:animEffect transition="in" filter="wipe(left)">
                                      <p:cBhvr>
                                        <p:cTn id="47" dur="500"/>
                                        <p:tgtEl>
                                          <p:spTgt spid="11162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111631"/>
                                        </p:tgtEl>
                                        <p:attrNameLst>
                                          <p:attrName>style.visibility</p:attrName>
                                        </p:attrNameLst>
                                      </p:cBhvr>
                                      <p:to>
                                        <p:strVal val="visible"/>
                                      </p:to>
                                    </p:set>
                                    <p:animEffect transition="in" filter="wipe(left)">
                                      <p:cBhvr>
                                        <p:cTn id="52" dur="500"/>
                                        <p:tgtEl>
                                          <p:spTgt spid="11163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111632"/>
                                        </p:tgtEl>
                                        <p:attrNameLst>
                                          <p:attrName>style.visibility</p:attrName>
                                        </p:attrNameLst>
                                      </p:cBhvr>
                                      <p:to>
                                        <p:strVal val="visible"/>
                                      </p:to>
                                    </p:set>
                                    <p:animEffect transition="in" filter="wipe(left)">
                                      <p:cBhvr>
                                        <p:cTn id="57" dur="500"/>
                                        <p:tgtEl>
                                          <p:spTgt spid="11163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111626"/>
                                        </p:tgtEl>
                                        <p:attrNameLst>
                                          <p:attrName>style.visibility</p:attrName>
                                        </p:attrNameLst>
                                      </p:cBhvr>
                                      <p:to>
                                        <p:strVal val="visible"/>
                                      </p:to>
                                    </p:set>
                                    <p:animEffect transition="in" filter="wipe(left)">
                                      <p:cBhvr>
                                        <p:cTn id="62" dur="500"/>
                                        <p:tgtEl>
                                          <p:spTgt spid="111626"/>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111625"/>
                                        </p:tgtEl>
                                        <p:attrNameLst>
                                          <p:attrName>style.visibility</p:attrName>
                                        </p:attrNameLst>
                                      </p:cBhvr>
                                      <p:to>
                                        <p:strVal val="visible"/>
                                      </p:to>
                                    </p:set>
                                    <p:animEffect transition="in" filter="wipe(left)">
                                      <p:cBhvr>
                                        <p:cTn id="67" dur="500"/>
                                        <p:tgtEl>
                                          <p:spTgt spid="111625"/>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111635"/>
                                        </p:tgtEl>
                                        <p:attrNameLst>
                                          <p:attrName>style.visibility</p:attrName>
                                        </p:attrNameLst>
                                      </p:cBhvr>
                                      <p:to>
                                        <p:strVal val="visible"/>
                                      </p:to>
                                    </p:set>
                                    <p:animEffect transition="in" filter="wipe(left)">
                                      <p:cBhvr>
                                        <p:cTn id="72" dur="500"/>
                                        <p:tgtEl>
                                          <p:spTgt spid="111635"/>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111628"/>
                                        </p:tgtEl>
                                        <p:attrNameLst>
                                          <p:attrName>style.visibility</p:attrName>
                                        </p:attrNameLst>
                                      </p:cBhvr>
                                      <p:to>
                                        <p:strVal val="visible"/>
                                      </p:to>
                                    </p:set>
                                    <p:animEffect transition="in" filter="wipe(left)">
                                      <p:cBhvr>
                                        <p:cTn id="77" dur="500"/>
                                        <p:tgtEl>
                                          <p:spTgt spid="111628"/>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iterate type="wd">
                                    <p:tmPct val="10000"/>
                                  </p:iterate>
                                  <p:childTnLst>
                                    <p:set>
                                      <p:cBhvr>
                                        <p:cTn id="81" dur="1" fill="hold">
                                          <p:stCondLst>
                                            <p:cond delay="0"/>
                                          </p:stCondLst>
                                        </p:cTn>
                                        <p:tgtEl>
                                          <p:spTgt spid="111629"/>
                                        </p:tgtEl>
                                        <p:attrNameLst>
                                          <p:attrName>style.visibility</p:attrName>
                                        </p:attrNameLst>
                                      </p:cBhvr>
                                      <p:to>
                                        <p:strVal val="visible"/>
                                      </p:to>
                                    </p:set>
                                    <p:animEffect transition="in" filter="wipe(left)">
                                      <p:cBhvr>
                                        <p:cTn id="82" dur="500"/>
                                        <p:tgtEl>
                                          <p:spTgt spid="111629"/>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iterate type="wd">
                                    <p:tmPct val="10000"/>
                                  </p:iterate>
                                  <p:childTnLst>
                                    <p:set>
                                      <p:cBhvr>
                                        <p:cTn id="86" dur="1" fill="hold">
                                          <p:stCondLst>
                                            <p:cond delay="0"/>
                                          </p:stCondLst>
                                        </p:cTn>
                                        <p:tgtEl>
                                          <p:spTgt spid="111630"/>
                                        </p:tgtEl>
                                        <p:attrNameLst>
                                          <p:attrName>style.visibility</p:attrName>
                                        </p:attrNameLst>
                                      </p:cBhvr>
                                      <p:to>
                                        <p:strVal val="visible"/>
                                      </p:to>
                                    </p:set>
                                    <p:animEffect transition="in" filter="wipe(left)">
                                      <p:cBhvr>
                                        <p:cTn id="87" dur="500"/>
                                        <p:tgtEl>
                                          <p:spTgt spid="1116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p:bldP spid="111621" grpId="0" animBg="1" autoUpdateAnimBg="0"/>
      <p:bldP spid="111622" grpId="0" animBg="1" autoUpdateAnimBg="0"/>
      <p:bldP spid="111624" grpId="0" build="p" autoUpdateAnimBg="0"/>
      <p:bldP spid="111626" grpId="0" animBg="1" autoUpdateAnimBg="0"/>
      <p:bldP spid="111627" grpId="0" build="p" autoUpdateAnimBg="0"/>
      <p:bldP spid="111628" grpId="0" animBg="1" autoUpdateAnimBg="0"/>
      <p:bldP spid="111629" grpId="0" animBg="1" autoUpdateAnimBg="0"/>
      <p:bldP spid="111630" grpId="0" animBg="1" autoUpdateAnimBg="0"/>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4590" name="Rectangle 4"/>
          <p:cNvSpPr>
            <a:spLocks noGrp="1" noChangeArrowheads="1"/>
          </p:cNvSpPr>
          <p:nvPr>
            <p:ph type="dt" sz="quarter" idx="10"/>
          </p:nvPr>
        </p:nvSpPr>
        <p:spPr>
          <a:noFill/>
        </p:spPr>
        <p:txBody>
          <a:bodyPr/>
          <a:lstStyle/>
          <a:p>
            <a:r>
              <a:rPr lang="en-US" smtClean="0"/>
              <a:t>Wednesday, June 22, 2011</a:t>
            </a:r>
          </a:p>
        </p:txBody>
      </p:sp>
      <p:sp>
        <p:nvSpPr>
          <p:cNvPr id="24591" name="Rectangle 5"/>
          <p:cNvSpPr>
            <a:spLocks noGrp="1" noChangeArrowheads="1"/>
          </p:cNvSpPr>
          <p:nvPr>
            <p:ph type="ftr" sz="quarter" idx="11"/>
          </p:nvPr>
        </p:nvSpPr>
        <p:spPr>
          <a:noFill/>
        </p:spPr>
        <p:txBody>
          <a:bodyPr/>
          <a:lstStyle/>
          <a:p>
            <a:r>
              <a:rPr lang="en-US" smtClean="0"/>
              <a:t>PHYS 1443-001, Spring 2011 Dr. Jaehoon Yu</a:t>
            </a:r>
          </a:p>
        </p:txBody>
      </p:sp>
      <p:sp>
        <p:nvSpPr>
          <p:cNvPr id="24592" name="Rectangle 6"/>
          <p:cNvSpPr>
            <a:spLocks noGrp="1" noChangeArrowheads="1"/>
          </p:cNvSpPr>
          <p:nvPr>
            <p:ph type="sldNum" sz="quarter" idx="12"/>
          </p:nvPr>
        </p:nvSpPr>
        <p:spPr>
          <a:noFill/>
        </p:spPr>
        <p:txBody>
          <a:bodyPr/>
          <a:lstStyle/>
          <a:p>
            <a:fld id="{524A92D3-479A-394A-83F2-2534A5D789E1}" type="slidenum">
              <a:rPr lang="en-US"/>
              <a:pPr/>
              <a:t>9</a:t>
            </a:fld>
            <a:endParaRPr lang="en-US"/>
          </a:p>
        </p:txBody>
      </p:sp>
      <p:sp>
        <p:nvSpPr>
          <p:cNvPr id="110594" name="Rectangle 2"/>
          <p:cNvSpPr>
            <a:spLocks noChangeArrowheads="1"/>
          </p:cNvSpPr>
          <p:nvPr/>
        </p:nvSpPr>
        <p:spPr bwMode="auto">
          <a:xfrm>
            <a:off x="6324600" y="5943600"/>
            <a:ext cx="2667000" cy="457200"/>
          </a:xfrm>
          <a:prstGeom prst="rect">
            <a:avLst/>
          </a:prstGeom>
          <a:solidFill>
            <a:srgbClr val="FFFFCC"/>
          </a:solidFill>
          <a:ln w="38100">
            <a:solidFill>
              <a:srgbClr val="A50021"/>
            </a:solidFill>
            <a:miter lim="800000"/>
            <a:headEnd/>
            <a:tailEnd/>
          </a:ln>
        </p:spPr>
        <p:txBody>
          <a:bodyPr anchor="ctr">
            <a:prstTxWarp prst="textNoShape">
              <a:avLst/>
            </a:prstTxWarp>
            <a:spAutoFit/>
          </a:bodyPr>
          <a:lstStyle/>
          <a:p>
            <a:endParaRPr lang="en-US"/>
          </a:p>
        </p:txBody>
      </p:sp>
      <p:sp>
        <p:nvSpPr>
          <p:cNvPr id="110595" name="Rectangle 3"/>
          <p:cNvSpPr>
            <a:spLocks noChangeArrowheads="1"/>
          </p:cNvSpPr>
          <p:nvPr/>
        </p:nvSpPr>
        <p:spPr bwMode="auto">
          <a:xfrm>
            <a:off x="7543800" y="3429000"/>
            <a:ext cx="1371600" cy="457200"/>
          </a:xfrm>
          <a:prstGeom prst="rect">
            <a:avLst/>
          </a:prstGeom>
          <a:solidFill>
            <a:srgbClr val="FFFFCC"/>
          </a:solidFill>
          <a:ln w="38100">
            <a:solidFill>
              <a:srgbClr val="A50021"/>
            </a:solidFill>
            <a:miter lim="800000"/>
            <a:headEnd/>
            <a:tailEnd/>
          </a:ln>
        </p:spPr>
        <p:txBody>
          <a:bodyPr wrap="none" anchor="ctr">
            <a:prstTxWarp prst="textNoShape">
              <a:avLst/>
            </a:prstTxWarp>
            <a:spAutoFit/>
          </a:bodyPr>
          <a:lstStyle/>
          <a:p>
            <a:endParaRPr lang="en-US"/>
          </a:p>
        </p:txBody>
      </p:sp>
      <p:sp>
        <p:nvSpPr>
          <p:cNvPr id="24595" name="Rectangle 4"/>
          <p:cNvSpPr>
            <a:spLocks noGrp="1" noChangeArrowheads="1"/>
          </p:cNvSpPr>
          <p:nvPr>
            <p:ph type="title"/>
          </p:nvPr>
        </p:nvSpPr>
        <p:spPr>
          <a:xfrm>
            <a:off x="381000" y="152400"/>
            <a:ext cx="8534400" cy="533400"/>
          </a:xfrm>
        </p:spPr>
        <p:txBody>
          <a:bodyPr/>
          <a:lstStyle/>
          <a:p>
            <a:r>
              <a:rPr lang="en-US" sz="3600" smtClean="0"/>
              <a:t>More Conservative and Non-conservative Forces</a:t>
            </a:r>
          </a:p>
        </p:txBody>
      </p:sp>
      <p:sp>
        <p:nvSpPr>
          <p:cNvPr id="110597" name="Text Box 5"/>
          <p:cNvSpPr txBox="1">
            <a:spLocks noChangeArrowheads="1"/>
          </p:cNvSpPr>
          <p:nvPr/>
        </p:nvSpPr>
        <p:spPr bwMode="auto">
          <a:xfrm>
            <a:off x="1371600" y="1828800"/>
            <a:ext cx="6324600" cy="366713"/>
          </a:xfrm>
          <a:prstGeom prst="rect">
            <a:avLst/>
          </a:prstGeom>
          <a:noFill/>
          <a:ln w="28575">
            <a:no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When directly falls, the work done on the object by the gravitation force is</a:t>
            </a:r>
          </a:p>
        </p:txBody>
      </p:sp>
      <p:sp>
        <p:nvSpPr>
          <p:cNvPr id="110598" name="Text Box 6"/>
          <p:cNvSpPr txBox="1">
            <a:spLocks noChangeArrowheads="1"/>
          </p:cNvSpPr>
          <p:nvPr/>
        </p:nvSpPr>
        <p:spPr bwMode="auto">
          <a:xfrm>
            <a:off x="838200" y="762000"/>
            <a:ext cx="7696200" cy="91440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2600">
                <a:solidFill>
                  <a:schemeClr val="accent2"/>
                </a:solidFill>
                <a:latin typeface="Monotype Corsiva" charset="0"/>
              </a:rPr>
              <a:t>The work done on an object by the gravitational force does not depend on the object’s path in the absence of a retardation force.</a:t>
            </a:r>
          </a:p>
        </p:txBody>
      </p:sp>
      <p:graphicFrame>
        <p:nvGraphicFramePr>
          <p:cNvPr id="110599" name="Object 2"/>
          <p:cNvGraphicFramePr>
            <a:graphicFrameLocks noChangeAspect="1"/>
          </p:cNvGraphicFramePr>
          <p:nvPr/>
        </p:nvGraphicFramePr>
        <p:xfrm>
          <a:off x="7620000" y="1828800"/>
          <a:ext cx="725488" cy="473075"/>
        </p:xfrm>
        <a:graphic>
          <a:graphicData uri="http://schemas.openxmlformats.org/presentationml/2006/ole">
            <p:oleObj spid="_x0000_s493570" name="Equation" r:id="rId3" imgW="342720" imgH="241200" progId="Equation.DSMT4">
              <p:embed/>
            </p:oleObj>
          </a:graphicData>
        </a:graphic>
      </p:graphicFrame>
      <p:sp>
        <p:nvSpPr>
          <p:cNvPr id="110600" name="Text Box 8"/>
          <p:cNvSpPr txBox="1">
            <a:spLocks noChangeArrowheads="1"/>
          </p:cNvSpPr>
          <p:nvPr/>
        </p:nvSpPr>
        <p:spPr bwMode="auto">
          <a:xfrm>
            <a:off x="457200" y="3276600"/>
            <a:ext cx="4800600" cy="762000"/>
          </a:xfrm>
          <a:prstGeom prst="rect">
            <a:avLst/>
          </a:prstGeom>
          <a:noFill/>
          <a:ln w="28575">
            <a:noFill/>
            <a:miter lim="800000"/>
            <a:headEnd/>
            <a:tailEnd/>
          </a:ln>
        </p:spPr>
        <p:txBody>
          <a:bodyPr>
            <a:prstTxWarp prst="textNoShape">
              <a:avLst/>
            </a:prstTxWarp>
            <a:spAutoFit/>
          </a:bodyPr>
          <a:lstStyle/>
          <a:p>
            <a:pPr>
              <a:spcBef>
                <a:spcPct val="20000"/>
              </a:spcBef>
            </a:pPr>
            <a:r>
              <a:rPr lang="en-US" sz="2200">
                <a:solidFill>
                  <a:schemeClr val="accent2"/>
                </a:solidFill>
                <a:latin typeface="Arial Narrow" charset="0"/>
              </a:rPr>
              <a:t>How about if we lengthen the incline by a factor of 2, keeping the height the same??</a:t>
            </a:r>
          </a:p>
        </p:txBody>
      </p:sp>
      <p:graphicFrame>
        <p:nvGraphicFramePr>
          <p:cNvPr id="110601" name="Object 3"/>
          <p:cNvGraphicFramePr>
            <a:graphicFrameLocks noChangeAspect="1"/>
          </p:cNvGraphicFramePr>
          <p:nvPr/>
        </p:nvGraphicFramePr>
        <p:xfrm>
          <a:off x="5638800" y="2363788"/>
          <a:ext cx="577850" cy="377825"/>
        </p:xfrm>
        <a:graphic>
          <a:graphicData uri="http://schemas.openxmlformats.org/presentationml/2006/ole">
            <p:oleObj spid="_x0000_s493571" name="Equation" r:id="rId4" imgW="342720" imgH="241200" progId="Equation.DSMT4">
              <p:embed/>
            </p:oleObj>
          </a:graphicData>
        </a:graphic>
      </p:graphicFrame>
      <p:sp>
        <p:nvSpPr>
          <p:cNvPr id="110602" name="Text Box 10"/>
          <p:cNvSpPr txBox="1">
            <a:spLocks noChangeArrowheads="1"/>
          </p:cNvSpPr>
          <p:nvPr/>
        </p:nvSpPr>
        <p:spPr bwMode="auto">
          <a:xfrm>
            <a:off x="5181600" y="3306763"/>
            <a:ext cx="1905000" cy="73025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Still the same amount of work</a:t>
            </a:r>
            <a:r>
              <a:rPr lang="en-US" sz="2000">
                <a:solidFill>
                  <a:srgbClr val="FF0000"/>
                </a:solidFill>
                <a:latin typeface="Arial Narrow" charset="0"/>
                <a:sym typeface="Wingdings" charset="2"/>
              </a:rPr>
              <a:t></a:t>
            </a:r>
            <a:endParaRPr lang="en-US" sz="2000">
              <a:solidFill>
                <a:srgbClr val="FF0000"/>
              </a:solidFill>
              <a:latin typeface="Arial Narrow" charset="0"/>
            </a:endParaRPr>
          </a:p>
        </p:txBody>
      </p:sp>
      <p:sp>
        <p:nvSpPr>
          <p:cNvPr id="110603" name="Text Box 11"/>
          <p:cNvSpPr txBox="1">
            <a:spLocks noChangeArrowheads="1"/>
          </p:cNvSpPr>
          <p:nvPr/>
        </p:nvSpPr>
        <p:spPr bwMode="auto">
          <a:xfrm>
            <a:off x="152400" y="5105400"/>
            <a:ext cx="2590800" cy="944563"/>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Forces like gravitational and elastic forces are called the conservative force</a:t>
            </a:r>
          </a:p>
        </p:txBody>
      </p:sp>
      <p:sp>
        <p:nvSpPr>
          <p:cNvPr id="110604" name="Text Box 12"/>
          <p:cNvSpPr txBox="1">
            <a:spLocks noChangeArrowheads="1"/>
          </p:cNvSpPr>
          <p:nvPr/>
        </p:nvSpPr>
        <p:spPr bwMode="auto">
          <a:xfrm>
            <a:off x="533400" y="4038600"/>
            <a:ext cx="8077200" cy="10064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So the work done by the gravitational force on an object is independent of the path of the object’s movements.  It only depends on the difference of the object’s initial and final position in the direction of the force.</a:t>
            </a:r>
          </a:p>
        </p:txBody>
      </p:sp>
      <p:graphicFrame>
        <p:nvGraphicFramePr>
          <p:cNvPr id="110605" name="Object 4"/>
          <p:cNvGraphicFramePr>
            <a:graphicFrameLocks noChangeAspect="1"/>
          </p:cNvGraphicFramePr>
          <p:nvPr/>
        </p:nvGraphicFramePr>
        <p:xfrm>
          <a:off x="7543800" y="3417888"/>
          <a:ext cx="725488" cy="508000"/>
        </p:xfrm>
        <a:graphic>
          <a:graphicData uri="http://schemas.openxmlformats.org/presentationml/2006/ole">
            <p:oleObj spid="_x0000_s493572" name="Equation" r:id="rId5" imgW="342720" imgH="241200" progId="Equation.DSMT4">
              <p:embed/>
            </p:oleObj>
          </a:graphicData>
        </a:graphic>
      </p:graphicFrame>
      <p:grpSp>
        <p:nvGrpSpPr>
          <p:cNvPr id="2" name="Group 14"/>
          <p:cNvGrpSpPr>
            <a:grpSpLocks/>
          </p:cNvGrpSpPr>
          <p:nvPr/>
        </p:nvGrpSpPr>
        <p:grpSpPr bwMode="auto">
          <a:xfrm>
            <a:off x="152400" y="1981200"/>
            <a:ext cx="2362200" cy="1143000"/>
            <a:chOff x="96" y="1248"/>
            <a:chExt cx="1488" cy="720"/>
          </a:xfrm>
        </p:grpSpPr>
        <p:sp>
          <p:nvSpPr>
            <p:cNvPr id="24610" name="AutoShape 15"/>
            <p:cNvSpPr>
              <a:spLocks noChangeArrowheads="1"/>
            </p:cNvSpPr>
            <p:nvPr/>
          </p:nvSpPr>
          <p:spPr bwMode="auto">
            <a:xfrm>
              <a:off x="336" y="1392"/>
              <a:ext cx="1248" cy="528"/>
            </a:xfrm>
            <a:prstGeom prst="rtTriangle">
              <a:avLst/>
            </a:prstGeom>
            <a:noFill/>
            <a:ln w="28575">
              <a:solidFill>
                <a:srgbClr val="663300"/>
              </a:solidFill>
              <a:miter lim="800000"/>
              <a:headEnd/>
              <a:tailEnd/>
            </a:ln>
          </p:spPr>
          <p:txBody>
            <a:bodyPr wrap="none" anchor="ctr">
              <a:prstTxWarp prst="textNoShape">
                <a:avLst/>
              </a:prstTxWarp>
            </a:bodyPr>
            <a:lstStyle/>
            <a:p>
              <a:endParaRPr lang="en-US"/>
            </a:p>
          </p:txBody>
        </p:sp>
        <p:sp>
          <p:nvSpPr>
            <p:cNvPr id="24611" name="Text Box 16"/>
            <p:cNvSpPr txBox="1">
              <a:spLocks noChangeArrowheads="1"/>
            </p:cNvSpPr>
            <p:nvPr/>
          </p:nvSpPr>
          <p:spPr bwMode="auto">
            <a:xfrm>
              <a:off x="96" y="1515"/>
              <a:ext cx="18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h</a:t>
              </a:r>
            </a:p>
          </p:txBody>
        </p:sp>
        <p:sp>
          <p:nvSpPr>
            <p:cNvPr id="24612" name="Text Box 17"/>
            <p:cNvSpPr txBox="1">
              <a:spLocks noChangeArrowheads="1"/>
            </p:cNvSpPr>
            <p:nvPr/>
          </p:nvSpPr>
          <p:spPr bwMode="auto">
            <a:xfrm>
              <a:off x="576" y="1536"/>
              <a:ext cx="154"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l</a:t>
              </a:r>
            </a:p>
          </p:txBody>
        </p:sp>
        <p:sp>
          <p:nvSpPr>
            <p:cNvPr id="24613" name="Rectangle 18"/>
            <p:cNvSpPr>
              <a:spLocks noChangeArrowheads="1"/>
            </p:cNvSpPr>
            <p:nvPr/>
          </p:nvSpPr>
          <p:spPr bwMode="auto">
            <a:xfrm rot="1117480">
              <a:off x="336" y="1248"/>
              <a:ext cx="192" cy="192"/>
            </a:xfrm>
            <a:prstGeom prst="rect">
              <a:avLst/>
            </a:prstGeom>
            <a:gradFill rotWithShape="0">
              <a:gsLst>
                <a:gs pos="0">
                  <a:srgbClr val="760000"/>
                </a:gs>
                <a:gs pos="50000">
                  <a:srgbClr val="FF0000"/>
                </a:gs>
                <a:gs pos="100000">
                  <a:srgbClr val="760000"/>
                </a:gs>
              </a:gsLst>
              <a:lin ang="0" scaled="1"/>
            </a:gradFill>
            <a:ln w="9525">
              <a:noFill/>
              <a:miter lim="800000"/>
              <a:headEnd/>
              <a:tailEnd/>
            </a:ln>
          </p:spPr>
          <p:txBody>
            <a:bodyPr wrap="none" anchor="ctr">
              <a:prstTxWarp prst="textNoShape">
                <a:avLst/>
              </a:prstTxWarp>
            </a:bodyPr>
            <a:lstStyle/>
            <a:p>
              <a:pPr algn="ctr"/>
              <a:r>
                <a:rPr lang="en-US">
                  <a:solidFill>
                    <a:srgbClr val="FFFF99"/>
                  </a:solidFill>
                  <a:latin typeface="Monotype Corsiva" charset="0"/>
                </a:rPr>
                <a:t>m</a:t>
              </a:r>
            </a:p>
          </p:txBody>
        </p:sp>
        <p:sp>
          <p:nvSpPr>
            <p:cNvPr id="24614" name="Arc 19"/>
            <p:cNvSpPr>
              <a:spLocks/>
            </p:cNvSpPr>
            <p:nvPr/>
          </p:nvSpPr>
          <p:spPr bwMode="auto">
            <a:xfrm flipH="1">
              <a:off x="1152" y="1776"/>
              <a:ext cx="48"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8575">
              <a:solidFill>
                <a:schemeClr val="accent2"/>
              </a:solidFill>
              <a:round/>
              <a:headEnd/>
              <a:tailEnd/>
            </a:ln>
          </p:spPr>
          <p:txBody>
            <a:bodyPr wrap="none" anchor="ctr">
              <a:prstTxWarp prst="textNoShape">
                <a:avLst/>
              </a:prstTxWarp>
            </a:bodyPr>
            <a:lstStyle/>
            <a:p>
              <a:pPr algn="ctr"/>
              <a:endParaRPr lang="en-US">
                <a:solidFill>
                  <a:srgbClr val="FF0000"/>
                </a:solidFill>
                <a:latin typeface="Monotype Corsiva" charset="0"/>
              </a:endParaRPr>
            </a:p>
          </p:txBody>
        </p:sp>
        <p:sp>
          <p:nvSpPr>
            <p:cNvPr id="24615" name="Text Box 20"/>
            <p:cNvSpPr txBox="1">
              <a:spLocks noChangeArrowheads="1"/>
            </p:cNvSpPr>
            <p:nvPr/>
          </p:nvSpPr>
          <p:spPr bwMode="auto">
            <a:xfrm>
              <a:off x="960" y="1699"/>
              <a:ext cx="200" cy="252"/>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Symbol" charset="2"/>
                </a:rPr>
                <a:t>θ</a:t>
              </a:r>
            </a:p>
          </p:txBody>
        </p:sp>
        <p:sp>
          <p:nvSpPr>
            <p:cNvPr id="24616" name="Line 21"/>
            <p:cNvSpPr>
              <a:spLocks noChangeShapeType="1"/>
            </p:cNvSpPr>
            <p:nvPr/>
          </p:nvSpPr>
          <p:spPr bwMode="auto">
            <a:xfrm>
              <a:off x="432" y="1344"/>
              <a:ext cx="0" cy="384"/>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24617" name="Text Box 22"/>
            <p:cNvSpPr txBox="1">
              <a:spLocks noChangeArrowheads="1"/>
            </p:cNvSpPr>
            <p:nvPr/>
          </p:nvSpPr>
          <p:spPr bwMode="auto">
            <a:xfrm>
              <a:off x="288" y="1718"/>
              <a:ext cx="27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1">
                  <a:solidFill>
                    <a:schemeClr val="accent2"/>
                  </a:solidFill>
                  <a:latin typeface="Monotype Corsiva" charset="0"/>
                </a:rPr>
                <a:t>g</a:t>
              </a:r>
              <a:endParaRPr lang="en-US" sz="2000">
                <a:solidFill>
                  <a:schemeClr val="accent2"/>
                </a:solidFill>
                <a:latin typeface="Monotype Corsiva" charset="0"/>
              </a:endParaRPr>
            </a:p>
          </p:txBody>
        </p:sp>
      </p:grpSp>
      <p:sp>
        <p:nvSpPr>
          <p:cNvPr id="110615" name="Text Box 23"/>
          <p:cNvSpPr txBox="1">
            <a:spLocks noChangeArrowheads="1"/>
          </p:cNvSpPr>
          <p:nvPr/>
        </p:nvSpPr>
        <p:spPr bwMode="auto">
          <a:xfrm>
            <a:off x="2667000" y="2393950"/>
            <a:ext cx="26670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When sliding down the hill of length </a:t>
            </a:r>
            <a:r>
              <a:rPr lang="en-US" sz="2000">
                <a:solidFill>
                  <a:srgbClr val="FF0000"/>
                </a:solidFill>
                <a:latin typeface="Monotype Corsiva" charset="0"/>
              </a:rPr>
              <a:t>l</a:t>
            </a:r>
            <a:r>
              <a:rPr lang="en-US" sz="2000">
                <a:solidFill>
                  <a:srgbClr val="FF0000"/>
                </a:solidFill>
                <a:latin typeface="Arial Narrow" charset="0"/>
              </a:rPr>
              <a:t>, the work is</a:t>
            </a:r>
          </a:p>
        </p:txBody>
      </p:sp>
      <p:graphicFrame>
        <p:nvGraphicFramePr>
          <p:cNvPr id="110616" name="Object 5"/>
          <p:cNvGraphicFramePr>
            <a:graphicFrameLocks noChangeAspect="1"/>
          </p:cNvGraphicFramePr>
          <p:nvPr/>
        </p:nvGraphicFramePr>
        <p:xfrm>
          <a:off x="7391400" y="2381250"/>
          <a:ext cx="1524000" cy="342900"/>
        </p:xfrm>
        <a:graphic>
          <a:graphicData uri="http://schemas.openxmlformats.org/presentationml/2006/ole">
            <p:oleObj spid="_x0000_s493573" name="Equation" r:id="rId6" imgW="838080" imgH="203040" progId="Equation.3">
              <p:embed/>
            </p:oleObj>
          </a:graphicData>
        </a:graphic>
      </p:graphicFrame>
      <p:grpSp>
        <p:nvGrpSpPr>
          <p:cNvPr id="3" name="Group 25"/>
          <p:cNvGrpSpPr>
            <a:grpSpLocks/>
          </p:cNvGrpSpPr>
          <p:nvPr/>
        </p:nvGrpSpPr>
        <p:grpSpPr bwMode="auto">
          <a:xfrm>
            <a:off x="609600" y="1635125"/>
            <a:ext cx="455613" cy="574675"/>
            <a:chOff x="384" y="1030"/>
            <a:chExt cx="287" cy="362"/>
          </a:xfrm>
        </p:grpSpPr>
        <p:sp>
          <p:nvSpPr>
            <p:cNvPr id="24608" name="Line 26"/>
            <p:cNvSpPr>
              <a:spLocks noChangeShapeType="1"/>
            </p:cNvSpPr>
            <p:nvPr/>
          </p:nvSpPr>
          <p:spPr bwMode="auto">
            <a:xfrm flipV="1">
              <a:off x="384" y="1152"/>
              <a:ext cx="96" cy="240"/>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sp>
          <p:nvSpPr>
            <p:cNvPr id="24609" name="Text Box 27"/>
            <p:cNvSpPr txBox="1">
              <a:spLocks noChangeArrowheads="1"/>
            </p:cNvSpPr>
            <p:nvPr/>
          </p:nvSpPr>
          <p:spPr bwMode="auto">
            <a:xfrm>
              <a:off x="470" y="1030"/>
              <a:ext cx="201" cy="231"/>
            </a:xfrm>
            <a:prstGeom prst="rect">
              <a:avLst/>
            </a:prstGeom>
            <a:noFill/>
            <a:ln w="9525">
              <a:noFill/>
              <a:miter lim="800000"/>
              <a:headEnd/>
              <a:tailEnd/>
            </a:ln>
          </p:spPr>
          <p:txBody>
            <a:bodyPr wrap="none">
              <a:prstTxWarp prst="textNoShape">
                <a:avLst/>
              </a:prstTxWarp>
              <a:spAutoFit/>
            </a:bodyPr>
            <a:lstStyle/>
            <a:p>
              <a:r>
                <a:rPr lang="en-US" sz="1800" b="1">
                  <a:solidFill>
                    <a:schemeClr val="accent2"/>
                  </a:solidFill>
                  <a:latin typeface="Arial Narrow" charset="0"/>
                </a:rPr>
                <a:t>N</a:t>
              </a:r>
            </a:p>
          </p:txBody>
        </p:sp>
      </p:grpSp>
      <p:graphicFrame>
        <p:nvGraphicFramePr>
          <p:cNvPr id="110620" name="Object 6"/>
          <p:cNvGraphicFramePr>
            <a:graphicFrameLocks noChangeAspect="1"/>
          </p:cNvGraphicFramePr>
          <p:nvPr/>
        </p:nvGraphicFramePr>
        <p:xfrm>
          <a:off x="7543800" y="2847975"/>
          <a:ext cx="727075" cy="317500"/>
        </p:xfrm>
        <a:graphic>
          <a:graphicData uri="http://schemas.openxmlformats.org/presentationml/2006/ole">
            <p:oleObj spid="_x0000_s493574" name="Equation" r:id="rId7" imgW="431640" imgH="203040" progId="Equation.3">
              <p:embed/>
            </p:oleObj>
          </a:graphicData>
        </a:graphic>
      </p:graphicFrame>
      <p:sp>
        <p:nvSpPr>
          <p:cNvPr id="110621" name="Text Box 29"/>
          <p:cNvSpPr txBox="1">
            <a:spLocks noChangeArrowheads="1"/>
          </p:cNvSpPr>
          <p:nvPr/>
        </p:nvSpPr>
        <p:spPr bwMode="auto">
          <a:xfrm>
            <a:off x="2819400" y="6005513"/>
            <a:ext cx="3352800" cy="395287"/>
          </a:xfrm>
          <a:prstGeom prst="rect">
            <a:avLst/>
          </a:prstGeom>
          <a:solidFill>
            <a:srgbClr val="FFFFCC"/>
          </a:solidFill>
          <a:ln w="28575">
            <a:solidFill>
              <a:srgbClr val="FF0000"/>
            </a:solidFill>
            <a:miter lim="800000"/>
            <a:headEnd/>
            <a:tailEnd/>
          </a:ln>
        </p:spPr>
        <p:txBody>
          <a:bodyPr>
            <a:prstTxWarp prst="textNoShape">
              <a:avLst/>
            </a:prstTxWarp>
            <a:spAutoFit/>
          </a:bodyPr>
          <a:lstStyle/>
          <a:p>
            <a:pPr marL="457200" indent="-457200">
              <a:spcBef>
                <a:spcPct val="20000"/>
              </a:spcBef>
            </a:pPr>
            <a:r>
              <a:rPr lang="en-US" sz="1800">
                <a:solidFill>
                  <a:srgbClr val="FF0000"/>
                </a:solidFill>
                <a:latin typeface="Monotype Corsiva" charset="0"/>
              </a:rPr>
              <a:t>Total mechanical energy is conserved!!</a:t>
            </a:r>
          </a:p>
        </p:txBody>
      </p:sp>
      <p:graphicFrame>
        <p:nvGraphicFramePr>
          <p:cNvPr id="110622" name="Object 7"/>
          <p:cNvGraphicFramePr>
            <a:graphicFrameLocks noChangeAspect="1"/>
          </p:cNvGraphicFramePr>
          <p:nvPr/>
        </p:nvGraphicFramePr>
        <p:xfrm>
          <a:off x="6324600" y="5980113"/>
          <a:ext cx="533400" cy="409575"/>
        </p:xfrm>
        <a:graphic>
          <a:graphicData uri="http://schemas.openxmlformats.org/presentationml/2006/ole">
            <p:oleObj spid="_x0000_s493575" name="Equation" r:id="rId8" imgW="368280" imgH="228600" progId="Equation.DSMT4">
              <p:embed/>
            </p:oleObj>
          </a:graphicData>
        </a:graphic>
      </p:graphicFrame>
      <p:graphicFrame>
        <p:nvGraphicFramePr>
          <p:cNvPr id="110623" name="Object 8"/>
          <p:cNvGraphicFramePr>
            <a:graphicFrameLocks noChangeAspect="1"/>
          </p:cNvGraphicFramePr>
          <p:nvPr/>
        </p:nvGraphicFramePr>
        <p:xfrm>
          <a:off x="6180138" y="2365375"/>
          <a:ext cx="1135062" cy="377825"/>
        </p:xfrm>
        <a:graphic>
          <a:graphicData uri="http://schemas.openxmlformats.org/presentationml/2006/ole">
            <p:oleObj spid="_x0000_s493576" name="Equation" r:id="rId9" imgW="672840" imgH="241200" progId="Equation.DSMT4">
              <p:embed/>
            </p:oleObj>
          </a:graphicData>
        </a:graphic>
      </p:graphicFrame>
      <p:graphicFrame>
        <p:nvGraphicFramePr>
          <p:cNvPr id="110624" name="Object 9"/>
          <p:cNvGraphicFramePr>
            <a:graphicFrameLocks noChangeAspect="1"/>
          </p:cNvGraphicFramePr>
          <p:nvPr/>
        </p:nvGraphicFramePr>
        <p:xfrm>
          <a:off x="6054725" y="2819400"/>
          <a:ext cx="1433513" cy="395288"/>
        </p:xfrm>
        <a:graphic>
          <a:graphicData uri="http://schemas.openxmlformats.org/presentationml/2006/ole">
            <p:oleObj spid="_x0000_s493577" name="Equation" r:id="rId10" imgW="850680" imgH="253800" progId="Equation.DSMT4">
              <p:embed/>
            </p:oleObj>
          </a:graphicData>
        </a:graphic>
      </p:graphicFrame>
      <p:graphicFrame>
        <p:nvGraphicFramePr>
          <p:cNvPr id="110625" name="Object 10"/>
          <p:cNvGraphicFramePr>
            <a:graphicFrameLocks noChangeAspect="1"/>
          </p:cNvGraphicFramePr>
          <p:nvPr/>
        </p:nvGraphicFramePr>
        <p:xfrm>
          <a:off x="8396288" y="1828800"/>
          <a:ext cx="671512" cy="396875"/>
        </p:xfrm>
        <a:graphic>
          <a:graphicData uri="http://schemas.openxmlformats.org/presentationml/2006/ole">
            <p:oleObj spid="_x0000_s493578" name="Equation" r:id="rId11" imgW="317160" imgH="203040" progId="Equation.DSMT4">
              <p:embed/>
            </p:oleObj>
          </a:graphicData>
        </a:graphic>
      </p:graphicFrame>
      <p:sp>
        <p:nvSpPr>
          <p:cNvPr id="110626" name="Rectangle 34"/>
          <p:cNvSpPr>
            <a:spLocks noGrp="1" noChangeArrowheads="1"/>
          </p:cNvSpPr>
          <p:nvPr>
            <p:ph type="body" idx="1"/>
          </p:nvPr>
        </p:nvSpPr>
        <p:spPr>
          <a:xfrm>
            <a:off x="2895600" y="5181600"/>
            <a:ext cx="6248400" cy="609600"/>
          </a:xfrm>
          <a:solidFill>
            <a:srgbClr val="99FFCC"/>
          </a:solidFill>
        </p:spPr>
        <p:txBody>
          <a:bodyPr/>
          <a:lstStyle/>
          <a:p>
            <a:pPr marL="609600" indent="-609600">
              <a:lnSpc>
                <a:spcPct val="80000"/>
              </a:lnSpc>
              <a:buFontTx/>
              <a:buAutoNum type="arabicPeriod"/>
            </a:pPr>
            <a:r>
              <a:rPr lang="en-US" sz="1800">
                <a:solidFill>
                  <a:srgbClr val="FF0000"/>
                </a:solidFill>
              </a:rPr>
              <a:t>If the work performed by the force does not depend on the path.</a:t>
            </a:r>
          </a:p>
          <a:p>
            <a:pPr marL="609600" indent="-609600">
              <a:lnSpc>
                <a:spcPct val="80000"/>
              </a:lnSpc>
              <a:buFontTx/>
              <a:buAutoNum type="arabicPeriod"/>
            </a:pPr>
            <a:r>
              <a:rPr lang="en-US" sz="1800">
                <a:solidFill>
                  <a:srgbClr val="FF0000"/>
                </a:solidFill>
              </a:rPr>
              <a:t>If the work performed on a closed path is 0.</a:t>
            </a:r>
          </a:p>
        </p:txBody>
      </p:sp>
      <p:graphicFrame>
        <p:nvGraphicFramePr>
          <p:cNvPr id="110627" name="Object 11"/>
          <p:cNvGraphicFramePr>
            <a:graphicFrameLocks noChangeAspect="1"/>
          </p:cNvGraphicFramePr>
          <p:nvPr/>
        </p:nvGraphicFramePr>
        <p:xfrm>
          <a:off x="8242300" y="3429000"/>
          <a:ext cx="673100" cy="427038"/>
        </p:xfrm>
        <a:graphic>
          <a:graphicData uri="http://schemas.openxmlformats.org/presentationml/2006/ole">
            <p:oleObj spid="_x0000_s493579" name="Equation" r:id="rId12" imgW="317160" imgH="203040" progId="Equation.DSMT4">
              <p:embed/>
            </p:oleObj>
          </a:graphicData>
        </a:graphic>
      </p:graphicFrame>
      <p:graphicFrame>
        <p:nvGraphicFramePr>
          <p:cNvPr id="110628" name="Object 12"/>
          <p:cNvGraphicFramePr>
            <a:graphicFrameLocks noChangeAspect="1"/>
          </p:cNvGraphicFramePr>
          <p:nvPr/>
        </p:nvGraphicFramePr>
        <p:xfrm>
          <a:off x="6858000" y="5991225"/>
          <a:ext cx="1123950" cy="409575"/>
        </p:xfrm>
        <a:graphic>
          <a:graphicData uri="http://schemas.openxmlformats.org/presentationml/2006/ole">
            <p:oleObj spid="_x0000_s493580" name="Equation" r:id="rId13" imgW="774360" imgH="228600" progId="Equation.DSMT4">
              <p:embed/>
            </p:oleObj>
          </a:graphicData>
        </a:graphic>
      </p:graphicFrame>
      <p:graphicFrame>
        <p:nvGraphicFramePr>
          <p:cNvPr id="110629" name="Object 13"/>
          <p:cNvGraphicFramePr>
            <a:graphicFrameLocks noChangeAspect="1"/>
          </p:cNvGraphicFramePr>
          <p:nvPr/>
        </p:nvGraphicFramePr>
        <p:xfrm>
          <a:off x="7924800" y="5969000"/>
          <a:ext cx="1031875" cy="431800"/>
        </p:xfrm>
        <a:graphic>
          <a:graphicData uri="http://schemas.openxmlformats.org/presentationml/2006/ole">
            <p:oleObj spid="_x0000_s493581" name="Equation" r:id="rId14" imgW="711000" imgH="241200" progId="Equation.DSMT4">
              <p:embed/>
            </p:oleObj>
          </a:graphicData>
        </a:graphic>
      </p:graphicFrame>
      <p:sp>
        <p:nvSpPr>
          <p:cNvPr id="110630" name="Oval 38"/>
          <p:cNvSpPr>
            <a:spLocks noChangeArrowheads="1"/>
          </p:cNvSpPr>
          <p:nvPr/>
        </p:nvSpPr>
        <p:spPr bwMode="auto">
          <a:xfrm>
            <a:off x="6629400" y="2743200"/>
            <a:ext cx="914400" cy="457200"/>
          </a:xfrm>
          <a:prstGeom prst="ellipse">
            <a:avLst/>
          </a:prstGeom>
          <a:noFill/>
          <a:ln w="38100">
            <a:solidFill>
              <a:srgbClr val="A50021"/>
            </a:solidFill>
            <a:round/>
            <a:headEnd/>
            <a:tailEnd/>
          </a:ln>
        </p:spPr>
        <p:txBody>
          <a:bodyPr wrap="none" anchor="ctr">
            <a:prstTxWarp prst="textNoShape">
              <a:avLst/>
            </a:prstTxWarp>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0598"/>
                                        </p:tgtEl>
                                        <p:attrNameLst>
                                          <p:attrName>style.visibility</p:attrName>
                                        </p:attrNameLst>
                                      </p:cBhvr>
                                      <p:to>
                                        <p:strVal val="visible"/>
                                      </p:to>
                                    </p:set>
                                    <p:animEffect transition="in" filter="wipe(left)">
                                      <p:cBhvr>
                                        <p:cTn id="7" dur="500"/>
                                        <p:tgtEl>
                                          <p:spTgt spid="11059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iterate type="wd">
                                    <p:tmPct val="10000"/>
                                  </p:iterate>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0597"/>
                                        </p:tgtEl>
                                        <p:attrNameLst>
                                          <p:attrName>style.visibility</p:attrName>
                                        </p:attrNameLst>
                                      </p:cBhvr>
                                      <p:to>
                                        <p:strVal val="visible"/>
                                      </p:to>
                                    </p:set>
                                    <p:animEffect transition="in" filter="wipe(left)">
                                      <p:cBhvr>
                                        <p:cTn id="22" dur="500"/>
                                        <p:tgtEl>
                                          <p:spTgt spid="11059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110599"/>
                                        </p:tgtEl>
                                        <p:attrNameLst>
                                          <p:attrName>style.visibility</p:attrName>
                                        </p:attrNameLst>
                                      </p:cBhvr>
                                      <p:to>
                                        <p:strVal val="visible"/>
                                      </p:to>
                                    </p:set>
                                    <p:animEffect transition="in" filter="wipe(left)">
                                      <p:cBhvr>
                                        <p:cTn id="27" dur="500"/>
                                        <p:tgtEl>
                                          <p:spTgt spid="11059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110625"/>
                                        </p:tgtEl>
                                        <p:attrNameLst>
                                          <p:attrName>style.visibility</p:attrName>
                                        </p:attrNameLst>
                                      </p:cBhvr>
                                      <p:to>
                                        <p:strVal val="visible"/>
                                      </p:to>
                                    </p:set>
                                    <p:animEffect transition="in" filter="wipe(left)">
                                      <p:cBhvr>
                                        <p:cTn id="32" dur="500"/>
                                        <p:tgtEl>
                                          <p:spTgt spid="11062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10615"/>
                                        </p:tgtEl>
                                        <p:attrNameLst>
                                          <p:attrName>style.visibility</p:attrName>
                                        </p:attrNameLst>
                                      </p:cBhvr>
                                      <p:to>
                                        <p:strVal val="visible"/>
                                      </p:to>
                                    </p:set>
                                    <p:animEffect transition="in" filter="wipe(left)">
                                      <p:cBhvr>
                                        <p:cTn id="37" dur="500"/>
                                        <p:tgtEl>
                                          <p:spTgt spid="11061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110601"/>
                                        </p:tgtEl>
                                        <p:attrNameLst>
                                          <p:attrName>style.visibility</p:attrName>
                                        </p:attrNameLst>
                                      </p:cBhvr>
                                      <p:to>
                                        <p:strVal val="visible"/>
                                      </p:to>
                                    </p:set>
                                    <p:animEffect transition="in" filter="wipe(left)">
                                      <p:cBhvr>
                                        <p:cTn id="42" dur="500"/>
                                        <p:tgtEl>
                                          <p:spTgt spid="11060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110623"/>
                                        </p:tgtEl>
                                        <p:attrNameLst>
                                          <p:attrName>style.visibility</p:attrName>
                                        </p:attrNameLst>
                                      </p:cBhvr>
                                      <p:to>
                                        <p:strVal val="visible"/>
                                      </p:to>
                                    </p:set>
                                    <p:animEffect transition="in" filter="wipe(left)">
                                      <p:cBhvr>
                                        <p:cTn id="47" dur="500"/>
                                        <p:tgtEl>
                                          <p:spTgt spid="11062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110616"/>
                                        </p:tgtEl>
                                        <p:attrNameLst>
                                          <p:attrName>style.visibility</p:attrName>
                                        </p:attrNameLst>
                                      </p:cBhvr>
                                      <p:to>
                                        <p:strVal val="visible"/>
                                      </p:to>
                                    </p:set>
                                    <p:animEffect transition="in" filter="wipe(left)">
                                      <p:cBhvr>
                                        <p:cTn id="52" dur="500"/>
                                        <p:tgtEl>
                                          <p:spTgt spid="11061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110624"/>
                                        </p:tgtEl>
                                        <p:attrNameLst>
                                          <p:attrName>style.visibility</p:attrName>
                                        </p:attrNameLst>
                                      </p:cBhvr>
                                      <p:to>
                                        <p:strVal val="visible"/>
                                      </p:to>
                                    </p:set>
                                    <p:animEffect transition="in" filter="wipe(left)">
                                      <p:cBhvr>
                                        <p:cTn id="57" dur="500"/>
                                        <p:tgtEl>
                                          <p:spTgt spid="110624"/>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0" fill="hold" grpId="0" nodeType="clickEffect">
                                  <p:stCondLst>
                                    <p:cond delay="0"/>
                                  </p:stCondLst>
                                  <p:childTnLst>
                                    <p:set>
                                      <p:cBhvr>
                                        <p:cTn id="61" dur="1" fill="hold">
                                          <p:stCondLst>
                                            <p:cond delay="0"/>
                                          </p:stCondLst>
                                        </p:cTn>
                                        <p:tgtEl>
                                          <p:spTgt spid="110630"/>
                                        </p:tgtEl>
                                        <p:attrNameLst>
                                          <p:attrName>style.visibility</p:attrName>
                                        </p:attrNameLst>
                                      </p:cBhvr>
                                      <p:to>
                                        <p:strVal val="visible"/>
                                      </p:to>
                                    </p:set>
                                    <p:anim calcmode="lin" valueType="num">
                                      <p:cBhvr>
                                        <p:cTn id="62" dur="500" fill="hold"/>
                                        <p:tgtEl>
                                          <p:spTgt spid="110630"/>
                                        </p:tgtEl>
                                        <p:attrNameLst>
                                          <p:attrName>ppt_w</p:attrName>
                                        </p:attrNameLst>
                                      </p:cBhvr>
                                      <p:tavLst>
                                        <p:tav tm="0">
                                          <p:val>
                                            <p:fltVal val="0"/>
                                          </p:val>
                                        </p:tav>
                                        <p:tav tm="100000">
                                          <p:val>
                                            <p:strVal val="#ppt_w"/>
                                          </p:val>
                                        </p:tav>
                                      </p:tavLst>
                                    </p:anim>
                                    <p:anim calcmode="lin" valueType="num">
                                      <p:cBhvr>
                                        <p:cTn id="63" dur="500" fill="hold"/>
                                        <p:tgtEl>
                                          <p:spTgt spid="110630"/>
                                        </p:tgtEl>
                                        <p:attrNameLst>
                                          <p:attrName>ppt_h</p:attrName>
                                        </p:attrNameLst>
                                      </p:cBhvr>
                                      <p:tavLst>
                                        <p:tav tm="0">
                                          <p:val>
                                            <p:fltVal val="0"/>
                                          </p:val>
                                        </p:tav>
                                        <p:tav tm="100000">
                                          <p:val>
                                            <p:strVal val="#ppt_h"/>
                                          </p:val>
                                        </p:tav>
                                      </p:tavLst>
                                    </p:anim>
                                    <p:animEffect transition="in" filter="fade">
                                      <p:cBhvr>
                                        <p:cTn id="64" dur="500"/>
                                        <p:tgtEl>
                                          <p:spTgt spid="110630"/>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iterate type="wd">
                                    <p:tmPct val="10000"/>
                                  </p:iterate>
                                  <p:childTnLst>
                                    <p:set>
                                      <p:cBhvr>
                                        <p:cTn id="68" dur="1" fill="hold">
                                          <p:stCondLst>
                                            <p:cond delay="0"/>
                                          </p:stCondLst>
                                        </p:cTn>
                                        <p:tgtEl>
                                          <p:spTgt spid="110620"/>
                                        </p:tgtEl>
                                        <p:attrNameLst>
                                          <p:attrName>style.visibility</p:attrName>
                                        </p:attrNameLst>
                                      </p:cBhvr>
                                      <p:to>
                                        <p:strVal val="visible"/>
                                      </p:to>
                                    </p:set>
                                    <p:animEffect transition="in" filter="wipe(left)">
                                      <p:cBhvr>
                                        <p:cTn id="69" dur="500"/>
                                        <p:tgtEl>
                                          <p:spTgt spid="110620"/>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iterate type="wd">
                                    <p:tmPct val="10000"/>
                                  </p:iterate>
                                  <p:childTnLst>
                                    <p:set>
                                      <p:cBhvr>
                                        <p:cTn id="73" dur="1" fill="hold">
                                          <p:stCondLst>
                                            <p:cond delay="0"/>
                                          </p:stCondLst>
                                        </p:cTn>
                                        <p:tgtEl>
                                          <p:spTgt spid="110600"/>
                                        </p:tgtEl>
                                        <p:attrNameLst>
                                          <p:attrName>style.visibility</p:attrName>
                                        </p:attrNameLst>
                                      </p:cBhvr>
                                      <p:to>
                                        <p:strVal val="visible"/>
                                      </p:to>
                                    </p:set>
                                    <p:animEffect transition="in" filter="wipe(left)">
                                      <p:cBhvr>
                                        <p:cTn id="74" dur="500"/>
                                        <p:tgtEl>
                                          <p:spTgt spid="110600"/>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iterate type="wd">
                                    <p:tmPct val="10000"/>
                                  </p:iterate>
                                  <p:childTnLst>
                                    <p:set>
                                      <p:cBhvr>
                                        <p:cTn id="78" dur="1" fill="hold">
                                          <p:stCondLst>
                                            <p:cond delay="0"/>
                                          </p:stCondLst>
                                        </p:cTn>
                                        <p:tgtEl>
                                          <p:spTgt spid="110602"/>
                                        </p:tgtEl>
                                        <p:attrNameLst>
                                          <p:attrName>style.visibility</p:attrName>
                                        </p:attrNameLst>
                                      </p:cBhvr>
                                      <p:to>
                                        <p:strVal val="visible"/>
                                      </p:to>
                                    </p:set>
                                    <p:animEffect transition="in" filter="wipe(left)">
                                      <p:cBhvr>
                                        <p:cTn id="79" dur="500"/>
                                        <p:tgtEl>
                                          <p:spTgt spid="110602"/>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iterate type="wd">
                                    <p:tmPct val="10000"/>
                                  </p:iterate>
                                  <p:childTnLst>
                                    <p:set>
                                      <p:cBhvr>
                                        <p:cTn id="83" dur="1" fill="hold">
                                          <p:stCondLst>
                                            <p:cond delay="0"/>
                                          </p:stCondLst>
                                        </p:cTn>
                                        <p:tgtEl>
                                          <p:spTgt spid="110605"/>
                                        </p:tgtEl>
                                        <p:attrNameLst>
                                          <p:attrName>style.visibility</p:attrName>
                                        </p:attrNameLst>
                                      </p:cBhvr>
                                      <p:to>
                                        <p:strVal val="visible"/>
                                      </p:to>
                                    </p:set>
                                    <p:animEffect transition="in" filter="wipe(left)">
                                      <p:cBhvr>
                                        <p:cTn id="84" dur="500"/>
                                        <p:tgtEl>
                                          <p:spTgt spid="110605"/>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iterate type="wd">
                                    <p:tmPct val="10000"/>
                                  </p:iterate>
                                  <p:childTnLst>
                                    <p:set>
                                      <p:cBhvr>
                                        <p:cTn id="88" dur="1" fill="hold">
                                          <p:stCondLst>
                                            <p:cond delay="0"/>
                                          </p:stCondLst>
                                        </p:cTn>
                                        <p:tgtEl>
                                          <p:spTgt spid="110627"/>
                                        </p:tgtEl>
                                        <p:attrNameLst>
                                          <p:attrName>style.visibility</p:attrName>
                                        </p:attrNameLst>
                                      </p:cBhvr>
                                      <p:to>
                                        <p:strVal val="visible"/>
                                      </p:to>
                                    </p:set>
                                    <p:animEffect transition="in" filter="wipe(left)">
                                      <p:cBhvr>
                                        <p:cTn id="89" dur="500"/>
                                        <p:tgtEl>
                                          <p:spTgt spid="110627"/>
                                        </p:tgtEl>
                                      </p:cBhvr>
                                    </p:animEffect>
                                  </p:childTnLst>
                                </p:cTn>
                              </p:par>
                            </p:childTnLst>
                          </p:cTn>
                        </p:par>
                        <p:par>
                          <p:cTn id="90" fill="hold">
                            <p:stCondLst>
                              <p:cond delay="500"/>
                            </p:stCondLst>
                            <p:childTnLst>
                              <p:par>
                                <p:cTn id="91" presetID="53" presetClass="entr" presetSubtype="0" fill="hold" grpId="0" nodeType="afterEffect">
                                  <p:stCondLst>
                                    <p:cond delay="0"/>
                                  </p:stCondLst>
                                  <p:iterate type="wd">
                                    <p:tmPct val="10000"/>
                                  </p:iterate>
                                  <p:childTnLst>
                                    <p:set>
                                      <p:cBhvr>
                                        <p:cTn id="92" dur="1" fill="hold">
                                          <p:stCondLst>
                                            <p:cond delay="0"/>
                                          </p:stCondLst>
                                        </p:cTn>
                                        <p:tgtEl>
                                          <p:spTgt spid="110595"/>
                                        </p:tgtEl>
                                        <p:attrNameLst>
                                          <p:attrName>style.visibility</p:attrName>
                                        </p:attrNameLst>
                                      </p:cBhvr>
                                      <p:to>
                                        <p:strVal val="visible"/>
                                      </p:to>
                                    </p:set>
                                    <p:anim calcmode="lin" valueType="num">
                                      <p:cBhvr>
                                        <p:cTn id="93" dur="500" fill="hold"/>
                                        <p:tgtEl>
                                          <p:spTgt spid="110595"/>
                                        </p:tgtEl>
                                        <p:attrNameLst>
                                          <p:attrName>ppt_w</p:attrName>
                                        </p:attrNameLst>
                                      </p:cBhvr>
                                      <p:tavLst>
                                        <p:tav tm="0">
                                          <p:val>
                                            <p:fltVal val="0"/>
                                          </p:val>
                                        </p:tav>
                                        <p:tav tm="100000">
                                          <p:val>
                                            <p:strVal val="#ppt_w"/>
                                          </p:val>
                                        </p:tav>
                                      </p:tavLst>
                                    </p:anim>
                                    <p:anim calcmode="lin" valueType="num">
                                      <p:cBhvr>
                                        <p:cTn id="94" dur="500" fill="hold"/>
                                        <p:tgtEl>
                                          <p:spTgt spid="110595"/>
                                        </p:tgtEl>
                                        <p:attrNameLst>
                                          <p:attrName>ppt_h</p:attrName>
                                        </p:attrNameLst>
                                      </p:cBhvr>
                                      <p:tavLst>
                                        <p:tav tm="0">
                                          <p:val>
                                            <p:fltVal val="0"/>
                                          </p:val>
                                        </p:tav>
                                        <p:tav tm="100000">
                                          <p:val>
                                            <p:strVal val="#ppt_h"/>
                                          </p:val>
                                        </p:tav>
                                      </p:tavLst>
                                    </p:anim>
                                    <p:animEffect transition="in" filter="fade">
                                      <p:cBhvr>
                                        <p:cTn id="95" dur="500"/>
                                        <p:tgtEl>
                                          <p:spTgt spid="110595"/>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8" fill="hold" grpId="0" nodeType="clickEffect">
                                  <p:stCondLst>
                                    <p:cond delay="0"/>
                                  </p:stCondLst>
                                  <p:iterate type="wd">
                                    <p:tmPct val="10000"/>
                                  </p:iterate>
                                  <p:childTnLst>
                                    <p:set>
                                      <p:cBhvr>
                                        <p:cTn id="99" dur="1" fill="hold">
                                          <p:stCondLst>
                                            <p:cond delay="0"/>
                                          </p:stCondLst>
                                        </p:cTn>
                                        <p:tgtEl>
                                          <p:spTgt spid="110604">
                                            <p:txEl>
                                              <p:pRg st="0" end="0"/>
                                            </p:txEl>
                                          </p:spTgt>
                                        </p:tgtEl>
                                        <p:attrNameLst>
                                          <p:attrName>style.visibility</p:attrName>
                                        </p:attrNameLst>
                                      </p:cBhvr>
                                      <p:to>
                                        <p:strVal val="visible"/>
                                      </p:to>
                                    </p:set>
                                    <p:animEffect transition="in" filter="wipe(left)">
                                      <p:cBhvr>
                                        <p:cTn id="100" dur="500"/>
                                        <p:tgtEl>
                                          <p:spTgt spid="110604">
                                            <p:txEl>
                                              <p:pRg st="0" end="0"/>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8" fill="hold" grpId="0" nodeType="clickEffect">
                                  <p:stCondLst>
                                    <p:cond delay="0"/>
                                  </p:stCondLst>
                                  <p:iterate type="wd">
                                    <p:tmPct val="10000"/>
                                  </p:iterate>
                                  <p:childTnLst>
                                    <p:set>
                                      <p:cBhvr>
                                        <p:cTn id="104" dur="1" fill="hold">
                                          <p:stCondLst>
                                            <p:cond delay="0"/>
                                          </p:stCondLst>
                                        </p:cTn>
                                        <p:tgtEl>
                                          <p:spTgt spid="110603"/>
                                        </p:tgtEl>
                                        <p:attrNameLst>
                                          <p:attrName>style.visibility</p:attrName>
                                        </p:attrNameLst>
                                      </p:cBhvr>
                                      <p:to>
                                        <p:strVal val="visible"/>
                                      </p:to>
                                    </p:set>
                                    <p:animEffect transition="in" filter="wipe(left)">
                                      <p:cBhvr>
                                        <p:cTn id="105" dur="500"/>
                                        <p:tgtEl>
                                          <p:spTgt spid="110603"/>
                                        </p:tgtEl>
                                      </p:cBhvr>
                                    </p:animEffect>
                                  </p:childTnLst>
                                </p:cTn>
                              </p:par>
                            </p:childTnLst>
                          </p:cTn>
                        </p:par>
                      </p:childTnLst>
                    </p:cTn>
                  </p:par>
                  <p:par>
                    <p:cTn id="106" fill="hold">
                      <p:stCondLst>
                        <p:cond delay="indefinite"/>
                      </p:stCondLst>
                      <p:childTnLst>
                        <p:par>
                          <p:cTn id="107" fill="hold">
                            <p:stCondLst>
                              <p:cond delay="0"/>
                            </p:stCondLst>
                            <p:childTnLst>
                              <p:par>
                                <p:cTn id="108" presetID="53" presetClass="entr" presetSubtype="0" fill="hold" grpId="0" nodeType="clickEffect">
                                  <p:stCondLst>
                                    <p:cond delay="0"/>
                                  </p:stCondLst>
                                  <p:iterate type="wd">
                                    <p:tmPct val="0"/>
                                  </p:iterate>
                                  <p:childTnLst>
                                    <p:set>
                                      <p:cBhvr>
                                        <p:cTn id="109" dur="1" fill="hold">
                                          <p:stCondLst>
                                            <p:cond delay="0"/>
                                          </p:stCondLst>
                                        </p:cTn>
                                        <p:tgtEl>
                                          <p:spTgt spid="110626">
                                            <p:txEl>
                                              <p:pRg st="0" end="0"/>
                                            </p:txEl>
                                          </p:spTgt>
                                        </p:tgtEl>
                                        <p:attrNameLst>
                                          <p:attrName>style.visibility</p:attrName>
                                        </p:attrNameLst>
                                      </p:cBhvr>
                                      <p:to>
                                        <p:strVal val="visible"/>
                                      </p:to>
                                    </p:set>
                                    <p:anim calcmode="lin" valueType="num">
                                      <p:cBhvr>
                                        <p:cTn id="110" dur="500" fill="hold"/>
                                        <p:tgtEl>
                                          <p:spTgt spid="110626">
                                            <p:txEl>
                                              <p:pRg st="0" end="0"/>
                                            </p:txEl>
                                          </p:spTgt>
                                        </p:tgtEl>
                                        <p:attrNameLst>
                                          <p:attrName>ppt_w</p:attrName>
                                        </p:attrNameLst>
                                      </p:cBhvr>
                                      <p:tavLst>
                                        <p:tav tm="0">
                                          <p:val>
                                            <p:fltVal val="0"/>
                                          </p:val>
                                        </p:tav>
                                        <p:tav tm="100000">
                                          <p:val>
                                            <p:strVal val="#ppt_w"/>
                                          </p:val>
                                        </p:tav>
                                      </p:tavLst>
                                    </p:anim>
                                    <p:anim calcmode="lin" valueType="num">
                                      <p:cBhvr>
                                        <p:cTn id="111" dur="500" fill="hold"/>
                                        <p:tgtEl>
                                          <p:spTgt spid="110626">
                                            <p:txEl>
                                              <p:pRg st="0" end="0"/>
                                            </p:txEl>
                                          </p:spTgt>
                                        </p:tgtEl>
                                        <p:attrNameLst>
                                          <p:attrName>ppt_h</p:attrName>
                                        </p:attrNameLst>
                                      </p:cBhvr>
                                      <p:tavLst>
                                        <p:tav tm="0">
                                          <p:val>
                                            <p:fltVal val="0"/>
                                          </p:val>
                                        </p:tav>
                                        <p:tav tm="100000">
                                          <p:val>
                                            <p:strVal val="#ppt_h"/>
                                          </p:val>
                                        </p:tav>
                                      </p:tavLst>
                                    </p:anim>
                                    <p:animEffect transition="in" filter="fade">
                                      <p:cBhvr>
                                        <p:cTn id="112" dur="500"/>
                                        <p:tgtEl>
                                          <p:spTgt spid="110626">
                                            <p:txEl>
                                              <p:pRg st="0" end="0"/>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53" presetClass="entr" presetSubtype="0" fill="hold" grpId="0" nodeType="clickEffect">
                                  <p:stCondLst>
                                    <p:cond delay="0"/>
                                  </p:stCondLst>
                                  <p:iterate type="wd">
                                    <p:tmPct val="0"/>
                                  </p:iterate>
                                  <p:childTnLst>
                                    <p:set>
                                      <p:cBhvr>
                                        <p:cTn id="116" dur="1" fill="hold">
                                          <p:stCondLst>
                                            <p:cond delay="0"/>
                                          </p:stCondLst>
                                        </p:cTn>
                                        <p:tgtEl>
                                          <p:spTgt spid="110626">
                                            <p:txEl>
                                              <p:pRg st="1" end="1"/>
                                            </p:txEl>
                                          </p:spTgt>
                                        </p:tgtEl>
                                        <p:attrNameLst>
                                          <p:attrName>style.visibility</p:attrName>
                                        </p:attrNameLst>
                                      </p:cBhvr>
                                      <p:to>
                                        <p:strVal val="visible"/>
                                      </p:to>
                                    </p:set>
                                    <p:anim calcmode="lin" valueType="num">
                                      <p:cBhvr>
                                        <p:cTn id="117" dur="500" fill="hold"/>
                                        <p:tgtEl>
                                          <p:spTgt spid="110626">
                                            <p:txEl>
                                              <p:pRg st="1" end="1"/>
                                            </p:txEl>
                                          </p:spTgt>
                                        </p:tgtEl>
                                        <p:attrNameLst>
                                          <p:attrName>ppt_w</p:attrName>
                                        </p:attrNameLst>
                                      </p:cBhvr>
                                      <p:tavLst>
                                        <p:tav tm="0">
                                          <p:val>
                                            <p:fltVal val="0"/>
                                          </p:val>
                                        </p:tav>
                                        <p:tav tm="100000">
                                          <p:val>
                                            <p:strVal val="#ppt_w"/>
                                          </p:val>
                                        </p:tav>
                                      </p:tavLst>
                                    </p:anim>
                                    <p:anim calcmode="lin" valueType="num">
                                      <p:cBhvr>
                                        <p:cTn id="118" dur="500" fill="hold"/>
                                        <p:tgtEl>
                                          <p:spTgt spid="110626">
                                            <p:txEl>
                                              <p:pRg st="1" end="1"/>
                                            </p:txEl>
                                          </p:spTgt>
                                        </p:tgtEl>
                                        <p:attrNameLst>
                                          <p:attrName>ppt_h</p:attrName>
                                        </p:attrNameLst>
                                      </p:cBhvr>
                                      <p:tavLst>
                                        <p:tav tm="0">
                                          <p:val>
                                            <p:fltVal val="0"/>
                                          </p:val>
                                        </p:tav>
                                        <p:tav tm="100000">
                                          <p:val>
                                            <p:strVal val="#ppt_h"/>
                                          </p:val>
                                        </p:tav>
                                      </p:tavLst>
                                    </p:anim>
                                    <p:animEffect transition="in" filter="fade">
                                      <p:cBhvr>
                                        <p:cTn id="119" dur="500"/>
                                        <p:tgtEl>
                                          <p:spTgt spid="110626">
                                            <p:txEl>
                                              <p:pRg st="1" end="1"/>
                                            </p:txEl>
                                          </p:spTgt>
                                        </p:tgtEl>
                                      </p:cBhvr>
                                    </p:animEffect>
                                  </p:childTnLst>
                                </p:cTn>
                              </p:par>
                            </p:childTnLst>
                          </p:cTn>
                        </p:par>
                        <p:par>
                          <p:cTn id="120" fill="hold">
                            <p:stCondLst>
                              <p:cond delay="500"/>
                            </p:stCondLst>
                            <p:childTnLst>
                              <p:par>
                                <p:cTn id="121" presetID="53" presetClass="entr" presetSubtype="0" fill="hold" grpId="0" nodeType="afterEffect">
                                  <p:stCondLst>
                                    <p:cond delay="0"/>
                                  </p:stCondLst>
                                  <p:childTnLst>
                                    <p:set>
                                      <p:cBhvr>
                                        <p:cTn id="122" dur="1" fill="hold">
                                          <p:stCondLst>
                                            <p:cond delay="0"/>
                                          </p:stCondLst>
                                        </p:cTn>
                                        <p:tgtEl>
                                          <p:spTgt spid="110626">
                                            <p:bg/>
                                          </p:spTgt>
                                        </p:tgtEl>
                                        <p:attrNameLst>
                                          <p:attrName>style.visibility</p:attrName>
                                        </p:attrNameLst>
                                      </p:cBhvr>
                                      <p:to>
                                        <p:strVal val="visible"/>
                                      </p:to>
                                    </p:set>
                                    <p:anim calcmode="lin" valueType="num">
                                      <p:cBhvr>
                                        <p:cTn id="123" dur="500" fill="hold"/>
                                        <p:tgtEl>
                                          <p:spTgt spid="110626">
                                            <p:bg/>
                                          </p:spTgt>
                                        </p:tgtEl>
                                        <p:attrNameLst>
                                          <p:attrName>ppt_w</p:attrName>
                                        </p:attrNameLst>
                                      </p:cBhvr>
                                      <p:tavLst>
                                        <p:tav tm="0">
                                          <p:val>
                                            <p:fltVal val="0"/>
                                          </p:val>
                                        </p:tav>
                                        <p:tav tm="100000">
                                          <p:val>
                                            <p:strVal val="#ppt_w"/>
                                          </p:val>
                                        </p:tav>
                                      </p:tavLst>
                                    </p:anim>
                                    <p:anim calcmode="lin" valueType="num">
                                      <p:cBhvr>
                                        <p:cTn id="124" dur="500" fill="hold"/>
                                        <p:tgtEl>
                                          <p:spTgt spid="110626">
                                            <p:bg/>
                                          </p:spTgt>
                                        </p:tgtEl>
                                        <p:attrNameLst>
                                          <p:attrName>ppt_h</p:attrName>
                                        </p:attrNameLst>
                                      </p:cBhvr>
                                      <p:tavLst>
                                        <p:tav tm="0">
                                          <p:val>
                                            <p:fltVal val="0"/>
                                          </p:val>
                                        </p:tav>
                                        <p:tav tm="100000">
                                          <p:val>
                                            <p:strVal val="#ppt_h"/>
                                          </p:val>
                                        </p:tav>
                                      </p:tavLst>
                                    </p:anim>
                                    <p:animEffect transition="in" filter="fade">
                                      <p:cBhvr>
                                        <p:cTn id="125" dur="500"/>
                                        <p:tgtEl>
                                          <p:spTgt spid="110626">
                                            <p:bg/>
                                          </p:spTgt>
                                        </p:tgtEl>
                                      </p:cBhvr>
                                    </p:animEffect>
                                  </p:childTnLst>
                                </p:cTn>
                              </p:par>
                            </p:childTnLst>
                          </p:cTn>
                        </p:par>
                      </p:childTnLst>
                    </p:cTn>
                  </p:par>
                  <p:par>
                    <p:cTn id="126" fill="hold">
                      <p:stCondLst>
                        <p:cond delay="indefinite"/>
                      </p:stCondLst>
                      <p:childTnLst>
                        <p:par>
                          <p:cTn id="127" fill="hold">
                            <p:stCondLst>
                              <p:cond delay="0"/>
                            </p:stCondLst>
                            <p:childTnLst>
                              <p:par>
                                <p:cTn id="128" presetID="22" presetClass="entr" presetSubtype="8" fill="hold" grpId="0" nodeType="clickEffect">
                                  <p:stCondLst>
                                    <p:cond delay="0"/>
                                  </p:stCondLst>
                                  <p:iterate type="wd">
                                    <p:tmPct val="10000"/>
                                  </p:iterate>
                                  <p:childTnLst>
                                    <p:set>
                                      <p:cBhvr>
                                        <p:cTn id="129" dur="1" fill="hold">
                                          <p:stCondLst>
                                            <p:cond delay="0"/>
                                          </p:stCondLst>
                                        </p:cTn>
                                        <p:tgtEl>
                                          <p:spTgt spid="110621"/>
                                        </p:tgtEl>
                                        <p:attrNameLst>
                                          <p:attrName>style.visibility</p:attrName>
                                        </p:attrNameLst>
                                      </p:cBhvr>
                                      <p:to>
                                        <p:strVal val="visible"/>
                                      </p:to>
                                    </p:set>
                                    <p:animEffect transition="in" filter="wipe(left)">
                                      <p:cBhvr>
                                        <p:cTn id="130" dur="500"/>
                                        <p:tgtEl>
                                          <p:spTgt spid="110621"/>
                                        </p:tgtEl>
                                      </p:cBhvr>
                                    </p:animEffect>
                                  </p:childTnLst>
                                </p:cTn>
                              </p:par>
                            </p:childTnLst>
                          </p:cTn>
                        </p:par>
                      </p:childTnLst>
                    </p:cTn>
                  </p:par>
                  <p:par>
                    <p:cTn id="131" fill="hold">
                      <p:stCondLst>
                        <p:cond delay="indefinite"/>
                      </p:stCondLst>
                      <p:childTnLst>
                        <p:par>
                          <p:cTn id="132" fill="hold">
                            <p:stCondLst>
                              <p:cond delay="0"/>
                            </p:stCondLst>
                            <p:childTnLst>
                              <p:par>
                                <p:cTn id="133" presetID="22" presetClass="entr" presetSubtype="8" fill="hold" nodeType="clickEffect">
                                  <p:stCondLst>
                                    <p:cond delay="0"/>
                                  </p:stCondLst>
                                  <p:iterate type="wd">
                                    <p:tmPct val="10000"/>
                                  </p:iterate>
                                  <p:childTnLst>
                                    <p:set>
                                      <p:cBhvr>
                                        <p:cTn id="134" dur="1" fill="hold">
                                          <p:stCondLst>
                                            <p:cond delay="0"/>
                                          </p:stCondLst>
                                        </p:cTn>
                                        <p:tgtEl>
                                          <p:spTgt spid="110622"/>
                                        </p:tgtEl>
                                        <p:attrNameLst>
                                          <p:attrName>style.visibility</p:attrName>
                                        </p:attrNameLst>
                                      </p:cBhvr>
                                      <p:to>
                                        <p:strVal val="visible"/>
                                      </p:to>
                                    </p:set>
                                    <p:animEffect transition="in" filter="wipe(left)">
                                      <p:cBhvr>
                                        <p:cTn id="135" dur="500"/>
                                        <p:tgtEl>
                                          <p:spTgt spid="110622"/>
                                        </p:tgtEl>
                                      </p:cBhvr>
                                    </p:animEffect>
                                  </p:childTnLst>
                                </p:cTn>
                              </p:par>
                            </p:childTnLst>
                          </p:cTn>
                        </p:par>
                      </p:childTnLst>
                    </p:cTn>
                  </p:par>
                  <p:par>
                    <p:cTn id="136" fill="hold">
                      <p:stCondLst>
                        <p:cond delay="indefinite"/>
                      </p:stCondLst>
                      <p:childTnLst>
                        <p:par>
                          <p:cTn id="137" fill="hold">
                            <p:stCondLst>
                              <p:cond delay="0"/>
                            </p:stCondLst>
                            <p:childTnLst>
                              <p:par>
                                <p:cTn id="138" presetID="22" presetClass="entr" presetSubtype="8" fill="hold" nodeType="clickEffect">
                                  <p:stCondLst>
                                    <p:cond delay="0"/>
                                  </p:stCondLst>
                                  <p:iterate type="wd">
                                    <p:tmPct val="10000"/>
                                  </p:iterate>
                                  <p:childTnLst>
                                    <p:set>
                                      <p:cBhvr>
                                        <p:cTn id="139" dur="1" fill="hold">
                                          <p:stCondLst>
                                            <p:cond delay="0"/>
                                          </p:stCondLst>
                                        </p:cTn>
                                        <p:tgtEl>
                                          <p:spTgt spid="110628"/>
                                        </p:tgtEl>
                                        <p:attrNameLst>
                                          <p:attrName>style.visibility</p:attrName>
                                        </p:attrNameLst>
                                      </p:cBhvr>
                                      <p:to>
                                        <p:strVal val="visible"/>
                                      </p:to>
                                    </p:set>
                                    <p:animEffect transition="in" filter="wipe(left)">
                                      <p:cBhvr>
                                        <p:cTn id="140" dur="500"/>
                                        <p:tgtEl>
                                          <p:spTgt spid="110628"/>
                                        </p:tgtEl>
                                      </p:cBhvr>
                                    </p:animEffect>
                                  </p:childTnLst>
                                </p:cTn>
                              </p:par>
                            </p:childTnLst>
                          </p:cTn>
                        </p:par>
                      </p:childTnLst>
                    </p:cTn>
                  </p:par>
                  <p:par>
                    <p:cTn id="141" fill="hold">
                      <p:stCondLst>
                        <p:cond delay="indefinite"/>
                      </p:stCondLst>
                      <p:childTnLst>
                        <p:par>
                          <p:cTn id="142" fill="hold">
                            <p:stCondLst>
                              <p:cond delay="0"/>
                            </p:stCondLst>
                            <p:childTnLst>
                              <p:par>
                                <p:cTn id="143" presetID="22" presetClass="entr" presetSubtype="8" fill="hold" nodeType="clickEffect">
                                  <p:stCondLst>
                                    <p:cond delay="0"/>
                                  </p:stCondLst>
                                  <p:iterate type="wd">
                                    <p:tmPct val="10000"/>
                                  </p:iterate>
                                  <p:childTnLst>
                                    <p:set>
                                      <p:cBhvr>
                                        <p:cTn id="144" dur="1" fill="hold">
                                          <p:stCondLst>
                                            <p:cond delay="0"/>
                                          </p:stCondLst>
                                        </p:cTn>
                                        <p:tgtEl>
                                          <p:spTgt spid="110629"/>
                                        </p:tgtEl>
                                        <p:attrNameLst>
                                          <p:attrName>style.visibility</p:attrName>
                                        </p:attrNameLst>
                                      </p:cBhvr>
                                      <p:to>
                                        <p:strVal val="visible"/>
                                      </p:to>
                                    </p:set>
                                    <p:animEffect transition="in" filter="wipe(left)">
                                      <p:cBhvr>
                                        <p:cTn id="145" dur="500"/>
                                        <p:tgtEl>
                                          <p:spTgt spid="110629"/>
                                        </p:tgtEl>
                                      </p:cBhvr>
                                    </p:animEffect>
                                  </p:childTnLst>
                                </p:cTn>
                              </p:par>
                            </p:childTnLst>
                          </p:cTn>
                        </p:par>
                        <p:par>
                          <p:cTn id="146" fill="hold">
                            <p:stCondLst>
                              <p:cond delay="500"/>
                            </p:stCondLst>
                            <p:childTnLst>
                              <p:par>
                                <p:cTn id="147" presetID="53" presetClass="entr" presetSubtype="0" fill="hold" grpId="0" nodeType="afterEffect">
                                  <p:stCondLst>
                                    <p:cond delay="0"/>
                                  </p:stCondLst>
                                  <p:iterate type="wd">
                                    <p:tmPct val="10000"/>
                                  </p:iterate>
                                  <p:childTnLst>
                                    <p:set>
                                      <p:cBhvr>
                                        <p:cTn id="148" dur="1" fill="hold">
                                          <p:stCondLst>
                                            <p:cond delay="0"/>
                                          </p:stCondLst>
                                        </p:cTn>
                                        <p:tgtEl>
                                          <p:spTgt spid="110594"/>
                                        </p:tgtEl>
                                        <p:attrNameLst>
                                          <p:attrName>style.visibility</p:attrName>
                                        </p:attrNameLst>
                                      </p:cBhvr>
                                      <p:to>
                                        <p:strVal val="visible"/>
                                      </p:to>
                                    </p:set>
                                    <p:anim calcmode="lin" valueType="num">
                                      <p:cBhvr>
                                        <p:cTn id="149" dur="500" fill="hold"/>
                                        <p:tgtEl>
                                          <p:spTgt spid="110594"/>
                                        </p:tgtEl>
                                        <p:attrNameLst>
                                          <p:attrName>ppt_w</p:attrName>
                                        </p:attrNameLst>
                                      </p:cBhvr>
                                      <p:tavLst>
                                        <p:tav tm="0">
                                          <p:val>
                                            <p:fltVal val="0"/>
                                          </p:val>
                                        </p:tav>
                                        <p:tav tm="100000">
                                          <p:val>
                                            <p:strVal val="#ppt_w"/>
                                          </p:val>
                                        </p:tav>
                                      </p:tavLst>
                                    </p:anim>
                                    <p:anim calcmode="lin" valueType="num">
                                      <p:cBhvr>
                                        <p:cTn id="150" dur="500" fill="hold"/>
                                        <p:tgtEl>
                                          <p:spTgt spid="110594"/>
                                        </p:tgtEl>
                                        <p:attrNameLst>
                                          <p:attrName>ppt_h</p:attrName>
                                        </p:attrNameLst>
                                      </p:cBhvr>
                                      <p:tavLst>
                                        <p:tav tm="0">
                                          <p:val>
                                            <p:fltVal val="0"/>
                                          </p:val>
                                        </p:tav>
                                        <p:tav tm="100000">
                                          <p:val>
                                            <p:strVal val="#ppt_h"/>
                                          </p:val>
                                        </p:tav>
                                      </p:tavLst>
                                    </p:anim>
                                    <p:animEffect transition="in" filter="fade">
                                      <p:cBhvr>
                                        <p:cTn id="151" dur="500"/>
                                        <p:tgtEl>
                                          <p:spTgt spid="1105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4" grpId="0" animBg="1"/>
      <p:bldP spid="110595" grpId="0" animBg="1"/>
      <p:bldP spid="110597" grpId="0"/>
      <p:bldP spid="110598" grpId="0" animBg="1" autoUpdateAnimBg="0"/>
      <p:bldP spid="110600" grpId="0"/>
      <p:bldP spid="110602" grpId="0" animBg="1" autoUpdateAnimBg="0"/>
      <p:bldP spid="110603" grpId="0" animBg="1" autoUpdateAnimBg="0"/>
      <p:bldP spid="110604" grpId="0" build="p" autoUpdateAnimBg="0"/>
      <p:bldP spid="110615" grpId="0"/>
      <p:bldP spid="110621" grpId="0" animBg="1" autoUpdateAnimBg="0"/>
      <p:bldP spid="110626" grpId="0" build="p" animBg="1"/>
      <p:bldP spid="110630" grpId="0" animBg="1"/>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16681</TotalTime>
  <Words>2303</Words>
  <Application>Microsoft Macintosh PowerPoint</Application>
  <PresentationFormat>On-screen Show (4:3)</PresentationFormat>
  <Paragraphs>244</Paragraphs>
  <Slides>17</Slides>
  <Notes>2</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phys1443-spring02</vt:lpstr>
      <vt:lpstr>Equation</vt:lpstr>
      <vt:lpstr>PHYS 1443 – Section 001 Lecture #10</vt:lpstr>
      <vt:lpstr>Special Project</vt:lpstr>
      <vt:lpstr>Valid Planetarium Shows</vt:lpstr>
      <vt:lpstr>Potential Energy &amp; Conservation of Mechanical Energy</vt:lpstr>
      <vt:lpstr>Gravitational Potential Energy</vt:lpstr>
      <vt:lpstr>Ex. A Gymnast on a Trampoline</vt:lpstr>
      <vt:lpstr>Ex.  Continued</vt:lpstr>
      <vt:lpstr>Conservative Forces and Potential Energy</vt:lpstr>
      <vt:lpstr>More Conservative and Non-conservative Forces</vt:lpstr>
      <vt:lpstr>Example for Potential Energy</vt:lpstr>
      <vt:lpstr>Elastic Potential Energy</vt:lpstr>
      <vt:lpstr>Conservation of Mechanical Energy</vt:lpstr>
      <vt:lpstr>Example </vt:lpstr>
      <vt:lpstr>Example </vt:lpstr>
      <vt:lpstr>Work Done by Non-conservative Forces</vt:lpstr>
      <vt:lpstr>Example of Non-Conservative Force</vt:lpstr>
      <vt:lpstr>How is the conservative force related to  the potential energy?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318</cp:revision>
  <dcterms:created xsi:type="dcterms:W3CDTF">2011-06-22T15:40:43Z</dcterms:created>
  <dcterms:modified xsi:type="dcterms:W3CDTF">2011-06-22T15:41:36Z</dcterms:modified>
</cp:coreProperties>
</file>