
<file path=[Content_Types].xml><?xml version="1.0" encoding="utf-8"?>
<Types xmlns="http://schemas.openxmlformats.org/package/2006/content-types">
  <Override PartName="/ppt/slideLayouts/slideLayout8.xml" ContentType="application/vnd.openxmlformats-officedocument.presentationml.slideLayout+xml"/>
  <Override PartName="/ppt/embeddings/oleObject10.bin" ContentType="application/vnd.openxmlformats-officedocument.oleObject"/>
  <Override PartName="/ppt/embeddings/oleObject62.bin" ContentType="application/vnd.openxmlformats-officedocument.oleObject"/>
  <Default Extension="bin" ContentType="application/vnd.openxmlformats-officedocument.presentationml.printerSettings"/>
  <Override PartName="/ppt/embeddings/Microsoft_Equation5.bin" ContentType="application/vnd.openxmlformats-officedocument.oleObject"/>
  <Override PartName="/ppt/embeddings/oleObject5.bin" ContentType="application/vnd.openxmlformats-officedocument.oleObject"/>
  <Override PartName="/ppt/embeddings/oleObject28.bin" ContentType="application/vnd.openxmlformats-officedocument.oleObject"/>
  <Override PartName="/ppt/embeddings/oleObject47.bin" ContentType="application/vnd.openxmlformats-officedocument.oleObject"/>
  <Default Extension="wmf" ContentType="image/x-wmf"/>
  <Override PartName="/ppt/embeddings/oleObject66.bin" ContentType="application/vnd.openxmlformats-officedocument.oleObject"/>
  <Override PartName="/ppt/embeddings/oleObject33.bin" ContentType="application/vnd.openxmlformats-officedocument.oleObject"/>
  <Override PartName="/ppt/embeddings/oleObject52.bin" ContentType="application/vnd.openxmlformats-officedocument.oleObject"/>
  <Override PartName="/ppt/slides/slide3.xml" ContentType="application/vnd.openxmlformats-officedocument.presentationml.slide+xml"/>
  <Override PartName="/ppt/slideLayouts/slideLayout1.xml" ContentType="application/vnd.openxmlformats-officedocument.presentationml.slideLayout+xml"/>
  <Override PartName="/ppt/embeddings/Microsoft_Equation9.bin" ContentType="application/vnd.openxmlformats-officedocument.oleObject"/>
  <Override PartName="/ppt/embeddings/oleObject9.bin" ContentType="application/vnd.openxmlformats-officedocument.oleObject"/>
  <Override PartName="/ppt/theme/theme1.xml" ContentType="application/vnd.openxmlformats-officedocument.theme+xml"/>
  <Override PartName="/ppt/embeddings/oleObject16.bin" ContentType="application/vnd.openxmlformats-officedocument.oleObject"/>
  <Override PartName="/ppt/embeddings/Microsoft_Equation13.bin" ContentType="application/vnd.openxmlformats-officedocument.oleObject"/>
  <Override PartName="/ppt/slideLayouts/slideLayout10.xml" ContentType="application/vnd.openxmlformats-officedocument.presentationml.slideLayout+xml"/>
  <Override PartName="/ppt/embeddings/oleObject21.bin" ContentType="application/vnd.openxmlformats-officedocument.oleObject"/>
  <Override PartName="/ppt/embeddings/oleObject40.bin" ContentType="application/vnd.openxmlformats-officedocument.oleObject"/>
  <Override PartName="/ppt/embeddings/oleObject37.bin" ContentType="application/vnd.openxmlformats-officedocument.oleObject"/>
  <Override PartName="/ppt/embeddings/oleObject56.bin" ContentType="application/vnd.openxmlformats-officedocument.oleObject"/>
  <Override PartName="/ppt/slides/slide7.xml" ContentType="application/vnd.openxmlformats-officedocument.presentationml.slide+xml"/>
  <Override PartName="/ppt/slideLayouts/slideLayout5.xml" ContentType="application/vnd.openxmlformats-officedocument.presentationml.slideLayout+xml"/>
  <Override PartName="/ppt/slides/slide11.xml" ContentType="application/vnd.openxmlformats-officedocument.presentationml.slide+xml"/>
  <Override PartName="/ppt/embeddings/Microsoft_Equation2.bin" ContentType="application/vnd.openxmlformats-officedocument.oleObject"/>
  <Override PartName="/ppt/embeddings/oleObject2.bin" ContentType="application/vnd.openxmlformats-officedocument.oleObject"/>
  <Override PartName="/ppt/embeddings/oleObject39.bin" ContentType="application/vnd.openxmlformats-officedocument.oleObject"/>
  <Override PartName="/ppt/slideLayouts/slideLayout14.xml" ContentType="application/vnd.openxmlformats-officedocument.presentationml.slideLayout+xml"/>
  <Override PartName="/ppt/embeddings/Microsoft_Equation17.bin" ContentType="application/vnd.openxmlformats-officedocument.oleObject"/>
  <Override PartName="/ppt/embeddings/oleObject25.bin" ContentType="application/vnd.openxmlformats-officedocument.oleObject"/>
  <Override PartName="/ppt/embeddings/Microsoft_Equation22.bin" ContentType="application/vnd.openxmlformats-officedocument.oleObject"/>
  <Override PartName="/ppt/embeddings/oleObject44.bin" ContentType="application/vnd.openxmlformats-officedocument.oleObject"/>
  <Override PartName="/ppt/embeddings/oleObject63.bin" ContentType="application/vnd.openxmlformats-officedocument.oleObject"/>
  <Override PartName="/ppt/slideLayouts/slideLayout9.xml" ContentType="application/vnd.openxmlformats-officedocument.presentationml.slideLayout+xml"/>
  <Override PartName="/ppt/embeddings/oleObject11.bin" ContentType="application/vnd.openxmlformats-officedocument.oleObject"/>
  <Override PartName="/ppt/embeddings/oleObject30.bin" ContentType="application/vnd.openxmlformats-officedocument.oleObject"/>
  <Override PartName="/ppt/embeddings/Microsoft_Equation6.bin" ContentType="application/vnd.openxmlformats-officedocument.oleObject"/>
  <Override PartName="/ppt/embeddings/oleObject6.bin" ContentType="application/vnd.openxmlformats-officedocument.oleObject"/>
  <Override PartName="/ppt/presProps.xml" ContentType="application/vnd.openxmlformats-officedocument.presentationml.presProps+xml"/>
  <Override PartName="/ppt/embeddings/oleObject13.bin" ContentType="application/vnd.openxmlformats-officedocument.oleObject"/>
  <Override PartName="/ppt/embeddings/Microsoft_Equation10.bin" ContentType="application/vnd.openxmlformats-officedocument.oleObject"/>
  <Override PartName="/ppt/embeddings/oleObject29.bin" ContentType="application/vnd.openxmlformats-officedocument.oleObject"/>
  <Override PartName="/ppt/embeddings/oleObject48.bin" ContentType="application/vnd.openxmlformats-officedocument.oleObject"/>
  <Override PartName="/ppt/embeddings/oleObject67.bin" ContentType="application/vnd.openxmlformats-officedocument.oleObject"/>
  <Override PartName="/ppt/embeddings/oleObject34.bin" ContentType="application/vnd.openxmlformats-officedocument.oleObject"/>
  <Override PartName="/ppt/embeddings/oleObject53.bin" ContentType="application/vnd.openxmlformats-officedocument.oleObject"/>
  <Override PartName="/ppt/slides/slide4.xml" ContentType="application/vnd.openxmlformats-officedocument.presentationml.slide+xml"/>
  <Override PartName="/ppt/slideLayouts/slideLayout2.xml" ContentType="application/vnd.openxmlformats-officedocument.presentationml.slideLayout+xml"/>
  <Override PartName="/ppt/theme/theme2.xml" ContentType="application/vnd.openxmlformats-officedocument.theme+xml"/>
  <Override PartName="/ppt/handoutMasters/handoutMaster1.xml" ContentType="application/vnd.openxmlformats-officedocument.presentationml.handoutMaster+xml"/>
  <Override PartName="/ppt/embeddings/oleObject17.bin" ContentType="application/vnd.openxmlformats-officedocument.oleObject"/>
  <Override PartName="/ppt/embeddings/Microsoft_Equation14.bin" ContentType="application/vnd.openxmlformats-officedocument.oleObject"/>
  <Override PartName="/ppt/slideLayouts/slideLayout11.xml" ContentType="application/vnd.openxmlformats-officedocument.presentationml.slideLayout+xml"/>
  <Override PartName="/docProps/core.xml" ContentType="application/vnd.openxmlformats-package.core-properties+xml"/>
  <Override PartName="/ppt/embeddings/oleObject22.bin" ContentType="application/vnd.openxmlformats-officedocument.oleObject"/>
  <Override PartName="/ppt/embeddings/oleObject41.bin" ContentType="application/vnd.openxmlformats-officedocument.oleObject"/>
  <Override PartName="/ppt/embeddings/oleObject60.bin" ContentType="application/vnd.openxmlformats-officedocument.oleObject"/>
  <Default Extension="vml" ContentType="application/vnd.openxmlformats-officedocument.vmlDrawing"/>
  <Override PartName="/ppt/slides/slide8.xml" ContentType="application/vnd.openxmlformats-officedocument.presentationml.slide+xml"/>
  <Override PartName="/ppt/slides/slide12.xml" ContentType="application/vnd.openxmlformats-officedocument.presentationml.slide+xml"/>
  <Override PartName="/ppt/slideLayouts/slideLayout6.xml" ContentType="application/vnd.openxmlformats-officedocument.presentationml.slideLayout+xml"/>
  <Override PartName="/ppt/embeddings/oleObject57.bin" ContentType="application/vnd.openxmlformats-officedocument.oleObject"/>
  <Default Extension="jpeg" ContentType="image/jpeg"/>
  <Override PartName="/ppt/embeddings/Microsoft_Equation3.bin" ContentType="application/vnd.openxmlformats-officedocument.oleObject"/>
  <Override PartName="/ppt/embeddings/oleObject3.bin" ContentType="application/vnd.openxmlformats-officedocument.oleObject"/>
  <Override PartName="/ppt/slideLayouts/slideLayout15.xml" ContentType="application/vnd.openxmlformats-officedocument.presentationml.slideLayout+xml"/>
  <Override PartName="/ppt/embeddings/Microsoft_Equation18.bin" ContentType="application/vnd.openxmlformats-officedocument.oleObject"/>
  <Override PartName="/ppt/embeddings/oleObject26.bin" ContentType="application/vnd.openxmlformats-officedocument.oleObject"/>
  <Override PartName="/ppt/embeddings/Microsoft_Equation23.bin" ContentType="application/vnd.openxmlformats-officedocument.oleObject"/>
  <Override PartName="/ppt/embeddings/oleObject45.bin" ContentType="application/vnd.openxmlformats-officedocument.oleObject"/>
  <Override PartName="/ppt/embeddings/oleObject64.bin" ContentType="application/vnd.openxmlformats-officedocument.oleObject"/>
  <Default Extension="rels" ContentType="application/vnd.openxmlformats-package.relationships+xml"/>
  <Override PartName="/ppt/embeddings/oleObject12.bin" ContentType="application/vnd.openxmlformats-officedocument.oleObject"/>
  <Override PartName="/ppt/embeddings/oleObject31.bin" ContentType="application/vnd.openxmlformats-officedocument.oleObject"/>
  <Override PartName="/ppt/embeddings/oleObject50.bin" ContentType="application/vnd.openxmlformats-officedocument.oleObject"/>
  <Override PartName="/ppt/slides/slide1.xml" ContentType="application/vnd.openxmlformats-officedocument.presentationml.slide+xml"/>
  <Override PartName="/ppt/embeddings/Microsoft_Equation7.bin" ContentType="application/vnd.openxmlformats-officedocument.oleObject"/>
  <Override PartName="/ppt/embeddings/oleObject7.bin" ContentType="application/vnd.openxmlformats-officedocument.oleObject"/>
  <Override PartName="/ppt/embeddings/oleObject14.bin" ContentType="application/vnd.openxmlformats-officedocument.oleObject"/>
  <Override PartName="/ppt/embeddings/Microsoft_Equation11.bin" ContentType="application/vnd.openxmlformats-officedocument.oleObject"/>
  <Override PartName="/ppt/embeddings/oleObject49.bin" ContentType="application/vnd.openxmlformats-officedocument.oleObject"/>
  <Override PartName="/ppt/embeddings/oleObject35.bin" ContentType="application/vnd.openxmlformats-officedocument.oleObject"/>
  <Override PartName="/ppt/embeddings/oleObject54.bin" ContentType="application/vnd.openxmlformats-officedocument.oleObject"/>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theme/theme3.xml" ContentType="application/vnd.openxmlformats-officedocument.theme+xml"/>
  <Override PartName="/ppt/embeddings/oleObject18.bin" ContentType="application/vnd.openxmlformats-officedocument.oleObject"/>
  <Override PartName="/ppt/embeddings/Microsoft_Equation15.bin" ContentType="application/vnd.openxmlformats-officedocument.oleObject"/>
  <Override PartName="/ppt/slideLayouts/slideLayout12.xml" ContentType="application/vnd.openxmlformats-officedocument.presentationml.slideLayout+xml"/>
  <Override PartName="/ppt/embeddings/oleObject23.bin" ContentType="application/vnd.openxmlformats-officedocument.oleObject"/>
  <Override PartName="/ppt/embeddings/Microsoft_Equation20.bin" ContentType="application/vnd.openxmlformats-officedocument.oleObject"/>
  <Override PartName="/ppt/embeddings/oleObject42.bin" ContentType="application/vnd.openxmlformats-officedocument.oleObject"/>
  <Override PartName="/ppt/embeddings/oleObject58.bin" ContentType="application/vnd.openxmlformats-officedocument.oleObject"/>
  <Override PartName="/ppt/slides/slide9.xml" ContentType="application/vnd.openxmlformats-officedocument.presentationml.slide+xml"/>
  <Override PartName="/ppt/slides/slide13.xml" ContentType="application/vnd.openxmlformats-officedocument.presentationml.slide+xml"/>
  <Default Extension="xml" ContentType="application/xml"/>
  <Override PartName="/ppt/tableStyles.xml" ContentType="application/vnd.openxmlformats-officedocument.presentationml.tableStyles+xml"/>
  <Override PartName="/ppt/slideLayouts/slideLayout7.xml" ContentType="application/vnd.openxmlformats-officedocument.presentationml.slideLayout+xml"/>
  <Override PartName="/ppt/embeddings/oleObject61.bin" ContentType="application/vnd.openxmlformats-officedocument.oleObject"/>
  <Override PartName="/ppt/embeddings/Microsoft_Equation4.bin" ContentType="application/vnd.openxmlformats-officedocument.oleObject"/>
  <Override PartName="/docProps/app.xml" ContentType="application/vnd.openxmlformats-officedocument.extended-properties+xml"/>
  <Override PartName="/ppt/embeddings/oleObject4.bin" ContentType="application/vnd.openxmlformats-officedocument.oleObject"/>
  <Override PartName="/ppt/viewProps.xml" ContentType="application/vnd.openxmlformats-officedocument.presentationml.viewProps+xml"/>
  <Override PartName="/ppt/embeddings/Microsoft_Equation19.bin" ContentType="application/vnd.openxmlformats-officedocument.oleObject"/>
  <Override PartName="/ppt/notesMasters/notesMaster1.xml" ContentType="application/vnd.openxmlformats-officedocument.presentationml.notesMaster+xml"/>
  <Override PartName="/ppt/embeddings/oleObject27.bin" ContentType="application/vnd.openxmlformats-officedocument.oleObject"/>
  <Override PartName="/ppt/embeddings/oleObject46.bin" ContentType="application/vnd.openxmlformats-officedocument.oleObject"/>
  <Override PartName="/ppt/embeddings/Microsoft_Equation24.bin" ContentType="application/vnd.openxmlformats-officedocument.oleObject"/>
  <Override PartName="/ppt/embeddings/oleObject65.bin" ContentType="application/vnd.openxmlformats-officedocument.oleObject"/>
  <Override PartName="/ppt/presentation.xml" ContentType="application/vnd.openxmlformats-officedocument.presentationml.presentation.main+xml"/>
  <Override PartName="/ppt/embeddings/oleObject32.bin" ContentType="application/vnd.openxmlformats-officedocument.oleObject"/>
  <Override PartName="/ppt/embeddings/oleObject51.bin" ContentType="application/vnd.openxmlformats-officedocument.oleObject"/>
  <Override PartName="/ppt/slides/slide2.xml" ContentType="application/vnd.openxmlformats-officedocument.presentationml.slide+xml"/>
  <Override PartName="/ppt/embeddings/Microsoft_Equation8.bin" ContentType="application/vnd.openxmlformats-officedocument.oleObject"/>
  <Override PartName="/ppt/embeddings/oleObject8.bin" ContentType="application/vnd.openxmlformats-officedocument.oleObject"/>
  <Override PartName="/ppt/embeddings/oleObject15.bin" ContentType="application/vnd.openxmlformats-officedocument.oleObject"/>
  <Override PartName="/ppt/embeddings/Microsoft_Equation12.bin" ContentType="application/vnd.openxmlformats-officedocument.oleObject"/>
  <Override PartName="/ppt/embeddings/oleObject20.bin" ContentType="application/vnd.openxmlformats-officedocument.oleObject"/>
  <Override PartName="/ppt/embeddings/oleObject36.bin" ContentType="application/vnd.openxmlformats-officedocument.oleObject"/>
  <Default Extension="pict" ContentType="image/pict"/>
  <Override PartName="/ppt/slides/slide6.xml" ContentType="application/vnd.openxmlformats-officedocument.presentationml.slide+xml"/>
  <Override PartName="/ppt/slideLayouts/slideLayout4.xml" ContentType="application/vnd.openxmlformats-officedocument.presentationml.slideLayout+xml"/>
  <Override PartName="/ppt/slides/slide10.xml" ContentType="application/vnd.openxmlformats-officedocument.presentationml.slide+xml"/>
  <Override PartName="/ppt/embeddings/oleObject55.bin" ContentType="application/vnd.openxmlformats-officedocument.oleObject"/>
  <Override PartName="/ppt/embeddings/Microsoft_Equation1.bin" ContentType="application/vnd.openxmlformats-officedocument.oleObject"/>
  <Override PartName="/ppt/embeddings/oleObject1.bin" ContentType="application/vnd.openxmlformats-officedocument.oleObject"/>
  <Override PartName="/ppt/embeddings/oleObject19.bin" ContentType="application/vnd.openxmlformats-officedocument.oleObject"/>
  <Override PartName="/ppt/embeddings/Microsoft_Equation16.bin" ContentType="application/vnd.openxmlformats-officedocument.oleObject"/>
  <Override PartName="/ppt/embeddings/oleObject38.bin" ContentType="application/vnd.openxmlformats-officedocument.oleObject"/>
  <Override PartName="/ppt/slideLayouts/slideLayout13.xml" ContentType="application/vnd.openxmlformats-officedocument.presentationml.slideLayout+xml"/>
  <Override PartName="/ppt/embeddings/oleObject24.bin" ContentType="application/vnd.openxmlformats-officedocument.oleObject"/>
  <Default Extension="png" ContentType="image/png"/>
  <Override PartName="/ppt/embeddings/Microsoft_Equation21.bin" ContentType="application/vnd.openxmlformats-officedocument.oleObject"/>
  <Override PartName="/ppt/embeddings/oleObject43.bin" ContentType="application/vnd.openxmlformats-officedocument.oleObject"/>
  <Override PartName="/ppt/embeddings/oleObject59.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15"/>
  </p:notesMasterIdLst>
  <p:handoutMasterIdLst>
    <p:handoutMasterId r:id="rId16"/>
  </p:handoutMasterIdLst>
  <p:sldIdLst>
    <p:sldId id="256" r:id="rId2"/>
    <p:sldId id="558" r:id="rId3"/>
    <p:sldId id="636" r:id="rId4"/>
    <p:sldId id="598" r:id="rId5"/>
    <p:sldId id="599" r:id="rId6"/>
    <p:sldId id="600" r:id="rId7"/>
    <p:sldId id="601" r:id="rId8"/>
    <p:sldId id="602" r:id="rId9"/>
    <p:sldId id="603" r:id="rId10"/>
    <p:sldId id="604" r:id="rId11"/>
    <p:sldId id="605" r:id="rId12"/>
    <p:sldId id="606" r:id="rId13"/>
    <p:sldId id="577" r:id="rId14"/>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rgbClr val="003300"/>
    </p:penClr>
  </p:showPr>
  <p:clrMru>
    <a:srgbClr val="99FFCC"/>
    <a:srgbClr val="FFFFCC"/>
    <a:srgbClr val="CC6600"/>
    <a:srgbClr val="FF0066"/>
    <a:srgbClr val="CC00CC"/>
    <a:srgbClr val="003300"/>
    <a:srgbClr val="660066"/>
    <a:srgbClr val="A50021"/>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15598" autoAdjust="0"/>
    <p:restoredTop sz="94728" autoAdjust="0"/>
  </p:normalViewPr>
  <p:slideViewPr>
    <p:cSldViewPr>
      <p:cViewPr varScale="1">
        <p:scale>
          <a:sx n="94" d="100"/>
          <a:sy n="94" d="100"/>
        </p:scale>
        <p:origin x="-120" y="-7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 Id="rId2"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1" Type="http://schemas.openxmlformats.org/officeDocument/2006/relationships/image" Target="../media/image87.wmf"/><Relationship Id="rId12" Type="http://schemas.openxmlformats.org/officeDocument/2006/relationships/image" Target="../media/image88.wmf"/><Relationship Id="rId13" Type="http://schemas.openxmlformats.org/officeDocument/2006/relationships/image" Target="../media/image89.wmf"/><Relationship Id="rId14" Type="http://schemas.openxmlformats.org/officeDocument/2006/relationships/image" Target="../media/image90.wmf"/><Relationship Id="rId15" Type="http://schemas.openxmlformats.org/officeDocument/2006/relationships/image" Target="../media/image91.wmf"/><Relationship Id="rId16" Type="http://schemas.openxmlformats.org/officeDocument/2006/relationships/image" Target="../media/image92.wmf"/><Relationship Id="rId1" Type="http://schemas.openxmlformats.org/officeDocument/2006/relationships/image" Target="../media/image77.wmf"/><Relationship Id="rId2" Type="http://schemas.openxmlformats.org/officeDocument/2006/relationships/image" Target="../media/image78.wmf"/><Relationship Id="rId3" Type="http://schemas.openxmlformats.org/officeDocument/2006/relationships/image" Target="../media/image79.wmf"/><Relationship Id="rId4" Type="http://schemas.openxmlformats.org/officeDocument/2006/relationships/image" Target="../media/image80.wmf"/><Relationship Id="rId5" Type="http://schemas.openxmlformats.org/officeDocument/2006/relationships/image" Target="../media/image81.wmf"/><Relationship Id="rId6" Type="http://schemas.openxmlformats.org/officeDocument/2006/relationships/image" Target="../media/image82.wmf"/><Relationship Id="rId7" Type="http://schemas.openxmlformats.org/officeDocument/2006/relationships/image" Target="../media/image83.wmf"/><Relationship Id="rId8" Type="http://schemas.openxmlformats.org/officeDocument/2006/relationships/image" Target="../media/image84.wmf"/><Relationship Id="rId9" Type="http://schemas.openxmlformats.org/officeDocument/2006/relationships/image" Target="../media/image85.wmf"/><Relationship Id="rId10" Type="http://schemas.openxmlformats.org/officeDocument/2006/relationships/image" Target="../media/image8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 Id="rId2" Type="http://schemas.openxmlformats.org/officeDocument/2006/relationships/image" Target="../media/image5.wmf"/><Relationship Id="rId3"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 Id="rId2"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1.wmf"/><Relationship Id="rId4" Type="http://schemas.openxmlformats.org/officeDocument/2006/relationships/image" Target="../media/image12.wmf"/><Relationship Id="rId5" Type="http://schemas.openxmlformats.org/officeDocument/2006/relationships/image" Target="../media/image13.wmf"/><Relationship Id="rId6" Type="http://schemas.openxmlformats.org/officeDocument/2006/relationships/image" Target="../media/image14.wmf"/><Relationship Id="rId7" Type="http://schemas.openxmlformats.org/officeDocument/2006/relationships/image" Target="../media/image15.wmf"/><Relationship Id="rId1" Type="http://schemas.openxmlformats.org/officeDocument/2006/relationships/image" Target="../media/image9.wmf"/><Relationship Id="rId2"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6.wmf"/><Relationship Id="rId2" Type="http://schemas.openxmlformats.org/officeDocument/2006/relationships/image" Target="../media/image17.wmf"/></Relationships>
</file>

<file path=ppt/drawings/_rels/vmlDrawing6.vml.rels><?xml version="1.0" encoding="UTF-8" standalone="yes"?>
<Relationships xmlns="http://schemas.openxmlformats.org/package/2006/relationships"><Relationship Id="rId11" Type="http://schemas.openxmlformats.org/officeDocument/2006/relationships/image" Target="../media/image28.pict"/><Relationship Id="rId12" Type="http://schemas.openxmlformats.org/officeDocument/2006/relationships/image" Target="../media/image29.pict"/><Relationship Id="rId13" Type="http://schemas.openxmlformats.org/officeDocument/2006/relationships/image" Target="../media/image30.pict"/><Relationship Id="rId14" Type="http://schemas.openxmlformats.org/officeDocument/2006/relationships/image" Target="../media/image31.wmf"/><Relationship Id="rId15" Type="http://schemas.openxmlformats.org/officeDocument/2006/relationships/image" Target="../media/image32.wmf"/><Relationship Id="rId16" Type="http://schemas.openxmlformats.org/officeDocument/2006/relationships/image" Target="../media/image33.pict"/><Relationship Id="rId17" Type="http://schemas.openxmlformats.org/officeDocument/2006/relationships/image" Target="../media/image34.wmf"/><Relationship Id="rId18" Type="http://schemas.openxmlformats.org/officeDocument/2006/relationships/image" Target="../media/image35.wmf"/><Relationship Id="rId19" Type="http://schemas.openxmlformats.org/officeDocument/2006/relationships/image" Target="../media/image36.wmf"/><Relationship Id="rId1" Type="http://schemas.openxmlformats.org/officeDocument/2006/relationships/image" Target="../media/image18.pict"/><Relationship Id="rId2" Type="http://schemas.openxmlformats.org/officeDocument/2006/relationships/image" Target="../media/image19.pict"/><Relationship Id="rId3" Type="http://schemas.openxmlformats.org/officeDocument/2006/relationships/image" Target="../media/image20.pict"/><Relationship Id="rId4" Type="http://schemas.openxmlformats.org/officeDocument/2006/relationships/image" Target="../media/image21.wmf"/><Relationship Id="rId5" Type="http://schemas.openxmlformats.org/officeDocument/2006/relationships/image" Target="../media/image22.wmf"/><Relationship Id="rId6" Type="http://schemas.openxmlformats.org/officeDocument/2006/relationships/image" Target="../media/image23.wmf"/><Relationship Id="rId7" Type="http://schemas.openxmlformats.org/officeDocument/2006/relationships/image" Target="../media/image24.wmf"/><Relationship Id="rId8" Type="http://schemas.openxmlformats.org/officeDocument/2006/relationships/image" Target="../media/image25.pict"/><Relationship Id="rId9" Type="http://schemas.openxmlformats.org/officeDocument/2006/relationships/image" Target="../media/image26.pict"/><Relationship Id="rId10" Type="http://schemas.openxmlformats.org/officeDocument/2006/relationships/image" Target="../media/image27.wmf"/></Relationships>
</file>

<file path=ppt/drawings/_rels/vmlDrawing7.vml.rels><?xml version="1.0" encoding="UTF-8" standalone="yes"?>
<Relationships xmlns="http://schemas.openxmlformats.org/package/2006/relationships"><Relationship Id="rId11" Type="http://schemas.openxmlformats.org/officeDocument/2006/relationships/image" Target="../media/image47.wmf"/><Relationship Id="rId12" Type="http://schemas.openxmlformats.org/officeDocument/2006/relationships/image" Target="../media/image48.wmf"/><Relationship Id="rId13" Type="http://schemas.openxmlformats.org/officeDocument/2006/relationships/image" Target="../media/image49.wmf"/><Relationship Id="rId1" Type="http://schemas.openxmlformats.org/officeDocument/2006/relationships/image" Target="../media/image37.wmf"/><Relationship Id="rId2" Type="http://schemas.openxmlformats.org/officeDocument/2006/relationships/image" Target="../media/image38.wmf"/><Relationship Id="rId3" Type="http://schemas.openxmlformats.org/officeDocument/2006/relationships/image" Target="../media/image39.wmf"/><Relationship Id="rId4" Type="http://schemas.openxmlformats.org/officeDocument/2006/relationships/image" Target="../media/image40.wmf"/><Relationship Id="rId5" Type="http://schemas.openxmlformats.org/officeDocument/2006/relationships/image" Target="../media/image41.wmf"/><Relationship Id="rId6" Type="http://schemas.openxmlformats.org/officeDocument/2006/relationships/image" Target="../media/image42.wmf"/><Relationship Id="rId7" Type="http://schemas.openxmlformats.org/officeDocument/2006/relationships/image" Target="../media/image43.wmf"/><Relationship Id="rId8" Type="http://schemas.openxmlformats.org/officeDocument/2006/relationships/image" Target="../media/image44.wmf"/><Relationship Id="rId9" Type="http://schemas.openxmlformats.org/officeDocument/2006/relationships/image" Target="../media/image45.wmf"/><Relationship Id="rId10" Type="http://schemas.openxmlformats.org/officeDocument/2006/relationships/image" Target="../media/image46.wmf"/></Relationships>
</file>

<file path=ppt/drawings/_rels/vmlDrawing8.vml.rels><?xml version="1.0" encoding="UTF-8" standalone="yes"?>
<Relationships xmlns="http://schemas.openxmlformats.org/package/2006/relationships"><Relationship Id="rId11" Type="http://schemas.openxmlformats.org/officeDocument/2006/relationships/image" Target="../media/image60.wmf"/><Relationship Id="rId12" Type="http://schemas.openxmlformats.org/officeDocument/2006/relationships/image" Target="../media/image61.wmf"/><Relationship Id="rId13" Type="http://schemas.openxmlformats.org/officeDocument/2006/relationships/image" Target="../media/image62.wmf"/><Relationship Id="rId1" Type="http://schemas.openxmlformats.org/officeDocument/2006/relationships/image" Target="../media/image50.wmf"/><Relationship Id="rId2" Type="http://schemas.openxmlformats.org/officeDocument/2006/relationships/image" Target="../media/image51.wmf"/><Relationship Id="rId3" Type="http://schemas.openxmlformats.org/officeDocument/2006/relationships/image" Target="../media/image52.wmf"/><Relationship Id="rId4" Type="http://schemas.openxmlformats.org/officeDocument/2006/relationships/image" Target="../media/image53.wmf"/><Relationship Id="rId5" Type="http://schemas.openxmlformats.org/officeDocument/2006/relationships/image" Target="../media/image54.wmf"/><Relationship Id="rId6" Type="http://schemas.openxmlformats.org/officeDocument/2006/relationships/image" Target="../media/image55.wmf"/><Relationship Id="rId7" Type="http://schemas.openxmlformats.org/officeDocument/2006/relationships/image" Target="../media/image56.wmf"/><Relationship Id="rId8" Type="http://schemas.openxmlformats.org/officeDocument/2006/relationships/image" Target="../media/image57.wmf"/><Relationship Id="rId9" Type="http://schemas.openxmlformats.org/officeDocument/2006/relationships/image" Target="../media/image58.wmf"/><Relationship Id="rId10" Type="http://schemas.openxmlformats.org/officeDocument/2006/relationships/image" Target="../media/image59.wmf"/></Relationships>
</file>

<file path=ppt/drawings/_rels/vmlDrawing9.vml.rels><?xml version="1.0" encoding="UTF-8" standalone="yes"?>
<Relationships xmlns="http://schemas.openxmlformats.org/package/2006/relationships"><Relationship Id="rId11" Type="http://schemas.openxmlformats.org/officeDocument/2006/relationships/image" Target="../media/image73.pict"/><Relationship Id="rId12" Type="http://schemas.openxmlformats.org/officeDocument/2006/relationships/image" Target="../media/image74.wmf"/><Relationship Id="rId13" Type="http://schemas.openxmlformats.org/officeDocument/2006/relationships/image" Target="../media/image75.wmf"/><Relationship Id="rId14" Type="http://schemas.openxmlformats.org/officeDocument/2006/relationships/image" Target="../media/image76.wmf"/><Relationship Id="rId1" Type="http://schemas.openxmlformats.org/officeDocument/2006/relationships/image" Target="../media/image63.wmf"/><Relationship Id="rId2" Type="http://schemas.openxmlformats.org/officeDocument/2006/relationships/image" Target="../media/image64.wmf"/><Relationship Id="rId3" Type="http://schemas.openxmlformats.org/officeDocument/2006/relationships/image" Target="../media/image65.wmf"/><Relationship Id="rId4" Type="http://schemas.openxmlformats.org/officeDocument/2006/relationships/image" Target="../media/image66.wmf"/><Relationship Id="rId5" Type="http://schemas.openxmlformats.org/officeDocument/2006/relationships/image" Target="../media/image67.wmf"/><Relationship Id="rId6" Type="http://schemas.openxmlformats.org/officeDocument/2006/relationships/image" Target="../media/image68.wmf"/><Relationship Id="rId7" Type="http://schemas.openxmlformats.org/officeDocument/2006/relationships/image" Target="../media/image69.pict"/><Relationship Id="rId8" Type="http://schemas.openxmlformats.org/officeDocument/2006/relationships/image" Target="../media/image70.wmf"/><Relationship Id="rId9" Type="http://schemas.openxmlformats.org/officeDocument/2006/relationships/image" Target="../media/image71.wmf"/><Relationship Id="rId10" Type="http://schemas.openxmlformats.org/officeDocument/2006/relationships/image" Target="../media/image7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1B2CB970-09B3-634F-9B73-22B1BE4ABCB4}" type="slidenum">
              <a:rPr lang="en-US"/>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614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D78BA90B-ED3F-924F-8F58-5B36847D3569}" type="slidenum">
              <a:rPr lang="en-US"/>
              <a:pPr/>
              <a:t>‹#›</a:t>
            </a:fld>
            <a:endParaRPr lang="en-US"/>
          </a:p>
        </p:txBody>
      </p:sp>
    </p:spTree>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ＭＳ Ｐゴシック" charset="-128"/>
        <a:cs typeface="+mn-cs"/>
      </a:defRPr>
    </a:lvl2pPr>
    <a:lvl3pPr marL="914400" algn="l" rtl="0" fontAlgn="base">
      <a:spcBef>
        <a:spcPct val="30000"/>
      </a:spcBef>
      <a:spcAft>
        <a:spcPct val="0"/>
      </a:spcAft>
      <a:defRPr sz="1200" kern="1200">
        <a:solidFill>
          <a:schemeClr val="tx1"/>
        </a:solidFill>
        <a:latin typeface="Times New Roman" charset="0"/>
        <a:ea typeface="ＭＳ Ｐゴシック" charset="-128"/>
        <a:cs typeface="+mn-cs"/>
      </a:defRPr>
    </a:lvl3pPr>
    <a:lvl4pPr marL="1371600" algn="l" rtl="0" fontAlgn="base">
      <a:spcBef>
        <a:spcPct val="30000"/>
      </a:spcBef>
      <a:spcAft>
        <a:spcPct val="0"/>
      </a:spcAft>
      <a:defRPr sz="1200" kern="1200">
        <a:solidFill>
          <a:schemeClr val="tx1"/>
        </a:solidFill>
        <a:latin typeface="Times New Roman" charset="0"/>
        <a:ea typeface="ＭＳ Ｐゴシック" charset="-128"/>
        <a:cs typeface="+mn-cs"/>
      </a:defRPr>
    </a:lvl4pPr>
    <a:lvl5pPr marL="1828800" algn="l" rtl="0" fontAlgn="base">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3076" name="Rectangle 4"/>
          <p:cNvSpPr>
            <a:spLocks noGrp="1" noChangeArrowheads="1"/>
          </p:cNvSpPr>
          <p:nvPr>
            <p:ph type="dt" sz="half" idx="2"/>
          </p:nvPr>
        </p:nvSpPr>
        <p:spPr/>
        <p:txBody>
          <a:bodyPr/>
          <a:lstStyle>
            <a:lvl1pPr>
              <a:defRPr/>
            </a:lvl1pPr>
          </a:lstStyle>
          <a:p>
            <a:r>
              <a:rPr lang="en-US" smtClean="0"/>
              <a:t>Thursday, June 23, 2011</a:t>
            </a:r>
            <a:endParaRPr lang="en-US"/>
          </a:p>
        </p:txBody>
      </p:sp>
      <p:sp>
        <p:nvSpPr>
          <p:cNvPr id="3077" name="Rectangle 5"/>
          <p:cNvSpPr>
            <a:spLocks noGrp="1" noChangeArrowheads="1"/>
          </p:cNvSpPr>
          <p:nvPr>
            <p:ph type="ftr" sz="quarter" idx="3"/>
          </p:nvPr>
        </p:nvSpPr>
        <p:spPr/>
        <p:txBody>
          <a:bodyPr/>
          <a:lstStyle>
            <a:lvl1pPr>
              <a:defRPr smtClean="0"/>
            </a:lvl1pPr>
          </a:lstStyle>
          <a:p>
            <a:r>
              <a:rPr lang="en-US" smtClean="0"/>
              <a:t>PHYS 1443-001, Spring 2011 Dr. Jaehoon Yu</a:t>
            </a:r>
            <a:endParaRPr lang="en-US"/>
          </a:p>
        </p:txBody>
      </p:sp>
      <p:sp>
        <p:nvSpPr>
          <p:cNvPr id="3078" name="Rectangle 6"/>
          <p:cNvSpPr>
            <a:spLocks noGrp="1" noChangeArrowheads="1"/>
          </p:cNvSpPr>
          <p:nvPr>
            <p:ph type="sldNum" sz="quarter" idx="4"/>
          </p:nvPr>
        </p:nvSpPr>
        <p:spPr/>
        <p:txBody>
          <a:bodyPr/>
          <a:lstStyle>
            <a:lvl1pPr>
              <a:defRPr/>
            </a:lvl1pPr>
          </a:lstStyle>
          <a:p>
            <a:fld id="{48FEECCF-B50A-EB48-AB33-2E5645B114AC}" type="slidenum">
              <a:rPr lang="en-US"/>
              <a:pPr/>
              <a:t>‹#›</a:t>
            </a:fld>
            <a:endParaRPr lang="en-US"/>
          </a:p>
        </p:txBody>
      </p:sp>
      <p:pic>
        <p:nvPicPr>
          <p:cNvPr id="3079"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Thursday, June 23,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D6EE390D-FED7-E44D-8A99-89D80ED1FF7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Thursday, June 23,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A7830452-10CF-344F-8189-D95CC4A3A026}"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85800" y="6248400"/>
            <a:ext cx="1905000" cy="457200"/>
          </a:xfrm>
        </p:spPr>
        <p:txBody>
          <a:bodyPr/>
          <a:lstStyle>
            <a:lvl1pPr>
              <a:defRPr/>
            </a:lvl1pPr>
          </a:lstStyle>
          <a:p>
            <a:r>
              <a:rPr lang="en-US" smtClean="0"/>
              <a:t>Thursday, June 23, 2011</a:t>
            </a:r>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smtClean="0"/>
            </a:lvl1pPr>
          </a:lstStyle>
          <a:p>
            <a:r>
              <a:rPr lang="en-US" smtClean="0"/>
              <a:t>PHYS 1443-001, Spring 2011 Dr. Jaehoon Yu</a:t>
            </a:r>
            <a:endParaRPr lang="en-US"/>
          </a:p>
        </p:txBody>
      </p:sp>
      <p:sp>
        <p:nvSpPr>
          <p:cNvPr id="8" name="Slide Number Placeholder 7"/>
          <p:cNvSpPr>
            <a:spLocks noGrp="1"/>
          </p:cNvSpPr>
          <p:nvPr>
            <p:ph type="sldNum" sz="quarter" idx="12"/>
          </p:nvPr>
        </p:nvSpPr>
        <p:spPr>
          <a:xfrm>
            <a:off x="6553200" y="6248400"/>
            <a:ext cx="1905000" cy="457200"/>
          </a:xfrm>
        </p:spPr>
        <p:txBody>
          <a:bodyPr/>
          <a:lstStyle>
            <a:lvl1pPr>
              <a:defRPr smtClean="0"/>
            </a:lvl1pPr>
          </a:lstStyle>
          <a:p>
            <a:fld id="{CCF8CA47-F877-5340-83BD-06638206CAD9}"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85800" y="6248400"/>
            <a:ext cx="1905000" cy="457200"/>
          </a:xfrm>
        </p:spPr>
        <p:txBody>
          <a:bodyPr/>
          <a:lstStyle>
            <a:lvl1pPr>
              <a:defRPr/>
            </a:lvl1pPr>
          </a:lstStyle>
          <a:p>
            <a:r>
              <a:rPr lang="en-US" smtClean="0"/>
              <a:t>Thursday, June 23, 2011</a:t>
            </a:r>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smtClean="0"/>
            </a:lvl1pPr>
          </a:lstStyle>
          <a:p>
            <a:r>
              <a:rPr lang="en-US" smtClean="0"/>
              <a:t>PHYS 1443-001, Spring 2011 Dr. Jaehoon Yu</a:t>
            </a:r>
            <a:endParaRPr lang="en-US"/>
          </a:p>
        </p:txBody>
      </p:sp>
      <p:sp>
        <p:nvSpPr>
          <p:cNvPr id="8" name="Slide Number Placeholder 7"/>
          <p:cNvSpPr>
            <a:spLocks noGrp="1"/>
          </p:cNvSpPr>
          <p:nvPr>
            <p:ph type="sldNum" sz="quarter" idx="12"/>
          </p:nvPr>
        </p:nvSpPr>
        <p:spPr>
          <a:xfrm>
            <a:off x="6553200" y="6248400"/>
            <a:ext cx="1905000" cy="457200"/>
          </a:xfrm>
        </p:spPr>
        <p:txBody>
          <a:bodyPr/>
          <a:lstStyle>
            <a:lvl1pPr>
              <a:defRPr smtClean="0"/>
            </a:lvl1pPr>
          </a:lstStyle>
          <a:p>
            <a:fld id="{2B7AEC53-E8DC-784B-9F93-89DA1BFBC186}"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85800" y="6248400"/>
            <a:ext cx="1905000" cy="457200"/>
          </a:xfrm>
        </p:spPr>
        <p:txBody>
          <a:bodyPr/>
          <a:lstStyle>
            <a:lvl1pPr>
              <a:defRPr/>
            </a:lvl1pPr>
          </a:lstStyle>
          <a:p>
            <a:r>
              <a:rPr lang="en-US" smtClean="0"/>
              <a:t>Thursday, June 23, 2011</a:t>
            </a:r>
            <a:endParaRPr lang="en-US"/>
          </a:p>
        </p:txBody>
      </p:sp>
      <p:sp>
        <p:nvSpPr>
          <p:cNvPr id="8" name="Footer Placeholder 7"/>
          <p:cNvSpPr>
            <a:spLocks noGrp="1"/>
          </p:cNvSpPr>
          <p:nvPr>
            <p:ph type="ftr" sz="quarter" idx="11"/>
          </p:nvPr>
        </p:nvSpPr>
        <p:spPr>
          <a:xfrm>
            <a:off x="3124200" y="6248400"/>
            <a:ext cx="2895600" cy="457200"/>
          </a:xfrm>
        </p:spPr>
        <p:txBody>
          <a:bodyPr/>
          <a:lstStyle>
            <a:lvl1pPr>
              <a:defRPr smtClean="0"/>
            </a:lvl1pPr>
          </a:lstStyle>
          <a:p>
            <a:r>
              <a:rPr lang="en-US" smtClean="0"/>
              <a:t>PHYS 1443-001, Spring 2011 Dr. Jaehoon Yu</a:t>
            </a:r>
            <a:endParaRPr lang="en-US"/>
          </a:p>
        </p:txBody>
      </p:sp>
      <p:sp>
        <p:nvSpPr>
          <p:cNvPr id="9" name="Slide Number Placeholder 8"/>
          <p:cNvSpPr>
            <a:spLocks noGrp="1"/>
          </p:cNvSpPr>
          <p:nvPr>
            <p:ph type="sldNum" sz="quarter" idx="12"/>
          </p:nvPr>
        </p:nvSpPr>
        <p:spPr>
          <a:xfrm>
            <a:off x="6553200" y="6248400"/>
            <a:ext cx="1905000" cy="457200"/>
          </a:xfrm>
        </p:spPr>
        <p:txBody>
          <a:bodyPr/>
          <a:lstStyle>
            <a:lvl1pPr>
              <a:defRPr smtClean="0"/>
            </a:lvl1pPr>
          </a:lstStyle>
          <a:p>
            <a:fld id="{FA5BD5B5-F054-E84C-9161-B4B6D12781AA}"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2133600" cy="457200"/>
          </a:xfrm>
        </p:spPr>
        <p:txBody>
          <a:bodyPr/>
          <a:lstStyle>
            <a:lvl1pPr>
              <a:defRPr smtClean="0"/>
            </a:lvl1pPr>
          </a:lstStyle>
          <a:p>
            <a:pPr>
              <a:defRPr/>
            </a:pPr>
            <a:r>
              <a:rPr lang="en-US" smtClean="0"/>
              <a:t>Thursday, June 23, 2011</a:t>
            </a:r>
            <a:endParaRPr lang="en-US"/>
          </a:p>
        </p:txBody>
      </p:sp>
      <p:sp>
        <p:nvSpPr>
          <p:cNvPr id="6" name="Footer Placeholder 5"/>
          <p:cNvSpPr>
            <a:spLocks noGrp="1"/>
          </p:cNvSpPr>
          <p:nvPr>
            <p:ph type="ftr" sz="quarter" idx="11"/>
          </p:nvPr>
        </p:nvSpPr>
        <p:spPr/>
        <p:txBody>
          <a:bodyPr/>
          <a:lstStyle>
            <a:lvl1pPr>
              <a:defRPr smtClean="0"/>
            </a:lvl1pPr>
          </a:lstStyle>
          <a:p>
            <a:pPr>
              <a:defRPr/>
            </a:pPr>
            <a:r>
              <a:rPr lang="en-US" smtClean="0"/>
              <a:t>PHYS 1443-001, Spring 2011 Dr. Jaehoon Yu</a:t>
            </a:r>
            <a:endParaRPr lang="en-US"/>
          </a:p>
        </p:txBody>
      </p:sp>
      <p:sp>
        <p:nvSpPr>
          <p:cNvPr id="7" name="Slide Number Placeholder 6"/>
          <p:cNvSpPr>
            <a:spLocks noGrp="1"/>
          </p:cNvSpPr>
          <p:nvPr>
            <p:ph type="sldNum" sz="quarter" idx="12"/>
          </p:nvPr>
        </p:nvSpPr>
        <p:spPr/>
        <p:txBody>
          <a:bodyPr/>
          <a:lstStyle>
            <a:lvl1pPr>
              <a:defRPr/>
            </a:lvl1pPr>
          </a:lstStyle>
          <a:p>
            <a:pPr>
              <a:defRPr/>
            </a:pPr>
            <a:fld id="{C223EEDE-6DEF-6B43-B37A-4783C312633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Thursday, June 23,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64988E3F-76BC-5D49-9282-EEB4A17A3DB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Thursday, June 23,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36ACF21B-1675-4743-A8E5-88460E9BA6F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Thursday, June 23,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6FCD8365-8EEF-E049-92F3-866130E9CA8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Thursday, June 23, 2011</a:t>
            </a:r>
            <a:endParaRPr lang="en-US"/>
          </a:p>
        </p:txBody>
      </p:sp>
      <p:sp>
        <p:nvSpPr>
          <p:cNvPr id="8" name="Footer Placeholder 7"/>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9" name="Slide Number Placeholder 8"/>
          <p:cNvSpPr>
            <a:spLocks noGrp="1"/>
          </p:cNvSpPr>
          <p:nvPr>
            <p:ph type="sldNum" sz="quarter" idx="12"/>
          </p:nvPr>
        </p:nvSpPr>
        <p:spPr/>
        <p:txBody>
          <a:bodyPr/>
          <a:lstStyle>
            <a:lvl1pPr>
              <a:defRPr smtClean="0"/>
            </a:lvl1pPr>
          </a:lstStyle>
          <a:p>
            <a:fld id="{2D00DA67-367F-384B-921F-0DECAF0CD4E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Thursday, June 23, 2011</a:t>
            </a:r>
            <a:endParaRPr lang="en-US"/>
          </a:p>
        </p:txBody>
      </p:sp>
      <p:sp>
        <p:nvSpPr>
          <p:cNvPr id="4" name="Footer Placeholder 3"/>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5" name="Slide Number Placeholder 4"/>
          <p:cNvSpPr>
            <a:spLocks noGrp="1"/>
          </p:cNvSpPr>
          <p:nvPr>
            <p:ph type="sldNum" sz="quarter" idx="12"/>
          </p:nvPr>
        </p:nvSpPr>
        <p:spPr/>
        <p:txBody>
          <a:bodyPr/>
          <a:lstStyle>
            <a:lvl1pPr>
              <a:defRPr smtClean="0"/>
            </a:lvl1pPr>
          </a:lstStyle>
          <a:p>
            <a:fld id="{85E27D6F-0BF6-0E49-BA7E-511BCB481ED8}"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Thursday, June 23, 2011</a:t>
            </a:r>
            <a:endParaRPr lang="en-US"/>
          </a:p>
        </p:txBody>
      </p:sp>
      <p:sp>
        <p:nvSpPr>
          <p:cNvPr id="3" name="Footer Placeholder 2"/>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4" name="Slide Number Placeholder 3"/>
          <p:cNvSpPr>
            <a:spLocks noGrp="1"/>
          </p:cNvSpPr>
          <p:nvPr>
            <p:ph type="sldNum" sz="quarter" idx="12"/>
          </p:nvPr>
        </p:nvSpPr>
        <p:spPr/>
        <p:txBody>
          <a:bodyPr/>
          <a:lstStyle>
            <a:lvl1pPr>
              <a:defRPr smtClean="0"/>
            </a:lvl1pPr>
          </a:lstStyle>
          <a:p>
            <a:fld id="{E8E24A89-8747-DB49-A1CE-66B598834D9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Thursday, June 23,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A2FAFE4A-600B-FC4A-B473-0BAACA84FA0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Thursday, June 23,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7DDB532F-30C1-3549-834B-E36B3DF3571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7"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r>
              <a:rPr lang="en-US" smtClean="0"/>
              <a:t>Thursday, June 23, 2011</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r>
              <a:rPr lang="en-US" smtClean="0"/>
              <a:t>PHYS 1443-001, Spring 2011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fld id="{60FCF2FF-1218-5C43-A81D-AC61EB2749A7}" type="slidenum">
              <a:rPr lang="en-US"/>
              <a:pPr/>
              <a:t>‹#›</a:t>
            </a:fld>
            <a:endParaRPr lang="en-US"/>
          </a:p>
        </p:txBody>
      </p:sp>
      <p:pic>
        <p:nvPicPr>
          <p:cNvPr id="1031" name="Picture 7" descr="UTA_color_seal"/>
          <p:cNvPicPr>
            <a:picLocks noChangeAspect="1" noChangeArrowheads="1"/>
          </p:cNvPicPr>
          <p:nvPr/>
        </p:nvPicPr>
        <p:blipFill>
          <a:blip r:embed="rId17"/>
          <a:srcRect/>
          <a:stretch>
            <a:fillRect/>
          </a:stretch>
        </p:blipFill>
        <p:spPr bwMode="auto">
          <a:xfrm>
            <a:off x="3124200" y="6253163"/>
            <a:ext cx="457200" cy="452437"/>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iming>
    <p:tnLst>
      <p:par>
        <p:cTn id="1" dur="indefinite" restart="never" nodeType="tmRoot"/>
      </p:par>
    </p:tnLst>
  </p:timing>
  <p:hf hdr="0"/>
  <p:txStyles>
    <p:titleStyle>
      <a:lvl1pPr algn="ctr" rtl="0" fontAlgn="base">
        <a:spcBef>
          <a:spcPct val="0"/>
        </a:spcBef>
        <a:spcAft>
          <a:spcPct val="0"/>
        </a:spcAft>
        <a:defRPr sz="4400">
          <a:solidFill>
            <a:srgbClr val="A50021"/>
          </a:solidFill>
          <a:latin typeface="+mj-lt"/>
          <a:ea typeface="+mj-ea"/>
          <a:cs typeface="+mj-cs"/>
        </a:defRPr>
      </a:lvl1pPr>
      <a:lvl2pPr algn="ctr" rtl="0" fontAlgn="base">
        <a:spcBef>
          <a:spcPct val="0"/>
        </a:spcBef>
        <a:spcAft>
          <a:spcPct val="0"/>
        </a:spcAft>
        <a:defRPr sz="4400">
          <a:solidFill>
            <a:srgbClr val="A50021"/>
          </a:solidFill>
          <a:latin typeface="Arial Narrow" charset="0"/>
        </a:defRPr>
      </a:lvl2pPr>
      <a:lvl3pPr algn="ctr" rtl="0" fontAlgn="base">
        <a:spcBef>
          <a:spcPct val="0"/>
        </a:spcBef>
        <a:spcAft>
          <a:spcPct val="0"/>
        </a:spcAft>
        <a:defRPr sz="4400">
          <a:solidFill>
            <a:srgbClr val="A50021"/>
          </a:solidFill>
          <a:latin typeface="Arial Narrow" charset="0"/>
        </a:defRPr>
      </a:lvl3pPr>
      <a:lvl4pPr algn="ctr" rtl="0" fontAlgn="base">
        <a:spcBef>
          <a:spcPct val="0"/>
        </a:spcBef>
        <a:spcAft>
          <a:spcPct val="0"/>
        </a:spcAft>
        <a:defRPr sz="4400">
          <a:solidFill>
            <a:srgbClr val="A50021"/>
          </a:solidFill>
          <a:latin typeface="Arial Narrow" charset="0"/>
        </a:defRPr>
      </a:lvl4pPr>
      <a:lvl5pPr algn="ctr" rtl="0" fontAlgn="base">
        <a:spcBef>
          <a:spcPct val="0"/>
        </a:spcBef>
        <a:spcAft>
          <a:spcPct val="0"/>
        </a:spcAft>
        <a:defRPr sz="4400">
          <a:solidFill>
            <a:srgbClr val="A50021"/>
          </a:solidFill>
          <a:latin typeface="Arial Narrow" charset="0"/>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fontAlgn="base">
        <a:spcBef>
          <a:spcPct val="20000"/>
        </a:spcBef>
        <a:spcAft>
          <a:spcPct val="0"/>
        </a:spcAft>
        <a:buChar char="•"/>
        <a:defRPr sz="3200">
          <a:solidFill>
            <a:schemeClr val="accent2"/>
          </a:solidFill>
          <a:latin typeface="+mn-lt"/>
          <a:ea typeface="+mn-ea"/>
          <a:cs typeface="+mn-cs"/>
        </a:defRPr>
      </a:lvl1pPr>
      <a:lvl2pPr marL="742950" indent="-285750" algn="l" rtl="0" fontAlgn="base">
        <a:spcBef>
          <a:spcPct val="20000"/>
        </a:spcBef>
        <a:spcAft>
          <a:spcPct val="0"/>
        </a:spcAft>
        <a:buChar char="–"/>
        <a:defRPr sz="2800">
          <a:solidFill>
            <a:srgbClr val="660066"/>
          </a:solidFill>
          <a:latin typeface="+mn-lt"/>
          <a:ea typeface="ＭＳ Ｐゴシック" charset="-128"/>
        </a:defRPr>
      </a:lvl2pPr>
      <a:lvl3pPr marL="1143000" indent="-228600" algn="l" rtl="0" fontAlgn="base">
        <a:spcBef>
          <a:spcPct val="20000"/>
        </a:spcBef>
        <a:spcAft>
          <a:spcPct val="0"/>
        </a:spcAft>
        <a:buChar char="•"/>
        <a:defRPr sz="2400">
          <a:solidFill>
            <a:srgbClr val="003300"/>
          </a:solidFill>
          <a:latin typeface="+mn-lt"/>
          <a:ea typeface="ＭＳ Ｐゴシック" charset="-128"/>
        </a:defRPr>
      </a:lvl3pPr>
      <a:lvl4pPr marL="1600200" indent="-228600" algn="l" rtl="0" fontAlgn="base">
        <a:spcBef>
          <a:spcPct val="20000"/>
        </a:spcBef>
        <a:spcAft>
          <a:spcPct val="0"/>
        </a:spcAft>
        <a:buChar char="–"/>
        <a:defRPr sz="2000">
          <a:solidFill>
            <a:srgbClr val="CC00CC"/>
          </a:solidFill>
          <a:latin typeface="+mn-lt"/>
          <a:ea typeface="ＭＳ Ｐゴシック" charset="-128"/>
        </a:defRPr>
      </a:lvl4pPr>
      <a:lvl5pPr marL="2057400" indent="-228600" algn="l" rtl="0" fontAlgn="base">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1" Type="http://schemas.openxmlformats.org/officeDocument/2006/relationships/oleObject" Target="../embeddings/Microsoft_Equation20.bin"/><Relationship Id="rId12" Type="http://schemas.openxmlformats.org/officeDocument/2006/relationships/oleObject" Target="../embeddings/Microsoft_Equation21.bin"/><Relationship Id="rId13" Type="http://schemas.openxmlformats.org/officeDocument/2006/relationships/oleObject" Target="../embeddings/Microsoft_Equation22.bin"/><Relationship Id="rId14" Type="http://schemas.openxmlformats.org/officeDocument/2006/relationships/oleObject" Target="../embeddings/Microsoft_Equation23.bin"/><Relationship Id="rId15" Type="http://schemas.openxmlformats.org/officeDocument/2006/relationships/oleObject" Target="../embeddings/oleObject38.bin"/><Relationship Id="rId1" Type="http://schemas.openxmlformats.org/officeDocument/2006/relationships/vmlDrawing" Target="../drawings/vmlDrawing8.vml"/><Relationship Id="rId2" Type="http://schemas.openxmlformats.org/officeDocument/2006/relationships/slideLayout" Target="../slideLayouts/slideLayout2.xml"/><Relationship Id="rId3" Type="http://schemas.openxmlformats.org/officeDocument/2006/relationships/oleObject" Target="../embeddings/oleObject37.bin"/><Relationship Id="rId4" Type="http://schemas.openxmlformats.org/officeDocument/2006/relationships/oleObject" Target="../embeddings/Microsoft_Equation13.bin"/><Relationship Id="rId5" Type="http://schemas.openxmlformats.org/officeDocument/2006/relationships/oleObject" Target="../embeddings/Microsoft_Equation14.bin"/><Relationship Id="rId6" Type="http://schemas.openxmlformats.org/officeDocument/2006/relationships/oleObject" Target="../embeddings/Microsoft_Equation15.bin"/><Relationship Id="rId7" Type="http://schemas.openxmlformats.org/officeDocument/2006/relationships/oleObject" Target="../embeddings/Microsoft_Equation16.bin"/><Relationship Id="rId8" Type="http://schemas.openxmlformats.org/officeDocument/2006/relationships/oleObject" Target="../embeddings/Microsoft_Equation17.bin"/><Relationship Id="rId9" Type="http://schemas.openxmlformats.org/officeDocument/2006/relationships/oleObject" Target="../embeddings/Microsoft_Equation18.bin"/><Relationship Id="rId10" Type="http://schemas.openxmlformats.org/officeDocument/2006/relationships/oleObject" Target="../embeddings/Microsoft_Equation19.bin"/></Relationships>
</file>

<file path=ppt/slides/_rels/slide11.xml.rels><?xml version="1.0" encoding="UTF-8" standalone="yes"?>
<Relationships xmlns="http://schemas.openxmlformats.org/package/2006/relationships"><Relationship Id="rId11" Type="http://schemas.openxmlformats.org/officeDocument/2006/relationships/oleObject" Target="../embeddings/oleObject47.bin"/><Relationship Id="rId12" Type="http://schemas.openxmlformats.org/officeDocument/2006/relationships/oleObject" Target="../embeddings/oleObject48.bin"/><Relationship Id="rId13" Type="http://schemas.openxmlformats.org/officeDocument/2006/relationships/oleObject" Target="../embeddings/oleObject49.bin"/><Relationship Id="rId14" Type="http://schemas.openxmlformats.org/officeDocument/2006/relationships/oleObject" Target="../embeddings/oleObject50.bin"/><Relationship Id="rId15" Type="http://schemas.openxmlformats.org/officeDocument/2006/relationships/oleObject" Target="../embeddings/oleObject51.bin"/><Relationship Id="rId16" Type="http://schemas.openxmlformats.org/officeDocument/2006/relationships/oleObject" Target="../embeddings/oleObject52.bin"/><Relationship Id="rId1" Type="http://schemas.openxmlformats.org/officeDocument/2006/relationships/vmlDrawing" Target="../drawings/vmlDrawing9.vml"/><Relationship Id="rId2" Type="http://schemas.openxmlformats.org/officeDocument/2006/relationships/slideLayout" Target="../slideLayouts/slideLayout2.xml"/><Relationship Id="rId3" Type="http://schemas.openxmlformats.org/officeDocument/2006/relationships/oleObject" Target="../embeddings/oleObject39.bin"/><Relationship Id="rId4" Type="http://schemas.openxmlformats.org/officeDocument/2006/relationships/oleObject" Target="../embeddings/oleObject40.bin"/><Relationship Id="rId5" Type="http://schemas.openxmlformats.org/officeDocument/2006/relationships/oleObject" Target="../embeddings/oleObject41.bin"/><Relationship Id="rId6" Type="http://schemas.openxmlformats.org/officeDocument/2006/relationships/oleObject" Target="../embeddings/oleObject42.bin"/><Relationship Id="rId7" Type="http://schemas.openxmlformats.org/officeDocument/2006/relationships/oleObject" Target="../embeddings/oleObject43.bin"/><Relationship Id="rId8" Type="http://schemas.openxmlformats.org/officeDocument/2006/relationships/oleObject" Target="../embeddings/oleObject44.bin"/><Relationship Id="rId9" Type="http://schemas.openxmlformats.org/officeDocument/2006/relationships/oleObject" Target="../embeddings/oleObject45.bin"/><Relationship Id="rId10" Type="http://schemas.openxmlformats.org/officeDocument/2006/relationships/oleObject" Target="../embeddings/oleObject46.bin"/></Relationships>
</file>

<file path=ppt/slides/_rels/slide12.xml.rels><?xml version="1.0" encoding="UTF-8" standalone="yes"?>
<Relationships xmlns="http://schemas.openxmlformats.org/package/2006/relationships"><Relationship Id="rId11" Type="http://schemas.openxmlformats.org/officeDocument/2006/relationships/oleObject" Target="../embeddings/oleObject60.bin"/><Relationship Id="rId12" Type="http://schemas.openxmlformats.org/officeDocument/2006/relationships/oleObject" Target="../embeddings/oleObject61.bin"/><Relationship Id="rId13" Type="http://schemas.openxmlformats.org/officeDocument/2006/relationships/oleObject" Target="../embeddings/oleObject62.bin"/><Relationship Id="rId14" Type="http://schemas.openxmlformats.org/officeDocument/2006/relationships/oleObject" Target="../embeddings/oleObject63.bin"/><Relationship Id="rId15" Type="http://schemas.openxmlformats.org/officeDocument/2006/relationships/oleObject" Target="../embeddings/oleObject64.bin"/><Relationship Id="rId16" Type="http://schemas.openxmlformats.org/officeDocument/2006/relationships/oleObject" Target="../embeddings/oleObject65.bin"/><Relationship Id="rId17" Type="http://schemas.openxmlformats.org/officeDocument/2006/relationships/oleObject" Target="../embeddings/oleObject66.bin"/><Relationship Id="rId18" Type="http://schemas.openxmlformats.org/officeDocument/2006/relationships/oleObject" Target="../embeddings/oleObject67.bin"/><Relationship Id="rId1" Type="http://schemas.openxmlformats.org/officeDocument/2006/relationships/vmlDrawing" Target="../drawings/vmlDrawing10.vml"/><Relationship Id="rId2" Type="http://schemas.openxmlformats.org/officeDocument/2006/relationships/slideLayout" Target="../slideLayouts/slideLayout2.xml"/><Relationship Id="rId3" Type="http://schemas.openxmlformats.org/officeDocument/2006/relationships/oleObject" Target="../embeddings/oleObject53.bin"/><Relationship Id="rId4" Type="http://schemas.openxmlformats.org/officeDocument/2006/relationships/oleObject" Target="../embeddings/oleObject54.bin"/><Relationship Id="rId5" Type="http://schemas.openxmlformats.org/officeDocument/2006/relationships/oleObject" Target="../embeddings/oleObject55.bin"/><Relationship Id="rId6" Type="http://schemas.openxmlformats.org/officeDocument/2006/relationships/oleObject" Target="../embeddings/oleObject56.bin"/><Relationship Id="rId7" Type="http://schemas.openxmlformats.org/officeDocument/2006/relationships/oleObject" Target="../embeddings/oleObject57.bin"/><Relationship Id="rId8" Type="http://schemas.openxmlformats.org/officeDocument/2006/relationships/oleObject" Target="../embeddings/Microsoft_Equation24.bin"/><Relationship Id="rId9" Type="http://schemas.openxmlformats.org/officeDocument/2006/relationships/oleObject" Target="../embeddings/oleObject58.bin"/><Relationship Id="rId10" Type="http://schemas.openxmlformats.org/officeDocument/2006/relationships/oleObject" Target="../embeddings/oleObject59.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oleObject" Target="../embeddings/oleObject2.bin"/><Relationship Id="rId1" Type="http://schemas.openxmlformats.org/officeDocument/2006/relationships/vmlDrawing" Target="../drawings/vmlDrawing1.vml"/><Relationship Id="rId2"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oleObject" Target="../embeddings/Microsoft_Equation1.bin"/><Relationship Id="rId4" Type="http://schemas.openxmlformats.org/officeDocument/2006/relationships/oleObject" Target="../embeddings/oleObject3.bin"/><Relationship Id="rId5" Type="http://schemas.openxmlformats.org/officeDocument/2006/relationships/oleObject" Target="../embeddings/Microsoft_Equation2.bin"/><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4.bin"/><Relationship Id="rId4" Type="http://schemas.openxmlformats.org/officeDocument/2006/relationships/oleObject" Target="../embeddings/oleObject5.bin"/><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6.bin"/><Relationship Id="rId4" Type="http://schemas.openxmlformats.org/officeDocument/2006/relationships/oleObject" Target="../embeddings/oleObject7.bin"/><Relationship Id="rId5" Type="http://schemas.openxmlformats.org/officeDocument/2006/relationships/oleObject" Target="../embeddings/oleObject8.bin"/><Relationship Id="rId6" Type="http://schemas.openxmlformats.org/officeDocument/2006/relationships/oleObject" Target="../embeddings/oleObject9.bin"/><Relationship Id="rId7" Type="http://schemas.openxmlformats.org/officeDocument/2006/relationships/oleObject" Target="../embeddings/oleObject10.bin"/><Relationship Id="rId8" Type="http://schemas.openxmlformats.org/officeDocument/2006/relationships/oleObject" Target="../embeddings/Microsoft_Equation3.bin"/><Relationship Id="rId9" Type="http://schemas.openxmlformats.org/officeDocument/2006/relationships/oleObject" Target="../embeddings/oleObject11.bin"/><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Microsoft_Equation4.bin"/><Relationship Id="rId4" Type="http://schemas.openxmlformats.org/officeDocument/2006/relationships/oleObject" Target="../embeddings/oleObject12.bin"/><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9" Type="http://schemas.openxmlformats.org/officeDocument/2006/relationships/oleObject" Target="../embeddings/oleObject18.bin"/><Relationship Id="rId20" Type="http://schemas.openxmlformats.org/officeDocument/2006/relationships/oleObject" Target="../embeddings/oleObject26.bin"/><Relationship Id="rId21" Type="http://schemas.openxmlformats.org/officeDocument/2006/relationships/oleObject" Target="../embeddings/oleObject27.bin"/><Relationship Id="rId10" Type="http://schemas.openxmlformats.org/officeDocument/2006/relationships/oleObject" Target="../embeddings/oleObject19.bin"/><Relationship Id="rId11" Type="http://schemas.openxmlformats.org/officeDocument/2006/relationships/oleObject" Target="../embeddings/oleObject20.bin"/><Relationship Id="rId12" Type="http://schemas.openxmlformats.org/officeDocument/2006/relationships/oleObject" Target="../embeddings/Microsoft_Equation6.bin"/><Relationship Id="rId13" Type="http://schemas.openxmlformats.org/officeDocument/2006/relationships/oleObject" Target="../embeddings/oleObject21.bin"/><Relationship Id="rId14" Type="http://schemas.openxmlformats.org/officeDocument/2006/relationships/oleObject" Target="../embeddings/oleObject22.bin"/><Relationship Id="rId15" Type="http://schemas.openxmlformats.org/officeDocument/2006/relationships/oleObject" Target="../embeddings/oleObject23.bin"/><Relationship Id="rId16" Type="http://schemas.openxmlformats.org/officeDocument/2006/relationships/oleObject" Target="../embeddings/Microsoft_Equation7.bin"/><Relationship Id="rId17" Type="http://schemas.openxmlformats.org/officeDocument/2006/relationships/oleObject" Target="../embeddings/Microsoft_Equation8.bin"/><Relationship Id="rId18" Type="http://schemas.openxmlformats.org/officeDocument/2006/relationships/oleObject" Target="../embeddings/oleObject24.bin"/><Relationship Id="rId19" Type="http://schemas.openxmlformats.org/officeDocument/2006/relationships/oleObject" Target="../embeddings/oleObject25.bin"/><Relationship Id="rId1" Type="http://schemas.openxmlformats.org/officeDocument/2006/relationships/vmlDrawing" Target="../drawings/vmlDrawing6.vml"/><Relationship Id="rId2" Type="http://schemas.openxmlformats.org/officeDocument/2006/relationships/slideLayout" Target="../slideLayouts/slideLayout2.xml"/><Relationship Id="rId3" Type="http://schemas.openxmlformats.org/officeDocument/2006/relationships/oleObject" Target="../embeddings/oleObject13.bin"/><Relationship Id="rId4" Type="http://schemas.openxmlformats.org/officeDocument/2006/relationships/oleObject" Target="../embeddings/oleObject14.bin"/><Relationship Id="rId5" Type="http://schemas.openxmlformats.org/officeDocument/2006/relationships/oleObject" Target="../embeddings/oleObject15.bin"/><Relationship Id="rId6" Type="http://schemas.openxmlformats.org/officeDocument/2006/relationships/oleObject" Target="../embeddings/Microsoft_Equation5.bin"/><Relationship Id="rId7" Type="http://schemas.openxmlformats.org/officeDocument/2006/relationships/oleObject" Target="../embeddings/oleObject16.bin"/><Relationship Id="rId8" Type="http://schemas.openxmlformats.org/officeDocument/2006/relationships/oleObject" Target="../embeddings/oleObject17.bin"/></Relationships>
</file>

<file path=ppt/slides/_rels/slide9.xml.rels><?xml version="1.0" encoding="UTF-8" standalone="yes"?>
<Relationships xmlns="http://schemas.openxmlformats.org/package/2006/relationships"><Relationship Id="rId11" Type="http://schemas.openxmlformats.org/officeDocument/2006/relationships/oleObject" Target="../embeddings/oleObject32.bin"/><Relationship Id="rId12" Type="http://schemas.openxmlformats.org/officeDocument/2006/relationships/oleObject" Target="../embeddings/oleObject33.bin"/><Relationship Id="rId13" Type="http://schemas.openxmlformats.org/officeDocument/2006/relationships/oleObject" Target="../embeddings/oleObject34.bin"/><Relationship Id="rId14" Type="http://schemas.openxmlformats.org/officeDocument/2006/relationships/oleObject" Target="../embeddings/oleObject35.bin"/><Relationship Id="rId15" Type="http://schemas.openxmlformats.org/officeDocument/2006/relationships/oleObject" Target="../embeddings/oleObject36.bin"/><Relationship Id="rId1" Type="http://schemas.openxmlformats.org/officeDocument/2006/relationships/vmlDrawing" Target="../drawings/vmlDrawing7.vml"/><Relationship Id="rId2" Type="http://schemas.openxmlformats.org/officeDocument/2006/relationships/slideLayout" Target="../slideLayouts/slideLayout2.xml"/><Relationship Id="rId3" Type="http://schemas.openxmlformats.org/officeDocument/2006/relationships/oleObject" Target="../embeddings/Microsoft_Equation9.bin"/><Relationship Id="rId4" Type="http://schemas.openxmlformats.org/officeDocument/2006/relationships/oleObject" Target="../embeddings/oleObject28.bin"/><Relationship Id="rId5" Type="http://schemas.openxmlformats.org/officeDocument/2006/relationships/oleObject" Target="../embeddings/oleObject29.bin"/><Relationship Id="rId6" Type="http://schemas.openxmlformats.org/officeDocument/2006/relationships/oleObject" Target="../embeddings/oleObject30.bin"/><Relationship Id="rId7" Type="http://schemas.openxmlformats.org/officeDocument/2006/relationships/oleObject" Target="../embeddings/Microsoft_Equation10.bin"/><Relationship Id="rId8" Type="http://schemas.openxmlformats.org/officeDocument/2006/relationships/oleObject" Target="../embeddings/oleObject31.bin"/><Relationship Id="rId9" Type="http://schemas.openxmlformats.org/officeDocument/2006/relationships/oleObject" Target="../embeddings/Microsoft_Equation11.bin"/><Relationship Id="rId10" Type="http://schemas.openxmlformats.org/officeDocument/2006/relationships/oleObject" Target="../embeddings/Microsoft_Equation12.bin"/></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Rectangle 4"/>
          <p:cNvSpPr>
            <a:spLocks noGrp="1" noChangeArrowheads="1"/>
          </p:cNvSpPr>
          <p:nvPr>
            <p:ph type="dt" sz="half" idx="2"/>
          </p:nvPr>
        </p:nvSpPr>
        <p:spPr/>
        <p:txBody>
          <a:bodyPr/>
          <a:lstStyle/>
          <a:p>
            <a:r>
              <a:rPr lang="en-US" smtClean="0"/>
              <a:t>Thursday, June 23, 2011</a:t>
            </a:r>
            <a:endParaRPr lang="en-US"/>
          </a:p>
        </p:txBody>
      </p:sp>
      <p:sp>
        <p:nvSpPr>
          <p:cNvPr id="6" name="Rectangle 5"/>
          <p:cNvSpPr>
            <a:spLocks noGrp="1" noChangeArrowheads="1"/>
          </p:cNvSpPr>
          <p:nvPr>
            <p:ph type="ftr" sz="quarter" idx="3"/>
          </p:nvPr>
        </p:nvSpPr>
        <p:spPr/>
        <p:txBody>
          <a:bodyPr/>
          <a:lstStyle/>
          <a:p>
            <a:r>
              <a:rPr lang="en-US" smtClean="0"/>
              <a:t>PHYS 1443-001, Spring 2011 Dr. Jaehoon Yu</a:t>
            </a:r>
            <a:endParaRPr lang="en-US"/>
          </a:p>
        </p:txBody>
      </p:sp>
      <p:sp>
        <p:nvSpPr>
          <p:cNvPr id="7" name="Rectangle 6"/>
          <p:cNvSpPr>
            <a:spLocks noGrp="1" noChangeArrowheads="1"/>
          </p:cNvSpPr>
          <p:nvPr>
            <p:ph type="sldNum" sz="quarter" idx="4"/>
          </p:nvPr>
        </p:nvSpPr>
        <p:spPr/>
        <p:txBody>
          <a:bodyPr/>
          <a:lstStyle/>
          <a:p>
            <a:fld id="{836B3EF7-D8FB-0B47-8A28-1039DE64DA84}" type="slidenum">
              <a:rPr lang="en-US"/>
              <a:pPr/>
              <a:t>1</a:t>
            </a:fld>
            <a:endParaRPr lang="en-US"/>
          </a:p>
        </p:txBody>
      </p:sp>
      <p:sp>
        <p:nvSpPr>
          <p:cNvPr id="2050" name="Rectangle 2"/>
          <p:cNvSpPr>
            <a:spLocks noGrp="1" noChangeArrowheads="1"/>
          </p:cNvSpPr>
          <p:nvPr>
            <p:ph type="ctrTitle"/>
          </p:nvPr>
        </p:nvSpPr>
        <p:spPr>
          <a:xfrm>
            <a:off x="685800" y="304800"/>
            <a:ext cx="7772400" cy="990600"/>
          </a:xfrm>
        </p:spPr>
        <p:txBody>
          <a:bodyPr/>
          <a:lstStyle/>
          <a:p>
            <a:r>
              <a:rPr lang="en-US" dirty="0"/>
              <a:t>PHYS 1443 – Section 001</a:t>
            </a:r>
            <a:br>
              <a:rPr lang="en-US" dirty="0"/>
            </a:br>
            <a:r>
              <a:rPr lang="en-US" dirty="0"/>
              <a:t>Lecture </a:t>
            </a:r>
            <a:r>
              <a:rPr lang="en-US" dirty="0" smtClean="0"/>
              <a:t>#11</a:t>
            </a:r>
            <a:endParaRPr lang="en-US" dirty="0"/>
          </a:p>
        </p:txBody>
      </p:sp>
      <p:sp>
        <p:nvSpPr>
          <p:cNvPr id="2052" name="Text Box 4"/>
          <p:cNvSpPr txBox="1">
            <a:spLocks noChangeArrowheads="1"/>
          </p:cNvSpPr>
          <p:nvPr/>
        </p:nvSpPr>
        <p:spPr bwMode="auto">
          <a:xfrm>
            <a:off x="2947502" y="1371600"/>
            <a:ext cx="2942616" cy="830997"/>
          </a:xfrm>
          <a:prstGeom prst="rect">
            <a:avLst/>
          </a:prstGeom>
          <a:noFill/>
          <a:ln w="9525">
            <a:noFill/>
            <a:miter lim="800000"/>
            <a:headEnd/>
            <a:tailEnd/>
          </a:ln>
          <a:effectLst/>
        </p:spPr>
        <p:txBody>
          <a:bodyPr wrap="none">
            <a:prstTxWarp prst="textNoShape">
              <a:avLst/>
            </a:prstTxWarp>
            <a:spAutoFit/>
          </a:bodyPr>
          <a:lstStyle/>
          <a:p>
            <a:pPr algn="ctr"/>
            <a:r>
              <a:rPr lang="en-US" dirty="0" smtClean="0">
                <a:solidFill>
                  <a:schemeClr val="accent2"/>
                </a:solidFill>
                <a:latin typeface="Monotype Corsiva" charset="0"/>
              </a:rPr>
              <a:t>Thursday</a:t>
            </a:r>
            <a:r>
              <a:rPr lang="en-US" dirty="0">
                <a:solidFill>
                  <a:schemeClr val="accent2"/>
                </a:solidFill>
                <a:latin typeface="Monotype Corsiva" charset="0"/>
              </a:rPr>
              <a:t>,</a:t>
            </a:r>
            <a:r>
              <a:rPr lang="en-US" dirty="0" smtClean="0">
                <a:solidFill>
                  <a:schemeClr val="accent2"/>
                </a:solidFill>
                <a:latin typeface="Monotype Corsiva" charset="0"/>
              </a:rPr>
              <a:t> June 23, 2011</a:t>
            </a:r>
          </a:p>
          <a:p>
            <a:pPr algn="ctr"/>
            <a:r>
              <a:rPr lang="en-US" dirty="0">
                <a:solidFill>
                  <a:schemeClr val="accent2"/>
                </a:solidFill>
                <a:latin typeface="Monotype Corsiva" charset="0"/>
              </a:rPr>
              <a:t>Dr. </a:t>
            </a:r>
            <a:r>
              <a:rPr lang="en-US" b="1" dirty="0">
                <a:solidFill>
                  <a:srgbClr val="FF0066"/>
                </a:solidFill>
                <a:latin typeface="Monotype Corsiva" charset="0"/>
              </a:rPr>
              <a:t>Jae</a:t>
            </a:r>
            <a:r>
              <a:rPr lang="en-US" dirty="0">
                <a:solidFill>
                  <a:schemeClr val="accent2"/>
                </a:solidFill>
                <a:latin typeface="Monotype Corsiva" charset="0"/>
              </a:rPr>
              <a:t>hoon </a:t>
            </a:r>
            <a:r>
              <a:rPr lang="en-US" b="1" dirty="0">
                <a:solidFill>
                  <a:srgbClr val="FF0066"/>
                </a:solidFill>
                <a:latin typeface="Monotype Corsiva" charset="0"/>
              </a:rPr>
              <a:t>Yu</a:t>
            </a:r>
          </a:p>
        </p:txBody>
      </p:sp>
      <p:sp>
        <p:nvSpPr>
          <p:cNvPr id="2058" name="Rectangle 10"/>
          <p:cNvSpPr>
            <a:spLocks noChangeArrowheads="1"/>
          </p:cNvSpPr>
          <p:nvPr/>
        </p:nvSpPr>
        <p:spPr bwMode="auto">
          <a:xfrm>
            <a:off x="1371600" y="2209800"/>
            <a:ext cx="7086600" cy="3810000"/>
          </a:xfrm>
          <a:prstGeom prst="rect">
            <a:avLst/>
          </a:prstGeom>
          <a:noFill/>
          <a:ln w="9525">
            <a:noFill/>
            <a:miter lim="800000"/>
            <a:headEnd/>
            <a:tailEnd/>
          </a:ln>
          <a:effectLst/>
        </p:spPr>
        <p:txBody>
          <a:bodyPr>
            <a:prstTxWarp prst="textNoShape">
              <a:avLst/>
            </a:prstTxWarp>
          </a:bodyPr>
          <a:lstStyle/>
          <a:p>
            <a:pPr marL="609600" indent="-609600" eaLnBrk="0" hangingPunct="0">
              <a:spcBef>
                <a:spcPct val="20000"/>
              </a:spcBef>
              <a:buFontTx/>
              <a:buChar char="•"/>
            </a:pPr>
            <a:r>
              <a:rPr lang="en-US" dirty="0" smtClean="0">
                <a:solidFill>
                  <a:schemeClr val="accent2"/>
                </a:solidFill>
                <a:latin typeface="Arial Narrow" charset="0"/>
              </a:rPr>
              <a:t>Energy Diagram</a:t>
            </a:r>
          </a:p>
          <a:p>
            <a:pPr marL="609600" indent="-609600" eaLnBrk="0" hangingPunct="0">
              <a:spcBef>
                <a:spcPct val="20000"/>
              </a:spcBef>
              <a:buFontTx/>
              <a:buChar char="•"/>
            </a:pPr>
            <a:r>
              <a:rPr lang="en-US" dirty="0" smtClean="0">
                <a:solidFill>
                  <a:schemeClr val="accent2"/>
                </a:solidFill>
                <a:latin typeface="Arial Narrow" charset="0"/>
              </a:rPr>
              <a:t>General Energy Conservation &amp; Mass Equivalence</a:t>
            </a:r>
          </a:p>
          <a:p>
            <a:pPr marL="609600" indent="-609600" eaLnBrk="0" hangingPunct="0">
              <a:spcBef>
                <a:spcPct val="20000"/>
              </a:spcBef>
              <a:buFontTx/>
              <a:buChar char="•"/>
            </a:pPr>
            <a:r>
              <a:rPr lang="en-US" dirty="0" smtClean="0">
                <a:solidFill>
                  <a:schemeClr val="accent2"/>
                </a:solidFill>
                <a:latin typeface="Arial Narrow" charset="0"/>
              </a:rPr>
              <a:t>More on gravitational potential energy</a:t>
            </a:r>
          </a:p>
          <a:p>
            <a:pPr marL="990600" lvl="1" indent="-533400" eaLnBrk="0" hangingPunct="0">
              <a:spcBef>
                <a:spcPct val="20000"/>
              </a:spcBef>
              <a:buFontTx/>
              <a:buChar char="•"/>
            </a:pPr>
            <a:r>
              <a:rPr lang="en-US" dirty="0" smtClean="0">
                <a:solidFill>
                  <a:srgbClr val="00664D"/>
                </a:solidFill>
                <a:latin typeface="Arial Narrow" charset="0"/>
              </a:rPr>
              <a:t>Escape speed</a:t>
            </a:r>
          </a:p>
          <a:p>
            <a:pPr marL="609600" indent="-609600" eaLnBrk="0" hangingPunct="0">
              <a:spcBef>
                <a:spcPct val="20000"/>
              </a:spcBef>
              <a:buFontTx/>
              <a:buChar char="•"/>
            </a:pPr>
            <a:r>
              <a:rPr lang="en-US" dirty="0" smtClean="0">
                <a:solidFill>
                  <a:srgbClr val="2D2DB9"/>
                </a:solidFill>
                <a:latin typeface="Arial Narrow" charset="0"/>
              </a:rPr>
              <a:t>Power</a:t>
            </a:r>
          </a:p>
          <a:p>
            <a:pPr marL="609600" indent="-609600" eaLnBrk="0" hangingPunct="0">
              <a:spcBef>
                <a:spcPct val="20000"/>
              </a:spcBef>
              <a:buFontTx/>
              <a:buChar char="•"/>
            </a:pPr>
            <a:r>
              <a:rPr lang="en-US" dirty="0" smtClean="0">
                <a:solidFill>
                  <a:srgbClr val="2D2DB9"/>
                </a:solidFill>
                <a:latin typeface="Arial Narrow" charset="0"/>
              </a:rPr>
              <a:t>Linear Momentum and Forces</a:t>
            </a:r>
          </a:p>
          <a:p>
            <a:pPr marL="609600" indent="-609600" eaLnBrk="0" hangingPunct="0">
              <a:spcBef>
                <a:spcPct val="20000"/>
              </a:spcBef>
              <a:buFontTx/>
              <a:buChar char="•"/>
            </a:pPr>
            <a:r>
              <a:rPr lang="en-US" dirty="0" smtClean="0">
                <a:solidFill>
                  <a:srgbClr val="2D2DB9"/>
                </a:solidFill>
                <a:latin typeface="Arial Narrow" charset="0"/>
              </a:rPr>
              <a:t>Linear Momentum Conservation</a:t>
            </a:r>
          </a:p>
          <a:p>
            <a:pPr marL="609600" indent="-609600" eaLnBrk="0" hangingPunct="0">
              <a:spcBef>
                <a:spcPct val="20000"/>
              </a:spcBef>
              <a:buFontTx/>
              <a:buChar char="•"/>
            </a:pPr>
            <a:r>
              <a:rPr lang="en-US" dirty="0" smtClean="0">
                <a:solidFill>
                  <a:srgbClr val="2D2DB9"/>
                </a:solidFill>
                <a:latin typeface="Arial Narrow" charset="0"/>
              </a:rPr>
              <a:t>Collisions and Impulse</a:t>
            </a:r>
          </a:p>
        </p:txBody>
      </p:sp>
      <p:sp>
        <p:nvSpPr>
          <p:cNvPr id="8" name="Text Box 13"/>
          <p:cNvSpPr txBox="1">
            <a:spLocks noChangeArrowheads="1"/>
          </p:cNvSpPr>
          <p:nvPr/>
        </p:nvSpPr>
        <p:spPr bwMode="auto">
          <a:xfrm>
            <a:off x="838200" y="5715000"/>
            <a:ext cx="7569800" cy="461665"/>
          </a:xfrm>
          <a:prstGeom prst="rect">
            <a:avLst/>
          </a:prstGeom>
          <a:solidFill>
            <a:srgbClr val="CCFFFF"/>
          </a:solidFill>
          <a:ln w="9525">
            <a:noFill/>
            <a:miter lim="800000"/>
            <a:headEnd/>
            <a:tailEnd/>
          </a:ln>
        </p:spPr>
        <p:txBody>
          <a:bodyPr wrap="none">
            <a:prstTxWarp prst="textNoShape">
              <a:avLst/>
            </a:prstTxWarp>
            <a:spAutoFit/>
          </a:bodyPr>
          <a:lstStyle/>
          <a:p>
            <a:r>
              <a:rPr lang="en-US" dirty="0">
                <a:solidFill>
                  <a:srgbClr val="003300"/>
                </a:solidFill>
                <a:latin typeface="Arial Narrow" charset="0"/>
              </a:rPr>
              <a:t>Today’s homework is homework </a:t>
            </a:r>
            <a:r>
              <a:rPr lang="en-US" dirty="0" smtClean="0">
                <a:solidFill>
                  <a:srgbClr val="003300"/>
                </a:solidFill>
                <a:latin typeface="Arial Narrow" charset="0"/>
              </a:rPr>
              <a:t>#6, </a:t>
            </a:r>
            <a:r>
              <a:rPr lang="en-US" dirty="0">
                <a:solidFill>
                  <a:srgbClr val="003300"/>
                </a:solidFill>
                <a:latin typeface="Arial Narrow" charset="0"/>
              </a:rPr>
              <a:t>due 10pm,</a:t>
            </a:r>
            <a:r>
              <a:rPr lang="en-US" dirty="0" smtClean="0">
                <a:solidFill>
                  <a:srgbClr val="003300"/>
                </a:solidFill>
                <a:latin typeface="Arial Narrow" charset="0"/>
              </a:rPr>
              <a:t> Monday</a:t>
            </a:r>
            <a:r>
              <a:rPr lang="en-US" dirty="0">
                <a:solidFill>
                  <a:srgbClr val="003300"/>
                </a:solidFill>
                <a:latin typeface="Arial Narrow" charset="0"/>
              </a:rPr>
              <a:t>,</a:t>
            </a:r>
            <a:r>
              <a:rPr lang="en-US" dirty="0" smtClean="0">
                <a:solidFill>
                  <a:srgbClr val="003300"/>
                </a:solidFill>
                <a:latin typeface="Arial Narrow" charset="0"/>
              </a:rPr>
              <a:t> June 27!</a:t>
            </a:r>
            <a:r>
              <a:rPr lang="en-US" dirty="0">
                <a:solidFill>
                  <a:srgbClr val="003300"/>
                </a:solidFill>
                <a:latin typeface="Arial Narrow" charset="0"/>
              </a:rPr>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7663" name="Rectangle 4"/>
          <p:cNvSpPr>
            <a:spLocks noGrp="1" noChangeArrowheads="1"/>
          </p:cNvSpPr>
          <p:nvPr>
            <p:ph type="dt" sz="quarter" idx="10"/>
          </p:nvPr>
        </p:nvSpPr>
        <p:spPr>
          <a:noFill/>
        </p:spPr>
        <p:txBody>
          <a:bodyPr/>
          <a:lstStyle/>
          <a:p>
            <a:r>
              <a:rPr lang="en-US" smtClean="0"/>
              <a:t>Thursday, June 23, 2011</a:t>
            </a:r>
          </a:p>
        </p:txBody>
      </p:sp>
      <p:sp>
        <p:nvSpPr>
          <p:cNvPr id="27664" name="Rectangle 5"/>
          <p:cNvSpPr>
            <a:spLocks noGrp="1" noChangeArrowheads="1"/>
          </p:cNvSpPr>
          <p:nvPr>
            <p:ph type="ftr" sz="quarter" idx="11"/>
          </p:nvPr>
        </p:nvSpPr>
        <p:spPr>
          <a:noFill/>
        </p:spPr>
        <p:txBody>
          <a:bodyPr/>
          <a:lstStyle/>
          <a:p>
            <a:r>
              <a:rPr lang="en-US" smtClean="0"/>
              <a:t>PHYS 1443-001, Spring 2011 Dr. Jaehoon Yu</a:t>
            </a:r>
          </a:p>
        </p:txBody>
      </p:sp>
      <p:sp>
        <p:nvSpPr>
          <p:cNvPr id="27665" name="Rectangle 6"/>
          <p:cNvSpPr>
            <a:spLocks noGrp="1" noChangeArrowheads="1"/>
          </p:cNvSpPr>
          <p:nvPr>
            <p:ph type="sldNum" sz="quarter" idx="12"/>
          </p:nvPr>
        </p:nvSpPr>
        <p:spPr>
          <a:noFill/>
        </p:spPr>
        <p:txBody>
          <a:bodyPr/>
          <a:lstStyle/>
          <a:p>
            <a:fld id="{461B8247-2DFD-A648-AA60-F05D97011EB5}" type="slidenum">
              <a:rPr lang="en-US"/>
              <a:pPr/>
              <a:t>10</a:t>
            </a:fld>
            <a:endParaRPr lang="en-US"/>
          </a:p>
        </p:txBody>
      </p:sp>
      <p:sp>
        <p:nvSpPr>
          <p:cNvPr id="27666" name="Rectangle 2"/>
          <p:cNvSpPr>
            <a:spLocks noGrp="1" noChangeArrowheads="1"/>
          </p:cNvSpPr>
          <p:nvPr>
            <p:ph type="title"/>
          </p:nvPr>
        </p:nvSpPr>
        <p:spPr>
          <a:xfrm>
            <a:off x="1981200" y="76200"/>
            <a:ext cx="5943600" cy="609600"/>
          </a:xfrm>
        </p:spPr>
        <p:txBody>
          <a:bodyPr/>
          <a:lstStyle/>
          <a:p>
            <a:r>
              <a:rPr lang="en-US" sz="3200" smtClean="0"/>
              <a:t>The Escape Speed</a:t>
            </a:r>
          </a:p>
        </p:txBody>
      </p:sp>
      <p:sp>
        <p:nvSpPr>
          <p:cNvPr id="126979" name="Text Box 3"/>
          <p:cNvSpPr txBox="1">
            <a:spLocks noChangeArrowheads="1"/>
          </p:cNvSpPr>
          <p:nvPr/>
        </p:nvSpPr>
        <p:spPr bwMode="auto">
          <a:xfrm>
            <a:off x="1981200" y="762000"/>
            <a:ext cx="6781800" cy="10064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Consider an object of mass </a:t>
            </a:r>
            <a:r>
              <a:rPr lang="en-US" sz="2000">
                <a:solidFill>
                  <a:srgbClr val="A50021"/>
                </a:solidFill>
                <a:latin typeface="Arial Narrow" charset="0"/>
              </a:rPr>
              <a:t>m</a:t>
            </a:r>
            <a:r>
              <a:rPr lang="en-US" sz="2000">
                <a:solidFill>
                  <a:schemeClr val="accent2"/>
                </a:solidFill>
                <a:latin typeface="Arial Narrow" charset="0"/>
              </a:rPr>
              <a:t> is projected vertically from the surface of the Earth with an initial speed </a:t>
            </a:r>
            <a:r>
              <a:rPr lang="en-US" sz="2000" b="1">
                <a:solidFill>
                  <a:srgbClr val="A50021"/>
                </a:solidFill>
                <a:latin typeface="Monotype Corsiva" charset="0"/>
              </a:rPr>
              <a:t>v</a:t>
            </a:r>
            <a:r>
              <a:rPr lang="en-US" sz="2000" baseline="-25000">
                <a:solidFill>
                  <a:srgbClr val="A50021"/>
                </a:solidFill>
                <a:latin typeface="Monotype Corsiva" charset="0"/>
              </a:rPr>
              <a:t>i</a:t>
            </a:r>
            <a:r>
              <a:rPr lang="en-US" sz="2000" baseline="-25000">
                <a:solidFill>
                  <a:schemeClr val="accent2"/>
                </a:solidFill>
                <a:latin typeface="Monotype Corsiva" charset="0"/>
              </a:rPr>
              <a:t> </a:t>
            </a:r>
            <a:r>
              <a:rPr lang="en-US" sz="2000">
                <a:solidFill>
                  <a:schemeClr val="accent2"/>
                </a:solidFill>
                <a:latin typeface="Arial Narrow" charset="0"/>
              </a:rPr>
              <a:t>and eventually comes to stop</a:t>
            </a:r>
            <a:r>
              <a:rPr lang="en-US" sz="2000" baseline="-25000">
                <a:solidFill>
                  <a:schemeClr val="accent2"/>
                </a:solidFill>
                <a:latin typeface="Monotype Corsiva" charset="0"/>
              </a:rPr>
              <a:t> </a:t>
            </a:r>
            <a:r>
              <a:rPr lang="en-US" sz="2000" b="1">
                <a:solidFill>
                  <a:srgbClr val="A50021"/>
                </a:solidFill>
                <a:latin typeface="Monotype Corsiva" charset="0"/>
              </a:rPr>
              <a:t>v</a:t>
            </a:r>
            <a:r>
              <a:rPr lang="en-US" sz="2000" baseline="-25000">
                <a:solidFill>
                  <a:srgbClr val="A50021"/>
                </a:solidFill>
                <a:latin typeface="Monotype Corsiva" charset="0"/>
              </a:rPr>
              <a:t>f</a:t>
            </a:r>
            <a:r>
              <a:rPr lang="en-US" sz="2000">
                <a:solidFill>
                  <a:srgbClr val="A50021"/>
                </a:solidFill>
                <a:latin typeface="Arial Narrow" charset="0"/>
              </a:rPr>
              <a:t>=0</a:t>
            </a:r>
            <a:r>
              <a:rPr lang="en-US" sz="2000">
                <a:solidFill>
                  <a:schemeClr val="accent2"/>
                </a:solidFill>
                <a:latin typeface="Arial Narrow" charset="0"/>
              </a:rPr>
              <a:t> at the distance </a:t>
            </a:r>
            <a:r>
              <a:rPr lang="en-US" sz="2000">
                <a:solidFill>
                  <a:srgbClr val="A50021"/>
                </a:solidFill>
                <a:latin typeface="Arial Narrow" charset="0"/>
              </a:rPr>
              <a:t>r</a:t>
            </a:r>
            <a:r>
              <a:rPr lang="en-US" sz="2000" baseline="-25000">
                <a:solidFill>
                  <a:srgbClr val="A50021"/>
                </a:solidFill>
                <a:latin typeface="Arial Narrow" charset="0"/>
              </a:rPr>
              <a:t>ma</a:t>
            </a:r>
            <a:r>
              <a:rPr lang="en-US" sz="2000" baseline="-25000">
                <a:solidFill>
                  <a:srgbClr val="800000"/>
                </a:solidFill>
                <a:latin typeface="Arial Narrow" charset="0"/>
              </a:rPr>
              <a:t>x</a:t>
            </a:r>
            <a:r>
              <a:rPr lang="en-US" sz="2000">
                <a:solidFill>
                  <a:schemeClr val="accent2"/>
                </a:solidFill>
                <a:latin typeface="Arial Narrow" charset="0"/>
              </a:rPr>
              <a:t>.</a:t>
            </a:r>
            <a:endParaRPr lang="en-US" sz="2000" baseline="-25000">
              <a:solidFill>
                <a:schemeClr val="accent2"/>
              </a:solidFill>
              <a:latin typeface="Monotype Corsiva" charset="0"/>
            </a:endParaRPr>
          </a:p>
        </p:txBody>
      </p:sp>
      <p:graphicFrame>
        <p:nvGraphicFramePr>
          <p:cNvPr id="126980" name="Object 2"/>
          <p:cNvGraphicFramePr>
            <a:graphicFrameLocks noChangeAspect="1"/>
          </p:cNvGraphicFramePr>
          <p:nvPr/>
        </p:nvGraphicFramePr>
        <p:xfrm>
          <a:off x="4191000" y="2057400"/>
          <a:ext cx="647700" cy="328613"/>
        </p:xfrm>
        <a:graphic>
          <a:graphicData uri="http://schemas.openxmlformats.org/presentationml/2006/ole">
            <p:oleObj spid="_x0000_s508930" name="Equation" r:id="rId3" imgW="279360" imgH="164880" progId="Equation.DSMT4">
              <p:embed/>
            </p:oleObj>
          </a:graphicData>
        </a:graphic>
      </p:graphicFrame>
      <p:sp>
        <p:nvSpPr>
          <p:cNvPr id="126981" name="Text Box 5"/>
          <p:cNvSpPr txBox="1">
            <a:spLocks noChangeArrowheads="1"/>
          </p:cNvSpPr>
          <p:nvPr/>
        </p:nvSpPr>
        <p:spPr bwMode="auto">
          <a:xfrm>
            <a:off x="1828800" y="2590800"/>
            <a:ext cx="27432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Solving the above equation for </a:t>
            </a:r>
            <a:r>
              <a:rPr lang="en-US" sz="2000">
                <a:solidFill>
                  <a:srgbClr val="FF0000"/>
                </a:solidFill>
                <a:latin typeface="Monotype Corsiva" charset="0"/>
              </a:rPr>
              <a:t>v</a:t>
            </a:r>
            <a:r>
              <a:rPr lang="en-US" sz="2000" baseline="-25000">
                <a:solidFill>
                  <a:srgbClr val="FF0000"/>
                </a:solidFill>
                <a:latin typeface="Monotype Corsiva" charset="0"/>
              </a:rPr>
              <a:t>i</a:t>
            </a:r>
            <a:r>
              <a:rPr lang="en-US" sz="2000">
                <a:solidFill>
                  <a:srgbClr val="FF0000"/>
                </a:solidFill>
                <a:latin typeface="Arial Narrow" charset="0"/>
              </a:rPr>
              <a:t>, one obtains</a:t>
            </a:r>
          </a:p>
        </p:txBody>
      </p:sp>
      <p:sp>
        <p:nvSpPr>
          <p:cNvPr id="126982" name="Text Box 6"/>
          <p:cNvSpPr txBox="1">
            <a:spLocks noChangeArrowheads="1"/>
          </p:cNvSpPr>
          <p:nvPr/>
        </p:nvSpPr>
        <p:spPr bwMode="auto">
          <a:xfrm>
            <a:off x="152400" y="3489325"/>
            <a:ext cx="53340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Therefore if the initial speed </a:t>
            </a:r>
            <a:r>
              <a:rPr lang="en-US" sz="2000">
                <a:solidFill>
                  <a:srgbClr val="FF0000"/>
                </a:solidFill>
                <a:latin typeface="Monotype Corsiva" charset="0"/>
              </a:rPr>
              <a:t>v</a:t>
            </a:r>
            <a:r>
              <a:rPr lang="en-US" sz="2000" baseline="-25000">
                <a:solidFill>
                  <a:srgbClr val="FF0000"/>
                </a:solidFill>
                <a:latin typeface="Monotype Corsiva" charset="0"/>
              </a:rPr>
              <a:t>i</a:t>
            </a:r>
            <a:r>
              <a:rPr lang="en-US" sz="2000">
                <a:solidFill>
                  <a:srgbClr val="FF0000"/>
                </a:solidFill>
                <a:latin typeface="Arial Narrow" charset="0"/>
              </a:rPr>
              <a:t> is known, one can use this formula to compute the final height </a:t>
            </a:r>
            <a:r>
              <a:rPr lang="en-US" sz="2000">
                <a:solidFill>
                  <a:srgbClr val="FF0000"/>
                </a:solidFill>
                <a:latin typeface="Monotype Corsiva" charset="0"/>
              </a:rPr>
              <a:t>h</a:t>
            </a:r>
            <a:r>
              <a:rPr lang="en-US" sz="2000">
                <a:solidFill>
                  <a:srgbClr val="FF0000"/>
                </a:solidFill>
                <a:latin typeface="Arial Narrow" charset="0"/>
              </a:rPr>
              <a:t> of the object.</a:t>
            </a:r>
          </a:p>
        </p:txBody>
      </p:sp>
      <p:sp>
        <p:nvSpPr>
          <p:cNvPr id="126983" name="Text Box 7"/>
          <p:cNvSpPr txBox="1">
            <a:spLocks noChangeArrowheads="1"/>
          </p:cNvSpPr>
          <p:nvPr/>
        </p:nvSpPr>
        <p:spPr bwMode="auto">
          <a:xfrm>
            <a:off x="1676400" y="1889125"/>
            <a:ext cx="2438400" cy="641350"/>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Since the total mechanical energy is conserved</a:t>
            </a:r>
          </a:p>
        </p:txBody>
      </p:sp>
      <p:sp>
        <p:nvSpPr>
          <p:cNvPr id="126984" name="Text Box 8"/>
          <p:cNvSpPr txBox="1">
            <a:spLocks noChangeArrowheads="1"/>
          </p:cNvSpPr>
          <p:nvPr/>
        </p:nvSpPr>
        <p:spPr bwMode="auto">
          <a:xfrm>
            <a:off x="304800" y="4343400"/>
            <a:ext cx="3657600" cy="10064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In order for an object to escape Earth’s gravitational field completely, the initial speed needs to be</a:t>
            </a:r>
          </a:p>
        </p:txBody>
      </p:sp>
      <p:grpSp>
        <p:nvGrpSpPr>
          <p:cNvPr id="2" name="Group 9"/>
          <p:cNvGrpSpPr>
            <a:grpSpLocks/>
          </p:cNvGrpSpPr>
          <p:nvPr/>
        </p:nvGrpSpPr>
        <p:grpSpPr bwMode="auto">
          <a:xfrm>
            <a:off x="381000" y="228600"/>
            <a:ext cx="1457325" cy="2971800"/>
            <a:chOff x="546" y="144"/>
            <a:chExt cx="918" cy="1872"/>
          </a:xfrm>
        </p:grpSpPr>
        <p:grpSp>
          <p:nvGrpSpPr>
            <p:cNvPr id="3" name="Group 10"/>
            <p:cNvGrpSpPr>
              <a:grpSpLocks/>
            </p:cNvGrpSpPr>
            <p:nvPr/>
          </p:nvGrpSpPr>
          <p:grpSpPr bwMode="auto">
            <a:xfrm>
              <a:off x="546" y="1327"/>
              <a:ext cx="666" cy="689"/>
              <a:chOff x="816" y="1968"/>
              <a:chExt cx="720" cy="672"/>
            </a:xfrm>
          </p:grpSpPr>
          <p:sp>
            <p:nvSpPr>
              <p:cNvPr id="126987" name="Oval 11"/>
              <p:cNvSpPr>
                <a:spLocks noChangeArrowheads="1"/>
              </p:cNvSpPr>
              <p:nvPr/>
            </p:nvSpPr>
            <p:spPr bwMode="auto">
              <a:xfrm>
                <a:off x="816" y="1968"/>
                <a:ext cx="720" cy="672"/>
              </a:xfrm>
              <a:prstGeom prst="ellipse">
                <a:avLst/>
              </a:prstGeom>
              <a:gradFill rotWithShape="0">
                <a:gsLst>
                  <a:gs pos="0">
                    <a:schemeClr val="hlink"/>
                  </a:gs>
                  <a:gs pos="100000">
                    <a:schemeClr val="hlink">
                      <a:gamma/>
                      <a:shade val="46275"/>
                      <a:invGamma/>
                    </a:schemeClr>
                  </a:gs>
                </a:gsLst>
                <a:path path="shape">
                  <a:fillToRect l="50000" t="50000" r="50000" b="50000"/>
                </a:path>
              </a:gradFill>
              <a:ln w="9525">
                <a:noFill/>
                <a:round/>
                <a:headEnd/>
                <a:tailEnd/>
              </a:ln>
              <a:effectLst/>
            </p:spPr>
            <p:txBody>
              <a:bodyPr wrap="none" anchor="ctr">
                <a:prstTxWarp prst="textNoShape">
                  <a:avLst/>
                </a:prstTxWarp>
              </a:bodyPr>
              <a:lstStyle/>
              <a:p>
                <a:pPr>
                  <a:defRPr/>
                </a:pPr>
                <a:endParaRPr lang="en-US"/>
              </a:p>
            </p:txBody>
          </p:sp>
          <p:sp>
            <p:nvSpPr>
              <p:cNvPr id="27688" name="Line 12"/>
              <p:cNvSpPr>
                <a:spLocks noChangeShapeType="1"/>
              </p:cNvSpPr>
              <p:nvPr/>
            </p:nvSpPr>
            <p:spPr bwMode="auto">
              <a:xfrm flipH="1">
                <a:off x="960" y="2304"/>
                <a:ext cx="192" cy="240"/>
              </a:xfrm>
              <a:prstGeom prst="line">
                <a:avLst/>
              </a:prstGeom>
              <a:noFill/>
              <a:ln w="38100">
                <a:solidFill>
                  <a:srgbClr val="FFFF99"/>
                </a:solidFill>
                <a:round/>
                <a:headEnd/>
                <a:tailEnd/>
              </a:ln>
            </p:spPr>
            <p:txBody>
              <a:bodyPr>
                <a:prstTxWarp prst="textNoShape">
                  <a:avLst/>
                </a:prstTxWarp>
              </a:bodyPr>
              <a:lstStyle/>
              <a:p>
                <a:endParaRPr lang="en-US"/>
              </a:p>
            </p:txBody>
          </p:sp>
          <p:sp>
            <p:nvSpPr>
              <p:cNvPr id="27689" name="Text Box 13"/>
              <p:cNvSpPr txBox="1">
                <a:spLocks noChangeArrowheads="1"/>
              </p:cNvSpPr>
              <p:nvPr/>
            </p:nvSpPr>
            <p:spPr bwMode="auto">
              <a:xfrm>
                <a:off x="816" y="2208"/>
                <a:ext cx="274" cy="225"/>
              </a:xfrm>
              <a:prstGeom prst="rect">
                <a:avLst/>
              </a:prstGeom>
              <a:noFill/>
              <a:ln w="9525">
                <a:noFill/>
                <a:miter lim="800000"/>
                <a:headEnd/>
                <a:tailEnd/>
              </a:ln>
            </p:spPr>
            <p:txBody>
              <a:bodyPr wrap="none">
                <a:prstTxWarp prst="textNoShape">
                  <a:avLst/>
                </a:prstTxWarp>
                <a:spAutoFit/>
              </a:bodyPr>
              <a:lstStyle/>
              <a:p>
                <a:r>
                  <a:rPr lang="en-US" sz="1800">
                    <a:solidFill>
                      <a:srgbClr val="FFFF99"/>
                    </a:solidFill>
                    <a:latin typeface="Arial Narrow" charset="0"/>
                  </a:rPr>
                  <a:t>R</a:t>
                </a:r>
                <a:r>
                  <a:rPr lang="en-US" sz="1800" baseline="-25000">
                    <a:solidFill>
                      <a:srgbClr val="FFFF99"/>
                    </a:solidFill>
                    <a:latin typeface="Arial Narrow" charset="0"/>
                  </a:rPr>
                  <a:t>E</a:t>
                </a:r>
              </a:p>
            </p:txBody>
          </p:sp>
        </p:grpSp>
        <p:grpSp>
          <p:nvGrpSpPr>
            <p:cNvPr id="4" name="Group 14"/>
            <p:cNvGrpSpPr>
              <a:grpSpLocks/>
            </p:cNvGrpSpPr>
            <p:nvPr/>
          </p:nvGrpSpPr>
          <p:grpSpPr bwMode="auto">
            <a:xfrm>
              <a:off x="864" y="624"/>
              <a:ext cx="214" cy="231"/>
              <a:chOff x="864" y="336"/>
              <a:chExt cx="214" cy="231"/>
            </a:xfrm>
          </p:grpSpPr>
          <p:sp>
            <p:nvSpPr>
              <p:cNvPr id="126991" name="Oval 15"/>
              <p:cNvSpPr>
                <a:spLocks noChangeArrowheads="1"/>
              </p:cNvSpPr>
              <p:nvPr/>
            </p:nvSpPr>
            <p:spPr bwMode="auto">
              <a:xfrm>
                <a:off x="864" y="432"/>
                <a:ext cx="48" cy="48"/>
              </a:xfrm>
              <a:prstGeom prst="ellipse">
                <a:avLst/>
              </a:prstGeom>
              <a:gradFill rotWithShape="0">
                <a:gsLst>
                  <a:gs pos="0">
                    <a:schemeClr val="hlink"/>
                  </a:gs>
                  <a:gs pos="100000">
                    <a:schemeClr val="hlink">
                      <a:gamma/>
                      <a:shade val="46275"/>
                      <a:invGamma/>
                    </a:schemeClr>
                  </a:gs>
                </a:gsLst>
                <a:path path="shape">
                  <a:fillToRect l="50000" t="50000" r="50000" b="50000"/>
                </a:path>
              </a:gradFill>
              <a:ln w="9525">
                <a:noFill/>
                <a:round/>
                <a:headEnd/>
                <a:tailEnd/>
              </a:ln>
              <a:effectLst/>
            </p:spPr>
            <p:txBody>
              <a:bodyPr wrap="none" anchor="ctr">
                <a:prstTxWarp prst="textNoShape">
                  <a:avLst/>
                </a:prstTxWarp>
              </a:bodyPr>
              <a:lstStyle/>
              <a:p>
                <a:pPr>
                  <a:defRPr/>
                </a:pPr>
                <a:endParaRPr lang="en-US"/>
              </a:p>
            </p:txBody>
          </p:sp>
          <p:sp>
            <p:nvSpPr>
              <p:cNvPr id="27686" name="Text Box 16"/>
              <p:cNvSpPr txBox="1">
                <a:spLocks noChangeArrowheads="1"/>
              </p:cNvSpPr>
              <p:nvPr/>
            </p:nvSpPr>
            <p:spPr bwMode="auto">
              <a:xfrm>
                <a:off x="864" y="336"/>
                <a:ext cx="214" cy="231"/>
              </a:xfrm>
              <a:prstGeom prst="rect">
                <a:avLst/>
              </a:prstGeom>
              <a:noFill/>
              <a:ln w="9525">
                <a:noFill/>
                <a:miter lim="800000"/>
                <a:headEnd/>
                <a:tailEnd/>
              </a:ln>
            </p:spPr>
            <p:txBody>
              <a:bodyPr wrap="none">
                <a:prstTxWarp prst="textNoShape">
                  <a:avLst/>
                </a:prstTxWarp>
                <a:spAutoFit/>
              </a:bodyPr>
              <a:lstStyle/>
              <a:p>
                <a:r>
                  <a:rPr lang="en-US" sz="1800">
                    <a:solidFill>
                      <a:schemeClr val="accent2"/>
                    </a:solidFill>
                    <a:latin typeface="Arial Narrow" charset="0"/>
                  </a:rPr>
                  <a:t>m</a:t>
                </a:r>
              </a:p>
            </p:txBody>
          </p:sp>
        </p:grpSp>
        <p:sp>
          <p:nvSpPr>
            <p:cNvPr id="27678" name="Line 17"/>
            <p:cNvSpPr>
              <a:spLocks noChangeShapeType="1"/>
            </p:cNvSpPr>
            <p:nvPr/>
          </p:nvSpPr>
          <p:spPr bwMode="auto">
            <a:xfrm flipH="1">
              <a:off x="864" y="768"/>
              <a:ext cx="18" cy="528"/>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27679" name="Text Box 18"/>
            <p:cNvSpPr txBox="1">
              <a:spLocks noChangeArrowheads="1"/>
            </p:cNvSpPr>
            <p:nvPr/>
          </p:nvSpPr>
          <p:spPr bwMode="auto">
            <a:xfrm>
              <a:off x="672" y="912"/>
              <a:ext cx="179" cy="231"/>
            </a:xfrm>
            <a:prstGeom prst="rect">
              <a:avLst/>
            </a:prstGeom>
            <a:noFill/>
            <a:ln w="9525">
              <a:noFill/>
              <a:miter lim="800000"/>
              <a:headEnd/>
              <a:tailEnd/>
            </a:ln>
          </p:spPr>
          <p:txBody>
            <a:bodyPr wrap="none">
              <a:prstTxWarp prst="textNoShape">
                <a:avLst/>
              </a:prstTxWarp>
              <a:spAutoFit/>
            </a:bodyPr>
            <a:lstStyle/>
            <a:p>
              <a:r>
                <a:rPr lang="en-US" sz="1800" b="1">
                  <a:solidFill>
                    <a:srgbClr val="00FF00"/>
                  </a:solidFill>
                  <a:latin typeface="Monotype Corsiva" charset="0"/>
                </a:rPr>
                <a:t>h</a:t>
              </a:r>
            </a:p>
          </p:txBody>
        </p:sp>
        <p:sp>
          <p:nvSpPr>
            <p:cNvPr id="27680" name="Text Box 19"/>
            <p:cNvSpPr txBox="1">
              <a:spLocks noChangeArrowheads="1"/>
            </p:cNvSpPr>
            <p:nvPr/>
          </p:nvSpPr>
          <p:spPr bwMode="auto">
            <a:xfrm>
              <a:off x="877" y="1577"/>
              <a:ext cx="267" cy="231"/>
            </a:xfrm>
            <a:prstGeom prst="rect">
              <a:avLst/>
            </a:prstGeom>
            <a:noFill/>
            <a:ln w="9525">
              <a:noFill/>
              <a:miter lim="800000"/>
              <a:headEnd/>
              <a:tailEnd/>
            </a:ln>
          </p:spPr>
          <p:txBody>
            <a:bodyPr wrap="none">
              <a:prstTxWarp prst="textNoShape">
                <a:avLst/>
              </a:prstTxWarp>
              <a:spAutoFit/>
            </a:bodyPr>
            <a:lstStyle/>
            <a:p>
              <a:r>
                <a:rPr lang="en-US" sz="1800">
                  <a:solidFill>
                    <a:srgbClr val="FFFF99"/>
                  </a:solidFill>
                  <a:latin typeface="Arial Narrow" charset="0"/>
                </a:rPr>
                <a:t>M</a:t>
              </a:r>
              <a:r>
                <a:rPr lang="en-US" sz="1800" baseline="-25000">
                  <a:solidFill>
                    <a:srgbClr val="FFFF99"/>
                  </a:solidFill>
                  <a:latin typeface="Arial Narrow" charset="0"/>
                </a:rPr>
                <a:t>E</a:t>
              </a:r>
            </a:p>
          </p:txBody>
        </p:sp>
        <p:grpSp>
          <p:nvGrpSpPr>
            <p:cNvPr id="5" name="Group 20"/>
            <p:cNvGrpSpPr>
              <a:grpSpLocks/>
            </p:cNvGrpSpPr>
            <p:nvPr/>
          </p:nvGrpSpPr>
          <p:grpSpPr bwMode="auto">
            <a:xfrm>
              <a:off x="637" y="1104"/>
              <a:ext cx="227" cy="240"/>
              <a:chOff x="637" y="1152"/>
              <a:chExt cx="227" cy="240"/>
            </a:xfrm>
          </p:grpSpPr>
          <p:sp>
            <p:nvSpPr>
              <p:cNvPr id="27683" name="Line 21"/>
              <p:cNvSpPr>
                <a:spLocks noChangeShapeType="1"/>
              </p:cNvSpPr>
              <p:nvPr/>
            </p:nvSpPr>
            <p:spPr bwMode="auto">
              <a:xfrm flipV="1">
                <a:off x="864" y="1152"/>
                <a:ext cx="0" cy="240"/>
              </a:xfrm>
              <a:prstGeom prst="line">
                <a:avLst/>
              </a:prstGeom>
              <a:noFill/>
              <a:ln w="28575">
                <a:solidFill>
                  <a:srgbClr val="00FF00"/>
                </a:solidFill>
                <a:round/>
                <a:headEnd/>
                <a:tailEnd type="triangle" w="med" len="med"/>
              </a:ln>
            </p:spPr>
            <p:txBody>
              <a:bodyPr>
                <a:prstTxWarp prst="textNoShape">
                  <a:avLst/>
                </a:prstTxWarp>
              </a:bodyPr>
              <a:lstStyle/>
              <a:p>
                <a:endParaRPr lang="en-US"/>
              </a:p>
            </p:txBody>
          </p:sp>
          <p:sp>
            <p:nvSpPr>
              <p:cNvPr id="27684" name="Text Box 22"/>
              <p:cNvSpPr txBox="1">
                <a:spLocks noChangeArrowheads="1"/>
              </p:cNvSpPr>
              <p:nvPr/>
            </p:nvSpPr>
            <p:spPr bwMode="auto">
              <a:xfrm>
                <a:off x="637" y="1161"/>
                <a:ext cx="202" cy="231"/>
              </a:xfrm>
              <a:prstGeom prst="rect">
                <a:avLst/>
              </a:prstGeom>
              <a:noFill/>
              <a:ln w="9525">
                <a:noFill/>
                <a:miter lim="800000"/>
                <a:headEnd/>
                <a:tailEnd/>
              </a:ln>
            </p:spPr>
            <p:txBody>
              <a:bodyPr wrap="none">
                <a:prstTxWarp prst="textNoShape">
                  <a:avLst/>
                </a:prstTxWarp>
                <a:spAutoFit/>
              </a:bodyPr>
              <a:lstStyle/>
              <a:p>
                <a:r>
                  <a:rPr lang="en-US" sz="1800" b="1">
                    <a:solidFill>
                      <a:srgbClr val="00FF00"/>
                    </a:solidFill>
                    <a:latin typeface="Monotype Corsiva" charset="0"/>
                  </a:rPr>
                  <a:t>v</a:t>
                </a:r>
                <a:r>
                  <a:rPr lang="en-US" sz="1800" b="1" baseline="-25000">
                    <a:solidFill>
                      <a:srgbClr val="00FF00"/>
                    </a:solidFill>
                    <a:latin typeface="Monotype Corsiva" charset="0"/>
                  </a:rPr>
                  <a:t>i</a:t>
                </a:r>
              </a:p>
            </p:txBody>
          </p:sp>
        </p:grpSp>
        <p:sp>
          <p:nvSpPr>
            <p:cNvPr id="27682" name="Text Box 23"/>
            <p:cNvSpPr txBox="1">
              <a:spLocks noChangeArrowheads="1"/>
            </p:cNvSpPr>
            <p:nvPr/>
          </p:nvSpPr>
          <p:spPr bwMode="auto">
            <a:xfrm>
              <a:off x="624" y="144"/>
              <a:ext cx="840" cy="231"/>
            </a:xfrm>
            <a:prstGeom prst="rect">
              <a:avLst/>
            </a:prstGeom>
            <a:noFill/>
            <a:ln w="9525">
              <a:noFill/>
              <a:miter lim="800000"/>
              <a:headEnd/>
              <a:tailEnd/>
            </a:ln>
          </p:spPr>
          <p:txBody>
            <a:bodyPr wrap="none">
              <a:prstTxWarp prst="textNoShape">
                <a:avLst/>
              </a:prstTxWarp>
              <a:spAutoFit/>
            </a:bodyPr>
            <a:lstStyle/>
            <a:p>
              <a:r>
                <a:rPr lang="en-US" sz="1800" b="1">
                  <a:solidFill>
                    <a:srgbClr val="00FF00"/>
                  </a:solidFill>
                  <a:latin typeface="Monotype Corsiva" charset="0"/>
                </a:rPr>
                <a:t>v</a:t>
              </a:r>
              <a:r>
                <a:rPr lang="en-US" sz="1800" b="1" baseline="-25000">
                  <a:solidFill>
                    <a:srgbClr val="00FF00"/>
                  </a:solidFill>
                  <a:latin typeface="Monotype Corsiva" charset="0"/>
                </a:rPr>
                <a:t>f</a:t>
              </a:r>
              <a:r>
                <a:rPr lang="en-US" sz="1800" b="1">
                  <a:solidFill>
                    <a:srgbClr val="00FF00"/>
                  </a:solidFill>
                  <a:latin typeface="Monotype Corsiva" charset="0"/>
                </a:rPr>
                <a:t>=0 at h=r</a:t>
              </a:r>
              <a:r>
                <a:rPr lang="en-US" sz="1800" b="1" baseline="-25000">
                  <a:solidFill>
                    <a:srgbClr val="00FF00"/>
                  </a:solidFill>
                  <a:latin typeface="Monotype Corsiva" charset="0"/>
                </a:rPr>
                <a:t>max</a:t>
              </a:r>
            </a:p>
          </p:txBody>
        </p:sp>
      </p:grpSp>
      <p:graphicFrame>
        <p:nvGraphicFramePr>
          <p:cNvPr id="127000" name="Object 3"/>
          <p:cNvGraphicFramePr>
            <a:graphicFrameLocks noChangeAspect="1"/>
          </p:cNvGraphicFramePr>
          <p:nvPr/>
        </p:nvGraphicFramePr>
        <p:xfrm>
          <a:off x="5341938" y="3733800"/>
          <a:ext cx="373062" cy="446088"/>
        </p:xfrm>
        <a:graphic>
          <a:graphicData uri="http://schemas.openxmlformats.org/presentationml/2006/ole">
            <p:oleObj spid="_x0000_s508931" name="Equation" r:id="rId4" imgW="126720" imgH="177480" progId="Equation.3">
              <p:embed/>
            </p:oleObj>
          </a:graphicData>
        </a:graphic>
      </p:graphicFrame>
      <p:graphicFrame>
        <p:nvGraphicFramePr>
          <p:cNvPr id="127001" name="Object 4"/>
          <p:cNvGraphicFramePr>
            <a:graphicFrameLocks noChangeAspect="1"/>
          </p:cNvGraphicFramePr>
          <p:nvPr/>
        </p:nvGraphicFramePr>
        <p:xfrm>
          <a:off x="5140325" y="2840038"/>
          <a:ext cx="422275" cy="509587"/>
        </p:xfrm>
        <a:graphic>
          <a:graphicData uri="http://schemas.openxmlformats.org/presentationml/2006/ole">
            <p:oleObj spid="_x0000_s508932" name="Equation" r:id="rId5" imgW="139680" imgH="228600" progId="Equation.3">
              <p:embed/>
            </p:oleObj>
          </a:graphicData>
        </a:graphic>
      </p:graphicFrame>
      <p:graphicFrame>
        <p:nvGraphicFramePr>
          <p:cNvPr id="127002" name="Object 5"/>
          <p:cNvGraphicFramePr>
            <a:graphicFrameLocks noChangeAspect="1"/>
          </p:cNvGraphicFramePr>
          <p:nvPr/>
        </p:nvGraphicFramePr>
        <p:xfrm>
          <a:off x="3800475" y="4543425"/>
          <a:ext cx="390525" cy="457200"/>
        </p:xfrm>
        <a:graphic>
          <a:graphicData uri="http://schemas.openxmlformats.org/presentationml/2006/ole">
            <p:oleObj spid="_x0000_s508933" name="Equation" r:id="rId6" imgW="228600" imgH="228600" progId="Equation.3">
              <p:embed/>
            </p:oleObj>
          </a:graphicData>
        </a:graphic>
      </p:graphicFrame>
      <p:sp>
        <p:nvSpPr>
          <p:cNvPr id="127003" name="Text Box 27"/>
          <p:cNvSpPr txBox="1">
            <a:spLocks noChangeArrowheads="1"/>
          </p:cNvSpPr>
          <p:nvPr/>
        </p:nvSpPr>
        <p:spPr bwMode="auto">
          <a:xfrm>
            <a:off x="152400" y="5546725"/>
            <a:ext cx="4800600" cy="7016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This is called the escape speed.  This formula is valid for any planet or large mass objects.  </a:t>
            </a:r>
          </a:p>
        </p:txBody>
      </p:sp>
      <p:sp>
        <p:nvSpPr>
          <p:cNvPr id="127004" name="Text Box 28"/>
          <p:cNvSpPr txBox="1">
            <a:spLocks noChangeArrowheads="1"/>
          </p:cNvSpPr>
          <p:nvPr/>
        </p:nvSpPr>
        <p:spPr bwMode="auto">
          <a:xfrm>
            <a:off x="5105400" y="5546725"/>
            <a:ext cx="2286000" cy="10064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How does this depend on the mass of the escaping object?</a:t>
            </a:r>
          </a:p>
        </p:txBody>
      </p:sp>
      <p:sp>
        <p:nvSpPr>
          <p:cNvPr id="127005" name="Text Box 29"/>
          <p:cNvSpPr txBox="1">
            <a:spLocks noChangeArrowheads="1"/>
          </p:cNvSpPr>
          <p:nvPr/>
        </p:nvSpPr>
        <p:spPr bwMode="auto">
          <a:xfrm>
            <a:off x="7467600" y="5562600"/>
            <a:ext cx="1524000" cy="915988"/>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1800">
                <a:solidFill>
                  <a:srgbClr val="FF0000"/>
                </a:solidFill>
                <a:latin typeface="Arial Narrow" charset="0"/>
              </a:rPr>
              <a:t>Independent of the mass of the escaping object</a:t>
            </a:r>
          </a:p>
        </p:txBody>
      </p:sp>
      <p:graphicFrame>
        <p:nvGraphicFramePr>
          <p:cNvPr id="127006" name="Object 6"/>
          <p:cNvGraphicFramePr>
            <a:graphicFrameLocks noChangeAspect="1"/>
          </p:cNvGraphicFramePr>
          <p:nvPr/>
        </p:nvGraphicFramePr>
        <p:xfrm>
          <a:off x="4741863" y="2089150"/>
          <a:ext cx="1049337" cy="293688"/>
        </p:xfrm>
        <a:graphic>
          <a:graphicData uri="http://schemas.openxmlformats.org/presentationml/2006/ole">
            <p:oleObj spid="_x0000_s508934" name="Equation" r:id="rId7" imgW="545760" imgH="177480" progId="Equation.3">
              <p:embed/>
            </p:oleObj>
          </a:graphicData>
        </a:graphic>
      </p:graphicFrame>
      <p:graphicFrame>
        <p:nvGraphicFramePr>
          <p:cNvPr id="127007" name="Object 7"/>
          <p:cNvGraphicFramePr>
            <a:graphicFrameLocks noChangeAspect="1"/>
          </p:cNvGraphicFramePr>
          <p:nvPr/>
        </p:nvGraphicFramePr>
        <p:xfrm>
          <a:off x="5721350" y="1881188"/>
          <a:ext cx="1898650" cy="709612"/>
        </p:xfrm>
        <a:graphic>
          <a:graphicData uri="http://schemas.openxmlformats.org/presentationml/2006/ole">
            <p:oleObj spid="_x0000_s508935" name="Equation" r:id="rId8" imgW="1130040" imgH="431640" progId="Equation.3">
              <p:embed/>
            </p:oleObj>
          </a:graphicData>
        </a:graphic>
      </p:graphicFrame>
      <p:graphicFrame>
        <p:nvGraphicFramePr>
          <p:cNvPr id="127008" name="Object 8"/>
          <p:cNvGraphicFramePr>
            <a:graphicFrameLocks noChangeAspect="1"/>
          </p:cNvGraphicFramePr>
          <p:nvPr/>
        </p:nvGraphicFramePr>
        <p:xfrm>
          <a:off x="7600950" y="1881188"/>
          <a:ext cx="1390650" cy="709612"/>
        </p:xfrm>
        <a:graphic>
          <a:graphicData uri="http://schemas.openxmlformats.org/presentationml/2006/ole">
            <p:oleObj spid="_x0000_s508936" name="Equation" r:id="rId9" imgW="723600" imgH="431640" progId="Equation.3">
              <p:embed/>
            </p:oleObj>
          </a:graphicData>
        </a:graphic>
      </p:graphicFrame>
      <p:graphicFrame>
        <p:nvGraphicFramePr>
          <p:cNvPr id="127009" name="Object 9"/>
          <p:cNvGraphicFramePr>
            <a:graphicFrameLocks noChangeAspect="1"/>
          </p:cNvGraphicFramePr>
          <p:nvPr/>
        </p:nvGraphicFramePr>
        <p:xfrm>
          <a:off x="5562600" y="2667000"/>
          <a:ext cx="2709863" cy="855663"/>
        </p:xfrm>
        <a:graphic>
          <a:graphicData uri="http://schemas.openxmlformats.org/presentationml/2006/ole">
            <p:oleObj spid="_x0000_s508937" name="Equation" r:id="rId10" imgW="1409400" imgH="520560" progId="Equation.3">
              <p:embed/>
            </p:oleObj>
          </a:graphicData>
        </a:graphic>
      </p:graphicFrame>
      <p:graphicFrame>
        <p:nvGraphicFramePr>
          <p:cNvPr id="127010" name="Object 10"/>
          <p:cNvGraphicFramePr>
            <a:graphicFrameLocks noChangeAspect="1"/>
          </p:cNvGraphicFramePr>
          <p:nvPr/>
        </p:nvGraphicFramePr>
        <p:xfrm>
          <a:off x="5668963" y="3768725"/>
          <a:ext cx="1317625" cy="374650"/>
        </p:xfrm>
        <a:graphic>
          <a:graphicData uri="http://schemas.openxmlformats.org/presentationml/2006/ole">
            <p:oleObj spid="_x0000_s508938" name="Equation" r:id="rId11" imgW="685800" imgH="228600" progId="Equation.3">
              <p:embed/>
            </p:oleObj>
          </a:graphicData>
        </a:graphic>
      </p:graphicFrame>
      <p:graphicFrame>
        <p:nvGraphicFramePr>
          <p:cNvPr id="127011" name="Object 11"/>
          <p:cNvGraphicFramePr>
            <a:graphicFrameLocks noChangeAspect="1"/>
          </p:cNvGraphicFramePr>
          <p:nvPr/>
        </p:nvGraphicFramePr>
        <p:xfrm>
          <a:off x="6938963" y="3581400"/>
          <a:ext cx="1976437" cy="750888"/>
        </p:xfrm>
        <a:graphic>
          <a:graphicData uri="http://schemas.openxmlformats.org/presentationml/2006/ole">
            <p:oleObj spid="_x0000_s508939" name="Equation" r:id="rId12" imgW="1028520" imgH="457200" progId="Equation.3">
              <p:embed/>
            </p:oleObj>
          </a:graphicData>
        </a:graphic>
      </p:graphicFrame>
      <p:graphicFrame>
        <p:nvGraphicFramePr>
          <p:cNvPr id="127012" name="Object 12"/>
          <p:cNvGraphicFramePr>
            <a:graphicFrameLocks noChangeAspect="1"/>
          </p:cNvGraphicFramePr>
          <p:nvPr/>
        </p:nvGraphicFramePr>
        <p:xfrm>
          <a:off x="4157663" y="4419600"/>
          <a:ext cx="1214437" cy="704850"/>
        </p:xfrm>
        <a:graphic>
          <a:graphicData uri="http://schemas.openxmlformats.org/presentationml/2006/ole">
            <p:oleObj spid="_x0000_s508940" name="Equation" r:id="rId13" imgW="711000" imgH="482400" progId="Equation.3">
              <p:embed/>
            </p:oleObj>
          </a:graphicData>
        </a:graphic>
      </p:graphicFrame>
      <p:graphicFrame>
        <p:nvGraphicFramePr>
          <p:cNvPr id="127013" name="Object 13"/>
          <p:cNvGraphicFramePr>
            <a:graphicFrameLocks noChangeAspect="1"/>
          </p:cNvGraphicFramePr>
          <p:nvPr/>
        </p:nvGraphicFramePr>
        <p:xfrm>
          <a:off x="5338763" y="4437063"/>
          <a:ext cx="3271837" cy="668337"/>
        </p:xfrm>
        <a:graphic>
          <a:graphicData uri="http://schemas.openxmlformats.org/presentationml/2006/ole">
            <p:oleObj spid="_x0000_s508941" name="Equation" r:id="rId14" imgW="1917360" imgH="457200" progId="Equation.3">
              <p:embed/>
            </p:oleObj>
          </a:graphicData>
        </a:graphic>
      </p:graphicFrame>
      <p:graphicFrame>
        <p:nvGraphicFramePr>
          <p:cNvPr id="127014" name="Object 14"/>
          <p:cNvGraphicFramePr>
            <a:graphicFrameLocks noChangeAspect="1"/>
          </p:cNvGraphicFramePr>
          <p:nvPr/>
        </p:nvGraphicFramePr>
        <p:xfrm>
          <a:off x="3886200" y="5189538"/>
          <a:ext cx="2990850" cy="296862"/>
        </p:xfrm>
        <a:graphic>
          <a:graphicData uri="http://schemas.openxmlformats.org/presentationml/2006/ole">
            <p:oleObj spid="_x0000_s508942" name="Equation" r:id="rId15" imgW="1752480" imgH="203040" progId="Equation.DSMT4">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8688" name="Rectangle 4"/>
          <p:cNvSpPr>
            <a:spLocks noGrp="1" noChangeArrowheads="1"/>
          </p:cNvSpPr>
          <p:nvPr>
            <p:ph type="dt" sz="quarter" idx="10"/>
          </p:nvPr>
        </p:nvSpPr>
        <p:spPr>
          <a:noFill/>
        </p:spPr>
        <p:txBody>
          <a:bodyPr/>
          <a:lstStyle/>
          <a:p>
            <a:r>
              <a:rPr lang="en-US" smtClean="0"/>
              <a:t>Thursday, June 23, 2011</a:t>
            </a:r>
          </a:p>
        </p:txBody>
      </p:sp>
      <p:sp>
        <p:nvSpPr>
          <p:cNvPr id="28689" name="Rectangle 5"/>
          <p:cNvSpPr>
            <a:spLocks noGrp="1" noChangeArrowheads="1"/>
          </p:cNvSpPr>
          <p:nvPr>
            <p:ph type="ftr" sz="quarter" idx="11"/>
          </p:nvPr>
        </p:nvSpPr>
        <p:spPr>
          <a:noFill/>
        </p:spPr>
        <p:txBody>
          <a:bodyPr/>
          <a:lstStyle/>
          <a:p>
            <a:r>
              <a:rPr lang="en-US" smtClean="0"/>
              <a:t>PHYS 1443-001, Spring 2011 Dr. Jaehoon Yu</a:t>
            </a:r>
          </a:p>
        </p:txBody>
      </p:sp>
      <p:sp>
        <p:nvSpPr>
          <p:cNvPr id="28690" name="Rectangle 6"/>
          <p:cNvSpPr>
            <a:spLocks noGrp="1" noChangeArrowheads="1"/>
          </p:cNvSpPr>
          <p:nvPr>
            <p:ph type="sldNum" sz="quarter" idx="12"/>
          </p:nvPr>
        </p:nvSpPr>
        <p:spPr>
          <a:noFill/>
        </p:spPr>
        <p:txBody>
          <a:bodyPr/>
          <a:lstStyle/>
          <a:p>
            <a:fld id="{944D870C-7773-D94F-AB38-E86B05BAD8ED}" type="slidenum">
              <a:rPr lang="en-US"/>
              <a:pPr/>
              <a:t>11</a:t>
            </a:fld>
            <a:endParaRPr lang="en-US"/>
          </a:p>
        </p:txBody>
      </p:sp>
      <p:sp>
        <p:nvSpPr>
          <p:cNvPr id="128002" name="Rectangle 2"/>
          <p:cNvSpPr>
            <a:spLocks noChangeArrowheads="1"/>
          </p:cNvSpPr>
          <p:nvPr/>
        </p:nvSpPr>
        <p:spPr bwMode="auto">
          <a:xfrm>
            <a:off x="1524000" y="4953000"/>
            <a:ext cx="1828800" cy="609600"/>
          </a:xfrm>
          <a:prstGeom prst="rect">
            <a:avLst/>
          </a:prstGeom>
          <a:solidFill>
            <a:srgbClr val="FFFFCC"/>
          </a:solidFill>
          <a:ln w="28575">
            <a:solidFill>
              <a:srgbClr val="A50021"/>
            </a:solidFill>
            <a:miter lim="800000"/>
            <a:headEnd/>
            <a:tailEnd/>
          </a:ln>
        </p:spPr>
        <p:txBody>
          <a:bodyPr anchor="ctr">
            <a:prstTxWarp prst="textNoShape">
              <a:avLst/>
            </a:prstTxWarp>
            <a:spAutoFit/>
          </a:bodyPr>
          <a:lstStyle/>
          <a:p>
            <a:endParaRPr lang="en-US"/>
          </a:p>
        </p:txBody>
      </p:sp>
      <p:sp>
        <p:nvSpPr>
          <p:cNvPr id="128003" name="Rectangle 3"/>
          <p:cNvSpPr>
            <a:spLocks noChangeArrowheads="1"/>
          </p:cNvSpPr>
          <p:nvPr/>
        </p:nvSpPr>
        <p:spPr bwMode="auto">
          <a:xfrm>
            <a:off x="2743200" y="3505200"/>
            <a:ext cx="1295400" cy="762000"/>
          </a:xfrm>
          <a:prstGeom prst="rect">
            <a:avLst/>
          </a:prstGeom>
          <a:solidFill>
            <a:srgbClr val="FFFFCC"/>
          </a:solidFill>
          <a:ln w="28575">
            <a:solidFill>
              <a:srgbClr val="A50021"/>
            </a:solidFill>
            <a:miter lim="800000"/>
            <a:headEnd/>
            <a:tailEnd/>
          </a:ln>
        </p:spPr>
        <p:txBody>
          <a:bodyPr wrap="none" anchor="ctr">
            <a:prstTxWarp prst="textNoShape">
              <a:avLst/>
            </a:prstTxWarp>
            <a:spAutoFit/>
          </a:bodyPr>
          <a:lstStyle/>
          <a:p>
            <a:endParaRPr lang="en-US"/>
          </a:p>
        </p:txBody>
      </p:sp>
      <p:sp>
        <p:nvSpPr>
          <p:cNvPr id="28693" name="Rectangle 4"/>
          <p:cNvSpPr>
            <a:spLocks noGrp="1" noChangeArrowheads="1"/>
          </p:cNvSpPr>
          <p:nvPr>
            <p:ph type="title"/>
          </p:nvPr>
        </p:nvSpPr>
        <p:spPr>
          <a:xfrm>
            <a:off x="685800" y="152400"/>
            <a:ext cx="7772400" cy="609600"/>
          </a:xfrm>
        </p:spPr>
        <p:txBody>
          <a:bodyPr/>
          <a:lstStyle/>
          <a:p>
            <a:r>
              <a:rPr lang="en-US"/>
              <a:t>Power</a:t>
            </a:r>
          </a:p>
        </p:txBody>
      </p:sp>
      <p:sp>
        <p:nvSpPr>
          <p:cNvPr id="128005" name="Rectangle 5"/>
          <p:cNvSpPr>
            <a:spLocks noGrp="1" noChangeArrowheads="1"/>
          </p:cNvSpPr>
          <p:nvPr>
            <p:ph type="body" idx="1"/>
          </p:nvPr>
        </p:nvSpPr>
        <p:spPr>
          <a:xfrm>
            <a:off x="685800" y="762000"/>
            <a:ext cx="7772400" cy="1524000"/>
          </a:xfrm>
        </p:spPr>
        <p:txBody>
          <a:bodyPr/>
          <a:lstStyle/>
          <a:p>
            <a:r>
              <a:rPr lang="en-US" sz="2400"/>
              <a:t>Rate at which the work is done or the energy is transferred</a:t>
            </a:r>
          </a:p>
          <a:p>
            <a:pPr lvl="1"/>
            <a:r>
              <a:rPr lang="en-US" sz="2000"/>
              <a:t>What is the difference for the same car with two different engines (4 cylinder and 8 cylinder) climbing the same hill? </a:t>
            </a:r>
          </a:p>
          <a:p>
            <a:pPr lvl="1"/>
            <a:r>
              <a:rPr lang="en-US" sz="2000">
                <a:sym typeface="Wingdings" charset="2"/>
              </a:rPr>
              <a:t> The time…  8 cylinder car climbs up the hill faster!</a:t>
            </a:r>
            <a:endParaRPr lang="en-US" sz="2000"/>
          </a:p>
        </p:txBody>
      </p:sp>
      <p:sp>
        <p:nvSpPr>
          <p:cNvPr id="128006" name="Text Box 6"/>
          <p:cNvSpPr txBox="1">
            <a:spLocks noChangeArrowheads="1"/>
          </p:cNvSpPr>
          <p:nvPr/>
        </p:nvSpPr>
        <p:spPr bwMode="auto">
          <a:xfrm>
            <a:off x="963613" y="2232025"/>
            <a:ext cx="5534025" cy="396875"/>
          </a:xfrm>
          <a:prstGeom prst="rect">
            <a:avLst/>
          </a:prstGeom>
          <a:noFill/>
          <a:ln w="9525">
            <a:noFill/>
            <a:miter lim="800000"/>
            <a:headEnd/>
            <a:tailEnd/>
          </a:ln>
        </p:spPr>
        <p:txBody>
          <a:bodyPr wrap="none">
            <a:prstTxWarp prst="textNoShape">
              <a:avLst/>
            </a:prstTxWarp>
            <a:spAutoFit/>
          </a:bodyPr>
          <a:lstStyle/>
          <a:p>
            <a:pPr>
              <a:spcBef>
                <a:spcPct val="20000"/>
              </a:spcBef>
            </a:pPr>
            <a:r>
              <a:rPr lang="en-US" sz="2000">
                <a:solidFill>
                  <a:srgbClr val="660066"/>
                </a:solidFill>
                <a:latin typeface="Arial Narrow" charset="0"/>
              </a:rPr>
              <a:t>Is the total amount of work done by the engines different? </a:t>
            </a:r>
            <a:endParaRPr lang="en-US" sz="2000">
              <a:latin typeface="Arial Narrow" charset="0"/>
            </a:endParaRPr>
          </a:p>
        </p:txBody>
      </p:sp>
      <p:sp>
        <p:nvSpPr>
          <p:cNvPr id="128007" name="Text Box 7"/>
          <p:cNvSpPr txBox="1">
            <a:spLocks noChangeArrowheads="1"/>
          </p:cNvSpPr>
          <p:nvPr/>
        </p:nvSpPr>
        <p:spPr bwMode="auto">
          <a:xfrm>
            <a:off x="6602413" y="2209800"/>
            <a:ext cx="560387" cy="457200"/>
          </a:xfrm>
          <a:prstGeom prst="rect">
            <a:avLst/>
          </a:prstGeom>
          <a:noFill/>
          <a:ln w="9525">
            <a:noFill/>
            <a:miter lim="800000"/>
            <a:headEnd/>
            <a:tailEnd/>
          </a:ln>
        </p:spPr>
        <p:txBody>
          <a:bodyPr wrap="none">
            <a:prstTxWarp prst="textNoShape">
              <a:avLst/>
            </a:prstTxWarp>
            <a:spAutoFit/>
          </a:bodyPr>
          <a:lstStyle/>
          <a:p>
            <a:r>
              <a:rPr lang="en-US">
                <a:solidFill>
                  <a:srgbClr val="A50021"/>
                </a:solidFill>
                <a:latin typeface="Arial Narrow" charset="0"/>
              </a:rPr>
              <a:t>NO</a:t>
            </a:r>
          </a:p>
        </p:txBody>
      </p:sp>
      <p:sp>
        <p:nvSpPr>
          <p:cNvPr id="128008" name="Text Box 8"/>
          <p:cNvSpPr txBox="1">
            <a:spLocks noChangeArrowheads="1"/>
          </p:cNvSpPr>
          <p:nvPr/>
        </p:nvSpPr>
        <p:spPr bwMode="auto">
          <a:xfrm>
            <a:off x="990600" y="2667000"/>
            <a:ext cx="2344738" cy="396875"/>
          </a:xfrm>
          <a:prstGeom prst="rect">
            <a:avLst/>
          </a:prstGeom>
          <a:noFill/>
          <a:ln w="9525">
            <a:noFill/>
            <a:miter lim="800000"/>
            <a:headEnd/>
            <a:tailEnd/>
          </a:ln>
        </p:spPr>
        <p:txBody>
          <a:bodyPr wrap="none">
            <a:prstTxWarp prst="textNoShape">
              <a:avLst/>
            </a:prstTxWarp>
            <a:spAutoFit/>
          </a:bodyPr>
          <a:lstStyle/>
          <a:p>
            <a:pPr>
              <a:spcBef>
                <a:spcPct val="20000"/>
              </a:spcBef>
            </a:pPr>
            <a:r>
              <a:rPr lang="en-US" sz="2000">
                <a:solidFill>
                  <a:srgbClr val="660066"/>
                </a:solidFill>
                <a:latin typeface="Arial Narrow" charset="0"/>
              </a:rPr>
              <a:t>Then what is different? </a:t>
            </a:r>
            <a:endParaRPr lang="en-US" sz="2000">
              <a:latin typeface="Arial Narrow" charset="0"/>
            </a:endParaRPr>
          </a:p>
        </p:txBody>
      </p:sp>
      <p:sp>
        <p:nvSpPr>
          <p:cNvPr id="128009" name="Text Box 9"/>
          <p:cNvSpPr txBox="1">
            <a:spLocks noChangeArrowheads="1"/>
          </p:cNvSpPr>
          <p:nvPr/>
        </p:nvSpPr>
        <p:spPr bwMode="auto">
          <a:xfrm>
            <a:off x="3429000" y="2590800"/>
            <a:ext cx="5181600" cy="822325"/>
          </a:xfrm>
          <a:prstGeom prst="rect">
            <a:avLst/>
          </a:prstGeom>
          <a:noFill/>
          <a:ln w="9525">
            <a:noFill/>
            <a:miter lim="800000"/>
            <a:headEnd/>
            <a:tailEnd/>
          </a:ln>
        </p:spPr>
        <p:txBody>
          <a:bodyPr>
            <a:prstTxWarp prst="textNoShape">
              <a:avLst/>
            </a:prstTxWarp>
            <a:spAutoFit/>
          </a:bodyPr>
          <a:lstStyle/>
          <a:p>
            <a:r>
              <a:rPr lang="en-US">
                <a:solidFill>
                  <a:srgbClr val="A50021"/>
                </a:solidFill>
                <a:latin typeface="Arial Narrow" charset="0"/>
              </a:rPr>
              <a:t>The rate at which the same amount of work performed is higher for 8 cylinders than 4.</a:t>
            </a:r>
          </a:p>
        </p:txBody>
      </p:sp>
      <p:sp>
        <p:nvSpPr>
          <p:cNvPr id="128010" name="Text Box 10"/>
          <p:cNvSpPr txBox="1">
            <a:spLocks noChangeArrowheads="1"/>
          </p:cNvSpPr>
          <p:nvPr/>
        </p:nvSpPr>
        <p:spPr bwMode="auto">
          <a:xfrm>
            <a:off x="533400" y="3505200"/>
            <a:ext cx="2225675" cy="519113"/>
          </a:xfrm>
          <a:prstGeom prst="rect">
            <a:avLst/>
          </a:prstGeom>
          <a:noFill/>
          <a:ln w="9525">
            <a:noFill/>
            <a:miter lim="800000"/>
            <a:headEnd/>
            <a:tailEnd/>
          </a:ln>
        </p:spPr>
        <p:txBody>
          <a:bodyPr wrap="none">
            <a:prstTxWarp prst="textNoShape">
              <a:avLst/>
            </a:prstTxWarp>
            <a:spAutoFit/>
          </a:bodyPr>
          <a:lstStyle/>
          <a:p>
            <a:pPr>
              <a:spcBef>
                <a:spcPct val="20000"/>
              </a:spcBef>
            </a:pPr>
            <a:r>
              <a:rPr lang="en-US" sz="2800">
                <a:solidFill>
                  <a:srgbClr val="A50021"/>
                </a:solidFill>
                <a:latin typeface="Arial Narrow" charset="0"/>
              </a:rPr>
              <a:t>Average power </a:t>
            </a:r>
            <a:endParaRPr lang="en-US">
              <a:solidFill>
                <a:srgbClr val="A50021"/>
              </a:solidFill>
              <a:latin typeface="Arial Narrow" charset="0"/>
            </a:endParaRPr>
          </a:p>
        </p:txBody>
      </p:sp>
      <p:graphicFrame>
        <p:nvGraphicFramePr>
          <p:cNvPr id="128011" name="Object 11"/>
          <p:cNvGraphicFramePr>
            <a:graphicFrameLocks noChangeAspect="1"/>
          </p:cNvGraphicFramePr>
          <p:nvPr/>
        </p:nvGraphicFramePr>
        <p:xfrm>
          <a:off x="2806700" y="3659188"/>
          <a:ext cx="585788" cy="379412"/>
        </p:xfrm>
        <a:graphic>
          <a:graphicData uri="http://schemas.openxmlformats.org/presentationml/2006/ole">
            <p:oleObj spid="_x0000_s509954" name="Equation" r:id="rId3" imgW="279360" imgH="190440" progId="Equation.DSMT4">
              <p:embed/>
            </p:oleObj>
          </a:graphicData>
        </a:graphic>
      </p:graphicFrame>
      <p:graphicFrame>
        <p:nvGraphicFramePr>
          <p:cNvPr id="128012" name="Object 12"/>
          <p:cNvGraphicFramePr>
            <a:graphicFrameLocks noChangeAspect="1"/>
          </p:cNvGraphicFramePr>
          <p:nvPr/>
        </p:nvGraphicFramePr>
        <p:xfrm>
          <a:off x="3260725" y="4443413"/>
          <a:ext cx="488950" cy="255587"/>
        </p:xfrm>
        <a:graphic>
          <a:graphicData uri="http://schemas.openxmlformats.org/presentationml/2006/ole">
            <p:oleObj spid="_x0000_s509955" name="Equation" r:id="rId4" imgW="266400" imgH="164880" progId="Equation.DSMT4">
              <p:embed/>
            </p:oleObj>
          </a:graphicData>
        </a:graphic>
      </p:graphicFrame>
      <p:sp>
        <p:nvSpPr>
          <p:cNvPr id="128013" name="Text Box 13"/>
          <p:cNvSpPr txBox="1">
            <a:spLocks noChangeArrowheads="1"/>
          </p:cNvSpPr>
          <p:nvPr/>
        </p:nvSpPr>
        <p:spPr bwMode="auto">
          <a:xfrm>
            <a:off x="381000" y="4311650"/>
            <a:ext cx="2970213" cy="519113"/>
          </a:xfrm>
          <a:prstGeom prst="rect">
            <a:avLst/>
          </a:prstGeom>
          <a:noFill/>
          <a:ln w="9525">
            <a:noFill/>
            <a:miter lim="800000"/>
            <a:headEnd/>
            <a:tailEnd/>
          </a:ln>
        </p:spPr>
        <p:txBody>
          <a:bodyPr wrap="none">
            <a:prstTxWarp prst="textNoShape">
              <a:avLst/>
            </a:prstTxWarp>
            <a:spAutoFit/>
          </a:bodyPr>
          <a:lstStyle/>
          <a:p>
            <a:pPr>
              <a:spcBef>
                <a:spcPct val="20000"/>
              </a:spcBef>
            </a:pPr>
            <a:r>
              <a:rPr lang="en-US" sz="2800">
                <a:solidFill>
                  <a:srgbClr val="A50021"/>
                </a:solidFill>
                <a:latin typeface="Arial Narrow" charset="0"/>
              </a:rPr>
              <a:t>Instantaneous power </a:t>
            </a:r>
            <a:endParaRPr lang="en-US">
              <a:solidFill>
                <a:srgbClr val="A50021"/>
              </a:solidFill>
              <a:latin typeface="Arial Narrow" charset="0"/>
            </a:endParaRPr>
          </a:p>
        </p:txBody>
      </p:sp>
      <p:sp>
        <p:nvSpPr>
          <p:cNvPr id="128014" name="Text Box 14"/>
          <p:cNvSpPr txBox="1">
            <a:spLocks noChangeArrowheads="1"/>
          </p:cNvSpPr>
          <p:nvPr/>
        </p:nvSpPr>
        <p:spPr bwMode="auto">
          <a:xfrm>
            <a:off x="609600" y="4967288"/>
            <a:ext cx="946150" cy="519112"/>
          </a:xfrm>
          <a:prstGeom prst="rect">
            <a:avLst/>
          </a:prstGeom>
          <a:noFill/>
          <a:ln w="9525">
            <a:noFill/>
            <a:miter lim="800000"/>
            <a:headEnd/>
            <a:tailEnd/>
          </a:ln>
        </p:spPr>
        <p:txBody>
          <a:bodyPr wrap="none">
            <a:prstTxWarp prst="textNoShape">
              <a:avLst/>
            </a:prstTxWarp>
            <a:spAutoFit/>
          </a:bodyPr>
          <a:lstStyle/>
          <a:p>
            <a:pPr>
              <a:spcBef>
                <a:spcPct val="20000"/>
              </a:spcBef>
            </a:pPr>
            <a:r>
              <a:rPr lang="en-US" sz="2800">
                <a:solidFill>
                  <a:schemeClr val="accent2"/>
                </a:solidFill>
                <a:latin typeface="Arial Narrow" charset="0"/>
              </a:rPr>
              <a:t>Unit? </a:t>
            </a:r>
            <a:endParaRPr lang="en-US">
              <a:solidFill>
                <a:schemeClr val="accent2"/>
              </a:solidFill>
              <a:latin typeface="Arial Narrow" charset="0"/>
            </a:endParaRPr>
          </a:p>
        </p:txBody>
      </p:sp>
      <p:graphicFrame>
        <p:nvGraphicFramePr>
          <p:cNvPr id="128015" name="Object 15"/>
          <p:cNvGraphicFramePr>
            <a:graphicFrameLocks noChangeAspect="1"/>
          </p:cNvGraphicFramePr>
          <p:nvPr/>
        </p:nvGraphicFramePr>
        <p:xfrm>
          <a:off x="1524000" y="5029200"/>
          <a:ext cx="923925" cy="457200"/>
        </p:xfrm>
        <a:graphic>
          <a:graphicData uri="http://schemas.openxmlformats.org/presentationml/2006/ole">
            <p:oleObj spid="_x0000_s509956" name="Equation" r:id="rId5" imgW="419040" imgH="177480" progId="Equation.DSMT4">
              <p:embed/>
            </p:oleObj>
          </a:graphicData>
        </a:graphic>
      </p:graphicFrame>
      <p:graphicFrame>
        <p:nvGraphicFramePr>
          <p:cNvPr id="128016" name="Object 16"/>
          <p:cNvGraphicFramePr>
            <a:graphicFrameLocks noChangeAspect="1"/>
          </p:cNvGraphicFramePr>
          <p:nvPr/>
        </p:nvGraphicFramePr>
        <p:xfrm>
          <a:off x="3675063" y="5029200"/>
          <a:ext cx="3030537" cy="457200"/>
        </p:xfrm>
        <a:graphic>
          <a:graphicData uri="http://schemas.openxmlformats.org/presentationml/2006/ole">
            <p:oleObj spid="_x0000_s509957" name="Equation" r:id="rId6" imgW="1028520" imgH="177480" progId="Equation.DSMT4">
              <p:embed/>
            </p:oleObj>
          </a:graphicData>
        </a:graphic>
      </p:graphicFrame>
      <p:sp>
        <p:nvSpPr>
          <p:cNvPr id="128017" name="Text Box 17"/>
          <p:cNvSpPr txBox="1">
            <a:spLocks noChangeArrowheads="1"/>
          </p:cNvSpPr>
          <p:nvPr/>
        </p:nvSpPr>
        <p:spPr bwMode="auto">
          <a:xfrm>
            <a:off x="609600" y="5562600"/>
            <a:ext cx="3192463" cy="396875"/>
          </a:xfrm>
          <a:prstGeom prst="rect">
            <a:avLst/>
          </a:prstGeom>
          <a:noFill/>
          <a:ln w="9525">
            <a:noFill/>
            <a:miter lim="800000"/>
            <a:headEnd/>
            <a:tailEnd/>
          </a:ln>
        </p:spPr>
        <p:txBody>
          <a:bodyPr wrap="none">
            <a:prstTxWarp prst="textNoShape">
              <a:avLst/>
            </a:prstTxWarp>
            <a:spAutoFit/>
          </a:bodyPr>
          <a:lstStyle/>
          <a:p>
            <a:pPr>
              <a:spcBef>
                <a:spcPct val="20000"/>
              </a:spcBef>
            </a:pPr>
            <a:r>
              <a:rPr lang="en-US" sz="2000">
                <a:solidFill>
                  <a:schemeClr val="accent2"/>
                </a:solidFill>
                <a:latin typeface="Arial Narrow" charset="0"/>
              </a:rPr>
              <a:t>What do power companies sell? </a:t>
            </a:r>
          </a:p>
        </p:txBody>
      </p:sp>
      <p:sp>
        <p:nvSpPr>
          <p:cNvPr id="128018" name="Text Box 18"/>
          <p:cNvSpPr txBox="1">
            <a:spLocks noChangeArrowheads="1"/>
          </p:cNvSpPr>
          <p:nvPr/>
        </p:nvSpPr>
        <p:spPr bwMode="auto">
          <a:xfrm>
            <a:off x="6248400" y="6019800"/>
            <a:ext cx="985838" cy="434975"/>
          </a:xfrm>
          <a:prstGeom prst="rect">
            <a:avLst/>
          </a:prstGeom>
          <a:solidFill>
            <a:srgbClr val="FFFF99"/>
          </a:solidFill>
          <a:ln w="38100">
            <a:solidFill>
              <a:srgbClr val="A50021"/>
            </a:solidFill>
            <a:miter lim="800000"/>
            <a:headEnd/>
            <a:tailEnd/>
          </a:ln>
        </p:spPr>
        <p:txBody>
          <a:bodyPr wrap="none">
            <a:prstTxWarp prst="textNoShape">
              <a:avLst/>
            </a:prstTxWarp>
            <a:spAutoFit/>
          </a:bodyPr>
          <a:lstStyle/>
          <a:p>
            <a:pPr>
              <a:spcBef>
                <a:spcPct val="20000"/>
              </a:spcBef>
            </a:pPr>
            <a:r>
              <a:rPr lang="en-US" sz="2000" b="1">
                <a:solidFill>
                  <a:srgbClr val="A50021"/>
                </a:solidFill>
                <a:latin typeface="Arial Narrow" charset="0"/>
              </a:rPr>
              <a:t>Energy </a:t>
            </a:r>
          </a:p>
        </p:txBody>
      </p:sp>
      <p:graphicFrame>
        <p:nvGraphicFramePr>
          <p:cNvPr id="128019" name="Object 19"/>
          <p:cNvGraphicFramePr>
            <a:graphicFrameLocks noChangeAspect="1"/>
          </p:cNvGraphicFramePr>
          <p:nvPr/>
        </p:nvGraphicFramePr>
        <p:xfrm>
          <a:off x="3733800" y="5610225"/>
          <a:ext cx="1068388" cy="333375"/>
        </p:xfrm>
        <a:graphic>
          <a:graphicData uri="http://schemas.openxmlformats.org/presentationml/2006/ole">
            <p:oleObj spid="_x0000_s509958" name="Equation" r:id="rId7" imgW="545760" imgH="177480" progId="Equation.DSMT4">
              <p:embed/>
            </p:oleObj>
          </a:graphicData>
        </a:graphic>
      </p:graphicFrame>
      <p:graphicFrame>
        <p:nvGraphicFramePr>
          <p:cNvPr id="128020" name="Object 20"/>
          <p:cNvGraphicFramePr>
            <a:graphicFrameLocks noChangeAspect="1"/>
          </p:cNvGraphicFramePr>
          <p:nvPr/>
        </p:nvGraphicFramePr>
        <p:xfrm>
          <a:off x="3673475" y="4267200"/>
          <a:ext cx="1231900" cy="609600"/>
        </p:xfrm>
        <a:graphic>
          <a:graphicData uri="http://schemas.openxmlformats.org/presentationml/2006/ole">
            <p:oleObj spid="_x0000_s509959" name="Equation" r:id="rId8" imgW="672840" imgH="393480" progId="Equation.DSMT4">
              <p:embed/>
            </p:oleObj>
          </a:graphicData>
        </a:graphic>
      </p:graphicFrame>
      <p:graphicFrame>
        <p:nvGraphicFramePr>
          <p:cNvPr id="128021" name="Object 21"/>
          <p:cNvGraphicFramePr>
            <a:graphicFrameLocks noChangeAspect="1"/>
          </p:cNvGraphicFramePr>
          <p:nvPr/>
        </p:nvGraphicFramePr>
        <p:xfrm>
          <a:off x="5572125" y="4233863"/>
          <a:ext cx="1743075" cy="541337"/>
        </p:xfrm>
        <a:graphic>
          <a:graphicData uri="http://schemas.openxmlformats.org/presentationml/2006/ole">
            <p:oleObj spid="_x0000_s509960" name="Equation" r:id="rId9" imgW="1104900" imgH="406400" progId="Equation.DSMT4">
              <p:embed/>
            </p:oleObj>
          </a:graphicData>
        </a:graphic>
      </p:graphicFrame>
      <p:graphicFrame>
        <p:nvGraphicFramePr>
          <p:cNvPr id="128022" name="Object 22"/>
          <p:cNvGraphicFramePr>
            <a:graphicFrameLocks noChangeAspect="1"/>
          </p:cNvGraphicFramePr>
          <p:nvPr/>
        </p:nvGraphicFramePr>
        <p:xfrm>
          <a:off x="7205663" y="4791075"/>
          <a:ext cx="1481137" cy="447675"/>
        </p:xfrm>
        <a:graphic>
          <a:graphicData uri="http://schemas.openxmlformats.org/presentationml/2006/ole">
            <p:oleObj spid="_x0000_s509961" name="Equation" r:id="rId10" imgW="850680" imgH="304560" progId="Equation.DSMT4">
              <p:embed/>
            </p:oleObj>
          </a:graphicData>
        </a:graphic>
      </p:graphicFrame>
      <p:graphicFrame>
        <p:nvGraphicFramePr>
          <p:cNvPr id="128023" name="Object 23"/>
          <p:cNvGraphicFramePr>
            <a:graphicFrameLocks noChangeAspect="1"/>
          </p:cNvGraphicFramePr>
          <p:nvPr/>
        </p:nvGraphicFramePr>
        <p:xfrm>
          <a:off x="4800600" y="5562600"/>
          <a:ext cx="3756025" cy="381000"/>
        </p:xfrm>
        <a:graphic>
          <a:graphicData uri="http://schemas.openxmlformats.org/presentationml/2006/ole">
            <p:oleObj spid="_x0000_s509962" name="Equation" r:id="rId11" imgW="1917360" imgH="203040" progId="Equation.DSMT4">
              <p:embed/>
            </p:oleObj>
          </a:graphicData>
        </a:graphic>
      </p:graphicFrame>
      <p:graphicFrame>
        <p:nvGraphicFramePr>
          <p:cNvPr id="128024" name="Object 24"/>
          <p:cNvGraphicFramePr>
            <a:graphicFrameLocks noChangeAspect="1"/>
          </p:cNvGraphicFramePr>
          <p:nvPr/>
        </p:nvGraphicFramePr>
        <p:xfrm>
          <a:off x="4872038" y="4267200"/>
          <a:ext cx="766762" cy="609600"/>
        </p:xfrm>
        <a:graphic>
          <a:graphicData uri="http://schemas.openxmlformats.org/presentationml/2006/ole">
            <p:oleObj spid="_x0000_s509963" name="Equation" r:id="rId12" imgW="419040" imgH="393480" progId="Equation.DSMT4">
              <p:embed/>
            </p:oleObj>
          </a:graphicData>
        </a:graphic>
      </p:graphicFrame>
      <p:graphicFrame>
        <p:nvGraphicFramePr>
          <p:cNvPr id="128025" name="Object 25"/>
          <p:cNvGraphicFramePr>
            <a:graphicFrameLocks noChangeAspect="1"/>
          </p:cNvGraphicFramePr>
          <p:nvPr/>
        </p:nvGraphicFramePr>
        <p:xfrm>
          <a:off x="7327900" y="4295775"/>
          <a:ext cx="1282700" cy="447675"/>
        </p:xfrm>
        <a:graphic>
          <a:graphicData uri="http://schemas.openxmlformats.org/presentationml/2006/ole">
            <p:oleObj spid="_x0000_s509964" name="Equation" r:id="rId13" imgW="736600" imgH="304800" progId="Equation.DSMT4">
              <p:embed/>
            </p:oleObj>
          </a:graphicData>
        </a:graphic>
      </p:graphicFrame>
      <p:graphicFrame>
        <p:nvGraphicFramePr>
          <p:cNvPr id="128026" name="Object 26"/>
          <p:cNvGraphicFramePr>
            <a:graphicFrameLocks noChangeAspect="1"/>
          </p:cNvGraphicFramePr>
          <p:nvPr/>
        </p:nvGraphicFramePr>
        <p:xfrm>
          <a:off x="3422650" y="3505200"/>
          <a:ext cx="615950" cy="354013"/>
        </p:xfrm>
        <a:graphic>
          <a:graphicData uri="http://schemas.openxmlformats.org/presentationml/2006/ole">
            <p:oleObj spid="_x0000_s509965" name="Equation" r:id="rId14" imgW="291960" imgH="177480" progId="Equation.DSMT4">
              <p:embed/>
            </p:oleObj>
          </a:graphicData>
        </a:graphic>
      </p:graphicFrame>
      <p:graphicFrame>
        <p:nvGraphicFramePr>
          <p:cNvPr id="128027" name="Object 27"/>
          <p:cNvGraphicFramePr>
            <a:graphicFrameLocks noChangeAspect="1"/>
          </p:cNvGraphicFramePr>
          <p:nvPr/>
        </p:nvGraphicFramePr>
        <p:xfrm>
          <a:off x="3429000" y="3481388"/>
          <a:ext cx="560388" cy="785812"/>
        </p:xfrm>
        <a:graphic>
          <a:graphicData uri="http://schemas.openxmlformats.org/presentationml/2006/ole">
            <p:oleObj spid="_x0000_s509966" name="Equation" r:id="rId15" imgW="266400" imgH="393480" progId="Equation.DSMT4">
              <p:embed/>
            </p:oleObj>
          </a:graphicData>
        </a:graphic>
      </p:graphicFrame>
      <p:graphicFrame>
        <p:nvGraphicFramePr>
          <p:cNvPr id="128028" name="Object 28"/>
          <p:cNvGraphicFramePr>
            <a:graphicFrameLocks noChangeAspect="1"/>
          </p:cNvGraphicFramePr>
          <p:nvPr/>
        </p:nvGraphicFramePr>
        <p:xfrm>
          <a:off x="2476500" y="5029200"/>
          <a:ext cx="952500" cy="457200"/>
        </p:xfrm>
        <a:graphic>
          <a:graphicData uri="http://schemas.openxmlformats.org/presentationml/2006/ole">
            <p:oleObj spid="_x0000_s509967" name="Equation" r:id="rId16" imgW="431640" imgH="177480" progId="Equation.DSMT4">
              <p:embed/>
            </p:oleObj>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9714" name="Rectangle 4"/>
          <p:cNvSpPr>
            <a:spLocks noGrp="1" noChangeArrowheads="1"/>
          </p:cNvSpPr>
          <p:nvPr>
            <p:ph type="dt" sz="quarter" idx="10"/>
          </p:nvPr>
        </p:nvSpPr>
        <p:spPr>
          <a:noFill/>
        </p:spPr>
        <p:txBody>
          <a:bodyPr/>
          <a:lstStyle/>
          <a:p>
            <a:r>
              <a:rPr lang="en-US" smtClean="0"/>
              <a:t>Thursday, June 23, 2011</a:t>
            </a:r>
          </a:p>
        </p:txBody>
      </p:sp>
      <p:sp>
        <p:nvSpPr>
          <p:cNvPr id="29715" name="Rectangle 5"/>
          <p:cNvSpPr>
            <a:spLocks noGrp="1" noChangeArrowheads="1"/>
          </p:cNvSpPr>
          <p:nvPr>
            <p:ph type="ftr" sz="quarter" idx="11"/>
          </p:nvPr>
        </p:nvSpPr>
        <p:spPr>
          <a:noFill/>
        </p:spPr>
        <p:txBody>
          <a:bodyPr/>
          <a:lstStyle/>
          <a:p>
            <a:r>
              <a:rPr lang="en-US" smtClean="0"/>
              <a:t>PHYS 1443-001, Spring 2011 Dr. Jaehoon Yu</a:t>
            </a:r>
          </a:p>
        </p:txBody>
      </p:sp>
      <p:sp>
        <p:nvSpPr>
          <p:cNvPr id="29716" name="Rectangle 6"/>
          <p:cNvSpPr>
            <a:spLocks noGrp="1" noChangeArrowheads="1"/>
          </p:cNvSpPr>
          <p:nvPr>
            <p:ph type="sldNum" sz="quarter" idx="12"/>
          </p:nvPr>
        </p:nvSpPr>
        <p:spPr>
          <a:noFill/>
        </p:spPr>
        <p:txBody>
          <a:bodyPr/>
          <a:lstStyle/>
          <a:p>
            <a:fld id="{91862BA4-DCCC-6343-AE11-A6E9ED8CD15D}" type="slidenum">
              <a:rPr lang="en-US"/>
              <a:pPr/>
              <a:t>12</a:t>
            </a:fld>
            <a:endParaRPr lang="en-US"/>
          </a:p>
        </p:txBody>
      </p:sp>
      <p:sp>
        <p:nvSpPr>
          <p:cNvPr id="29717" name="Rectangle 2"/>
          <p:cNvSpPr>
            <a:spLocks noGrp="1" noChangeArrowheads="1"/>
          </p:cNvSpPr>
          <p:nvPr>
            <p:ph type="title"/>
          </p:nvPr>
        </p:nvSpPr>
        <p:spPr>
          <a:xfrm>
            <a:off x="685800" y="152400"/>
            <a:ext cx="7772400" cy="457200"/>
          </a:xfrm>
        </p:spPr>
        <p:txBody>
          <a:bodyPr/>
          <a:lstStyle/>
          <a:p>
            <a:r>
              <a:rPr lang="en-US" sz="4000"/>
              <a:t>Energy Loss in Automobile</a:t>
            </a:r>
          </a:p>
        </p:txBody>
      </p:sp>
      <p:sp>
        <p:nvSpPr>
          <p:cNvPr id="129027" name="Text Box 3"/>
          <p:cNvSpPr txBox="1">
            <a:spLocks noChangeArrowheads="1"/>
          </p:cNvSpPr>
          <p:nvPr/>
        </p:nvSpPr>
        <p:spPr bwMode="auto">
          <a:xfrm>
            <a:off x="762000" y="809625"/>
            <a:ext cx="7467600" cy="547688"/>
          </a:xfrm>
          <a:prstGeom prst="rect">
            <a:avLst/>
          </a:prstGeom>
          <a:solidFill>
            <a:srgbClr val="FFFFCC"/>
          </a:solidFill>
          <a:ln w="28575">
            <a:solidFill>
              <a:srgbClr val="800000"/>
            </a:solidFill>
            <a:miter lim="800000"/>
            <a:headEnd/>
            <a:tailEnd/>
          </a:ln>
        </p:spPr>
        <p:txBody>
          <a:bodyPr>
            <a:prstTxWarp prst="textNoShape">
              <a:avLst/>
            </a:prstTxWarp>
            <a:spAutoFit/>
          </a:bodyPr>
          <a:lstStyle/>
          <a:p>
            <a:pPr>
              <a:spcBef>
                <a:spcPct val="20000"/>
              </a:spcBef>
            </a:pPr>
            <a:r>
              <a:rPr lang="en-US" sz="2800">
                <a:solidFill>
                  <a:schemeClr val="accent2"/>
                </a:solidFill>
                <a:latin typeface="Monotype Corsiva" charset="0"/>
              </a:rPr>
              <a:t>Automobile uses only 13% of its fuel to propel the vehicle.  </a:t>
            </a:r>
            <a:endParaRPr lang="en-US" sz="2800">
              <a:solidFill>
                <a:schemeClr val="accent2"/>
              </a:solidFill>
              <a:latin typeface="Arial Narrow" charset="0"/>
            </a:endParaRPr>
          </a:p>
        </p:txBody>
      </p:sp>
      <p:sp>
        <p:nvSpPr>
          <p:cNvPr id="129028" name="Text Box 4"/>
          <p:cNvSpPr txBox="1">
            <a:spLocks noChangeArrowheads="1"/>
          </p:cNvSpPr>
          <p:nvPr/>
        </p:nvSpPr>
        <p:spPr bwMode="auto">
          <a:xfrm>
            <a:off x="914400" y="1600200"/>
            <a:ext cx="9906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rgbClr val="FF0000"/>
                </a:solidFill>
                <a:latin typeface="Monotype Corsiva" charset="0"/>
              </a:rPr>
              <a:t>Why?</a:t>
            </a:r>
            <a:endParaRPr lang="en-US">
              <a:solidFill>
                <a:srgbClr val="FF0000"/>
              </a:solidFill>
              <a:latin typeface="Arial Narrow" charset="0"/>
            </a:endParaRPr>
          </a:p>
        </p:txBody>
      </p:sp>
      <p:sp>
        <p:nvSpPr>
          <p:cNvPr id="129029" name="Text Box 5"/>
          <p:cNvSpPr txBox="1">
            <a:spLocks noChangeArrowheads="1"/>
          </p:cNvSpPr>
          <p:nvPr/>
        </p:nvSpPr>
        <p:spPr bwMode="auto">
          <a:xfrm>
            <a:off x="533400" y="3048000"/>
            <a:ext cx="7924800" cy="850900"/>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a:solidFill>
                  <a:srgbClr val="FF0000"/>
                </a:solidFill>
                <a:latin typeface="Monotype Corsiva" charset="0"/>
              </a:rPr>
              <a:t>13% used for balancing energy loss related to moving vehicle, like air resistance and road friction to tire, etc</a:t>
            </a:r>
          </a:p>
        </p:txBody>
      </p:sp>
      <p:sp>
        <p:nvSpPr>
          <p:cNvPr id="129030" name="Text Box 6"/>
          <p:cNvSpPr txBox="1">
            <a:spLocks noChangeArrowheads="1"/>
          </p:cNvSpPr>
          <p:nvPr/>
        </p:nvSpPr>
        <p:spPr bwMode="auto">
          <a:xfrm>
            <a:off x="304800" y="3962400"/>
            <a:ext cx="4648200" cy="425450"/>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sz="2000">
                <a:solidFill>
                  <a:schemeClr val="accent2"/>
                </a:solidFill>
                <a:latin typeface="Monotype Corsiva" charset="0"/>
              </a:rPr>
              <a:t>Two frictional forces involved in moving vehicles</a:t>
            </a:r>
          </a:p>
        </p:txBody>
      </p:sp>
      <p:graphicFrame>
        <p:nvGraphicFramePr>
          <p:cNvPr id="129031" name="Object 7"/>
          <p:cNvGraphicFramePr>
            <a:graphicFrameLocks noChangeAspect="1"/>
          </p:cNvGraphicFramePr>
          <p:nvPr/>
        </p:nvGraphicFramePr>
        <p:xfrm>
          <a:off x="4953000" y="5351463"/>
          <a:ext cx="488950" cy="287337"/>
        </p:xfrm>
        <a:graphic>
          <a:graphicData uri="http://schemas.openxmlformats.org/presentationml/2006/ole">
            <p:oleObj spid="_x0000_s510978" name="Equation" r:id="rId3" imgW="266400" imgH="164880" progId="Equation.DSMT4">
              <p:embed/>
            </p:oleObj>
          </a:graphicData>
        </a:graphic>
      </p:graphicFrame>
      <p:graphicFrame>
        <p:nvGraphicFramePr>
          <p:cNvPr id="129032" name="Object 8"/>
          <p:cNvGraphicFramePr>
            <a:graphicFrameLocks noChangeAspect="1"/>
          </p:cNvGraphicFramePr>
          <p:nvPr/>
        </p:nvGraphicFramePr>
        <p:xfrm>
          <a:off x="5181600" y="3965575"/>
          <a:ext cx="1409700" cy="377825"/>
        </p:xfrm>
        <a:graphic>
          <a:graphicData uri="http://schemas.openxmlformats.org/presentationml/2006/ole">
            <p:oleObj spid="_x0000_s510979" name="Equation" r:id="rId4" imgW="888840" imgH="228600" progId="Equation.DSMT4">
              <p:embed/>
            </p:oleObj>
          </a:graphicData>
        </a:graphic>
      </p:graphicFrame>
      <p:sp>
        <p:nvSpPr>
          <p:cNvPr id="129033" name="Text Box 9"/>
          <p:cNvSpPr txBox="1">
            <a:spLocks noChangeArrowheads="1"/>
          </p:cNvSpPr>
          <p:nvPr/>
        </p:nvSpPr>
        <p:spPr bwMode="auto">
          <a:xfrm>
            <a:off x="1447800" y="4419600"/>
            <a:ext cx="3505200" cy="395288"/>
          </a:xfrm>
          <a:prstGeom prst="rect">
            <a:avLst/>
          </a:prstGeom>
          <a:solidFill>
            <a:srgbClr val="CCFFFF"/>
          </a:solidFill>
          <a:ln w="28575">
            <a:solidFill>
              <a:srgbClr val="003300"/>
            </a:solidFill>
            <a:miter lim="800000"/>
            <a:headEnd/>
            <a:tailEnd/>
          </a:ln>
        </p:spPr>
        <p:txBody>
          <a:bodyPr>
            <a:prstTxWarp prst="textNoShape">
              <a:avLst/>
            </a:prstTxWarp>
            <a:spAutoFit/>
          </a:bodyPr>
          <a:lstStyle/>
          <a:p>
            <a:pPr>
              <a:spcBef>
                <a:spcPct val="20000"/>
              </a:spcBef>
            </a:pPr>
            <a:r>
              <a:rPr lang="en-US" sz="1800">
                <a:solidFill>
                  <a:srgbClr val="FF0000"/>
                </a:solidFill>
                <a:latin typeface="Monotype Corsiva" charset="0"/>
              </a:rPr>
              <a:t>Coefficient of Rolling Friction; </a:t>
            </a:r>
            <a:r>
              <a:rPr lang="en-US" sz="1800">
                <a:solidFill>
                  <a:srgbClr val="FF0000"/>
                </a:solidFill>
                <a:latin typeface="Symbol" charset="2"/>
              </a:rPr>
              <a:t>m</a:t>
            </a:r>
            <a:r>
              <a:rPr lang="en-US" sz="1800">
                <a:solidFill>
                  <a:srgbClr val="FF0000"/>
                </a:solidFill>
                <a:latin typeface="Monotype Corsiva" charset="0"/>
              </a:rPr>
              <a:t>=0.016</a:t>
            </a:r>
          </a:p>
        </p:txBody>
      </p:sp>
      <p:sp>
        <p:nvSpPr>
          <p:cNvPr id="129034" name="Text Box 10"/>
          <p:cNvSpPr txBox="1">
            <a:spLocks noChangeArrowheads="1"/>
          </p:cNvSpPr>
          <p:nvPr/>
        </p:nvSpPr>
        <p:spPr bwMode="auto">
          <a:xfrm>
            <a:off x="5257800" y="1555750"/>
            <a:ext cx="3352800" cy="425450"/>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sz="2000">
                <a:solidFill>
                  <a:srgbClr val="FF0000"/>
                </a:solidFill>
                <a:latin typeface="Monotype Corsiva" charset="0"/>
              </a:rPr>
              <a:t>16% in friction in mechanical parts</a:t>
            </a:r>
          </a:p>
        </p:txBody>
      </p:sp>
      <p:sp>
        <p:nvSpPr>
          <p:cNvPr id="129035" name="Text Box 11"/>
          <p:cNvSpPr txBox="1">
            <a:spLocks noChangeArrowheads="1"/>
          </p:cNvSpPr>
          <p:nvPr/>
        </p:nvSpPr>
        <p:spPr bwMode="auto">
          <a:xfrm>
            <a:off x="5257800" y="2089150"/>
            <a:ext cx="3352800" cy="730250"/>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sz="2000">
                <a:solidFill>
                  <a:srgbClr val="FF0000"/>
                </a:solidFill>
                <a:latin typeface="Monotype Corsiva" charset="0"/>
              </a:rPr>
              <a:t>4% in operating other crucial parts such as oil and fuel pumps, etc</a:t>
            </a:r>
          </a:p>
        </p:txBody>
      </p:sp>
      <p:sp>
        <p:nvSpPr>
          <p:cNvPr id="129036" name="Text Box 12"/>
          <p:cNvSpPr txBox="1">
            <a:spLocks noChangeArrowheads="1"/>
          </p:cNvSpPr>
          <p:nvPr/>
        </p:nvSpPr>
        <p:spPr bwMode="auto">
          <a:xfrm>
            <a:off x="381000" y="4862513"/>
            <a:ext cx="990600" cy="395287"/>
          </a:xfrm>
          <a:prstGeom prst="rect">
            <a:avLst/>
          </a:prstGeom>
          <a:solidFill>
            <a:srgbClr val="CCFFFF"/>
          </a:solidFill>
          <a:ln w="28575">
            <a:solidFill>
              <a:srgbClr val="003300"/>
            </a:solidFill>
            <a:miter lim="800000"/>
            <a:headEnd/>
            <a:tailEnd/>
          </a:ln>
        </p:spPr>
        <p:txBody>
          <a:bodyPr>
            <a:prstTxWarp prst="textNoShape">
              <a:avLst/>
            </a:prstTxWarp>
            <a:spAutoFit/>
          </a:bodyPr>
          <a:lstStyle/>
          <a:p>
            <a:pPr>
              <a:spcBef>
                <a:spcPct val="20000"/>
              </a:spcBef>
            </a:pPr>
            <a:r>
              <a:rPr lang="en-US" sz="1800">
                <a:solidFill>
                  <a:srgbClr val="FF0000"/>
                </a:solidFill>
                <a:latin typeface="Monotype Corsiva" charset="0"/>
              </a:rPr>
              <a:t>Air Drag</a:t>
            </a:r>
          </a:p>
        </p:txBody>
      </p:sp>
      <p:graphicFrame>
        <p:nvGraphicFramePr>
          <p:cNvPr id="129037" name="Object 13"/>
          <p:cNvGraphicFramePr>
            <a:graphicFrameLocks noChangeAspect="1"/>
          </p:cNvGraphicFramePr>
          <p:nvPr/>
        </p:nvGraphicFramePr>
        <p:xfrm>
          <a:off x="7543800" y="4806950"/>
          <a:ext cx="498475" cy="457200"/>
        </p:xfrm>
        <a:graphic>
          <a:graphicData uri="http://schemas.openxmlformats.org/presentationml/2006/ole">
            <p:oleObj spid="_x0000_s510980" name="Equation" r:id="rId5" imgW="291960" imgH="228600" progId="Equation.DSMT4">
              <p:embed/>
            </p:oleObj>
          </a:graphicData>
        </a:graphic>
      </p:graphicFrame>
      <p:graphicFrame>
        <p:nvGraphicFramePr>
          <p:cNvPr id="129038" name="Object 14"/>
          <p:cNvGraphicFramePr>
            <a:graphicFrameLocks noChangeAspect="1"/>
          </p:cNvGraphicFramePr>
          <p:nvPr/>
        </p:nvGraphicFramePr>
        <p:xfrm>
          <a:off x="1600200" y="4800600"/>
          <a:ext cx="1404938" cy="560388"/>
        </p:xfrm>
        <a:graphic>
          <a:graphicData uri="http://schemas.openxmlformats.org/presentationml/2006/ole">
            <p:oleObj spid="_x0000_s510981" name="Equation" r:id="rId6" imgW="1028520" imgH="393480" progId="Equation.DSMT4">
              <p:embed/>
            </p:oleObj>
          </a:graphicData>
        </a:graphic>
      </p:graphicFrame>
      <p:sp>
        <p:nvSpPr>
          <p:cNvPr id="129039" name="Text Box 15"/>
          <p:cNvSpPr txBox="1">
            <a:spLocks noChangeArrowheads="1"/>
          </p:cNvSpPr>
          <p:nvPr/>
        </p:nvSpPr>
        <p:spPr bwMode="auto">
          <a:xfrm>
            <a:off x="5715000" y="4838700"/>
            <a:ext cx="1600200" cy="395288"/>
          </a:xfrm>
          <a:prstGeom prst="rect">
            <a:avLst/>
          </a:prstGeom>
          <a:solidFill>
            <a:srgbClr val="CCFFFF"/>
          </a:solidFill>
          <a:ln w="28575">
            <a:solidFill>
              <a:srgbClr val="003300"/>
            </a:solidFill>
            <a:miter lim="800000"/>
            <a:headEnd/>
            <a:tailEnd/>
          </a:ln>
        </p:spPr>
        <p:txBody>
          <a:bodyPr>
            <a:prstTxWarp prst="textNoShape">
              <a:avLst/>
            </a:prstTxWarp>
            <a:spAutoFit/>
          </a:bodyPr>
          <a:lstStyle/>
          <a:p>
            <a:pPr>
              <a:spcBef>
                <a:spcPct val="20000"/>
              </a:spcBef>
            </a:pPr>
            <a:r>
              <a:rPr lang="en-US" sz="1800">
                <a:solidFill>
                  <a:srgbClr val="FF0000"/>
                </a:solidFill>
                <a:latin typeface="Monotype Corsiva" charset="0"/>
              </a:rPr>
              <a:t>Total Resistance</a:t>
            </a:r>
          </a:p>
        </p:txBody>
      </p:sp>
      <p:sp>
        <p:nvSpPr>
          <p:cNvPr id="129040" name="Text Box 16"/>
          <p:cNvSpPr txBox="1">
            <a:spLocks noChangeArrowheads="1"/>
          </p:cNvSpPr>
          <p:nvPr/>
        </p:nvSpPr>
        <p:spPr bwMode="auto">
          <a:xfrm>
            <a:off x="381000" y="5334000"/>
            <a:ext cx="4191000" cy="395288"/>
          </a:xfrm>
          <a:prstGeom prst="rect">
            <a:avLst/>
          </a:prstGeom>
          <a:solidFill>
            <a:srgbClr val="CCFFFF"/>
          </a:solidFill>
          <a:ln w="28575">
            <a:solidFill>
              <a:srgbClr val="003300"/>
            </a:solidFill>
            <a:miter lim="800000"/>
            <a:headEnd/>
            <a:tailEnd/>
          </a:ln>
        </p:spPr>
        <p:txBody>
          <a:bodyPr>
            <a:prstTxWarp prst="textNoShape">
              <a:avLst/>
            </a:prstTxWarp>
            <a:spAutoFit/>
          </a:bodyPr>
          <a:lstStyle/>
          <a:p>
            <a:pPr>
              <a:spcBef>
                <a:spcPct val="20000"/>
              </a:spcBef>
            </a:pPr>
            <a:r>
              <a:rPr lang="en-US" sz="1800">
                <a:solidFill>
                  <a:srgbClr val="FF0000"/>
                </a:solidFill>
                <a:latin typeface="Monotype Corsiva" charset="0"/>
              </a:rPr>
              <a:t>Total power to keep speed v=26.8m/s=60mi/h</a:t>
            </a:r>
          </a:p>
        </p:txBody>
      </p:sp>
      <p:sp>
        <p:nvSpPr>
          <p:cNvPr id="129041" name="Text Box 17"/>
          <p:cNvSpPr txBox="1">
            <a:spLocks noChangeArrowheads="1"/>
          </p:cNvSpPr>
          <p:nvPr/>
        </p:nvSpPr>
        <p:spPr bwMode="auto">
          <a:xfrm>
            <a:off x="381000" y="5776913"/>
            <a:ext cx="4191000" cy="395287"/>
          </a:xfrm>
          <a:prstGeom prst="rect">
            <a:avLst/>
          </a:prstGeom>
          <a:solidFill>
            <a:srgbClr val="CCFFFF"/>
          </a:solidFill>
          <a:ln w="28575">
            <a:solidFill>
              <a:srgbClr val="003300"/>
            </a:solidFill>
            <a:miter lim="800000"/>
            <a:headEnd/>
            <a:tailEnd/>
          </a:ln>
        </p:spPr>
        <p:txBody>
          <a:bodyPr>
            <a:prstTxWarp prst="textNoShape">
              <a:avLst/>
            </a:prstTxWarp>
            <a:spAutoFit/>
          </a:bodyPr>
          <a:lstStyle/>
          <a:p>
            <a:pPr>
              <a:spcBef>
                <a:spcPct val="20000"/>
              </a:spcBef>
            </a:pPr>
            <a:r>
              <a:rPr lang="en-US" sz="1800">
                <a:solidFill>
                  <a:srgbClr val="FF0000"/>
                </a:solidFill>
                <a:latin typeface="Monotype Corsiva" charset="0"/>
              </a:rPr>
              <a:t>Power to overcome each component of resistance</a:t>
            </a:r>
          </a:p>
        </p:txBody>
      </p:sp>
      <p:graphicFrame>
        <p:nvGraphicFramePr>
          <p:cNvPr id="129042" name="Object 18"/>
          <p:cNvGraphicFramePr>
            <a:graphicFrameLocks noChangeAspect="1"/>
          </p:cNvGraphicFramePr>
          <p:nvPr/>
        </p:nvGraphicFramePr>
        <p:xfrm>
          <a:off x="4975225" y="5705475"/>
          <a:ext cx="511175" cy="379413"/>
        </p:xfrm>
        <a:graphic>
          <a:graphicData uri="http://schemas.openxmlformats.org/presentationml/2006/ole">
            <p:oleObj spid="_x0000_s510982" name="Equation" r:id="rId7" imgW="291960" imgH="228600" progId="Equation.DSMT4">
              <p:embed/>
            </p:oleObj>
          </a:graphicData>
        </a:graphic>
      </p:graphicFrame>
      <p:graphicFrame>
        <p:nvGraphicFramePr>
          <p:cNvPr id="129043" name="Object 19"/>
          <p:cNvGraphicFramePr>
            <a:graphicFrameLocks noChangeAspect="1"/>
          </p:cNvGraphicFramePr>
          <p:nvPr/>
        </p:nvGraphicFramePr>
        <p:xfrm>
          <a:off x="4953000" y="6145213"/>
          <a:ext cx="3429000" cy="407987"/>
        </p:xfrm>
        <a:graphic>
          <a:graphicData uri="http://schemas.openxmlformats.org/presentationml/2006/ole">
            <p:oleObj spid="_x0000_s510983" name="Equation" r:id="rId8" imgW="2082600" imgH="228600" progId="Equation.3">
              <p:embed/>
            </p:oleObj>
          </a:graphicData>
        </a:graphic>
      </p:graphicFrame>
      <p:graphicFrame>
        <p:nvGraphicFramePr>
          <p:cNvPr id="129044" name="Object 20"/>
          <p:cNvGraphicFramePr>
            <a:graphicFrameLocks noChangeAspect="1"/>
          </p:cNvGraphicFramePr>
          <p:nvPr/>
        </p:nvGraphicFramePr>
        <p:xfrm>
          <a:off x="6705600" y="3987800"/>
          <a:ext cx="946150" cy="334963"/>
        </p:xfrm>
        <a:graphic>
          <a:graphicData uri="http://schemas.openxmlformats.org/presentationml/2006/ole">
            <p:oleObj spid="_x0000_s510984" name="Equation" r:id="rId9" imgW="596880" imgH="203040" progId="Equation.DSMT4">
              <p:embed/>
            </p:oleObj>
          </a:graphicData>
        </a:graphic>
      </p:graphicFrame>
      <p:graphicFrame>
        <p:nvGraphicFramePr>
          <p:cNvPr id="129045" name="Object 21"/>
          <p:cNvGraphicFramePr>
            <a:graphicFrameLocks noChangeAspect="1"/>
          </p:cNvGraphicFramePr>
          <p:nvPr/>
        </p:nvGraphicFramePr>
        <p:xfrm>
          <a:off x="5105400" y="4389438"/>
          <a:ext cx="2209800" cy="334962"/>
        </p:xfrm>
        <a:graphic>
          <a:graphicData uri="http://schemas.openxmlformats.org/presentationml/2006/ole">
            <p:oleObj spid="_x0000_s510985" name="Equation" r:id="rId10" imgW="1193760" imgH="203040" progId="Equation.DSMT4">
              <p:embed/>
            </p:oleObj>
          </a:graphicData>
        </a:graphic>
      </p:graphicFrame>
      <p:graphicFrame>
        <p:nvGraphicFramePr>
          <p:cNvPr id="129046" name="Object 22"/>
          <p:cNvGraphicFramePr>
            <a:graphicFrameLocks noChangeAspect="1"/>
          </p:cNvGraphicFramePr>
          <p:nvPr/>
        </p:nvGraphicFramePr>
        <p:xfrm>
          <a:off x="5392738" y="5334000"/>
          <a:ext cx="627062" cy="398463"/>
        </p:xfrm>
        <a:graphic>
          <a:graphicData uri="http://schemas.openxmlformats.org/presentationml/2006/ole">
            <p:oleObj spid="_x0000_s510986" name="Equation" r:id="rId11" imgW="342720" imgH="228600" progId="Equation.DSMT4">
              <p:embed/>
            </p:oleObj>
          </a:graphicData>
        </a:graphic>
      </p:graphicFrame>
      <p:graphicFrame>
        <p:nvGraphicFramePr>
          <p:cNvPr id="129047" name="Object 23"/>
          <p:cNvGraphicFramePr>
            <a:graphicFrameLocks noChangeAspect="1"/>
          </p:cNvGraphicFramePr>
          <p:nvPr/>
        </p:nvGraphicFramePr>
        <p:xfrm>
          <a:off x="6089650" y="5334000"/>
          <a:ext cx="2673350" cy="442913"/>
        </p:xfrm>
        <a:graphic>
          <a:graphicData uri="http://schemas.openxmlformats.org/presentationml/2006/ole">
            <p:oleObj spid="_x0000_s510987" name="Equation" r:id="rId12" imgW="1460160" imgH="253800" progId="Equation.DSMT4">
              <p:embed/>
            </p:oleObj>
          </a:graphicData>
        </a:graphic>
      </p:graphicFrame>
      <p:graphicFrame>
        <p:nvGraphicFramePr>
          <p:cNvPr id="129048" name="Object 24"/>
          <p:cNvGraphicFramePr>
            <a:graphicFrameLocks noChangeAspect="1"/>
          </p:cNvGraphicFramePr>
          <p:nvPr/>
        </p:nvGraphicFramePr>
        <p:xfrm>
          <a:off x="5473700" y="5715000"/>
          <a:ext cx="622300" cy="381000"/>
        </p:xfrm>
        <a:graphic>
          <a:graphicData uri="http://schemas.openxmlformats.org/presentationml/2006/ole">
            <p:oleObj spid="_x0000_s510988" name="Equation" r:id="rId13" imgW="355320" imgH="228600" progId="Equation.DSMT4">
              <p:embed/>
            </p:oleObj>
          </a:graphicData>
        </a:graphic>
      </p:graphicFrame>
      <p:graphicFrame>
        <p:nvGraphicFramePr>
          <p:cNvPr id="129049" name="Object 25"/>
          <p:cNvGraphicFramePr>
            <a:graphicFrameLocks noChangeAspect="1"/>
          </p:cNvGraphicFramePr>
          <p:nvPr/>
        </p:nvGraphicFramePr>
        <p:xfrm>
          <a:off x="6019800" y="5715000"/>
          <a:ext cx="2395538" cy="422275"/>
        </p:xfrm>
        <a:graphic>
          <a:graphicData uri="http://schemas.openxmlformats.org/presentationml/2006/ole">
            <p:oleObj spid="_x0000_s510989" name="Equation" r:id="rId14" imgW="1371600" imgH="253800" progId="Equation.DSMT4">
              <p:embed/>
            </p:oleObj>
          </a:graphicData>
        </a:graphic>
      </p:graphicFrame>
      <p:graphicFrame>
        <p:nvGraphicFramePr>
          <p:cNvPr id="129050" name="Object 26"/>
          <p:cNvGraphicFramePr>
            <a:graphicFrameLocks noChangeAspect="1"/>
          </p:cNvGraphicFramePr>
          <p:nvPr/>
        </p:nvGraphicFramePr>
        <p:xfrm>
          <a:off x="7581900" y="4008438"/>
          <a:ext cx="1409700" cy="334962"/>
        </p:xfrm>
        <a:graphic>
          <a:graphicData uri="http://schemas.openxmlformats.org/presentationml/2006/ole">
            <p:oleObj spid="_x0000_s510990" name="Equation" r:id="rId15" imgW="888840" imgH="203040" progId="Equation.DSMT4">
              <p:embed/>
            </p:oleObj>
          </a:graphicData>
        </a:graphic>
      </p:graphicFrame>
      <p:sp>
        <p:nvSpPr>
          <p:cNvPr id="129051" name="Rectangle 27"/>
          <p:cNvSpPr>
            <a:spLocks noGrp="1" noChangeArrowheads="1"/>
          </p:cNvSpPr>
          <p:nvPr>
            <p:ph type="body" idx="1"/>
          </p:nvPr>
        </p:nvSpPr>
        <p:spPr>
          <a:xfrm>
            <a:off x="2286000" y="1524000"/>
            <a:ext cx="2743200" cy="1371600"/>
          </a:xfrm>
          <a:solidFill>
            <a:srgbClr val="FFFFCC"/>
          </a:solidFill>
          <a:ln w="38100">
            <a:solidFill>
              <a:srgbClr val="003300"/>
            </a:solidFill>
          </a:ln>
        </p:spPr>
        <p:txBody>
          <a:bodyPr/>
          <a:lstStyle/>
          <a:p>
            <a:pPr marL="609600" indent="-609600">
              <a:lnSpc>
                <a:spcPct val="80000"/>
              </a:lnSpc>
              <a:buFontTx/>
              <a:buNone/>
            </a:pPr>
            <a:r>
              <a:rPr lang="en-US" sz="2400"/>
              <a:t>67% in the engine: </a:t>
            </a:r>
          </a:p>
          <a:p>
            <a:pPr marL="609600" indent="-609600">
              <a:lnSpc>
                <a:spcPct val="80000"/>
              </a:lnSpc>
            </a:pPr>
            <a:r>
              <a:rPr lang="en-US" sz="2000">
                <a:solidFill>
                  <a:srgbClr val="A50021"/>
                </a:solidFill>
              </a:rPr>
              <a:t>Incomplete burning</a:t>
            </a:r>
          </a:p>
          <a:p>
            <a:pPr marL="609600" indent="-609600">
              <a:lnSpc>
                <a:spcPct val="80000"/>
              </a:lnSpc>
            </a:pPr>
            <a:r>
              <a:rPr lang="en-US" sz="2000">
                <a:solidFill>
                  <a:srgbClr val="A50021"/>
                </a:solidFill>
              </a:rPr>
              <a:t>Heat </a:t>
            </a:r>
          </a:p>
          <a:p>
            <a:pPr marL="609600" indent="-609600">
              <a:lnSpc>
                <a:spcPct val="80000"/>
              </a:lnSpc>
            </a:pPr>
            <a:r>
              <a:rPr lang="en-US" sz="2000">
                <a:solidFill>
                  <a:srgbClr val="A50021"/>
                </a:solidFill>
              </a:rPr>
              <a:t>Sound</a:t>
            </a:r>
          </a:p>
        </p:txBody>
      </p:sp>
      <p:graphicFrame>
        <p:nvGraphicFramePr>
          <p:cNvPr id="129052" name="Object 28"/>
          <p:cNvGraphicFramePr>
            <a:graphicFrameLocks noChangeAspect="1"/>
          </p:cNvGraphicFramePr>
          <p:nvPr/>
        </p:nvGraphicFramePr>
        <p:xfrm>
          <a:off x="8035925" y="4800600"/>
          <a:ext cx="498475" cy="457200"/>
        </p:xfrm>
        <a:graphic>
          <a:graphicData uri="http://schemas.openxmlformats.org/presentationml/2006/ole">
            <p:oleObj spid="_x0000_s510991" name="Equation" r:id="rId16" imgW="291960" imgH="228600" progId="Equation.DSMT4">
              <p:embed/>
            </p:oleObj>
          </a:graphicData>
        </a:graphic>
      </p:graphicFrame>
      <p:graphicFrame>
        <p:nvGraphicFramePr>
          <p:cNvPr id="129053" name="Object 29"/>
          <p:cNvGraphicFramePr>
            <a:graphicFrameLocks noChangeAspect="1"/>
          </p:cNvGraphicFramePr>
          <p:nvPr/>
        </p:nvGraphicFramePr>
        <p:xfrm>
          <a:off x="8459788" y="4800600"/>
          <a:ext cx="303212" cy="457200"/>
        </p:xfrm>
        <a:graphic>
          <a:graphicData uri="http://schemas.openxmlformats.org/presentationml/2006/ole">
            <p:oleObj spid="_x0000_s510992" name="Equation" r:id="rId17" imgW="177480" imgH="228600" progId="Equation.DSMT4">
              <p:embed/>
            </p:oleObj>
          </a:graphicData>
        </a:graphic>
      </p:graphicFrame>
      <p:graphicFrame>
        <p:nvGraphicFramePr>
          <p:cNvPr id="129054" name="Object 30"/>
          <p:cNvGraphicFramePr>
            <a:graphicFrameLocks noChangeAspect="1"/>
          </p:cNvGraphicFramePr>
          <p:nvPr/>
        </p:nvGraphicFramePr>
        <p:xfrm>
          <a:off x="3048000" y="4800600"/>
          <a:ext cx="2514600" cy="560388"/>
        </p:xfrm>
        <a:graphic>
          <a:graphicData uri="http://schemas.openxmlformats.org/presentationml/2006/ole">
            <p:oleObj spid="_x0000_s510993" name="Equation" r:id="rId18" imgW="1841400" imgH="393480" progId="Equation.DSMT4">
              <p:embed/>
            </p:oleObj>
          </a:graphicData>
        </a:graphic>
      </p:graphicFrame>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7772400" cy="1371600"/>
          </a:xfrm>
        </p:spPr>
        <p:txBody>
          <a:bodyPr/>
          <a:lstStyle/>
          <a:p>
            <a:r>
              <a:rPr lang="en-US" dirty="0" smtClean="0"/>
              <a:t>Yearly Solar Fluxes and Human Energy Consumption</a:t>
            </a:r>
            <a:endParaRPr lang="en-US" dirty="0"/>
          </a:p>
        </p:txBody>
      </p:sp>
      <p:sp>
        <p:nvSpPr>
          <p:cNvPr id="3" name="Date Placeholder 2"/>
          <p:cNvSpPr>
            <a:spLocks noGrp="1"/>
          </p:cNvSpPr>
          <p:nvPr>
            <p:ph type="dt" sz="half" idx="10"/>
          </p:nvPr>
        </p:nvSpPr>
        <p:spPr/>
        <p:txBody>
          <a:bodyPr/>
          <a:lstStyle/>
          <a:p>
            <a:r>
              <a:rPr lang="en-US" smtClean="0"/>
              <a:t>Thursday, June 23, 2011</a:t>
            </a:r>
            <a:endParaRPr lang="en-US"/>
          </a:p>
        </p:txBody>
      </p:sp>
      <p:sp>
        <p:nvSpPr>
          <p:cNvPr id="4" name="Footer Placeholder 3"/>
          <p:cNvSpPr>
            <a:spLocks noGrp="1"/>
          </p:cNvSpPr>
          <p:nvPr>
            <p:ph type="ftr" sz="quarter" idx="11"/>
          </p:nvPr>
        </p:nvSpPr>
        <p:spPr/>
        <p:txBody>
          <a:bodyPr/>
          <a:lstStyle/>
          <a:p>
            <a:r>
              <a:rPr lang="en-US" smtClean="0"/>
              <a:t>PHYS 1443-001, Spring 2011 Dr. Jaehoon Yu</a:t>
            </a:r>
            <a:endParaRPr lang="en-US"/>
          </a:p>
        </p:txBody>
      </p:sp>
      <p:sp>
        <p:nvSpPr>
          <p:cNvPr id="5" name="Slide Number Placeholder 4"/>
          <p:cNvSpPr>
            <a:spLocks noGrp="1"/>
          </p:cNvSpPr>
          <p:nvPr>
            <p:ph type="sldNum" sz="quarter" idx="12"/>
          </p:nvPr>
        </p:nvSpPr>
        <p:spPr/>
        <p:txBody>
          <a:bodyPr/>
          <a:lstStyle/>
          <a:p>
            <a:fld id="{85E27D6F-0BF6-0E49-BA7E-511BCB481ED8}" type="slidenum">
              <a:rPr lang="en-US" smtClean="0"/>
              <a:pPr/>
              <a:t>13</a:t>
            </a:fld>
            <a:endParaRPr lang="en-US"/>
          </a:p>
        </p:txBody>
      </p:sp>
      <p:graphicFrame>
        <p:nvGraphicFramePr>
          <p:cNvPr id="8" name="Table 7"/>
          <p:cNvGraphicFramePr>
            <a:graphicFrameLocks noGrp="1"/>
          </p:cNvGraphicFramePr>
          <p:nvPr/>
        </p:nvGraphicFramePr>
        <p:xfrm>
          <a:off x="457200" y="1874520"/>
          <a:ext cx="8305800" cy="3840480"/>
        </p:xfrm>
        <a:graphic>
          <a:graphicData uri="http://schemas.openxmlformats.org/drawingml/2006/table">
            <a:tbl>
              <a:tblPr firstRow="1" bandRow="1">
                <a:tableStyleId>{5940675A-B579-460E-94D1-54222C63F5DA}</a:tableStyleId>
              </a:tblPr>
              <a:tblGrid>
                <a:gridCol w="4113349"/>
                <a:gridCol w="4192451"/>
              </a:tblGrid>
              <a:tr h="541867">
                <a:tc>
                  <a:txBody>
                    <a:bodyPr/>
                    <a:lstStyle/>
                    <a:p>
                      <a:pPr algn="ctr"/>
                      <a:r>
                        <a:rPr lang="en-US" sz="3600" dirty="0" smtClean="0">
                          <a:solidFill>
                            <a:srgbClr val="A50021"/>
                          </a:solidFill>
                        </a:rPr>
                        <a:t>Source</a:t>
                      </a:r>
                      <a:endParaRPr lang="en-US" sz="3600" dirty="0">
                        <a:solidFill>
                          <a:srgbClr val="A50021"/>
                        </a:solidFill>
                      </a:endParaRPr>
                    </a:p>
                  </a:txBody>
                  <a:tcPr/>
                </a:tc>
                <a:tc>
                  <a:txBody>
                    <a:bodyPr/>
                    <a:lstStyle/>
                    <a:p>
                      <a:pPr algn="ctr"/>
                      <a:r>
                        <a:rPr lang="en-US" sz="3600" dirty="0" smtClean="0">
                          <a:solidFill>
                            <a:srgbClr val="A50021"/>
                          </a:solidFill>
                        </a:rPr>
                        <a:t>Energy Amount (J)</a:t>
                      </a:r>
                      <a:endParaRPr lang="en-US" sz="3600" dirty="0">
                        <a:solidFill>
                          <a:srgbClr val="A50021"/>
                        </a:solidFill>
                      </a:endParaRPr>
                    </a:p>
                  </a:txBody>
                  <a:tcPr/>
                </a:tc>
              </a:tr>
              <a:tr h="541867">
                <a:tc>
                  <a:txBody>
                    <a:bodyPr/>
                    <a:lstStyle/>
                    <a:p>
                      <a:pPr algn="ctr"/>
                      <a:r>
                        <a:rPr lang="en-US" sz="3600" dirty="0" smtClean="0">
                          <a:solidFill>
                            <a:srgbClr val="0000FF"/>
                          </a:solidFill>
                        </a:rPr>
                        <a:t>Solar</a:t>
                      </a:r>
                      <a:endParaRPr lang="en-US" sz="3600" dirty="0">
                        <a:solidFill>
                          <a:srgbClr val="0000FF"/>
                        </a:solidFill>
                      </a:endParaRPr>
                    </a:p>
                  </a:txBody>
                  <a:tcPr/>
                </a:tc>
                <a:tc>
                  <a:txBody>
                    <a:bodyPr/>
                    <a:lstStyle/>
                    <a:p>
                      <a:pPr algn="ctr"/>
                      <a:r>
                        <a:rPr lang="en-US" sz="3600" dirty="0" smtClean="0">
                          <a:solidFill>
                            <a:srgbClr val="0000FF"/>
                          </a:solidFill>
                        </a:rPr>
                        <a:t>3.85x10</a:t>
                      </a:r>
                      <a:r>
                        <a:rPr lang="en-US" sz="3600" baseline="30000" dirty="0" smtClean="0">
                          <a:solidFill>
                            <a:srgbClr val="0000FF"/>
                          </a:solidFill>
                        </a:rPr>
                        <a:t>21</a:t>
                      </a:r>
                      <a:endParaRPr lang="en-US" sz="3600" baseline="30000" dirty="0">
                        <a:solidFill>
                          <a:srgbClr val="0000FF"/>
                        </a:solidFill>
                      </a:endParaRPr>
                    </a:p>
                  </a:txBody>
                  <a:tcPr/>
                </a:tc>
              </a:tr>
              <a:tr h="541867">
                <a:tc>
                  <a:txBody>
                    <a:bodyPr/>
                    <a:lstStyle/>
                    <a:p>
                      <a:pPr algn="ctr"/>
                      <a:r>
                        <a:rPr lang="en-US" sz="3600" dirty="0" smtClean="0">
                          <a:solidFill>
                            <a:srgbClr val="0000FF"/>
                          </a:solidFill>
                        </a:rPr>
                        <a:t>Wind</a:t>
                      </a:r>
                      <a:endParaRPr lang="en-US" sz="3600" dirty="0">
                        <a:solidFill>
                          <a:srgbClr val="0000FF"/>
                        </a:solidFill>
                      </a:endParaRPr>
                    </a:p>
                  </a:txBody>
                  <a:tcPr/>
                </a:tc>
                <a:tc>
                  <a:txBody>
                    <a:bodyPr/>
                    <a:lstStyle/>
                    <a:p>
                      <a:pPr algn="ctr"/>
                      <a:r>
                        <a:rPr lang="en-US" sz="3600" dirty="0" smtClean="0">
                          <a:solidFill>
                            <a:srgbClr val="0000FF"/>
                          </a:solidFill>
                        </a:rPr>
                        <a:t>2.25x10</a:t>
                      </a:r>
                      <a:r>
                        <a:rPr lang="en-US" sz="3600" baseline="30000" dirty="0" smtClean="0">
                          <a:solidFill>
                            <a:srgbClr val="0000FF"/>
                          </a:solidFill>
                        </a:rPr>
                        <a:t>18</a:t>
                      </a:r>
                      <a:endParaRPr lang="en-US" sz="3600" baseline="30000" dirty="0">
                        <a:solidFill>
                          <a:srgbClr val="0000FF"/>
                        </a:solidFill>
                      </a:endParaRPr>
                    </a:p>
                  </a:txBody>
                  <a:tcPr/>
                </a:tc>
              </a:tr>
              <a:tr h="541867">
                <a:tc>
                  <a:txBody>
                    <a:bodyPr/>
                    <a:lstStyle/>
                    <a:p>
                      <a:pPr algn="ctr"/>
                      <a:r>
                        <a:rPr lang="en-US" sz="3600" dirty="0" smtClean="0">
                          <a:solidFill>
                            <a:srgbClr val="0000FF"/>
                          </a:solidFill>
                        </a:rPr>
                        <a:t>Biomass</a:t>
                      </a:r>
                      <a:endParaRPr lang="en-US" sz="3600" dirty="0">
                        <a:solidFill>
                          <a:srgbClr val="0000FF"/>
                        </a:solidFill>
                      </a:endParaRPr>
                    </a:p>
                  </a:txBody>
                  <a:tcPr/>
                </a:tc>
                <a:tc>
                  <a:txBody>
                    <a:bodyPr/>
                    <a:lstStyle/>
                    <a:p>
                      <a:pPr algn="ctr"/>
                      <a:r>
                        <a:rPr lang="en-US" sz="3600" dirty="0" smtClean="0">
                          <a:solidFill>
                            <a:srgbClr val="0000FF"/>
                          </a:solidFill>
                        </a:rPr>
                        <a:t>2.0x10</a:t>
                      </a:r>
                      <a:r>
                        <a:rPr lang="en-US" sz="3600" baseline="30000" dirty="0" smtClean="0">
                          <a:solidFill>
                            <a:srgbClr val="0000FF"/>
                          </a:solidFill>
                        </a:rPr>
                        <a:t>18</a:t>
                      </a:r>
                      <a:endParaRPr lang="en-US" sz="3600" baseline="30000" dirty="0">
                        <a:solidFill>
                          <a:srgbClr val="0000FF"/>
                        </a:solidFill>
                      </a:endParaRPr>
                    </a:p>
                  </a:txBody>
                  <a:tcPr/>
                </a:tc>
              </a:tr>
              <a:tr h="541867">
                <a:tc>
                  <a:txBody>
                    <a:bodyPr/>
                    <a:lstStyle/>
                    <a:p>
                      <a:pPr algn="ctr"/>
                      <a:r>
                        <a:rPr lang="en-US" sz="3600" dirty="0" smtClean="0">
                          <a:solidFill>
                            <a:srgbClr val="0000FF"/>
                          </a:solidFill>
                        </a:rPr>
                        <a:t>Primary E use (2005)</a:t>
                      </a:r>
                      <a:endParaRPr lang="en-US" sz="3600" dirty="0">
                        <a:solidFill>
                          <a:srgbClr val="0000FF"/>
                        </a:solidFill>
                      </a:endParaRPr>
                    </a:p>
                  </a:txBody>
                  <a:tcPr/>
                </a:tc>
                <a:tc>
                  <a:txBody>
                    <a:bodyPr/>
                    <a:lstStyle/>
                    <a:p>
                      <a:pPr algn="ctr"/>
                      <a:r>
                        <a:rPr lang="en-US" sz="3600" dirty="0" smtClean="0">
                          <a:solidFill>
                            <a:srgbClr val="0000FF"/>
                          </a:solidFill>
                        </a:rPr>
                        <a:t>4.87x10</a:t>
                      </a:r>
                      <a:r>
                        <a:rPr lang="en-US" sz="3600" baseline="30000" dirty="0" smtClean="0">
                          <a:solidFill>
                            <a:srgbClr val="0000FF"/>
                          </a:solidFill>
                        </a:rPr>
                        <a:t>17</a:t>
                      </a:r>
                      <a:endParaRPr lang="en-US" sz="3600" baseline="30000" dirty="0">
                        <a:solidFill>
                          <a:srgbClr val="0000FF"/>
                        </a:solidFill>
                      </a:endParaRPr>
                    </a:p>
                  </a:txBody>
                  <a:tcPr/>
                </a:tc>
              </a:tr>
              <a:tr h="541867">
                <a:tc>
                  <a:txBody>
                    <a:bodyPr/>
                    <a:lstStyle/>
                    <a:p>
                      <a:pPr algn="ctr"/>
                      <a:r>
                        <a:rPr lang="en-US" sz="3600" dirty="0" smtClean="0">
                          <a:solidFill>
                            <a:srgbClr val="0000FF"/>
                          </a:solidFill>
                        </a:rPr>
                        <a:t>Electricity (2005)</a:t>
                      </a:r>
                      <a:endParaRPr lang="en-US" sz="3600" dirty="0">
                        <a:solidFill>
                          <a:srgbClr val="0000FF"/>
                        </a:solidFill>
                      </a:endParaRPr>
                    </a:p>
                  </a:txBody>
                  <a:tcPr/>
                </a:tc>
                <a:tc>
                  <a:txBody>
                    <a:bodyPr/>
                    <a:lstStyle/>
                    <a:p>
                      <a:pPr algn="ctr"/>
                      <a:r>
                        <a:rPr lang="en-US" sz="3600" dirty="0" smtClean="0">
                          <a:solidFill>
                            <a:srgbClr val="0000FF"/>
                          </a:solidFill>
                        </a:rPr>
                        <a:t>5.7x10</a:t>
                      </a:r>
                      <a:r>
                        <a:rPr lang="en-US" sz="3600" baseline="30000" dirty="0" smtClean="0">
                          <a:solidFill>
                            <a:srgbClr val="0000FF"/>
                          </a:solidFill>
                        </a:rPr>
                        <a:t>16</a:t>
                      </a:r>
                      <a:endParaRPr lang="en-US" sz="3600" baseline="30000" dirty="0">
                        <a:solidFill>
                          <a:srgbClr val="0000FF"/>
                        </a:solidFill>
                      </a:endParaRPr>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8" name="Date Placeholder 4"/>
          <p:cNvSpPr>
            <a:spLocks noGrp="1"/>
          </p:cNvSpPr>
          <p:nvPr>
            <p:ph type="dt" sz="quarter" idx="10"/>
          </p:nvPr>
        </p:nvSpPr>
        <p:spPr>
          <a:noFill/>
        </p:spPr>
        <p:txBody>
          <a:bodyPr/>
          <a:lstStyle/>
          <a:p>
            <a:r>
              <a:rPr lang="en-US" smtClean="0"/>
              <a:t>Thursday, June 23, 2011</a:t>
            </a:r>
          </a:p>
        </p:txBody>
      </p:sp>
      <p:sp>
        <p:nvSpPr>
          <p:cNvPr id="21509" name="Slide Number Placeholder 6"/>
          <p:cNvSpPr>
            <a:spLocks noGrp="1"/>
          </p:cNvSpPr>
          <p:nvPr>
            <p:ph type="sldNum" sz="quarter" idx="12"/>
          </p:nvPr>
        </p:nvSpPr>
        <p:spPr>
          <a:noFill/>
        </p:spPr>
        <p:txBody>
          <a:bodyPr/>
          <a:lstStyle/>
          <a:p>
            <a:fld id="{E34E773F-D092-6C4D-8EFB-7765E82DFB82}" type="slidenum">
              <a:rPr lang="en-US" smtClean="0"/>
              <a:pPr/>
              <a:t>2</a:t>
            </a:fld>
            <a:endParaRPr lang="en-US" smtClean="0"/>
          </a:p>
        </p:txBody>
      </p:sp>
      <p:sp>
        <p:nvSpPr>
          <p:cNvPr id="21510" name="Rectangle 2"/>
          <p:cNvSpPr>
            <a:spLocks noGrp="1" noChangeArrowheads="1"/>
          </p:cNvSpPr>
          <p:nvPr>
            <p:ph type="title"/>
          </p:nvPr>
        </p:nvSpPr>
        <p:spPr>
          <a:xfrm>
            <a:off x="685800" y="76200"/>
            <a:ext cx="7772400" cy="914400"/>
          </a:xfrm>
        </p:spPr>
        <p:txBody>
          <a:bodyPr/>
          <a:lstStyle/>
          <a:p>
            <a:r>
              <a:rPr lang="en-US" dirty="0" smtClean="0"/>
              <a:t>Announcements</a:t>
            </a:r>
            <a:endParaRPr lang="en-US" dirty="0"/>
          </a:p>
        </p:txBody>
      </p:sp>
      <p:sp>
        <p:nvSpPr>
          <p:cNvPr id="92163" name="Rectangle 3"/>
          <p:cNvSpPr>
            <a:spLocks noGrp="1" noChangeArrowheads="1"/>
          </p:cNvSpPr>
          <p:nvPr>
            <p:ph type="body" sz="half" idx="1"/>
          </p:nvPr>
        </p:nvSpPr>
        <p:spPr>
          <a:xfrm>
            <a:off x="457200" y="762000"/>
            <a:ext cx="8382000" cy="5334000"/>
          </a:xfrm>
        </p:spPr>
        <p:txBody>
          <a:bodyPr/>
          <a:lstStyle/>
          <a:p>
            <a:pPr>
              <a:lnSpc>
                <a:spcPct val="90000"/>
              </a:lnSpc>
            </a:pPr>
            <a:r>
              <a:rPr lang="en-US" sz="3600" dirty="0" smtClean="0"/>
              <a:t>Mid-term exam results</a:t>
            </a:r>
          </a:p>
          <a:p>
            <a:pPr lvl="1">
              <a:lnSpc>
                <a:spcPct val="90000"/>
              </a:lnSpc>
            </a:pPr>
            <a:r>
              <a:rPr lang="en-US" dirty="0" smtClean="0"/>
              <a:t>Class average: 65.3/99</a:t>
            </a:r>
          </a:p>
          <a:p>
            <a:pPr lvl="2">
              <a:lnSpc>
                <a:spcPct val="90000"/>
              </a:lnSpc>
            </a:pPr>
            <a:r>
              <a:rPr lang="en-US" dirty="0" smtClean="0"/>
              <a:t>Equivalent to 66/100</a:t>
            </a:r>
          </a:p>
          <a:p>
            <a:pPr lvl="2">
              <a:lnSpc>
                <a:spcPct val="90000"/>
              </a:lnSpc>
            </a:pPr>
            <a:r>
              <a:rPr lang="en-US" dirty="0" smtClean="0"/>
              <a:t>Incredibly consistent with quiz results!!</a:t>
            </a:r>
          </a:p>
          <a:p>
            <a:pPr lvl="1">
              <a:lnSpc>
                <a:spcPct val="90000"/>
              </a:lnSpc>
            </a:pPr>
            <a:r>
              <a:rPr lang="en-US" dirty="0" smtClean="0"/>
              <a:t>Class top score: 92/99</a:t>
            </a:r>
          </a:p>
          <a:p>
            <a:pPr>
              <a:lnSpc>
                <a:spcPct val="90000"/>
              </a:lnSpc>
            </a:pPr>
            <a:r>
              <a:rPr lang="en-US" dirty="0" smtClean="0"/>
              <a:t>Evaluation policy</a:t>
            </a:r>
          </a:p>
          <a:p>
            <a:pPr lvl="1">
              <a:lnSpc>
                <a:spcPct val="90000"/>
              </a:lnSpc>
            </a:pPr>
            <a:r>
              <a:rPr lang="en-US" dirty="0" smtClean="0"/>
              <a:t>Homework: 30%</a:t>
            </a:r>
          </a:p>
          <a:p>
            <a:pPr lvl="1">
              <a:lnSpc>
                <a:spcPct val="90000"/>
              </a:lnSpc>
            </a:pPr>
            <a:r>
              <a:rPr lang="en-US" dirty="0" smtClean="0"/>
              <a:t>Midterm and final comprehensive exam: 22.5% each</a:t>
            </a:r>
          </a:p>
          <a:p>
            <a:pPr lvl="1">
              <a:lnSpc>
                <a:spcPct val="90000"/>
              </a:lnSpc>
            </a:pPr>
            <a:r>
              <a:rPr lang="en-US" dirty="0" smtClean="0"/>
              <a:t>Lab: 15%</a:t>
            </a:r>
          </a:p>
          <a:p>
            <a:pPr lvl="1">
              <a:lnSpc>
                <a:spcPct val="90000"/>
              </a:lnSpc>
            </a:pPr>
            <a:r>
              <a:rPr lang="en-US" dirty="0" smtClean="0"/>
              <a:t>Quizzes: 10%</a:t>
            </a:r>
          </a:p>
          <a:p>
            <a:pPr lvl="1">
              <a:lnSpc>
                <a:spcPct val="90000"/>
              </a:lnSpc>
            </a:pPr>
            <a:r>
              <a:rPr lang="en-US" dirty="0" smtClean="0"/>
              <a:t>Extra credit: 10%</a:t>
            </a:r>
            <a:endParaRPr lang="en-US" dirty="0"/>
          </a:p>
        </p:txBody>
      </p:sp>
      <p:sp>
        <p:nvSpPr>
          <p:cNvPr id="21512" name="Footer Placeholder 7"/>
          <p:cNvSpPr>
            <a:spLocks noGrp="1"/>
          </p:cNvSpPr>
          <p:nvPr>
            <p:ph type="ftr" sz="quarter" idx="11"/>
          </p:nvPr>
        </p:nvSpPr>
        <p:spPr>
          <a:noFill/>
        </p:spPr>
        <p:txBody>
          <a:bodyPr/>
          <a:lstStyle/>
          <a:p>
            <a:r>
              <a:rPr lang="en-US" smtClean="0"/>
              <a:t>PHYS 1443-001, Spring 2011 Dr. Jaehoon Yu</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8" name="Date Placeholder 4"/>
          <p:cNvSpPr>
            <a:spLocks noGrp="1"/>
          </p:cNvSpPr>
          <p:nvPr>
            <p:ph type="dt" sz="quarter" idx="10"/>
          </p:nvPr>
        </p:nvSpPr>
        <p:spPr>
          <a:noFill/>
        </p:spPr>
        <p:txBody>
          <a:bodyPr/>
          <a:lstStyle/>
          <a:p>
            <a:r>
              <a:rPr lang="en-US" smtClean="0"/>
              <a:t>Thursday, June 23, 2011</a:t>
            </a:r>
          </a:p>
        </p:txBody>
      </p:sp>
      <p:sp>
        <p:nvSpPr>
          <p:cNvPr id="21509" name="Slide Number Placeholder 6"/>
          <p:cNvSpPr>
            <a:spLocks noGrp="1"/>
          </p:cNvSpPr>
          <p:nvPr>
            <p:ph type="sldNum" sz="quarter" idx="12"/>
          </p:nvPr>
        </p:nvSpPr>
        <p:spPr>
          <a:noFill/>
        </p:spPr>
        <p:txBody>
          <a:bodyPr/>
          <a:lstStyle/>
          <a:p>
            <a:fld id="{E34E773F-D092-6C4D-8EFB-7765E82DFB82}" type="slidenum">
              <a:rPr lang="en-US" smtClean="0"/>
              <a:pPr/>
              <a:t>3</a:t>
            </a:fld>
            <a:endParaRPr lang="en-US" smtClean="0"/>
          </a:p>
        </p:txBody>
      </p:sp>
      <p:sp>
        <p:nvSpPr>
          <p:cNvPr id="21510" name="Rectangle 2"/>
          <p:cNvSpPr>
            <a:spLocks noGrp="1" noChangeArrowheads="1"/>
          </p:cNvSpPr>
          <p:nvPr>
            <p:ph type="title"/>
          </p:nvPr>
        </p:nvSpPr>
        <p:spPr>
          <a:xfrm>
            <a:off x="685800" y="76200"/>
            <a:ext cx="7772400" cy="1219200"/>
          </a:xfrm>
        </p:spPr>
        <p:txBody>
          <a:bodyPr/>
          <a:lstStyle/>
          <a:p>
            <a:r>
              <a:rPr lang="en-US" dirty="0" smtClean="0"/>
              <a:t>Reminder: Special </a:t>
            </a:r>
            <a:r>
              <a:rPr lang="en-US" dirty="0"/>
              <a:t>Project</a:t>
            </a:r>
          </a:p>
        </p:txBody>
      </p:sp>
      <p:sp>
        <p:nvSpPr>
          <p:cNvPr id="92163" name="Rectangle 3"/>
          <p:cNvSpPr>
            <a:spLocks noGrp="1" noChangeArrowheads="1"/>
          </p:cNvSpPr>
          <p:nvPr>
            <p:ph type="body" sz="half" idx="1"/>
          </p:nvPr>
        </p:nvSpPr>
        <p:spPr>
          <a:xfrm>
            <a:off x="457200" y="1219200"/>
            <a:ext cx="8382000" cy="5181600"/>
          </a:xfrm>
        </p:spPr>
        <p:txBody>
          <a:bodyPr/>
          <a:lstStyle/>
          <a:p>
            <a:pPr>
              <a:lnSpc>
                <a:spcPct val="90000"/>
              </a:lnSpc>
            </a:pPr>
            <a:r>
              <a:rPr lang="en-US" sz="3600" dirty="0"/>
              <a:t>Derive the formula for the gravitational acceleration (   ) at the radius                    from the center, inside of the Earth. (10 points)</a:t>
            </a:r>
          </a:p>
          <a:p>
            <a:pPr>
              <a:lnSpc>
                <a:spcPct val="90000"/>
              </a:lnSpc>
            </a:pPr>
            <a:r>
              <a:rPr lang="en-US" sz="3600" dirty="0"/>
              <a:t>Compute the fractional magnitude of the  gravitational acceleration 1km and 500km inside the surface of the Earth with respect to that on the surface. (6 points, 3 points each)</a:t>
            </a:r>
          </a:p>
          <a:p>
            <a:pPr>
              <a:lnSpc>
                <a:spcPct val="90000"/>
              </a:lnSpc>
            </a:pPr>
            <a:r>
              <a:rPr lang="en-US" sz="3600" dirty="0"/>
              <a:t>Due at the beginning of the class</a:t>
            </a:r>
            <a:r>
              <a:rPr lang="en-US" sz="3600" dirty="0" smtClean="0"/>
              <a:t> Monday</a:t>
            </a:r>
            <a:r>
              <a:rPr lang="en-US" sz="3600" dirty="0"/>
              <a:t>,</a:t>
            </a:r>
            <a:r>
              <a:rPr lang="en-US" sz="3600" dirty="0" smtClean="0"/>
              <a:t> June 27</a:t>
            </a:r>
            <a:endParaRPr lang="en-US" sz="3600" dirty="0"/>
          </a:p>
        </p:txBody>
      </p:sp>
      <p:graphicFrame>
        <p:nvGraphicFramePr>
          <p:cNvPr id="92164" name="Object 2"/>
          <p:cNvGraphicFramePr>
            <a:graphicFrameLocks noChangeAspect="1"/>
          </p:cNvGraphicFramePr>
          <p:nvPr/>
        </p:nvGraphicFramePr>
        <p:xfrm>
          <a:off x="5943600" y="1676400"/>
          <a:ext cx="1828800" cy="715963"/>
        </p:xfrm>
        <a:graphic>
          <a:graphicData uri="http://schemas.openxmlformats.org/presentationml/2006/ole">
            <p:oleObj spid="_x0000_s546818" name="Equation" r:id="rId3" imgW="647640" imgH="253800" progId="Equation.DSMT4">
              <p:embed/>
            </p:oleObj>
          </a:graphicData>
        </a:graphic>
      </p:graphicFrame>
      <p:graphicFrame>
        <p:nvGraphicFramePr>
          <p:cNvPr id="92165" name="Object 3"/>
          <p:cNvGraphicFramePr>
            <a:graphicFrameLocks noChangeAspect="1"/>
          </p:cNvGraphicFramePr>
          <p:nvPr>
            <p:ph sz="half" idx="2"/>
          </p:nvPr>
        </p:nvGraphicFramePr>
        <p:xfrm>
          <a:off x="3048000" y="1727200"/>
          <a:ext cx="496888" cy="558800"/>
        </p:xfrm>
        <a:graphic>
          <a:graphicData uri="http://schemas.openxmlformats.org/presentationml/2006/ole">
            <p:oleObj spid="_x0000_s546819" name="Equation" r:id="rId4" imgW="203040" imgH="228600" progId="Equation.DSMT4">
              <p:embed/>
            </p:oleObj>
          </a:graphicData>
        </a:graphic>
      </p:graphicFrame>
      <p:sp>
        <p:nvSpPr>
          <p:cNvPr id="21512" name="Footer Placeholder 7"/>
          <p:cNvSpPr>
            <a:spLocks noGrp="1"/>
          </p:cNvSpPr>
          <p:nvPr>
            <p:ph type="ftr" sz="quarter" idx="11"/>
          </p:nvPr>
        </p:nvSpPr>
        <p:spPr>
          <a:noFill/>
        </p:spPr>
        <p:txBody>
          <a:bodyPr/>
          <a:lstStyle/>
          <a:p>
            <a:r>
              <a:rPr lang="en-US" smtClean="0"/>
              <a:t>PHYS 1443-001, Spring 2011 Dr. Jaehoon Yu</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1509" name="Rectangle 4"/>
          <p:cNvSpPr>
            <a:spLocks noGrp="1" noChangeArrowheads="1"/>
          </p:cNvSpPr>
          <p:nvPr>
            <p:ph type="dt" sz="quarter" idx="10"/>
          </p:nvPr>
        </p:nvSpPr>
        <p:spPr>
          <a:noFill/>
        </p:spPr>
        <p:txBody>
          <a:bodyPr/>
          <a:lstStyle/>
          <a:p>
            <a:r>
              <a:rPr lang="en-US" smtClean="0"/>
              <a:t>Thursday, June 23, 2011</a:t>
            </a:r>
          </a:p>
        </p:txBody>
      </p:sp>
      <p:sp>
        <p:nvSpPr>
          <p:cNvPr id="21510" name="Rectangle 5"/>
          <p:cNvSpPr>
            <a:spLocks noGrp="1" noChangeArrowheads="1"/>
          </p:cNvSpPr>
          <p:nvPr>
            <p:ph type="ftr" sz="quarter" idx="11"/>
          </p:nvPr>
        </p:nvSpPr>
        <p:spPr>
          <a:noFill/>
        </p:spPr>
        <p:txBody>
          <a:bodyPr/>
          <a:lstStyle/>
          <a:p>
            <a:r>
              <a:rPr lang="en-US" smtClean="0"/>
              <a:t>PHYS 1443-001, Spring 2011 Dr. Jaehoon Yu</a:t>
            </a:r>
          </a:p>
        </p:txBody>
      </p:sp>
      <p:sp>
        <p:nvSpPr>
          <p:cNvPr id="21511" name="Rectangle 6"/>
          <p:cNvSpPr>
            <a:spLocks noGrp="1" noChangeArrowheads="1"/>
          </p:cNvSpPr>
          <p:nvPr>
            <p:ph type="sldNum" sz="quarter" idx="12"/>
          </p:nvPr>
        </p:nvSpPr>
        <p:spPr>
          <a:noFill/>
        </p:spPr>
        <p:txBody>
          <a:bodyPr/>
          <a:lstStyle/>
          <a:p>
            <a:fld id="{1EEB4E4F-F6D3-EB40-AED5-FCDE57D29533}" type="slidenum">
              <a:rPr lang="en-US"/>
              <a:pPr/>
              <a:t>4</a:t>
            </a:fld>
            <a:endParaRPr lang="en-US"/>
          </a:p>
        </p:txBody>
      </p:sp>
      <p:sp>
        <p:nvSpPr>
          <p:cNvPr id="21512" name="Rectangle 2"/>
          <p:cNvSpPr>
            <a:spLocks noGrp="1" noChangeArrowheads="1"/>
          </p:cNvSpPr>
          <p:nvPr>
            <p:ph type="title"/>
          </p:nvPr>
        </p:nvSpPr>
        <p:spPr>
          <a:xfrm>
            <a:off x="381000" y="152400"/>
            <a:ext cx="8458200" cy="609600"/>
          </a:xfrm>
        </p:spPr>
        <p:txBody>
          <a:bodyPr/>
          <a:lstStyle/>
          <a:p>
            <a:r>
              <a:rPr lang="en-US" sz="3600"/>
              <a:t>Energy Diagram and the Equilibrium of a System</a:t>
            </a:r>
          </a:p>
        </p:txBody>
      </p:sp>
      <p:sp>
        <p:nvSpPr>
          <p:cNvPr id="120835" name="Text Box 3"/>
          <p:cNvSpPr txBox="1">
            <a:spLocks noChangeArrowheads="1"/>
          </p:cNvSpPr>
          <p:nvPr/>
        </p:nvSpPr>
        <p:spPr bwMode="auto">
          <a:xfrm>
            <a:off x="381000" y="914400"/>
            <a:ext cx="8458200" cy="485775"/>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a:solidFill>
                  <a:schemeClr val="accent2"/>
                </a:solidFill>
                <a:latin typeface="Monotype Corsiva" charset="0"/>
              </a:rPr>
              <a:t>One can draw potential energy as a function of position </a:t>
            </a:r>
            <a:r>
              <a:rPr lang="en-US">
                <a:solidFill>
                  <a:srgbClr val="FF0000"/>
                </a:solidFill>
                <a:latin typeface="Monotype Corsiva" charset="0"/>
                <a:sym typeface="Wingdings" charset="2"/>
              </a:rPr>
              <a:t> Energy Diagram</a:t>
            </a:r>
            <a:endParaRPr lang="en-US">
              <a:solidFill>
                <a:srgbClr val="FF0000"/>
              </a:solidFill>
              <a:latin typeface="Monotype Corsiva" charset="0"/>
            </a:endParaRPr>
          </a:p>
        </p:txBody>
      </p:sp>
      <p:graphicFrame>
        <p:nvGraphicFramePr>
          <p:cNvPr id="120836" name="Object 2"/>
          <p:cNvGraphicFramePr>
            <a:graphicFrameLocks noChangeAspect="1"/>
          </p:cNvGraphicFramePr>
          <p:nvPr/>
        </p:nvGraphicFramePr>
        <p:xfrm>
          <a:off x="6765925" y="1600200"/>
          <a:ext cx="777875" cy="577850"/>
        </p:xfrm>
        <a:graphic>
          <a:graphicData uri="http://schemas.openxmlformats.org/presentationml/2006/ole">
            <p:oleObj spid="_x0000_s502786" name="Equation" r:id="rId3" imgW="330120" imgH="228600" progId="Equation.3">
              <p:embed/>
            </p:oleObj>
          </a:graphicData>
        </a:graphic>
      </p:graphicFrame>
      <p:sp>
        <p:nvSpPr>
          <p:cNvPr id="120837" name="Text Box 5"/>
          <p:cNvSpPr txBox="1">
            <a:spLocks noChangeArrowheads="1"/>
          </p:cNvSpPr>
          <p:nvPr/>
        </p:nvSpPr>
        <p:spPr bwMode="auto">
          <a:xfrm>
            <a:off x="457200" y="1524000"/>
            <a:ext cx="5943600" cy="485775"/>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a:solidFill>
                  <a:schemeClr val="accent2"/>
                </a:solidFill>
                <a:latin typeface="Monotype Corsiva" charset="0"/>
              </a:rPr>
              <a:t>Let’s consider potential energy of a spring-ball system</a:t>
            </a:r>
          </a:p>
        </p:txBody>
      </p:sp>
      <p:sp>
        <p:nvSpPr>
          <p:cNvPr id="120838" name="Text Box 6"/>
          <p:cNvSpPr txBox="1">
            <a:spLocks noChangeArrowheads="1"/>
          </p:cNvSpPr>
          <p:nvPr/>
        </p:nvSpPr>
        <p:spPr bwMode="auto">
          <a:xfrm>
            <a:off x="4114800" y="2133600"/>
            <a:ext cx="1447800" cy="485775"/>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a:solidFill>
                  <a:schemeClr val="accent2"/>
                </a:solidFill>
                <a:latin typeface="Monotype Corsiva" charset="0"/>
              </a:rPr>
              <a:t>A Parabola</a:t>
            </a:r>
          </a:p>
        </p:txBody>
      </p:sp>
      <p:sp>
        <p:nvSpPr>
          <p:cNvPr id="120839" name="Text Box 7"/>
          <p:cNvSpPr txBox="1">
            <a:spLocks noChangeArrowheads="1"/>
          </p:cNvSpPr>
          <p:nvPr/>
        </p:nvSpPr>
        <p:spPr bwMode="auto">
          <a:xfrm>
            <a:off x="533400" y="2133600"/>
            <a:ext cx="3276600" cy="485775"/>
          </a:xfrm>
          <a:prstGeom prst="rect">
            <a:avLst/>
          </a:prstGeom>
          <a:solidFill>
            <a:srgbClr val="CCFFFF"/>
          </a:solidFill>
          <a:ln w="28575">
            <a:solidFill>
              <a:srgbClr val="FF0000"/>
            </a:solidFill>
            <a:miter lim="800000"/>
            <a:headEnd/>
            <a:tailEnd/>
          </a:ln>
        </p:spPr>
        <p:txBody>
          <a:bodyPr>
            <a:prstTxWarp prst="textNoShape">
              <a:avLst/>
            </a:prstTxWarp>
            <a:spAutoFit/>
          </a:bodyPr>
          <a:lstStyle/>
          <a:p>
            <a:pPr>
              <a:spcBef>
                <a:spcPct val="20000"/>
              </a:spcBef>
            </a:pPr>
            <a:r>
              <a:rPr lang="en-US">
                <a:solidFill>
                  <a:srgbClr val="FF0000"/>
                </a:solidFill>
                <a:latin typeface="Monotype Corsiva" charset="0"/>
              </a:rPr>
              <a:t>What shape is this diagram? </a:t>
            </a:r>
          </a:p>
        </p:txBody>
      </p:sp>
      <p:grpSp>
        <p:nvGrpSpPr>
          <p:cNvPr id="2" name="Group 8"/>
          <p:cNvGrpSpPr>
            <a:grpSpLocks/>
          </p:cNvGrpSpPr>
          <p:nvPr/>
        </p:nvGrpSpPr>
        <p:grpSpPr bwMode="auto">
          <a:xfrm>
            <a:off x="685800" y="4267200"/>
            <a:ext cx="2971800" cy="396875"/>
            <a:chOff x="432" y="2688"/>
            <a:chExt cx="1872" cy="250"/>
          </a:xfrm>
        </p:grpSpPr>
        <p:sp>
          <p:nvSpPr>
            <p:cNvPr id="21540" name="Text Box 9"/>
            <p:cNvSpPr txBox="1">
              <a:spLocks noChangeArrowheads="1"/>
            </p:cNvSpPr>
            <p:nvPr/>
          </p:nvSpPr>
          <p:spPr bwMode="auto">
            <a:xfrm>
              <a:off x="2064" y="2688"/>
              <a:ext cx="240" cy="250"/>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Monotype Corsiva" charset="0"/>
                </a:rPr>
                <a:t>x</a:t>
              </a:r>
            </a:p>
          </p:txBody>
        </p:sp>
        <p:sp>
          <p:nvSpPr>
            <p:cNvPr id="21541" name="Line 10"/>
            <p:cNvSpPr>
              <a:spLocks noChangeShapeType="1"/>
            </p:cNvSpPr>
            <p:nvPr/>
          </p:nvSpPr>
          <p:spPr bwMode="auto">
            <a:xfrm>
              <a:off x="432" y="2784"/>
              <a:ext cx="1584"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grpSp>
      <p:grpSp>
        <p:nvGrpSpPr>
          <p:cNvPr id="3" name="Group 11"/>
          <p:cNvGrpSpPr>
            <a:grpSpLocks/>
          </p:cNvGrpSpPr>
          <p:nvPr/>
        </p:nvGrpSpPr>
        <p:grpSpPr bwMode="auto">
          <a:xfrm>
            <a:off x="1905000" y="2819400"/>
            <a:ext cx="457200" cy="1905000"/>
            <a:chOff x="1200" y="1776"/>
            <a:chExt cx="288" cy="1200"/>
          </a:xfrm>
        </p:grpSpPr>
        <p:sp>
          <p:nvSpPr>
            <p:cNvPr id="21538" name="Line 12"/>
            <p:cNvSpPr>
              <a:spLocks noChangeShapeType="1"/>
            </p:cNvSpPr>
            <p:nvPr/>
          </p:nvSpPr>
          <p:spPr bwMode="auto">
            <a:xfrm flipV="1">
              <a:off x="1200" y="1824"/>
              <a:ext cx="0" cy="1152"/>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21539" name="Text Box 13"/>
            <p:cNvSpPr txBox="1">
              <a:spLocks noChangeArrowheads="1"/>
            </p:cNvSpPr>
            <p:nvPr/>
          </p:nvSpPr>
          <p:spPr bwMode="auto">
            <a:xfrm>
              <a:off x="1200" y="1776"/>
              <a:ext cx="288" cy="250"/>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Monotype Corsiva" charset="0"/>
                </a:rPr>
                <a:t>U</a:t>
              </a:r>
              <a:r>
                <a:rPr lang="en-US" sz="2000" baseline="-25000">
                  <a:solidFill>
                    <a:schemeClr val="accent2"/>
                  </a:solidFill>
                  <a:latin typeface="Monotype Corsiva" charset="0"/>
                </a:rPr>
                <a:t>s</a:t>
              </a:r>
              <a:endParaRPr lang="en-US" sz="2000">
                <a:solidFill>
                  <a:schemeClr val="accent2"/>
                </a:solidFill>
                <a:latin typeface="Monotype Corsiva" charset="0"/>
              </a:endParaRPr>
            </a:p>
          </p:txBody>
        </p:sp>
      </p:grpSp>
      <p:grpSp>
        <p:nvGrpSpPr>
          <p:cNvPr id="4" name="Group 14"/>
          <p:cNvGrpSpPr>
            <a:grpSpLocks/>
          </p:cNvGrpSpPr>
          <p:nvPr/>
        </p:nvGrpSpPr>
        <p:grpSpPr bwMode="auto">
          <a:xfrm>
            <a:off x="838200" y="3657600"/>
            <a:ext cx="2209800" cy="1082675"/>
            <a:chOff x="528" y="2304"/>
            <a:chExt cx="1392" cy="682"/>
          </a:xfrm>
        </p:grpSpPr>
        <p:sp>
          <p:nvSpPr>
            <p:cNvPr id="21533" name="Text Box 15"/>
            <p:cNvSpPr txBox="1">
              <a:spLocks noChangeArrowheads="1"/>
            </p:cNvSpPr>
            <p:nvPr/>
          </p:nvSpPr>
          <p:spPr bwMode="auto">
            <a:xfrm>
              <a:off x="528" y="2736"/>
              <a:ext cx="336" cy="250"/>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-x</a:t>
              </a:r>
              <a:r>
                <a:rPr lang="en-US" sz="2000" baseline="-25000">
                  <a:solidFill>
                    <a:schemeClr val="accent2"/>
                  </a:solidFill>
                  <a:latin typeface="Arial Narrow" charset="0"/>
                </a:rPr>
                <a:t>m</a:t>
              </a:r>
            </a:p>
          </p:txBody>
        </p:sp>
        <p:sp>
          <p:nvSpPr>
            <p:cNvPr id="21534" name="Line 16"/>
            <p:cNvSpPr>
              <a:spLocks noChangeShapeType="1"/>
            </p:cNvSpPr>
            <p:nvPr/>
          </p:nvSpPr>
          <p:spPr bwMode="auto">
            <a:xfrm>
              <a:off x="672" y="2304"/>
              <a:ext cx="0" cy="480"/>
            </a:xfrm>
            <a:prstGeom prst="line">
              <a:avLst/>
            </a:prstGeom>
            <a:noFill/>
            <a:ln w="28575">
              <a:solidFill>
                <a:srgbClr val="FF3399"/>
              </a:solidFill>
              <a:prstDash val="dash"/>
              <a:round/>
              <a:headEnd/>
              <a:tailEnd/>
            </a:ln>
          </p:spPr>
          <p:txBody>
            <a:bodyPr>
              <a:prstTxWarp prst="textNoShape">
                <a:avLst/>
              </a:prstTxWarp>
            </a:bodyPr>
            <a:lstStyle/>
            <a:p>
              <a:endParaRPr lang="en-US"/>
            </a:p>
          </p:txBody>
        </p:sp>
        <p:sp>
          <p:nvSpPr>
            <p:cNvPr id="21535" name="Line 17"/>
            <p:cNvSpPr>
              <a:spLocks noChangeShapeType="1"/>
            </p:cNvSpPr>
            <p:nvPr/>
          </p:nvSpPr>
          <p:spPr bwMode="auto">
            <a:xfrm>
              <a:off x="1728" y="2304"/>
              <a:ext cx="0" cy="480"/>
            </a:xfrm>
            <a:prstGeom prst="line">
              <a:avLst/>
            </a:prstGeom>
            <a:noFill/>
            <a:ln w="28575">
              <a:solidFill>
                <a:srgbClr val="FF3399"/>
              </a:solidFill>
              <a:prstDash val="dash"/>
              <a:round/>
              <a:headEnd/>
              <a:tailEnd/>
            </a:ln>
          </p:spPr>
          <p:txBody>
            <a:bodyPr>
              <a:prstTxWarp prst="textNoShape">
                <a:avLst/>
              </a:prstTxWarp>
            </a:bodyPr>
            <a:lstStyle/>
            <a:p>
              <a:endParaRPr lang="en-US"/>
            </a:p>
          </p:txBody>
        </p:sp>
        <p:sp>
          <p:nvSpPr>
            <p:cNvPr id="21536" name="Text Box 18"/>
            <p:cNvSpPr txBox="1">
              <a:spLocks noChangeArrowheads="1"/>
            </p:cNvSpPr>
            <p:nvPr/>
          </p:nvSpPr>
          <p:spPr bwMode="auto">
            <a:xfrm>
              <a:off x="1632" y="2736"/>
              <a:ext cx="288" cy="250"/>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x</a:t>
              </a:r>
              <a:r>
                <a:rPr lang="en-US" sz="2000" baseline="-25000">
                  <a:solidFill>
                    <a:schemeClr val="accent2"/>
                  </a:solidFill>
                  <a:latin typeface="Arial Narrow" charset="0"/>
                </a:rPr>
                <a:t>m</a:t>
              </a:r>
            </a:p>
          </p:txBody>
        </p:sp>
        <p:sp>
          <p:nvSpPr>
            <p:cNvPr id="21537" name="Line 19"/>
            <p:cNvSpPr>
              <a:spLocks noChangeShapeType="1"/>
            </p:cNvSpPr>
            <p:nvPr/>
          </p:nvSpPr>
          <p:spPr bwMode="auto">
            <a:xfrm>
              <a:off x="672" y="2304"/>
              <a:ext cx="1056" cy="0"/>
            </a:xfrm>
            <a:prstGeom prst="line">
              <a:avLst/>
            </a:prstGeom>
            <a:noFill/>
            <a:ln w="28575">
              <a:solidFill>
                <a:srgbClr val="FF3399"/>
              </a:solidFill>
              <a:prstDash val="dash"/>
              <a:round/>
              <a:headEnd/>
              <a:tailEnd/>
            </a:ln>
          </p:spPr>
          <p:txBody>
            <a:bodyPr>
              <a:prstTxWarp prst="textNoShape">
                <a:avLst/>
              </a:prstTxWarp>
            </a:bodyPr>
            <a:lstStyle/>
            <a:p>
              <a:endParaRPr lang="en-US"/>
            </a:p>
          </p:txBody>
        </p:sp>
      </p:grpSp>
      <p:grpSp>
        <p:nvGrpSpPr>
          <p:cNvPr id="5" name="Group 20"/>
          <p:cNvGrpSpPr>
            <a:grpSpLocks/>
          </p:cNvGrpSpPr>
          <p:nvPr/>
        </p:nvGrpSpPr>
        <p:grpSpPr bwMode="auto">
          <a:xfrm>
            <a:off x="609600" y="3086100"/>
            <a:ext cx="2286000" cy="1333500"/>
            <a:chOff x="384" y="1944"/>
            <a:chExt cx="1440" cy="840"/>
          </a:xfrm>
        </p:grpSpPr>
        <p:sp>
          <p:nvSpPr>
            <p:cNvPr id="21532" name="Freeform 21"/>
            <p:cNvSpPr>
              <a:spLocks/>
            </p:cNvSpPr>
            <p:nvPr/>
          </p:nvSpPr>
          <p:spPr bwMode="auto">
            <a:xfrm>
              <a:off x="576" y="2160"/>
              <a:ext cx="1248" cy="624"/>
            </a:xfrm>
            <a:custGeom>
              <a:avLst/>
              <a:gdLst>
                <a:gd name="T0" fmla="*/ 0 w 1248"/>
                <a:gd name="T1" fmla="*/ 0 h 624"/>
                <a:gd name="T2" fmla="*/ 624 w 1248"/>
                <a:gd name="T3" fmla="*/ 624 h 624"/>
                <a:gd name="T4" fmla="*/ 1248 w 1248"/>
                <a:gd name="T5" fmla="*/ 0 h 624"/>
                <a:gd name="T6" fmla="*/ 0 60000 65536"/>
                <a:gd name="T7" fmla="*/ 0 60000 65536"/>
                <a:gd name="T8" fmla="*/ 0 60000 65536"/>
                <a:gd name="T9" fmla="*/ 0 w 1248"/>
                <a:gd name="T10" fmla="*/ 0 h 624"/>
                <a:gd name="T11" fmla="*/ 1248 w 1248"/>
                <a:gd name="T12" fmla="*/ 624 h 624"/>
              </a:gdLst>
              <a:ahLst/>
              <a:cxnLst>
                <a:cxn ang="T6">
                  <a:pos x="T0" y="T1"/>
                </a:cxn>
                <a:cxn ang="T7">
                  <a:pos x="T2" y="T3"/>
                </a:cxn>
                <a:cxn ang="T8">
                  <a:pos x="T4" y="T5"/>
                </a:cxn>
              </a:cxnLst>
              <a:rect l="T9" t="T10" r="T11" b="T12"/>
              <a:pathLst>
                <a:path w="1248" h="624">
                  <a:moveTo>
                    <a:pt x="0" y="0"/>
                  </a:moveTo>
                  <a:cubicBezTo>
                    <a:pt x="208" y="312"/>
                    <a:pt x="416" y="624"/>
                    <a:pt x="624" y="624"/>
                  </a:cubicBezTo>
                  <a:cubicBezTo>
                    <a:pt x="832" y="624"/>
                    <a:pt x="1144" y="104"/>
                    <a:pt x="1248" y="0"/>
                  </a:cubicBezTo>
                </a:path>
              </a:pathLst>
            </a:custGeom>
            <a:noFill/>
            <a:ln w="28575">
              <a:solidFill>
                <a:srgbClr val="008000"/>
              </a:solidFill>
              <a:round/>
              <a:headEnd/>
              <a:tailEnd/>
            </a:ln>
          </p:spPr>
          <p:txBody>
            <a:bodyPr>
              <a:prstTxWarp prst="textNoShape">
                <a:avLst/>
              </a:prstTxWarp>
            </a:bodyPr>
            <a:lstStyle/>
            <a:p>
              <a:endParaRPr lang="en-US"/>
            </a:p>
          </p:txBody>
        </p:sp>
        <p:graphicFrame>
          <p:nvGraphicFramePr>
            <p:cNvPr id="21508" name="Object 4"/>
            <p:cNvGraphicFramePr>
              <a:graphicFrameLocks noChangeAspect="1"/>
            </p:cNvGraphicFramePr>
            <p:nvPr/>
          </p:nvGraphicFramePr>
          <p:xfrm>
            <a:off x="384" y="1944"/>
            <a:ext cx="432" cy="216"/>
          </p:xfrm>
          <a:graphic>
            <a:graphicData uri="http://schemas.openxmlformats.org/presentationml/2006/ole">
              <p:oleObj spid="_x0000_s502788" name="Equation" r:id="rId4" imgW="622080" imgH="393480" progId="Equation.DSMT4">
                <p:embed/>
              </p:oleObj>
            </a:graphicData>
          </a:graphic>
        </p:graphicFrame>
      </p:grpSp>
      <p:sp>
        <p:nvSpPr>
          <p:cNvPr id="120855" name="Text Box 23"/>
          <p:cNvSpPr txBox="1">
            <a:spLocks noChangeArrowheads="1"/>
          </p:cNvSpPr>
          <p:nvPr/>
        </p:nvSpPr>
        <p:spPr bwMode="auto">
          <a:xfrm>
            <a:off x="3505200" y="2819400"/>
            <a:ext cx="4038600" cy="425450"/>
          </a:xfrm>
          <a:prstGeom prst="rect">
            <a:avLst/>
          </a:prstGeom>
          <a:solidFill>
            <a:srgbClr val="CCFFFF"/>
          </a:solidFill>
          <a:ln w="28575">
            <a:solidFill>
              <a:srgbClr val="FF0000"/>
            </a:solid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What does this energy diagram tell you?</a:t>
            </a:r>
          </a:p>
        </p:txBody>
      </p:sp>
      <p:sp>
        <p:nvSpPr>
          <p:cNvPr id="120856" name="Text Box 24"/>
          <p:cNvSpPr txBox="1">
            <a:spLocks noChangeArrowheads="1"/>
          </p:cNvSpPr>
          <p:nvPr/>
        </p:nvSpPr>
        <p:spPr bwMode="auto">
          <a:xfrm>
            <a:off x="3505200" y="3352800"/>
            <a:ext cx="5105400" cy="2062103"/>
          </a:xfrm>
          <a:prstGeom prst="rect">
            <a:avLst/>
          </a:prstGeom>
          <a:noFill/>
          <a:ln w="28575">
            <a:noFill/>
            <a:miter lim="800000"/>
            <a:headEnd/>
            <a:tailEnd/>
          </a:ln>
        </p:spPr>
        <p:txBody>
          <a:bodyPr>
            <a:prstTxWarp prst="textNoShape">
              <a:avLst/>
            </a:prstTxWarp>
            <a:spAutoFit/>
          </a:bodyPr>
          <a:lstStyle/>
          <a:p>
            <a:pPr marL="457200" indent="-457200">
              <a:spcBef>
                <a:spcPct val="20000"/>
              </a:spcBef>
              <a:buFontTx/>
              <a:buAutoNum type="arabicPeriod"/>
            </a:pPr>
            <a:r>
              <a:rPr lang="en-US" sz="2000" dirty="0">
                <a:solidFill>
                  <a:srgbClr val="FF0000"/>
                </a:solidFill>
                <a:latin typeface="Monotype Corsiva" charset="0"/>
              </a:rPr>
              <a:t>Potential energy for this system is the same independent of the sign of the position.  </a:t>
            </a:r>
          </a:p>
          <a:p>
            <a:pPr marL="457200" indent="-457200">
              <a:spcBef>
                <a:spcPct val="20000"/>
              </a:spcBef>
              <a:buFontTx/>
              <a:buAutoNum type="arabicPeriod"/>
            </a:pPr>
            <a:r>
              <a:rPr lang="en-US" sz="2000" dirty="0">
                <a:solidFill>
                  <a:srgbClr val="FF0000"/>
                </a:solidFill>
                <a:latin typeface="Monotype Corsiva" charset="0"/>
              </a:rPr>
              <a:t>The force is 0 when the slope of the potential energy curve is </a:t>
            </a:r>
            <a:r>
              <a:rPr lang="en-US" sz="2000" dirty="0" smtClean="0">
                <a:solidFill>
                  <a:srgbClr val="FF0000"/>
                </a:solidFill>
                <a:latin typeface="Monotype Corsiva" charset="0"/>
              </a:rPr>
              <a:t>0 at the position.</a:t>
            </a:r>
            <a:endParaRPr lang="en-US" sz="2000" dirty="0">
              <a:solidFill>
                <a:srgbClr val="FF0000"/>
              </a:solidFill>
              <a:latin typeface="Monotype Corsiva" charset="0"/>
            </a:endParaRPr>
          </a:p>
          <a:p>
            <a:pPr marL="457200" indent="-457200">
              <a:spcBef>
                <a:spcPct val="20000"/>
              </a:spcBef>
              <a:buFontTx/>
              <a:buAutoNum type="arabicPeriod"/>
            </a:pPr>
            <a:r>
              <a:rPr lang="en-US" sz="2000" dirty="0" err="1">
                <a:solidFill>
                  <a:srgbClr val="FF0000"/>
                </a:solidFill>
                <a:latin typeface="Monotype Corsiva" charset="0"/>
              </a:rPr>
              <a:t>x</a:t>
            </a:r>
            <a:r>
              <a:rPr lang="en-US" sz="2000" dirty="0">
                <a:solidFill>
                  <a:srgbClr val="FF0000"/>
                </a:solidFill>
                <a:latin typeface="Monotype Corsiva" charset="0"/>
              </a:rPr>
              <a:t>=0 is the stable equilibrium position of this system where the potential energy is minimum.</a:t>
            </a:r>
          </a:p>
        </p:txBody>
      </p:sp>
      <p:sp>
        <p:nvSpPr>
          <p:cNvPr id="120857" name="Text Box 25"/>
          <p:cNvSpPr txBox="1">
            <a:spLocks noChangeArrowheads="1"/>
          </p:cNvSpPr>
          <p:nvPr/>
        </p:nvSpPr>
        <p:spPr bwMode="auto">
          <a:xfrm>
            <a:off x="304800" y="5410200"/>
            <a:ext cx="8534400" cy="396875"/>
          </a:xfrm>
          <a:prstGeom prst="rect">
            <a:avLst/>
          </a:prstGeom>
          <a:solidFill>
            <a:srgbClr val="FFFFCC"/>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Monotype Corsiva" charset="0"/>
              </a:rPr>
              <a:t>Position of a </a:t>
            </a:r>
            <a:r>
              <a:rPr lang="en-US" sz="2000">
                <a:solidFill>
                  <a:srgbClr val="FF0000"/>
                </a:solidFill>
                <a:latin typeface="Monotype Corsiva" charset="0"/>
              </a:rPr>
              <a:t>stable equilibrium</a:t>
            </a:r>
            <a:r>
              <a:rPr lang="en-US" sz="2000">
                <a:solidFill>
                  <a:schemeClr val="accent2"/>
                </a:solidFill>
                <a:latin typeface="Monotype Corsiva" charset="0"/>
              </a:rPr>
              <a:t> corresponds to points where potential energy is at a </a:t>
            </a:r>
            <a:r>
              <a:rPr lang="en-US" sz="2000">
                <a:solidFill>
                  <a:srgbClr val="FF0000"/>
                </a:solidFill>
                <a:latin typeface="Monotype Corsiva" charset="0"/>
              </a:rPr>
              <a:t>minimum.</a:t>
            </a:r>
            <a:r>
              <a:rPr lang="en-US" sz="2000">
                <a:solidFill>
                  <a:schemeClr val="accent2"/>
                </a:solidFill>
                <a:latin typeface="Monotype Corsiva" charset="0"/>
              </a:rPr>
              <a:t> </a:t>
            </a:r>
          </a:p>
        </p:txBody>
      </p:sp>
      <p:sp>
        <p:nvSpPr>
          <p:cNvPr id="120858" name="Text Box 26"/>
          <p:cNvSpPr txBox="1">
            <a:spLocks noChangeArrowheads="1"/>
          </p:cNvSpPr>
          <p:nvPr/>
        </p:nvSpPr>
        <p:spPr bwMode="auto">
          <a:xfrm>
            <a:off x="304800" y="5899150"/>
            <a:ext cx="86868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Monotype Corsiva" charset="0"/>
              </a:rPr>
              <a:t>Position of an </a:t>
            </a:r>
            <a:r>
              <a:rPr lang="en-US" sz="2000">
                <a:solidFill>
                  <a:srgbClr val="FF0000"/>
                </a:solidFill>
                <a:latin typeface="Monotype Corsiva" charset="0"/>
              </a:rPr>
              <a:t>unstable equilibrium</a:t>
            </a:r>
            <a:r>
              <a:rPr lang="en-US" sz="2000">
                <a:solidFill>
                  <a:schemeClr val="accent2"/>
                </a:solidFill>
                <a:latin typeface="Monotype Corsiva" charset="0"/>
              </a:rPr>
              <a:t> corresponds to points where potential energy is a </a:t>
            </a:r>
            <a:r>
              <a:rPr lang="en-US" sz="2000">
                <a:solidFill>
                  <a:srgbClr val="FF0000"/>
                </a:solidFill>
                <a:latin typeface="Monotype Corsiva" charset="0"/>
              </a:rPr>
              <a:t>maximum</a:t>
            </a:r>
            <a:r>
              <a:rPr lang="en-US" sz="2000">
                <a:solidFill>
                  <a:schemeClr val="accent2"/>
                </a:solidFill>
                <a:latin typeface="Monotype Corsiva" charset="0"/>
              </a:rPr>
              <a:t>. </a:t>
            </a:r>
          </a:p>
        </p:txBody>
      </p:sp>
      <p:sp>
        <p:nvSpPr>
          <p:cNvPr id="120859" name="Freeform 27"/>
          <p:cNvSpPr>
            <a:spLocks/>
          </p:cNvSpPr>
          <p:nvPr/>
        </p:nvSpPr>
        <p:spPr bwMode="auto">
          <a:xfrm rot="10800000">
            <a:off x="914400" y="4572000"/>
            <a:ext cx="1981200" cy="762000"/>
          </a:xfrm>
          <a:custGeom>
            <a:avLst/>
            <a:gdLst>
              <a:gd name="T0" fmla="*/ 0 w 1248"/>
              <a:gd name="T1" fmla="*/ 0 h 624"/>
              <a:gd name="T2" fmla="*/ 2147483647 w 1248"/>
              <a:gd name="T3" fmla="*/ 2147483647 h 624"/>
              <a:gd name="T4" fmla="*/ 2147483647 w 1248"/>
              <a:gd name="T5" fmla="*/ 0 h 624"/>
              <a:gd name="T6" fmla="*/ 0 60000 65536"/>
              <a:gd name="T7" fmla="*/ 0 60000 65536"/>
              <a:gd name="T8" fmla="*/ 0 60000 65536"/>
              <a:gd name="T9" fmla="*/ 0 w 1248"/>
              <a:gd name="T10" fmla="*/ 0 h 624"/>
              <a:gd name="T11" fmla="*/ 1248 w 1248"/>
              <a:gd name="T12" fmla="*/ 624 h 624"/>
            </a:gdLst>
            <a:ahLst/>
            <a:cxnLst>
              <a:cxn ang="T6">
                <a:pos x="T0" y="T1"/>
              </a:cxn>
              <a:cxn ang="T7">
                <a:pos x="T2" y="T3"/>
              </a:cxn>
              <a:cxn ang="T8">
                <a:pos x="T4" y="T5"/>
              </a:cxn>
            </a:cxnLst>
            <a:rect l="T9" t="T10" r="T11" b="T12"/>
            <a:pathLst>
              <a:path w="1248" h="624">
                <a:moveTo>
                  <a:pt x="0" y="0"/>
                </a:moveTo>
                <a:cubicBezTo>
                  <a:pt x="208" y="312"/>
                  <a:pt x="416" y="624"/>
                  <a:pt x="624" y="624"/>
                </a:cubicBezTo>
                <a:cubicBezTo>
                  <a:pt x="832" y="624"/>
                  <a:pt x="1144" y="104"/>
                  <a:pt x="1248" y="0"/>
                </a:cubicBezTo>
              </a:path>
            </a:pathLst>
          </a:custGeom>
          <a:noFill/>
          <a:ln w="28575">
            <a:solidFill>
              <a:srgbClr val="008000"/>
            </a:solidFill>
            <a:round/>
            <a:headEnd/>
            <a:tailEnd/>
          </a:ln>
        </p:spPr>
        <p:txBody>
          <a:bodyPr>
            <a:prstTxWarp prst="textNoShape">
              <a:avLst/>
            </a:prstTxWarp>
          </a:bodyPr>
          <a:lstStyle/>
          <a:p>
            <a:endParaRPr lang="en-US"/>
          </a:p>
        </p:txBody>
      </p:sp>
      <p:grpSp>
        <p:nvGrpSpPr>
          <p:cNvPr id="6" name="Group 28"/>
          <p:cNvGrpSpPr>
            <a:grpSpLocks/>
          </p:cNvGrpSpPr>
          <p:nvPr/>
        </p:nvGrpSpPr>
        <p:grpSpPr bwMode="auto">
          <a:xfrm>
            <a:off x="152400" y="3598863"/>
            <a:ext cx="1752600" cy="835025"/>
            <a:chOff x="96" y="2267"/>
            <a:chExt cx="1104" cy="526"/>
          </a:xfrm>
        </p:grpSpPr>
        <p:sp>
          <p:nvSpPr>
            <p:cNvPr id="21530" name="Text Box 29"/>
            <p:cNvSpPr txBox="1">
              <a:spLocks noChangeArrowheads="1"/>
            </p:cNvSpPr>
            <p:nvPr/>
          </p:nvSpPr>
          <p:spPr bwMode="auto">
            <a:xfrm>
              <a:off x="96" y="2267"/>
              <a:ext cx="528" cy="421"/>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sz="1200">
                  <a:solidFill>
                    <a:schemeClr val="accent2"/>
                  </a:solidFill>
                  <a:latin typeface="Arial Narrow" charset="0"/>
                </a:rPr>
                <a:t>Minimum</a:t>
              </a:r>
              <a:r>
                <a:rPr lang="en-US" sz="1200">
                  <a:solidFill>
                    <a:schemeClr val="accent2"/>
                  </a:solidFill>
                  <a:latin typeface="Arial Narrow" charset="0"/>
                  <a:sym typeface="Wingdings" charset="2"/>
                </a:rPr>
                <a:t> Stable equilibrium </a:t>
              </a:r>
              <a:endParaRPr lang="en-US" sz="1200">
                <a:solidFill>
                  <a:schemeClr val="accent2"/>
                </a:solidFill>
                <a:latin typeface="Arial Narrow" charset="0"/>
              </a:endParaRPr>
            </a:p>
          </p:txBody>
        </p:sp>
        <p:cxnSp>
          <p:nvCxnSpPr>
            <p:cNvPr id="21531" name="AutoShape 30"/>
            <p:cNvCxnSpPr>
              <a:cxnSpLocks noChangeShapeType="1"/>
              <a:stCxn id="21530" idx="3"/>
              <a:endCxn id="21532" idx="1"/>
            </p:cNvCxnSpPr>
            <p:nvPr/>
          </p:nvCxnSpPr>
          <p:spPr bwMode="auto">
            <a:xfrm>
              <a:off x="633" y="2478"/>
              <a:ext cx="567" cy="315"/>
            </a:xfrm>
            <a:prstGeom prst="straightConnector1">
              <a:avLst/>
            </a:prstGeom>
            <a:noFill/>
            <a:ln w="28575">
              <a:solidFill>
                <a:srgbClr val="FF0000"/>
              </a:solidFill>
              <a:round/>
              <a:headEnd/>
              <a:tailEnd type="triangle" w="med" len="med"/>
            </a:ln>
          </p:spPr>
        </p:cxnSp>
      </p:grpSp>
      <p:grpSp>
        <p:nvGrpSpPr>
          <p:cNvPr id="7" name="Group 31"/>
          <p:cNvGrpSpPr>
            <a:grpSpLocks/>
          </p:cNvGrpSpPr>
          <p:nvPr/>
        </p:nvGrpSpPr>
        <p:grpSpPr bwMode="auto">
          <a:xfrm>
            <a:off x="76200" y="4556125"/>
            <a:ext cx="1827213" cy="777875"/>
            <a:chOff x="48" y="2870"/>
            <a:chExt cx="1151" cy="490"/>
          </a:xfrm>
        </p:grpSpPr>
        <p:sp>
          <p:nvSpPr>
            <p:cNvPr id="21528" name="Text Box 32"/>
            <p:cNvSpPr txBox="1">
              <a:spLocks noChangeArrowheads="1"/>
            </p:cNvSpPr>
            <p:nvPr/>
          </p:nvSpPr>
          <p:spPr bwMode="auto">
            <a:xfrm>
              <a:off x="48" y="2939"/>
              <a:ext cx="576" cy="421"/>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sz="1200">
                  <a:solidFill>
                    <a:schemeClr val="accent2"/>
                  </a:solidFill>
                  <a:latin typeface="Arial Narrow" charset="0"/>
                </a:rPr>
                <a:t>Maximum</a:t>
              </a:r>
              <a:r>
                <a:rPr lang="en-US" sz="1200">
                  <a:solidFill>
                    <a:schemeClr val="accent2"/>
                  </a:solidFill>
                  <a:latin typeface="Arial Narrow" charset="0"/>
                  <a:sym typeface="Wingdings" charset="2"/>
                </a:rPr>
                <a:t> unstable equilibrium </a:t>
              </a:r>
              <a:endParaRPr lang="en-US" sz="1200">
                <a:solidFill>
                  <a:schemeClr val="accent2"/>
                </a:solidFill>
                <a:latin typeface="Arial Narrow" charset="0"/>
              </a:endParaRPr>
            </a:p>
          </p:txBody>
        </p:sp>
        <p:cxnSp>
          <p:nvCxnSpPr>
            <p:cNvPr id="21529" name="AutoShape 33"/>
            <p:cNvCxnSpPr>
              <a:cxnSpLocks noChangeShapeType="1"/>
              <a:stCxn id="21528" idx="3"/>
              <a:endCxn id="120859" idx="1"/>
            </p:cNvCxnSpPr>
            <p:nvPr/>
          </p:nvCxnSpPr>
          <p:spPr bwMode="auto">
            <a:xfrm flipV="1">
              <a:off x="633" y="2870"/>
              <a:ext cx="566" cy="280"/>
            </a:xfrm>
            <a:prstGeom prst="straightConnector1">
              <a:avLst/>
            </a:prstGeom>
            <a:noFill/>
            <a:ln w="28575">
              <a:solidFill>
                <a:srgbClr val="FF0000"/>
              </a:solidFill>
              <a:round/>
              <a:headEnd/>
              <a:tailEnd type="triangle" w="med" len="med"/>
            </a:ln>
          </p:spPr>
        </p:cxnSp>
      </p:grpSp>
      <p:graphicFrame>
        <p:nvGraphicFramePr>
          <p:cNvPr id="120866" name="Object 3"/>
          <p:cNvGraphicFramePr>
            <a:graphicFrameLocks noChangeAspect="1"/>
          </p:cNvGraphicFramePr>
          <p:nvPr/>
        </p:nvGraphicFramePr>
        <p:xfrm>
          <a:off x="7621588" y="1371600"/>
          <a:ext cx="836612" cy="990600"/>
        </p:xfrm>
        <a:graphic>
          <a:graphicData uri="http://schemas.openxmlformats.org/presentationml/2006/ole">
            <p:oleObj spid="_x0000_s502787" name="Equation" r:id="rId5" imgW="355320" imgH="393480" progId="Equation.3">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2532" name="Rectangle 4"/>
          <p:cNvSpPr>
            <a:spLocks noGrp="1" noChangeArrowheads="1"/>
          </p:cNvSpPr>
          <p:nvPr>
            <p:ph type="dt" sz="quarter" idx="10"/>
          </p:nvPr>
        </p:nvSpPr>
        <p:spPr>
          <a:noFill/>
        </p:spPr>
        <p:txBody>
          <a:bodyPr/>
          <a:lstStyle/>
          <a:p>
            <a:r>
              <a:rPr lang="en-US" smtClean="0"/>
              <a:t>Thursday, June 23, 2011</a:t>
            </a:r>
          </a:p>
        </p:txBody>
      </p:sp>
      <p:sp>
        <p:nvSpPr>
          <p:cNvPr id="22533" name="Rectangle 5"/>
          <p:cNvSpPr>
            <a:spLocks noGrp="1" noChangeArrowheads="1"/>
          </p:cNvSpPr>
          <p:nvPr>
            <p:ph type="ftr" sz="quarter" idx="11"/>
          </p:nvPr>
        </p:nvSpPr>
        <p:spPr>
          <a:noFill/>
        </p:spPr>
        <p:txBody>
          <a:bodyPr/>
          <a:lstStyle/>
          <a:p>
            <a:r>
              <a:rPr lang="en-US" smtClean="0"/>
              <a:t>PHYS 1443-001, Spring 2011 Dr. Jaehoon Yu</a:t>
            </a:r>
          </a:p>
        </p:txBody>
      </p:sp>
      <p:sp>
        <p:nvSpPr>
          <p:cNvPr id="22534" name="Rectangle 6"/>
          <p:cNvSpPr>
            <a:spLocks noGrp="1" noChangeArrowheads="1"/>
          </p:cNvSpPr>
          <p:nvPr>
            <p:ph type="sldNum" sz="quarter" idx="12"/>
          </p:nvPr>
        </p:nvSpPr>
        <p:spPr>
          <a:noFill/>
        </p:spPr>
        <p:txBody>
          <a:bodyPr/>
          <a:lstStyle/>
          <a:p>
            <a:fld id="{9F726EA1-8709-DD45-BC18-C27B6DEC7785}" type="slidenum">
              <a:rPr lang="en-US"/>
              <a:pPr/>
              <a:t>5</a:t>
            </a:fld>
            <a:endParaRPr lang="en-US"/>
          </a:p>
        </p:txBody>
      </p:sp>
      <p:sp>
        <p:nvSpPr>
          <p:cNvPr id="121858" name="Rectangle 2"/>
          <p:cNvSpPr>
            <a:spLocks noChangeArrowheads="1"/>
          </p:cNvSpPr>
          <p:nvPr/>
        </p:nvSpPr>
        <p:spPr bwMode="auto">
          <a:xfrm>
            <a:off x="2286000" y="5715000"/>
            <a:ext cx="1524000" cy="609600"/>
          </a:xfrm>
          <a:prstGeom prst="rect">
            <a:avLst/>
          </a:prstGeom>
          <a:solidFill>
            <a:srgbClr val="FFFFCC"/>
          </a:solidFill>
          <a:ln w="38100">
            <a:solidFill>
              <a:srgbClr val="A50021"/>
            </a:solidFill>
            <a:miter lim="800000"/>
            <a:headEnd/>
            <a:tailEnd/>
          </a:ln>
        </p:spPr>
        <p:txBody>
          <a:bodyPr anchor="ctr">
            <a:prstTxWarp prst="textNoShape">
              <a:avLst/>
            </a:prstTxWarp>
            <a:spAutoFit/>
          </a:bodyPr>
          <a:lstStyle/>
          <a:p>
            <a:endParaRPr lang="en-US"/>
          </a:p>
        </p:txBody>
      </p:sp>
      <p:sp>
        <p:nvSpPr>
          <p:cNvPr id="22536" name="Rectangle 3"/>
          <p:cNvSpPr>
            <a:spLocks noGrp="1" noChangeArrowheads="1"/>
          </p:cNvSpPr>
          <p:nvPr>
            <p:ph type="title"/>
          </p:nvPr>
        </p:nvSpPr>
        <p:spPr>
          <a:xfrm>
            <a:off x="1143000" y="228600"/>
            <a:ext cx="6553200" cy="609600"/>
          </a:xfrm>
        </p:spPr>
        <p:txBody>
          <a:bodyPr/>
          <a:lstStyle/>
          <a:p>
            <a:r>
              <a:rPr lang="en-US" sz="3600"/>
              <a:t>General Energy Conservation and Mass-Energy Equivalence</a:t>
            </a:r>
          </a:p>
        </p:txBody>
      </p:sp>
      <p:sp>
        <p:nvSpPr>
          <p:cNvPr id="121860" name="Text Box 4"/>
          <p:cNvSpPr txBox="1">
            <a:spLocks noChangeArrowheads="1"/>
          </p:cNvSpPr>
          <p:nvPr/>
        </p:nvSpPr>
        <p:spPr bwMode="auto">
          <a:xfrm>
            <a:off x="457200" y="1143000"/>
            <a:ext cx="2895600" cy="822325"/>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FF0000"/>
                </a:solidFill>
                <a:latin typeface="Monotype Corsiva" charset="0"/>
                <a:sym typeface="Wingdings" charset="2"/>
              </a:rPr>
              <a:t>General Principle of Energy Conservation</a:t>
            </a:r>
            <a:endParaRPr lang="en-US">
              <a:solidFill>
                <a:srgbClr val="FF0000"/>
              </a:solidFill>
              <a:latin typeface="Monotype Corsiva" charset="0"/>
            </a:endParaRPr>
          </a:p>
        </p:txBody>
      </p:sp>
      <p:sp>
        <p:nvSpPr>
          <p:cNvPr id="121861" name="Text Box 5"/>
          <p:cNvSpPr txBox="1">
            <a:spLocks noChangeArrowheads="1"/>
          </p:cNvSpPr>
          <p:nvPr/>
        </p:nvSpPr>
        <p:spPr bwMode="auto">
          <a:xfrm>
            <a:off x="3048000" y="1143000"/>
            <a:ext cx="5943600" cy="850900"/>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a:solidFill>
                  <a:schemeClr val="accent2"/>
                </a:solidFill>
                <a:latin typeface="Monotype Corsiva" charset="0"/>
              </a:rPr>
              <a:t>The total energy of an isolated system is conserved as long as all forms of energy are taken into account.</a:t>
            </a:r>
          </a:p>
        </p:txBody>
      </p:sp>
      <p:sp>
        <p:nvSpPr>
          <p:cNvPr id="121862" name="Text Box 6"/>
          <p:cNvSpPr txBox="1">
            <a:spLocks noChangeArrowheads="1"/>
          </p:cNvSpPr>
          <p:nvPr/>
        </p:nvSpPr>
        <p:spPr bwMode="auto">
          <a:xfrm>
            <a:off x="2971800" y="2057400"/>
            <a:ext cx="54102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008000"/>
                </a:solidFill>
                <a:latin typeface="Monotype Corsiva" charset="0"/>
              </a:rPr>
              <a:t>Friction is a non-conservative force and causes mechanical energy to change to other forms of energy.</a:t>
            </a:r>
          </a:p>
        </p:txBody>
      </p:sp>
      <p:sp>
        <p:nvSpPr>
          <p:cNvPr id="121863" name="Text Box 7"/>
          <p:cNvSpPr txBox="1">
            <a:spLocks noChangeArrowheads="1"/>
          </p:cNvSpPr>
          <p:nvPr/>
        </p:nvSpPr>
        <p:spPr bwMode="auto">
          <a:xfrm>
            <a:off x="609600" y="2209800"/>
            <a:ext cx="22098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Monotype Corsiva" charset="0"/>
              </a:rPr>
              <a:t>What about friction?</a:t>
            </a:r>
          </a:p>
        </p:txBody>
      </p:sp>
      <p:sp>
        <p:nvSpPr>
          <p:cNvPr id="121864" name="Text Box 8"/>
          <p:cNvSpPr txBox="1">
            <a:spLocks noChangeArrowheads="1"/>
          </p:cNvSpPr>
          <p:nvPr/>
        </p:nvSpPr>
        <p:spPr bwMode="auto">
          <a:xfrm>
            <a:off x="152400" y="4876800"/>
            <a:ext cx="22098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Monotype Corsiva" charset="0"/>
              </a:rPr>
              <a:t>Principle of Conservation of Mass</a:t>
            </a:r>
          </a:p>
        </p:txBody>
      </p:sp>
      <p:sp>
        <p:nvSpPr>
          <p:cNvPr id="121865" name="Text Box 9"/>
          <p:cNvSpPr txBox="1">
            <a:spLocks noChangeArrowheads="1"/>
          </p:cNvSpPr>
          <p:nvPr/>
        </p:nvSpPr>
        <p:spPr bwMode="auto">
          <a:xfrm>
            <a:off x="304800" y="5638800"/>
            <a:ext cx="1828800" cy="7016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Monotype Corsiva" charset="0"/>
              </a:rPr>
              <a:t>Einstein’s Mass-Energy equality.</a:t>
            </a:r>
          </a:p>
        </p:txBody>
      </p:sp>
      <p:sp>
        <p:nvSpPr>
          <p:cNvPr id="121866" name="Text Box 10"/>
          <p:cNvSpPr txBox="1">
            <a:spLocks noChangeArrowheads="1"/>
          </p:cNvSpPr>
          <p:nvPr/>
        </p:nvSpPr>
        <p:spPr bwMode="auto">
          <a:xfrm>
            <a:off x="2209800" y="2819400"/>
            <a:ext cx="6781800" cy="730250"/>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sz="2000">
                <a:solidFill>
                  <a:srgbClr val="008000"/>
                </a:solidFill>
                <a:latin typeface="Monotype Corsiva" charset="0"/>
              </a:rPr>
              <a:t>However, if you add the new forms of energy altogether, the system as a whole did not lose any energy, as long as it is self-contained or isolated.</a:t>
            </a:r>
          </a:p>
        </p:txBody>
      </p:sp>
      <p:sp>
        <p:nvSpPr>
          <p:cNvPr id="121867" name="Text Box 11"/>
          <p:cNvSpPr txBox="1">
            <a:spLocks noChangeArrowheads="1"/>
          </p:cNvSpPr>
          <p:nvPr/>
        </p:nvSpPr>
        <p:spPr bwMode="auto">
          <a:xfrm>
            <a:off x="609600" y="3657600"/>
            <a:ext cx="8001000" cy="1096963"/>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2200">
                <a:solidFill>
                  <a:schemeClr val="accent2"/>
                </a:solidFill>
                <a:latin typeface="Monotype Corsiva" charset="0"/>
              </a:rPr>
              <a:t>In the grand scale of the universe, no energy can be destroyed or created but just transformed or transferred from one to another.  </a:t>
            </a:r>
            <a:r>
              <a:rPr lang="en-US" sz="2200" b="1" u="sng">
                <a:solidFill>
                  <a:srgbClr val="FF0000"/>
                </a:solidFill>
                <a:latin typeface="Monotype Corsiva" charset="0"/>
              </a:rPr>
              <a:t>The total energy of universe is constant as a function of time!!   </a:t>
            </a:r>
            <a:r>
              <a:rPr lang="en-US" sz="2200" b="1" u="sng">
                <a:solidFill>
                  <a:schemeClr val="hlink"/>
                </a:solidFill>
                <a:latin typeface="Monotype Corsiva" charset="0"/>
              </a:rPr>
              <a:t>The total energy of the universe is conserved!</a:t>
            </a:r>
          </a:p>
        </p:txBody>
      </p:sp>
      <p:sp>
        <p:nvSpPr>
          <p:cNvPr id="121868" name="Text Box 12"/>
          <p:cNvSpPr txBox="1">
            <a:spLocks noChangeArrowheads="1"/>
          </p:cNvSpPr>
          <p:nvPr/>
        </p:nvSpPr>
        <p:spPr bwMode="auto">
          <a:xfrm>
            <a:off x="2362200" y="4860925"/>
            <a:ext cx="6781800" cy="701675"/>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Monotype Corsiva" charset="0"/>
              </a:rPr>
              <a:t>In any physical or chemical process, mass is neither created nor destroyed.   Mass before a process is identical to the mass after the process.</a:t>
            </a:r>
            <a:endParaRPr lang="en-US" sz="2000" b="1" u="sng">
              <a:solidFill>
                <a:srgbClr val="FF0000"/>
              </a:solidFill>
              <a:latin typeface="Monotype Corsiva" charset="0"/>
            </a:endParaRPr>
          </a:p>
        </p:txBody>
      </p:sp>
      <p:graphicFrame>
        <p:nvGraphicFramePr>
          <p:cNvPr id="121869" name="Object 2"/>
          <p:cNvGraphicFramePr>
            <a:graphicFrameLocks noChangeAspect="1"/>
          </p:cNvGraphicFramePr>
          <p:nvPr/>
        </p:nvGraphicFramePr>
        <p:xfrm>
          <a:off x="2327275" y="5791200"/>
          <a:ext cx="796925" cy="533400"/>
        </p:xfrm>
        <a:graphic>
          <a:graphicData uri="http://schemas.openxmlformats.org/presentationml/2006/ole">
            <p:oleObj spid="_x0000_s503810" name="Equation" r:id="rId3" imgW="342720" imgH="228600" progId="Equation.DSMT4">
              <p:embed/>
            </p:oleObj>
          </a:graphicData>
        </a:graphic>
      </p:graphicFrame>
      <p:sp>
        <p:nvSpPr>
          <p:cNvPr id="121870" name="Text Box 14"/>
          <p:cNvSpPr txBox="1">
            <a:spLocks noChangeArrowheads="1"/>
          </p:cNvSpPr>
          <p:nvPr/>
        </p:nvSpPr>
        <p:spPr bwMode="auto">
          <a:xfrm>
            <a:off x="4114800" y="5775325"/>
            <a:ext cx="44958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Monotype Corsiva" charset="0"/>
              </a:rPr>
              <a:t>How many joules does your body correspond to?</a:t>
            </a:r>
          </a:p>
        </p:txBody>
      </p:sp>
      <p:graphicFrame>
        <p:nvGraphicFramePr>
          <p:cNvPr id="121871" name="Object 3"/>
          <p:cNvGraphicFramePr>
            <a:graphicFrameLocks noChangeAspect="1"/>
          </p:cNvGraphicFramePr>
          <p:nvPr/>
        </p:nvGraphicFramePr>
        <p:xfrm>
          <a:off x="3084513" y="5715000"/>
          <a:ext cx="649287" cy="474663"/>
        </p:xfrm>
        <a:graphic>
          <a:graphicData uri="http://schemas.openxmlformats.org/presentationml/2006/ole">
            <p:oleObj spid="_x0000_s503811" name="Equation" r:id="rId4" imgW="279360" imgH="203040" progId="Equation.DSMT4">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3561" name="Rectangle 4"/>
          <p:cNvSpPr>
            <a:spLocks noGrp="1" noChangeArrowheads="1"/>
          </p:cNvSpPr>
          <p:nvPr>
            <p:ph type="dt" sz="quarter" idx="10"/>
          </p:nvPr>
        </p:nvSpPr>
        <p:spPr>
          <a:noFill/>
        </p:spPr>
        <p:txBody>
          <a:bodyPr/>
          <a:lstStyle/>
          <a:p>
            <a:r>
              <a:rPr lang="en-US" smtClean="0"/>
              <a:t>Thursday, June 23, 2011</a:t>
            </a:r>
          </a:p>
        </p:txBody>
      </p:sp>
      <p:sp>
        <p:nvSpPr>
          <p:cNvPr id="23562" name="Rectangle 5"/>
          <p:cNvSpPr>
            <a:spLocks noGrp="1" noChangeArrowheads="1"/>
          </p:cNvSpPr>
          <p:nvPr>
            <p:ph type="ftr" sz="quarter" idx="11"/>
          </p:nvPr>
        </p:nvSpPr>
        <p:spPr>
          <a:noFill/>
        </p:spPr>
        <p:txBody>
          <a:bodyPr/>
          <a:lstStyle/>
          <a:p>
            <a:r>
              <a:rPr lang="en-US" smtClean="0"/>
              <a:t>PHYS 1443-001, Spring 2011 Dr. Jaehoon Yu</a:t>
            </a:r>
          </a:p>
        </p:txBody>
      </p:sp>
      <p:sp>
        <p:nvSpPr>
          <p:cNvPr id="23563" name="Rectangle 6"/>
          <p:cNvSpPr>
            <a:spLocks noGrp="1" noChangeArrowheads="1"/>
          </p:cNvSpPr>
          <p:nvPr>
            <p:ph type="sldNum" sz="quarter" idx="12"/>
          </p:nvPr>
        </p:nvSpPr>
        <p:spPr>
          <a:noFill/>
        </p:spPr>
        <p:txBody>
          <a:bodyPr/>
          <a:lstStyle/>
          <a:p>
            <a:fld id="{24C3A6A9-7AB4-2042-94E7-0AFF5D74943D}" type="slidenum">
              <a:rPr lang="en-US"/>
              <a:pPr/>
              <a:t>6</a:t>
            </a:fld>
            <a:endParaRPr lang="en-US"/>
          </a:p>
        </p:txBody>
      </p:sp>
      <p:sp>
        <p:nvSpPr>
          <p:cNvPr id="23564" name="Rectangle 2"/>
          <p:cNvSpPr>
            <a:spLocks noGrp="1" noChangeArrowheads="1"/>
          </p:cNvSpPr>
          <p:nvPr>
            <p:ph type="title"/>
          </p:nvPr>
        </p:nvSpPr>
        <p:spPr>
          <a:xfrm>
            <a:off x="685800" y="152400"/>
            <a:ext cx="8153400" cy="609600"/>
          </a:xfrm>
        </p:spPr>
        <p:txBody>
          <a:bodyPr/>
          <a:lstStyle/>
          <a:p>
            <a:r>
              <a:rPr lang="en-US" sz="3600"/>
              <a:t>The Gravitational Field</a:t>
            </a:r>
          </a:p>
        </p:txBody>
      </p:sp>
      <p:sp>
        <p:nvSpPr>
          <p:cNvPr id="122883" name="Text Box 3"/>
          <p:cNvSpPr txBox="1">
            <a:spLocks noChangeArrowheads="1"/>
          </p:cNvSpPr>
          <p:nvPr/>
        </p:nvSpPr>
        <p:spPr bwMode="auto">
          <a:xfrm>
            <a:off x="4800600" y="868363"/>
            <a:ext cx="4343400" cy="3968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The force exists everywhere in the universe.</a:t>
            </a:r>
          </a:p>
        </p:txBody>
      </p:sp>
      <p:sp>
        <p:nvSpPr>
          <p:cNvPr id="122884" name="Text Box 4"/>
          <p:cNvSpPr txBox="1">
            <a:spLocks noChangeArrowheads="1"/>
          </p:cNvSpPr>
          <p:nvPr/>
        </p:nvSpPr>
        <p:spPr bwMode="auto">
          <a:xfrm>
            <a:off x="381000" y="838200"/>
            <a:ext cx="4419600" cy="457200"/>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The gravitational force is a field force.</a:t>
            </a:r>
          </a:p>
        </p:txBody>
      </p:sp>
      <p:sp>
        <p:nvSpPr>
          <p:cNvPr id="122885" name="Text Box 5"/>
          <p:cNvSpPr txBox="1">
            <a:spLocks noChangeArrowheads="1"/>
          </p:cNvSpPr>
          <p:nvPr/>
        </p:nvSpPr>
        <p:spPr bwMode="auto">
          <a:xfrm>
            <a:off x="685800" y="1371600"/>
            <a:ext cx="7620000" cy="1187450"/>
          </a:xfrm>
          <a:prstGeom prst="rect">
            <a:avLst/>
          </a:prstGeom>
          <a:noFill/>
          <a:ln w="28575">
            <a:noFill/>
            <a:miter lim="800000"/>
            <a:headEnd/>
            <a:tailEnd/>
          </a:ln>
        </p:spPr>
        <p:txBody>
          <a:bodyPr>
            <a:prstTxWarp prst="textNoShape">
              <a:avLst/>
            </a:prstTxWarp>
            <a:spAutoFit/>
          </a:bodyPr>
          <a:lstStyle/>
          <a:p>
            <a:r>
              <a:rPr lang="en-US">
                <a:solidFill>
                  <a:srgbClr val="FF0000"/>
                </a:solidFill>
                <a:latin typeface="Arial Narrow" charset="0"/>
              </a:rPr>
              <a:t>If one were to place a test object of mass </a:t>
            </a:r>
            <a:r>
              <a:rPr lang="en-US">
                <a:solidFill>
                  <a:schemeClr val="accent2"/>
                </a:solidFill>
                <a:latin typeface="Arial Narrow" charset="0"/>
              </a:rPr>
              <a:t>m</a:t>
            </a:r>
            <a:r>
              <a:rPr lang="en-US">
                <a:solidFill>
                  <a:srgbClr val="FF0000"/>
                </a:solidFill>
                <a:latin typeface="Arial Narrow" charset="0"/>
              </a:rPr>
              <a:t> at any point in the space in the existence of another object of mass</a:t>
            </a:r>
            <a:r>
              <a:rPr lang="en-US">
                <a:solidFill>
                  <a:schemeClr val="accent2"/>
                </a:solidFill>
                <a:latin typeface="Arial Narrow" charset="0"/>
              </a:rPr>
              <a:t> M</a:t>
            </a:r>
            <a:r>
              <a:rPr lang="en-US">
                <a:solidFill>
                  <a:srgbClr val="FF0000"/>
                </a:solidFill>
                <a:latin typeface="Arial Narrow" charset="0"/>
              </a:rPr>
              <a:t>, the test object will feel the gravitational force exerted by </a:t>
            </a:r>
            <a:r>
              <a:rPr lang="en-US">
                <a:solidFill>
                  <a:schemeClr val="accent2"/>
                </a:solidFill>
                <a:latin typeface="Arial Narrow" charset="0"/>
              </a:rPr>
              <a:t>M</a:t>
            </a:r>
            <a:r>
              <a:rPr lang="en-US">
                <a:solidFill>
                  <a:srgbClr val="FF0000"/>
                </a:solidFill>
                <a:latin typeface="Arial Narrow" charset="0"/>
              </a:rPr>
              <a:t>,                 .</a:t>
            </a:r>
          </a:p>
        </p:txBody>
      </p:sp>
      <p:graphicFrame>
        <p:nvGraphicFramePr>
          <p:cNvPr id="122886" name="Object 2"/>
          <p:cNvGraphicFramePr>
            <a:graphicFrameLocks noChangeAspect="1"/>
          </p:cNvGraphicFramePr>
          <p:nvPr/>
        </p:nvGraphicFramePr>
        <p:xfrm>
          <a:off x="5764213" y="2125663"/>
          <a:ext cx="1044575" cy="465137"/>
        </p:xfrm>
        <a:graphic>
          <a:graphicData uri="http://schemas.openxmlformats.org/presentationml/2006/ole">
            <p:oleObj spid="_x0000_s504834" name="Equation" r:id="rId3" imgW="545760" imgH="266400" progId="Equation.DSMT4">
              <p:embed/>
            </p:oleObj>
          </a:graphicData>
        </a:graphic>
      </p:graphicFrame>
      <p:sp>
        <p:nvSpPr>
          <p:cNvPr id="122887" name="Text Box 7"/>
          <p:cNvSpPr txBox="1">
            <a:spLocks noChangeArrowheads="1"/>
          </p:cNvSpPr>
          <p:nvPr/>
        </p:nvSpPr>
        <p:spPr bwMode="auto">
          <a:xfrm>
            <a:off x="762000" y="3200400"/>
            <a:ext cx="7696200" cy="707886"/>
          </a:xfrm>
          <a:prstGeom prst="rect">
            <a:avLst/>
          </a:prstGeom>
          <a:noFill/>
          <a:ln w="28575">
            <a:noFill/>
            <a:miter lim="800000"/>
            <a:headEnd/>
            <a:tailEnd/>
          </a:ln>
        </p:spPr>
        <p:txBody>
          <a:bodyPr wrap="square">
            <a:prstTxWarp prst="textNoShape">
              <a:avLst/>
            </a:prstTxWarp>
            <a:spAutoFit/>
          </a:bodyPr>
          <a:lstStyle/>
          <a:p>
            <a:pPr>
              <a:spcBef>
                <a:spcPct val="20000"/>
              </a:spcBef>
            </a:pPr>
            <a:r>
              <a:rPr lang="en-US" sz="2000" dirty="0">
                <a:solidFill>
                  <a:schemeClr val="accent2"/>
                </a:solidFill>
                <a:latin typeface="Arial Narrow" charset="0"/>
              </a:rPr>
              <a:t>In other words, the gravitational field at a point in</a:t>
            </a:r>
            <a:r>
              <a:rPr lang="en-US" sz="2000" dirty="0" smtClean="0">
                <a:solidFill>
                  <a:schemeClr val="accent2"/>
                </a:solidFill>
                <a:latin typeface="Arial Narrow" charset="0"/>
              </a:rPr>
              <a:t> space </a:t>
            </a:r>
            <a:r>
              <a:rPr lang="en-US" sz="2000" dirty="0">
                <a:solidFill>
                  <a:schemeClr val="accent2"/>
                </a:solidFill>
                <a:latin typeface="Arial Narrow" charset="0"/>
              </a:rPr>
              <a:t>is the gravitational force experienced by a test particle placed at the point divided by</a:t>
            </a:r>
            <a:r>
              <a:rPr lang="en-US" sz="2000" dirty="0" smtClean="0">
                <a:solidFill>
                  <a:schemeClr val="accent2"/>
                </a:solidFill>
                <a:latin typeface="Arial Narrow" charset="0"/>
              </a:rPr>
              <a:t> its mass.</a:t>
            </a:r>
            <a:endParaRPr lang="en-US" sz="2000" dirty="0">
              <a:solidFill>
                <a:schemeClr val="accent2"/>
              </a:solidFill>
              <a:latin typeface="Arial Narrow" charset="0"/>
            </a:endParaRPr>
          </a:p>
        </p:txBody>
      </p:sp>
      <p:sp>
        <p:nvSpPr>
          <p:cNvPr id="122888" name="Text Box 8"/>
          <p:cNvSpPr txBox="1">
            <a:spLocks noChangeArrowheads="1"/>
          </p:cNvSpPr>
          <p:nvPr/>
        </p:nvSpPr>
        <p:spPr bwMode="auto">
          <a:xfrm>
            <a:off x="609600" y="2743200"/>
            <a:ext cx="5410200" cy="457200"/>
          </a:xfrm>
          <a:prstGeom prst="rect">
            <a:avLst/>
          </a:prstGeom>
          <a:noFill/>
          <a:ln w="28575">
            <a:noFill/>
            <a:miter lim="800000"/>
            <a:headEnd/>
            <a:tailEnd/>
          </a:ln>
        </p:spPr>
        <p:txBody>
          <a:bodyPr>
            <a:prstTxWarp prst="textNoShape">
              <a:avLst/>
            </a:prstTxWarp>
            <a:spAutoFit/>
          </a:bodyPr>
          <a:lstStyle/>
          <a:p>
            <a:r>
              <a:rPr lang="en-US">
                <a:solidFill>
                  <a:srgbClr val="FF0000"/>
                </a:solidFill>
                <a:latin typeface="Arial Narrow" charset="0"/>
              </a:rPr>
              <a:t>Therefore the gravitational field </a:t>
            </a:r>
            <a:r>
              <a:rPr lang="en-US" b="1">
                <a:solidFill>
                  <a:schemeClr val="accent2"/>
                </a:solidFill>
                <a:latin typeface="Monotype Corsiva" charset="0"/>
              </a:rPr>
              <a:t>g</a:t>
            </a:r>
            <a:r>
              <a:rPr lang="en-US">
                <a:solidFill>
                  <a:srgbClr val="FF0000"/>
                </a:solidFill>
                <a:latin typeface="Arial Narrow" charset="0"/>
              </a:rPr>
              <a:t> is defined as </a:t>
            </a:r>
            <a:endParaRPr lang="en-US">
              <a:solidFill>
                <a:srgbClr val="FF0000"/>
              </a:solidFill>
              <a:latin typeface="Monotype Corsiva" charset="0"/>
            </a:endParaRPr>
          </a:p>
        </p:txBody>
      </p:sp>
      <p:graphicFrame>
        <p:nvGraphicFramePr>
          <p:cNvPr id="122889" name="Object 3"/>
          <p:cNvGraphicFramePr>
            <a:graphicFrameLocks noChangeAspect="1"/>
          </p:cNvGraphicFramePr>
          <p:nvPr/>
        </p:nvGraphicFramePr>
        <p:xfrm>
          <a:off x="6224588" y="2833688"/>
          <a:ext cx="481012" cy="290512"/>
        </p:xfrm>
        <a:graphic>
          <a:graphicData uri="http://schemas.openxmlformats.org/presentationml/2006/ole">
            <p:oleObj spid="_x0000_s504835" name="Equation" r:id="rId4" imgW="266400" imgH="203040" progId="Equation.DSMT4">
              <p:embed/>
            </p:oleObj>
          </a:graphicData>
        </a:graphic>
      </p:graphicFrame>
      <p:sp>
        <p:nvSpPr>
          <p:cNvPr id="122890" name="Text Box 10"/>
          <p:cNvSpPr txBox="1">
            <a:spLocks noChangeArrowheads="1"/>
          </p:cNvSpPr>
          <p:nvPr/>
        </p:nvSpPr>
        <p:spPr bwMode="auto">
          <a:xfrm>
            <a:off x="533400" y="4327525"/>
            <a:ext cx="2819400" cy="7016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So how does the Earth’s gravitational field look like?</a:t>
            </a:r>
          </a:p>
        </p:txBody>
      </p:sp>
      <p:graphicFrame>
        <p:nvGraphicFramePr>
          <p:cNvPr id="122891" name="Object 4"/>
          <p:cNvGraphicFramePr>
            <a:graphicFrameLocks noChangeAspect="1"/>
          </p:cNvGraphicFramePr>
          <p:nvPr/>
        </p:nvGraphicFramePr>
        <p:xfrm>
          <a:off x="3733800" y="4168775"/>
          <a:ext cx="241300" cy="298450"/>
        </p:xfrm>
        <a:graphic>
          <a:graphicData uri="http://schemas.openxmlformats.org/presentationml/2006/ole">
            <p:oleObj spid="_x0000_s504836" name="Equation" r:id="rId5" imgW="139680" imgH="203040" progId="Equation.DSMT4">
              <p:embed/>
            </p:oleObj>
          </a:graphicData>
        </a:graphic>
      </p:graphicFrame>
      <p:grpSp>
        <p:nvGrpSpPr>
          <p:cNvPr id="2" name="Group 12"/>
          <p:cNvGrpSpPr>
            <a:grpSpLocks/>
          </p:cNvGrpSpPr>
          <p:nvPr/>
        </p:nvGrpSpPr>
        <p:grpSpPr bwMode="auto">
          <a:xfrm>
            <a:off x="5943600" y="4067175"/>
            <a:ext cx="2971800" cy="581025"/>
            <a:chOff x="3744" y="2562"/>
            <a:chExt cx="1872" cy="366"/>
          </a:xfrm>
        </p:grpSpPr>
        <p:sp>
          <p:nvSpPr>
            <p:cNvPr id="23609" name="Text Box 13"/>
            <p:cNvSpPr txBox="1">
              <a:spLocks noChangeArrowheads="1"/>
            </p:cNvSpPr>
            <p:nvPr/>
          </p:nvSpPr>
          <p:spPr bwMode="auto">
            <a:xfrm>
              <a:off x="3744" y="2562"/>
              <a:ext cx="1872" cy="366"/>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1600">
                  <a:solidFill>
                    <a:schemeClr val="accent2"/>
                  </a:solidFill>
                  <a:latin typeface="Arial Narrow" charset="0"/>
                </a:rPr>
                <a:t>Where      is the unit vector pointing outward from the center of the Earth</a:t>
              </a:r>
            </a:p>
          </p:txBody>
        </p:sp>
        <p:graphicFrame>
          <p:nvGraphicFramePr>
            <p:cNvPr id="23560" name="Object 8"/>
            <p:cNvGraphicFramePr>
              <a:graphicFrameLocks noChangeAspect="1"/>
            </p:cNvGraphicFramePr>
            <p:nvPr/>
          </p:nvGraphicFramePr>
          <p:xfrm>
            <a:off x="4148" y="2592"/>
            <a:ext cx="124" cy="154"/>
          </p:xfrm>
          <a:graphic>
            <a:graphicData uri="http://schemas.openxmlformats.org/presentationml/2006/ole">
              <p:oleObj spid="_x0000_s504840" name="Equation" r:id="rId6" imgW="114120" imgH="164880" progId="Equation.DSMT4">
                <p:embed/>
              </p:oleObj>
            </a:graphicData>
          </a:graphic>
        </p:graphicFrame>
      </p:grpSp>
      <p:grpSp>
        <p:nvGrpSpPr>
          <p:cNvPr id="3" name="Group 15"/>
          <p:cNvGrpSpPr>
            <a:grpSpLocks/>
          </p:cNvGrpSpPr>
          <p:nvPr/>
        </p:nvGrpSpPr>
        <p:grpSpPr bwMode="auto">
          <a:xfrm>
            <a:off x="2514600" y="4494213"/>
            <a:ext cx="2209800" cy="2209800"/>
            <a:chOff x="192" y="2831"/>
            <a:chExt cx="1392" cy="1392"/>
          </a:xfrm>
        </p:grpSpPr>
        <p:sp>
          <p:nvSpPr>
            <p:cNvPr id="122896" name="Oval 16"/>
            <p:cNvSpPr>
              <a:spLocks noChangeArrowheads="1"/>
            </p:cNvSpPr>
            <p:nvPr/>
          </p:nvSpPr>
          <p:spPr bwMode="auto">
            <a:xfrm>
              <a:off x="768" y="3408"/>
              <a:ext cx="240" cy="240"/>
            </a:xfrm>
            <a:prstGeom prst="ellipse">
              <a:avLst/>
            </a:prstGeom>
            <a:gradFill rotWithShape="0">
              <a:gsLst>
                <a:gs pos="0">
                  <a:schemeClr val="folHlink"/>
                </a:gs>
                <a:gs pos="100000">
                  <a:schemeClr val="folHlink">
                    <a:gamma/>
                    <a:shade val="46275"/>
                    <a:invGamma/>
                  </a:schemeClr>
                </a:gs>
              </a:gsLst>
              <a:path path="shape">
                <a:fillToRect l="50000" t="50000" r="50000" b="50000"/>
              </a:path>
            </a:gradFill>
            <a:ln w="9525">
              <a:noFill/>
              <a:round/>
              <a:headEnd/>
              <a:tailEnd/>
            </a:ln>
            <a:effectLst/>
          </p:spPr>
          <p:txBody>
            <a:bodyPr wrap="none" anchor="ctr">
              <a:prstTxWarp prst="textNoShape">
                <a:avLst/>
              </a:prstTxWarp>
            </a:bodyPr>
            <a:lstStyle/>
            <a:p>
              <a:pPr algn="ctr">
                <a:defRPr/>
              </a:pPr>
              <a:r>
                <a:rPr lang="en-US">
                  <a:solidFill>
                    <a:srgbClr val="FFFF99"/>
                  </a:solidFill>
                  <a:latin typeface="Arial Narrow" charset="0"/>
                </a:rPr>
                <a:t>E</a:t>
              </a:r>
            </a:p>
          </p:txBody>
        </p:sp>
        <p:grpSp>
          <p:nvGrpSpPr>
            <p:cNvPr id="4" name="Group 17"/>
            <p:cNvGrpSpPr>
              <a:grpSpLocks/>
            </p:cNvGrpSpPr>
            <p:nvPr/>
          </p:nvGrpSpPr>
          <p:grpSpPr bwMode="auto">
            <a:xfrm>
              <a:off x="192" y="3528"/>
              <a:ext cx="1392" cy="0"/>
              <a:chOff x="192" y="3528"/>
              <a:chExt cx="1392" cy="0"/>
            </a:xfrm>
          </p:grpSpPr>
          <p:grpSp>
            <p:nvGrpSpPr>
              <p:cNvPr id="5" name="Group 18"/>
              <p:cNvGrpSpPr>
                <a:grpSpLocks/>
              </p:cNvGrpSpPr>
              <p:nvPr/>
            </p:nvGrpSpPr>
            <p:grpSpPr bwMode="auto">
              <a:xfrm>
                <a:off x="1056" y="3528"/>
                <a:ext cx="528" cy="0"/>
                <a:chOff x="1056" y="3504"/>
                <a:chExt cx="528" cy="0"/>
              </a:xfrm>
            </p:grpSpPr>
            <p:sp>
              <p:nvSpPr>
                <p:cNvPr id="23607" name="Line 19"/>
                <p:cNvSpPr>
                  <a:spLocks noChangeShapeType="1"/>
                </p:cNvSpPr>
                <p:nvPr/>
              </p:nvSpPr>
              <p:spPr bwMode="auto">
                <a:xfrm flipH="1">
                  <a:off x="1392" y="3504"/>
                  <a:ext cx="19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23608" name="Line 20"/>
                <p:cNvSpPr>
                  <a:spLocks noChangeShapeType="1"/>
                </p:cNvSpPr>
                <p:nvPr/>
              </p:nvSpPr>
              <p:spPr bwMode="auto">
                <a:xfrm flipH="1">
                  <a:off x="1056" y="3504"/>
                  <a:ext cx="288"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grpSp>
          <p:grpSp>
            <p:nvGrpSpPr>
              <p:cNvPr id="6" name="Group 21"/>
              <p:cNvGrpSpPr>
                <a:grpSpLocks/>
              </p:cNvGrpSpPr>
              <p:nvPr/>
            </p:nvGrpSpPr>
            <p:grpSpPr bwMode="auto">
              <a:xfrm flipH="1">
                <a:off x="192" y="3528"/>
                <a:ext cx="528" cy="0"/>
                <a:chOff x="1056" y="3504"/>
                <a:chExt cx="528" cy="0"/>
              </a:xfrm>
            </p:grpSpPr>
            <p:sp>
              <p:nvSpPr>
                <p:cNvPr id="23605" name="Line 22"/>
                <p:cNvSpPr>
                  <a:spLocks noChangeShapeType="1"/>
                </p:cNvSpPr>
                <p:nvPr/>
              </p:nvSpPr>
              <p:spPr bwMode="auto">
                <a:xfrm flipH="1">
                  <a:off x="1392" y="3504"/>
                  <a:ext cx="19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23606" name="Line 23"/>
                <p:cNvSpPr>
                  <a:spLocks noChangeShapeType="1"/>
                </p:cNvSpPr>
                <p:nvPr/>
              </p:nvSpPr>
              <p:spPr bwMode="auto">
                <a:xfrm flipH="1">
                  <a:off x="1056" y="3504"/>
                  <a:ext cx="288"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grpSp>
        </p:grpSp>
        <p:grpSp>
          <p:nvGrpSpPr>
            <p:cNvPr id="7" name="Group 24"/>
            <p:cNvGrpSpPr>
              <a:grpSpLocks/>
            </p:cNvGrpSpPr>
            <p:nvPr/>
          </p:nvGrpSpPr>
          <p:grpSpPr bwMode="auto">
            <a:xfrm rot="-5400000">
              <a:off x="624" y="3095"/>
              <a:ext cx="528" cy="0"/>
              <a:chOff x="1056" y="3504"/>
              <a:chExt cx="528" cy="0"/>
            </a:xfrm>
          </p:grpSpPr>
          <p:sp>
            <p:nvSpPr>
              <p:cNvPr id="23601" name="Line 25"/>
              <p:cNvSpPr>
                <a:spLocks noChangeShapeType="1"/>
              </p:cNvSpPr>
              <p:nvPr/>
            </p:nvSpPr>
            <p:spPr bwMode="auto">
              <a:xfrm flipH="1">
                <a:off x="1392" y="3504"/>
                <a:ext cx="19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23602" name="Line 26"/>
              <p:cNvSpPr>
                <a:spLocks noChangeShapeType="1"/>
              </p:cNvSpPr>
              <p:nvPr/>
            </p:nvSpPr>
            <p:spPr bwMode="auto">
              <a:xfrm flipH="1">
                <a:off x="1056" y="3504"/>
                <a:ext cx="288"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grpSp>
        <p:grpSp>
          <p:nvGrpSpPr>
            <p:cNvPr id="8" name="Group 27"/>
            <p:cNvGrpSpPr>
              <a:grpSpLocks/>
            </p:cNvGrpSpPr>
            <p:nvPr/>
          </p:nvGrpSpPr>
          <p:grpSpPr bwMode="auto">
            <a:xfrm rot="16200000" flipH="1">
              <a:off x="624" y="3959"/>
              <a:ext cx="528" cy="0"/>
              <a:chOff x="1056" y="3504"/>
              <a:chExt cx="528" cy="0"/>
            </a:xfrm>
          </p:grpSpPr>
          <p:sp>
            <p:nvSpPr>
              <p:cNvPr id="23599" name="Line 28"/>
              <p:cNvSpPr>
                <a:spLocks noChangeShapeType="1"/>
              </p:cNvSpPr>
              <p:nvPr/>
            </p:nvSpPr>
            <p:spPr bwMode="auto">
              <a:xfrm flipH="1">
                <a:off x="1392" y="3504"/>
                <a:ext cx="19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23600" name="Line 29"/>
              <p:cNvSpPr>
                <a:spLocks noChangeShapeType="1"/>
              </p:cNvSpPr>
              <p:nvPr/>
            </p:nvSpPr>
            <p:spPr bwMode="auto">
              <a:xfrm flipH="1">
                <a:off x="1056" y="3504"/>
                <a:ext cx="288"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grpSp>
      </p:grpSp>
      <p:sp>
        <p:nvSpPr>
          <p:cNvPr id="122910" name="Text Box 30"/>
          <p:cNvSpPr txBox="1">
            <a:spLocks noChangeArrowheads="1"/>
          </p:cNvSpPr>
          <p:nvPr/>
        </p:nvSpPr>
        <p:spPr bwMode="auto">
          <a:xfrm>
            <a:off x="517525" y="5089525"/>
            <a:ext cx="1997075" cy="701675"/>
          </a:xfrm>
          <a:prstGeom prst="rect">
            <a:avLst/>
          </a:prstGeom>
          <a:noFill/>
          <a:ln w="9525">
            <a:noFill/>
            <a:miter lim="800000"/>
            <a:headEnd/>
            <a:tailEnd/>
          </a:ln>
        </p:spPr>
        <p:txBody>
          <a:bodyPr>
            <a:prstTxWarp prst="textNoShape">
              <a:avLst/>
            </a:prstTxWarp>
            <a:spAutoFit/>
          </a:bodyPr>
          <a:lstStyle/>
          <a:p>
            <a:r>
              <a:rPr lang="en-US" sz="2000">
                <a:solidFill>
                  <a:srgbClr val="FF0000"/>
                </a:solidFill>
                <a:latin typeface="Arial Narrow" charset="0"/>
              </a:rPr>
              <a:t>Far away from the Earth’s surface</a:t>
            </a:r>
          </a:p>
        </p:txBody>
      </p:sp>
      <p:grpSp>
        <p:nvGrpSpPr>
          <p:cNvPr id="9" name="Group 31"/>
          <p:cNvGrpSpPr>
            <a:grpSpLocks/>
          </p:cNvGrpSpPr>
          <p:nvPr/>
        </p:nvGrpSpPr>
        <p:grpSpPr bwMode="auto">
          <a:xfrm>
            <a:off x="6553200" y="4800600"/>
            <a:ext cx="2286000" cy="1295400"/>
            <a:chOff x="4128" y="3024"/>
            <a:chExt cx="1440" cy="816"/>
          </a:xfrm>
        </p:grpSpPr>
        <p:sp>
          <p:nvSpPr>
            <p:cNvPr id="122912" name="Rectangle 32"/>
            <p:cNvSpPr>
              <a:spLocks noChangeArrowheads="1"/>
            </p:cNvSpPr>
            <p:nvPr/>
          </p:nvSpPr>
          <p:spPr bwMode="auto">
            <a:xfrm>
              <a:off x="4128" y="3696"/>
              <a:ext cx="1440" cy="144"/>
            </a:xfrm>
            <a:prstGeom prst="rect">
              <a:avLst/>
            </a:prstGeom>
            <a:gradFill rotWithShape="0">
              <a:gsLst>
                <a:gs pos="0">
                  <a:schemeClr val="folHlink">
                    <a:gamma/>
                    <a:shade val="46275"/>
                    <a:invGamma/>
                  </a:schemeClr>
                </a:gs>
                <a:gs pos="100000">
                  <a:schemeClr val="folHlink"/>
                </a:gs>
              </a:gsLst>
              <a:lin ang="5400000" scaled="1"/>
            </a:gradFill>
            <a:ln w="9525">
              <a:noFill/>
              <a:miter lim="800000"/>
              <a:headEnd/>
              <a:tailEnd/>
            </a:ln>
            <a:effectLst/>
          </p:spPr>
          <p:txBody>
            <a:bodyPr wrap="none" anchor="ctr">
              <a:prstTxWarp prst="textNoShape">
                <a:avLst/>
              </a:prstTxWarp>
            </a:bodyPr>
            <a:lstStyle/>
            <a:p>
              <a:pPr>
                <a:defRPr/>
              </a:pPr>
              <a:endParaRPr lang="en-US"/>
            </a:p>
          </p:txBody>
        </p:sp>
        <p:grpSp>
          <p:nvGrpSpPr>
            <p:cNvPr id="10" name="Group 33"/>
            <p:cNvGrpSpPr>
              <a:grpSpLocks/>
            </p:cNvGrpSpPr>
            <p:nvPr/>
          </p:nvGrpSpPr>
          <p:grpSpPr bwMode="auto">
            <a:xfrm rot="5400000">
              <a:off x="3960" y="3336"/>
              <a:ext cx="624" cy="0"/>
              <a:chOff x="2976" y="3408"/>
              <a:chExt cx="624" cy="0"/>
            </a:xfrm>
          </p:grpSpPr>
          <p:sp>
            <p:nvSpPr>
              <p:cNvPr id="23593" name="Line 34"/>
              <p:cNvSpPr>
                <a:spLocks noChangeShapeType="1"/>
              </p:cNvSpPr>
              <p:nvPr/>
            </p:nvSpPr>
            <p:spPr bwMode="auto">
              <a:xfrm>
                <a:off x="2976" y="3408"/>
                <a:ext cx="288"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23594" name="Line 35"/>
              <p:cNvSpPr>
                <a:spLocks noChangeShapeType="1"/>
              </p:cNvSpPr>
              <p:nvPr/>
            </p:nvSpPr>
            <p:spPr bwMode="auto">
              <a:xfrm>
                <a:off x="3312" y="3408"/>
                <a:ext cx="288"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grpSp>
        <p:grpSp>
          <p:nvGrpSpPr>
            <p:cNvPr id="11" name="Group 36"/>
            <p:cNvGrpSpPr>
              <a:grpSpLocks/>
            </p:cNvGrpSpPr>
            <p:nvPr/>
          </p:nvGrpSpPr>
          <p:grpSpPr bwMode="auto">
            <a:xfrm rot="5400000">
              <a:off x="4190" y="3336"/>
              <a:ext cx="624" cy="0"/>
              <a:chOff x="2976" y="3408"/>
              <a:chExt cx="624" cy="0"/>
            </a:xfrm>
          </p:grpSpPr>
          <p:sp>
            <p:nvSpPr>
              <p:cNvPr id="23591" name="Line 37"/>
              <p:cNvSpPr>
                <a:spLocks noChangeShapeType="1"/>
              </p:cNvSpPr>
              <p:nvPr/>
            </p:nvSpPr>
            <p:spPr bwMode="auto">
              <a:xfrm>
                <a:off x="2976" y="3408"/>
                <a:ext cx="288"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23592" name="Line 38"/>
              <p:cNvSpPr>
                <a:spLocks noChangeShapeType="1"/>
              </p:cNvSpPr>
              <p:nvPr/>
            </p:nvSpPr>
            <p:spPr bwMode="auto">
              <a:xfrm>
                <a:off x="3312" y="3408"/>
                <a:ext cx="288"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grpSp>
        <p:grpSp>
          <p:nvGrpSpPr>
            <p:cNvPr id="12" name="Group 39"/>
            <p:cNvGrpSpPr>
              <a:grpSpLocks/>
            </p:cNvGrpSpPr>
            <p:nvPr/>
          </p:nvGrpSpPr>
          <p:grpSpPr bwMode="auto">
            <a:xfrm rot="5400000">
              <a:off x="4420" y="3336"/>
              <a:ext cx="624" cy="0"/>
              <a:chOff x="2976" y="3408"/>
              <a:chExt cx="624" cy="0"/>
            </a:xfrm>
          </p:grpSpPr>
          <p:sp>
            <p:nvSpPr>
              <p:cNvPr id="23589" name="Line 40"/>
              <p:cNvSpPr>
                <a:spLocks noChangeShapeType="1"/>
              </p:cNvSpPr>
              <p:nvPr/>
            </p:nvSpPr>
            <p:spPr bwMode="auto">
              <a:xfrm>
                <a:off x="2976" y="3408"/>
                <a:ext cx="288"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23590" name="Line 41"/>
              <p:cNvSpPr>
                <a:spLocks noChangeShapeType="1"/>
              </p:cNvSpPr>
              <p:nvPr/>
            </p:nvSpPr>
            <p:spPr bwMode="auto">
              <a:xfrm>
                <a:off x="3312" y="3408"/>
                <a:ext cx="288"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grpSp>
        <p:grpSp>
          <p:nvGrpSpPr>
            <p:cNvPr id="13" name="Group 42"/>
            <p:cNvGrpSpPr>
              <a:grpSpLocks/>
            </p:cNvGrpSpPr>
            <p:nvPr/>
          </p:nvGrpSpPr>
          <p:grpSpPr bwMode="auto">
            <a:xfrm rot="5400000">
              <a:off x="4651" y="3336"/>
              <a:ext cx="624" cy="0"/>
              <a:chOff x="2976" y="3408"/>
              <a:chExt cx="624" cy="0"/>
            </a:xfrm>
          </p:grpSpPr>
          <p:sp>
            <p:nvSpPr>
              <p:cNvPr id="23587" name="Line 43"/>
              <p:cNvSpPr>
                <a:spLocks noChangeShapeType="1"/>
              </p:cNvSpPr>
              <p:nvPr/>
            </p:nvSpPr>
            <p:spPr bwMode="auto">
              <a:xfrm>
                <a:off x="2976" y="3408"/>
                <a:ext cx="288"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23588" name="Line 44"/>
              <p:cNvSpPr>
                <a:spLocks noChangeShapeType="1"/>
              </p:cNvSpPr>
              <p:nvPr/>
            </p:nvSpPr>
            <p:spPr bwMode="auto">
              <a:xfrm>
                <a:off x="3312" y="3408"/>
                <a:ext cx="288"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grpSp>
        <p:grpSp>
          <p:nvGrpSpPr>
            <p:cNvPr id="14" name="Group 45"/>
            <p:cNvGrpSpPr>
              <a:grpSpLocks/>
            </p:cNvGrpSpPr>
            <p:nvPr/>
          </p:nvGrpSpPr>
          <p:grpSpPr bwMode="auto">
            <a:xfrm rot="5400000">
              <a:off x="4881" y="3336"/>
              <a:ext cx="624" cy="0"/>
              <a:chOff x="2976" y="3408"/>
              <a:chExt cx="624" cy="0"/>
            </a:xfrm>
          </p:grpSpPr>
          <p:sp>
            <p:nvSpPr>
              <p:cNvPr id="23585" name="Line 46"/>
              <p:cNvSpPr>
                <a:spLocks noChangeShapeType="1"/>
              </p:cNvSpPr>
              <p:nvPr/>
            </p:nvSpPr>
            <p:spPr bwMode="auto">
              <a:xfrm>
                <a:off x="2976" y="3408"/>
                <a:ext cx="288"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23586" name="Line 47"/>
              <p:cNvSpPr>
                <a:spLocks noChangeShapeType="1"/>
              </p:cNvSpPr>
              <p:nvPr/>
            </p:nvSpPr>
            <p:spPr bwMode="auto">
              <a:xfrm>
                <a:off x="3312" y="3408"/>
                <a:ext cx="288"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grpSp>
        <p:grpSp>
          <p:nvGrpSpPr>
            <p:cNvPr id="15" name="Group 48"/>
            <p:cNvGrpSpPr>
              <a:grpSpLocks/>
            </p:cNvGrpSpPr>
            <p:nvPr/>
          </p:nvGrpSpPr>
          <p:grpSpPr bwMode="auto">
            <a:xfrm rot="5400000">
              <a:off x="5112" y="3336"/>
              <a:ext cx="624" cy="0"/>
              <a:chOff x="2976" y="3408"/>
              <a:chExt cx="624" cy="0"/>
            </a:xfrm>
          </p:grpSpPr>
          <p:sp>
            <p:nvSpPr>
              <p:cNvPr id="23583" name="Line 49"/>
              <p:cNvSpPr>
                <a:spLocks noChangeShapeType="1"/>
              </p:cNvSpPr>
              <p:nvPr/>
            </p:nvSpPr>
            <p:spPr bwMode="auto">
              <a:xfrm>
                <a:off x="2976" y="3408"/>
                <a:ext cx="288"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23584" name="Line 50"/>
              <p:cNvSpPr>
                <a:spLocks noChangeShapeType="1"/>
              </p:cNvSpPr>
              <p:nvPr/>
            </p:nvSpPr>
            <p:spPr bwMode="auto">
              <a:xfrm>
                <a:off x="3312" y="3408"/>
                <a:ext cx="288"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grpSp>
      </p:grpSp>
      <p:sp>
        <p:nvSpPr>
          <p:cNvPr id="122931" name="Text Box 51"/>
          <p:cNvSpPr txBox="1">
            <a:spLocks noChangeArrowheads="1"/>
          </p:cNvSpPr>
          <p:nvPr/>
        </p:nvSpPr>
        <p:spPr bwMode="auto">
          <a:xfrm>
            <a:off x="5105400" y="5089525"/>
            <a:ext cx="1616075" cy="701675"/>
          </a:xfrm>
          <a:prstGeom prst="rect">
            <a:avLst/>
          </a:prstGeom>
          <a:noFill/>
          <a:ln w="9525">
            <a:noFill/>
            <a:miter lim="800000"/>
            <a:headEnd/>
            <a:tailEnd/>
          </a:ln>
        </p:spPr>
        <p:txBody>
          <a:bodyPr>
            <a:prstTxWarp prst="textNoShape">
              <a:avLst/>
            </a:prstTxWarp>
            <a:spAutoFit/>
          </a:bodyPr>
          <a:lstStyle/>
          <a:p>
            <a:r>
              <a:rPr lang="en-US" sz="2000">
                <a:solidFill>
                  <a:srgbClr val="FF0000"/>
                </a:solidFill>
                <a:latin typeface="Arial Narrow" charset="0"/>
              </a:rPr>
              <a:t>Close to the Earth’s surface</a:t>
            </a:r>
          </a:p>
        </p:txBody>
      </p:sp>
      <p:graphicFrame>
        <p:nvGraphicFramePr>
          <p:cNvPr id="122932" name="Object 5"/>
          <p:cNvGraphicFramePr>
            <a:graphicFrameLocks noChangeAspect="1"/>
          </p:cNvGraphicFramePr>
          <p:nvPr/>
        </p:nvGraphicFramePr>
        <p:xfrm>
          <a:off x="3978275" y="4000500"/>
          <a:ext cx="590550" cy="636588"/>
        </p:xfrm>
        <a:graphic>
          <a:graphicData uri="http://schemas.openxmlformats.org/presentationml/2006/ole">
            <p:oleObj spid="_x0000_s504837" name="Equation" r:id="rId7" imgW="342720" imgH="431640" progId="Equation.DSMT4">
              <p:embed/>
            </p:oleObj>
          </a:graphicData>
        </a:graphic>
      </p:graphicFrame>
      <p:graphicFrame>
        <p:nvGraphicFramePr>
          <p:cNvPr id="122933" name="Object 6"/>
          <p:cNvGraphicFramePr>
            <a:graphicFrameLocks noChangeAspect="1"/>
          </p:cNvGraphicFramePr>
          <p:nvPr/>
        </p:nvGraphicFramePr>
        <p:xfrm>
          <a:off x="4572000" y="4038600"/>
          <a:ext cx="1227138" cy="636588"/>
        </p:xfrm>
        <a:graphic>
          <a:graphicData uri="http://schemas.openxmlformats.org/presentationml/2006/ole">
            <p:oleObj spid="_x0000_s504838" name="Equation" r:id="rId8" imgW="711000" imgH="431640" progId="Equation.3">
              <p:embed/>
            </p:oleObj>
          </a:graphicData>
        </a:graphic>
      </p:graphicFrame>
      <p:graphicFrame>
        <p:nvGraphicFramePr>
          <p:cNvPr id="122934" name="Object 7"/>
          <p:cNvGraphicFramePr>
            <a:graphicFrameLocks noChangeAspect="1"/>
          </p:cNvGraphicFramePr>
          <p:nvPr/>
        </p:nvGraphicFramePr>
        <p:xfrm>
          <a:off x="6675438" y="2659063"/>
          <a:ext cx="411162" cy="617537"/>
        </p:xfrm>
        <a:graphic>
          <a:graphicData uri="http://schemas.openxmlformats.org/presentationml/2006/ole">
            <p:oleObj spid="_x0000_s504839" name="Equation" r:id="rId9" imgW="228600" imgH="431640" progId="Equation.DSMT4">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4580" name="Rectangle 4"/>
          <p:cNvSpPr>
            <a:spLocks noGrp="1" noChangeArrowheads="1"/>
          </p:cNvSpPr>
          <p:nvPr>
            <p:ph type="dt" sz="quarter" idx="10"/>
          </p:nvPr>
        </p:nvSpPr>
        <p:spPr>
          <a:noFill/>
        </p:spPr>
        <p:txBody>
          <a:bodyPr/>
          <a:lstStyle/>
          <a:p>
            <a:r>
              <a:rPr lang="en-US" smtClean="0"/>
              <a:t>Thursday, June 23, 2011</a:t>
            </a:r>
          </a:p>
        </p:txBody>
      </p:sp>
      <p:sp>
        <p:nvSpPr>
          <p:cNvPr id="24581" name="Rectangle 5"/>
          <p:cNvSpPr>
            <a:spLocks noGrp="1" noChangeArrowheads="1"/>
          </p:cNvSpPr>
          <p:nvPr>
            <p:ph type="ftr" sz="quarter" idx="11"/>
          </p:nvPr>
        </p:nvSpPr>
        <p:spPr>
          <a:noFill/>
        </p:spPr>
        <p:txBody>
          <a:bodyPr/>
          <a:lstStyle/>
          <a:p>
            <a:r>
              <a:rPr lang="en-US" smtClean="0"/>
              <a:t>PHYS 1443-001, Spring 2011 Dr. Jaehoon Yu</a:t>
            </a:r>
          </a:p>
        </p:txBody>
      </p:sp>
      <p:sp>
        <p:nvSpPr>
          <p:cNvPr id="24582" name="Rectangle 6"/>
          <p:cNvSpPr>
            <a:spLocks noGrp="1" noChangeArrowheads="1"/>
          </p:cNvSpPr>
          <p:nvPr>
            <p:ph type="sldNum" sz="quarter" idx="12"/>
          </p:nvPr>
        </p:nvSpPr>
        <p:spPr>
          <a:noFill/>
        </p:spPr>
        <p:txBody>
          <a:bodyPr/>
          <a:lstStyle/>
          <a:p>
            <a:fld id="{7B2F88EB-E5A6-4244-A9FD-569CA54D72FA}" type="slidenum">
              <a:rPr lang="en-US"/>
              <a:pPr/>
              <a:t>7</a:t>
            </a:fld>
            <a:endParaRPr lang="en-US"/>
          </a:p>
        </p:txBody>
      </p:sp>
      <p:sp>
        <p:nvSpPr>
          <p:cNvPr id="123906" name="Rectangle 2"/>
          <p:cNvSpPr>
            <a:spLocks noChangeArrowheads="1"/>
          </p:cNvSpPr>
          <p:nvPr/>
        </p:nvSpPr>
        <p:spPr bwMode="auto">
          <a:xfrm>
            <a:off x="6172200" y="838200"/>
            <a:ext cx="2133600" cy="762000"/>
          </a:xfrm>
          <a:prstGeom prst="rect">
            <a:avLst/>
          </a:prstGeom>
          <a:solidFill>
            <a:srgbClr val="FFFFCC"/>
          </a:solidFill>
          <a:ln w="38100">
            <a:solidFill>
              <a:srgbClr val="A50021"/>
            </a:solidFill>
            <a:miter lim="800000"/>
            <a:headEnd/>
            <a:tailEnd/>
          </a:ln>
        </p:spPr>
        <p:txBody>
          <a:bodyPr anchor="ctr">
            <a:prstTxWarp prst="textNoShape">
              <a:avLst/>
            </a:prstTxWarp>
            <a:spAutoFit/>
          </a:bodyPr>
          <a:lstStyle/>
          <a:p>
            <a:endParaRPr lang="en-US"/>
          </a:p>
        </p:txBody>
      </p:sp>
      <p:sp>
        <p:nvSpPr>
          <p:cNvPr id="24584" name="Rectangle 3"/>
          <p:cNvSpPr>
            <a:spLocks noGrp="1" noChangeArrowheads="1"/>
          </p:cNvSpPr>
          <p:nvPr>
            <p:ph type="title"/>
          </p:nvPr>
        </p:nvSpPr>
        <p:spPr>
          <a:xfrm>
            <a:off x="685800" y="152400"/>
            <a:ext cx="8153400" cy="609600"/>
          </a:xfrm>
        </p:spPr>
        <p:txBody>
          <a:bodyPr/>
          <a:lstStyle/>
          <a:p>
            <a:r>
              <a:rPr lang="en-US" sz="3600"/>
              <a:t>The Gravitational Potential Energy</a:t>
            </a:r>
          </a:p>
        </p:txBody>
      </p:sp>
      <p:sp>
        <p:nvSpPr>
          <p:cNvPr id="123908" name="Text Box 4"/>
          <p:cNvSpPr txBox="1">
            <a:spLocks noChangeArrowheads="1"/>
          </p:cNvSpPr>
          <p:nvPr/>
        </p:nvSpPr>
        <p:spPr bwMode="auto">
          <a:xfrm>
            <a:off x="381000" y="846138"/>
            <a:ext cx="5638800" cy="82232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What is the potential energy of an object at the height y from the surface of the Earth?</a:t>
            </a:r>
          </a:p>
        </p:txBody>
      </p:sp>
      <p:sp>
        <p:nvSpPr>
          <p:cNvPr id="123909" name="Text Box 5"/>
          <p:cNvSpPr txBox="1">
            <a:spLocks noChangeArrowheads="1"/>
          </p:cNvSpPr>
          <p:nvPr/>
        </p:nvSpPr>
        <p:spPr bwMode="auto">
          <a:xfrm>
            <a:off x="6324600" y="1752600"/>
            <a:ext cx="2057400" cy="457200"/>
          </a:xfrm>
          <a:prstGeom prst="rect">
            <a:avLst/>
          </a:prstGeom>
          <a:solidFill>
            <a:srgbClr val="FFFF99"/>
          </a:solidFill>
          <a:ln w="28575">
            <a:noFill/>
            <a:miter lim="800000"/>
            <a:headEnd/>
            <a:tailEnd/>
          </a:ln>
        </p:spPr>
        <p:txBody>
          <a:bodyPr>
            <a:prstTxWarp prst="textNoShape">
              <a:avLst/>
            </a:prstTxWarp>
            <a:spAutoFit/>
          </a:bodyPr>
          <a:lstStyle/>
          <a:p>
            <a:r>
              <a:rPr lang="en-US">
                <a:solidFill>
                  <a:srgbClr val="FF0000"/>
                </a:solidFill>
                <a:latin typeface="Arial Narrow" charset="0"/>
              </a:rPr>
              <a:t>No, it would not. </a:t>
            </a:r>
            <a:endParaRPr lang="en-US">
              <a:solidFill>
                <a:srgbClr val="FF0000"/>
              </a:solidFill>
              <a:latin typeface="Monotype Corsiva" charset="0"/>
            </a:endParaRPr>
          </a:p>
        </p:txBody>
      </p:sp>
      <p:sp>
        <p:nvSpPr>
          <p:cNvPr id="123910" name="Text Box 6"/>
          <p:cNvSpPr txBox="1">
            <a:spLocks noChangeArrowheads="1"/>
          </p:cNvSpPr>
          <p:nvPr/>
        </p:nvSpPr>
        <p:spPr bwMode="auto">
          <a:xfrm>
            <a:off x="3657600" y="3810000"/>
            <a:ext cx="5334000" cy="10064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Since the gravitational force is a central force, and a central force is a conservative force, the work done by the gravitational force is independent of the path.</a:t>
            </a:r>
          </a:p>
        </p:txBody>
      </p:sp>
      <p:sp>
        <p:nvSpPr>
          <p:cNvPr id="123911" name="Text Box 7"/>
          <p:cNvSpPr txBox="1">
            <a:spLocks noChangeArrowheads="1"/>
          </p:cNvSpPr>
          <p:nvPr/>
        </p:nvSpPr>
        <p:spPr bwMode="auto">
          <a:xfrm>
            <a:off x="3810000" y="4876800"/>
            <a:ext cx="4572000" cy="1006475"/>
          </a:xfrm>
          <a:prstGeom prst="rect">
            <a:avLst/>
          </a:prstGeom>
          <a:noFill/>
          <a:ln w="9525">
            <a:noFill/>
            <a:miter lim="800000"/>
            <a:headEnd/>
            <a:tailEnd/>
          </a:ln>
        </p:spPr>
        <p:txBody>
          <a:bodyPr>
            <a:prstTxWarp prst="textNoShape">
              <a:avLst/>
            </a:prstTxWarp>
            <a:spAutoFit/>
          </a:bodyPr>
          <a:lstStyle/>
          <a:p>
            <a:r>
              <a:rPr lang="en-US" sz="2000">
                <a:solidFill>
                  <a:srgbClr val="FF0000"/>
                </a:solidFill>
                <a:latin typeface="Arial Narrow" charset="0"/>
              </a:rPr>
              <a:t>The path can be considered as consisting of many tangential and radial motions.   Tangential motions do not contribute to work!!!</a:t>
            </a:r>
          </a:p>
        </p:txBody>
      </p:sp>
      <p:graphicFrame>
        <p:nvGraphicFramePr>
          <p:cNvPr id="123912" name="Object 2"/>
          <p:cNvGraphicFramePr>
            <a:graphicFrameLocks noChangeAspect="1"/>
          </p:cNvGraphicFramePr>
          <p:nvPr/>
        </p:nvGraphicFramePr>
        <p:xfrm>
          <a:off x="6172200" y="855663"/>
          <a:ext cx="593725" cy="679450"/>
        </p:xfrm>
        <a:graphic>
          <a:graphicData uri="http://schemas.openxmlformats.org/presentationml/2006/ole">
            <p:oleObj spid="_x0000_s505858" name="Equation" r:id="rId3" imgW="164880" imgH="177480" progId="Equation.3">
              <p:embed/>
            </p:oleObj>
          </a:graphicData>
        </a:graphic>
      </p:graphicFrame>
      <p:sp>
        <p:nvSpPr>
          <p:cNvPr id="123913" name="Text Box 9"/>
          <p:cNvSpPr txBox="1">
            <a:spLocks noChangeArrowheads="1"/>
          </p:cNvSpPr>
          <p:nvPr/>
        </p:nvSpPr>
        <p:spPr bwMode="auto">
          <a:xfrm>
            <a:off x="381000" y="1752600"/>
            <a:ext cx="5638800" cy="457200"/>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Do you think this would work in general cases?</a:t>
            </a:r>
          </a:p>
        </p:txBody>
      </p:sp>
      <p:sp>
        <p:nvSpPr>
          <p:cNvPr id="123914" name="Text Box 10"/>
          <p:cNvSpPr txBox="1">
            <a:spLocks noChangeArrowheads="1"/>
          </p:cNvSpPr>
          <p:nvPr/>
        </p:nvSpPr>
        <p:spPr bwMode="auto">
          <a:xfrm>
            <a:off x="381000" y="2286000"/>
            <a:ext cx="1295400" cy="457200"/>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Why not?</a:t>
            </a:r>
          </a:p>
        </p:txBody>
      </p:sp>
      <p:sp>
        <p:nvSpPr>
          <p:cNvPr id="123915" name="Text Box 11"/>
          <p:cNvSpPr txBox="1">
            <a:spLocks noChangeArrowheads="1"/>
          </p:cNvSpPr>
          <p:nvPr/>
        </p:nvSpPr>
        <p:spPr bwMode="auto">
          <a:xfrm>
            <a:off x="1828800" y="2286000"/>
            <a:ext cx="6934200" cy="1006475"/>
          </a:xfrm>
          <a:prstGeom prst="rect">
            <a:avLst/>
          </a:prstGeom>
          <a:solidFill>
            <a:srgbClr val="FFFF99"/>
          </a:solidFill>
          <a:ln w="28575">
            <a:noFill/>
            <a:miter lim="800000"/>
            <a:headEnd/>
            <a:tailEnd/>
          </a:ln>
        </p:spPr>
        <p:txBody>
          <a:bodyPr>
            <a:prstTxWarp prst="textNoShape">
              <a:avLst/>
            </a:prstTxWarp>
            <a:spAutoFit/>
          </a:bodyPr>
          <a:lstStyle/>
          <a:p>
            <a:r>
              <a:rPr lang="en-US" sz="2000">
                <a:solidFill>
                  <a:srgbClr val="FF0000"/>
                </a:solidFill>
                <a:latin typeface="Monotype Corsiva" charset="0"/>
              </a:rPr>
              <a:t>Because this formula is only valid for the case where the gravitational force is constant, near the surface of the Earth, and the generalized gravitational force is inversely proportional to the square of the distance.</a:t>
            </a:r>
          </a:p>
        </p:txBody>
      </p:sp>
      <p:sp>
        <p:nvSpPr>
          <p:cNvPr id="123916" name="Text Box 12"/>
          <p:cNvSpPr txBox="1">
            <a:spLocks noChangeArrowheads="1"/>
          </p:cNvSpPr>
          <p:nvPr/>
        </p:nvSpPr>
        <p:spPr bwMode="auto">
          <a:xfrm>
            <a:off x="381000" y="3352800"/>
            <a:ext cx="8534400" cy="427038"/>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200">
                <a:solidFill>
                  <a:schemeClr val="accent2"/>
                </a:solidFill>
                <a:latin typeface="Arial Narrow" charset="0"/>
              </a:rPr>
              <a:t>OK. Then how would we generalize the potential energy in the gravitational field?</a:t>
            </a:r>
          </a:p>
        </p:txBody>
      </p:sp>
      <p:grpSp>
        <p:nvGrpSpPr>
          <p:cNvPr id="2" name="Group 13"/>
          <p:cNvGrpSpPr>
            <a:grpSpLocks/>
          </p:cNvGrpSpPr>
          <p:nvPr/>
        </p:nvGrpSpPr>
        <p:grpSpPr bwMode="auto">
          <a:xfrm>
            <a:off x="609600" y="3886200"/>
            <a:ext cx="2909888" cy="2133600"/>
            <a:chOff x="384" y="2736"/>
            <a:chExt cx="1551" cy="1152"/>
          </a:xfrm>
        </p:grpSpPr>
        <p:grpSp>
          <p:nvGrpSpPr>
            <p:cNvPr id="3" name="Group 14"/>
            <p:cNvGrpSpPr>
              <a:grpSpLocks/>
            </p:cNvGrpSpPr>
            <p:nvPr/>
          </p:nvGrpSpPr>
          <p:grpSpPr bwMode="auto">
            <a:xfrm>
              <a:off x="521" y="3297"/>
              <a:ext cx="564" cy="591"/>
              <a:chOff x="816" y="1968"/>
              <a:chExt cx="720" cy="672"/>
            </a:xfrm>
          </p:grpSpPr>
          <p:sp>
            <p:nvSpPr>
              <p:cNvPr id="123919" name="Oval 15"/>
              <p:cNvSpPr>
                <a:spLocks noChangeArrowheads="1"/>
              </p:cNvSpPr>
              <p:nvPr/>
            </p:nvSpPr>
            <p:spPr bwMode="auto">
              <a:xfrm>
                <a:off x="816" y="1968"/>
                <a:ext cx="713" cy="672"/>
              </a:xfrm>
              <a:prstGeom prst="ellipse">
                <a:avLst/>
              </a:prstGeom>
              <a:gradFill rotWithShape="0">
                <a:gsLst>
                  <a:gs pos="0">
                    <a:schemeClr val="hlink"/>
                  </a:gs>
                  <a:gs pos="100000">
                    <a:schemeClr val="hlink">
                      <a:gamma/>
                      <a:shade val="46275"/>
                      <a:invGamma/>
                    </a:schemeClr>
                  </a:gs>
                </a:gsLst>
                <a:path path="shape">
                  <a:fillToRect l="50000" t="50000" r="50000" b="50000"/>
                </a:path>
              </a:gradFill>
              <a:ln w="9525">
                <a:noFill/>
                <a:round/>
                <a:headEnd/>
                <a:tailEnd/>
              </a:ln>
              <a:effectLst/>
            </p:spPr>
            <p:txBody>
              <a:bodyPr wrap="none" anchor="ctr">
                <a:prstTxWarp prst="textNoShape">
                  <a:avLst/>
                </a:prstTxWarp>
              </a:bodyPr>
              <a:lstStyle/>
              <a:p>
                <a:pPr>
                  <a:defRPr/>
                </a:pPr>
                <a:endParaRPr lang="en-US"/>
              </a:p>
            </p:txBody>
          </p:sp>
          <p:sp>
            <p:nvSpPr>
              <p:cNvPr id="24615" name="Line 16"/>
              <p:cNvSpPr>
                <a:spLocks noChangeShapeType="1"/>
              </p:cNvSpPr>
              <p:nvPr/>
            </p:nvSpPr>
            <p:spPr bwMode="auto">
              <a:xfrm flipH="1">
                <a:off x="960" y="2304"/>
                <a:ext cx="192" cy="240"/>
              </a:xfrm>
              <a:prstGeom prst="line">
                <a:avLst/>
              </a:prstGeom>
              <a:noFill/>
              <a:ln w="38100">
                <a:solidFill>
                  <a:srgbClr val="FFFF99"/>
                </a:solidFill>
                <a:round/>
                <a:headEnd/>
                <a:tailEnd/>
              </a:ln>
            </p:spPr>
            <p:txBody>
              <a:bodyPr>
                <a:prstTxWarp prst="textNoShape">
                  <a:avLst/>
                </a:prstTxWarp>
              </a:bodyPr>
              <a:lstStyle/>
              <a:p>
                <a:endParaRPr lang="en-US"/>
              </a:p>
            </p:txBody>
          </p:sp>
          <p:sp>
            <p:nvSpPr>
              <p:cNvPr id="24616" name="Text Box 17"/>
              <p:cNvSpPr txBox="1">
                <a:spLocks noChangeArrowheads="1"/>
              </p:cNvSpPr>
              <p:nvPr/>
            </p:nvSpPr>
            <p:spPr bwMode="auto">
              <a:xfrm>
                <a:off x="816" y="2208"/>
                <a:ext cx="274" cy="225"/>
              </a:xfrm>
              <a:prstGeom prst="rect">
                <a:avLst/>
              </a:prstGeom>
              <a:noFill/>
              <a:ln w="9525">
                <a:noFill/>
                <a:miter lim="800000"/>
                <a:headEnd/>
                <a:tailEnd/>
              </a:ln>
            </p:spPr>
            <p:txBody>
              <a:bodyPr wrap="none">
                <a:prstTxWarp prst="textNoShape">
                  <a:avLst/>
                </a:prstTxWarp>
                <a:spAutoFit/>
              </a:bodyPr>
              <a:lstStyle/>
              <a:p>
                <a:r>
                  <a:rPr lang="en-US" sz="1800">
                    <a:solidFill>
                      <a:srgbClr val="FFFF99"/>
                    </a:solidFill>
                    <a:latin typeface="Arial Narrow" charset="0"/>
                  </a:rPr>
                  <a:t>R</a:t>
                </a:r>
                <a:r>
                  <a:rPr lang="en-US" sz="1800" baseline="-25000">
                    <a:solidFill>
                      <a:srgbClr val="FFFF99"/>
                    </a:solidFill>
                    <a:latin typeface="Arial Narrow" charset="0"/>
                  </a:rPr>
                  <a:t>E</a:t>
                </a:r>
              </a:p>
            </p:txBody>
          </p:sp>
        </p:grpSp>
        <p:sp>
          <p:nvSpPr>
            <p:cNvPr id="24595" name="Arc 18"/>
            <p:cNvSpPr>
              <a:spLocks/>
            </p:cNvSpPr>
            <p:nvPr/>
          </p:nvSpPr>
          <p:spPr bwMode="auto">
            <a:xfrm>
              <a:off x="384" y="2832"/>
              <a:ext cx="1354" cy="1027"/>
            </a:xfrm>
            <a:custGeom>
              <a:avLst/>
              <a:gdLst>
                <a:gd name="T0" fmla="*/ 0 w 21600"/>
                <a:gd name="T1" fmla="*/ 0 h 26251"/>
                <a:gd name="T2" fmla="*/ 0 w 21600"/>
                <a:gd name="T3" fmla="*/ 0 h 26251"/>
                <a:gd name="T4" fmla="*/ 0 w 21600"/>
                <a:gd name="T5" fmla="*/ 0 h 26251"/>
                <a:gd name="T6" fmla="*/ 0 60000 65536"/>
                <a:gd name="T7" fmla="*/ 0 60000 65536"/>
                <a:gd name="T8" fmla="*/ 0 60000 65536"/>
                <a:gd name="T9" fmla="*/ 0 w 21600"/>
                <a:gd name="T10" fmla="*/ 0 h 26251"/>
                <a:gd name="T11" fmla="*/ 21600 w 21600"/>
                <a:gd name="T12" fmla="*/ 26251 h 26251"/>
              </a:gdLst>
              <a:ahLst/>
              <a:cxnLst>
                <a:cxn ang="T6">
                  <a:pos x="T0" y="T1"/>
                </a:cxn>
                <a:cxn ang="T7">
                  <a:pos x="T2" y="T3"/>
                </a:cxn>
                <a:cxn ang="T8">
                  <a:pos x="T4" y="T5"/>
                </a:cxn>
              </a:cxnLst>
              <a:rect l="T9" t="T10" r="T11" b="T12"/>
              <a:pathLst>
                <a:path w="21600" h="26251" fill="none" extrusionOk="0">
                  <a:moveTo>
                    <a:pt x="0" y="-1"/>
                  </a:moveTo>
                  <a:cubicBezTo>
                    <a:pt x="11929" y="0"/>
                    <a:pt x="21600" y="9670"/>
                    <a:pt x="21600" y="21600"/>
                  </a:cubicBezTo>
                  <a:cubicBezTo>
                    <a:pt x="21600" y="23164"/>
                    <a:pt x="21430" y="24723"/>
                    <a:pt x="21093" y="26251"/>
                  </a:cubicBezTo>
                </a:path>
                <a:path w="21600" h="26251" stroke="0" extrusionOk="0">
                  <a:moveTo>
                    <a:pt x="0" y="-1"/>
                  </a:moveTo>
                  <a:cubicBezTo>
                    <a:pt x="11929" y="0"/>
                    <a:pt x="21600" y="9670"/>
                    <a:pt x="21600" y="21600"/>
                  </a:cubicBezTo>
                  <a:cubicBezTo>
                    <a:pt x="21600" y="23164"/>
                    <a:pt x="21430" y="24723"/>
                    <a:pt x="21093" y="26251"/>
                  </a:cubicBezTo>
                  <a:lnTo>
                    <a:pt x="0" y="21600"/>
                  </a:lnTo>
                  <a:close/>
                </a:path>
              </a:pathLst>
            </a:custGeom>
            <a:noFill/>
            <a:ln w="28575">
              <a:solidFill>
                <a:schemeClr val="accent2"/>
              </a:solidFill>
              <a:prstDash val="dash"/>
              <a:round/>
              <a:headEnd/>
              <a:tailEnd/>
            </a:ln>
          </p:spPr>
          <p:txBody>
            <a:bodyPr wrap="none" anchor="ctr">
              <a:prstTxWarp prst="textNoShape">
                <a:avLst/>
              </a:prstTxWarp>
            </a:bodyPr>
            <a:lstStyle/>
            <a:p>
              <a:endParaRPr lang="en-US"/>
            </a:p>
          </p:txBody>
        </p:sp>
        <p:grpSp>
          <p:nvGrpSpPr>
            <p:cNvPr id="4" name="Group 19"/>
            <p:cNvGrpSpPr>
              <a:grpSpLocks/>
            </p:cNvGrpSpPr>
            <p:nvPr/>
          </p:nvGrpSpPr>
          <p:grpSpPr bwMode="auto">
            <a:xfrm>
              <a:off x="1536" y="3137"/>
              <a:ext cx="399" cy="319"/>
              <a:chOff x="1920" y="1606"/>
              <a:chExt cx="510" cy="362"/>
            </a:xfrm>
          </p:grpSpPr>
          <p:sp>
            <p:nvSpPr>
              <p:cNvPr id="123924" name="Oval 20"/>
              <p:cNvSpPr>
                <a:spLocks noChangeArrowheads="1"/>
              </p:cNvSpPr>
              <p:nvPr/>
            </p:nvSpPr>
            <p:spPr bwMode="auto">
              <a:xfrm>
                <a:off x="1920" y="1680"/>
                <a:ext cx="289" cy="288"/>
              </a:xfrm>
              <a:prstGeom prst="ellipse">
                <a:avLst/>
              </a:prstGeom>
              <a:gradFill rotWithShape="0">
                <a:gsLst>
                  <a:gs pos="0">
                    <a:schemeClr val="hlink"/>
                  </a:gs>
                  <a:gs pos="100000">
                    <a:schemeClr val="hlink">
                      <a:gamma/>
                      <a:shade val="46275"/>
                      <a:invGamma/>
                    </a:schemeClr>
                  </a:gs>
                </a:gsLst>
                <a:path path="shape">
                  <a:fillToRect l="50000" t="50000" r="50000" b="50000"/>
                </a:path>
              </a:gradFill>
              <a:ln w="9525">
                <a:noFill/>
                <a:round/>
                <a:headEnd/>
                <a:tailEnd/>
              </a:ln>
              <a:effectLst/>
            </p:spPr>
            <p:txBody>
              <a:bodyPr wrap="none" anchor="ctr">
                <a:prstTxWarp prst="textNoShape">
                  <a:avLst/>
                </a:prstTxWarp>
              </a:bodyPr>
              <a:lstStyle/>
              <a:p>
                <a:pPr>
                  <a:defRPr/>
                </a:pPr>
                <a:endParaRPr lang="en-US"/>
              </a:p>
            </p:txBody>
          </p:sp>
          <p:sp>
            <p:nvSpPr>
              <p:cNvPr id="24613" name="Text Box 21"/>
              <p:cNvSpPr txBox="1">
                <a:spLocks noChangeArrowheads="1"/>
              </p:cNvSpPr>
              <p:nvPr/>
            </p:nvSpPr>
            <p:spPr bwMode="auto">
              <a:xfrm>
                <a:off x="2199" y="1606"/>
                <a:ext cx="231" cy="225"/>
              </a:xfrm>
              <a:prstGeom prst="rect">
                <a:avLst/>
              </a:prstGeom>
              <a:noFill/>
              <a:ln w="9525">
                <a:noFill/>
                <a:miter lim="800000"/>
                <a:headEnd/>
                <a:tailEnd/>
              </a:ln>
            </p:spPr>
            <p:txBody>
              <a:bodyPr wrap="none">
                <a:prstTxWarp prst="textNoShape">
                  <a:avLst/>
                </a:prstTxWarp>
                <a:spAutoFit/>
              </a:bodyPr>
              <a:lstStyle/>
              <a:p>
                <a:r>
                  <a:rPr lang="en-US" sz="1800">
                    <a:solidFill>
                      <a:schemeClr val="accent2"/>
                    </a:solidFill>
                    <a:latin typeface="Arial Narrow" charset="0"/>
                  </a:rPr>
                  <a:t>m</a:t>
                </a:r>
              </a:p>
            </p:txBody>
          </p:sp>
        </p:grpSp>
        <p:grpSp>
          <p:nvGrpSpPr>
            <p:cNvPr id="5" name="Group 22"/>
            <p:cNvGrpSpPr>
              <a:grpSpLocks/>
            </p:cNvGrpSpPr>
            <p:nvPr/>
          </p:nvGrpSpPr>
          <p:grpSpPr bwMode="auto">
            <a:xfrm>
              <a:off x="816" y="2736"/>
              <a:ext cx="401" cy="319"/>
              <a:chOff x="1920" y="1606"/>
              <a:chExt cx="512" cy="362"/>
            </a:xfrm>
          </p:grpSpPr>
          <p:sp>
            <p:nvSpPr>
              <p:cNvPr id="123927" name="Oval 23"/>
              <p:cNvSpPr>
                <a:spLocks noChangeArrowheads="1"/>
              </p:cNvSpPr>
              <p:nvPr/>
            </p:nvSpPr>
            <p:spPr bwMode="auto">
              <a:xfrm>
                <a:off x="1920" y="1680"/>
                <a:ext cx="282" cy="288"/>
              </a:xfrm>
              <a:prstGeom prst="ellipse">
                <a:avLst/>
              </a:prstGeom>
              <a:gradFill rotWithShape="0">
                <a:gsLst>
                  <a:gs pos="0">
                    <a:schemeClr val="hlink"/>
                  </a:gs>
                  <a:gs pos="100000">
                    <a:schemeClr val="hlink">
                      <a:gamma/>
                      <a:shade val="46275"/>
                      <a:invGamma/>
                    </a:schemeClr>
                  </a:gs>
                </a:gsLst>
                <a:path path="shape">
                  <a:fillToRect l="50000" t="50000" r="50000" b="50000"/>
                </a:path>
              </a:gradFill>
              <a:ln w="9525">
                <a:noFill/>
                <a:round/>
                <a:headEnd/>
                <a:tailEnd/>
              </a:ln>
              <a:effectLst/>
            </p:spPr>
            <p:txBody>
              <a:bodyPr wrap="none" anchor="ctr">
                <a:prstTxWarp prst="textNoShape">
                  <a:avLst/>
                </a:prstTxWarp>
              </a:bodyPr>
              <a:lstStyle/>
              <a:p>
                <a:pPr>
                  <a:defRPr/>
                </a:pPr>
                <a:endParaRPr lang="en-US"/>
              </a:p>
            </p:txBody>
          </p:sp>
          <p:sp>
            <p:nvSpPr>
              <p:cNvPr id="24611" name="Text Box 24"/>
              <p:cNvSpPr txBox="1">
                <a:spLocks noChangeArrowheads="1"/>
              </p:cNvSpPr>
              <p:nvPr/>
            </p:nvSpPr>
            <p:spPr bwMode="auto">
              <a:xfrm>
                <a:off x="2201" y="1606"/>
                <a:ext cx="231" cy="225"/>
              </a:xfrm>
              <a:prstGeom prst="rect">
                <a:avLst/>
              </a:prstGeom>
              <a:noFill/>
              <a:ln w="9525">
                <a:noFill/>
                <a:miter lim="800000"/>
                <a:headEnd/>
                <a:tailEnd/>
              </a:ln>
            </p:spPr>
            <p:txBody>
              <a:bodyPr wrap="none">
                <a:prstTxWarp prst="textNoShape">
                  <a:avLst/>
                </a:prstTxWarp>
                <a:spAutoFit/>
              </a:bodyPr>
              <a:lstStyle/>
              <a:p>
                <a:r>
                  <a:rPr lang="en-US" sz="1800">
                    <a:solidFill>
                      <a:schemeClr val="accent2"/>
                    </a:solidFill>
                    <a:latin typeface="Arial Narrow" charset="0"/>
                  </a:rPr>
                  <a:t>m</a:t>
                </a:r>
              </a:p>
            </p:txBody>
          </p:sp>
        </p:grpSp>
        <p:grpSp>
          <p:nvGrpSpPr>
            <p:cNvPr id="6" name="Group 25"/>
            <p:cNvGrpSpPr>
              <a:grpSpLocks/>
            </p:cNvGrpSpPr>
            <p:nvPr/>
          </p:nvGrpSpPr>
          <p:grpSpPr bwMode="auto">
            <a:xfrm>
              <a:off x="768" y="3225"/>
              <a:ext cx="912" cy="375"/>
              <a:chOff x="768" y="3225"/>
              <a:chExt cx="912" cy="375"/>
            </a:xfrm>
          </p:grpSpPr>
          <p:sp>
            <p:nvSpPr>
              <p:cNvPr id="24608" name="Text Box 26"/>
              <p:cNvSpPr txBox="1">
                <a:spLocks noChangeArrowheads="1"/>
              </p:cNvSpPr>
              <p:nvPr/>
            </p:nvSpPr>
            <p:spPr bwMode="auto">
              <a:xfrm>
                <a:off x="1056" y="3225"/>
                <a:ext cx="154" cy="198"/>
              </a:xfrm>
              <a:prstGeom prst="rect">
                <a:avLst/>
              </a:prstGeom>
              <a:noFill/>
              <a:ln w="9525">
                <a:noFill/>
                <a:miter lim="800000"/>
                <a:headEnd/>
                <a:tailEnd/>
              </a:ln>
            </p:spPr>
            <p:txBody>
              <a:bodyPr wrap="none">
                <a:prstTxWarp prst="textNoShape">
                  <a:avLst/>
                </a:prstTxWarp>
                <a:spAutoFit/>
              </a:bodyPr>
              <a:lstStyle/>
              <a:p>
                <a:r>
                  <a:rPr lang="en-US" sz="1800" b="1">
                    <a:solidFill>
                      <a:srgbClr val="00FF00"/>
                    </a:solidFill>
                    <a:latin typeface="Monotype Corsiva" charset="0"/>
                  </a:rPr>
                  <a:t>r</a:t>
                </a:r>
                <a:r>
                  <a:rPr lang="en-US" sz="1800" b="1" baseline="-25000">
                    <a:solidFill>
                      <a:srgbClr val="00FF00"/>
                    </a:solidFill>
                    <a:latin typeface="Monotype Corsiva" charset="0"/>
                  </a:rPr>
                  <a:t>i</a:t>
                </a:r>
                <a:endParaRPr lang="en-US" sz="1800" b="1">
                  <a:solidFill>
                    <a:srgbClr val="00FF00"/>
                  </a:solidFill>
                  <a:latin typeface="Monotype Corsiva" charset="0"/>
                </a:endParaRPr>
              </a:p>
            </p:txBody>
          </p:sp>
          <p:sp>
            <p:nvSpPr>
              <p:cNvPr id="24609" name="Line 27"/>
              <p:cNvSpPr>
                <a:spLocks noChangeShapeType="1"/>
              </p:cNvSpPr>
              <p:nvPr/>
            </p:nvSpPr>
            <p:spPr bwMode="auto">
              <a:xfrm flipV="1">
                <a:off x="768" y="3312"/>
                <a:ext cx="912" cy="288"/>
              </a:xfrm>
              <a:prstGeom prst="line">
                <a:avLst/>
              </a:prstGeom>
              <a:noFill/>
              <a:ln w="28575">
                <a:solidFill>
                  <a:schemeClr val="accent2"/>
                </a:solidFill>
                <a:round/>
                <a:headEnd/>
                <a:tailEnd/>
              </a:ln>
            </p:spPr>
            <p:txBody>
              <a:bodyPr>
                <a:prstTxWarp prst="textNoShape">
                  <a:avLst/>
                </a:prstTxWarp>
              </a:bodyPr>
              <a:lstStyle/>
              <a:p>
                <a:endParaRPr lang="en-US"/>
              </a:p>
            </p:txBody>
          </p:sp>
        </p:grpSp>
        <p:grpSp>
          <p:nvGrpSpPr>
            <p:cNvPr id="7" name="Group 28"/>
            <p:cNvGrpSpPr>
              <a:grpSpLocks/>
            </p:cNvGrpSpPr>
            <p:nvPr/>
          </p:nvGrpSpPr>
          <p:grpSpPr bwMode="auto">
            <a:xfrm>
              <a:off x="1374" y="3312"/>
              <a:ext cx="306" cy="294"/>
              <a:chOff x="1374" y="3312"/>
              <a:chExt cx="306" cy="294"/>
            </a:xfrm>
          </p:grpSpPr>
          <p:sp>
            <p:nvSpPr>
              <p:cNvPr id="24606" name="Line 29"/>
              <p:cNvSpPr>
                <a:spLocks noChangeShapeType="1"/>
              </p:cNvSpPr>
              <p:nvPr/>
            </p:nvSpPr>
            <p:spPr bwMode="auto">
              <a:xfrm flipH="1">
                <a:off x="1392" y="3312"/>
                <a:ext cx="288" cy="96"/>
              </a:xfrm>
              <a:prstGeom prst="line">
                <a:avLst/>
              </a:prstGeom>
              <a:noFill/>
              <a:ln w="38100">
                <a:solidFill>
                  <a:srgbClr val="FF0000"/>
                </a:solidFill>
                <a:round/>
                <a:headEnd/>
                <a:tailEnd type="triangle" w="med" len="med"/>
              </a:ln>
            </p:spPr>
            <p:txBody>
              <a:bodyPr>
                <a:prstTxWarp prst="textNoShape">
                  <a:avLst/>
                </a:prstTxWarp>
              </a:bodyPr>
              <a:lstStyle/>
              <a:p>
                <a:endParaRPr lang="en-US"/>
              </a:p>
            </p:txBody>
          </p:sp>
          <p:sp>
            <p:nvSpPr>
              <p:cNvPr id="24607" name="Text Box 30"/>
              <p:cNvSpPr txBox="1">
                <a:spLocks noChangeArrowheads="1"/>
              </p:cNvSpPr>
              <p:nvPr/>
            </p:nvSpPr>
            <p:spPr bwMode="auto">
              <a:xfrm>
                <a:off x="1374" y="3408"/>
                <a:ext cx="201" cy="198"/>
              </a:xfrm>
              <a:prstGeom prst="rect">
                <a:avLst/>
              </a:prstGeom>
              <a:noFill/>
              <a:ln w="9525">
                <a:noFill/>
                <a:miter lim="800000"/>
                <a:headEnd/>
                <a:tailEnd/>
              </a:ln>
            </p:spPr>
            <p:txBody>
              <a:bodyPr wrap="none">
                <a:prstTxWarp prst="textNoShape">
                  <a:avLst/>
                </a:prstTxWarp>
                <a:spAutoFit/>
              </a:bodyPr>
              <a:lstStyle/>
              <a:p>
                <a:r>
                  <a:rPr lang="en-US" sz="1800" b="1">
                    <a:solidFill>
                      <a:srgbClr val="00FF00"/>
                    </a:solidFill>
                    <a:latin typeface="Monotype Corsiva" charset="0"/>
                  </a:rPr>
                  <a:t>F</a:t>
                </a:r>
                <a:r>
                  <a:rPr lang="en-US" sz="1800" b="1" baseline="-25000">
                    <a:solidFill>
                      <a:srgbClr val="00FF00"/>
                    </a:solidFill>
                    <a:latin typeface="Monotype Corsiva" charset="0"/>
                  </a:rPr>
                  <a:t>g</a:t>
                </a:r>
                <a:endParaRPr lang="en-US" sz="1800" b="1">
                  <a:solidFill>
                    <a:srgbClr val="00FF00"/>
                  </a:solidFill>
                  <a:latin typeface="Monotype Corsiva" charset="0"/>
                </a:endParaRPr>
              </a:p>
            </p:txBody>
          </p:sp>
        </p:grpSp>
        <p:grpSp>
          <p:nvGrpSpPr>
            <p:cNvPr id="8" name="Group 31"/>
            <p:cNvGrpSpPr>
              <a:grpSpLocks/>
            </p:cNvGrpSpPr>
            <p:nvPr/>
          </p:nvGrpSpPr>
          <p:grpSpPr bwMode="auto">
            <a:xfrm>
              <a:off x="624" y="2928"/>
              <a:ext cx="288" cy="672"/>
              <a:chOff x="624" y="2928"/>
              <a:chExt cx="288" cy="672"/>
            </a:xfrm>
          </p:grpSpPr>
          <p:sp>
            <p:nvSpPr>
              <p:cNvPr id="24604" name="Line 32"/>
              <p:cNvSpPr>
                <a:spLocks noChangeShapeType="1"/>
              </p:cNvSpPr>
              <p:nvPr/>
            </p:nvSpPr>
            <p:spPr bwMode="auto">
              <a:xfrm flipH="1">
                <a:off x="768" y="2928"/>
                <a:ext cx="144" cy="672"/>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24605" name="Text Box 33"/>
              <p:cNvSpPr txBox="1">
                <a:spLocks noChangeArrowheads="1"/>
              </p:cNvSpPr>
              <p:nvPr/>
            </p:nvSpPr>
            <p:spPr bwMode="auto">
              <a:xfrm>
                <a:off x="624" y="3177"/>
                <a:ext cx="161" cy="198"/>
              </a:xfrm>
              <a:prstGeom prst="rect">
                <a:avLst/>
              </a:prstGeom>
              <a:noFill/>
              <a:ln w="9525">
                <a:noFill/>
                <a:miter lim="800000"/>
                <a:headEnd/>
                <a:tailEnd/>
              </a:ln>
            </p:spPr>
            <p:txBody>
              <a:bodyPr wrap="none">
                <a:prstTxWarp prst="textNoShape">
                  <a:avLst/>
                </a:prstTxWarp>
                <a:spAutoFit/>
              </a:bodyPr>
              <a:lstStyle/>
              <a:p>
                <a:r>
                  <a:rPr lang="en-US" sz="1800" b="1">
                    <a:solidFill>
                      <a:srgbClr val="00FF00"/>
                    </a:solidFill>
                    <a:latin typeface="Monotype Corsiva" charset="0"/>
                  </a:rPr>
                  <a:t>r</a:t>
                </a:r>
                <a:r>
                  <a:rPr lang="en-US" sz="1800" b="1" baseline="-25000">
                    <a:solidFill>
                      <a:srgbClr val="00FF00"/>
                    </a:solidFill>
                    <a:latin typeface="Monotype Corsiva" charset="0"/>
                  </a:rPr>
                  <a:t>f</a:t>
                </a:r>
                <a:endParaRPr lang="en-US" sz="1800" b="1">
                  <a:solidFill>
                    <a:srgbClr val="00FF00"/>
                  </a:solidFill>
                  <a:latin typeface="Monotype Corsiva" charset="0"/>
                </a:endParaRPr>
              </a:p>
            </p:txBody>
          </p:sp>
        </p:grpSp>
        <p:grpSp>
          <p:nvGrpSpPr>
            <p:cNvPr id="9" name="Group 34"/>
            <p:cNvGrpSpPr>
              <a:grpSpLocks/>
            </p:cNvGrpSpPr>
            <p:nvPr/>
          </p:nvGrpSpPr>
          <p:grpSpPr bwMode="auto">
            <a:xfrm>
              <a:off x="624" y="2880"/>
              <a:ext cx="288" cy="288"/>
              <a:chOff x="624" y="2880"/>
              <a:chExt cx="288" cy="288"/>
            </a:xfrm>
          </p:grpSpPr>
          <p:sp>
            <p:nvSpPr>
              <p:cNvPr id="24602" name="Line 35"/>
              <p:cNvSpPr>
                <a:spLocks noChangeShapeType="1"/>
              </p:cNvSpPr>
              <p:nvPr/>
            </p:nvSpPr>
            <p:spPr bwMode="auto">
              <a:xfrm flipH="1">
                <a:off x="864" y="2928"/>
                <a:ext cx="48" cy="240"/>
              </a:xfrm>
              <a:prstGeom prst="line">
                <a:avLst/>
              </a:prstGeom>
              <a:noFill/>
              <a:ln w="38100">
                <a:solidFill>
                  <a:srgbClr val="FF0000"/>
                </a:solidFill>
                <a:round/>
                <a:headEnd/>
                <a:tailEnd type="triangle" w="med" len="med"/>
              </a:ln>
            </p:spPr>
            <p:txBody>
              <a:bodyPr>
                <a:prstTxWarp prst="textNoShape">
                  <a:avLst/>
                </a:prstTxWarp>
              </a:bodyPr>
              <a:lstStyle/>
              <a:p>
                <a:endParaRPr lang="en-US"/>
              </a:p>
            </p:txBody>
          </p:sp>
          <p:sp>
            <p:nvSpPr>
              <p:cNvPr id="24603" name="Text Box 36"/>
              <p:cNvSpPr txBox="1">
                <a:spLocks noChangeArrowheads="1"/>
              </p:cNvSpPr>
              <p:nvPr/>
            </p:nvSpPr>
            <p:spPr bwMode="auto">
              <a:xfrm>
                <a:off x="624" y="2880"/>
                <a:ext cx="202" cy="198"/>
              </a:xfrm>
              <a:prstGeom prst="rect">
                <a:avLst/>
              </a:prstGeom>
              <a:noFill/>
              <a:ln w="9525">
                <a:noFill/>
                <a:miter lim="800000"/>
                <a:headEnd/>
                <a:tailEnd/>
              </a:ln>
            </p:spPr>
            <p:txBody>
              <a:bodyPr wrap="none">
                <a:prstTxWarp prst="textNoShape">
                  <a:avLst/>
                </a:prstTxWarp>
                <a:spAutoFit/>
              </a:bodyPr>
              <a:lstStyle/>
              <a:p>
                <a:r>
                  <a:rPr lang="en-US" sz="1800" b="1">
                    <a:solidFill>
                      <a:srgbClr val="00FF00"/>
                    </a:solidFill>
                    <a:latin typeface="Monotype Corsiva" charset="0"/>
                  </a:rPr>
                  <a:t>F</a:t>
                </a:r>
                <a:r>
                  <a:rPr lang="en-US" sz="1800" b="1" baseline="-25000">
                    <a:solidFill>
                      <a:srgbClr val="00FF00"/>
                    </a:solidFill>
                    <a:latin typeface="Monotype Corsiva" charset="0"/>
                  </a:rPr>
                  <a:t>g</a:t>
                </a:r>
                <a:endParaRPr lang="en-US" sz="1800" b="1">
                  <a:solidFill>
                    <a:srgbClr val="00FF00"/>
                  </a:solidFill>
                  <a:latin typeface="Monotype Corsiva" charset="0"/>
                </a:endParaRPr>
              </a:p>
            </p:txBody>
          </p:sp>
        </p:grpSp>
      </p:grpSp>
      <p:graphicFrame>
        <p:nvGraphicFramePr>
          <p:cNvPr id="123941" name="Object 3"/>
          <p:cNvGraphicFramePr>
            <a:graphicFrameLocks noChangeAspect="1"/>
          </p:cNvGraphicFramePr>
          <p:nvPr/>
        </p:nvGraphicFramePr>
        <p:xfrm>
          <a:off x="6750050" y="911225"/>
          <a:ext cx="1555750" cy="633413"/>
        </p:xfrm>
        <a:graphic>
          <a:graphicData uri="http://schemas.openxmlformats.org/presentationml/2006/ole">
            <p:oleObj spid="_x0000_s505859" name="Equation" r:id="rId4" imgW="431640" imgH="164880" progId="Equation.DSMT4">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5621" name="Rectangle 4"/>
          <p:cNvSpPr>
            <a:spLocks noGrp="1" noChangeArrowheads="1"/>
          </p:cNvSpPr>
          <p:nvPr>
            <p:ph type="dt" sz="quarter" idx="10"/>
          </p:nvPr>
        </p:nvSpPr>
        <p:spPr>
          <a:noFill/>
        </p:spPr>
        <p:txBody>
          <a:bodyPr/>
          <a:lstStyle/>
          <a:p>
            <a:r>
              <a:rPr lang="en-US" smtClean="0"/>
              <a:t>Thursday, June 23, 2011</a:t>
            </a:r>
          </a:p>
        </p:txBody>
      </p:sp>
      <p:sp>
        <p:nvSpPr>
          <p:cNvPr id="25622" name="Rectangle 5"/>
          <p:cNvSpPr>
            <a:spLocks noGrp="1" noChangeArrowheads="1"/>
          </p:cNvSpPr>
          <p:nvPr>
            <p:ph type="ftr" sz="quarter" idx="11"/>
          </p:nvPr>
        </p:nvSpPr>
        <p:spPr>
          <a:noFill/>
        </p:spPr>
        <p:txBody>
          <a:bodyPr/>
          <a:lstStyle/>
          <a:p>
            <a:r>
              <a:rPr lang="en-US" smtClean="0"/>
              <a:t>PHYS 1443-001, Spring 2011 Dr. Jaehoon Yu</a:t>
            </a:r>
          </a:p>
        </p:txBody>
      </p:sp>
      <p:sp>
        <p:nvSpPr>
          <p:cNvPr id="25623" name="Rectangle 6"/>
          <p:cNvSpPr>
            <a:spLocks noGrp="1" noChangeArrowheads="1"/>
          </p:cNvSpPr>
          <p:nvPr>
            <p:ph type="sldNum" sz="quarter" idx="12"/>
          </p:nvPr>
        </p:nvSpPr>
        <p:spPr>
          <a:noFill/>
        </p:spPr>
        <p:txBody>
          <a:bodyPr/>
          <a:lstStyle/>
          <a:p>
            <a:fld id="{1BCC17C3-8D14-F54B-81B7-B58391C8DFCF}" type="slidenum">
              <a:rPr lang="en-US"/>
              <a:pPr/>
              <a:t>8</a:t>
            </a:fld>
            <a:endParaRPr lang="en-US"/>
          </a:p>
        </p:txBody>
      </p:sp>
      <p:sp>
        <p:nvSpPr>
          <p:cNvPr id="124930" name="Rectangle 2"/>
          <p:cNvSpPr>
            <a:spLocks noChangeArrowheads="1"/>
          </p:cNvSpPr>
          <p:nvPr/>
        </p:nvSpPr>
        <p:spPr bwMode="auto">
          <a:xfrm>
            <a:off x="6858000" y="5638800"/>
            <a:ext cx="1600200" cy="685800"/>
          </a:xfrm>
          <a:prstGeom prst="rect">
            <a:avLst/>
          </a:prstGeom>
          <a:solidFill>
            <a:srgbClr val="FFFFCC"/>
          </a:solidFill>
          <a:ln w="38100">
            <a:solidFill>
              <a:srgbClr val="A50021"/>
            </a:solidFill>
            <a:miter lim="800000"/>
            <a:headEnd/>
            <a:tailEnd/>
          </a:ln>
        </p:spPr>
        <p:txBody>
          <a:bodyPr anchor="ctr">
            <a:prstTxWarp prst="textNoShape">
              <a:avLst/>
            </a:prstTxWarp>
            <a:spAutoFit/>
          </a:bodyPr>
          <a:lstStyle/>
          <a:p>
            <a:endParaRPr lang="en-US"/>
          </a:p>
        </p:txBody>
      </p:sp>
      <p:sp>
        <p:nvSpPr>
          <p:cNvPr id="124931" name="Rectangle 3"/>
          <p:cNvSpPr>
            <a:spLocks noChangeArrowheads="1"/>
          </p:cNvSpPr>
          <p:nvPr/>
        </p:nvSpPr>
        <p:spPr bwMode="auto">
          <a:xfrm>
            <a:off x="2133600" y="5562600"/>
            <a:ext cx="1600200" cy="762000"/>
          </a:xfrm>
          <a:prstGeom prst="rect">
            <a:avLst/>
          </a:prstGeom>
          <a:solidFill>
            <a:srgbClr val="FFFFCC"/>
          </a:solidFill>
          <a:ln w="38100">
            <a:solidFill>
              <a:srgbClr val="A50021"/>
            </a:solidFill>
            <a:miter lim="800000"/>
            <a:headEnd/>
            <a:tailEnd/>
          </a:ln>
        </p:spPr>
        <p:txBody>
          <a:bodyPr anchor="ctr">
            <a:prstTxWarp prst="textNoShape">
              <a:avLst/>
            </a:prstTxWarp>
            <a:spAutoFit/>
          </a:bodyPr>
          <a:lstStyle/>
          <a:p>
            <a:endParaRPr lang="en-US"/>
          </a:p>
        </p:txBody>
      </p:sp>
      <p:sp>
        <p:nvSpPr>
          <p:cNvPr id="124932" name="Rectangle 4"/>
          <p:cNvSpPr>
            <a:spLocks noChangeArrowheads="1"/>
          </p:cNvSpPr>
          <p:nvPr/>
        </p:nvSpPr>
        <p:spPr bwMode="auto">
          <a:xfrm>
            <a:off x="7162800" y="4876800"/>
            <a:ext cx="1524000" cy="685800"/>
          </a:xfrm>
          <a:prstGeom prst="rect">
            <a:avLst/>
          </a:prstGeom>
          <a:solidFill>
            <a:srgbClr val="FFFFCC"/>
          </a:solidFill>
          <a:ln w="38100">
            <a:solidFill>
              <a:srgbClr val="A50021"/>
            </a:solidFill>
            <a:miter lim="800000"/>
            <a:headEnd/>
            <a:tailEnd/>
          </a:ln>
        </p:spPr>
        <p:txBody>
          <a:bodyPr anchor="ctr">
            <a:prstTxWarp prst="textNoShape">
              <a:avLst/>
            </a:prstTxWarp>
            <a:spAutoFit/>
          </a:bodyPr>
          <a:lstStyle/>
          <a:p>
            <a:endParaRPr lang="en-US"/>
          </a:p>
        </p:txBody>
      </p:sp>
      <p:sp>
        <p:nvSpPr>
          <p:cNvPr id="25627" name="Rectangle 5"/>
          <p:cNvSpPr>
            <a:spLocks noGrp="1" noChangeArrowheads="1"/>
          </p:cNvSpPr>
          <p:nvPr>
            <p:ph type="title"/>
          </p:nvPr>
        </p:nvSpPr>
        <p:spPr>
          <a:xfrm>
            <a:off x="685800" y="152400"/>
            <a:ext cx="8153400" cy="609600"/>
          </a:xfrm>
        </p:spPr>
        <p:txBody>
          <a:bodyPr/>
          <a:lstStyle/>
          <a:p>
            <a:r>
              <a:rPr lang="en-US" sz="3600"/>
              <a:t>More on The Gravitational Potential Energy</a:t>
            </a:r>
          </a:p>
        </p:txBody>
      </p:sp>
      <p:sp>
        <p:nvSpPr>
          <p:cNvPr id="124934" name="Text Box 6"/>
          <p:cNvSpPr txBox="1">
            <a:spLocks noChangeArrowheads="1"/>
          </p:cNvSpPr>
          <p:nvPr/>
        </p:nvSpPr>
        <p:spPr bwMode="auto">
          <a:xfrm>
            <a:off x="533400" y="838200"/>
            <a:ext cx="8001000" cy="10064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Since the gravitational force is a radial force, it performs work only when the path has component in radial direction. Therefore, the work performed by the gravitational force that depends on the position becomes:</a:t>
            </a:r>
          </a:p>
        </p:txBody>
      </p:sp>
      <p:sp>
        <p:nvSpPr>
          <p:cNvPr id="124935" name="Text Box 7"/>
          <p:cNvSpPr txBox="1">
            <a:spLocks noChangeArrowheads="1"/>
          </p:cNvSpPr>
          <p:nvPr/>
        </p:nvSpPr>
        <p:spPr bwMode="auto">
          <a:xfrm>
            <a:off x="533400" y="2667000"/>
            <a:ext cx="3886200" cy="707886"/>
          </a:xfrm>
          <a:prstGeom prst="rect">
            <a:avLst/>
          </a:prstGeom>
          <a:noFill/>
          <a:ln w="28575">
            <a:noFill/>
            <a:miter lim="800000"/>
            <a:headEnd/>
            <a:tailEnd/>
          </a:ln>
        </p:spPr>
        <p:txBody>
          <a:bodyPr>
            <a:prstTxWarp prst="textNoShape">
              <a:avLst/>
            </a:prstTxWarp>
            <a:spAutoFit/>
          </a:bodyPr>
          <a:lstStyle/>
          <a:p>
            <a:pPr>
              <a:spcBef>
                <a:spcPct val="20000"/>
              </a:spcBef>
            </a:pPr>
            <a:r>
              <a:rPr lang="en-US" sz="2000" dirty="0">
                <a:solidFill>
                  <a:srgbClr val="FF0000"/>
                </a:solidFill>
                <a:latin typeface="Arial Narrow" charset="0"/>
              </a:rPr>
              <a:t>Potential energy is the negative</a:t>
            </a:r>
            <a:r>
              <a:rPr lang="en-US" sz="2000" dirty="0" smtClean="0">
                <a:solidFill>
                  <a:srgbClr val="FF0000"/>
                </a:solidFill>
                <a:latin typeface="Arial Narrow" charset="0"/>
              </a:rPr>
              <a:t> of </a:t>
            </a:r>
            <a:r>
              <a:rPr lang="en-US" sz="2000" dirty="0">
                <a:solidFill>
                  <a:srgbClr val="FF0000"/>
                </a:solidFill>
                <a:latin typeface="Arial Narrow" charset="0"/>
              </a:rPr>
              <a:t>the work done through the path</a:t>
            </a:r>
          </a:p>
        </p:txBody>
      </p:sp>
      <p:graphicFrame>
        <p:nvGraphicFramePr>
          <p:cNvPr id="124936" name="Object 2"/>
          <p:cNvGraphicFramePr>
            <a:graphicFrameLocks noChangeAspect="1"/>
          </p:cNvGraphicFramePr>
          <p:nvPr/>
        </p:nvGraphicFramePr>
        <p:xfrm>
          <a:off x="990600" y="2090738"/>
          <a:ext cx="641350" cy="323850"/>
        </p:xfrm>
        <a:graphic>
          <a:graphicData uri="http://schemas.openxmlformats.org/presentationml/2006/ole">
            <p:oleObj spid="_x0000_s506882" name="Equation" r:id="rId3" imgW="279400" imgH="165100" progId="Equation.DSMT4">
              <p:embed/>
            </p:oleObj>
          </a:graphicData>
        </a:graphic>
      </p:graphicFrame>
      <p:graphicFrame>
        <p:nvGraphicFramePr>
          <p:cNvPr id="124937" name="Object 3"/>
          <p:cNvGraphicFramePr>
            <a:graphicFrameLocks noChangeAspect="1"/>
          </p:cNvGraphicFramePr>
          <p:nvPr/>
        </p:nvGraphicFramePr>
        <p:xfrm>
          <a:off x="4581525" y="2882900"/>
          <a:ext cx="600075" cy="317500"/>
        </p:xfrm>
        <a:graphic>
          <a:graphicData uri="http://schemas.openxmlformats.org/presentationml/2006/ole">
            <p:oleObj spid="_x0000_s506883" name="Equation" r:id="rId4" imgW="266700" imgH="165100" progId="Equation.DSMT4">
              <p:embed/>
            </p:oleObj>
          </a:graphicData>
        </a:graphic>
      </p:graphicFrame>
      <p:sp>
        <p:nvSpPr>
          <p:cNvPr id="124938" name="Text Box 10"/>
          <p:cNvSpPr txBox="1">
            <a:spLocks noChangeArrowheads="1"/>
          </p:cNvSpPr>
          <p:nvPr/>
        </p:nvSpPr>
        <p:spPr bwMode="auto">
          <a:xfrm>
            <a:off x="533400" y="3489325"/>
            <a:ext cx="38100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Since the Earth’s gravitational force is </a:t>
            </a:r>
          </a:p>
        </p:txBody>
      </p:sp>
      <p:graphicFrame>
        <p:nvGraphicFramePr>
          <p:cNvPr id="124939" name="Object 4"/>
          <p:cNvGraphicFramePr>
            <a:graphicFrameLocks noChangeAspect="1"/>
          </p:cNvGraphicFramePr>
          <p:nvPr/>
        </p:nvGraphicFramePr>
        <p:xfrm>
          <a:off x="4343400" y="3444875"/>
          <a:ext cx="777875" cy="452438"/>
        </p:xfrm>
        <a:graphic>
          <a:graphicData uri="http://schemas.openxmlformats.org/presentationml/2006/ole">
            <p:oleObj spid="_x0000_s506884" name="Equation" r:id="rId5" imgW="482600" imgH="279400" progId="Equation.DSMT4">
              <p:embed/>
            </p:oleObj>
          </a:graphicData>
        </a:graphic>
      </p:graphicFrame>
      <p:sp>
        <p:nvSpPr>
          <p:cNvPr id="124940" name="Text Box 12"/>
          <p:cNvSpPr txBox="1">
            <a:spLocks noChangeArrowheads="1"/>
          </p:cNvSpPr>
          <p:nvPr/>
        </p:nvSpPr>
        <p:spPr bwMode="auto">
          <a:xfrm>
            <a:off x="533400" y="4022725"/>
            <a:ext cx="26670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Thus the potential energy function becomes</a:t>
            </a:r>
          </a:p>
        </p:txBody>
      </p:sp>
      <p:graphicFrame>
        <p:nvGraphicFramePr>
          <p:cNvPr id="124941" name="Object 5"/>
          <p:cNvGraphicFramePr>
            <a:graphicFrameLocks noChangeAspect="1"/>
          </p:cNvGraphicFramePr>
          <p:nvPr/>
        </p:nvGraphicFramePr>
        <p:xfrm>
          <a:off x="3429000" y="4248150"/>
          <a:ext cx="938213" cy="379413"/>
        </p:xfrm>
        <a:graphic>
          <a:graphicData uri="http://schemas.openxmlformats.org/presentationml/2006/ole">
            <p:oleObj spid="_x0000_s506885" name="Equation" r:id="rId6" imgW="507960" imgH="241200" progId="Equation.3">
              <p:embed/>
            </p:oleObj>
          </a:graphicData>
        </a:graphic>
      </p:graphicFrame>
      <p:sp>
        <p:nvSpPr>
          <p:cNvPr id="124942" name="Text Box 14"/>
          <p:cNvSpPr txBox="1">
            <a:spLocks noChangeArrowheads="1"/>
          </p:cNvSpPr>
          <p:nvPr/>
        </p:nvSpPr>
        <p:spPr bwMode="auto">
          <a:xfrm>
            <a:off x="533400" y="4784725"/>
            <a:ext cx="65532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Since only the difference of potential energy matters, by taking the infinite distance as the initial point of the potential energy, we obtain</a:t>
            </a:r>
          </a:p>
        </p:txBody>
      </p:sp>
      <p:graphicFrame>
        <p:nvGraphicFramePr>
          <p:cNvPr id="124943" name="Object 6"/>
          <p:cNvGraphicFramePr>
            <a:graphicFrameLocks noChangeAspect="1"/>
          </p:cNvGraphicFramePr>
          <p:nvPr/>
        </p:nvGraphicFramePr>
        <p:xfrm>
          <a:off x="7239000" y="5029200"/>
          <a:ext cx="436563" cy="280988"/>
        </p:xfrm>
        <a:graphic>
          <a:graphicData uri="http://schemas.openxmlformats.org/presentationml/2006/ole">
            <p:oleObj spid="_x0000_s506886" name="Equation" r:id="rId7" imgW="279360" imgH="177480" progId="Equation.DSMT4">
              <p:embed/>
            </p:oleObj>
          </a:graphicData>
        </a:graphic>
      </p:graphicFrame>
      <p:sp>
        <p:nvSpPr>
          <p:cNvPr id="124944" name="Text Box 16"/>
          <p:cNvSpPr txBox="1">
            <a:spLocks noChangeArrowheads="1"/>
          </p:cNvSpPr>
          <p:nvPr/>
        </p:nvSpPr>
        <p:spPr bwMode="auto">
          <a:xfrm>
            <a:off x="609600" y="5562600"/>
            <a:ext cx="1447800" cy="7016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For any two particles?</a:t>
            </a:r>
          </a:p>
        </p:txBody>
      </p:sp>
      <p:graphicFrame>
        <p:nvGraphicFramePr>
          <p:cNvPr id="124945" name="Object 7"/>
          <p:cNvGraphicFramePr>
            <a:graphicFrameLocks noChangeAspect="1"/>
          </p:cNvGraphicFramePr>
          <p:nvPr/>
        </p:nvGraphicFramePr>
        <p:xfrm>
          <a:off x="2274888" y="5791200"/>
          <a:ext cx="468312" cy="280988"/>
        </p:xfrm>
        <a:graphic>
          <a:graphicData uri="http://schemas.openxmlformats.org/presentationml/2006/ole">
            <p:oleObj spid="_x0000_s506887" name="Equation" r:id="rId8" imgW="279360" imgH="177480" progId="Equation.DSMT4">
              <p:embed/>
            </p:oleObj>
          </a:graphicData>
        </a:graphic>
      </p:graphicFrame>
      <p:sp>
        <p:nvSpPr>
          <p:cNvPr id="124946" name="Text Box 18"/>
          <p:cNvSpPr txBox="1">
            <a:spLocks noChangeArrowheads="1"/>
          </p:cNvSpPr>
          <p:nvPr/>
        </p:nvSpPr>
        <p:spPr bwMode="auto">
          <a:xfrm>
            <a:off x="3810000" y="5562600"/>
            <a:ext cx="1676400" cy="825500"/>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1600">
                <a:solidFill>
                  <a:srgbClr val="FF0000"/>
                </a:solidFill>
                <a:latin typeface="Arial Narrow" charset="0"/>
              </a:rPr>
              <a:t>The energy needed to take the particles infinitely apart.</a:t>
            </a:r>
          </a:p>
        </p:txBody>
      </p:sp>
      <p:sp>
        <p:nvSpPr>
          <p:cNvPr id="124947" name="Text Box 19"/>
          <p:cNvSpPr txBox="1">
            <a:spLocks noChangeArrowheads="1"/>
          </p:cNvSpPr>
          <p:nvPr/>
        </p:nvSpPr>
        <p:spPr bwMode="auto">
          <a:xfrm>
            <a:off x="5562600" y="5622925"/>
            <a:ext cx="1143000" cy="7016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For many  particles?</a:t>
            </a:r>
          </a:p>
        </p:txBody>
      </p:sp>
      <p:graphicFrame>
        <p:nvGraphicFramePr>
          <p:cNvPr id="124948" name="Object 8"/>
          <p:cNvGraphicFramePr>
            <a:graphicFrameLocks noChangeAspect="1"/>
          </p:cNvGraphicFramePr>
          <p:nvPr/>
        </p:nvGraphicFramePr>
        <p:xfrm>
          <a:off x="6956425" y="5715000"/>
          <a:ext cx="587375" cy="320675"/>
        </p:xfrm>
        <a:graphic>
          <a:graphicData uri="http://schemas.openxmlformats.org/presentationml/2006/ole">
            <p:oleObj spid="_x0000_s506888" name="Equation" r:id="rId9" imgW="279360" imgH="177480" progId="Equation.DSMT4">
              <p:embed/>
            </p:oleObj>
          </a:graphicData>
        </a:graphic>
      </p:graphicFrame>
      <p:graphicFrame>
        <p:nvGraphicFramePr>
          <p:cNvPr id="124949" name="Object 9"/>
          <p:cNvGraphicFramePr>
            <a:graphicFrameLocks noChangeAspect="1"/>
          </p:cNvGraphicFramePr>
          <p:nvPr/>
        </p:nvGraphicFramePr>
        <p:xfrm>
          <a:off x="1593850" y="2068513"/>
          <a:ext cx="1223963" cy="371475"/>
        </p:xfrm>
        <a:graphic>
          <a:graphicData uri="http://schemas.openxmlformats.org/presentationml/2006/ole">
            <p:oleObj spid="_x0000_s506889" name="Equation" r:id="rId10" imgW="533400" imgH="190500" progId="Equation.DSMT4">
              <p:embed/>
            </p:oleObj>
          </a:graphicData>
        </a:graphic>
      </p:graphicFrame>
      <p:graphicFrame>
        <p:nvGraphicFramePr>
          <p:cNvPr id="124950" name="Object 10"/>
          <p:cNvGraphicFramePr>
            <a:graphicFrameLocks noChangeAspect="1"/>
          </p:cNvGraphicFramePr>
          <p:nvPr/>
        </p:nvGraphicFramePr>
        <p:xfrm>
          <a:off x="2735263" y="2078038"/>
          <a:ext cx="1425575" cy="449262"/>
        </p:xfrm>
        <a:graphic>
          <a:graphicData uri="http://schemas.openxmlformats.org/presentationml/2006/ole">
            <p:oleObj spid="_x0000_s506890" name="Equation" r:id="rId11" imgW="622300" imgH="228600" progId="Equation.DSMT4">
              <p:embed/>
            </p:oleObj>
          </a:graphicData>
        </a:graphic>
      </p:graphicFrame>
      <p:graphicFrame>
        <p:nvGraphicFramePr>
          <p:cNvPr id="124951" name="Object 11"/>
          <p:cNvGraphicFramePr>
            <a:graphicFrameLocks noChangeAspect="1"/>
          </p:cNvGraphicFramePr>
          <p:nvPr/>
        </p:nvGraphicFramePr>
        <p:xfrm>
          <a:off x="6397625" y="2079625"/>
          <a:ext cx="407988" cy="349250"/>
        </p:xfrm>
        <a:graphic>
          <a:graphicData uri="http://schemas.openxmlformats.org/presentationml/2006/ole">
            <p:oleObj spid="_x0000_s506891" name="Equation" r:id="rId12" imgW="177480" imgH="177480" progId="Equation.3">
              <p:embed/>
            </p:oleObj>
          </a:graphicData>
        </a:graphic>
      </p:graphicFrame>
      <p:graphicFrame>
        <p:nvGraphicFramePr>
          <p:cNvPr id="124952" name="Object 12"/>
          <p:cNvGraphicFramePr>
            <a:graphicFrameLocks noChangeAspect="1"/>
          </p:cNvGraphicFramePr>
          <p:nvPr/>
        </p:nvGraphicFramePr>
        <p:xfrm>
          <a:off x="6724650" y="1905000"/>
          <a:ext cx="1862138" cy="696913"/>
        </p:xfrm>
        <a:graphic>
          <a:graphicData uri="http://schemas.openxmlformats.org/presentationml/2006/ole">
            <p:oleObj spid="_x0000_s506892" name="Equation" r:id="rId13" imgW="812800" imgH="355600" progId="Equation.DSMT4">
              <p:embed/>
            </p:oleObj>
          </a:graphicData>
        </a:graphic>
      </p:graphicFrame>
      <p:graphicFrame>
        <p:nvGraphicFramePr>
          <p:cNvPr id="124953" name="Object 13"/>
          <p:cNvGraphicFramePr>
            <a:graphicFrameLocks noChangeAspect="1"/>
          </p:cNvGraphicFramePr>
          <p:nvPr/>
        </p:nvGraphicFramePr>
        <p:xfrm>
          <a:off x="5162550" y="2863850"/>
          <a:ext cx="1401763" cy="441325"/>
        </p:xfrm>
        <a:graphic>
          <a:graphicData uri="http://schemas.openxmlformats.org/presentationml/2006/ole">
            <p:oleObj spid="_x0000_s506893" name="Equation" r:id="rId14" imgW="622300" imgH="228600" progId="Equation.DSMT4">
              <p:embed/>
            </p:oleObj>
          </a:graphicData>
        </a:graphic>
      </p:graphicFrame>
      <p:graphicFrame>
        <p:nvGraphicFramePr>
          <p:cNvPr id="124954" name="Object 14"/>
          <p:cNvGraphicFramePr>
            <a:graphicFrameLocks noChangeAspect="1"/>
          </p:cNvGraphicFramePr>
          <p:nvPr/>
        </p:nvGraphicFramePr>
        <p:xfrm>
          <a:off x="6486525" y="2743200"/>
          <a:ext cx="2028825" cy="684213"/>
        </p:xfrm>
        <a:graphic>
          <a:graphicData uri="http://schemas.openxmlformats.org/presentationml/2006/ole">
            <p:oleObj spid="_x0000_s506894" name="Equation" r:id="rId15" imgW="901700" imgH="355600" progId="Equation.DSMT4">
              <p:embed/>
            </p:oleObj>
          </a:graphicData>
        </a:graphic>
      </p:graphicFrame>
      <p:graphicFrame>
        <p:nvGraphicFramePr>
          <p:cNvPr id="124955" name="Object 15"/>
          <p:cNvGraphicFramePr>
            <a:graphicFrameLocks noChangeAspect="1"/>
          </p:cNvGraphicFramePr>
          <p:nvPr/>
        </p:nvGraphicFramePr>
        <p:xfrm>
          <a:off x="4360863" y="4127500"/>
          <a:ext cx="1779587" cy="620713"/>
        </p:xfrm>
        <a:graphic>
          <a:graphicData uri="http://schemas.openxmlformats.org/presentationml/2006/ole">
            <p:oleObj spid="_x0000_s506895" name="Equation" r:id="rId16" imgW="965160" imgH="393480" progId="Equation.3">
              <p:embed/>
            </p:oleObj>
          </a:graphicData>
        </a:graphic>
      </p:graphicFrame>
      <p:graphicFrame>
        <p:nvGraphicFramePr>
          <p:cNvPr id="124956" name="Object 16"/>
          <p:cNvGraphicFramePr>
            <a:graphicFrameLocks noChangeAspect="1"/>
          </p:cNvGraphicFramePr>
          <p:nvPr/>
        </p:nvGraphicFramePr>
        <p:xfrm>
          <a:off x="6132513" y="4038600"/>
          <a:ext cx="1868487" cy="800100"/>
        </p:xfrm>
        <a:graphic>
          <a:graphicData uri="http://schemas.openxmlformats.org/presentationml/2006/ole">
            <p:oleObj spid="_x0000_s506896" name="Equation" r:id="rId17" imgW="1218960" imgH="507960" progId="Equation.3">
              <p:embed/>
            </p:oleObj>
          </a:graphicData>
        </a:graphic>
      </p:graphicFrame>
      <p:sp>
        <p:nvSpPr>
          <p:cNvPr id="124957" name="AutoShape 29"/>
          <p:cNvSpPr>
            <a:spLocks noChangeArrowheads="1"/>
          </p:cNvSpPr>
          <p:nvPr/>
        </p:nvSpPr>
        <p:spPr bwMode="auto">
          <a:xfrm>
            <a:off x="4191000" y="1949450"/>
            <a:ext cx="2133600" cy="609600"/>
          </a:xfrm>
          <a:prstGeom prst="rightArrow">
            <a:avLst>
              <a:gd name="adj1" fmla="val 50000"/>
              <a:gd name="adj2" fmla="val 87500"/>
            </a:avLst>
          </a:prstGeom>
          <a:solidFill>
            <a:srgbClr val="FFFFCC"/>
          </a:solidFill>
          <a:ln w="28575">
            <a:solidFill>
              <a:srgbClr val="A50021"/>
            </a:solidFill>
            <a:miter lim="800000"/>
            <a:headEnd/>
            <a:tailEnd/>
          </a:ln>
        </p:spPr>
        <p:txBody>
          <a:bodyPr wrap="none" anchor="ctr">
            <a:prstTxWarp prst="textNoShape">
              <a:avLst/>
            </a:prstTxWarp>
          </a:bodyPr>
          <a:lstStyle/>
          <a:p>
            <a:pPr algn="ctr"/>
            <a:r>
              <a:rPr lang="en-US" sz="1800">
                <a:solidFill>
                  <a:srgbClr val="A50021"/>
                </a:solidFill>
                <a:latin typeface="Arial Narrow" charset="0"/>
              </a:rPr>
              <a:t>For the whole path</a:t>
            </a:r>
          </a:p>
        </p:txBody>
      </p:sp>
      <p:graphicFrame>
        <p:nvGraphicFramePr>
          <p:cNvPr id="124958" name="Object 17"/>
          <p:cNvGraphicFramePr>
            <a:graphicFrameLocks noChangeAspect="1"/>
          </p:cNvGraphicFramePr>
          <p:nvPr/>
        </p:nvGraphicFramePr>
        <p:xfrm>
          <a:off x="5191125" y="3322638"/>
          <a:ext cx="960438" cy="700087"/>
        </p:xfrm>
        <a:graphic>
          <a:graphicData uri="http://schemas.openxmlformats.org/presentationml/2006/ole">
            <p:oleObj spid="_x0000_s506897" name="Equation" r:id="rId18" imgW="596900" imgH="431800" progId="Equation.DSMT4">
              <p:embed/>
            </p:oleObj>
          </a:graphicData>
        </a:graphic>
      </p:graphicFrame>
      <p:graphicFrame>
        <p:nvGraphicFramePr>
          <p:cNvPr id="124959" name="Object 18"/>
          <p:cNvGraphicFramePr>
            <a:graphicFrameLocks noChangeAspect="1"/>
          </p:cNvGraphicFramePr>
          <p:nvPr/>
        </p:nvGraphicFramePr>
        <p:xfrm>
          <a:off x="7677150" y="4876800"/>
          <a:ext cx="933450" cy="620713"/>
        </p:xfrm>
        <a:graphic>
          <a:graphicData uri="http://schemas.openxmlformats.org/presentationml/2006/ole">
            <p:oleObj spid="_x0000_s506898" name="Equation" r:id="rId19" imgW="596880" imgH="393480" progId="Equation.DSMT4">
              <p:embed/>
            </p:oleObj>
          </a:graphicData>
        </a:graphic>
      </p:graphicFrame>
      <p:graphicFrame>
        <p:nvGraphicFramePr>
          <p:cNvPr id="124960" name="Object 19"/>
          <p:cNvGraphicFramePr>
            <a:graphicFrameLocks noChangeAspect="1"/>
          </p:cNvGraphicFramePr>
          <p:nvPr/>
        </p:nvGraphicFramePr>
        <p:xfrm>
          <a:off x="2743200" y="5638800"/>
          <a:ext cx="979488" cy="620713"/>
        </p:xfrm>
        <a:graphic>
          <a:graphicData uri="http://schemas.openxmlformats.org/presentationml/2006/ole">
            <p:oleObj spid="_x0000_s506899" name="Equation" r:id="rId20" imgW="583920" imgH="393480" progId="Equation.DSMT4">
              <p:embed/>
            </p:oleObj>
          </a:graphicData>
        </a:graphic>
      </p:graphicFrame>
      <p:graphicFrame>
        <p:nvGraphicFramePr>
          <p:cNvPr id="124961" name="Object 20"/>
          <p:cNvGraphicFramePr>
            <a:graphicFrameLocks noChangeAspect="1"/>
          </p:cNvGraphicFramePr>
          <p:nvPr/>
        </p:nvGraphicFramePr>
        <p:xfrm>
          <a:off x="7521575" y="5638800"/>
          <a:ext cx="936625" cy="639763"/>
        </p:xfrm>
        <a:graphic>
          <a:graphicData uri="http://schemas.openxmlformats.org/presentationml/2006/ole">
            <p:oleObj spid="_x0000_s506900" name="Equation" r:id="rId21" imgW="444240" imgH="355320" progId="Equation.DSMT4">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6639" name="Rectangle 4"/>
          <p:cNvSpPr>
            <a:spLocks noGrp="1" noChangeArrowheads="1"/>
          </p:cNvSpPr>
          <p:nvPr>
            <p:ph type="dt" sz="quarter" idx="10"/>
          </p:nvPr>
        </p:nvSpPr>
        <p:spPr>
          <a:noFill/>
        </p:spPr>
        <p:txBody>
          <a:bodyPr/>
          <a:lstStyle/>
          <a:p>
            <a:r>
              <a:rPr lang="en-US" smtClean="0"/>
              <a:t>Thursday, June 23, 2011</a:t>
            </a:r>
          </a:p>
        </p:txBody>
      </p:sp>
      <p:sp>
        <p:nvSpPr>
          <p:cNvPr id="26640" name="Rectangle 5"/>
          <p:cNvSpPr>
            <a:spLocks noGrp="1" noChangeArrowheads="1"/>
          </p:cNvSpPr>
          <p:nvPr>
            <p:ph type="ftr" sz="quarter" idx="11"/>
          </p:nvPr>
        </p:nvSpPr>
        <p:spPr>
          <a:noFill/>
        </p:spPr>
        <p:txBody>
          <a:bodyPr/>
          <a:lstStyle/>
          <a:p>
            <a:r>
              <a:rPr lang="en-US" smtClean="0"/>
              <a:t>PHYS 1443-001, Spring 2011 Dr. Jaehoon Yu</a:t>
            </a:r>
          </a:p>
        </p:txBody>
      </p:sp>
      <p:sp>
        <p:nvSpPr>
          <p:cNvPr id="26641" name="Rectangle 6"/>
          <p:cNvSpPr>
            <a:spLocks noGrp="1" noChangeArrowheads="1"/>
          </p:cNvSpPr>
          <p:nvPr>
            <p:ph type="sldNum" sz="quarter" idx="12"/>
          </p:nvPr>
        </p:nvSpPr>
        <p:spPr>
          <a:noFill/>
        </p:spPr>
        <p:txBody>
          <a:bodyPr/>
          <a:lstStyle/>
          <a:p>
            <a:fld id="{5A6ACDF2-0D98-C843-A15B-F4203F131D27}" type="slidenum">
              <a:rPr lang="en-US"/>
              <a:pPr/>
              <a:t>9</a:t>
            </a:fld>
            <a:endParaRPr lang="en-US"/>
          </a:p>
        </p:txBody>
      </p:sp>
      <p:sp>
        <p:nvSpPr>
          <p:cNvPr id="26642" name="Rectangle 2"/>
          <p:cNvSpPr>
            <a:spLocks noGrp="1" noChangeArrowheads="1"/>
          </p:cNvSpPr>
          <p:nvPr>
            <p:ph type="title"/>
          </p:nvPr>
        </p:nvSpPr>
        <p:spPr>
          <a:xfrm>
            <a:off x="533400" y="76200"/>
            <a:ext cx="8001000" cy="609600"/>
          </a:xfrm>
        </p:spPr>
        <p:txBody>
          <a:bodyPr/>
          <a:lstStyle/>
          <a:p>
            <a:r>
              <a:rPr lang="en-US" sz="4000"/>
              <a:t>Example of Gravitational Potential Energy</a:t>
            </a:r>
            <a:endParaRPr lang="en-US"/>
          </a:p>
        </p:txBody>
      </p:sp>
      <p:sp>
        <p:nvSpPr>
          <p:cNvPr id="125955" name="Text Box 3"/>
          <p:cNvSpPr txBox="1">
            <a:spLocks noChangeArrowheads="1"/>
          </p:cNvSpPr>
          <p:nvPr/>
        </p:nvSpPr>
        <p:spPr bwMode="auto">
          <a:xfrm>
            <a:off x="381000" y="762000"/>
            <a:ext cx="8458200" cy="10350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A particle of mass m is displaced through a small vertical distance Δ</a:t>
            </a:r>
            <a:r>
              <a:rPr lang="en-US" sz="2000">
                <a:solidFill>
                  <a:srgbClr val="800000"/>
                </a:solidFill>
                <a:latin typeface="Monotype Corsiva" charset="0"/>
              </a:rPr>
              <a:t>y</a:t>
            </a:r>
            <a:r>
              <a:rPr lang="en-US" sz="2000">
                <a:solidFill>
                  <a:srgbClr val="800000"/>
                </a:solidFill>
                <a:latin typeface="Arial Narrow" charset="0"/>
              </a:rPr>
              <a:t> near the Earth’s surface.  Show that in this situation the general expression for the change in gravitational potential energy is reduced to the ΔU=-</a:t>
            </a:r>
            <a:r>
              <a:rPr lang="en-US" sz="2000">
                <a:solidFill>
                  <a:srgbClr val="800000"/>
                </a:solidFill>
                <a:latin typeface="Monotype Corsiva" charset="0"/>
              </a:rPr>
              <a:t>mgΔy</a:t>
            </a:r>
            <a:r>
              <a:rPr lang="en-US" sz="2000">
                <a:solidFill>
                  <a:srgbClr val="800000"/>
                </a:solidFill>
                <a:latin typeface="Arial Narrow" charset="0"/>
              </a:rPr>
              <a:t>.</a:t>
            </a:r>
          </a:p>
        </p:txBody>
      </p:sp>
      <p:sp>
        <p:nvSpPr>
          <p:cNvPr id="125956" name="Text Box 4"/>
          <p:cNvSpPr txBox="1">
            <a:spLocks noChangeArrowheads="1"/>
          </p:cNvSpPr>
          <p:nvPr/>
        </p:nvSpPr>
        <p:spPr bwMode="auto">
          <a:xfrm>
            <a:off x="609600" y="1905000"/>
            <a:ext cx="4038600" cy="822325"/>
          </a:xfrm>
          <a:prstGeom prst="rect">
            <a:avLst/>
          </a:prstGeom>
          <a:noFill/>
          <a:ln w="28575">
            <a:noFill/>
            <a:miter lim="800000"/>
            <a:headEnd/>
            <a:tailEnd/>
          </a:ln>
        </p:spPr>
        <p:txBody>
          <a:bodyPr>
            <a:prstTxWarp prst="textNoShape">
              <a:avLst/>
            </a:prstTxWarp>
            <a:spAutoFit/>
          </a:bodyPr>
          <a:lstStyle/>
          <a:p>
            <a:r>
              <a:rPr lang="en-US">
                <a:solidFill>
                  <a:srgbClr val="FF0000"/>
                </a:solidFill>
                <a:latin typeface="Arial Narrow" charset="0"/>
              </a:rPr>
              <a:t>Taking the general expression of gravitational potential energy</a:t>
            </a:r>
          </a:p>
        </p:txBody>
      </p:sp>
      <p:graphicFrame>
        <p:nvGraphicFramePr>
          <p:cNvPr id="125957" name="Object 2"/>
          <p:cNvGraphicFramePr>
            <a:graphicFrameLocks noChangeAspect="1"/>
          </p:cNvGraphicFramePr>
          <p:nvPr/>
        </p:nvGraphicFramePr>
        <p:xfrm>
          <a:off x="4773613" y="2111375"/>
          <a:ext cx="560387" cy="500063"/>
        </p:xfrm>
        <a:graphic>
          <a:graphicData uri="http://schemas.openxmlformats.org/presentationml/2006/ole">
            <p:oleObj spid="_x0000_s507906" name="Equation" r:id="rId3" imgW="266400" imgH="177480" progId="Equation.3">
              <p:embed/>
            </p:oleObj>
          </a:graphicData>
        </a:graphic>
      </p:graphicFrame>
      <p:sp>
        <p:nvSpPr>
          <p:cNvPr id="125958" name="Text Box 6"/>
          <p:cNvSpPr txBox="1">
            <a:spLocks noChangeArrowheads="1"/>
          </p:cNvSpPr>
          <p:nvPr/>
        </p:nvSpPr>
        <p:spPr bwMode="auto">
          <a:xfrm>
            <a:off x="609600" y="3794125"/>
            <a:ext cx="2895600" cy="7016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Since the situation is close to the surface of the Earth</a:t>
            </a:r>
          </a:p>
        </p:txBody>
      </p:sp>
      <p:graphicFrame>
        <p:nvGraphicFramePr>
          <p:cNvPr id="125959" name="Object 3"/>
          <p:cNvGraphicFramePr>
            <a:graphicFrameLocks noChangeAspect="1"/>
          </p:cNvGraphicFramePr>
          <p:nvPr/>
        </p:nvGraphicFramePr>
        <p:xfrm>
          <a:off x="3886200" y="3921125"/>
          <a:ext cx="933450" cy="411163"/>
        </p:xfrm>
        <a:graphic>
          <a:graphicData uri="http://schemas.openxmlformats.org/presentationml/2006/ole">
            <p:oleObj spid="_x0000_s507907" name="Equation" r:id="rId4" imgW="444240" imgH="228600" progId="Equation.DSMT4">
              <p:embed/>
            </p:oleObj>
          </a:graphicData>
        </a:graphic>
      </p:graphicFrame>
      <p:sp>
        <p:nvSpPr>
          <p:cNvPr id="125960" name="Text Box 8"/>
          <p:cNvSpPr txBox="1">
            <a:spLocks noChangeArrowheads="1"/>
          </p:cNvSpPr>
          <p:nvPr/>
        </p:nvSpPr>
        <p:spPr bwMode="auto">
          <a:xfrm>
            <a:off x="609600" y="4632325"/>
            <a:ext cx="2438400" cy="3968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Therefore, ΔU becomes</a:t>
            </a:r>
          </a:p>
        </p:txBody>
      </p:sp>
      <p:graphicFrame>
        <p:nvGraphicFramePr>
          <p:cNvPr id="125961" name="Object 4"/>
          <p:cNvGraphicFramePr>
            <a:graphicFrameLocks noChangeAspect="1"/>
          </p:cNvGraphicFramePr>
          <p:nvPr/>
        </p:nvGraphicFramePr>
        <p:xfrm>
          <a:off x="3581400" y="4614863"/>
          <a:ext cx="873125" cy="338137"/>
        </p:xfrm>
        <a:graphic>
          <a:graphicData uri="http://schemas.openxmlformats.org/presentationml/2006/ole">
            <p:oleObj spid="_x0000_s507908" name="Equation" r:id="rId5" imgW="393480" imgH="177480" progId="Equation.DSMT4">
              <p:embed/>
            </p:oleObj>
          </a:graphicData>
        </a:graphic>
      </p:graphicFrame>
      <p:sp>
        <p:nvSpPr>
          <p:cNvPr id="125962" name="Text Box 10"/>
          <p:cNvSpPr txBox="1">
            <a:spLocks noChangeArrowheads="1"/>
          </p:cNvSpPr>
          <p:nvPr/>
        </p:nvSpPr>
        <p:spPr bwMode="auto">
          <a:xfrm>
            <a:off x="609600" y="5318125"/>
            <a:ext cx="2895600" cy="7016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Since on the surface of the Earth the gravitational field is </a:t>
            </a:r>
          </a:p>
        </p:txBody>
      </p:sp>
      <p:graphicFrame>
        <p:nvGraphicFramePr>
          <p:cNvPr id="125963" name="Object 5"/>
          <p:cNvGraphicFramePr>
            <a:graphicFrameLocks noChangeAspect="1"/>
          </p:cNvGraphicFramePr>
          <p:nvPr/>
        </p:nvGraphicFramePr>
        <p:xfrm>
          <a:off x="3552825" y="5494338"/>
          <a:ext cx="561975" cy="296862"/>
        </p:xfrm>
        <a:graphic>
          <a:graphicData uri="http://schemas.openxmlformats.org/presentationml/2006/ole">
            <p:oleObj spid="_x0000_s507909" name="Equation" r:id="rId6" imgW="266400" imgH="164880" progId="Equation.DSMT4">
              <p:embed/>
            </p:oleObj>
          </a:graphicData>
        </a:graphic>
      </p:graphicFrame>
      <p:sp>
        <p:nvSpPr>
          <p:cNvPr id="125964" name="Text Box 12"/>
          <p:cNvSpPr txBox="1">
            <a:spLocks noChangeArrowheads="1"/>
          </p:cNvSpPr>
          <p:nvPr/>
        </p:nvSpPr>
        <p:spPr bwMode="auto">
          <a:xfrm>
            <a:off x="5029200" y="5334000"/>
            <a:ext cx="1905000" cy="7016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The potential energy becomes </a:t>
            </a:r>
          </a:p>
        </p:txBody>
      </p:sp>
      <p:graphicFrame>
        <p:nvGraphicFramePr>
          <p:cNvPr id="125965" name="Object 6"/>
          <p:cNvGraphicFramePr>
            <a:graphicFrameLocks noChangeAspect="1"/>
          </p:cNvGraphicFramePr>
          <p:nvPr/>
        </p:nvGraphicFramePr>
        <p:xfrm>
          <a:off x="6705600" y="5372100"/>
          <a:ext cx="2289175" cy="571500"/>
        </p:xfrm>
        <a:graphic>
          <a:graphicData uri="http://schemas.openxmlformats.org/presentationml/2006/ole">
            <p:oleObj spid="_x0000_s507910" name="Equation" r:id="rId7" imgW="863280" imgH="203040" progId="Equation.3">
              <p:embed/>
            </p:oleObj>
          </a:graphicData>
        </a:graphic>
      </p:graphicFrame>
      <p:graphicFrame>
        <p:nvGraphicFramePr>
          <p:cNvPr id="125966" name="Object 7"/>
          <p:cNvGraphicFramePr>
            <a:graphicFrameLocks noChangeAspect="1"/>
          </p:cNvGraphicFramePr>
          <p:nvPr/>
        </p:nvGraphicFramePr>
        <p:xfrm>
          <a:off x="5389563" y="2155825"/>
          <a:ext cx="1316037" cy="411163"/>
        </p:xfrm>
        <a:graphic>
          <a:graphicData uri="http://schemas.openxmlformats.org/presentationml/2006/ole">
            <p:oleObj spid="_x0000_s507911" name="Equation" r:id="rId8" imgW="685800" imgH="228600" progId="Equation.DSMT4">
              <p:embed/>
            </p:oleObj>
          </a:graphicData>
        </a:graphic>
      </p:graphicFrame>
      <p:graphicFrame>
        <p:nvGraphicFramePr>
          <p:cNvPr id="125967" name="Object 8"/>
          <p:cNvGraphicFramePr>
            <a:graphicFrameLocks noChangeAspect="1"/>
          </p:cNvGraphicFramePr>
          <p:nvPr/>
        </p:nvGraphicFramePr>
        <p:xfrm>
          <a:off x="4202113" y="2909888"/>
          <a:ext cx="2127250" cy="844550"/>
        </p:xfrm>
        <a:graphic>
          <a:graphicData uri="http://schemas.openxmlformats.org/presentationml/2006/ole">
            <p:oleObj spid="_x0000_s507912" name="Equation" r:id="rId9" imgW="1155600" imgH="469800" progId="Equation.3">
              <p:embed/>
            </p:oleObj>
          </a:graphicData>
        </a:graphic>
      </p:graphicFrame>
      <p:graphicFrame>
        <p:nvGraphicFramePr>
          <p:cNvPr id="125968" name="Object 9"/>
          <p:cNvGraphicFramePr>
            <a:graphicFrameLocks noChangeAspect="1"/>
          </p:cNvGraphicFramePr>
          <p:nvPr/>
        </p:nvGraphicFramePr>
        <p:xfrm>
          <a:off x="6329363" y="2933700"/>
          <a:ext cx="1671637" cy="798513"/>
        </p:xfrm>
        <a:graphic>
          <a:graphicData uri="http://schemas.openxmlformats.org/presentationml/2006/ole">
            <p:oleObj spid="_x0000_s507913" name="Equation" r:id="rId10" imgW="939600" imgH="444240" progId="Equation.3">
              <p:embed/>
            </p:oleObj>
          </a:graphicData>
        </a:graphic>
      </p:graphicFrame>
      <p:graphicFrame>
        <p:nvGraphicFramePr>
          <p:cNvPr id="125969" name="Object 10"/>
          <p:cNvGraphicFramePr>
            <a:graphicFrameLocks noChangeAspect="1"/>
          </p:cNvGraphicFramePr>
          <p:nvPr/>
        </p:nvGraphicFramePr>
        <p:xfrm>
          <a:off x="6653213" y="1905000"/>
          <a:ext cx="1119187" cy="912813"/>
        </p:xfrm>
        <a:graphic>
          <a:graphicData uri="http://schemas.openxmlformats.org/presentationml/2006/ole">
            <p:oleObj spid="_x0000_s507914" name="Equation" r:id="rId11" imgW="583920" imgH="507960" progId="Equation.DSMT4">
              <p:embed/>
            </p:oleObj>
          </a:graphicData>
        </a:graphic>
      </p:graphicFrame>
      <p:sp>
        <p:nvSpPr>
          <p:cNvPr id="125970" name="AutoShape 18"/>
          <p:cNvSpPr>
            <a:spLocks noChangeArrowheads="1"/>
          </p:cNvSpPr>
          <p:nvPr/>
        </p:nvSpPr>
        <p:spPr bwMode="auto">
          <a:xfrm>
            <a:off x="762000" y="2657475"/>
            <a:ext cx="2895600" cy="1219200"/>
          </a:xfrm>
          <a:prstGeom prst="rightArrow">
            <a:avLst>
              <a:gd name="adj1" fmla="val 50000"/>
              <a:gd name="adj2" fmla="val 59375"/>
            </a:avLst>
          </a:prstGeom>
          <a:solidFill>
            <a:srgbClr val="FFFFCC"/>
          </a:solidFill>
          <a:ln w="28575">
            <a:solidFill>
              <a:srgbClr val="A50021"/>
            </a:solidFill>
            <a:miter lim="800000"/>
            <a:headEnd/>
            <a:tailEnd/>
          </a:ln>
        </p:spPr>
        <p:txBody>
          <a:bodyPr anchor="ctr">
            <a:prstTxWarp prst="textNoShape">
              <a:avLst/>
            </a:prstTxWarp>
            <a:spAutoFit/>
          </a:bodyPr>
          <a:lstStyle/>
          <a:p>
            <a:pPr algn="ctr"/>
            <a:r>
              <a:rPr lang="en-US" sz="1800" b="1">
                <a:solidFill>
                  <a:srgbClr val="FF0000"/>
                </a:solidFill>
                <a:latin typeface="Arial Narrow" charset="0"/>
              </a:rPr>
              <a:t>Reorganizing the terms w/ the common denominator</a:t>
            </a:r>
            <a:endParaRPr lang="en-US" sz="1800" b="1">
              <a:latin typeface="Arial Narrow" charset="0"/>
            </a:endParaRPr>
          </a:p>
        </p:txBody>
      </p:sp>
      <p:graphicFrame>
        <p:nvGraphicFramePr>
          <p:cNvPr id="125971" name="Object 11"/>
          <p:cNvGraphicFramePr>
            <a:graphicFrameLocks noChangeAspect="1"/>
          </p:cNvGraphicFramePr>
          <p:nvPr/>
        </p:nvGraphicFramePr>
        <p:xfrm>
          <a:off x="5614988" y="3886200"/>
          <a:ext cx="1014412" cy="433388"/>
        </p:xfrm>
        <a:graphic>
          <a:graphicData uri="http://schemas.openxmlformats.org/presentationml/2006/ole">
            <p:oleObj spid="_x0000_s507915" name="Equation" r:id="rId12" imgW="482400" imgH="241200" progId="Equation.DSMT4">
              <p:embed/>
            </p:oleObj>
          </a:graphicData>
        </a:graphic>
      </p:graphicFrame>
      <p:sp>
        <p:nvSpPr>
          <p:cNvPr id="125972" name="Text Box 20"/>
          <p:cNvSpPr txBox="1">
            <a:spLocks noChangeArrowheads="1"/>
          </p:cNvSpPr>
          <p:nvPr/>
        </p:nvSpPr>
        <p:spPr bwMode="auto">
          <a:xfrm>
            <a:off x="4953000" y="3886200"/>
            <a:ext cx="609600" cy="3968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and</a:t>
            </a:r>
          </a:p>
        </p:txBody>
      </p:sp>
      <p:graphicFrame>
        <p:nvGraphicFramePr>
          <p:cNvPr id="125973" name="Object 12"/>
          <p:cNvGraphicFramePr>
            <a:graphicFrameLocks noChangeAspect="1"/>
          </p:cNvGraphicFramePr>
          <p:nvPr/>
        </p:nvGraphicFramePr>
        <p:xfrm>
          <a:off x="4400550" y="4572000"/>
          <a:ext cx="1238250" cy="433388"/>
        </p:xfrm>
        <a:graphic>
          <a:graphicData uri="http://schemas.openxmlformats.org/presentationml/2006/ole">
            <p:oleObj spid="_x0000_s507916" name="Equation" r:id="rId13" imgW="558720" imgH="228600" progId="Equation.DSMT4">
              <p:embed/>
            </p:oleObj>
          </a:graphicData>
        </a:graphic>
      </p:graphicFrame>
      <p:graphicFrame>
        <p:nvGraphicFramePr>
          <p:cNvPr id="125974" name="Object 13"/>
          <p:cNvGraphicFramePr>
            <a:graphicFrameLocks noChangeAspect="1"/>
          </p:cNvGraphicFramePr>
          <p:nvPr/>
        </p:nvGraphicFramePr>
        <p:xfrm>
          <a:off x="5637213" y="4419600"/>
          <a:ext cx="534987" cy="819150"/>
        </p:xfrm>
        <a:graphic>
          <a:graphicData uri="http://schemas.openxmlformats.org/presentationml/2006/ole">
            <p:oleObj spid="_x0000_s507917" name="Equation" r:id="rId14" imgW="241200" imgH="431640" progId="Equation.DSMT4">
              <p:embed/>
            </p:oleObj>
          </a:graphicData>
        </a:graphic>
      </p:graphicFrame>
      <p:graphicFrame>
        <p:nvGraphicFramePr>
          <p:cNvPr id="125975" name="Object 14"/>
          <p:cNvGraphicFramePr>
            <a:graphicFrameLocks noChangeAspect="1"/>
          </p:cNvGraphicFramePr>
          <p:nvPr/>
        </p:nvGraphicFramePr>
        <p:xfrm>
          <a:off x="4048125" y="5257800"/>
          <a:ext cx="828675" cy="776288"/>
        </p:xfrm>
        <a:graphic>
          <a:graphicData uri="http://schemas.openxmlformats.org/presentationml/2006/ole">
            <p:oleObj spid="_x0000_s507918" name="Equation" r:id="rId15" imgW="393480" imgH="431640" progId="Equation.DSMT4">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18430</TotalTime>
  <Words>1643</Words>
  <Application>Microsoft Macintosh PowerPoint</Application>
  <PresentationFormat>On-screen Show (4:3)</PresentationFormat>
  <Paragraphs>198</Paragraphs>
  <Slides>13</Slides>
  <Notes>0</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phys1443-spring02</vt:lpstr>
      <vt:lpstr>Equation</vt:lpstr>
      <vt:lpstr>PHYS 1443 – Section 001 Lecture #11</vt:lpstr>
      <vt:lpstr>Announcements</vt:lpstr>
      <vt:lpstr>Reminder: Special Project</vt:lpstr>
      <vt:lpstr>Energy Diagram and the Equilibrium of a System</vt:lpstr>
      <vt:lpstr>General Energy Conservation and Mass-Energy Equivalence</vt:lpstr>
      <vt:lpstr>The Gravitational Field</vt:lpstr>
      <vt:lpstr>The Gravitational Potential Energy</vt:lpstr>
      <vt:lpstr>More on The Gravitational Potential Energy</vt:lpstr>
      <vt:lpstr>Example of Gravitational Potential Energy</vt:lpstr>
      <vt:lpstr>The Escape Speed</vt:lpstr>
      <vt:lpstr>Power</vt:lpstr>
      <vt:lpstr>Energy Loss in Automobile</vt:lpstr>
      <vt:lpstr>Yearly Solar Fluxes and Human Energy Consumption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Jaehoon Yu</cp:lastModifiedBy>
  <cp:revision>341</cp:revision>
  <dcterms:created xsi:type="dcterms:W3CDTF">2011-06-23T15:34:57Z</dcterms:created>
  <dcterms:modified xsi:type="dcterms:W3CDTF">2011-06-23T18:00:52Z</dcterms:modified>
</cp:coreProperties>
</file>