
<file path=[Content_Types].xml><?xml version="1.0" encoding="utf-8"?>
<Types xmlns="http://schemas.openxmlformats.org/package/2006/content-types">
  <Override PartName="/ppt/embeddings/oleObject70.bin" ContentType="application/vnd.openxmlformats-officedocument.oleObject"/>
  <Override PartName="/ppt/embeddings/oleObject103.bin" ContentType="application/vnd.openxmlformats-officedocument.oleObject"/>
  <Override PartName="/ppt/embeddings/oleObject47.bin" ContentType="application/vnd.openxmlformats-officedocument.oleObject"/>
  <Override PartName="/ppt/embeddings/Microsoft_Equation3.bin" ContentType="application/vnd.openxmlformats-officedocument.oleObject"/>
  <Override PartName="/ppt/embeddings/oleObject112.bin" ContentType="application/vnd.openxmlformats-officedocument.oleObject"/>
  <Override PartName="/ppt/embeddings/oleObject57.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oleObject76.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Override PartName="/ppt/embeddings/oleObject109.bin" ContentType="application/vnd.openxmlformats-officedocument.oleObject"/>
  <Default Extension="vml" ContentType="application/vnd.openxmlformats-officedocument.vmlDrawing"/>
  <Override PartName="/ppt/slideLayouts/slideLayout15.xml" ContentType="application/vnd.openxmlformats-officedocument.presentationml.slideLayout+xml"/>
  <Override PartName="/ppt/embeddings/oleObject95.bin" ContentType="application/vnd.openxmlformats-officedocument.oleObject"/>
  <Override PartName="/ppt/theme/theme1.xml" ContentType="application/vnd.openxmlformats-officedocument.theme+xml"/>
  <Override PartName="/ppt/embeddings/oleObject118.bin" ContentType="application/vnd.openxmlformats-officedocument.oleObject"/>
  <Override PartName="/ppt/notesSlides/notesSlide2.xml" ContentType="application/vnd.openxmlformats-officedocument.presentationml.notesSlide+xml"/>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oleObject33.bin" ContentType="application/vnd.openxmlformats-officedocument.oleObject"/>
  <Default Extension="jpeg" ContentType="image/jpeg"/>
  <Override PartName="/ppt/embeddings/oleObject42.bin" ContentType="application/vnd.openxmlformats-officedocument.oleObject"/>
  <Override PartName="/ppt/slides/slide13.xml" ContentType="application/vnd.openxmlformats-officedocument.presentationml.slide+xml"/>
  <Override PartName="/ppt/embeddings/oleObject7.bin" ContentType="application/vnd.openxmlformats-officedocument.oleObject"/>
  <Override PartName="/ppt/embeddings/oleObject52.bin" ContentType="application/vnd.openxmlformats-officedocument.oleObject"/>
  <Override PartName="/ppt/embeddings/oleObject19.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embeddings/oleObject104.bin" ContentType="application/vnd.openxmlformats-officedocument.oleObject"/>
  <Override PartName="/ppt/slideLayouts/slideLayout10.xml" ContentType="application/vnd.openxmlformats-officedocument.presentationml.slideLayout+xml"/>
  <Override PartName="/ppt/embeddings/oleObject90.bin" ContentType="application/vnd.openxmlformats-officedocument.oleObject"/>
  <Override PartName="/ppt/embeddings/oleObject58.bin" ContentType="application/vnd.openxmlformats-officedocument.oleObject"/>
  <Override PartName="/ppt/embeddings/Microsoft_Equation4.bin" ContentType="application/vnd.openxmlformats-officedocument.oleObject"/>
  <Override PartName="/ppt/embeddings/oleObject113.bin" ContentType="application/vnd.openxmlformats-officedocument.oleObject"/>
  <Override PartName="/ppt/embeddings/oleObject67.bin" ContentType="application/vnd.openxmlformats-officedocument.oleObject"/>
  <Override PartName="/ppt/embeddings/oleObject77.bin" ContentType="application/vnd.openxmlformats-officedocument.oleObject"/>
  <Override PartName="/ppt/embeddings/oleObject86.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embeddings/oleObject2.bin" ContentType="application/vnd.openxmlformats-officedocument.oleObject"/>
  <Override PartName="/ppt/embeddings/oleObject14.bin" ContentType="application/vnd.openxmlformats-officedocument.oleObject"/>
  <Override PartName="/ppt/embeddings/oleObject24.bin" ContentType="application/vnd.openxmlformats-officedocument.oleObject"/>
  <Override PartName="/ppt/embeddings/oleObject34.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oleObject105.bin" ContentType="application/vnd.openxmlformats-officedocument.oleObject"/>
  <Override PartName="/ppt/embeddings/Microsoft_Equation5.bin" ContentType="application/vnd.openxmlformats-officedocument.oleObject"/>
  <Override PartName="/ppt/embeddings/oleObject91.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114.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oleObject97.bin" ContentType="application/vnd.openxmlformats-officedocument.oleObject"/>
  <Override PartName="/ppt/theme/theme3.xml" ContentType="application/vnd.openxmlformats-officedocument.theme+xml"/>
  <Override PartName="/ppt/embeddings/oleObject3.bin" ContentType="application/vnd.openxmlformats-officedocument.oleObject"/>
  <Override PartName="/ppt/embeddings/oleObject15.bin" ContentType="application/vnd.openxmlformats-officedocument.oleObject"/>
  <Override PartName="/ppt/embeddings/oleObject25.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oleObject100.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oleObject9.bin" ContentType="application/vnd.openxmlformats-officedocument.oleObject"/>
  <Override PartName="/ppt/embeddings/oleObject54.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oleObject106.bin" ContentType="application/vnd.openxmlformats-officedocument.oleObject"/>
  <Override PartName="/ppt/embeddings/Microsoft_Equation6.bin" ContentType="application/vnd.openxmlformats-officedocument.oleObject"/>
  <Override PartName="/ppt/embeddings/oleObject92.bin" ContentType="application/vnd.openxmlformats-officedocument.oleObject"/>
  <Override PartName="/ppt/slideLayouts/slideLayout12.xml" ContentType="application/vnd.openxmlformats-officedocument.presentationml.slideLayout+xml"/>
  <Override PartName="/ppt/embeddings/oleObject115.bin" ContentType="application/vnd.openxmlformats-officedocument.oleObject"/>
  <Override PartName="/ppt/embeddings/oleObject69.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oleObject98.bin" ContentType="application/vnd.openxmlformats-officedocument.oleObject"/>
  <Override PartName="/ppt/embeddings/oleObject3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6.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oleObject36.bin" ContentType="application/vnd.openxmlformats-officedocument.oleObject"/>
  <Override PartName="/ppt/embeddings/oleObject101.bin" ContentType="application/vnd.openxmlformats-officedocument.oleObject"/>
  <Override PartName="/ppt/embeddings/oleObject45.bin" ContentType="application/vnd.openxmlformats-officedocument.oleObject"/>
  <Override PartName="/ppt/viewProps.xml" ContentType="application/vnd.openxmlformats-officedocument.presentationml.viewProps+xml"/>
  <Override PartName="/ppt/embeddings/Microsoft_Equation1.bin" ContentType="application/vnd.openxmlformats-officedocument.oleObject"/>
  <Override PartName="/ppt/embeddings/oleObject110.bin" ContentType="application/vnd.openxmlformats-officedocument.oleObject"/>
  <Override PartName="/ppt/embeddings/oleObject55.bin" ContentType="application/vnd.openxmlformats-officedocument.oleObject"/>
  <Default Extension="pict" ContentType="image/pict"/>
  <Default Extension="rels" ContentType="application/vnd.openxmlformats-package.relationships+xml"/>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Override PartName="/ppt/embeddings/oleObject74.bin" ContentType="application/vnd.openxmlformats-officedocument.oleObject"/>
  <Override PartName="/ppt/embeddings/oleObject83.bin" ContentType="application/vnd.openxmlformats-officedocument.oleObject"/>
  <Override PartName="/ppt/embeddings/oleObject107.bin" ContentType="application/vnd.openxmlformats-officedocument.oleObject"/>
  <Override PartName="/ppt/slideLayouts/slideLayout13.xml" ContentType="application/vnd.openxmlformats-officedocument.presentationml.slideLayout+xml"/>
  <Override PartName="/ppt/embeddings/oleObject93.bin" ContentType="application/vnd.openxmlformats-officedocument.oleObject"/>
  <Override PartName="/ppt/presProps.xml" ContentType="application/vnd.openxmlformats-officedocument.presentationml.presProps+xml"/>
  <Override PartName="/ppt/embeddings/oleObject116.bin" ContentType="application/vnd.openxmlformats-officedocument.oleObject"/>
  <Override PartName="/ppt/presentation.xml" ContentType="application/vnd.openxmlformats-officedocument.presentationml.presentation.main+xml"/>
  <Override PartName="/ppt/embeddings/oleObject12.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oleObject99.bin" ContentType="application/vnd.openxmlformats-officedocument.oleObject"/>
  <Override PartName="/ppt/embeddings/oleObject31.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oleObject37.bin" ContentType="application/vnd.openxmlformats-officedocument.oleObject"/>
  <Override PartName="/ppt/embeddings/oleObject102.bin" ContentType="application/vnd.openxmlformats-officedocument.oleObject"/>
  <Override PartName="/ppt/embeddings/oleObject46.bin" ContentType="application/vnd.openxmlformats-officedocument.oleObject"/>
  <Override PartName="/ppt/embeddings/Microsoft_Equation2.bin" ContentType="application/vnd.openxmlformats-officedocument.oleObject"/>
  <Override PartName="/ppt/embeddings/oleObject111.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Override PartName="/ppt/embeddings/oleObject75.bin" ContentType="application/vnd.openxmlformats-officedocument.oleObject"/>
  <Override PartName="/ppt/embeddings/oleObject84.bin" ContentType="application/vnd.openxmlformats-officedocument.oleObject"/>
  <Override PartName="/ppt/embeddings/oleObject108.bin" ContentType="application/vnd.openxmlformats-officedocument.oleObject"/>
  <Override PartName="/ppt/slideLayouts/slideLayout14.xml" ContentType="application/vnd.openxmlformats-officedocument.presentationml.slideLayout+xml"/>
  <Override PartName="/ppt/embeddings/oleObject94.bin" ContentType="application/vnd.openxmlformats-officedocument.oleObject"/>
  <Override PartName="/ppt/embeddings/oleObject117.bin" ContentType="application/vnd.openxmlformats-officedocument.oleObject"/>
  <Override PartName="/ppt/notesSlides/notesSlide1.xml" ContentType="application/vnd.openxmlformats-officedocument.presentationml.notesSlide+xml"/>
  <Override PartName="/ppt/embeddings/oleObject22.bin" ContentType="application/vnd.openxmlformats-officedocument.oleObject"/>
  <Override PartName="/ppt/embeddings/oleObject32.bin" ContentType="application/vnd.openxmlformats-officedocument.oleObject"/>
  <Override PartName="/ppt/slides/slide12.xml" ContentType="application/vnd.openxmlformats-officedocument.presentationml.slide+xml"/>
  <Override PartName="/ppt/embeddings/oleObject41.bin" ContentType="application/vnd.openxmlformats-officedocument.oleObject"/>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7"/>
  </p:notesMasterIdLst>
  <p:handoutMasterIdLst>
    <p:handoutMasterId r:id="rId18"/>
  </p:handoutMasterIdLst>
  <p:sldIdLst>
    <p:sldId id="256" r:id="rId2"/>
    <p:sldId id="558" r:id="rId3"/>
    <p:sldId id="609" r:id="rId4"/>
    <p:sldId id="610" r:id="rId5"/>
    <p:sldId id="611" r:id="rId6"/>
    <p:sldId id="612" r:id="rId7"/>
    <p:sldId id="613" r:id="rId8"/>
    <p:sldId id="614" r:id="rId9"/>
    <p:sldId id="615" r:id="rId10"/>
    <p:sldId id="616" r:id="rId11"/>
    <p:sldId id="617" r:id="rId12"/>
    <p:sldId id="618" r:id="rId13"/>
    <p:sldId id="619" r:id="rId14"/>
    <p:sldId id="620" r:id="rId15"/>
    <p:sldId id="621" r:id="rId16"/>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728" autoAdjust="0"/>
  </p:normalViewPr>
  <p:slideViewPr>
    <p:cSldViewPr>
      <p:cViewPr varScale="1">
        <p:scale>
          <a:sx n="99" d="100"/>
          <a:sy n="99" d="100"/>
        </p:scale>
        <p:origin x="-112" y="-25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wmf"/><Relationship Id="rId1" Type="http://schemas.openxmlformats.org/officeDocument/2006/relationships/image" Target="../media/image2.pict"/><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91.pict"/><Relationship Id="rId12" Type="http://schemas.openxmlformats.org/officeDocument/2006/relationships/image" Target="../media/image92.pict"/><Relationship Id="rId13" Type="http://schemas.openxmlformats.org/officeDocument/2006/relationships/image" Target="../media/image93.pict"/><Relationship Id="rId14" Type="http://schemas.openxmlformats.org/officeDocument/2006/relationships/image" Target="../media/image94.pict"/><Relationship Id="rId15" Type="http://schemas.openxmlformats.org/officeDocument/2006/relationships/image" Target="../media/image95.wmf"/><Relationship Id="rId1" Type="http://schemas.openxmlformats.org/officeDocument/2006/relationships/image" Target="../media/image81.wmf"/><Relationship Id="rId2" Type="http://schemas.openxmlformats.org/officeDocument/2006/relationships/image" Target="../media/image82.pict"/><Relationship Id="rId3" Type="http://schemas.openxmlformats.org/officeDocument/2006/relationships/image" Target="../media/image83.pict"/><Relationship Id="rId4" Type="http://schemas.openxmlformats.org/officeDocument/2006/relationships/image" Target="../media/image84.wmf"/><Relationship Id="rId5" Type="http://schemas.openxmlformats.org/officeDocument/2006/relationships/image" Target="../media/image85.wmf"/><Relationship Id="rId6" Type="http://schemas.openxmlformats.org/officeDocument/2006/relationships/image" Target="../media/image86.wmf"/><Relationship Id="rId7" Type="http://schemas.openxmlformats.org/officeDocument/2006/relationships/image" Target="../media/image87.wmf"/><Relationship Id="rId8" Type="http://schemas.openxmlformats.org/officeDocument/2006/relationships/image" Target="../media/image88.wmf"/><Relationship Id="rId9" Type="http://schemas.openxmlformats.org/officeDocument/2006/relationships/image" Target="../media/image89.pict"/><Relationship Id="rId10" Type="http://schemas.openxmlformats.org/officeDocument/2006/relationships/image" Target="../media/image90.pict"/></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106.pict"/><Relationship Id="rId12" Type="http://schemas.openxmlformats.org/officeDocument/2006/relationships/image" Target="../media/image107.pict"/><Relationship Id="rId13" Type="http://schemas.openxmlformats.org/officeDocument/2006/relationships/image" Target="../media/image108.wmf"/><Relationship Id="rId1" Type="http://schemas.openxmlformats.org/officeDocument/2006/relationships/image" Target="../media/image96.wmf"/><Relationship Id="rId2" Type="http://schemas.openxmlformats.org/officeDocument/2006/relationships/image" Target="../media/image97.wmf"/><Relationship Id="rId3" Type="http://schemas.openxmlformats.org/officeDocument/2006/relationships/image" Target="../media/image98.wmf"/><Relationship Id="rId4" Type="http://schemas.openxmlformats.org/officeDocument/2006/relationships/image" Target="../media/image99.wmf"/><Relationship Id="rId5" Type="http://schemas.openxmlformats.org/officeDocument/2006/relationships/image" Target="../media/image100.wmf"/><Relationship Id="rId6" Type="http://schemas.openxmlformats.org/officeDocument/2006/relationships/image" Target="../media/image101.wmf"/><Relationship Id="rId7" Type="http://schemas.openxmlformats.org/officeDocument/2006/relationships/image" Target="../media/image102.wmf"/><Relationship Id="rId8" Type="http://schemas.openxmlformats.org/officeDocument/2006/relationships/image" Target="../media/image103.pict"/><Relationship Id="rId9" Type="http://schemas.openxmlformats.org/officeDocument/2006/relationships/image" Target="../media/image104.pict"/><Relationship Id="rId10" Type="http://schemas.openxmlformats.org/officeDocument/2006/relationships/image" Target="../media/image105.pict"/></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20.wmf"/><Relationship Id="rId12" Type="http://schemas.openxmlformats.org/officeDocument/2006/relationships/image" Target="../media/image121.wmf"/><Relationship Id="rId13" Type="http://schemas.openxmlformats.org/officeDocument/2006/relationships/image" Target="../media/image122.wmf"/><Relationship Id="rId14" Type="http://schemas.openxmlformats.org/officeDocument/2006/relationships/image" Target="../media/image123.wmf"/><Relationship Id="rId15" Type="http://schemas.openxmlformats.org/officeDocument/2006/relationships/image" Target="../media/image124.wmf"/><Relationship Id="rId16" Type="http://schemas.openxmlformats.org/officeDocument/2006/relationships/image" Target="../media/image125.wmf"/><Relationship Id="rId17" Type="http://schemas.openxmlformats.org/officeDocument/2006/relationships/image" Target="../media/image126.wmf"/><Relationship Id="rId18" Type="http://schemas.openxmlformats.org/officeDocument/2006/relationships/image" Target="../media/image127.wmf"/><Relationship Id="rId1" Type="http://schemas.openxmlformats.org/officeDocument/2006/relationships/image" Target="../media/image110.wmf"/><Relationship Id="rId2" Type="http://schemas.openxmlformats.org/officeDocument/2006/relationships/image" Target="../media/image111.wmf"/><Relationship Id="rId3" Type="http://schemas.openxmlformats.org/officeDocument/2006/relationships/image" Target="../media/image112.wmf"/><Relationship Id="rId4" Type="http://schemas.openxmlformats.org/officeDocument/2006/relationships/image" Target="../media/image113.wmf"/><Relationship Id="rId5" Type="http://schemas.openxmlformats.org/officeDocument/2006/relationships/image" Target="../media/image114.wmf"/><Relationship Id="rId6" Type="http://schemas.openxmlformats.org/officeDocument/2006/relationships/image" Target="../media/image115.wmf"/><Relationship Id="rId7" Type="http://schemas.openxmlformats.org/officeDocument/2006/relationships/image" Target="../media/image116.pict"/><Relationship Id="rId8" Type="http://schemas.openxmlformats.org/officeDocument/2006/relationships/image" Target="../media/image117.wmf"/><Relationship Id="rId9" Type="http://schemas.openxmlformats.org/officeDocument/2006/relationships/image" Target="../media/image118.wmf"/><Relationship Id="rId10" Type="http://schemas.openxmlformats.org/officeDocument/2006/relationships/image" Target="../media/image119.pict"/></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pict"/><Relationship Id="rId4" Type="http://schemas.openxmlformats.org/officeDocument/2006/relationships/image" Target="../media/image13.pict"/><Relationship Id="rId5" Type="http://schemas.openxmlformats.org/officeDocument/2006/relationships/image" Target="../media/image14.pict"/><Relationship Id="rId1" Type="http://schemas.openxmlformats.org/officeDocument/2006/relationships/image" Target="../media/image10.pict"/><Relationship Id="rId2" Type="http://schemas.openxmlformats.org/officeDocument/2006/relationships/image" Target="../media/image11.pict"/></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pict"/><Relationship Id="rId4" Type="http://schemas.openxmlformats.org/officeDocument/2006/relationships/image" Target="../media/image18.pict"/><Relationship Id="rId5" Type="http://schemas.openxmlformats.org/officeDocument/2006/relationships/image" Target="../media/image19.pict"/><Relationship Id="rId6" Type="http://schemas.openxmlformats.org/officeDocument/2006/relationships/image" Target="../media/image20.wmf"/><Relationship Id="rId7" Type="http://schemas.openxmlformats.org/officeDocument/2006/relationships/image" Target="../media/image21.wmf"/><Relationship Id="rId8" Type="http://schemas.openxmlformats.org/officeDocument/2006/relationships/image" Target="../media/image22.wmf"/><Relationship Id="rId1" Type="http://schemas.openxmlformats.org/officeDocument/2006/relationships/image" Target="../media/image15.wmf"/><Relationship Id="rId2" Type="http://schemas.openxmlformats.org/officeDocument/2006/relationships/image" Target="../media/image16.pict"/></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5.wmf"/><Relationship Id="rId4" Type="http://schemas.openxmlformats.org/officeDocument/2006/relationships/image" Target="../media/image26.wmf"/><Relationship Id="rId5" Type="http://schemas.openxmlformats.org/officeDocument/2006/relationships/image" Target="../media/image27.wmf"/><Relationship Id="rId6" Type="http://schemas.openxmlformats.org/officeDocument/2006/relationships/image" Target="../media/image28.pict"/><Relationship Id="rId7" Type="http://schemas.openxmlformats.org/officeDocument/2006/relationships/image" Target="../media/image29.pict"/><Relationship Id="rId8" Type="http://schemas.openxmlformats.org/officeDocument/2006/relationships/image" Target="../media/image30.pict"/><Relationship Id="rId1" Type="http://schemas.openxmlformats.org/officeDocument/2006/relationships/image" Target="../media/image23.pict"/><Relationship Id="rId2" Type="http://schemas.openxmlformats.org/officeDocument/2006/relationships/image" Target="../media/image24.pict"/></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3.wmf"/><Relationship Id="rId4" Type="http://schemas.openxmlformats.org/officeDocument/2006/relationships/image" Target="../media/image34.wmf"/><Relationship Id="rId5" Type="http://schemas.openxmlformats.org/officeDocument/2006/relationships/image" Target="../media/image35.wmf"/><Relationship Id="rId1" Type="http://schemas.openxmlformats.org/officeDocument/2006/relationships/image" Target="../media/image31.wmf"/><Relationship Id="rId2" Type="http://schemas.openxmlformats.org/officeDocument/2006/relationships/image" Target="../media/image32.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47.pict"/><Relationship Id="rId12" Type="http://schemas.openxmlformats.org/officeDocument/2006/relationships/image" Target="../media/image48.pict"/><Relationship Id="rId13" Type="http://schemas.openxmlformats.org/officeDocument/2006/relationships/image" Target="../media/image49.pict"/><Relationship Id="rId1" Type="http://schemas.openxmlformats.org/officeDocument/2006/relationships/image" Target="../media/image37.pict"/><Relationship Id="rId2" Type="http://schemas.openxmlformats.org/officeDocument/2006/relationships/image" Target="../media/image38.pict"/><Relationship Id="rId3" Type="http://schemas.openxmlformats.org/officeDocument/2006/relationships/image" Target="../media/image39.pict"/><Relationship Id="rId4" Type="http://schemas.openxmlformats.org/officeDocument/2006/relationships/image" Target="../media/image40.wmf"/><Relationship Id="rId5" Type="http://schemas.openxmlformats.org/officeDocument/2006/relationships/image" Target="../media/image41.pict"/><Relationship Id="rId6" Type="http://schemas.openxmlformats.org/officeDocument/2006/relationships/image" Target="../media/image42.pict"/><Relationship Id="rId7" Type="http://schemas.openxmlformats.org/officeDocument/2006/relationships/image" Target="../media/image43.pict"/><Relationship Id="rId8" Type="http://schemas.openxmlformats.org/officeDocument/2006/relationships/image" Target="../media/image44.pict"/><Relationship Id="rId9" Type="http://schemas.openxmlformats.org/officeDocument/2006/relationships/image" Target="../media/image45.pict"/><Relationship Id="rId10" Type="http://schemas.openxmlformats.org/officeDocument/2006/relationships/image" Target="../media/image46.pict"/></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2.pict"/><Relationship Id="rId4" Type="http://schemas.openxmlformats.org/officeDocument/2006/relationships/image" Target="../media/image53.wmf"/><Relationship Id="rId5" Type="http://schemas.openxmlformats.org/officeDocument/2006/relationships/image" Target="../media/image54.pict"/><Relationship Id="rId6" Type="http://schemas.openxmlformats.org/officeDocument/2006/relationships/image" Target="../media/image55.pict"/><Relationship Id="rId7" Type="http://schemas.openxmlformats.org/officeDocument/2006/relationships/image" Target="../media/image56.pict"/><Relationship Id="rId8" Type="http://schemas.openxmlformats.org/officeDocument/2006/relationships/image" Target="../media/image57.pict"/><Relationship Id="rId9" Type="http://schemas.openxmlformats.org/officeDocument/2006/relationships/image" Target="../media/image40.wmf"/><Relationship Id="rId10" Type="http://schemas.openxmlformats.org/officeDocument/2006/relationships/image" Target="../media/image41.pict"/><Relationship Id="rId1" Type="http://schemas.openxmlformats.org/officeDocument/2006/relationships/image" Target="../media/image37.pict"/><Relationship Id="rId2" Type="http://schemas.openxmlformats.org/officeDocument/2006/relationships/image" Target="../media/image51.pict"/></Relationships>
</file>

<file path=ppt/drawings/_rels/vmlDrawing8.vml.rels><?xml version="1.0" encoding="UTF-8" standalone="yes"?>
<Relationships xmlns="http://schemas.openxmlformats.org/package/2006/relationships"><Relationship Id="rId3" Type="http://schemas.openxmlformats.org/officeDocument/2006/relationships/image" Target="../media/image64.wmf"/><Relationship Id="rId4" Type="http://schemas.openxmlformats.org/officeDocument/2006/relationships/image" Target="../media/image65.pict"/><Relationship Id="rId5" Type="http://schemas.openxmlformats.org/officeDocument/2006/relationships/image" Target="../media/image66.pict"/><Relationship Id="rId6" Type="http://schemas.openxmlformats.org/officeDocument/2006/relationships/image" Target="../media/image67.wmf"/><Relationship Id="rId7" Type="http://schemas.openxmlformats.org/officeDocument/2006/relationships/image" Target="../media/image68.wmf"/><Relationship Id="rId8" Type="http://schemas.openxmlformats.org/officeDocument/2006/relationships/image" Target="../media/image69.wmf"/><Relationship Id="rId9" Type="http://schemas.openxmlformats.org/officeDocument/2006/relationships/image" Target="../media/image70.wmf"/><Relationship Id="rId1" Type="http://schemas.openxmlformats.org/officeDocument/2006/relationships/image" Target="../media/image62.wmf"/><Relationship Id="rId2" Type="http://schemas.openxmlformats.org/officeDocument/2006/relationships/image" Target="../media/image6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73.pict"/><Relationship Id="rId4" Type="http://schemas.openxmlformats.org/officeDocument/2006/relationships/image" Target="../media/image74.pict"/><Relationship Id="rId5" Type="http://schemas.openxmlformats.org/officeDocument/2006/relationships/image" Target="../media/image75.pict"/><Relationship Id="rId6" Type="http://schemas.openxmlformats.org/officeDocument/2006/relationships/image" Target="../media/image76.pict"/><Relationship Id="rId7" Type="http://schemas.openxmlformats.org/officeDocument/2006/relationships/image" Target="../media/image77.pict"/><Relationship Id="rId8" Type="http://schemas.openxmlformats.org/officeDocument/2006/relationships/image" Target="../media/image78.pict"/><Relationship Id="rId9" Type="http://schemas.openxmlformats.org/officeDocument/2006/relationships/image" Target="../media/image79.pict"/><Relationship Id="rId10" Type="http://schemas.openxmlformats.org/officeDocument/2006/relationships/image" Target="../media/image80.pict"/><Relationship Id="rId1" Type="http://schemas.openxmlformats.org/officeDocument/2006/relationships/image" Target="../media/image71.pict"/><Relationship Id="rId2" Type="http://schemas.openxmlformats.org/officeDocument/2006/relationships/image" Target="../media/image72.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1DB31D4-40C8-9E45-9988-6BBCCDF6CE68}" type="slidenum">
              <a:rPr lang="en-US"/>
              <a:pPr/>
              <a:t>10</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D8A287E-1D44-E442-B53A-C703927B467B}" type="slidenum">
              <a:rPr lang="en-US"/>
              <a:pPr/>
              <a:t>11</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Monday, June 27,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Monday, June 27,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Monday, June 27,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Monday, June 27,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Monday, June 27,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Monday, June 27,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Monday, June 27,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Monday, June 27,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June 27,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Monday, June 27,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0.jpeg"/><Relationship Id="rId4" Type="http://schemas.openxmlformats.org/officeDocument/2006/relationships/image" Target="../media/image61.jpe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59.bin"/><Relationship Id="rId12" Type="http://schemas.openxmlformats.org/officeDocument/2006/relationships/oleObject" Target="../embeddings/oleObject60.bin"/><Relationship Id="rId13" Type="http://schemas.openxmlformats.org/officeDocument/2006/relationships/oleObject" Target="../embeddings/oleObject61.bin"/><Relationship Id="rId1" Type="http://schemas.openxmlformats.org/officeDocument/2006/relationships/vmlDrawing" Target="../drawings/vmlDrawing8.vml"/><Relationship Id="rId2" Type="http://schemas.openxmlformats.org/officeDocument/2006/relationships/slideLayout" Target="../slideLayouts/slideLayout6.xml"/><Relationship Id="rId3" Type="http://schemas.openxmlformats.org/officeDocument/2006/relationships/notesSlide" Target="../notesSlides/notesSlide2.xml"/><Relationship Id="rId4" Type="http://schemas.openxmlformats.org/officeDocument/2006/relationships/oleObject" Target="../embeddings/oleObject53.bin"/><Relationship Id="rId5" Type="http://schemas.openxmlformats.org/officeDocument/2006/relationships/oleObject" Target="../embeddings/oleObject54.bin"/><Relationship Id="rId6" Type="http://schemas.openxmlformats.org/officeDocument/2006/relationships/oleObject" Target="../embeddings/oleObject55.bin"/><Relationship Id="rId7" Type="http://schemas.openxmlformats.org/officeDocument/2006/relationships/oleObject" Target="../embeddings/oleObject56.bin"/><Relationship Id="rId8" Type="http://schemas.openxmlformats.org/officeDocument/2006/relationships/image" Target="../media/image61.jpeg"/><Relationship Id="rId9" Type="http://schemas.openxmlformats.org/officeDocument/2006/relationships/oleObject" Target="../embeddings/oleObject57.bin"/><Relationship Id="rId10" Type="http://schemas.openxmlformats.org/officeDocument/2006/relationships/oleObject" Target="../embeddings/oleObject58.bin"/></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70.bin"/><Relationship Id="rId12" Type="http://schemas.openxmlformats.org/officeDocument/2006/relationships/oleObject" Target="../embeddings/oleObject71.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62.bin"/><Relationship Id="rId4" Type="http://schemas.openxmlformats.org/officeDocument/2006/relationships/oleObject" Target="../embeddings/oleObject63.bin"/><Relationship Id="rId5" Type="http://schemas.openxmlformats.org/officeDocument/2006/relationships/oleObject" Target="../embeddings/oleObject64.bin"/><Relationship Id="rId6" Type="http://schemas.openxmlformats.org/officeDocument/2006/relationships/oleObject" Target="../embeddings/oleObject65.bin"/><Relationship Id="rId7" Type="http://schemas.openxmlformats.org/officeDocument/2006/relationships/oleObject" Target="../embeddings/oleObject66.bin"/><Relationship Id="rId8" Type="http://schemas.openxmlformats.org/officeDocument/2006/relationships/oleObject" Target="../embeddings/oleObject67.bin"/><Relationship Id="rId9" Type="http://schemas.openxmlformats.org/officeDocument/2006/relationships/oleObject" Target="../embeddings/oleObject68.bin"/><Relationship Id="rId10" Type="http://schemas.openxmlformats.org/officeDocument/2006/relationships/oleObject" Target="../embeddings/oleObject69.bin"/></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80.bin"/><Relationship Id="rId12" Type="http://schemas.openxmlformats.org/officeDocument/2006/relationships/oleObject" Target="../embeddings/oleObject81.bin"/><Relationship Id="rId13" Type="http://schemas.openxmlformats.org/officeDocument/2006/relationships/oleObject" Target="../embeddings/oleObject82.bin"/><Relationship Id="rId14" Type="http://schemas.openxmlformats.org/officeDocument/2006/relationships/oleObject" Target="../embeddings/oleObject83.bin"/><Relationship Id="rId15" Type="http://schemas.openxmlformats.org/officeDocument/2006/relationships/oleObject" Target="../embeddings/oleObject84.bin"/><Relationship Id="rId16" Type="http://schemas.openxmlformats.org/officeDocument/2006/relationships/oleObject" Target="../embeddings/oleObject85.bin"/><Relationship Id="rId17" Type="http://schemas.openxmlformats.org/officeDocument/2006/relationships/oleObject" Target="../embeddings/oleObject86.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72.bin"/><Relationship Id="rId4" Type="http://schemas.openxmlformats.org/officeDocument/2006/relationships/oleObject" Target="../embeddings/oleObject73.bin"/><Relationship Id="rId5" Type="http://schemas.openxmlformats.org/officeDocument/2006/relationships/oleObject" Target="../embeddings/oleObject74.bin"/><Relationship Id="rId6" Type="http://schemas.openxmlformats.org/officeDocument/2006/relationships/oleObject" Target="../embeddings/oleObject75.bin"/><Relationship Id="rId7" Type="http://schemas.openxmlformats.org/officeDocument/2006/relationships/oleObject" Target="../embeddings/oleObject76.bin"/><Relationship Id="rId8" Type="http://schemas.openxmlformats.org/officeDocument/2006/relationships/oleObject" Target="../embeddings/oleObject77.bin"/><Relationship Id="rId9" Type="http://schemas.openxmlformats.org/officeDocument/2006/relationships/oleObject" Target="../embeddings/oleObject78.bin"/><Relationship Id="rId10" Type="http://schemas.openxmlformats.org/officeDocument/2006/relationships/oleObject" Target="../embeddings/oleObject79.bin"/></Relationships>
</file>

<file path=ppt/slides/_rels/slide14.xml.rels><?xml version="1.0" encoding="UTF-8" standalone="yes"?>
<Relationships xmlns="http://schemas.openxmlformats.org/package/2006/relationships"><Relationship Id="rId11" Type="http://schemas.openxmlformats.org/officeDocument/2006/relationships/oleObject" Target="../embeddings/oleObject94.bin"/><Relationship Id="rId12" Type="http://schemas.openxmlformats.org/officeDocument/2006/relationships/oleObject" Target="../embeddings/oleObject95.bin"/><Relationship Id="rId13" Type="http://schemas.openxmlformats.org/officeDocument/2006/relationships/oleObject" Target="../embeddings/oleObject96.bin"/><Relationship Id="rId14" Type="http://schemas.openxmlformats.org/officeDocument/2006/relationships/oleObject" Target="../embeddings/oleObject97.bin"/><Relationship Id="rId15" Type="http://schemas.openxmlformats.org/officeDocument/2006/relationships/oleObject" Target="../embeddings/oleObject98.bin"/><Relationship Id="rId16" Type="http://schemas.openxmlformats.org/officeDocument/2006/relationships/oleObject" Target="../embeddings/oleObject99.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image" Target="../media/image109.jpeg"/><Relationship Id="rId4" Type="http://schemas.openxmlformats.org/officeDocument/2006/relationships/oleObject" Target="../embeddings/oleObject87.bin"/><Relationship Id="rId5" Type="http://schemas.openxmlformats.org/officeDocument/2006/relationships/oleObject" Target="../embeddings/oleObject88.bin"/><Relationship Id="rId6" Type="http://schemas.openxmlformats.org/officeDocument/2006/relationships/oleObject" Target="../embeddings/oleObject89.bin"/><Relationship Id="rId7" Type="http://schemas.openxmlformats.org/officeDocument/2006/relationships/oleObject" Target="../embeddings/oleObject90.bin"/><Relationship Id="rId8" Type="http://schemas.openxmlformats.org/officeDocument/2006/relationships/oleObject" Target="../embeddings/oleObject91.bin"/><Relationship Id="rId9" Type="http://schemas.openxmlformats.org/officeDocument/2006/relationships/oleObject" Target="../embeddings/oleObject92.bin"/><Relationship Id="rId10" Type="http://schemas.openxmlformats.org/officeDocument/2006/relationships/oleObject" Target="../embeddings/oleObject93.bin"/></Relationships>
</file>

<file path=ppt/slides/_rels/slide15.xml.rels><?xml version="1.0" encoding="UTF-8" standalone="yes"?>
<Relationships xmlns="http://schemas.openxmlformats.org/package/2006/relationships"><Relationship Id="rId9" Type="http://schemas.openxmlformats.org/officeDocument/2006/relationships/oleObject" Target="../embeddings/oleObject106.bin"/><Relationship Id="rId20" Type="http://schemas.openxmlformats.org/officeDocument/2006/relationships/oleObject" Target="../embeddings/oleObject117.bin"/><Relationship Id="rId21" Type="http://schemas.openxmlformats.org/officeDocument/2006/relationships/oleObject" Target="../embeddings/oleObject118.bin"/><Relationship Id="rId10" Type="http://schemas.openxmlformats.org/officeDocument/2006/relationships/oleObject" Target="../embeddings/oleObject107.bin"/><Relationship Id="rId11" Type="http://schemas.openxmlformats.org/officeDocument/2006/relationships/oleObject" Target="../embeddings/oleObject108.bin"/><Relationship Id="rId12" Type="http://schemas.openxmlformats.org/officeDocument/2006/relationships/oleObject" Target="../embeddings/oleObject109.bin"/><Relationship Id="rId13" Type="http://schemas.openxmlformats.org/officeDocument/2006/relationships/oleObject" Target="../embeddings/oleObject110.bin"/><Relationship Id="rId14" Type="http://schemas.openxmlformats.org/officeDocument/2006/relationships/oleObject" Target="../embeddings/oleObject111.bin"/><Relationship Id="rId15" Type="http://schemas.openxmlformats.org/officeDocument/2006/relationships/oleObject" Target="../embeddings/oleObject112.bin"/><Relationship Id="rId16" Type="http://schemas.openxmlformats.org/officeDocument/2006/relationships/oleObject" Target="../embeddings/oleObject113.bin"/><Relationship Id="rId17" Type="http://schemas.openxmlformats.org/officeDocument/2006/relationships/oleObject" Target="../embeddings/oleObject114.bin"/><Relationship Id="rId18" Type="http://schemas.openxmlformats.org/officeDocument/2006/relationships/oleObject" Target="../embeddings/oleObject115.bin"/><Relationship Id="rId19" Type="http://schemas.openxmlformats.org/officeDocument/2006/relationships/oleObject" Target="../embeddings/oleObject116.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100.bin"/><Relationship Id="rId4" Type="http://schemas.openxmlformats.org/officeDocument/2006/relationships/oleObject" Target="../embeddings/oleObject101.bin"/><Relationship Id="rId5" Type="http://schemas.openxmlformats.org/officeDocument/2006/relationships/oleObject" Target="../embeddings/oleObject102.bin"/><Relationship Id="rId6" Type="http://schemas.openxmlformats.org/officeDocument/2006/relationships/oleObject" Target="../embeddings/oleObject103.bin"/><Relationship Id="rId7" Type="http://schemas.openxmlformats.org/officeDocument/2006/relationships/oleObject" Target="../embeddings/oleObject104.bin"/><Relationship Id="rId8" Type="http://schemas.openxmlformats.org/officeDocument/2006/relationships/oleObject" Target="../embeddings/oleObject10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7" Type="http://schemas.openxmlformats.org/officeDocument/2006/relationships/oleObject" Target="../embeddings/oleObject13.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oleObject" Target="../embeddings/oleObject15.bin"/><Relationship Id="rId5" Type="http://schemas.openxmlformats.org/officeDocument/2006/relationships/oleObject" Target="../embeddings/oleObject16.bin"/><Relationship Id="rId6" Type="http://schemas.openxmlformats.org/officeDocument/2006/relationships/oleObject" Target="../embeddings/oleObject17.bin"/><Relationship Id="rId7" Type="http://schemas.openxmlformats.org/officeDocument/2006/relationships/oleObject" Target="../embeddings/oleObject18.bin"/><Relationship Id="rId8" Type="http://schemas.openxmlformats.org/officeDocument/2006/relationships/oleObject" Target="../embeddings/oleObject19.bin"/><Relationship Id="rId9" Type="http://schemas.openxmlformats.org/officeDocument/2006/relationships/oleObject" Target="../embeddings/Microsoft_Equation1.bin"/><Relationship Id="rId10" Type="http://schemas.openxmlformats.org/officeDocument/2006/relationships/oleObject" Target="../embeddings/oleObject20.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oleObject" Target="../embeddings/oleObject22.bin"/><Relationship Id="rId5" Type="http://schemas.openxmlformats.org/officeDocument/2006/relationships/oleObject" Target="../embeddings/Microsoft_Equation2.bin"/><Relationship Id="rId6" Type="http://schemas.openxmlformats.org/officeDocument/2006/relationships/oleObject" Target="../embeddings/Microsoft_Equation3.bin"/><Relationship Id="rId7" Type="http://schemas.openxmlformats.org/officeDocument/2006/relationships/oleObject" Target="../embeddings/Microsoft_Equation4.bin"/><Relationship Id="rId8" Type="http://schemas.openxmlformats.org/officeDocument/2006/relationships/oleObject" Target="../embeddings/oleObject23.bin"/><Relationship Id="rId9" Type="http://schemas.openxmlformats.org/officeDocument/2006/relationships/oleObject" Target="../embeddings/oleObject24.bin"/><Relationship Id="rId10" Type="http://schemas.openxmlformats.org/officeDocument/2006/relationships/oleObject" Target="../embeddings/oleObject25.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6.jpeg"/><Relationship Id="rId4" Type="http://schemas.openxmlformats.org/officeDocument/2006/relationships/oleObject" Target="../embeddings/oleObject26.bin"/><Relationship Id="rId5" Type="http://schemas.openxmlformats.org/officeDocument/2006/relationships/oleObject" Target="../embeddings/oleObject27.bin"/><Relationship Id="rId6" Type="http://schemas.openxmlformats.org/officeDocument/2006/relationships/oleObject" Target="../embeddings/oleObject28.bin"/><Relationship Id="rId7" Type="http://schemas.openxmlformats.org/officeDocument/2006/relationships/oleObject" Target="../embeddings/oleObject29.bin"/><Relationship Id="rId8" Type="http://schemas.openxmlformats.org/officeDocument/2006/relationships/oleObject" Target="../embeddings/oleObject30.bin"/><Relationship Id="rId9" Type="http://schemas.openxmlformats.org/officeDocument/2006/relationships/oleObject" Target="../embeddings/oleObject31.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38.bin"/><Relationship Id="rId12" Type="http://schemas.openxmlformats.org/officeDocument/2006/relationships/oleObject" Target="../embeddings/oleObject39.bin"/><Relationship Id="rId13" Type="http://schemas.openxmlformats.org/officeDocument/2006/relationships/oleObject" Target="../embeddings/oleObject40.bin"/><Relationship Id="rId14" Type="http://schemas.openxmlformats.org/officeDocument/2006/relationships/oleObject" Target="../embeddings/oleObject41.bin"/><Relationship Id="rId15" Type="http://schemas.openxmlformats.org/officeDocument/2006/relationships/oleObject" Target="../embeddings/oleObject42.bin"/><Relationship Id="rId16" Type="http://schemas.openxmlformats.org/officeDocument/2006/relationships/oleObject" Target="../embeddings/oleObject43.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32.bin"/><Relationship Id="rId4" Type="http://schemas.openxmlformats.org/officeDocument/2006/relationships/oleObject" Target="../embeddings/oleObject33.bin"/><Relationship Id="rId5" Type="http://schemas.openxmlformats.org/officeDocument/2006/relationships/oleObject" Target="../embeddings/oleObject34.bin"/><Relationship Id="rId6" Type="http://schemas.openxmlformats.org/officeDocument/2006/relationships/oleObject" Target="../embeddings/Microsoft_Equation5.bin"/><Relationship Id="rId7" Type="http://schemas.openxmlformats.org/officeDocument/2006/relationships/oleObject" Target="../embeddings/oleObject35.bin"/><Relationship Id="rId8" Type="http://schemas.openxmlformats.org/officeDocument/2006/relationships/image" Target="../media/image50.jpeg"/><Relationship Id="rId9" Type="http://schemas.openxmlformats.org/officeDocument/2006/relationships/oleObject" Target="../embeddings/oleObject36.bin"/><Relationship Id="rId10" Type="http://schemas.openxmlformats.org/officeDocument/2006/relationships/oleObject" Target="../embeddings/oleObject37.bin"/></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50.bin"/><Relationship Id="rId12" Type="http://schemas.openxmlformats.org/officeDocument/2006/relationships/oleObject" Target="../embeddings/oleObject51.bin"/><Relationship Id="rId13" Type="http://schemas.openxmlformats.org/officeDocument/2006/relationships/oleObject" Target="../embeddings/Microsoft_Equation6.bin"/><Relationship Id="rId14" Type="http://schemas.openxmlformats.org/officeDocument/2006/relationships/oleObject" Target="../embeddings/oleObject52.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44.bin"/><Relationship Id="rId4" Type="http://schemas.openxmlformats.org/officeDocument/2006/relationships/image" Target="../media/image58.wmf"/><Relationship Id="rId5" Type="http://schemas.openxmlformats.org/officeDocument/2006/relationships/image" Target="../media/image59.wmf"/><Relationship Id="rId6" Type="http://schemas.openxmlformats.org/officeDocument/2006/relationships/oleObject" Target="../embeddings/oleObject45.bin"/><Relationship Id="rId7" Type="http://schemas.openxmlformats.org/officeDocument/2006/relationships/oleObject" Target="../embeddings/oleObject46.bin"/><Relationship Id="rId8" Type="http://schemas.openxmlformats.org/officeDocument/2006/relationships/oleObject" Target="../embeddings/oleObject47.bin"/><Relationship Id="rId9" Type="http://schemas.openxmlformats.org/officeDocument/2006/relationships/oleObject" Target="../embeddings/oleObject48.bin"/><Relationship Id="rId10" Type="http://schemas.openxmlformats.org/officeDocument/2006/relationships/oleObject" Target="../embeddings/oleObject49.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Monday, June 27,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#12</a:t>
            </a:r>
            <a:endParaRPr lang="en-US" dirty="0"/>
          </a:p>
        </p:txBody>
      </p:sp>
      <p:sp>
        <p:nvSpPr>
          <p:cNvPr id="2052" name="Text Box 4"/>
          <p:cNvSpPr txBox="1">
            <a:spLocks noChangeArrowheads="1"/>
          </p:cNvSpPr>
          <p:nvPr/>
        </p:nvSpPr>
        <p:spPr bwMode="auto">
          <a:xfrm>
            <a:off x="2996719" y="1371600"/>
            <a:ext cx="2844182"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Monday</a:t>
            </a:r>
            <a:r>
              <a:rPr lang="en-US" dirty="0">
                <a:solidFill>
                  <a:schemeClr val="accent2"/>
                </a:solidFill>
                <a:latin typeface="Monotype Corsiva" charset="0"/>
              </a:rPr>
              <a:t>,</a:t>
            </a:r>
            <a:r>
              <a:rPr lang="en-US" dirty="0" smtClean="0">
                <a:solidFill>
                  <a:schemeClr val="accent2"/>
                </a:solidFill>
                <a:latin typeface="Monotype Corsiva" charset="0"/>
              </a:rPr>
              <a:t> June 27,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362200"/>
            <a:ext cx="7086600" cy="35814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sz="3600" dirty="0" smtClean="0">
                <a:solidFill>
                  <a:srgbClr val="2D2DB9"/>
                </a:solidFill>
                <a:latin typeface="Arial Narrow" charset="0"/>
              </a:rPr>
              <a:t>Linear Momentum and Forces</a:t>
            </a:r>
          </a:p>
          <a:p>
            <a:pPr marL="609600" indent="-609600" eaLnBrk="0" hangingPunct="0">
              <a:spcBef>
                <a:spcPct val="20000"/>
              </a:spcBef>
              <a:buFontTx/>
              <a:buChar char="•"/>
            </a:pPr>
            <a:r>
              <a:rPr lang="en-US" sz="3600" dirty="0" smtClean="0">
                <a:solidFill>
                  <a:srgbClr val="2D2DB9"/>
                </a:solidFill>
                <a:latin typeface="Arial Narrow" charset="0"/>
              </a:rPr>
              <a:t>Linear Momentum Conservation</a:t>
            </a:r>
          </a:p>
          <a:p>
            <a:pPr marL="609600" indent="-609600" eaLnBrk="0" hangingPunct="0">
              <a:spcBef>
                <a:spcPct val="20000"/>
              </a:spcBef>
              <a:buFontTx/>
              <a:buChar char="•"/>
            </a:pPr>
            <a:r>
              <a:rPr lang="en-US" sz="3600" dirty="0" smtClean="0">
                <a:solidFill>
                  <a:srgbClr val="2D2DB9"/>
                </a:solidFill>
                <a:latin typeface="Arial Narrow" charset="0"/>
              </a:rPr>
              <a:t>Impulse and Linear Momentum</a:t>
            </a:r>
          </a:p>
          <a:p>
            <a:pPr marL="609600" indent="-609600" eaLnBrk="0" hangingPunct="0">
              <a:spcBef>
                <a:spcPct val="20000"/>
              </a:spcBef>
              <a:buFontTx/>
              <a:buChar char="•"/>
            </a:pPr>
            <a:r>
              <a:rPr lang="en-US" sz="3600" dirty="0" smtClean="0">
                <a:solidFill>
                  <a:srgbClr val="2D2DB9"/>
                </a:solidFill>
                <a:latin typeface="Arial Narrow" charset="0"/>
              </a:rPr>
              <a:t>Collisions</a:t>
            </a:r>
          </a:p>
        </p:txBody>
      </p:sp>
      <p:sp>
        <p:nvSpPr>
          <p:cNvPr id="8" name="Text Box 13"/>
          <p:cNvSpPr txBox="1">
            <a:spLocks noChangeArrowheads="1"/>
          </p:cNvSpPr>
          <p:nvPr/>
        </p:nvSpPr>
        <p:spPr bwMode="auto">
          <a:xfrm>
            <a:off x="838200" y="5715000"/>
            <a:ext cx="7719631"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#7, </a:t>
            </a:r>
            <a:r>
              <a:rPr lang="en-US" dirty="0">
                <a:solidFill>
                  <a:srgbClr val="003300"/>
                </a:solidFill>
                <a:latin typeface="Arial Narrow" charset="0"/>
              </a:rPr>
              <a:t>due 10pm,</a:t>
            </a:r>
            <a:r>
              <a:rPr lang="en-US" dirty="0" smtClean="0">
                <a:solidFill>
                  <a:srgbClr val="003300"/>
                </a:solidFill>
                <a:latin typeface="Arial Narrow" charset="0"/>
              </a:rPr>
              <a:t> Thursday</a:t>
            </a:r>
            <a:r>
              <a:rPr lang="en-US" dirty="0">
                <a:solidFill>
                  <a:srgbClr val="003300"/>
                </a:solidFill>
                <a:latin typeface="Arial Narrow" charset="0"/>
              </a:rPr>
              <a:t>,</a:t>
            </a:r>
            <a:r>
              <a:rPr lang="en-US" dirty="0" smtClean="0">
                <a:solidFill>
                  <a:srgbClr val="003300"/>
                </a:solidFill>
                <a:latin typeface="Arial Narrow" charset="0"/>
              </a:rPr>
              <a:t> June 30!</a:t>
            </a:r>
            <a:r>
              <a:rPr lang="en-US" dirty="0">
                <a:solidFill>
                  <a:srgbClr val="003300"/>
                </a:solidFill>
                <a:latin typeface="Arial Narrow"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Date Placeholder 2"/>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30723" name="Footer Placeholder 3"/>
          <p:cNvSpPr>
            <a:spLocks noGrp="1"/>
          </p:cNvSpPr>
          <p:nvPr>
            <p:ph type="ftr" sz="quarter" idx="11"/>
          </p:nvPr>
        </p:nvSpPr>
        <p:spPr>
          <a:noFill/>
        </p:spPr>
        <p:txBody>
          <a:bodyPr/>
          <a:lstStyle/>
          <a:p>
            <a:r>
              <a:rPr lang="en-US" smtClean="0"/>
              <a:t>PHYS 1443-001, Spring 2011 Dr. Jaehoon Yu</a:t>
            </a:r>
            <a:endParaRPr lang="en-US"/>
          </a:p>
        </p:txBody>
      </p:sp>
      <p:sp>
        <p:nvSpPr>
          <p:cNvPr id="30724" name="Slide Number Placeholder 4"/>
          <p:cNvSpPr>
            <a:spLocks noGrp="1"/>
          </p:cNvSpPr>
          <p:nvPr>
            <p:ph type="sldNum" sz="quarter" idx="12"/>
          </p:nvPr>
        </p:nvSpPr>
        <p:spPr>
          <a:noFill/>
        </p:spPr>
        <p:txBody>
          <a:bodyPr/>
          <a:lstStyle/>
          <a:p>
            <a:fld id="{5A19D0BF-5602-9446-B56C-94C986A98590}" type="slidenum">
              <a:rPr lang="en-US"/>
              <a:pPr/>
              <a:t>10</a:t>
            </a:fld>
            <a:endParaRPr lang="en-US"/>
          </a:p>
        </p:txBody>
      </p:sp>
      <p:pic>
        <p:nvPicPr>
          <p:cNvPr id="736259" name="Picture 3" descr="F07.01b"/>
          <p:cNvPicPr preferRelativeResize="0">
            <a:picLocks noChangeArrowheads="1"/>
          </p:cNvPicPr>
          <p:nvPr/>
        </p:nvPicPr>
        <p:blipFill>
          <a:blip r:embed="rId3"/>
          <a:srcRect/>
          <a:stretch>
            <a:fillRect/>
          </a:stretch>
        </p:blipFill>
        <p:spPr bwMode="auto">
          <a:xfrm>
            <a:off x="3276600" y="838200"/>
            <a:ext cx="4368800" cy="4953000"/>
          </a:xfrm>
          <a:prstGeom prst="rect">
            <a:avLst/>
          </a:prstGeom>
          <a:noFill/>
          <a:ln w="9525">
            <a:noFill/>
            <a:miter lim="800000"/>
            <a:headEnd/>
            <a:tailEnd/>
          </a:ln>
        </p:spPr>
      </p:pic>
      <p:sp>
        <p:nvSpPr>
          <p:cNvPr id="736260" name="Text Box 4"/>
          <p:cNvSpPr txBox="1">
            <a:spLocks noChangeArrowheads="1"/>
          </p:cNvSpPr>
          <p:nvPr/>
        </p:nvSpPr>
        <p:spPr bwMode="auto">
          <a:xfrm>
            <a:off x="2895600" y="4572000"/>
            <a:ext cx="6019800" cy="1200328"/>
          </a:xfrm>
          <a:prstGeom prst="rect">
            <a:avLst/>
          </a:prstGeom>
          <a:noFill/>
          <a:ln w="9525">
            <a:noFill/>
            <a:miter lim="800000"/>
            <a:headEnd/>
            <a:tailEnd/>
          </a:ln>
        </p:spPr>
        <p:txBody>
          <a:bodyPr>
            <a:prstTxWarp prst="textNoShape">
              <a:avLst/>
            </a:prstTxWarp>
            <a:spAutoFit/>
          </a:bodyPr>
          <a:lstStyle/>
          <a:p>
            <a:r>
              <a:rPr lang="en-US" dirty="0">
                <a:solidFill>
                  <a:srgbClr val="A50021"/>
                </a:solidFill>
                <a:latin typeface="Arial Narrow" charset="0"/>
              </a:rPr>
              <a:t>There are many situations </a:t>
            </a:r>
            <a:r>
              <a:rPr lang="en-US" dirty="0" smtClean="0">
                <a:solidFill>
                  <a:srgbClr val="A50021"/>
                </a:solidFill>
                <a:latin typeface="Arial Narrow" charset="0"/>
              </a:rPr>
              <a:t>where </a:t>
            </a:r>
            <a:r>
              <a:rPr lang="en-US" dirty="0">
                <a:solidFill>
                  <a:srgbClr val="A50021"/>
                </a:solidFill>
                <a:latin typeface="Arial Narrow" charset="0"/>
              </a:rPr>
              <a:t>the force on an object is not constant</a:t>
            </a:r>
            <a:r>
              <a:rPr lang="en-US" dirty="0" smtClean="0">
                <a:solidFill>
                  <a:srgbClr val="A50021"/>
                </a:solidFill>
                <a:latin typeface="Arial Narrow" charset="0"/>
              </a:rPr>
              <a:t> and </a:t>
            </a:r>
            <a:r>
              <a:rPr lang="en-US" dirty="0">
                <a:solidFill>
                  <a:srgbClr val="A50021"/>
                </a:solidFill>
                <a:latin typeface="Arial Narrow" charset="0"/>
              </a:rPr>
              <a:t>in fact quite </a:t>
            </a:r>
            <a:r>
              <a:rPr lang="en-US" dirty="0" smtClean="0">
                <a:solidFill>
                  <a:srgbClr val="A50021"/>
                </a:solidFill>
                <a:latin typeface="Arial Narrow" charset="0"/>
              </a:rPr>
              <a:t>complicated during the motion!</a:t>
            </a:r>
            <a:r>
              <a:rPr lang="en-US" dirty="0">
                <a:solidFill>
                  <a:srgbClr val="A50021"/>
                </a:solidFill>
                <a:latin typeface="Arial Narrow" charset="0"/>
              </a:rPr>
              <a:t>!</a:t>
            </a:r>
          </a:p>
        </p:txBody>
      </p:sp>
      <p:sp>
        <p:nvSpPr>
          <p:cNvPr id="30727" name="Rectangle 6"/>
          <p:cNvSpPr>
            <a:spLocks noGrp="1" noChangeArrowheads="1"/>
          </p:cNvSpPr>
          <p:nvPr>
            <p:ph type="title"/>
          </p:nvPr>
        </p:nvSpPr>
        <p:spPr>
          <a:xfrm>
            <a:off x="685800" y="76200"/>
            <a:ext cx="7772400" cy="609600"/>
          </a:xfrm>
        </p:spPr>
        <p:txBody>
          <a:bodyPr/>
          <a:lstStyle/>
          <a:p>
            <a:r>
              <a:rPr lang="en-US" altLang="ko-KR" sz="4000">
                <a:ea typeface="Gulim" pitchFamily="34" charset="-127"/>
                <a:cs typeface="Gulim" pitchFamily="34" charset="-127"/>
              </a:rPr>
              <a:t>Impulse</a:t>
            </a:r>
            <a:endParaRPr lang="en-US" sz="4000"/>
          </a:p>
        </p:txBody>
      </p:sp>
      <p:pic>
        <p:nvPicPr>
          <p:cNvPr id="736263" name="Picture 7" descr="afg004"/>
          <p:cNvPicPr>
            <a:picLocks noChangeAspect="1" noChangeArrowheads="1"/>
          </p:cNvPicPr>
          <p:nvPr/>
        </p:nvPicPr>
        <p:blipFill>
          <a:blip r:embed="rId4"/>
          <a:srcRect/>
          <a:stretch>
            <a:fillRect/>
          </a:stretch>
        </p:blipFill>
        <p:spPr bwMode="auto">
          <a:xfrm>
            <a:off x="609600" y="457200"/>
            <a:ext cx="1957388"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9" name="Date Placeholder 2"/>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32780" name="Footer Placeholder 3"/>
          <p:cNvSpPr>
            <a:spLocks noGrp="1"/>
          </p:cNvSpPr>
          <p:nvPr>
            <p:ph type="ftr" sz="quarter" idx="11"/>
          </p:nvPr>
        </p:nvSpPr>
        <p:spPr>
          <a:noFill/>
        </p:spPr>
        <p:txBody>
          <a:bodyPr/>
          <a:lstStyle/>
          <a:p>
            <a:r>
              <a:rPr lang="en-US" smtClean="0"/>
              <a:t>PHYS 1443-001, Spring 2011 Dr. Jaehoon Yu</a:t>
            </a:r>
            <a:endParaRPr lang="en-US"/>
          </a:p>
        </p:txBody>
      </p:sp>
      <p:sp>
        <p:nvSpPr>
          <p:cNvPr id="32781" name="Slide Number Placeholder 4"/>
          <p:cNvSpPr>
            <a:spLocks noGrp="1"/>
          </p:cNvSpPr>
          <p:nvPr>
            <p:ph type="sldNum" sz="quarter" idx="12"/>
          </p:nvPr>
        </p:nvSpPr>
        <p:spPr>
          <a:noFill/>
        </p:spPr>
        <p:txBody>
          <a:bodyPr/>
          <a:lstStyle/>
          <a:p>
            <a:fld id="{ED4E1CAD-40D1-6843-B36B-3218E487022F}" type="slidenum">
              <a:rPr lang="en-US"/>
              <a:pPr/>
              <a:t>11</a:t>
            </a:fld>
            <a:endParaRPr lang="en-US"/>
          </a:p>
        </p:txBody>
      </p:sp>
      <p:graphicFrame>
        <p:nvGraphicFramePr>
          <p:cNvPr id="744451" name="Object 2"/>
          <p:cNvGraphicFramePr>
            <a:graphicFrameLocks noChangeAspect="1"/>
          </p:cNvGraphicFramePr>
          <p:nvPr/>
        </p:nvGraphicFramePr>
        <p:xfrm>
          <a:off x="5791200" y="838200"/>
          <a:ext cx="577850" cy="490538"/>
        </p:xfrm>
        <a:graphic>
          <a:graphicData uri="http://schemas.openxmlformats.org/presentationml/2006/ole">
            <p:oleObj spid="_x0000_s523266" name="Equation" r:id="rId4" imgW="253800" imgH="215640" progId="Equation.DSMT4">
              <p:embed/>
            </p:oleObj>
          </a:graphicData>
        </a:graphic>
      </p:graphicFrame>
      <p:graphicFrame>
        <p:nvGraphicFramePr>
          <p:cNvPr id="744452" name="Object 3"/>
          <p:cNvGraphicFramePr>
            <a:graphicFrameLocks noChangeAspect="1"/>
          </p:cNvGraphicFramePr>
          <p:nvPr/>
        </p:nvGraphicFramePr>
        <p:xfrm>
          <a:off x="3105150" y="1862138"/>
          <a:ext cx="1009650" cy="695325"/>
        </p:xfrm>
        <a:graphic>
          <a:graphicData uri="http://schemas.openxmlformats.org/presentationml/2006/ole">
            <p:oleObj spid="_x0000_s523267" name="Equation" r:id="rId5" imgW="444240" imgH="304560" progId="Equation.DSMT4">
              <p:embed/>
            </p:oleObj>
          </a:graphicData>
        </a:graphic>
      </p:graphicFrame>
      <p:sp>
        <p:nvSpPr>
          <p:cNvPr id="744453" name="Freeform 5"/>
          <p:cNvSpPr>
            <a:spLocks/>
          </p:cNvSpPr>
          <p:nvPr/>
        </p:nvSpPr>
        <p:spPr bwMode="auto">
          <a:xfrm>
            <a:off x="4533900" y="800100"/>
            <a:ext cx="1181100" cy="1028700"/>
          </a:xfrm>
          <a:custGeom>
            <a:avLst/>
            <a:gdLst>
              <a:gd name="T0" fmla="*/ 2147483647 w 744"/>
              <a:gd name="T1" fmla="*/ 2147483647 h 648"/>
              <a:gd name="T2" fmla="*/ 2147483647 w 744"/>
              <a:gd name="T3" fmla="*/ 2147483647 h 648"/>
              <a:gd name="T4" fmla="*/ 2147483647 w 744"/>
              <a:gd name="T5" fmla="*/ 2147483647 h 648"/>
              <a:gd name="T6" fmla="*/ 0 60000 65536"/>
              <a:gd name="T7" fmla="*/ 0 60000 65536"/>
              <a:gd name="T8" fmla="*/ 0 60000 65536"/>
              <a:gd name="T9" fmla="*/ 0 w 744"/>
              <a:gd name="T10" fmla="*/ 0 h 648"/>
              <a:gd name="T11" fmla="*/ 744 w 744"/>
              <a:gd name="T12" fmla="*/ 648 h 648"/>
            </a:gdLst>
            <a:ahLst/>
            <a:cxnLst>
              <a:cxn ang="T6">
                <a:pos x="T0" y="T1"/>
              </a:cxn>
              <a:cxn ang="T7">
                <a:pos x="T2" y="T3"/>
              </a:cxn>
              <a:cxn ang="T8">
                <a:pos x="T4" y="T5"/>
              </a:cxn>
            </a:cxnLst>
            <a:rect l="T9" t="T10" r="T11" b="T12"/>
            <a:pathLst>
              <a:path w="744" h="648">
                <a:moveTo>
                  <a:pt x="744" y="216"/>
                </a:moveTo>
                <a:cubicBezTo>
                  <a:pt x="492" y="108"/>
                  <a:pt x="240" y="0"/>
                  <a:pt x="120" y="72"/>
                </a:cubicBezTo>
                <a:cubicBezTo>
                  <a:pt x="0" y="144"/>
                  <a:pt x="12" y="396"/>
                  <a:pt x="24" y="648"/>
                </a:cubicBezTo>
              </a:path>
            </a:pathLst>
          </a:custGeom>
          <a:noFill/>
          <a:ln w="9525">
            <a:solidFill>
              <a:srgbClr val="FF0000"/>
            </a:solidFill>
            <a:round/>
            <a:headEnd/>
            <a:tailEnd type="stealth" w="med" len="med"/>
          </a:ln>
        </p:spPr>
        <p:txBody>
          <a:bodyPr>
            <a:prstTxWarp prst="textNoShape">
              <a:avLst/>
            </a:prstTxWarp>
          </a:bodyPr>
          <a:lstStyle/>
          <a:p>
            <a:endParaRPr lang="en-US"/>
          </a:p>
        </p:txBody>
      </p:sp>
      <p:graphicFrame>
        <p:nvGraphicFramePr>
          <p:cNvPr id="744454" name="Object 4"/>
          <p:cNvGraphicFramePr>
            <a:graphicFrameLocks noChangeAspect="1"/>
          </p:cNvGraphicFramePr>
          <p:nvPr/>
        </p:nvGraphicFramePr>
        <p:xfrm>
          <a:off x="3733800" y="3511550"/>
          <a:ext cx="1011238" cy="693738"/>
        </p:xfrm>
        <a:graphic>
          <a:graphicData uri="http://schemas.openxmlformats.org/presentationml/2006/ole">
            <p:oleObj spid="_x0000_s523268" name="Equation" r:id="rId6" imgW="444240" imgH="304560" progId="Equation.DSMT4">
              <p:embed/>
            </p:oleObj>
          </a:graphicData>
        </a:graphic>
      </p:graphicFrame>
      <p:sp>
        <p:nvSpPr>
          <p:cNvPr id="744455" name="Freeform 7"/>
          <p:cNvSpPr>
            <a:spLocks/>
          </p:cNvSpPr>
          <p:nvPr/>
        </p:nvSpPr>
        <p:spPr bwMode="auto">
          <a:xfrm>
            <a:off x="3683000" y="2743200"/>
            <a:ext cx="355600" cy="685800"/>
          </a:xfrm>
          <a:custGeom>
            <a:avLst/>
            <a:gdLst>
              <a:gd name="T0" fmla="*/ 2147483647 w 224"/>
              <a:gd name="T1" fmla="*/ 0 h 432"/>
              <a:gd name="T2" fmla="*/ 2147483647 w 224"/>
              <a:gd name="T3" fmla="*/ 2147483647 h 432"/>
              <a:gd name="T4" fmla="*/ 2147483647 w 224"/>
              <a:gd name="T5" fmla="*/ 2147483647 h 432"/>
              <a:gd name="T6" fmla="*/ 0 60000 65536"/>
              <a:gd name="T7" fmla="*/ 0 60000 65536"/>
              <a:gd name="T8" fmla="*/ 0 60000 65536"/>
              <a:gd name="T9" fmla="*/ 0 w 224"/>
              <a:gd name="T10" fmla="*/ 0 h 432"/>
              <a:gd name="T11" fmla="*/ 224 w 224"/>
              <a:gd name="T12" fmla="*/ 432 h 432"/>
            </a:gdLst>
            <a:ahLst/>
            <a:cxnLst>
              <a:cxn ang="T6">
                <a:pos x="T0" y="T1"/>
              </a:cxn>
              <a:cxn ang="T7">
                <a:pos x="T2" y="T3"/>
              </a:cxn>
              <a:cxn ang="T8">
                <a:pos x="T4" y="T5"/>
              </a:cxn>
            </a:cxnLst>
            <a:rect l="T9" t="T10" r="T11" b="T12"/>
            <a:pathLst>
              <a:path w="224" h="432">
                <a:moveTo>
                  <a:pt x="32" y="0"/>
                </a:moveTo>
                <a:cubicBezTo>
                  <a:pt x="16" y="84"/>
                  <a:pt x="0" y="168"/>
                  <a:pt x="32" y="240"/>
                </a:cubicBezTo>
                <a:cubicBezTo>
                  <a:pt x="64" y="312"/>
                  <a:pt x="144" y="372"/>
                  <a:pt x="224" y="432"/>
                </a:cubicBezTo>
              </a:path>
            </a:pathLst>
          </a:custGeom>
          <a:noFill/>
          <a:ln w="9525">
            <a:solidFill>
              <a:srgbClr val="FF0000"/>
            </a:solidFill>
            <a:round/>
            <a:headEnd/>
            <a:tailEnd type="stealth" w="med" len="med"/>
          </a:ln>
        </p:spPr>
        <p:txBody>
          <a:bodyPr>
            <a:prstTxWarp prst="textNoShape">
              <a:avLst/>
            </a:prstTxWarp>
          </a:bodyPr>
          <a:lstStyle/>
          <a:p>
            <a:endParaRPr lang="en-US"/>
          </a:p>
        </p:txBody>
      </p:sp>
      <p:graphicFrame>
        <p:nvGraphicFramePr>
          <p:cNvPr id="744456" name="Object 5"/>
          <p:cNvGraphicFramePr>
            <a:graphicFrameLocks noChangeAspect="1"/>
          </p:cNvGraphicFramePr>
          <p:nvPr/>
        </p:nvGraphicFramePr>
        <p:xfrm>
          <a:off x="3429000" y="5181600"/>
          <a:ext cx="1779588" cy="838200"/>
        </p:xfrm>
        <a:graphic>
          <a:graphicData uri="http://schemas.openxmlformats.org/presentationml/2006/ole">
            <p:oleObj spid="_x0000_s523269" name="Equation" r:id="rId7" imgW="711200" imgH="368300" progId="Equation.DSMT4">
              <p:embed/>
            </p:oleObj>
          </a:graphicData>
        </a:graphic>
      </p:graphicFrame>
      <p:pic>
        <p:nvPicPr>
          <p:cNvPr id="744457" name="Picture 9" descr="afg004"/>
          <p:cNvPicPr>
            <a:picLocks noChangeAspect="1" noChangeArrowheads="1"/>
          </p:cNvPicPr>
          <p:nvPr/>
        </p:nvPicPr>
        <p:blipFill>
          <a:blip r:embed="rId8"/>
          <a:srcRect/>
          <a:stretch>
            <a:fillRect/>
          </a:stretch>
        </p:blipFill>
        <p:spPr bwMode="auto">
          <a:xfrm>
            <a:off x="609600" y="533400"/>
            <a:ext cx="1957388" cy="6019800"/>
          </a:xfrm>
          <a:prstGeom prst="rect">
            <a:avLst/>
          </a:prstGeom>
          <a:noFill/>
          <a:ln w="9525">
            <a:noFill/>
            <a:miter lim="800000"/>
            <a:headEnd/>
            <a:tailEnd/>
          </a:ln>
        </p:spPr>
      </p:pic>
      <p:graphicFrame>
        <p:nvGraphicFramePr>
          <p:cNvPr id="744458" name="Object 6"/>
          <p:cNvGraphicFramePr>
            <a:graphicFrameLocks noChangeAspect="1"/>
          </p:cNvGraphicFramePr>
          <p:nvPr/>
        </p:nvGraphicFramePr>
        <p:xfrm>
          <a:off x="6858000" y="5249863"/>
          <a:ext cx="568325" cy="571500"/>
        </p:xfrm>
        <a:graphic>
          <a:graphicData uri="http://schemas.openxmlformats.org/presentationml/2006/ole">
            <p:oleObj spid="_x0000_s523270" name="Equation" r:id="rId9" imgW="266700" imgH="241300" progId="Equation.DSMT4">
              <p:embed/>
            </p:oleObj>
          </a:graphicData>
        </a:graphic>
      </p:graphicFrame>
      <p:graphicFrame>
        <p:nvGraphicFramePr>
          <p:cNvPr id="744461" name="Object 7"/>
          <p:cNvGraphicFramePr>
            <a:graphicFrameLocks noChangeAspect="1"/>
          </p:cNvGraphicFramePr>
          <p:nvPr/>
        </p:nvGraphicFramePr>
        <p:xfrm>
          <a:off x="6340475" y="671513"/>
          <a:ext cx="1127125" cy="923925"/>
        </p:xfrm>
        <a:graphic>
          <a:graphicData uri="http://schemas.openxmlformats.org/presentationml/2006/ole">
            <p:oleObj spid="_x0000_s523271" name="Equation" r:id="rId10" imgW="495000" imgH="406080" progId="Equation.DSMT4">
              <p:embed/>
            </p:oleObj>
          </a:graphicData>
        </a:graphic>
      </p:graphicFrame>
      <p:graphicFrame>
        <p:nvGraphicFramePr>
          <p:cNvPr id="744462" name="Object 8"/>
          <p:cNvGraphicFramePr>
            <a:graphicFrameLocks noChangeAspect="1"/>
          </p:cNvGraphicFramePr>
          <p:nvPr/>
        </p:nvGraphicFramePr>
        <p:xfrm>
          <a:off x="4176713" y="1905000"/>
          <a:ext cx="547687" cy="490538"/>
        </p:xfrm>
        <a:graphic>
          <a:graphicData uri="http://schemas.openxmlformats.org/presentationml/2006/ole">
            <p:oleObj spid="_x0000_s523272" name="Equation" r:id="rId11" imgW="241200" imgH="215640" progId="Equation.DSMT4">
              <p:embed/>
            </p:oleObj>
          </a:graphicData>
        </a:graphic>
      </p:graphicFrame>
      <p:graphicFrame>
        <p:nvGraphicFramePr>
          <p:cNvPr id="744463" name="Object 9"/>
          <p:cNvGraphicFramePr>
            <a:graphicFrameLocks noChangeAspect="1"/>
          </p:cNvGraphicFramePr>
          <p:nvPr/>
        </p:nvGraphicFramePr>
        <p:xfrm>
          <a:off x="4783138" y="3414713"/>
          <a:ext cx="1617662" cy="923925"/>
        </p:xfrm>
        <a:graphic>
          <a:graphicData uri="http://schemas.openxmlformats.org/presentationml/2006/ole">
            <p:oleObj spid="_x0000_s523273" name="Equation" r:id="rId12" imgW="711000" imgH="406080" progId="Equation.DSMT4">
              <p:embed/>
            </p:oleObj>
          </a:graphicData>
        </a:graphic>
      </p:graphicFrame>
      <p:graphicFrame>
        <p:nvGraphicFramePr>
          <p:cNvPr id="744464" name="Object 10"/>
          <p:cNvGraphicFramePr>
            <a:graphicFrameLocks noChangeAspect="1"/>
          </p:cNvGraphicFramePr>
          <p:nvPr/>
        </p:nvGraphicFramePr>
        <p:xfrm>
          <a:off x="5249863" y="5334000"/>
          <a:ext cx="1531937" cy="520700"/>
        </p:xfrm>
        <a:graphic>
          <a:graphicData uri="http://schemas.openxmlformats.org/presentationml/2006/ole">
            <p:oleObj spid="_x0000_s523274" name="Equation" r:id="rId13" imgW="672840" imgH="228600" progId="Equation.DSMT4">
              <p:embed/>
            </p:oleObj>
          </a:graphicData>
        </a:graphic>
      </p:graphicFrame>
      <p:sp>
        <p:nvSpPr>
          <p:cNvPr id="32787" name="Rectangle 17"/>
          <p:cNvSpPr>
            <a:spLocks noGrp="1" noChangeArrowheads="1"/>
          </p:cNvSpPr>
          <p:nvPr>
            <p:ph type="title"/>
          </p:nvPr>
        </p:nvSpPr>
        <p:spPr>
          <a:xfrm>
            <a:off x="685800" y="0"/>
            <a:ext cx="7772400" cy="609600"/>
          </a:xfrm>
        </p:spPr>
        <p:txBody>
          <a:bodyPr/>
          <a:lstStyle/>
          <a:p>
            <a:r>
              <a:rPr lang="en-US" altLang="ko-KR" sz="4000">
                <a:ea typeface="Gulim" pitchFamily="34" charset="-127"/>
                <a:cs typeface="Gulim" pitchFamily="34" charset="-127"/>
              </a:rPr>
              <a:t>Ball Hit by a Bat</a:t>
            </a:r>
            <a:endParaRPr lang="en-US" sz="4000"/>
          </a:p>
        </p:txBody>
      </p:sp>
      <p:sp>
        <p:nvSpPr>
          <p:cNvPr id="744466" name="AutoShape 18"/>
          <p:cNvSpPr>
            <a:spLocks noChangeArrowheads="1"/>
          </p:cNvSpPr>
          <p:nvPr/>
        </p:nvSpPr>
        <p:spPr bwMode="auto">
          <a:xfrm>
            <a:off x="2844800" y="4491038"/>
            <a:ext cx="5311775" cy="454025"/>
          </a:xfrm>
          <a:prstGeom prst="down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spAutoFit/>
          </a:bodyPr>
          <a:lstStyle/>
          <a:p>
            <a:pPr algn="ctr"/>
            <a:r>
              <a:rPr lang="en-US" altLang="ko-KR" sz="2000" b="1">
                <a:solidFill>
                  <a:srgbClr val="A50021"/>
                </a:solidFill>
                <a:latin typeface="Arial Narrow" charset="0"/>
                <a:ea typeface="Gulim" pitchFamily="34" charset="-127"/>
                <a:cs typeface="Gulim" pitchFamily="34" charset="-127"/>
              </a:rPr>
              <a:t>Multiply either side by Δt</a:t>
            </a:r>
            <a:endParaRPr lang="en-US" sz="2000" b="1">
              <a:solidFill>
                <a:srgbClr val="A50021"/>
              </a:solidFill>
              <a:latin typeface="Arial Narrow"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4828" name="Date Placeholder 3"/>
          <p:cNvSpPr>
            <a:spLocks noGrp="1"/>
          </p:cNvSpPr>
          <p:nvPr>
            <p:ph type="dt" sz="quarter" idx="10"/>
          </p:nvPr>
        </p:nvSpPr>
        <p:spPr>
          <a:noFill/>
        </p:spPr>
        <p:txBody>
          <a:bodyPr/>
          <a:lstStyle/>
          <a:p>
            <a:r>
              <a:rPr lang="en-US" smtClean="0"/>
              <a:t>Monday, June 27, 2011</a:t>
            </a:r>
            <a:endParaRPr lang="en-US"/>
          </a:p>
        </p:txBody>
      </p:sp>
      <p:sp>
        <p:nvSpPr>
          <p:cNvPr id="34829"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4830" name="Slide Number Placeholder 5"/>
          <p:cNvSpPr>
            <a:spLocks noGrp="1"/>
          </p:cNvSpPr>
          <p:nvPr>
            <p:ph type="sldNum" sz="quarter" idx="12"/>
          </p:nvPr>
        </p:nvSpPr>
        <p:spPr>
          <a:noFill/>
        </p:spPr>
        <p:txBody>
          <a:bodyPr/>
          <a:lstStyle/>
          <a:p>
            <a:fld id="{DD6F5C1C-2FCC-BB4F-8E6A-4D8325BB29D5}" type="slidenum">
              <a:rPr lang="en-US"/>
              <a:pPr/>
              <a:t>12</a:t>
            </a:fld>
            <a:endParaRPr lang="en-US"/>
          </a:p>
        </p:txBody>
      </p:sp>
      <p:sp>
        <p:nvSpPr>
          <p:cNvPr id="350210" name="Rectangle 2"/>
          <p:cNvSpPr>
            <a:spLocks noChangeArrowheads="1"/>
          </p:cNvSpPr>
          <p:nvPr/>
        </p:nvSpPr>
        <p:spPr bwMode="auto">
          <a:xfrm>
            <a:off x="7239000" y="5410200"/>
            <a:ext cx="1524000" cy="5334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50211" name="Rectangle 3"/>
          <p:cNvSpPr>
            <a:spLocks noChangeArrowheads="1"/>
          </p:cNvSpPr>
          <p:nvPr/>
        </p:nvSpPr>
        <p:spPr bwMode="auto">
          <a:xfrm>
            <a:off x="5257800" y="5334000"/>
            <a:ext cx="1524000" cy="6858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50212" name="Rectangle 4"/>
          <p:cNvSpPr>
            <a:spLocks noChangeArrowheads="1"/>
          </p:cNvSpPr>
          <p:nvPr/>
        </p:nvSpPr>
        <p:spPr bwMode="auto">
          <a:xfrm>
            <a:off x="2362200" y="5334000"/>
            <a:ext cx="1676400" cy="6858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4834" name="Rectangle 5"/>
          <p:cNvSpPr>
            <a:spLocks noGrp="1" noChangeArrowheads="1"/>
          </p:cNvSpPr>
          <p:nvPr>
            <p:ph type="title"/>
          </p:nvPr>
        </p:nvSpPr>
        <p:spPr>
          <a:xfrm>
            <a:off x="685800" y="228600"/>
            <a:ext cx="7848600" cy="609600"/>
          </a:xfrm>
        </p:spPr>
        <p:txBody>
          <a:bodyPr/>
          <a:lstStyle/>
          <a:p>
            <a:r>
              <a:rPr lang="en-US" sz="4000"/>
              <a:t>Impulse and Linear Momentum </a:t>
            </a:r>
          </a:p>
        </p:txBody>
      </p:sp>
      <p:sp>
        <p:nvSpPr>
          <p:cNvPr id="350214" name="Text Box 6"/>
          <p:cNvSpPr txBox="1">
            <a:spLocks noChangeArrowheads="1"/>
          </p:cNvSpPr>
          <p:nvPr/>
        </p:nvSpPr>
        <p:spPr bwMode="auto">
          <a:xfrm>
            <a:off x="533400" y="1828800"/>
            <a:ext cx="3352800" cy="112553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By integrating the above equation in a time interval </a:t>
            </a:r>
            <a:r>
              <a:rPr lang="en-US" sz="2200">
                <a:solidFill>
                  <a:srgbClr val="FF0000"/>
                </a:solidFill>
                <a:latin typeface="Monotype Corsiva" charset="0"/>
              </a:rPr>
              <a:t>t</a:t>
            </a:r>
            <a:r>
              <a:rPr lang="en-US" sz="2200" baseline="-25000">
                <a:solidFill>
                  <a:srgbClr val="FF0000"/>
                </a:solidFill>
                <a:latin typeface="Monotype Corsiva" charset="0"/>
              </a:rPr>
              <a:t>i</a:t>
            </a:r>
            <a:r>
              <a:rPr lang="en-US" sz="2200">
                <a:solidFill>
                  <a:srgbClr val="FF0000"/>
                </a:solidFill>
                <a:latin typeface="Arial Narrow" charset="0"/>
              </a:rPr>
              <a:t> to </a:t>
            </a:r>
            <a:r>
              <a:rPr lang="en-US" sz="2200">
                <a:solidFill>
                  <a:srgbClr val="FF0000"/>
                </a:solidFill>
                <a:latin typeface="Monotype Corsiva" charset="0"/>
              </a:rPr>
              <a:t>t</a:t>
            </a:r>
            <a:r>
              <a:rPr lang="en-US" sz="2200" baseline="-25000">
                <a:solidFill>
                  <a:srgbClr val="FF0000"/>
                </a:solidFill>
                <a:latin typeface="Monotype Corsiva" charset="0"/>
              </a:rPr>
              <a:t>f</a:t>
            </a:r>
            <a:r>
              <a:rPr lang="en-US" sz="2200">
                <a:solidFill>
                  <a:srgbClr val="FF0000"/>
                </a:solidFill>
                <a:latin typeface="Arial Narrow" charset="0"/>
              </a:rPr>
              <a:t>, one can obtain impulse </a:t>
            </a:r>
            <a:r>
              <a:rPr lang="en-US" sz="2200" b="1">
                <a:solidFill>
                  <a:srgbClr val="FF0000"/>
                </a:solidFill>
                <a:latin typeface="Monotype Corsiva" charset="0"/>
              </a:rPr>
              <a:t>I.</a:t>
            </a:r>
          </a:p>
        </p:txBody>
      </p:sp>
      <p:sp>
        <p:nvSpPr>
          <p:cNvPr id="350215" name="Text Box 7"/>
          <p:cNvSpPr txBox="1">
            <a:spLocks noChangeArrowheads="1"/>
          </p:cNvSpPr>
          <p:nvPr/>
        </p:nvSpPr>
        <p:spPr bwMode="auto">
          <a:xfrm>
            <a:off x="2971800" y="2895600"/>
            <a:ext cx="6019800" cy="1446213"/>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Effect of the force </a:t>
            </a:r>
            <a:r>
              <a:rPr lang="en-US" sz="2200" b="1">
                <a:solidFill>
                  <a:srgbClr val="FF0000"/>
                </a:solidFill>
                <a:latin typeface="Monotype Corsiva" charset="0"/>
              </a:rPr>
              <a:t>F </a:t>
            </a:r>
            <a:r>
              <a:rPr lang="en-US" sz="2200">
                <a:solidFill>
                  <a:srgbClr val="FF0000"/>
                </a:solidFill>
                <a:latin typeface="Monotype Corsiva" charset="0"/>
              </a:rPr>
              <a:t>acting on an object over the time interval </a:t>
            </a:r>
            <a:r>
              <a:rPr lang="en-US" sz="2200">
                <a:solidFill>
                  <a:srgbClr val="FF0000"/>
                </a:solidFill>
                <a:latin typeface="Lucida Grande" charset="0"/>
                <a:ea typeface="Lucida Grande" charset="0"/>
                <a:cs typeface="Lucida Grande" charset="0"/>
              </a:rPr>
              <a:t>Δ</a:t>
            </a:r>
            <a:r>
              <a:rPr lang="en-US" sz="2200">
                <a:solidFill>
                  <a:srgbClr val="FF0000"/>
                </a:solidFill>
                <a:latin typeface="Monotype Corsiva" charset="0"/>
              </a:rPr>
              <a:t>t=t</a:t>
            </a:r>
            <a:r>
              <a:rPr lang="en-US" sz="2200" baseline="-25000">
                <a:solidFill>
                  <a:srgbClr val="FF0000"/>
                </a:solidFill>
                <a:latin typeface="Monotype Corsiva" charset="0"/>
              </a:rPr>
              <a:t>f</a:t>
            </a:r>
            <a:r>
              <a:rPr lang="en-US" sz="2200">
                <a:solidFill>
                  <a:srgbClr val="FF0000"/>
                </a:solidFill>
                <a:latin typeface="Monotype Corsiva" charset="0"/>
              </a:rPr>
              <a:t>-t</a:t>
            </a:r>
            <a:r>
              <a:rPr lang="en-US" sz="2200" baseline="-25000">
                <a:solidFill>
                  <a:srgbClr val="FF0000"/>
                </a:solidFill>
                <a:latin typeface="Monotype Corsiva" charset="0"/>
              </a:rPr>
              <a:t>i </a:t>
            </a:r>
            <a:r>
              <a:rPr lang="en-US" sz="2200">
                <a:solidFill>
                  <a:srgbClr val="FF0000"/>
                </a:solidFill>
                <a:latin typeface="Monotype Corsiva" charset="0"/>
              </a:rPr>
              <a:t>is equal to the change of the momentum of the object caused by that force.   </a:t>
            </a:r>
            <a:r>
              <a:rPr lang="en-US" sz="2200">
                <a:solidFill>
                  <a:srgbClr val="003300"/>
                </a:solidFill>
                <a:latin typeface="Monotype Corsiva" charset="0"/>
              </a:rPr>
              <a:t>Impulse is the degree of which an external force changes an object’s momentum</a:t>
            </a:r>
            <a:r>
              <a:rPr lang="en-US" sz="2200">
                <a:solidFill>
                  <a:srgbClr val="FF0000"/>
                </a:solidFill>
                <a:latin typeface="Monotype Corsiva" charset="0"/>
              </a:rPr>
              <a:t>.</a:t>
            </a:r>
          </a:p>
        </p:txBody>
      </p:sp>
      <p:sp>
        <p:nvSpPr>
          <p:cNvPr id="350216" name="Text Box 8"/>
          <p:cNvSpPr txBox="1">
            <a:spLocks noChangeArrowheads="1"/>
          </p:cNvSpPr>
          <p:nvPr/>
        </p:nvSpPr>
        <p:spPr bwMode="auto">
          <a:xfrm>
            <a:off x="304800" y="4391025"/>
            <a:ext cx="8686800" cy="395288"/>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The above statement is called the impulse-momentum theorem and is equivalent to Newton’s second law.  </a:t>
            </a:r>
          </a:p>
        </p:txBody>
      </p:sp>
      <p:graphicFrame>
        <p:nvGraphicFramePr>
          <p:cNvPr id="350217" name="Object 2"/>
          <p:cNvGraphicFramePr>
            <a:graphicFrameLocks noChangeAspect="1"/>
          </p:cNvGraphicFramePr>
          <p:nvPr/>
        </p:nvGraphicFramePr>
        <p:xfrm>
          <a:off x="5548313" y="877888"/>
          <a:ext cx="1160462" cy="850900"/>
        </p:xfrm>
        <a:graphic>
          <a:graphicData uri="http://schemas.openxmlformats.org/presentationml/2006/ole">
            <p:oleObj spid="_x0000_s525314" name="Equation" r:id="rId3" imgW="508000" imgH="406400" progId="Equation.DSMT4">
              <p:embed/>
            </p:oleObj>
          </a:graphicData>
        </a:graphic>
      </p:graphicFrame>
      <p:sp>
        <p:nvSpPr>
          <p:cNvPr id="350218" name="Text Box 10"/>
          <p:cNvSpPr txBox="1">
            <a:spLocks noChangeArrowheads="1"/>
          </p:cNvSpPr>
          <p:nvPr/>
        </p:nvSpPr>
        <p:spPr bwMode="auto">
          <a:xfrm>
            <a:off x="533400" y="914400"/>
            <a:ext cx="4724400" cy="850900"/>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Net force causes change of momentum </a:t>
            </a:r>
            <a:r>
              <a:rPr lang="en-US">
                <a:solidFill>
                  <a:srgbClr val="FF0000"/>
                </a:solidFill>
                <a:latin typeface="Monotype Corsiva" charset="0"/>
                <a:sym typeface="Wingdings" charset="2"/>
              </a:rPr>
              <a:t> Newton’s second law</a:t>
            </a:r>
            <a:endParaRPr lang="en-US">
              <a:solidFill>
                <a:srgbClr val="FF0000"/>
              </a:solidFill>
              <a:latin typeface="Monotype Corsiva" charset="0"/>
            </a:endParaRPr>
          </a:p>
        </p:txBody>
      </p:sp>
      <p:sp>
        <p:nvSpPr>
          <p:cNvPr id="350219" name="Text Box 11"/>
          <p:cNvSpPr txBox="1">
            <a:spLocks noChangeArrowheads="1"/>
          </p:cNvSpPr>
          <p:nvPr/>
        </p:nvSpPr>
        <p:spPr bwMode="auto">
          <a:xfrm>
            <a:off x="533400" y="3048000"/>
            <a:ext cx="2286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So what do you think an impulse is?</a:t>
            </a:r>
          </a:p>
        </p:txBody>
      </p:sp>
      <p:sp>
        <p:nvSpPr>
          <p:cNvPr id="350220" name="Text Box 12"/>
          <p:cNvSpPr txBox="1">
            <a:spLocks noChangeArrowheads="1"/>
          </p:cNvSpPr>
          <p:nvPr/>
        </p:nvSpPr>
        <p:spPr bwMode="auto">
          <a:xfrm>
            <a:off x="381000" y="4851400"/>
            <a:ext cx="1371600" cy="13970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400">
                <a:solidFill>
                  <a:srgbClr val="FF0000"/>
                </a:solidFill>
                <a:latin typeface="Arial Narrow" charset="0"/>
              </a:rPr>
              <a:t>What are the dimension and unit of Impulse?  What is the direction of an impulse vector? </a:t>
            </a:r>
          </a:p>
        </p:txBody>
      </p:sp>
      <p:sp>
        <p:nvSpPr>
          <p:cNvPr id="350221" name="Text Box 13"/>
          <p:cNvSpPr txBox="1">
            <a:spLocks noChangeArrowheads="1"/>
          </p:cNvSpPr>
          <p:nvPr/>
        </p:nvSpPr>
        <p:spPr bwMode="auto">
          <a:xfrm>
            <a:off x="1981200" y="4827588"/>
            <a:ext cx="2743200" cy="395287"/>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Defining a time-averaged force </a:t>
            </a:r>
          </a:p>
        </p:txBody>
      </p:sp>
      <p:graphicFrame>
        <p:nvGraphicFramePr>
          <p:cNvPr id="350222" name="Object 3"/>
          <p:cNvGraphicFramePr>
            <a:graphicFrameLocks noChangeAspect="1"/>
          </p:cNvGraphicFramePr>
          <p:nvPr/>
        </p:nvGraphicFramePr>
        <p:xfrm>
          <a:off x="2325688" y="5268913"/>
          <a:ext cx="1735137" cy="798512"/>
        </p:xfrm>
        <a:graphic>
          <a:graphicData uri="http://schemas.openxmlformats.org/presentationml/2006/ole">
            <p:oleObj spid="_x0000_s525315" name="Equation" r:id="rId4" imgW="952500" imgH="444500" progId="Equation.DSMT4">
              <p:embed/>
            </p:oleObj>
          </a:graphicData>
        </a:graphic>
      </p:graphicFrame>
      <p:sp>
        <p:nvSpPr>
          <p:cNvPr id="350223" name="Text Box 15"/>
          <p:cNvSpPr txBox="1">
            <a:spLocks noChangeArrowheads="1"/>
          </p:cNvSpPr>
          <p:nvPr/>
        </p:nvSpPr>
        <p:spPr bwMode="auto">
          <a:xfrm>
            <a:off x="4876800" y="4827588"/>
            <a:ext cx="2209800" cy="395287"/>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Impulse can be rewritten </a:t>
            </a:r>
          </a:p>
        </p:txBody>
      </p:sp>
      <p:graphicFrame>
        <p:nvGraphicFramePr>
          <p:cNvPr id="350224" name="Object 4"/>
          <p:cNvGraphicFramePr>
            <a:graphicFrameLocks noChangeAspect="1"/>
          </p:cNvGraphicFramePr>
          <p:nvPr/>
        </p:nvGraphicFramePr>
        <p:xfrm>
          <a:off x="5284788" y="5316538"/>
          <a:ext cx="1481137" cy="698500"/>
        </p:xfrm>
        <a:graphic>
          <a:graphicData uri="http://schemas.openxmlformats.org/presentationml/2006/ole">
            <p:oleObj spid="_x0000_s525316" name="Equation" r:id="rId5" imgW="558800" imgH="266700" progId="Equation.DSMT4">
              <p:embed/>
            </p:oleObj>
          </a:graphicData>
        </a:graphic>
      </p:graphicFrame>
      <p:sp>
        <p:nvSpPr>
          <p:cNvPr id="350225" name="Text Box 17"/>
          <p:cNvSpPr txBox="1">
            <a:spLocks noChangeArrowheads="1"/>
          </p:cNvSpPr>
          <p:nvPr/>
        </p:nvSpPr>
        <p:spPr bwMode="auto">
          <a:xfrm>
            <a:off x="7162800" y="4827588"/>
            <a:ext cx="1752600" cy="395287"/>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If force is constant  </a:t>
            </a:r>
          </a:p>
        </p:txBody>
      </p:sp>
      <p:graphicFrame>
        <p:nvGraphicFramePr>
          <p:cNvPr id="350226" name="Object 5"/>
          <p:cNvGraphicFramePr>
            <a:graphicFrameLocks noChangeAspect="1"/>
          </p:cNvGraphicFramePr>
          <p:nvPr/>
        </p:nvGraphicFramePr>
        <p:xfrm>
          <a:off x="7254875" y="5349875"/>
          <a:ext cx="1482725" cy="631825"/>
        </p:xfrm>
        <a:graphic>
          <a:graphicData uri="http://schemas.openxmlformats.org/presentationml/2006/ole">
            <p:oleObj spid="_x0000_s525317" name="Equation" r:id="rId6" imgW="558800" imgH="241300" progId="Equation.DSMT4">
              <p:embed/>
            </p:oleObj>
          </a:graphicData>
        </a:graphic>
      </p:graphicFrame>
      <p:sp>
        <p:nvSpPr>
          <p:cNvPr id="350227" name="Text Box 19"/>
          <p:cNvSpPr txBox="1">
            <a:spLocks noChangeArrowheads="1"/>
          </p:cNvSpPr>
          <p:nvPr/>
        </p:nvSpPr>
        <p:spPr bwMode="auto">
          <a:xfrm>
            <a:off x="3352800" y="6096000"/>
            <a:ext cx="4876800" cy="66992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It is generally assumed that the impulse force acts on a short time but much greater than any other forces present.</a:t>
            </a:r>
          </a:p>
        </p:txBody>
      </p:sp>
      <p:graphicFrame>
        <p:nvGraphicFramePr>
          <p:cNvPr id="350228" name="Object 6"/>
          <p:cNvGraphicFramePr>
            <a:graphicFrameLocks noChangeAspect="1"/>
          </p:cNvGraphicFramePr>
          <p:nvPr/>
        </p:nvGraphicFramePr>
        <p:xfrm>
          <a:off x="7577138" y="1066800"/>
          <a:ext cx="1284287" cy="476250"/>
        </p:xfrm>
        <a:graphic>
          <a:graphicData uri="http://schemas.openxmlformats.org/presentationml/2006/ole">
            <p:oleObj spid="_x0000_s525318" name="Equation" r:id="rId7" imgW="596900" imgH="241300" progId="Equation.DSMT4">
              <p:embed/>
            </p:oleObj>
          </a:graphicData>
        </a:graphic>
      </p:graphicFrame>
      <p:sp>
        <p:nvSpPr>
          <p:cNvPr id="350229" name="AutoShape 21"/>
          <p:cNvSpPr>
            <a:spLocks noChangeArrowheads="1"/>
          </p:cNvSpPr>
          <p:nvPr/>
        </p:nvSpPr>
        <p:spPr bwMode="auto">
          <a:xfrm>
            <a:off x="6781800" y="990600"/>
            <a:ext cx="685800" cy="685800"/>
          </a:xfrm>
          <a:prstGeom prst="rightArrow">
            <a:avLst>
              <a:gd name="adj1" fmla="val 50000"/>
              <a:gd name="adj2" fmla="val 25000"/>
            </a:avLst>
          </a:prstGeom>
          <a:solidFill>
            <a:srgbClr val="FFFF99"/>
          </a:solidFill>
          <a:ln w="28575">
            <a:solidFill>
              <a:srgbClr val="A50021"/>
            </a:solidFill>
            <a:miter lim="800000"/>
            <a:headEnd/>
            <a:tailEnd/>
          </a:ln>
        </p:spPr>
        <p:txBody>
          <a:bodyPr wrap="none" anchor="ctr">
            <a:prstTxWarp prst="textNoShape">
              <a:avLst/>
            </a:prstTxWarp>
          </a:bodyPr>
          <a:lstStyle/>
          <a:p>
            <a:endParaRPr lang="en-US"/>
          </a:p>
        </p:txBody>
      </p:sp>
      <p:graphicFrame>
        <p:nvGraphicFramePr>
          <p:cNvPr id="350230" name="Object 7"/>
          <p:cNvGraphicFramePr>
            <a:graphicFrameLocks noChangeAspect="1"/>
          </p:cNvGraphicFramePr>
          <p:nvPr/>
        </p:nvGraphicFramePr>
        <p:xfrm>
          <a:off x="3989388" y="1951038"/>
          <a:ext cx="1119187" cy="898525"/>
        </p:xfrm>
        <a:graphic>
          <a:graphicData uri="http://schemas.openxmlformats.org/presentationml/2006/ole">
            <p:oleObj spid="_x0000_s525319" name="Equation" r:id="rId8" imgW="520700" imgH="381000" progId="Equation.DSMT4">
              <p:embed/>
            </p:oleObj>
          </a:graphicData>
        </a:graphic>
      </p:graphicFrame>
      <p:graphicFrame>
        <p:nvGraphicFramePr>
          <p:cNvPr id="350231" name="Object 8"/>
          <p:cNvGraphicFramePr>
            <a:graphicFrameLocks noChangeAspect="1"/>
          </p:cNvGraphicFramePr>
          <p:nvPr/>
        </p:nvGraphicFramePr>
        <p:xfrm>
          <a:off x="5137150" y="2084388"/>
          <a:ext cx="1339850" cy="630237"/>
        </p:xfrm>
        <a:graphic>
          <a:graphicData uri="http://schemas.openxmlformats.org/presentationml/2006/ole">
            <p:oleObj spid="_x0000_s525320" name="Equation" r:id="rId9" imgW="622300" imgH="266700" progId="Equation.DSMT4">
              <p:embed/>
            </p:oleObj>
          </a:graphicData>
        </a:graphic>
      </p:graphicFrame>
      <p:graphicFrame>
        <p:nvGraphicFramePr>
          <p:cNvPr id="350232" name="Object 9"/>
          <p:cNvGraphicFramePr>
            <a:graphicFrameLocks noChangeAspect="1"/>
          </p:cNvGraphicFramePr>
          <p:nvPr/>
        </p:nvGraphicFramePr>
        <p:xfrm>
          <a:off x="6473825" y="2144713"/>
          <a:ext cx="738188" cy="508000"/>
        </p:xfrm>
        <a:graphic>
          <a:graphicData uri="http://schemas.openxmlformats.org/presentationml/2006/ole">
            <p:oleObj spid="_x0000_s525321" name="Equation" r:id="rId10" imgW="342900" imgH="215900" progId="Equation.DSMT4">
              <p:embed/>
            </p:oleObj>
          </a:graphicData>
        </a:graphic>
      </p:graphicFrame>
      <p:graphicFrame>
        <p:nvGraphicFramePr>
          <p:cNvPr id="350233" name="Object 10"/>
          <p:cNvGraphicFramePr>
            <a:graphicFrameLocks noChangeAspect="1"/>
          </p:cNvGraphicFramePr>
          <p:nvPr/>
        </p:nvGraphicFramePr>
        <p:xfrm>
          <a:off x="7197725" y="2028825"/>
          <a:ext cx="1339850" cy="896938"/>
        </p:xfrm>
        <a:graphic>
          <a:graphicData uri="http://schemas.openxmlformats.org/presentationml/2006/ole">
            <p:oleObj spid="_x0000_s525322" name="Equation" r:id="rId11" imgW="622300" imgH="381000" progId="Equation.DSMT4">
              <p:embed/>
            </p:oleObj>
          </a:graphicData>
        </a:graphic>
      </p:graphicFrame>
      <p:graphicFrame>
        <p:nvGraphicFramePr>
          <p:cNvPr id="350234" name="Object 11"/>
          <p:cNvGraphicFramePr>
            <a:graphicFrameLocks noChangeAspect="1"/>
          </p:cNvGraphicFramePr>
          <p:nvPr/>
        </p:nvGraphicFramePr>
        <p:xfrm>
          <a:off x="8459788" y="2114550"/>
          <a:ext cx="298450" cy="571500"/>
        </p:xfrm>
        <a:graphic>
          <a:graphicData uri="http://schemas.openxmlformats.org/presentationml/2006/ole">
            <p:oleObj spid="_x0000_s525323" name="Equation" r:id="rId12" imgW="139700" imgH="241300" progId="Equation.DSMT4">
              <p:embed/>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857" name="Date Placeholder 3"/>
          <p:cNvSpPr>
            <a:spLocks noGrp="1"/>
          </p:cNvSpPr>
          <p:nvPr>
            <p:ph type="dt" sz="quarter" idx="10"/>
          </p:nvPr>
        </p:nvSpPr>
        <p:spPr>
          <a:noFill/>
        </p:spPr>
        <p:txBody>
          <a:bodyPr/>
          <a:lstStyle/>
          <a:p>
            <a:r>
              <a:rPr lang="en-US" smtClean="0"/>
              <a:t>Monday, June 27, 2011</a:t>
            </a:r>
            <a:endParaRPr lang="en-US"/>
          </a:p>
        </p:txBody>
      </p:sp>
      <p:sp>
        <p:nvSpPr>
          <p:cNvPr id="35858"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5859" name="Slide Number Placeholder 5"/>
          <p:cNvSpPr>
            <a:spLocks noGrp="1"/>
          </p:cNvSpPr>
          <p:nvPr>
            <p:ph type="sldNum" sz="quarter" idx="12"/>
          </p:nvPr>
        </p:nvSpPr>
        <p:spPr>
          <a:noFill/>
        </p:spPr>
        <p:txBody>
          <a:bodyPr/>
          <a:lstStyle/>
          <a:p>
            <a:fld id="{3AF8CB4A-C933-EC41-A0B3-766663D98D1C}" type="slidenum">
              <a:rPr lang="en-US"/>
              <a:pPr/>
              <a:t>13</a:t>
            </a:fld>
            <a:endParaRPr lang="en-US"/>
          </a:p>
        </p:txBody>
      </p:sp>
      <p:sp>
        <p:nvSpPr>
          <p:cNvPr id="35860" name="Rectangle 2"/>
          <p:cNvSpPr>
            <a:spLocks noGrp="1" noChangeArrowheads="1"/>
          </p:cNvSpPr>
          <p:nvPr>
            <p:ph type="title"/>
          </p:nvPr>
        </p:nvSpPr>
        <p:spPr>
          <a:xfrm>
            <a:off x="685800" y="152400"/>
            <a:ext cx="7772400" cy="609600"/>
          </a:xfrm>
        </p:spPr>
        <p:txBody>
          <a:bodyPr/>
          <a:lstStyle/>
          <a:p>
            <a:r>
              <a:rPr lang="en-US" sz="4000" smtClean="0"/>
              <a:t>An Example for Impulse</a:t>
            </a:r>
            <a:endParaRPr lang="en-US" smtClean="0"/>
          </a:p>
        </p:txBody>
      </p:sp>
      <p:sp>
        <p:nvSpPr>
          <p:cNvPr id="353283" name="Text Box 3"/>
          <p:cNvSpPr txBox="1">
            <a:spLocks noChangeArrowheads="1"/>
          </p:cNvSpPr>
          <p:nvPr/>
        </p:nvSpPr>
        <p:spPr bwMode="auto">
          <a:xfrm>
            <a:off x="685800" y="762000"/>
            <a:ext cx="80010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crash test, an automobile of mass 1500kg collides with a wall.  The initial and final velocities of the automobile are </a:t>
            </a:r>
            <a:r>
              <a:rPr lang="en-US" sz="2000" b="1">
                <a:solidFill>
                  <a:srgbClr val="800000"/>
                </a:solidFill>
                <a:latin typeface="Monotype Corsiva" charset="0"/>
              </a:rPr>
              <a:t>v</a:t>
            </a:r>
            <a:r>
              <a:rPr lang="en-US" sz="2000" b="1" baseline="-25000">
                <a:solidFill>
                  <a:srgbClr val="800000"/>
                </a:solidFill>
                <a:latin typeface="Monotype Corsiva" charset="0"/>
              </a:rPr>
              <a:t>i</a:t>
            </a:r>
            <a:r>
              <a:rPr lang="en-US" sz="2000">
                <a:solidFill>
                  <a:srgbClr val="800000"/>
                </a:solidFill>
                <a:latin typeface="Arial Narrow" charset="0"/>
              </a:rPr>
              <a:t>= -15.0</a:t>
            </a:r>
            <a:r>
              <a:rPr lang="en-US" sz="2000" b="1">
                <a:solidFill>
                  <a:srgbClr val="800000"/>
                </a:solidFill>
                <a:latin typeface="Monotype Corsiva" charset="0"/>
              </a:rPr>
              <a:t>i</a:t>
            </a:r>
            <a:r>
              <a:rPr lang="en-US" sz="2000">
                <a:solidFill>
                  <a:srgbClr val="800000"/>
                </a:solidFill>
                <a:latin typeface="Arial Narrow" charset="0"/>
              </a:rPr>
              <a:t> m/s and </a:t>
            </a:r>
            <a:r>
              <a:rPr lang="en-US" sz="2000" b="1">
                <a:solidFill>
                  <a:srgbClr val="800000"/>
                </a:solidFill>
                <a:latin typeface="Monotype Corsiva" charset="0"/>
              </a:rPr>
              <a:t>v</a:t>
            </a:r>
            <a:r>
              <a:rPr lang="en-US" sz="2000" b="1" baseline="-25000">
                <a:solidFill>
                  <a:srgbClr val="800000"/>
                </a:solidFill>
                <a:latin typeface="Monotype Corsiva" charset="0"/>
              </a:rPr>
              <a:t>f</a:t>
            </a:r>
            <a:r>
              <a:rPr lang="en-US" sz="2000">
                <a:solidFill>
                  <a:srgbClr val="800000"/>
                </a:solidFill>
                <a:latin typeface="Arial Narrow" charset="0"/>
              </a:rPr>
              <a:t>=2.60</a:t>
            </a:r>
            <a:r>
              <a:rPr lang="en-US" sz="2000" b="1">
                <a:solidFill>
                  <a:srgbClr val="800000"/>
                </a:solidFill>
                <a:latin typeface="Monotype Corsiva" charset="0"/>
              </a:rPr>
              <a:t>i</a:t>
            </a:r>
            <a:r>
              <a:rPr lang="en-US" sz="2000">
                <a:solidFill>
                  <a:srgbClr val="800000"/>
                </a:solidFill>
                <a:latin typeface="Arial Narrow" charset="0"/>
              </a:rPr>
              <a:t> m/s.  If the collision lasts for 0.150 seconds, what would be the impulse caused by the collision and the average force exerted on the automobile?</a:t>
            </a:r>
          </a:p>
        </p:txBody>
      </p:sp>
      <p:graphicFrame>
        <p:nvGraphicFramePr>
          <p:cNvPr id="353284" name="Object 2"/>
          <p:cNvGraphicFramePr>
            <a:graphicFrameLocks noChangeAspect="1"/>
          </p:cNvGraphicFramePr>
          <p:nvPr/>
        </p:nvGraphicFramePr>
        <p:xfrm>
          <a:off x="1612900" y="3235325"/>
          <a:ext cx="355600" cy="431800"/>
        </p:xfrm>
        <a:graphic>
          <a:graphicData uri="http://schemas.openxmlformats.org/presentationml/2006/ole">
            <p:oleObj spid="_x0000_s526338" name="Equation" r:id="rId3" imgW="164880" imgH="228600" progId="Equation.DSMT4">
              <p:embed/>
            </p:oleObj>
          </a:graphicData>
        </a:graphic>
      </p:graphicFrame>
      <p:sp>
        <p:nvSpPr>
          <p:cNvPr id="353285" name="Text Box 5"/>
          <p:cNvSpPr txBox="1">
            <a:spLocks noChangeArrowheads="1"/>
          </p:cNvSpPr>
          <p:nvPr/>
        </p:nvSpPr>
        <p:spPr bwMode="auto">
          <a:xfrm>
            <a:off x="685800" y="2193925"/>
            <a:ext cx="80772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Let’s assume that the force involved in the collision is a lot larger than any other forces in the system during the collision.   From the problem, the initial and final momentum of the automobile before and after the collision is </a:t>
            </a:r>
          </a:p>
        </p:txBody>
      </p:sp>
      <p:sp>
        <p:nvSpPr>
          <p:cNvPr id="353286" name="Text Box 6"/>
          <p:cNvSpPr txBox="1">
            <a:spLocks noChangeArrowheads="1"/>
          </p:cNvSpPr>
          <p:nvPr/>
        </p:nvSpPr>
        <p:spPr bwMode="auto">
          <a:xfrm>
            <a:off x="381000" y="4419600"/>
            <a:ext cx="38100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dirty="0">
                <a:solidFill>
                  <a:srgbClr val="FF0000"/>
                </a:solidFill>
                <a:latin typeface="Arial Narrow" charset="0"/>
              </a:rPr>
              <a:t>Therefore the impulse on the automobile due to the collision  is</a:t>
            </a:r>
          </a:p>
        </p:txBody>
      </p:sp>
      <p:sp>
        <p:nvSpPr>
          <p:cNvPr id="353287" name="Text Box 7"/>
          <p:cNvSpPr txBox="1">
            <a:spLocks noChangeArrowheads="1"/>
          </p:cNvSpPr>
          <p:nvPr/>
        </p:nvSpPr>
        <p:spPr bwMode="auto">
          <a:xfrm>
            <a:off x="381000" y="5410200"/>
            <a:ext cx="3657600" cy="762000"/>
          </a:xfrm>
          <a:prstGeom prst="rect">
            <a:avLst/>
          </a:prstGeom>
          <a:noFill/>
          <a:ln w="28575">
            <a:noFill/>
            <a:miter lim="800000"/>
            <a:headEnd/>
            <a:tailEnd/>
          </a:ln>
        </p:spPr>
        <p:txBody>
          <a:bodyPr>
            <a:prstTxWarp prst="textNoShape">
              <a:avLst/>
            </a:prstTxWarp>
            <a:spAutoFit/>
          </a:bodyPr>
          <a:lstStyle/>
          <a:p>
            <a:pPr>
              <a:spcBef>
                <a:spcPct val="20000"/>
              </a:spcBef>
            </a:pPr>
            <a:r>
              <a:rPr lang="en-US" sz="2200" dirty="0">
                <a:solidFill>
                  <a:srgbClr val="FF0000"/>
                </a:solidFill>
                <a:latin typeface="Arial Narrow" charset="0"/>
              </a:rPr>
              <a:t>The average force exerted on the automobile during the collision  is</a:t>
            </a:r>
          </a:p>
        </p:txBody>
      </p:sp>
      <p:graphicFrame>
        <p:nvGraphicFramePr>
          <p:cNvPr id="353288" name="Object 3"/>
          <p:cNvGraphicFramePr>
            <a:graphicFrameLocks noChangeAspect="1"/>
          </p:cNvGraphicFramePr>
          <p:nvPr/>
        </p:nvGraphicFramePr>
        <p:xfrm>
          <a:off x="4191000" y="5375275"/>
          <a:ext cx="388938" cy="461963"/>
        </p:xfrm>
        <a:graphic>
          <a:graphicData uri="http://schemas.openxmlformats.org/presentationml/2006/ole">
            <p:oleObj spid="_x0000_s526339" name="Equation" r:id="rId4" imgW="165100" imgH="266700" progId="Equation.DSMT4">
              <p:embed/>
            </p:oleObj>
          </a:graphicData>
        </a:graphic>
      </p:graphicFrame>
      <p:graphicFrame>
        <p:nvGraphicFramePr>
          <p:cNvPr id="353289" name="Object 4"/>
          <p:cNvGraphicFramePr>
            <a:graphicFrameLocks noChangeAspect="1"/>
          </p:cNvGraphicFramePr>
          <p:nvPr/>
        </p:nvGraphicFramePr>
        <p:xfrm>
          <a:off x="4027488" y="4471988"/>
          <a:ext cx="255587" cy="355600"/>
        </p:xfrm>
        <a:graphic>
          <a:graphicData uri="http://schemas.openxmlformats.org/presentationml/2006/ole">
            <p:oleObj spid="_x0000_s526340" name="Equation" r:id="rId5" imgW="139700" imgH="241300" progId="Equation.DSMT4">
              <p:embed/>
            </p:oleObj>
          </a:graphicData>
        </a:graphic>
      </p:graphicFrame>
      <p:graphicFrame>
        <p:nvGraphicFramePr>
          <p:cNvPr id="353290" name="Object 5"/>
          <p:cNvGraphicFramePr>
            <a:graphicFrameLocks noChangeAspect="1"/>
          </p:cNvGraphicFramePr>
          <p:nvPr/>
        </p:nvGraphicFramePr>
        <p:xfrm>
          <a:off x="1995488" y="3235325"/>
          <a:ext cx="820737" cy="431800"/>
        </p:xfrm>
        <a:graphic>
          <a:graphicData uri="http://schemas.openxmlformats.org/presentationml/2006/ole">
            <p:oleObj spid="_x0000_s526341" name="Equation" r:id="rId6" imgW="380880" imgH="228600" progId="Equation.DSMT4">
              <p:embed/>
            </p:oleObj>
          </a:graphicData>
        </a:graphic>
      </p:graphicFrame>
      <p:graphicFrame>
        <p:nvGraphicFramePr>
          <p:cNvPr id="353291" name="Object 6"/>
          <p:cNvGraphicFramePr>
            <a:graphicFrameLocks noChangeAspect="1"/>
          </p:cNvGraphicFramePr>
          <p:nvPr/>
        </p:nvGraphicFramePr>
        <p:xfrm>
          <a:off x="2778125" y="3189288"/>
          <a:ext cx="4945063" cy="527050"/>
        </p:xfrm>
        <a:graphic>
          <a:graphicData uri="http://schemas.openxmlformats.org/presentationml/2006/ole">
            <p:oleObj spid="_x0000_s526342" name="Equation" r:id="rId7" imgW="2298600" imgH="279360" progId="Equation.DSMT4">
              <p:embed/>
            </p:oleObj>
          </a:graphicData>
        </a:graphic>
      </p:graphicFrame>
      <p:graphicFrame>
        <p:nvGraphicFramePr>
          <p:cNvPr id="353292" name="Object 7"/>
          <p:cNvGraphicFramePr>
            <a:graphicFrameLocks noChangeAspect="1"/>
          </p:cNvGraphicFramePr>
          <p:nvPr/>
        </p:nvGraphicFramePr>
        <p:xfrm>
          <a:off x="1611313" y="3848100"/>
          <a:ext cx="358775" cy="455613"/>
        </p:xfrm>
        <a:graphic>
          <a:graphicData uri="http://schemas.openxmlformats.org/presentationml/2006/ole">
            <p:oleObj spid="_x0000_s526343" name="Equation" r:id="rId8" imgW="203040" imgH="241200" progId="Equation.DSMT4">
              <p:embed/>
            </p:oleObj>
          </a:graphicData>
        </a:graphic>
      </p:graphicFrame>
      <p:graphicFrame>
        <p:nvGraphicFramePr>
          <p:cNvPr id="353293" name="Object 8"/>
          <p:cNvGraphicFramePr>
            <a:graphicFrameLocks noChangeAspect="1"/>
          </p:cNvGraphicFramePr>
          <p:nvPr/>
        </p:nvGraphicFramePr>
        <p:xfrm>
          <a:off x="1981200" y="3810000"/>
          <a:ext cx="838200" cy="533400"/>
        </p:xfrm>
        <a:graphic>
          <a:graphicData uri="http://schemas.openxmlformats.org/presentationml/2006/ole">
            <p:oleObj spid="_x0000_s526344" name="Equation" r:id="rId9" imgW="419040" imgH="253800" progId="Equation.DSMT4">
              <p:embed/>
            </p:oleObj>
          </a:graphicData>
        </a:graphic>
      </p:graphicFrame>
      <p:graphicFrame>
        <p:nvGraphicFramePr>
          <p:cNvPr id="353294" name="Object 9"/>
          <p:cNvGraphicFramePr>
            <a:graphicFrameLocks noChangeAspect="1"/>
          </p:cNvGraphicFramePr>
          <p:nvPr/>
        </p:nvGraphicFramePr>
        <p:xfrm>
          <a:off x="2674938" y="3813175"/>
          <a:ext cx="4427537" cy="527050"/>
        </p:xfrm>
        <a:graphic>
          <a:graphicData uri="http://schemas.openxmlformats.org/presentationml/2006/ole">
            <p:oleObj spid="_x0000_s526345" name="Equation" r:id="rId10" imgW="2057400" imgH="279360" progId="Equation.DSMT4">
              <p:embed/>
            </p:oleObj>
          </a:graphicData>
        </a:graphic>
      </p:graphicFrame>
      <p:graphicFrame>
        <p:nvGraphicFramePr>
          <p:cNvPr id="353295" name="Object 10"/>
          <p:cNvGraphicFramePr>
            <a:graphicFrameLocks noChangeAspect="1"/>
          </p:cNvGraphicFramePr>
          <p:nvPr/>
        </p:nvGraphicFramePr>
        <p:xfrm>
          <a:off x="4268788" y="4400550"/>
          <a:ext cx="671512" cy="496888"/>
        </p:xfrm>
        <a:graphic>
          <a:graphicData uri="http://schemas.openxmlformats.org/presentationml/2006/ole">
            <p:oleObj spid="_x0000_s526346" name="Equation" r:id="rId11" imgW="368300" imgH="279400" progId="Equation.DSMT4">
              <p:embed/>
            </p:oleObj>
          </a:graphicData>
        </a:graphic>
      </p:graphicFrame>
      <p:graphicFrame>
        <p:nvGraphicFramePr>
          <p:cNvPr id="353296" name="Object 11"/>
          <p:cNvGraphicFramePr>
            <a:graphicFrameLocks noChangeAspect="1"/>
          </p:cNvGraphicFramePr>
          <p:nvPr/>
        </p:nvGraphicFramePr>
        <p:xfrm>
          <a:off x="4895850" y="4421188"/>
          <a:ext cx="955675" cy="452437"/>
        </p:xfrm>
        <a:graphic>
          <a:graphicData uri="http://schemas.openxmlformats.org/presentationml/2006/ole">
            <p:oleObj spid="_x0000_s526347" name="Equation" r:id="rId12" imgW="622300" imgH="304800" progId="Equation.DSMT4">
              <p:embed/>
            </p:oleObj>
          </a:graphicData>
        </a:graphic>
      </p:graphicFrame>
      <p:graphicFrame>
        <p:nvGraphicFramePr>
          <p:cNvPr id="353297" name="Object 12"/>
          <p:cNvGraphicFramePr>
            <a:graphicFrameLocks noChangeAspect="1"/>
          </p:cNvGraphicFramePr>
          <p:nvPr/>
        </p:nvGraphicFramePr>
        <p:xfrm>
          <a:off x="5754688" y="4414838"/>
          <a:ext cx="2490787" cy="469900"/>
        </p:xfrm>
        <a:graphic>
          <a:graphicData uri="http://schemas.openxmlformats.org/presentationml/2006/ole">
            <p:oleObj spid="_x0000_s526348" name="Equation" r:id="rId13" imgW="1727200" imgH="317500" progId="Equation.DSMT4">
              <p:embed/>
            </p:oleObj>
          </a:graphicData>
        </a:graphic>
      </p:graphicFrame>
      <p:graphicFrame>
        <p:nvGraphicFramePr>
          <p:cNvPr id="353298" name="Object 13"/>
          <p:cNvGraphicFramePr>
            <a:graphicFrameLocks noChangeAspect="1"/>
          </p:cNvGraphicFramePr>
          <p:nvPr/>
        </p:nvGraphicFramePr>
        <p:xfrm>
          <a:off x="4254500" y="4859338"/>
          <a:ext cx="3944938" cy="412750"/>
        </p:xfrm>
        <a:graphic>
          <a:graphicData uri="http://schemas.openxmlformats.org/presentationml/2006/ole">
            <p:oleObj spid="_x0000_s526349" name="Equation" r:id="rId14" imgW="2540000" imgH="279400" progId="Equation.DSMT4">
              <p:embed/>
            </p:oleObj>
          </a:graphicData>
        </a:graphic>
      </p:graphicFrame>
      <p:graphicFrame>
        <p:nvGraphicFramePr>
          <p:cNvPr id="353299" name="Object 14"/>
          <p:cNvGraphicFramePr>
            <a:graphicFrameLocks noChangeAspect="1"/>
          </p:cNvGraphicFramePr>
          <p:nvPr/>
        </p:nvGraphicFramePr>
        <p:xfrm>
          <a:off x="4557713" y="5154613"/>
          <a:ext cx="928687" cy="811212"/>
        </p:xfrm>
        <a:graphic>
          <a:graphicData uri="http://schemas.openxmlformats.org/presentationml/2006/ole">
            <p:oleObj spid="_x0000_s526350" name="Equation" r:id="rId15" imgW="393700" imgH="469900" progId="Equation.DSMT4">
              <p:embed/>
            </p:oleObj>
          </a:graphicData>
        </a:graphic>
      </p:graphicFrame>
      <p:graphicFrame>
        <p:nvGraphicFramePr>
          <p:cNvPr id="353300" name="Object 15"/>
          <p:cNvGraphicFramePr>
            <a:graphicFrameLocks noChangeAspect="1"/>
          </p:cNvGraphicFramePr>
          <p:nvPr/>
        </p:nvGraphicFramePr>
        <p:xfrm>
          <a:off x="5414963" y="5208588"/>
          <a:ext cx="2098675" cy="746125"/>
        </p:xfrm>
        <a:graphic>
          <a:graphicData uri="http://schemas.openxmlformats.org/presentationml/2006/ole">
            <p:oleObj spid="_x0000_s526351" name="Equation" r:id="rId16" imgW="889000" imgH="431800" progId="Equation.DSMT4">
              <p:embed/>
            </p:oleObj>
          </a:graphicData>
        </a:graphic>
      </p:graphicFrame>
      <p:graphicFrame>
        <p:nvGraphicFramePr>
          <p:cNvPr id="353301" name="Object 16"/>
          <p:cNvGraphicFramePr>
            <a:graphicFrameLocks noChangeAspect="1"/>
          </p:cNvGraphicFramePr>
          <p:nvPr/>
        </p:nvGraphicFramePr>
        <p:xfrm>
          <a:off x="4543425" y="5867400"/>
          <a:ext cx="3771900" cy="463550"/>
        </p:xfrm>
        <a:graphic>
          <a:graphicData uri="http://schemas.openxmlformats.org/presentationml/2006/ole">
            <p:oleObj spid="_x0000_s526352" name="Equation" r:id="rId17" imgW="2298600" imgH="253800" progId="Equation.DSMT4">
              <p:embed/>
            </p:oleObj>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6879" name="Date Placeholder 3"/>
          <p:cNvSpPr>
            <a:spLocks noGrp="1"/>
          </p:cNvSpPr>
          <p:nvPr>
            <p:ph type="dt" sz="quarter" idx="10"/>
          </p:nvPr>
        </p:nvSpPr>
        <p:spPr>
          <a:noFill/>
        </p:spPr>
        <p:txBody>
          <a:bodyPr/>
          <a:lstStyle/>
          <a:p>
            <a:r>
              <a:rPr lang="en-US" smtClean="0"/>
              <a:t>Monday, June 27, 2011</a:t>
            </a:r>
            <a:endParaRPr lang="en-US"/>
          </a:p>
        </p:txBody>
      </p:sp>
      <p:sp>
        <p:nvSpPr>
          <p:cNvPr id="36880"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6881" name="Slide Number Placeholder 5"/>
          <p:cNvSpPr>
            <a:spLocks noGrp="1"/>
          </p:cNvSpPr>
          <p:nvPr>
            <p:ph type="sldNum" sz="quarter" idx="12"/>
          </p:nvPr>
        </p:nvSpPr>
        <p:spPr>
          <a:noFill/>
        </p:spPr>
        <p:txBody>
          <a:bodyPr/>
          <a:lstStyle/>
          <a:p>
            <a:fld id="{8AE90976-00ED-4C43-8A24-79880182FF4A}" type="slidenum">
              <a:rPr lang="en-US"/>
              <a:pPr/>
              <a:t>14</a:t>
            </a:fld>
            <a:endParaRPr lang="en-US"/>
          </a:p>
        </p:txBody>
      </p:sp>
      <p:pic>
        <p:nvPicPr>
          <p:cNvPr id="351234" name="Picture 2" descr="FG09_012"/>
          <p:cNvPicPr>
            <a:picLocks noChangeAspect="1" noChangeArrowheads="1"/>
          </p:cNvPicPr>
          <p:nvPr/>
        </p:nvPicPr>
        <p:blipFill>
          <a:blip r:embed="rId3"/>
          <a:srcRect/>
          <a:stretch>
            <a:fillRect/>
          </a:stretch>
        </p:blipFill>
        <p:spPr bwMode="auto">
          <a:xfrm>
            <a:off x="-838200" y="1752600"/>
            <a:ext cx="4648200" cy="5105400"/>
          </a:xfrm>
          <a:prstGeom prst="rect">
            <a:avLst/>
          </a:prstGeom>
          <a:noFill/>
          <a:ln w="9525">
            <a:noFill/>
            <a:miter lim="800000"/>
            <a:headEnd/>
            <a:tailEnd/>
          </a:ln>
        </p:spPr>
      </p:pic>
      <p:sp>
        <p:nvSpPr>
          <p:cNvPr id="36883" name="Rectangle 3"/>
          <p:cNvSpPr>
            <a:spLocks noGrp="1" noChangeArrowheads="1"/>
          </p:cNvSpPr>
          <p:nvPr>
            <p:ph type="title"/>
          </p:nvPr>
        </p:nvSpPr>
        <p:spPr>
          <a:xfrm>
            <a:off x="685800" y="0"/>
            <a:ext cx="7772400" cy="609600"/>
          </a:xfrm>
        </p:spPr>
        <p:txBody>
          <a:bodyPr/>
          <a:lstStyle/>
          <a:p>
            <a:r>
              <a:rPr lang="en-US" sz="4000" smtClean="0"/>
              <a:t>Another Example for Impulse</a:t>
            </a:r>
            <a:endParaRPr lang="en-US" smtClean="0"/>
          </a:p>
        </p:txBody>
      </p:sp>
      <p:sp>
        <p:nvSpPr>
          <p:cNvPr id="351236" name="Text Box 4"/>
          <p:cNvSpPr txBox="1">
            <a:spLocks noChangeArrowheads="1"/>
          </p:cNvSpPr>
          <p:nvPr/>
        </p:nvSpPr>
        <p:spPr bwMode="auto">
          <a:xfrm>
            <a:off x="609600" y="565150"/>
            <a:ext cx="8001000" cy="16446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Calculate the impulse experienced when a 70 kg person lands on firm ground after jumping from a height of 3.0 m.  Then estimate the average force exerted on the person’s feet by the ground, if the landing is (b) stiff-legged and (c) with bent legs. In the former case, assume the body moves 1.0cm during the impact, and in the second case, when the legs are bent, about 50 cm.</a:t>
            </a:r>
          </a:p>
        </p:txBody>
      </p:sp>
      <p:sp>
        <p:nvSpPr>
          <p:cNvPr id="351237" name="Text Box 5"/>
          <p:cNvSpPr txBox="1">
            <a:spLocks noChangeArrowheads="1"/>
          </p:cNvSpPr>
          <p:nvPr/>
        </p:nvSpPr>
        <p:spPr bwMode="auto">
          <a:xfrm>
            <a:off x="3048000" y="2284413"/>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We don’t know the force.   How do we do this?</a:t>
            </a:r>
          </a:p>
        </p:txBody>
      </p:sp>
      <p:sp>
        <p:nvSpPr>
          <p:cNvPr id="351238" name="Text Box 6"/>
          <p:cNvSpPr txBox="1">
            <a:spLocks noChangeArrowheads="1"/>
          </p:cNvSpPr>
          <p:nvPr/>
        </p:nvSpPr>
        <p:spPr bwMode="auto">
          <a:xfrm>
            <a:off x="3048000" y="2649538"/>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Obtain velocity of the person before striking the ground.</a:t>
            </a:r>
          </a:p>
        </p:txBody>
      </p:sp>
      <p:graphicFrame>
        <p:nvGraphicFramePr>
          <p:cNvPr id="351239" name="Object 2"/>
          <p:cNvGraphicFramePr>
            <a:graphicFrameLocks noChangeAspect="1"/>
          </p:cNvGraphicFramePr>
          <p:nvPr/>
        </p:nvGraphicFramePr>
        <p:xfrm>
          <a:off x="3124200" y="3124200"/>
          <a:ext cx="820738" cy="311150"/>
        </p:xfrm>
        <a:graphic>
          <a:graphicData uri="http://schemas.openxmlformats.org/presentationml/2006/ole">
            <p:oleObj spid="_x0000_s527362" name="Equation" r:id="rId4" imgW="380880" imgH="164880" progId="Equation.DSMT4">
              <p:embed/>
            </p:oleObj>
          </a:graphicData>
        </a:graphic>
      </p:graphicFrame>
      <p:graphicFrame>
        <p:nvGraphicFramePr>
          <p:cNvPr id="351240" name="Object 3"/>
          <p:cNvGraphicFramePr>
            <a:graphicFrameLocks noChangeAspect="1"/>
          </p:cNvGraphicFramePr>
          <p:nvPr/>
        </p:nvGraphicFramePr>
        <p:xfrm>
          <a:off x="5105400" y="2913063"/>
          <a:ext cx="1035050" cy="742950"/>
        </p:xfrm>
        <a:graphic>
          <a:graphicData uri="http://schemas.openxmlformats.org/presentationml/2006/ole">
            <p:oleObj spid="_x0000_s527363" name="Equation" r:id="rId5" imgW="533160" imgH="393480" progId="Equation.DSMT4">
              <p:embed/>
            </p:oleObj>
          </a:graphicData>
        </a:graphic>
      </p:graphicFrame>
      <p:graphicFrame>
        <p:nvGraphicFramePr>
          <p:cNvPr id="351241" name="Object 4"/>
          <p:cNvGraphicFramePr>
            <a:graphicFrameLocks noChangeAspect="1"/>
          </p:cNvGraphicFramePr>
          <p:nvPr/>
        </p:nvGraphicFramePr>
        <p:xfrm>
          <a:off x="6172200" y="3048000"/>
          <a:ext cx="1825625" cy="479425"/>
        </p:xfrm>
        <a:graphic>
          <a:graphicData uri="http://schemas.openxmlformats.org/presentationml/2006/ole">
            <p:oleObj spid="_x0000_s527364" name="Equation" r:id="rId6" imgW="939600" imgH="253800" progId="Equation.DSMT4">
              <p:embed/>
            </p:oleObj>
          </a:graphicData>
        </a:graphic>
      </p:graphicFrame>
      <p:graphicFrame>
        <p:nvGraphicFramePr>
          <p:cNvPr id="351242" name="Object 5"/>
          <p:cNvGraphicFramePr>
            <a:graphicFrameLocks noChangeAspect="1"/>
          </p:cNvGraphicFramePr>
          <p:nvPr/>
        </p:nvGraphicFramePr>
        <p:xfrm>
          <a:off x="8001000" y="3046413"/>
          <a:ext cx="641350" cy="430212"/>
        </p:xfrm>
        <a:graphic>
          <a:graphicData uri="http://schemas.openxmlformats.org/presentationml/2006/ole">
            <p:oleObj spid="_x0000_s527365" name="Equation" r:id="rId7" imgW="330120" imgH="228600" progId="Equation.DSMT4">
              <p:embed/>
            </p:oleObj>
          </a:graphicData>
        </a:graphic>
      </p:graphicFrame>
      <p:graphicFrame>
        <p:nvGraphicFramePr>
          <p:cNvPr id="351243" name="Object 6"/>
          <p:cNvGraphicFramePr>
            <a:graphicFrameLocks noChangeAspect="1"/>
          </p:cNvGraphicFramePr>
          <p:nvPr/>
        </p:nvGraphicFramePr>
        <p:xfrm>
          <a:off x="3124200" y="4110038"/>
          <a:ext cx="468313" cy="263525"/>
        </p:xfrm>
        <a:graphic>
          <a:graphicData uri="http://schemas.openxmlformats.org/presentationml/2006/ole">
            <p:oleObj spid="_x0000_s527366" name="Equation" r:id="rId8" imgW="241200" imgH="139680" progId="Equation.DSMT4">
              <p:embed/>
            </p:oleObj>
          </a:graphicData>
        </a:graphic>
      </p:graphicFrame>
      <p:sp>
        <p:nvSpPr>
          <p:cNvPr id="351244" name="Text Box 12"/>
          <p:cNvSpPr txBox="1">
            <a:spLocks noChangeArrowheads="1"/>
          </p:cNvSpPr>
          <p:nvPr/>
        </p:nvSpPr>
        <p:spPr bwMode="auto">
          <a:xfrm>
            <a:off x="2971800" y="3563938"/>
            <a:ext cx="4267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Solving the above for velocity v, we obtain</a:t>
            </a:r>
          </a:p>
        </p:txBody>
      </p:sp>
      <p:graphicFrame>
        <p:nvGraphicFramePr>
          <p:cNvPr id="351245" name="Object 7"/>
          <p:cNvGraphicFramePr>
            <a:graphicFrameLocks noChangeAspect="1"/>
          </p:cNvGraphicFramePr>
          <p:nvPr/>
        </p:nvGraphicFramePr>
        <p:xfrm>
          <a:off x="3487738" y="3990975"/>
          <a:ext cx="1084262" cy="503238"/>
        </p:xfrm>
        <a:graphic>
          <a:graphicData uri="http://schemas.openxmlformats.org/presentationml/2006/ole">
            <p:oleObj spid="_x0000_s527367" name="Equation" r:id="rId9" imgW="558720" imgH="266400" progId="Equation.DSMT4">
              <p:embed/>
            </p:oleObj>
          </a:graphicData>
        </a:graphic>
      </p:graphicFrame>
      <p:graphicFrame>
        <p:nvGraphicFramePr>
          <p:cNvPr id="351246" name="Object 8"/>
          <p:cNvGraphicFramePr>
            <a:graphicFrameLocks noChangeAspect="1"/>
          </p:cNvGraphicFramePr>
          <p:nvPr/>
        </p:nvGraphicFramePr>
        <p:xfrm>
          <a:off x="4494213" y="3986213"/>
          <a:ext cx="2439987" cy="431800"/>
        </p:xfrm>
        <a:graphic>
          <a:graphicData uri="http://schemas.openxmlformats.org/presentationml/2006/ole">
            <p:oleObj spid="_x0000_s527368" name="Equation" r:id="rId10" imgW="1257120" imgH="228600" progId="Equation.DSMT4">
              <p:embed/>
            </p:oleObj>
          </a:graphicData>
        </a:graphic>
      </p:graphicFrame>
      <p:sp>
        <p:nvSpPr>
          <p:cNvPr id="351247" name="Text Box 15"/>
          <p:cNvSpPr txBox="1">
            <a:spLocks noChangeArrowheads="1"/>
          </p:cNvSpPr>
          <p:nvPr/>
        </p:nvSpPr>
        <p:spPr bwMode="auto">
          <a:xfrm>
            <a:off x="2971800" y="4478338"/>
            <a:ext cx="5029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Then as the person strikes the ground, the momentum becomes 0 quickly giving the impulse</a:t>
            </a:r>
          </a:p>
        </p:txBody>
      </p:sp>
      <p:graphicFrame>
        <p:nvGraphicFramePr>
          <p:cNvPr id="351248" name="Object 9"/>
          <p:cNvGraphicFramePr>
            <a:graphicFrameLocks noChangeAspect="1"/>
          </p:cNvGraphicFramePr>
          <p:nvPr/>
        </p:nvGraphicFramePr>
        <p:xfrm>
          <a:off x="2949575" y="5232400"/>
          <a:ext cx="1304925" cy="457200"/>
        </p:xfrm>
        <a:graphic>
          <a:graphicData uri="http://schemas.openxmlformats.org/presentationml/2006/ole">
            <p:oleObj spid="_x0000_s527369" name="Equation" r:id="rId11" imgW="673100" imgH="241300" progId="Equation.DSMT4">
              <p:embed/>
            </p:oleObj>
          </a:graphicData>
        </a:graphic>
      </p:graphicFrame>
      <p:graphicFrame>
        <p:nvGraphicFramePr>
          <p:cNvPr id="351249" name="Object 10"/>
          <p:cNvGraphicFramePr>
            <a:graphicFrameLocks noChangeAspect="1"/>
          </p:cNvGraphicFramePr>
          <p:nvPr/>
        </p:nvGraphicFramePr>
        <p:xfrm>
          <a:off x="4357688" y="5718175"/>
          <a:ext cx="3892550" cy="525463"/>
        </p:xfrm>
        <a:graphic>
          <a:graphicData uri="http://schemas.openxmlformats.org/presentationml/2006/ole">
            <p:oleObj spid="_x0000_s527370" name="Equation" r:id="rId12" imgW="2006600" imgH="279400" progId="Equation.DSMT4">
              <p:embed/>
            </p:oleObj>
          </a:graphicData>
        </a:graphic>
      </p:graphicFrame>
      <p:graphicFrame>
        <p:nvGraphicFramePr>
          <p:cNvPr id="351250" name="Object 11"/>
          <p:cNvGraphicFramePr>
            <a:graphicFrameLocks noChangeAspect="1"/>
          </p:cNvGraphicFramePr>
          <p:nvPr/>
        </p:nvGraphicFramePr>
        <p:xfrm>
          <a:off x="4243388" y="5259388"/>
          <a:ext cx="714375" cy="527050"/>
        </p:xfrm>
        <a:graphic>
          <a:graphicData uri="http://schemas.openxmlformats.org/presentationml/2006/ole">
            <p:oleObj spid="_x0000_s527371" name="Equation" r:id="rId13" imgW="368300" imgH="279400" progId="Equation.DSMT4">
              <p:embed/>
            </p:oleObj>
          </a:graphicData>
        </a:graphic>
      </p:graphicFrame>
      <p:graphicFrame>
        <p:nvGraphicFramePr>
          <p:cNvPr id="351251" name="Object 12"/>
          <p:cNvGraphicFramePr>
            <a:graphicFrameLocks noChangeAspect="1"/>
          </p:cNvGraphicFramePr>
          <p:nvPr/>
        </p:nvGraphicFramePr>
        <p:xfrm>
          <a:off x="5003800" y="5240338"/>
          <a:ext cx="1233488" cy="577850"/>
        </p:xfrm>
        <a:graphic>
          <a:graphicData uri="http://schemas.openxmlformats.org/presentationml/2006/ole">
            <p:oleObj spid="_x0000_s527372" name="Equation" r:id="rId14" imgW="635000" imgH="304800" progId="Equation.DSMT4">
              <p:embed/>
            </p:oleObj>
          </a:graphicData>
        </a:graphic>
      </p:graphicFrame>
      <p:graphicFrame>
        <p:nvGraphicFramePr>
          <p:cNvPr id="351252" name="Object 13"/>
          <p:cNvGraphicFramePr>
            <a:graphicFrameLocks noChangeAspect="1"/>
          </p:cNvGraphicFramePr>
          <p:nvPr/>
        </p:nvGraphicFramePr>
        <p:xfrm>
          <a:off x="6292850" y="5275263"/>
          <a:ext cx="1111250" cy="454025"/>
        </p:xfrm>
        <a:graphic>
          <a:graphicData uri="http://schemas.openxmlformats.org/presentationml/2006/ole">
            <p:oleObj spid="_x0000_s527373" name="Equation" r:id="rId15" imgW="571500" imgH="241300" progId="Equation.DSMT4">
              <p:embed/>
            </p:oleObj>
          </a:graphicData>
        </a:graphic>
      </p:graphicFrame>
      <p:graphicFrame>
        <p:nvGraphicFramePr>
          <p:cNvPr id="351253" name="Object 14"/>
          <p:cNvGraphicFramePr>
            <a:graphicFrameLocks noChangeAspect="1"/>
          </p:cNvGraphicFramePr>
          <p:nvPr/>
        </p:nvGraphicFramePr>
        <p:xfrm>
          <a:off x="3822700" y="3124200"/>
          <a:ext cx="901700" cy="311150"/>
        </p:xfrm>
        <a:graphic>
          <a:graphicData uri="http://schemas.openxmlformats.org/presentationml/2006/ole">
            <p:oleObj spid="_x0000_s527374" name="Equation" r:id="rId16" imgW="419040" imgH="164880" progId="Equation.DSMT4">
              <p:embed/>
            </p:oleObj>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909" name="Date Placeholder 3"/>
          <p:cNvSpPr>
            <a:spLocks noGrp="1"/>
          </p:cNvSpPr>
          <p:nvPr>
            <p:ph type="dt" sz="quarter" idx="10"/>
          </p:nvPr>
        </p:nvSpPr>
        <p:spPr>
          <a:noFill/>
        </p:spPr>
        <p:txBody>
          <a:bodyPr/>
          <a:lstStyle/>
          <a:p>
            <a:r>
              <a:rPr lang="en-US" smtClean="0"/>
              <a:t>Monday, June 27, 2011</a:t>
            </a:r>
            <a:endParaRPr lang="en-US"/>
          </a:p>
        </p:txBody>
      </p:sp>
      <p:sp>
        <p:nvSpPr>
          <p:cNvPr id="37910"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37911" name="Slide Number Placeholder 5"/>
          <p:cNvSpPr>
            <a:spLocks noGrp="1"/>
          </p:cNvSpPr>
          <p:nvPr>
            <p:ph type="sldNum" sz="quarter" idx="12"/>
          </p:nvPr>
        </p:nvSpPr>
        <p:spPr>
          <a:noFill/>
        </p:spPr>
        <p:txBody>
          <a:bodyPr/>
          <a:lstStyle/>
          <a:p>
            <a:fld id="{A08A7082-F34C-BA4F-B0A9-45922FB5447F}" type="slidenum">
              <a:rPr lang="en-US"/>
              <a:pPr/>
              <a:t>15</a:t>
            </a:fld>
            <a:endParaRPr lang="en-US"/>
          </a:p>
        </p:txBody>
      </p:sp>
      <p:sp>
        <p:nvSpPr>
          <p:cNvPr id="37912" name="Rectangle 2"/>
          <p:cNvSpPr>
            <a:spLocks noGrp="1" noChangeArrowheads="1"/>
          </p:cNvSpPr>
          <p:nvPr>
            <p:ph type="title"/>
          </p:nvPr>
        </p:nvSpPr>
        <p:spPr>
          <a:xfrm>
            <a:off x="685800" y="0"/>
            <a:ext cx="7772400" cy="609600"/>
          </a:xfrm>
        </p:spPr>
        <p:txBody>
          <a:bodyPr/>
          <a:lstStyle/>
          <a:p>
            <a:r>
              <a:rPr lang="en-US" sz="4000"/>
              <a:t>Example cont’d</a:t>
            </a:r>
            <a:endParaRPr lang="en-US"/>
          </a:p>
        </p:txBody>
      </p:sp>
      <p:sp>
        <p:nvSpPr>
          <p:cNvPr id="352259" name="Text Box 3"/>
          <p:cNvSpPr txBox="1">
            <a:spLocks noChangeArrowheads="1"/>
          </p:cNvSpPr>
          <p:nvPr/>
        </p:nvSpPr>
        <p:spPr bwMode="auto">
          <a:xfrm>
            <a:off x="228600" y="609600"/>
            <a:ext cx="8763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In coming to rest, the body decelerates from 7.7m/s to 0m/s in a distance d=1.0cm=0.01m. </a:t>
            </a:r>
          </a:p>
        </p:txBody>
      </p:sp>
      <p:sp>
        <p:nvSpPr>
          <p:cNvPr id="352260" name="Text Box 4"/>
          <p:cNvSpPr txBox="1">
            <a:spLocks noChangeArrowheads="1"/>
          </p:cNvSpPr>
          <p:nvPr/>
        </p:nvSpPr>
        <p:spPr bwMode="auto">
          <a:xfrm>
            <a:off x="381000" y="1127125"/>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average speed during this period is</a:t>
            </a:r>
          </a:p>
        </p:txBody>
      </p:sp>
      <p:graphicFrame>
        <p:nvGraphicFramePr>
          <p:cNvPr id="352261" name="Object 2"/>
          <p:cNvGraphicFramePr>
            <a:graphicFrameLocks noChangeAspect="1"/>
          </p:cNvGraphicFramePr>
          <p:nvPr/>
        </p:nvGraphicFramePr>
        <p:xfrm>
          <a:off x="4559300" y="1190625"/>
          <a:ext cx="546100" cy="309563"/>
        </p:xfrm>
        <a:graphic>
          <a:graphicData uri="http://schemas.openxmlformats.org/presentationml/2006/ole">
            <p:oleObj spid="_x0000_s528386" name="Equation" r:id="rId3" imgW="253800" imgH="164880" progId="Equation.DSMT4">
              <p:embed/>
            </p:oleObj>
          </a:graphicData>
        </a:graphic>
      </p:graphicFrame>
      <p:sp>
        <p:nvSpPr>
          <p:cNvPr id="352262" name="Text Box 6"/>
          <p:cNvSpPr txBox="1">
            <a:spLocks noChangeArrowheads="1"/>
          </p:cNvSpPr>
          <p:nvPr/>
        </p:nvSpPr>
        <p:spPr bwMode="auto">
          <a:xfrm>
            <a:off x="381000" y="1905000"/>
            <a:ext cx="35814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time period the collision lasts is</a:t>
            </a:r>
          </a:p>
        </p:txBody>
      </p:sp>
      <p:graphicFrame>
        <p:nvGraphicFramePr>
          <p:cNvPr id="352263" name="Object 3"/>
          <p:cNvGraphicFramePr>
            <a:graphicFrameLocks noChangeAspect="1"/>
          </p:cNvGraphicFramePr>
          <p:nvPr/>
        </p:nvGraphicFramePr>
        <p:xfrm>
          <a:off x="4267200" y="1968500"/>
          <a:ext cx="684213" cy="334963"/>
        </p:xfrm>
        <a:graphic>
          <a:graphicData uri="http://schemas.openxmlformats.org/presentationml/2006/ole">
            <p:oleObj spid="_x0000_s528387" name="Equation" r:id="rId4" imgW="317160" imgH="177480" progId="Equation.DSMT4">
              <p:embed/>
            </p:oleObj>
          </a:graphicData>
        </a:graphic>
      </p:graphicFrame>
      <p:graphicFrame>
        <p:nvGraphicFramePr>
          <p:cNvPr id="352264" name="Object 4"/>
          <p:cNvGraphicFramePr>
            <a:graphicFrameLocks noChangeAspect="1"/>
          </p:cNvGraphicFramePr>
          <p:nvPr/>
        </p:nvGraphicFramePr>
        <p:xfrm>
          <a:off x="5029200" y="1009650"/>
          <a:ext cx="1093788" cy="742950"/>
        </p:xfrm>
        <a:graphic>
          <a:graphicData uri="http://schemas.openxmlformats.org/presentationml/2006/ole">
            <p:oleObj spid="_x0000_s528388" name="Equation" r:id="rId5" imgW="507960" imgH="393480" progId="Equation.DSMT4">
              <p:embed/>
            </p:oleObj>
          </a:graphicData>
        </a:graphic>
      </p:graphicFrame>
      <p:graphicFrame>
        <p:nvGraphicFramePr>
          <p:cNvPr id="352265" name="Object 5"/>
          <p:cNvGraphicFramePr>
            <a:graphicFrameLocks noChangeAspect="1"/>
          </p:cNvGraphicFramePr>
          <p:nvPr/>
        </p:nvGraphicFramePr>
        <p:xfrm>
          <a:off x="6115050" y="1009650"/>
          <a:ext cx="1885950" cy="742950"/>
        </p:xfrm>
        <a:graphic>
          <a:graphicData uri="http://schemas.openxmlformats.org/presentationml/2006/ole">
            <p:oleObj spid="_x0000_s528389" name="Equation" r:id="rId6" imgW="876240" imgH="393480" progId="Equation.DSMT4">
              <p:embed/>
            </p:oleObj>
          </a:graphicData>
        </a:graphic>
      </p:graphicFrame>
      <p:graphicFrame>
        <p:nvGraphicFramePr>
          <p:cNvPr id="352266" name="Object 6"/>
          <p:cNvGraphicFramePr>
            <a:graphicFrameLocks noChangeAspect="1"/>
          </p:cNvGraphicFramePr>
          <p:nvPr/>
        </p:nvGraphicFramePr>
        <p:xfrm>
          <a:off x="4876800" y="1765300"/>
          <a:ext cx="601663" cy="741363"/>
        </p:xfrm>
        <a:graphic>
          <a:graphicData uri="http://schemas.openxmlformats.org/presentationml/2006/ole">
            <p:oleObj spid="_x0000_s528390" name="Equation" r:id="rId7" imgW="279360" imgH="393480" progId="Equation.DSMT4">
              <p:embed/>
            </p:oleObj>
          </a:graphicData>
        </a:graphic>
      </p:graphicFrame>
      <p:graphicFrame>
        <p:nvGraphicFramePr>
          <p:cNvPr id="352267" name="Object 7"/>
          <p:cNvGraphicFramePr>
            <a:graphicFrameLocks noChangeAspect="1"/>
          </p:cNvGraphicFramePr>
          <p:nvPr/>
        </p:nvGraphicFramePr>
        <p:xfrm>
          <a:off x="5486400" y="1752600"/>
          <a:ext cx="2817813" cy="742950"/>
        </p:xfrm>
        <a:graphic>
          <a:graphicData uri="http://schemas.openxmlformats.org/presentationml/2006/ole">
            <p:oleObj spid="_x0000_s528391" name="Equation" r:id="rId8" imgW="1307880" imgH="393480" progId="Equation.DSMT4">
              <p:embed/>
            </p:oleObj>
          </a:graphicData>
        </a:graphic>
      </p:graphicFrame>
      <p:sp>
        <p:nvSpPr>
          <p:cNvPr id="352268" name="Text Box 12"/>
          <p:cNvSpPr txBox="1">
            <a:spLocks noChangeArrowheads="1"/>
          </p:cNvSpPr>
          <p:nvPr/>
        </p:nvSpPr>
        <p:spPr bwMode="auto">
          <a:xfrm>
            <a:off x="381000" y="2574925"/>
            <a:ext cx="3733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magnitude of impulse is</a:t>
            </a:r>
          </a:p>
        </p:txBody>
      </p:sp>
      <p:graphicFrame>
        <p:nvGraphicFramePr>
          <p:cNvPr id="352269" name="Object 8"/>
          <p:cNvGraphicFramePr>
            <a:graphicFrameLocks noChangeAspect="1"/>
          </p:cNvGraphicFramePr>
          <p:nvPr/>
        </p:nvGraphicFramePr>
        <p:xfrm>
          <a:off x="4273550" y="2370138"/>
          <a:ext cx="1477963" cy="696912"/>
        </p:xfrm>
        <a:graphic>
          <a:graphicData uri="http://schemas.openxmlformats.org/presentationml/2006/ole">
            <p:oleObj spid="_x0000_s528392" name="Equation" r:id="rId9" imgW="762000" imgH="368300" progId="Equation.DSMT4">
              <p:embed/>
            </p:oleObj>
          </a:graphicData>
        </a:graphic>
      </p:graphicFrame>
      <p:graphicFrame>
        <p:nvGraphicFramePr>
          <p:cNvPr id="352270" name="Object 9"/>
          <p:cNvGraphicFramePr>
            <a:graphicFrameLocks noChangeAspect="1"/>
          </p:cNvGraphicFramePr>
          <p:nvPr/>
        </p:nvGraphicFramePr>
        <p:xfrm>
          <a:off x="5791200" y="2590800"/>
          <a:ext cx="1058863" cy="334963"/>
        </p:xfrm>
        <a:graphic>
          <a:graphicData uri="http://schemas.openxmlformats.org/presentationml/2006/ole">
            <p:oleObj spid="_x0000_s528393" name="Equation" r:id="rId10" imgW="545760" imgH="177480" progId="Equation.DSMT4">
              <p:embed/>
            </p:oleObj>
          </a:graphicData>
        </a:graphic>
      </p:graphicFrame>
      <p:sp>
        <p:nvSpPr>
          <p:cNvPr id="352271" name="Text Box 15"/>
          <p:cNvSpPr txBox="1">
            <a:spLocks noChangeArrowheads="1"/>
          </p:cNvSpPr>
          <p:nvPr/>
        </p:nvSpPr>
        <p:spPr bwMode="auto">
          <a:xfrm>
            <a:off x="381000" y="3032125"/>
            <a:ext cx="37338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average force on the feet during this landing is</a:t>
            </a:r>
          </a:p>
        </p:txBody>
      </p:sp>
      <p:graphicFrame>
        <p:nvGraphicFramePr>
          <p:cNvPr id="352272" name="Object 10"/>
          <p:cNvGraphicFramePr>
            <a:graphicFrameLocks noChangeAspect="1"/>
          </p:cNvGraphicFramePr>
          <p:nvPr/>
        </p:nvGraphicFramePr>
        <p:xfrm>
          <a:off x="4038600" y="3135313"/>
          <a:ext cx="541338" cy="360362"/>
        </p:xfrm>
        <a:graphic>
          <a:graphicData uri="http://schemas.openxmlformats.org/presentationml/2006/ole">
            <p:oleObj spid="_x0000_s528394" name="Equation" r:id="rId11" imgW="279360" imgH="190440" progId="Equation.DSMT4">
              <p:embed/>
            </p:oleObj>
          </a:graphicData>
        </a:graphic>
      </p:graphicFrame>
      <p:graphicFrame>
        <p:nvGraphicFramePr>
          <p:cNvPr id="352273" name="Object 11"/>
          <p:cNvGraphicFramePr>
            <a:graphicFrameLocks noChangeAspect="1"/>
          </p:cNvGraphicFramePr>
          <p:nvPr/>
        </p:nvGraphicFramePr>
        <p:xfrm>
          <a:off x="4648200" y="2959100"/>
          <a:ext cx="665163" cy="769938"/>
        </p:xfrm>
        <a:graphic>
          <a:graphicData uri="http://schemas.openxmlformats.org/presentationml/2006/ole">
            <p:oleObj spid="_x0000_s528395" name="Equation" r:id="rId12" imgW="342900" imgH="406400" progId="Equation.DSMT4">
              <p:embed/>
            </p:oleObj>
          </a:graphicData>
        </a:graphic>
      </p:graphicFrame>
      <p:graphicFrame>
        <p:nvGraphicFramePr>
          <p:cNvPr id="352274" name="Object 12"/>
          <p:cNvGraphicFramePr>
            <a:graphicFrameLocks noChangeAspect="1"/>
          </p:cNvGraphicFramePr>
          <p:nvPr/>
        </p:nvGraphicFramePr>
        <p:xfrm>
          <a:off x="5264150" y="2989263"/>
          <a:ext cx="2736850" cy="744537"/>
        </p:xfrm>
        <a:graphic>
          <a:graphicData uri="http://schemas.openxmlformats.org/presentationml/2006/ole">
            <p:oleObj spid="_x0000_s528396" name="Equation" r:id="rId13" imgW="1409400" imgH="393480" progId="Equation.DSMT4">
              <p:embed/>
            </p:oleObj>
          </a:graphicData>
        </a:graphic>
      </p:graphicFrame>
      <p:sp>
        <p:nvSpPr>
          <p:cNvPr id="352275" name="Text Box 19"/>
          <p:cNvSpPr txBox="1">
            <a:spLocks noChangeArrowheads="1"/>
          </p:cNvSpPr>
          <p:nvPr/>
        </p:nvSpPr>
        <p:spPr bwMode="auto">
          <a:xfrm>
            <a:off x="304800" y="3794125"/>
            <a:ext cx="3276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How large is this average force?</a:t>
            </a:r>
          </a:p>
        </p:txBody>
      </p:sp>
      <p:graphicFrame>
        <p:nvGraphicFramePr>
          <p:cNvPr id="352276" name="Object 13"/>
          <p:cNvGraphicFramePr>
            <a:graphicFrameLocks noChangeAspect="1"/>
          </p:cNvGraphicFramePr>
          <p:nvPr/>
        </p:nvGraphicFramePr>
        <p:xfrm>
          <a:off x="3659188" y="3759200"/>
          <a:ext cx="4476750" cy="431800"/>
        </p:xfrm>
        <a:graphic>
          <a:graphicData uri="http://schemas.openxmlformats.org/presentationml/2006/ole">
            <p:oleObj spid="_x0000_s528397" name="Equation" r:id="rId14" imgW="2311200" imgH="228600" progId="Equation.DSMT4">
              <p:embed/>
            </p:oleObj>
          </a:graphicData>
        </a:graphic>
      </p:graphicFrame>
      <p:graphicFrame>
        <p:nvGraphicFramePr>
          <p:cNvPr id="352277" name="Object 14"/>
          <p:cNvGraphicFramePr>
            <a:graphicFrameLocks noChangeAspect="1"/>
          </p:cNvGraphicFramePr>
          <p:nvPr/>
        </p:nvGraphicFramePr>
        <p:xfrm>
          <a:off x="2209800" y="4278313"/>
          <a:ext cx="4241800" cy="384175"/>
        </p:xfrm>
        <a:graphic>
          <a:graphicData uri="http://schemas.openxmlformats.org/presentationml/2006/ole">
            <p:oleObj spid="_x0000_s528398" name="Equation" r:id="rId15" imgW="2184120" imgH="203040" progId="Equation.DSMT4">
              <p:embed/>
            </p:oleObj>
          </a:graphicData>
        </a:graphic>
      </p:graphicFrame>
      <p:graphicFrame>
        <p:nvGraphicFramePr>
          <p:cNvPr id="352278" name="Object 15"/>
          <p:cNvGraphicFramePr>
            <a:graphicFrameLocks noChangeAspect="1"/>
          </p:cNvGraphicFramePr>
          <p:nvPr/>
        </p:nvGraphicFramePr>
        <p:xfrm>
          <a:off x="6575425" y="4341813"/>
          <a:ext cx="1577975" cy="382587"/>
        </p:xfrm>
        <a:graphic>
          <a:graphicData uri="http://schemas.openxmlformats.org/presentationml/2006/ole">
            <p:oleObj spid="_x0000_s528399" name="Equation" r:id="rId16" imgW="812520" imgH="203040" progId="Equation.DSMT4">
              <p:embed/>
            </p:oleObj>
          </a:graphicData>
        </a:graphic>
      </p:graphicFrame>
      <p:sp>
        <p:nvSpPr>
          <p:cNvPr id="352279" name="Text Box 23"/>
          <p:cNvSpPr txBox="1">
            <a:spLocks noChangeArrowheads="1"/>
          </p:cNvSpPr>
          <p:nvPr/>
        </p:nvSpPr>
        <p:spPr bwMode="auto">
          <a:xfrm>
            <a:off x="304800" y="4800600"/>
            <a:ext cx="8534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If landed in stiff legged, the feet must sustain 300 times the body weight.  The person will likely break his leg.</a:t>
            </a:r>
          </a:p>
        </p:txBody>
      </p:sp>
      <p:sp>
        <p:nvSpPr>
          <p:cNvPr id="352280" name="Text Box 24"/>
          <p:cNvSpPr txBox="1">
            <a:spLocks noChangeArrowheads="1"/>
          </p:cNvSpPr>
          <p:nvPr/>
        </p:nvSpPr>
        <p:spPr bwMode="auto">
          <a:xfrm>
            <a:off x="304800" y="5470525"/>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For bent legged landing: </a:t>
            </a:r>
          </a:p>
        </p:txBody>
      </p:sp>
      <p:graphicFrame>
        <p:nvGraphicFramePr>
          <p:cNvPr id="352281" name="Object 16"/>
          <p:cNvGraphicFramePr>
            <a:graphicFrameLocks noChangeAspect="1"/>
          </p:cNvGraphicFramePr>
          <p:nvPr/>
        </p:nvGraphicFramePr>
        <p:xfrm>
          <a:off x="2971800" y="5410200"/>
          <a:ext cx="506413" cy="247650"/>
        </p:xfrm>
        <a:graphic>
          <a:graphicData uri="http://schemas.openxmlformats.org/presentationml/2006/ole">
            <p:oleObj spid="_x0000_s528400" name="Equation" r:id="rId17" imgW="317160" imgH="177480" progId="Equation.DSMT4">
              <p:embed/>
            </p:oleObj>
          </a:graphicData>
        </a:graphic>
      </p:graphicFrame>
      <p:graphicFrame>
        <p:nvGraphicFramePr>
          <p:cNvPr id="352282" name="Object 17"/>
          <p:cNvGraphicFramePr>
            <a:graphicFrameLocks noChangeAspect="1"/>
          </p:cNvGraphicFramePr>
          <p:nvPr/>
        </p:nvGraphicFramePr>
        <p:xfrm>
          <a:off x="3581400" y="5191125"/>
          <a:ext cx="538163" cy="665163"/>
        </p:xfrm>
        <a:graphic>
          <a:graphicData uri="http://schemas.openxmlformats.org/presentationml/2006/ole">
            <p:oleObj spid="_x0000_s528401" name="Equation" r:id="rId18" imgW="279360" imgH="393480" progId="Equation.DSMT4">
              <p:embed/>
            </p:oleObj>
          </a:graphicData>
        </a:graphic>
      </p:graphicFrame>
      <p:graphicFrame>
        <p:nvGraphicFramePr>
          <p:cNvPr id="352283" name="Object 18"/>
          <p:cNvGraphicFramePr>
            <a:graphicFrameLocks noChangeAspect="1"/>
          </p:cNvGraphicFramePr>
          <p:nvPr/>
        </p:nvGraphicFramePr>
        <p:xfrm>
          <a:off x="4038600" y="5257800"/>
          <a:ext cx="1600200" cy="550863"/>
        </p:xfrm>
        <a:graphic>
          <a:graphicData uri="http://schemas.openxmlformats.org/presentationml/2006/ole">
            <p:oleObj spid="_x0000_s528402" name="Equation" r:id="rId19" imgW="1002960" imgH="393480" progId="Equation.DSMT4">
              <p:embed/>
            </p:oleObj>
          </a:graphicData>
        </a:graphic>
      </p:graphicFrame>
      <p:graphicFrame>
        <p:nvGraphicFramePr>
          <p:cNvPr id="352284" name="Object 19"/>
          <p:cNvGraphicFramePr>
            <a:graphicFrameLocks noChangeAspect="1"/>
          </p:cNvGraphicFramePr>
          <p:nvPr/>
        </p:nvGraphicFramePr>
        <p:xfrm>
          <a:off x="5181600" y="5824538"/>
          <a:ext cx="496888" cy="330200"/>
        </p:xfrm>
        <a:graphic>
          <a:graphicData uri="http://schemas.openxmlformats.org/presentationml/2006/ole">
            <p:oleObj spid="_x0000_s528403" name="Equation" r:id="rId20" imgW="279360" imgH="190440" progId="Equation.DSMT4">
              <p:embed/>
            </p:oleObj>
          </a:graphicData>
        </a:graphic>
      </p:graphicFrame>
      <p:graphicFrame>
        <p:nvGraphicFramePr>
          <p:cNvPr id="352285" name="Object 20"/>
          <p:cNvGraphicFramePr>
            <a:graphicFrameLocks noChangeAspect="1"/>
          </p:cNvGraphicFramePr>
          <p:nvPr/>
        </p:nvGraphicFramePr>
        <p:xfrm>
          <a:off x="5715000" y="5716588"/>
          <a:ext cx="3325813" cy="684212"/>
        </p:xfrm>
        <a:graphic>
          <a:graphicData uri="http://schemas.openxmlformats.org/presentationml/2006/ole">
            <p:oleObj spid="_x0000_s528404" name="Equation" r:id="rId21" imgW="1866600" imgH="393480" progId="Equation.DSMT4">
              <p:embed/>
            </p:oleObj>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Monday, June 27,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457200" y="762000"/>
            <a:ext cx="8382000" cy="5334000"/>
          </a:xfrm>
        </p:spPr>
        <p:txBody>
          <a:bodyPr/>
          <a:lstStyle/>
          <a:p>
            <a:pPr>
              <a:lnSpc>
                <a:spcPct val="90000"/>
              </a:lnSpc>
            </a:pPr>
            <a:r>
              <a:rPr lang="en-US" sz="3600" dirty="0" smtClean="0"/>
              <a:t>Quiz #3 tomorrow, Wednesday, June 29</a:t>
            </a:r>
          </a:p>
          <a:p>
            <a:pPr lvl="1">
              <a:lnSpc>
                <a:spcPct val="90000"/>
              </a:lnSpc>
            </a:pPr>
            <a:r>
              <a:rPr lang="en-US" dirty="0" smtClean="0"/>
              <a:t>Beginning of the class</a:t>
            </a:r>
          </a:p>
          <a:p>
            <a:pPr lvl="1">
              <a:lnSpc>
                <a:spcPct val="90000"/>
              </a:lnSpc>
            </a:pPr>
            <a:r>
              <a:rPr lang="en-US" dirty="0" smtClean="0"/>
              <a:t>Covers CH8.1 through what we learn tomorrow, Tuesday, June 28</a:t>
            </a:r>
          </a:p>
          <a:p>
            <a:pPr>
              <a:lnSpc>
                <a:spcPct val="90000"/>
              </a:lnSpc>
            </a:pPr>
            <a:r>
              <a:rPr lang="en-US" sz="3600" dirty="0" smtClean="0"/>
              <a:t>Mid-term grade discussions</a:t>
            </a:r>
          </a:p>
          <a:p>
            <a:pPr lvl="1">
              <a:lnSpc>
                <a:spcPct val="90000"/>
              </a:lnSpc>
            </a:pPr>
            <a:r>
              <a:rPr lang="en-US" dirty="0" smtClean="0"/>
              <a:t>Second half of the class</a:t>
            </a:r>
          </a:p>
          <a:p>
            <a:pPr lvl="1">
              <a:lnSpc>
                <a:spcPct val="90000"/>
              </a:lnSpc>
            </a:pPr>
            <a:r>
              <a:rPr lang="en-US" dirty="0" smtClean="0"/>
              <a:t>I strongly urge you all to come and discuss your grades</a:t>
            </a:r>
          </a:p>
          <a:p>
            <a:pPr>
              <a:lnSpc>
                <a:spcPct val="90000"/>
              </a:lnSpc>
            </a:pPr>
            <a:r>
              <a:rPr lang="en-US" dirty="0" smtClean="0"/>
              <a:t>Bring your special projects to the grade discussion if you haven’t already submitted</a:t>
            </a:r>
          </a:p>
          <a:p>
            <a:pPr lvl="1">
              <a:lnSpc>
                <a:spcPct val="90000"/>
              </a:lnSpc>
            </a:pPr>
            <a:endParaRPr lang="en-US" dirty="0"/>
          </a:p>
        </p:txBody>
      </p:sp>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3562" name="Date Placeholder 3"/>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23563"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3564" name="Slide Number Placeholder 5"/>
          <p:cNvSpPr>
            <a:spLocks noGrp="1"/>
          </p:cNvSpPr>
          <p:nvPr>
            <p:ph type="sldNum" sz="quarter" idx="12"/>
          </p:nvPr>
        </p:nvSpPr>
        <p:spPr>
          <a:noFill/>
        </p:spPr>
        <p:txBody>
          <a:bodyPr/>
          <a:lstStyle/>
          <a:p>
            <a:fld id="{92B6AC3F-AC9B-CD4D-867F-C0AB489A96D6}" type="slidenum">
              <a:rPr lang="en-US"/>
              <a:pPr/>
              <a:t>3</a:t>
            </a:fld>
            <a:endParaRPr lang="en-US"/>
          </a:p>
        </p:txBody>
      </p:sp>
      <p:sp>
        <p:nvSpPr>
          <p:cNvPr id="755714" name="Rectangle 2"/>
          <p:cNvSpPr>
            <a:spLocks noChangeArrowheads="1"/>
          </p:cNvSpPr>
          <p:nvPr/>
        </p:nvSpPr>
        <p:spPr bwMode="auto">
          <a:xfrm>
            <a:off x="7010400" y="2971800"/>
            <a:ext cx="1447800" cy="6858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23566" name="Rectangle 3"/>
          <p:cNvSpPr>
            <a:spLocks noGrp="1" noChangeArrowheads="1"/>
          </p:cNvSpPr>
          <p:nvPr>
            <p:ph type="title"/>
          </p:nvPr>
        </p:nvSpPr>
        <p:spPr>
          <a:xfrm>
            <a:off x="685800" y="228600"/>
            <a:ext cx="7772400" cy="533400"/>
          </a:xfrm>
        </p:spPr>
        <p:txBody>
          <a:bodyPr/>
          <a:lstStyle/>
          <a:p>
            <a:r>
              <a:rPr lang="en-US" sz="3600"/>
              <a:t>Linear Momentum</a:t>
            </a:r>
          </a:p>
        </p:txBody>
      </p:sp>
      <p:sp>
        <p:nvSpPr>
          <p:cNvPr id="755716" name="Text Box 4"/>
          <p:cNvSpPr txBox="1">
            <a:spLocks noChangeArrowheads="1"/>
          </p:cNvSpPr>
          <p:nvPr/>
        </p:nvSpPr>
        <p:spPr bwMode="auto">
          <a:xfrm>
            <a:off x="381000" y="685800"/>
            <a:ext cx="8458200" cy="1282700"/>
          </a:xfrm>
          <a:prstGeom prst="rect">
            <a:avLst/>
          </a:prstGeom>
          <a:noFill/>
          <a:ln w="28575">
            <a:noFill/>
            <a:miter lim="800000"/>
            <a:headEnd/>
            <a:tailEnd/>
          </a:ln>
        </p:spPr>
        <p:txBody>
          <a:bodyPr>
            <a:prstTxWarp prst="textNoShape">
              <a:avLst/>
            </a:prstTxWarp>
            <a:spAutoFit/>
          </a:bodyPr>
          <a:lstStyle/>
          <a:p>
            <a:pPr>
              <a:spcBef>
                <a:spcPct val="20000"/>
              </a:spcBef>
            </a:pPr>
            <a:r>
              <a:rPr lang="en-US" sz="2600">
                <a:solidFill>
                  <a:schemeClr val="accent2"/>
                </a:solidFill>
                <a:latin typeface="Monotype Corsiva" charset="0"/>
              </a:rPr>
              <a:t>The principle of energy conservation can be used to solve problems that are harder to solve just using Newton’s laws.   It is used to describe motion of an object or a system of objects.</a:t>
            </a:r>
          </a:p>
        </p:txBody>
      </p:sp>
      <p:sp>
        <p:nvSpPr>
          <p:cNvPr id="755717" name="Text Box 5"/>
          <p:cNvSpPr txBox="1">
            <a:spLocks noChangeArrowheads="1"/>
          </p:cNvSpPr>
          <p:nvPr/>
        </p:nvSpPr>
        <p:spPr bwMode="auto">
          <a:xfrm>
            <a:off x="381000" y="1981200"/>
            <a:ext cx="84582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A new concept of linear momentum can also be used to solve physical problems, especially the problems involving collisions of objects.</a:t>
            </a:r>
          </a:p>
        </p:txBody>
      </p:sp>
      <p:graphicFrame>
        <p:nvGraphicFramePr>
          <p:cNvPr id="755718" name="Object 2"/>
          <p:cNvGraphicFramePr>
            <a:graphicFrameLocks noChangeAspect="1"/>
          </p:cNvGraphicFramePr>
          <p:nvPr/>
        </p:nvGraphicFramePr>
        <p:xfrm>
          <a:off x="6954838" y="2855913"/>
          <a:ext cx="893762" cy="862012"/>
        </p:xfrm>
        <a:graphic>
          <a:graphicData uri="http://schemas.openxmlformats.org/presentationml/2006/ole">
            <p:oleObj spid="_x0000_s514050" name="Equation" r:id="rId3" imgW="266700" imgH="279400" progId="Equation.DSMT4">
              <p:embed/>
            </p:oleObj>
          </a:graphicData>
        </a:graphic>
      </p:graphicFrame>
      <p:sp>
        <p:nvSpPr>
          <p:cNvPr id="755719" name="Text Box 7"/>
          <p:cNvSpPr txBox="1">
            <a:spLocks noChangeArrowheads="1"/>
          </p:cNvSpPr>
          <p:nvPr/>
        </p:nvSpPr>
        <p:spPr bwMode="auto">
          <a:xfrm>
            <a:off x="381000" y="2743200"/>
            <a:ext cx="6400800" cy="946150"/>
          </a:xfrm>
          <a:prstGeom prst="rect">
            <a:avLst/>
          </a:prstGeom>
          <a:noFill/>
          <a:ln w="28575">
            <a:noFill/>
            <a:miter lim="800000"/>
            <a:headEnd/>
            <a:tailEnd/>
          </a:ln>
        </p:spPr>
        <p:txBody>
          <a:bodyPr>
            <a:prstTxWarp prst="textNoShape">
              <a:avLst/>
            </a:prstTxWarp>
            <a:spAutoFit/>
          </a:bodyPr>
          <a:lstStyle/>
          <a:p>
            <a:pPr>
              <a:spcBef>
                <a:spcPct val="20000"/>
              </a:spcBef>
            </a:pPr>
            <a:r>
              <a:rPr lang="en-US" sz="2800" dirty="0">
                <a:solidFill>
                  <a:schemeClr val="accent2"/>
                </a:solidFill>
                <a:latin typeface="Monotype Corsiva" charset="0"/>
              </a:rPr>
              <a:t>Linear momentum of an object</a:t>
            </a:r>
            <a:r>
              <a:rPr lang="en-US" sz="2800" dirty="0" smtClean="0">
                <a:solidFill>
                  <a:schemeClr val="accent2"/>
                </a:solidFill>
                <a:latin typeface="Monotype Corsiva" charset="0"/>
              </a:rPr>
              <a:t> of mass </a:t>
            </a:r>
            <a:r>
              <a:rPr lang="en-US" sz="2800" dirty="0" err="1" smtClean="0">
                <a:solidFill>
                  <a:schemeClr val="accent2"/>
                </a:solidFill>
                <a:latin typeface="Monotype Corsiva" charset="0"/>
              </a:rPr>
              <a:t>m</a:t>
            </a:r>
            <a:r>
              <a:rPr lang="en-US" sz="2800" dirty="0" smtClean="0">
                <a:solidFill>
                  <a:schemeClr val="accent2"/>
                </a:solidFill>
                <a:latin typeface="Monotype Corsiva" charset="0"/>
              </a:rPr>
              <a:t> moving </a:t>
            </a:r>
            <a:r>
              <a:rPr lang="en-US" sz="2800" dirty="0">
                <a:solidFill>
                  <a:schemeClr val="accent2"/>
                </a:solidFill>
                <a:latin typeface="Monotype Corsiva" charset="0"/>
              </a:rPr>
              <a:t>at the velocity</a:t>
            </a:r>
            <a:r>
              <a:rPr lang="en-US" sz="2800" dirty="0" smtClean="0">
                <a:solidFill>
                  <a:schemeClr val="accent2"/>
                </a:solidFill>
                <a:latin typeface="Monotype Corsiva" charset="0"/>
              </a:rPr>
              <a:t> </a:t>
            </a:r>
            <a:r>
              <a:rPr lang="en-US" sz="2800" b="1" dirty="0" err="1" smtClean="0">
                <a:solidFill>
                  <a:schemeClr val="accent2"/>
                </a:solidFill>
                <a:latin typeface="Times New Roman"/>
                <a:cs typeface="Times New Roman"/>
              </a:rPr>
              <a:t>v</a:t>
            </a:r>
            <a:r>
              <a:rPr lang="en-US" sz="2800" b="1" dirty="0" smtClean="0">
                <a:solidFill>
                  <a:schemeClr val="accent2"/>
                </a:solidFill>
                <a:latin typeface="Monotype Corsiva" charset="0"/>
              </a:rPr>
              <a:t> </a:t>
            </a:r>
            <a:r>
              <a:rPr lang="en-US" sz="2800" dirty="0">
                <a:solidFill>
                  <a:schemeClr val="accent2"/>
                </a:solidFill>
                <a:latin typeface="Monotype Corsiva" charset="0"/>
              </a:rPr>
              <a:t>is defined as </a:t>
            </a:r>
          </a:p>
        </p:txBody>
      </p:sp>
      <p:sp>
        <p:nvSpPr>
          <p:cNvPr id="755720" name="Text Box 8"/>
          <p:cNvSpPr txBox="1">
            <a:spLocks noChangeArrowheads="1"/>
          </p:cNvSpPr>
          <p:nvPr/>
        </p:nvSpPr>
        <p:spPr bwMode="auto">
          <a:xfrm>
            <a:off x="381000" y="3857625"/>
            <a:ext cx="32766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can you tell from this definition about momentum?</a:t>
            </a:r>
          </a:p>
        </p:txBody>
      </p:sp>
      <p:sp>
        <p:nvSpPr>
          <p:cNvPr id="755721" name="Text Box 9"/>
          <p:cNvSpPr txBox="1">
            <a:spLocks noChangeArrowheads="1"/>
          </p:cNvSpPr>
          <p:nvPr/>
        </p:nvSpPr>
        <p:spPr bwMode="auto">
          <a:xfrm>
            <a:off x="381000" y="5229225"/>
            <a:ext cx="34290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What else can use see from the definition?  Do you see force?</a:t>
            </a:r>
            <a:endParaRPr lang="en-US" sz="2200">
              <a:solidFill>
                <a:srgbClr val="FF0000"/>
              </a:solidFill>
              <a:latin typeface="Arial Narrow" charset="0"/>
            </a:endParaRPr>
          </a:p>
        </p:txBody>
      </p:sp>
      <p:sp>
        <p:nvSpPr>
          <p:cNvPr id="755722" name="Text Box 10"/>
          <p:cNvSpPr txBox="1">
            <a:spLocks noChangeArrowheads="1"/>
          </p:cNvSpPr>
          <p:nvPr/>
        </p:nvSpPr>
        <p:spPr bwMode="auto">
          <a:xfrm>
            <a:off x="4114800" y="5213350"/>
            <a:ext cx="4724400" cy="4254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change of momentum in a given time interval</a:t>
            </a:r>
          </a:p>
        </p:txBody>
      </p:sp>
      <p:graphicFrame>
        <p:nvGraphicFramePr>
          <p:cNvPr id="755723" name="Object 3"/>
          <p:cNvGraphicFramePr>
            <a:graphicFrameLocks noChangeAspect="1"/>
          </p:cNvGraphicFramePr>
          <p:nvPr/>
        </p:nvGraphicFramePr>
        <p:xfrm>
          <a:off x="4029075" y="5751513"/>
          <a:ext cx="598488" cy="574675"/>
        </p:xfrm>
        <a:graphic>
          <a:graphicData uri="http://schemas.openxmlformats.org/presentationml/2006/ole">
            <p:oleObj spid="_x0000_s514051" name="Equation" r:id="rId4" imgW="368280" imgH="393480" progId="Equation.DSMT4">
              <p:embed/>
            </p:oleObj>
          </a:graphicData>
        </a:graphic>
      </p:graphicFrame>
      <p:graphicFrame>
        <p:nvGraphicFramePr>
          <p:cNvPr id="755724" name="Object 4"/>
          <p:cNvGraphicFramePr>
            <a:graphicFrameLocks noChangeAspect="1"/>
          </p:cNvGraphicFramePr>
          <p:nvPr/>
        </p:nvGraphicFramePr>
        <p:xfrm>
          <a:off x="4648200" y="5751513"/>
          <a:ext cx="1217613" cy="574675"/>
        </p:xfrm>
        <a:graphic>
          <a:graphicData uri="http://schemas.openxmlformats.org/presentationml/2006/ole">
            <p:oleObj spid="_x0000_s514052" name="Equation" r:id="rId5" imgW="749160" imgH="393480" progId="Equation.DSMT4">
              <p:embed/>
            </p:oleObj>
          </a:graphicData>
        </a:graphic>
      </p:graphicFrame>
      <p:graphicFrame>
        <p:nvGraphicFramePr>
          <p:cNvPr id="755725" name="Object 5"/>
          <p:cNvGraphicFramePr>
            <a:graphicFrameLocks noChangeAspect="1"/>
          </p:cNvGraphicFramePr>
          <p:nvPr/>
        </p:nvGraphicFramePr>
        <p:xfrm>
          <a:off x="5943600" y="5724525"/>
          <a:ext cx="1258888" cy="611188"/>
        </p:xfrm>
        <a:graphic>
          <a:graphicData uri="http://schemas.openxmlformats.org/presentationml/2006/ole">
            <p:oleObj spid="_x0000_s514053" name="Equation" r:id="rId6" imgW="774360" imgH="419040" progId="Equation.DSMT4">
              <p:embed/>
            </p:oleObj>
          </a:graphicData>
        </a:graphic>
      </p:graphicFrame>
      <p:graphicFrame>
        <p:nvGraphicFramePr>
          <p:cNvPr id="755726" name="Object 6"/>
          <p:cNvGraphicFramePr>
            <a:graphicFrameLocks noChangeAspect="1"/>
          </p:cNvGraphicFramePr>
          <p:nvPr/>
        </p:nvGraphicFramePr>
        <p:xfrm>
          <a:off x="7239000" y="5751513"/>
          <a:ext cx="804863" cy="574675"/>
        </p:xfrm>
        <a:graphic>
          <a:graphicData uri="http://schemas.openxmlformats.org/presentationml/2006/ole">
            <p:oleObj spid="_x0000_s514054" name="Equation" r:id="rId7" imgW="495000" imgH="393480" progId="Equation.DSMT4">
              <p:embed/>
            </p:oleObj>
          </a:graphicData>
        </a:graphic>
      </p:graphicFrame>
      <p:graphicFrame>
        <p:nvGraphicFramePr>
          <p:cNvPr id="755727" name="Object 7"/>
          <p:cNvGraphicFramePr>
            <a:graphicFrameLocks noChangeAspect="1"/>
          </p:cNvGraphicFramePr>
          <p:nvPr/>
        </p:nvGraphicFramePr>
        <p:xfrm>
          <a:off x="8510588" y="5876925"/>
          <a:ext cx="557212" cy="388938"/>
        </p:xfrm>
        <a:graphic>
          <a:graphicData uri="http://schemas.openxmlformats.org/presentationml/2006/ole">
            <p:oleObj spid="_x0000_s514055" name="Equation" r:id="rId8" imgW="342720" imgH="266400" progId="Equation.DSMT4">
              <p:embed/>
            </p:oleObj>
          </a:graphicData>
        </a:graphic>
      </p:graphicFrame>
      <p:graphicFrame>
        <p:nvGraphicFramePr>
          <p:cNvPr id="755728" name="Object 8"/>
          <p:cNvGraphicFramePr>
            <a:graphicFrameLocks noChangeAspect="1"/>
          </p:cNvGraphicFramePr>
          <p:nvPr/>
        </p:nvGraphicFramePr>
        <p:xfrm>
          <a:off x="7956550" y="5867400"/>
          <a:ext cx="577850" cy="333375"/>
        </p:xfrm>
        <a:graphic>
          <a:graphicData uri="http://schemas.openxmlformats.org/presentationml/2006/ole">
            <p:oleObj spid="_x0000_s514056" name="Equation" r:id="rId9" imgW="355320" imgH="228600" progId="Equation.DSMT4">
              <p:embed/>
            </p:oleObj>
          </a:graphicData>
        </a:graphic>
      </p:graphicFrame>
      <p:sp>
        <p:nvSpPr>
          <p:cNvPr id="755729" name="Rectangle 17"/>
          <p:cNvSpPr>
            <a:spLocks noGrp="1" noChangeArrowheads="1"/>
          </p:cNvSpPr>
          <p:nvPr>
            <p:ph type="body" idx="1"/>
          </p:nvPr>
        </p:nvSpPr>
        <p:spPr>
          <a:xfrm>
            <a:off x="4038600" y="3810000"/>
            <a:ext cx="4800600" cy="1143000"/>
          </a:xfrm>
          <a:solidFill>
            <a:srgbClr val="FFFFCC"/>
          </a:solidFill>
        </p:spPr>
        <p:txBody>
          <a:bodyPr/>
          <a:lstStyle/>
          <a:p>
            <a:pPr marL="609600" indent="-609600">
              <a:lnSpc>
                <a:spcPct val="80000"/>
              </a:lnSpc>
              <a:buFontTx/>
              <a:buAutoNum type="arabicPeriod"/>
            </a:pPr>
            <a:r>
              <a:rPr lang="en-US" sz="1800">
                <a:solidFill>
                  <a:srgbClr val="A50021"/>
                </a:solidFill>
                <a:latin typeface="Monotype Corsiva" charset="0"/>
              </a:rPr>
              <a:t>Momentum is a vector quantity.</a:t>
            </a:r>
          </a:p>
          <a:p>
            <a:pPr marL="609600" indent="-609600">
              <a:lnSpc>
                <a:spcPct val="80000"/>
              </a:lnSpc>
              <a:buFontTx/>
              <a:buAutoNum type="arabicPeriod"/>
            </a:pPr>
            <a:r>
              <a:rPr lang="en-US" sz="1800">
                <a:solidFill>
                  <a:srgbClr val="A50021"/>
                </a:solidFill>
                <a:latin typeface="Monotype Corsiva" charset="0"/>
              </a:rPr>
              <a:t>The heavier the object the higher the momentum</a:t>
            </a:r>
          </a:p>
          <a:p>
            <a:pPr marL="609600" indent="-609600">
              <a:lnSpc>
                <a:spcPct val="80000"/>
              </a:lnSpc>
              <a:buFontTx/>
              <a:buAutoNum type="arabicPeriod"/>
            </a:pPr>
            <a:r>
              <a:rPr lang="en-US" sz="1800">
                <a:solidFill>
                  <a:srgbClr val="A50021"/>
                </a:solidFill>
                <a:latin typeface="Monotype Corsiva" charset="0"/>
              </a:rPr>
              <a:t>The higher the velocity the higher the momentum</a:t>
            </a:r>
          </a:p>
          <a:p>
            <a:pPr marL="609600" indent="-609600">
              <a:lnSpc>
                <a:spcPct val="80000"/>
              </a:lnSpc>
              <a:buFontTx/>
              <a:buAutoNum type="arabicPeriod"/>
            </a:pPr>
            <a:r>
              <a:rPr lang="en-US" sz="1800">
                <a:solidFill>
                  <a:srgbClr val="A50021"/>
                </a:solidFill>
                <a:latin typeface="Monotype Corsiva" charset="0"/>
              </a:rPr>
              <a:t>Its unit is kg.m/s </a:t>
            </a:r>
          </a:p>
        </p:txBody>
      </p:sp>
      <p:graphicFrame>
        <p:nvGraphicFramePr>
          <p:cNvPr id="755730" name="Object 9"/>
          <p:cNvGraphicFramePr>
            <a:graphicFrameLocks noChangeAspect="1"/>
          </p:cNvGraphicFramePr>
          <p:nvPr/>
        </p:nvGraphicFramePr>
        <p:xfrm>
          <a:off x="7716838" y="2952750"/>
          <a:ext cx="765175" cy="704850"/>
        </p:xfrm>
        <a:graphic>
          <a:graphicData uri="http://schemas.openxmlformats.org/presentationml/2006/ole">
            <p:oleObj spid="_x0000_s514057" name="Equation" r:id="rId10" imgW="228600" imgH="228600" progId="Equation.DSMT4">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83" name="Date Placeholder 3"/>
          <p:cNvSpPr>
            <a:spLocks noGrp="1"/>
          </p:cNvSpPr>
          <p:nvPr>
            <p:ph type="dt" sz="quarter" idx="10"/>
          </p:nvPr>
        </p:nvSpPr>
        <p:spPr>
          <a:noFill/>
        </p:spPr>
        <p:txBody>
          <a:bodyPr/>
          <a:lstStyle/>
          <a:p>
            <a:r>
              <a:rPr lang="en-US" smtClean="0"/>
              <a:t>Monday, June 27, 2011</a:t>
            </a:r>
            <a:endParaRPr lang="en-US" altLang="ko-KR">
              <a:ea typeface="Gulim" pitchFamily="34" charset="-127"/>
              <a:cs typeface="Gulim" pitchFamily="34" charset="-127"/>
            </a:endParaRPr>
          </a:p>
        </p:txBody>
      </p:sp>
      <p:sp>
        <p:nvSpPr>
          <p:cNvPr id="24584"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4585" name="Slide Number Placeholder 5"/>
          <p:cNvSpPr>
            <a:spLocks noGrp="1"/>
          </p:cNvSpPr>
          <p:nvPr>
            <p:ph type="sldNum" sz="quarter" idx="12"/>
          </p:nvPr>
        </p:nvSpPr>
        <p:spPr>
          <a:noFill/>
        </p:spPr>
        <p:txBody>
          <a:bodyPr/>
          <a:lstStyle/>
          <a:p>
            <a:fld id="{9BCED20C-91AD-BC4F-83FF-651CEB8076AA}" type="slidenum">
              <a:rPr lang="en-US"/>
              <a:pPr/>
              <a:t>4</a:t>
            </a:fld>
            <a:endParaRPr lang="en-US"/>
          </a:p>
        </p:txBody>
      </p:sp>
      <p:sp>
        <p:nvSpPr>
          <p:cNvPr id="24586" name="Rectangle 3"/>
          <p:cNvSpPr>
            <a:spLocks noGrp="1" noChangeArrowheads="1"/>
          </p:cNvSpPr>
          <p:nvPr>
            <p:ph type="title"/>
          </p:nvPr>
        </p:nvSpPr>
        <p:spPr>
          <a:xfrm>
            <a:off x="685800" y="228600"/>
            <a:ext cx="7772400" cy="533400"/>
          </a:xfrm>
        </p:spPr>
        <p:txBody>
          <a:bodyPr/>
          <a:lstStyle/>
          <a:p>
            <a:r>
              <a:rPr lang="en-US" sz="3600"/>
              <a:t>Linear Momentum and Forces</a:t>
            </a:r>
          </a:p>
        </p:txBody>
      </p:sp>
      <p:sp>
        <p:nvSpPr>
          <p:cNvPr id="756740" name="Text Box 4"/>
          <p:cNvSpPr txBox="1">
            <a:spLocks noChangeArrowheads="1"/>
          </p:cNvSpPr>
          <p:nvPr/>
        </p:nvSpPr>
        <p:spPr bwMode="auto">
          <a:xfrm>
            <a:off x="3581400" y="962025"/>
            <a:ext cx="51816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can we learn from this </a:t>
            </a:r>
            <a:r>
              <a:rPr lang="en-US" altLang="ko-KR" sz="2200">
                <a:solidFill>
                  <a:srgbClr val="FF0000"/>
                </a:solidFill>
                <a:latin typeface="Arial Narrow" charset="0"/>
                <a:ea typeface="Gulim" pitchFamily="34" charset="-127"/>
                <a:cs typeface="Gulim" pitchFamily="34" charset="-127"/>
              </a:rPr>
              <a:t>force</a:t>
            </a:r>
            <a:r>
              <a:rPr lang="en-US" sz="2200">
                <a:solidFill>
                  <a:srgbClr val="FF0000"/>
                </a:solidFill>
                <a:latin typeface="Arial Narrow" charset="0"/>
              </a:rPr>
              <a:t>-momentum relationship?</a:t>
            </a:r>
          </a:p>
        </p:txBody>
      </p:sp>
      <p:sp>
        <p:nvSpPr>
          <p:cNvPr id="756741" name="Text Box 5"/>
          <p:cNvSpPr txBox="1">
            <a:spLocks noChangeArrowheads="1"/>
          </p:cNvSpPr>
          <p:nvPr/>
        </p:nvSpPr>
        <p:spPr bwMode="auto">
          <a:xfrm>
            <a:off x="685800" y="4191000"/>
            <a:ext cx="3276600" cy="112553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Something else we can do with this relationship.  What do you think it is?</a:t>
            </a:r>
          </a:p>
        </p:txBody>
      </p:sp>
      <p:graphicFrame>
        <p:nvGraphicFramePr>
          <p:cNvPr id="756742" name="Object 2"/>
          <p:cNvGraphicFramePr>
            <a:graphicFrameLocks noChangeAspect="1"/>
          </p:cNvGraphicFramePr>
          <p:nvPr/>
        </p:nvGraphicFramePr>
        <p:xfrm>
          <a:off x="457200" y="879475"/>
          <a:ext cx="2905125" cy="873125"/>
        </p:xfrm>
        <a:graphic>
          <a:graphicData uri="http://schemas.openxmlformats.org/presentationml/2006/ole">
            <p:oleObj spid="_x0000_s515074" name="Equation" r:id="rId3" imgW="1358900" imgH="457200" progId="Equation.DSMT4">
              <p:embed/>
            </p:oleObj>
          </a:graphicData>
        </a:graphic>
      </p:graphicFrame>
      <p:sp>
        <p:nvSpPr>
          <p:cNvPr id="756743" name="Text Box 7"/>
          <p:cNvSpPr txBox="1">
            <a:spLocks noChangeArrowheads="1"/>
          </p:cNvSpPr>
          <p:nvPr/>
        </p:nvSpPr>
        <p:spPr bwMode="auto">
          <a:xfrm>
            <a:off x="4343400" y="4191000"/>
            <a:ext cx="4114800" cy="1125538"/>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The relationship can be used to study the case where the mass changes as a function of time.</a:t>
            </a:r>
          </a:p>
        </p:txBody>
      </p:sp>
      <p:sp>
        <p:nvSpPr>
          <p:cNvPr id="756744" name="Text Box 8"/>
          <p:cNvSpPr txBox="1">
            <a:spLocks noChangeArrowheads="1"/>
          </p:cNvSpPr>
          <p:nvPr/>
        </p:nvSpPr>
        <p:spPr bwMode="auto">
          <a:xfrm>
            <a:off x="685800" y="5610225"/>
            <a:ext cx="23622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Can you think of a few cases like this?</a:t>
            </a:r>
          </a:p>
        </p:txBody>
      </p:sp>
      <p:sp>
        <p:nvSpPr>
          <p:cNvPr id="756745" name="Text Box 9"/>
          <p:cNvSpPr txBox="1">
            <a:spLocks noChangeArrowheads="1"/>
          </p:cNvSpPr>
          <p:nvPr/>
        </p:nvSpPr>
        <p:spPr bwMode="auto">
          <a:xfrm>
            <a:off x="3429000" y="6173788"/>
            <a:ext cx="2590800" cy="455612"/>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Motion of a meteorite</a:t>
            </a:r>
          </a:p>
        </p:txBody>
      </p:sp>
      <p:sp>
        <p:nvSpPr>
          <p:cNvPr id="756746" name="Text Box 10"/>
          <p:cNvSpPr txBox="1">
            <a:spLocks noChangeArrowheads="1"/>
          </p:cNvSpPr>
          <p:nvPr/>
        </p:nvSpPr>
        <p:spPr bwMode="auto">
          <a:xfrm>
            <a:off x="6172200" y="6172200"/>
            <a:ext cx="2133600" cy="455613"/>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Motion of a rocket </a:t>
            </a:r>
          </a:p>
        </p:txBody>
      </p:sp>
      <p:sp>
        <p:nvSpPr>
          <p:cNvPr id="756747" name="Rectangle 11"/>
          <p:cNvSpPr>
            <a:spLocks noGrp="1" noChangeArrowheads="1"/>
          </p:cNvSpPr>
          <p:nvPr>
            <p:ph type="body" idx="1"/>
          </p:nvPr>
        </p:nvSpPr>
        <p:spPr>
          <a:xfrm>
            <a:off x="685800" y="1905000"/>
            <a:ext cx="7772400" cy="2133600"/>
          </a:xfrm>
          <a:noFill/>
        </p:spPr>
        <p:txBody>
          <a:bodyPr/>
          <a:lstStyle/>
          <a:p>
            <a:pPr marL="609600" indent="-609600">
              <a:lnSpc>
                <a:spcPct val="90000"/>
              </a:lnSpc>
            </a:pPr>
            <a:r>
              <a:rPr lang="en-US" sz="2400"/>
              <a:t>The rate of the change of particle’s momentum is the same as the net force exerted on it.</a:t>
            </a:r>
          </a:p>
          <a:p>
            <a:pPr marL="609600" indent="-609600">
              <a:lnSpc>
                <a:spcPct val="90000"/>
              </a:lnSpc>
            </a:pPr>
            <a:r>
              <a:rPr lang="en-US" sz="2400"/>
              <a:t>When the net force is 0, the particle’s linear momentum is a constant as a function of time.</a:t>
            </a:r>
          </a:p>
          <a:p>
            <a:pPr marL="609600" indent="-609600">
              <a:lnSpc>
                <a:spcPct val="90000"/>
              </a:lnSpc>
            </a:pPr>
            <a:r>
              <a:rPr lang="en-US" sz="2400"/>
              <a:t>If a particle is isolated, the particle experiences no net force. Therefore its momentum does not change and is conserved.</a:t>
            </a:r>
            <a:endParaRPr lang="en-US"/>
          </a:p>
        </p:txBody>
      </p:sp>
      <p:graphicFrame>
        <p:nvGraphicFramePr>
          <p:cNvPr id="756748" name="Object 3"/>
          <p:cNvGraphicFramePr>
            <a:graphicFrameLocks noChangeAspect="1"/>
          </p:cNvGraphicFramePr>
          <p:nvPr/>
        </p:nvGraphicFramePr>
        <p:xfrm>
          <a:off x="4102100" y="5402263"/>
          <a:ext cx="1060450" cy="641350"/>
        </p:xfrm>
        <a:graphic>
          <a:graphicData uri="http://schemas.openxmlformats.org/presentationml/2006/ole">
            <p:oleObj spid="_x0000_s515075" name="Equation" r:id="rId4" imgW="685800" imgH="406400" progId="Equation.DSMT4">
              <p:embed/>
            </p:oleObj>
          </a:graphicData>
        </a:graphic>
      </p:graphicFrame>
      <p:graphicFrame>
        <p:nvGraphicFramePr>
          <p:cNvPr id="756749" name="Object 4"/>
          <p:cNvGraphicFramePr>
            <a:graphicFrameLocks noChangeAspect="1"/>
          </p:cNvGraphicFramePr>
          <p:nvPr/>
        </p:nvGraphicFramePr>
        <p:xfrm>
          <a:off x="5257800" y="5334000"/>
          <a:ext cx="941388" cy="698500"/>
        </p:xfrm>
        <a:graphic>
          <a:graphicData uri="http://schemas.openxmlformats.org/presentationml/2006/ole">
            <p:oleObj spid="_x0000_s515076" name="Equation" r:id="rId5" imgW="609600" imgH="444500" progId="Equation.DSMT4">
              <p:embed/>
            </p:oleObj>
          </a:graphicData>
        </a:graphic>
      </p:graphicFrame>
      <p:graphicFrame>
        <p:nvGraphicFramePr>
          <p:cNvPr id="756750" name="Object 5"/>
          <p:cNvGraphicFramePr>
            <a:graphicFrameLocks noChangeAspect="1"/>
          </p:cNvGraphicFramePr>
          <p:nvPr/>
        </p:nvGraphicFramePr>
        <p:xfrm>
          <a:off x="6216650" y="5381625"/>
          <a:ext cx="744538" cy="638175"/>
        </p:xfrm>
        <a:graphic>
          <a:graphicData uri="http://schemas.openxmlformats.org/presentationml/2006/ole">
            <p:oleObj spid="_x0000_s515077" name="Equation" r:id="rId6" imgW="482600" imgH="406400" progId="Equation.DSMT4">
              <p:embed/>
            </p:oleObj>
          </a:graphicData>
        </a:graphic>
      </p:graphicFrame>
      <p:graphicFrame>
        <p:nvGraphicFramePr>
          <p:cNvPr id="756751" name="Object 6"/>
          <p:cNvGraphicFramePr>
            <a:graphicFrameLocks noChangeAspect="1"/>
          </p:cNvGraphicFramePr>
          <p:nvPr/>
        </p:nvGraphicFramePr>
        <p:xfrm>
          <a:off x="7027863" y="5364163"/>
          <a:ext cx="706437" cy="641350"/>
        </p:xfrm>
        <a:graphic>
          <a:graphicData uri="http://schemas.openxmlformats.org/presentationml/2006/ole">
            <p:oleObj spid="_x0000_s515078" name="Equation" r:id="rId7" imgW="457200" imgH="40640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10" name="Date Placeholder 3"/>
          <p:cNvSpPr>
            <a:spLocks noGrp="1"/>
          </p:cNvSpPr>
          <p:nvPr>
            <p:ph type="dt" sz="quarter" idx="10"/>
          </p:nvPr>
        </p:nvSpPr>
        <p:spPr>
          <a:noFill/>
        </p:spPr>
        <p:txBody>
          <a:bodyPr/>
          <a:lstStyle/>
          <a:p>
            <a:r>
              <a:rPr lang="en-US" smtClean="0"/>
              <a:t>Monday, June 27, 2011</a:t>
            </a:r>
            <a:endParaRPr lang="en-US"/>
          </a:p>
        </p:txBody>
      </p:sp>
      <p:sp>
        <p:nvSpPr>
          <p:cNvPr id="25611"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5612" name="Slide Number Placeholder 5"/>
          <p:cNvSpPr>
            <a:spLocks noGrp="1"/>
          </p:cNvSpPr>
          <p:nvPr>
            <p:ph type="sldNum" sz="quarter" idx="12"/>
          </p:nvPr>
        </p:nvSpPr>
        <p:spPr>
          <a:noFill/>
        </p:spPr>
        <p:txBody>
          <a:bodyPr/>
          <a:lstStyle/>
          <a:p>
            <a:fld id="{7F9D1919-FF8B-F04F-B56A-35A764174F3A}" type="slidenum">
              <a:rPr lang="en-US"/>
              <a:pPr/>
              <a:t>5</a:t>
            </a:fld>
            <a:endParaRPr lang="en-US"/>
          </a:p>
        </p:txBody>
      </p:sp>
      <p:sp>
        <p:nvSpPr>
          <p:cNvPr id="25613" name="Rectangle 2"/>
          <p:cNvSpPr>
            <a:spLocks noGrp="1" noChangeArrowheads="1"/>
          </p:cNvSpPr>
          <p:nvPr>
            <p:ph type="title"/>
          </p:nvPr>
        </p:nvSpPr>
        <p:spPr>
          <a:xfrm>
            <a:off x="685800" y="228600"/>
            <a:ext cx="7848600" cy="914400"/>
          </a:xfrm>
        </p:spPr>
        <p:txBody>
          <a:bodyPr/>
          <a:lstStyle/>
          <a:p>
            <a:r>
              <a:rPr lang="en-US" sz="3600"/>
              <a:t>Conservation of Linear Momentum in a Two Particle System</a:t>
            </a:r>
          </a:p>
        </p:txBody>
      </p:sp>
      <p:sp>
        <p:nvSpPr>
          <p:cNvPr id="370691" name="Text Box 3"/>
          <p:cNvSpPr txBox="1">
            <a:spLocks noChangeArrowheads="1"/>
          </p:cNvSpPr>
          <p:nvPr/>
        </p:nvSpPr>
        <p:spPr bwMode="auto">
          <a:xfrm>
            <a:off x="838200" y="1266825"/>
            <a:ext cx="75438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Consider an isolated system with two particles that do not have any external forces exerting on it.    What is the impact of Newton’s 3</a:t>
            </a:r>
            <a:r>
              <a:rPr lang="en-US" sz="2200" baseline="30000">
                <a:solidFill>
                  <a:srgbClr val="FF0000"/>
                </a:solidFill>
                <a:latin typeface="Arial Narrow" charset="0"/>
              </a:rPr>
              <a:t>rd</a:t>
            </a:r>
            <a:r>
              <a:rPr lang="en-US" sz="2200">
                <a:solidFill>
                  <a:srgbClr val="FF0000"/>
                </a:solidFill>
                <a:latin typeface="Arial Narrow" charset="0"/>
              </a:rPr>
              <a:t> Law?</a:t>
            </a:r>
          </a:p>
        </p:txBody>
      </p:sp>
      <p:sp>
        <p:nvSpPr>
          <p:cNvPr id="370692" name="Text Box 4"/>
          <p:cNvSpPr txBox="1">
            <a:spLocks noChangeArrowheads="1"/>
          </p:cNvSpPr>
          <p:nvPr/>
        </p:nvSpPr>
        <p:spPr bwMode="auto">
          <a:xfrm>
            <a:off x="838200" y="3200400"/>
            <a:ext cx="3276600" cy="7905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Now how would the momenta of these particles look like?</a:t>
            </a:r>
          </a:p>
        </p:txBody>
      </p:sp>
      <p:sp>
        <p:nvSpPr>
          <p:cNvPr id="370693" name="Text Box 5"/>
          <p:cNvSpPr txBox="1">
            <a:spLocks noChangeArrowheads="1"/>
          </p:cNvSpPr>
          <p:nvPr/>
        </p:nvSpPr>
        <p:spPr bwMode="auto">
          <a:xfrm>
            <a:off x="762000" y="2057400"/>
            <a:ext cx="7848600" cy="1108075"/>
          </a:xfrm>
          <a:prstGeom prst="rect">
            <a:avLst/>
          </a:prstGeom>
          <a:noFill/>
          <a:ln w="28575">
            <a:noFill/>
            <a:miter lim="800000"/>
            <a:headEnd/>
            <a:tailEnd/>
          </a:ln>
        </p:spPr>
        <p:txBody>
          <a:bodyPr>
            <a:prstTxWarp prst="textNoShape">
              <a:avLst/>
            </a:prstTxWarp>
            <a:spAutoFit/>
          </a:bodyPr>
          <a:lstStyle/>
          <a:p>
            <a:pPr>
              <a:spcBef>
                <a:spcPct val="20000"/>
              </a:spcBef>
            </a:pPr>
            <a:r>
              <a:rPr lang="en-US" sz="2200" dirty="0">
                <a:solidFill>
                  <a:srgbClr val="FF0000"/>
                </a:solidFill>
                <a:latin typeface="Monotype Corsiva" charset="0"/>
              </a:rPr>
              <a:t>If particle#1 exerts force on particle #2, there must be </a:t>
            </a:r>
            <a:r>
              <a:rPr lang="en-US" sz="2200" dirty="0" smtClean="0">
                <a:solidFill>
                  <a:srgbClr val="FF0000"/>
                </a:solidFill>
                <a:latin typeface="Monotype Corsiva" charset="0"/>
              </a:rPr>
              <a:t>a reaction </a:t>
            </a:r>
            <a:r>
              <a:rPr lang="en-US" sz="2200" dirty="0">
                <a:solidFill>
                  <a:srgbClr val="FF0000"/>
                </a:solidFill>
                <a:latin typeface="Monotype Corsiva" charset="0"/>
              </a:rPr>
              <a:t>force that the particle #2 exerts on #</a:t>
            </a:r>
            <a:r>
              <a:rPr lang="en-US" sz="2200" dirty="0" smtClean="0">
                <a:solidFill>
                  <a:srgbClr val="FF0000"/>
                </a:solidFill>
                <a:latin typeface="Monotype Corsiva" charset="0"/>
              </a:rPr>
              <a:t>1.   </a:t>
            </a:r>
            <a:r>
              <a:rPr lang="en-US" sz="2200" dirty="0">
                <a:solidFill>
                  <a:srgbClr val="FF0000"/>
                </a:solidFill>
                <a:latin typeface="Monotype Corsiva" charset="0"/>
              </a:rPr>
              <a:t>Both the forces are internal forces, and</a:t>
            </a:r>
            <a:r>
              <a:rPr lang="en-US" sz="2200" dirty="0" smtClean="0">
                <a:solidFill>
                  <a:srgbClr val="FF0000"/>
                </a:solidFill>
                <a:latin typeface="Monotype Corsiva" charset="0"/>
              </a:rPr>
              <a:t> thus the </a:t>
            </a:r>
            <a:r>
              <a:rPr lang="en-US" sz="2200" dirty="0">
                <a:solidFill>
                  <a:schemeClr val="accent2"/>
                </a:solidFill>
                <a:latin typeface="Monotype Corsiva" charset="0"/>
              </a:rPr>
              <a:t>net force in the entire SYSTEM is </a:t>
            </a:r>
            <a:r>
              <a:rPr lang="en-US" sz="2200" b="1" u="sng" dirty="0">
                <a:solidFill>
                  <a:schemeClr val="accent2"/>
                </a:solidFill>
                <a:latin typeface="Monotype Corsiva" charset="0"/>
              </a:rPr>
              <a:t>still 0</a:t>
            </a:r>
            <a:r>
              <a:rPr lang="en-US" sz="2200" dirty="0">
                <a:solidFill>
                  <a:srgbClr val="FF0000"/>
                </a:solidFill>
                <a:latin typeface="Monotype Corsiva" charset="0"/>
              </a:rPr>
              <a:t>. </a:t>
            </a:r>
          </a:p>
        </p:txBody>
      </p:sp>
      <p:sp>
        <p:nvSpPr>
          <p:cNvPr id="370694" name="Text Box 6"/>
          <p:cNvSpPr txBox="1">
            <a:spLocks noChangeArrowheads="1"/>
          </p:cNvSpPr>
          <p:nvPr/>
        </p:nvSpPr>
        <p:spPr bwMode="auto">
          <a:xfrm>
            <a:off x="4419600" y="3200400"/>
            <a:ext cx="4495800" cy="79057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Let say that the particle #1 has momentum </a:t>
            </a:r>
            <a:r>
              <a:rPr lang="en-US" sz="2200" b="1">
                <a:solidFill>
                  <a:srgbClr val="FF0000"/>
                </a:solidFill>
                <a:latin typeface="Monotype Corsiva" charset="0"/>
              </a:rPr>
              <a:t>p</a:t>
            </a:r>
            <a:r>
              <a:rPr lang="en-US" sz="2200" b="1" baseline="-25000">
                <a:solidFill>
                  <a:srgbClr val="FF0000"/>
                </a:solidFill>
                <a:latin typeface="Monotype Corsiva" charset="0"/>
              </a:rPr>
              <a:t>1</a:t>
            </a:r>
            <a:r>
              <a:rPr lang="en-US" sz="2200">
                <a:solidFill>
                  <a:srgbClr val="FF0000"/>
                </a:solidFill>
                <a:latin typeface="Monotype Corsiva" charset="0"/>
              </a:rPr>
              <a:t> and #2 has </a:t>
            </a:r>
            <a:r>
              <a:rPr lang="en-US" sz="2200" b="1">
                <a:solidFill>
                  <a:srgbClr val="FF0000"/>
                </a:solidFill>
                <a:latin typeface="Monotype Corsiva" charset="0"/>
              </a:rPr>
              <a:t>p</a:t>
            </a:r>
            <a:r>
              <a:rPr lang="en-US" sz="2200" b="1" baseline="-25000">
                <a:solidFill>
                  <a:srgbClr val="FF0000"/>
                </a:solidFill>
                <a:latin typeface="Monotype Corsiva" charset="0"/>
              </a:rPr>
              <a:t>2</a:t>
            </a:r>
            <a:r>
              <a:rPr lang="en-US" sz="2200" b="1">
                <a:solidFill>
                  <a:srgbClr val="FF0000"/>
                </a:solidFill>
                <a:latin typeface="Monotype Corsiva" charset="0"/>
              </a:rPr>
              <a:t> </a:t>
            </a:r>
            <a:r>
              <a:rPr lang="en-US" sz="2200">
                <a:solidFill>
                  <a:srgbClr val="FF0000"/>
                </a:solidFill>
                <a:latin typeface="Monotype Corsiva" charset="0"/>
              </a:rPr>
              <a:t>at some point of time.</a:t>
            </a:r>
          </a:p>
        </p:txBody>
      </p:sp>
      <p:sp>
        <p:nvSpPr>
          <p:cNvPr id="370695" name="Text Box 7"/>
          <p:cNvSpPr txBox="1">
            <a:spLocks noChangeArrowheads="1"/>
          </p:cNvSpPr>
          <p:nvPr/>
        </p:nvSpPr>
        <p:spPr bwMode="auto">
          <a:xfrm>
            <a:off x="838200" y="4086225"/>
            <a:ext cx="2286000" cy="79057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Using momentum-force relationship</a:t>
            </a:r>
          </a:p>
        </p:txBody>
      </p:sp>
      <p:graphicFrame>
        <p:nvGraphicFramePr>
          <p:cNvPr id="370696" name="Object 2"/>
          <p:cNvGraphicFramePr>
            <a:graphicFrameLocks noChangeAspect="1"/>
          </p:cNvGraphicFramePr>
          <p:nvPr/>
        </p:nvGraphicFramePr>
        <p:xfrm>
          <a:off x="3359150" y="4164013"/>
          <a:ext cx="1120775" cy="712787"/>
        </p:xfrm>
        <a:graphic>
          <a:graphicData uri="http://schemas.openxmlformats.org/presentationml/2006/ole">
            <p:oleObj spid="_x0000_s516098" name="Equation" r:id="rId3" imgW="660240" imgH="393480" progId="Equation.DSMT4">
              <p:embed/>
            </p:oleObj>
          </a:graphicData>
        </a:graphic>
      </p:graphicFrame>
      <p:sp>
        <p:nvSpPr>
          <p:cNvPr id="370697" name="Text Box 9"/>
          <p:cNvSpPr txBox="1">
            <a:spLocks noChangeArrowheads="1"/>
          </p:cNvSpPr>
          <p:nvPr/>
        </p:nvSpPr>
        <p:spPr bwMode="auto">
          <a:xfrm>
            <a:off x="838200" y="4953000"/>
            <a:ext cx="2286000" cy="790575"/>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And since net force of this system is 0</a:t>
            </a:r>
          </a:p>
        </p:txBody>
      </p:sp>
      <p:graphicFrame>
        <p:nvGraphicFramePr>
          <p:cNvPr id="370698" name="Object 3"/>
          <p:cNvGraphicFramePr>
            <a:graphicFrameLocks noChangeAspect="1"/>
          </p:cNvGraphicFramePr>
          <p:nvPr/>
        </p:nvGraphicFramePr>
        <p:xfrm>
          <a:off x="2036763" y="5757863"/>
          <a:ext cx="1816100" cy="525462"/>
        </p:xfrm>
        <a:graphic>
          <a:graphicData uri="http://schemas.openxmlformats.org/presentationml/2006/ole">
            <p:oleObj spid="_x0000_s516099" name="Equation" r:id="rId4" imgW="990600" imgH="292100" progId="Equation.DSMT4">
              <p:embed/>
            </p:oleObj>
          </a:graphicData>
        </a:graphic>
      </p:graphicFrame>
      <p:sp>
        <p:nvSpPr>
          <p:cNvPr id="370699" name="Text Box 11"/>
          <p:cNvSpPr txBox="1">
            <a:spLocks noChangeArrowheads="1"/>
          </p:cNvSpPr>
          <p:nvPr/>
        </p:nvSpPr>
        <p:spPr bwMode="auto">
          <a:xfrm>
            <a:off x="838200" y="5791200"/>
            <a:ext cx="1143000" cy="455613"/>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Therefore</a:t>
            </a:r>
          </a:p>
        </p:txBody>
      </p:sp>
      <p:graphicFrame>
        <p:nvGraphicFramePr>
          <p:cNvPr id="370700" name="Object 4"/>
          <p:cNvGraphicFramePr>
            <a:graphicFrameLocks noChangeAspect="1"/>
          </p:cNvGraphicFramePr>
          <p:nvPr/>
        </p:nvGraphicFramePr>
        <p:xfrm>
          <a:off x="3332163" y="5072063"/>
          <a:ext cx="630237" cy="566737"/>
        </p:xfrm>
        <a:graphic>
          <a:graphicData uri="http://schemas.openxmlformats.org/presentationml/2006/ole">
            <p:oleObj spid="_x0000_s516100" name="Equation" r:id="rId5" imgW="342900" imgH="304800" progId="Equation.DSMT4">
              <p:embed/>
            </p:oleObj>
          </a:graphicData>
        </a:graphic>
      </p:graphicFrame>
      <p:sp>
        <p:nvSpPr>
          <p:cNvPr id="370701" name="Text Box 13"/>
          <p:cNvSpPr txBox="1">
            <a:spLocks noChangeArrowheads="1"/>
          </p:cNvSpPr>
          <p:nvPr/>
        </p:nvSpPr>
        <p:spPr bwMode="auto">
          <a:xfrm>
            <a:off x="3886200" y="5822950"/>
            <a:ext cx="5181600" cy="425450"/>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The total linear momentum of the system is conserved!!!</a:t>
            </a:r>
          </a:p>
        </p:txBody>
      </p:sp>
      <p:sp>
        <p:nvSpPr>
          <p:cNvPr id="370702" name="Text Box 14"/>
          <p:cNvSpPr txBox="1">
            <a:spLocks noChangeArrowheads="1"/>
          </p:cNvSpPr>
          <p:nvPr/>
        </p:nvSpPr>
        <p:spPr bwMode="auto">
          <a:xfrm>
            <a:off x="4502150" y="4252913"/>
            <a:ext cx="603250" cy="457200"/>
          </a:xfrm>
          <a:prstGeom prst="rect">
            <a:avLst/>
          </a:prstGeom>
          <a:noFill/>
          <a:ln w="9525">
            <a:noFill/>
            <a:miter lim="800000"/>
            <a:headEnd/>
            <a:tailEnd/>
          </a:ln>
        </p:spPr>
        <p:txBody>
          <a:bodyPr wrap="none">
            <a:prstTxWarp prst="textNoShape">
              <a:avLst/>
            </a:prstTxWarp>
            <a:spAutoFit/>
          </a:bodyPr>
          <a:lstStyle/>
          <a:p>
            <a:r>
              <a:rPr lang="en-US">
                <a:solidFill>
                  <a:srgbClr val="FF0000"/>
                </a:solidFill>
                <a:latin typeface="Arial Narrow" charset="0"/>
              </a:rPr>
              <a:t>and</a:t>
            </a:r>
          </a:p>
        </p:txBody>
      </p:sp>
      <p:graphicFrame>
        <p:nvGraphicFramePr>
          <p:cNvPr id="370703" name="Object 5"/>
          <p:cNvGraphicFramePr>
            <a:graphicFrameLocks noChangeAspect="1"/>
          </p:cNvGraphicFramePr>
          <p:nvPr/>
        </p:nvGraphicFramePr>
        <p:xfrm>
          <a:off x="3994150" y="5081588"/>
          <a:ext cx="1263650" cy="468312"/>
        </p:xfrm>
        <a:graphic>
          <a:graphicData uri="http://schemas.openxmlformats.org/presentationml/2006/ole">
            <p:oleObj spid="_x0000_s516101" name="Equation" r:id="rId6" imgW="736600" imgH="254000" progId="Equation.DSMT4">
              <p:embed/>
            </p:oleObj>
          </a:graphicData>
        </a:graphic>
      </p:graphicFrame>
      <p:graphicFrame>
        <p:nvGraphicFramePr>
          <p:cNvPr id="370704" name="Object 6"/>
          <p:cNvGraphicFramePr>
            <a:graphicFrameLocks noChangeAspect="1"/>
          </p:cNvGraphicFramePr>
          <p:nvPr/>
        </p:nvGraphicFramePr>
        <p:xfrm>
          <a:off x="5256213" y="4975225"/>
          <a:ext cx="1385887" cy="776288"/>
        </p:xfrm>
        <a:graphic>
          <a:graphicData uri="http://schemas.openxmlformats.org/presentationml/2006/ole">
            <p:oleObj spid="_x0000_s516102" name="Equation" r:id="rId7" imgW="774700" imgH="419100" progId="Equation.DSMT4">
              <p:embed/>
            </p:oleObj>
          </a:graphicData>
        </a:graphic>
      </p:graphicFrame>
      <p:graphicFrame>
        <p:nvGraphicFramePr>
          <p:cNvPr id="370705" name="Object 7"/>
          <p:cNvGraphicFramePr>
            <a:graphicFrameLocks noChangeAspect="1"/>
          </p:cNvGraphicFramePr>
          <p:nvPr/>
        </p:nvGraphicFramePr>
        <p:xfrm>
          <a:off x="6675438" y="5000625"/>
          <a:ext cx="1470025" cy="727075"/>
        </p:xfrm>
        <a:graphic>
          <a:graphicData uri="http://schemas.openxmlformats.org/presentationml/2006/ole">
            <p:oleObj spid="_x0000_s516103" name="Equation" r:id="rId8" imgW="876240" imgH="393480" progId="Equation.DSMT4">
              <p:embed/>
            </p:oleObj>
          </a:graphicData>
        </a:graphic>
      </p:graphicFrame>
      <p:graphicFrame>
        <p:nvGraphicFramePr>
          <p:cNvPr id="370706" name="Object 8"/>
          <p:cNvGraphicFramePr>
            <a:graphicFrameLocks noChangeAspect="1"/>
          </p:cNvGraphicFramePr>
          <p:nvPr/>
        </p:nvGraphicFramePr>
        <p:xfrm>
          <a:off x="8229600" y="5200650"/>
          <a:ext cx="442913" cy="328613"/>
        </p:xfrm>
        <a:graphic>
          <a:graphicData uri="http://schemas.openxmlformats.org/presentationml/2006/ole">
            <p:oleObj spid="_x0000_s516104" name="Equation" r:id="rId9" imgW="241200" imgH="177480" progId="Equation.3">
              <p:embed/>
            </p:oleObj>
          </a:graphicData>
        </a:graphic>
      </p:graphicFrame>
      <p:graphicFrame>
        <p:nvGraphicFramePr>
          <p:cNvPr id="370707" name="Object 9"/>
          <p:cNvGraphicFramePr>
            <a:graphicFrameLocks noChangeAspect="1"/>
          </p:cNvGraphicFramePr>
          <p:nvPr/>
        </p:nvGraphicFramePr>
        <p:xfrm>
          <a:off x="5241925" y="4167188"/>
          <a:ext cx="1096963" cy="673100"/>
        </p:xfrm>
        <a:graphic>
          <a:graphicData uri="http://schemas.openxmlformats.org/presentationml/2006/ole">
            <p:oleObj spid="_x0000_s516105" name="Equation" r:id="rId10" imgW="685800" imgH="393480" progId="Equation.DSMT4">
              <p:embed/>
            </p:oleObj>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34" name="Date Placeholder 3"/>
          <p:cNvSpPr>
            <a:spLocks noGrp="1"/>
          </p:cNvSpPr>
          <p:nvPr>
            <p:ph type="dt" sz="quarter" idx="10"/>
          </p:nvPr>
        </p:nvSpPr>
        <p:spPr>
          <a:noFill/>
        </p:spPr>
        <p:txBody>
          <a:bodyPr/>
          <a:lstStyle/>
          <a:p>
            <a:r>
              <a:rPr lang="en-US" smtClean="0"/>
              <a:t>Monday, June 27, 2011</a:t>
            </a:r>
            <a:endParaRPr lang="en-US"/>
          </a:p>
        </p:txBody>
      </p:sp>
      <p:sp>
        <p:nvSpPr>
          <p:cNvPr id="26635"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6636" name="Slide Number Placeholder 5"/>
          <p:cNvSpPr>
            <a:spLocks noGrp="1"/>
          </p:cNvSpPr>
          <p:nvPr>
            <p:ph type="sldNum" sz="quarter" idx="12"/>
          </p:nvPr>
        </p:nvSpPr>
        <p:spPr>
          <a:noFill/>
        </p:spPr>
        <p:txBody>
          <a:bodyPr/>
          <a:lstStyle/>
          <a:p>
            <a:fld id="{3C74CBF8-C83F-954E-B468-9C69961A5E60}" type="slidenum">
              <a:rPr lang="en-US"/>
              <a:pPr/>
              <a:t>6</a:t>
            </a:fld>
            <a:endParaRPr lang="en-US"/>
          </a:p>
        </p:txBody>
      </p:sp>
      <p:sp>
        <p:nvSpPr>
          <p:cNvPr id="348162" name="Rectangle 2"/>
          <p:cNvSpPr>
            <a:spLocks noChangeArrowheads="1"/>
          </p:cNvSpPr>
          <p:nvPr/>
        </p:nvSpPr>
        <p:spPr bwMode="auto">
          <a:xfrm>
            <a:off x="5638800" y="1447800"/>
            <a:ext cx="3124200" cy="609600"/>
          </a:xfrm>
          <a:prstGeom prst="rect">
            <a:avLst/>
          </a:prstGeom>
          <a:solidFill>
            <a:srgbClr val="FFFFCC"/>
          </a:solidFill>
          <a:ln w="28575">
            <a:solidFill>
              <a:srgbClr val="A50021"/>
            </a:solidFill>
            <a:miter lim="800000"/>
            <a:headEnd/>
            <a:tailEnd/>
          </a:ln>
        </p:spPr>
        <p:txBody>
          <a:bodyPr wrap="none" anchor="ctr">
            <a:prstTxWarp prst="textNoShape">
              <a:avLst/>
            </a:prstTxWarp>
            <a:spAutoFit/>
          </a:bodyPr>
          <a:lstStyle/>
          <a:p>
            <a:endParaRPr lang="en-US"/>
          </a:p>
        </p:txBody>
      </p:sp>
      <p:sp>
        <p:nvSpPr>
          <p:cNvPr id="26638" name="Rectangle 3"/>
          <p:cNvSpPr>
            <a:spLocks noGrp="1" noChangeArrowheads="1"/>
          </p:cNvSpPr>
          <p:nvPr>
            <p:ph type="title"/>
          </p:nvPr>
        </p:nvSpPr>
        <p:spPr>
          <a:xfrm>
            <a:off x="685800" y="228600"/>
            <a:ext cx="7848600" cy="914400"/>
          </a:xfrm>
        </p:spPr>
        <p:txBody>
          <a:bodyPr/>
          <a:lstStyle/>
          <a:p>
            <a:r>
              <a:rPr lang="en-US" sz="3600"/>
              <a:t>More on Conservation of Linear Momentum in a Two Body System</a:t>
            </a:r>
          </a:p>
        </p:txBody>
      </p:sp>
      <p:sp>
        <p:nvSpPr>
          <p:cNvPr id="348164" name="Text Box 4"/>
          <p:cNvSpPr txBox="1">
            <a:spLocks noChangeArrowheads="1"/>
          </p:cNvSpPr>
          <p:nvPr/>
        </p:nvSpPr>
        <p:spPr bwMode="auto">
          <a:xfrm>
            <a:off x="609600" y="2362200"/>
            <a:ext cx="2514600" cy="45561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What does this mean?</a:t>
            </a:r>
          </a:p>
        </p:txBody>
      </p:sp>
      <p:sp>
        <p:nvSpPr>
          <p:cNvPr id="348165" name="Text Box 5"/>
          <p:cNvSpPr txBox="1">
            <a:spLocks noChangeArrowheads="1"/>
          </p:cNvSpPr>
          <p:nvPr/>
        </p:nvSpPr>
        <p:spPr bwMode="auto">
          <a:xfrm>
            <a:off x="3352800" y="2286000"/>
            <a:ext cx="5334000" cy="1096963"/>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As in the case of energy conservation, this means that the total vector sum of all momenta in the system is the same before and after any interactions</a:t>
            </a:r>
          </a:p>
        </p:txBody>
      </p:sp>
      <p:sp>
        <p:nvSpPr>
          <p:cNvPr id="348166" name="Text Box 6"/>
          <p:cNvSpPr txBox="1">
            <a:spLocks noChangeArrowheads="1"/>
          </p:cNvSpPr>
          <p:nvPr/>
        </p:nvSpPr>
        <p:spPr bwMode="auto">
          <a:xfrm>
            <a:off x="457200" y="3506788"/>
            <a:ext cx="5029200" cy="455612"/>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Mathematically this statement can be written as </a:t>
            </a:r>
          </a:p>
        </p:txBody>
      </p:sp>
      <p:sp>
        <p:nvSpPr>
          <p:cNvPr id="348167" name="Text Box 7"/>
          <p:cNvSpPr txBox="1">
            <a:spLocks noChangeArrowheads="1"/>
          </p:cNvSpPr>
          <p:nvPr/>
        </p:nvSpPr>
        <p:spPr bwMode="auto">
          <a:xfrm>
            <a:off x="4343400" y="4953000"/>
            <a:ext cx="4495800" cy="1125538"/>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Monotype Corsiva" charset="0"/>
              </a:rPr>
              <a:t>Whenever two or more particles in an </a:t>
            </a:r>
            <a:r>
              <a:rPr lang="en-US" sz="2200" b="1" u="sng">
                <a:solidFill>
                  <a:srgbClr val="FF0000"/>
                </a:solidFill>
                <a:latin typeface="Monotype Corsiva" charset="0"/>
              </a:rPr>
              <a:t>isolated system</a:t>
            </a:r>
            <a:r>
              <a:rPr lang="en-US" sz="2200">
                <a:solidFill>
                  <a:srgbClr val="FF0000"/>
                </a:solidFill>
                <a:latin typeface="Monotype Corsiva" charset="0"/>
              </a:rPr>
              <a:t> interact, the total momentum of the system remains constant.</a:t>
            </a:r>
          </a:p>
        </p:txBody>
      </p:sp>
      <p:graphicFrame>
        <p:nvGraphicFramePr>
          <p:cNvPr id="348168" name="Object 2"/>
          <p:cNvGraphicFramePr>
            <a:graphicFrameLocks noChangeAspect="1"/>
          </p:cNvGraphicFramePr>
          <p:nvPr/>
        </p:nvGraphicFramePr>
        <p:xfrm>
          <a:off x="5638800" y="1397000"/>
          <a:ext cx="1028700" cy="688975"/>
        </p:xfrm>
        <a:graphic>
          <a:graphicData uri="http://schemas.openxmlformats.org/presentationml/2006/ole">
            <p:oleObj spid="_x0000_s517122" name="Equation" r:id="rId3" imgW="444500" imgH="304800" progId="Equation.DSMT4">
              <p:embed/>
            </p:oleObj>
          </a:graphicData>
        </a:graphic>
      </p:graphicFrame>
      <p:sp>
        <p:nvSpPr>
          <p:cNvPr id="348169" name="Text Box 9"/>
          <p:cNvSpPr txBox="1">
            <a:spLocks noChangeArrowheads="1"/>
          </p:cNvSpPr>
          <p:nvPr/>
        </p:nvSpPr>
        <p:spPr bwMode="auto">
          <a:xfrm>
            <a:off x="533400" y="1219200"/>
            <a:ext cx="4953000" cy="1035050"/>
          </a:xfrm>
          <a:prstGeom prst="rect">
            <a:avLst/>
          </a:prstGeom>
          <a:solidFill>
            <a:srgbClr val="FFFF99"/>
          </a:solidFill>
          <a:ln w="28575">
            <a:solidFill>
              <a:schemeClr val="accent2"/>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From the previous slide we’ve learned that the total momentum of the system is conserved if no external forces are exerted on the system.</a:t>
            </a:r>
          </a:p>
        </p:txBody>
      </p:sp>
      <p:graphicFrame>
        <p:nvGraphicFramePr>
          <p:cNvPr id="348170" name="Object 3"/>
          <p:cNvGraphicFramePr>
            <a:graphicFrameLocks noChangeAspect="1"/>
          </p:cNvGraphicFramePr>
          <p:nvPr/>
        </p:nvGraphicFramePr>
        <p:xfrm>
          <a:off x="5637213" y="3481388"/>
          <a:ext cx="1441450" cy="504825"/>
        </p:xfrm>
        <a:graphic>
          <a:graphicData uri="http://schemas.openxmlformats.org/presentationml/2006/ole">
            <p:oleObj spid="_x0000_s517123" name="Equation" r:id="rId4" imgW="673100" imgH="241300" progId="Equation.DSMT4">
              <p:embed/>
            </p:oleObj>
          </a:graphicData>
        </a:graphic>
      </p:graphicFrame>
      <p:sp>
        <p:nvSpPr>
          <p:cNvPr id="348171" name="Text Box 11"/>
          <p:cNvSpPr txBox="1">
            <a:spLocks noChangeArrowheads="1"/>
          </p:cNvSpPr>
          <p:nvPr/>
        </p:nvSpPr>
        <p:spPr bwMode="auto">
          <a:xfrm>
            <a:off x="381000" y="4953000"/>
            <a:ext cx="3810000" cy="112553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This can be generalized into conservation of linear momentum in many particle systems.</a:t>
            </a:r>
          </a:p>
        </p:txBody>
      </p:sp>
      <p:graphicFrame>
        <p:nvGraphicFramePr>
          <p:cNvPr id="348172" name="Object 4"/>
          <p:cNvGraphicFramePr>
            <a:graphicFrameLocks noChangeAspect="1"/>
          </p:cNvGraphicFramePr>
          <p:nvPr/>
        </p:nvGraphicFramePr>
        <p:xfrm>
          <a:off x="1219200" y="4114800"/>
          <a:ext cx="2117725" cy="685800"/>
        </p:xfrm>
        <a:graphic>
          <a:graphicData uri="http://schemas.openxmlformats.org/presentationml/2006/ole">
            <p:oleObj spid="_x0000_s517124" name="Equation" r:id="rId5" imgW="990360" imgH="355320" progId="Equation.3">
              <p:embed/>
            </p:oleObj>
          </a:graphicData>
        </a:graphic>
      </p:graphicFrame>
      <p:graphicFrame>
        <p:nvGraphicFramePr>
          <p:cNvPr id="348173" name="Object 5"/>
          <p:cNvGraphicFramePr>
            <a:graphicFrameLocks noChangeAspect="1"/>
          </p:cNvGraphicFramePr>
          <p:nvPr/>
        </p:nvGraphicFramePr>
        <p:xfrm>
          <a:off x="3605213" y="4114800"/>
          <a:ext cx="2146300" cy="685800"/>
        </p:xfrm>
        <a:graphic>
          <a:graphicData uri="http://schemas.openxmlformats.org/presentationml/2006/ole">
            <p:oleObj spid="_x0000_s517125" name="Equation" r:id="rId6" imgW="1002960" imgH="355320" progId="Equation.3">
              <p:embed/>
            </p:oleObj>
          </a:graphicData>
        </a:graphic>
      </p:graphicFrame>
      <p:graphicFrame>
        <p:nvGraphicFramePr>
          <p:cNvPr id="348174" name="Object 6"/>
          <p:cNvGraphicFramePr>
            <a:graphicFrameLocks noChangeAspect="1"/>
          </p:cNvGraphicFramePr>
          <p:nvPr/>
        </p:nvGraphicFramePr>
        <p:xfrm>
          <a:off x="6019800" y="4114800"/>
          <a:ext cx="2090738" cy="685800"/>
        </p:xfrm>
        <a:graphic>
          <a:graphicData uri="http://schemas.openxmlformats.org/presentationml/2006/ole">
            <p:oleObj spid="_x0000_s517126" name="Equation" r:id="rId7" imgW="977760" imgH="355320" progId="Equation.3">
              <p:embed/>
            </p:oleObj>
          </a:graphicData>
        </a:graphic>
      </p:graphicFrame>
      <p:graphicFrame>
        <p:nvGraphicFramePr>
          <p:cNvPr id="348175" name="Object 7"/>
          <p:cNvGraphicFramePr>
            <a:graphicFrameLocks noChangeAspect="1"/>
          </p:cNvGraphicFramePr>
          <p:nvPr/>
        </p:nvGraphicFramePr>
        <p:xfrm>
          <a:off x="7064375" y="3478213"/>
          <a:ext cx="1303338" cy="558800"/>
        </p:xfrm>
        <a:graphic>
          <a:graphicData uri="http://schemas.openxmlformats.org/presentationml/2006/ole">
            <p:oleObj spid="_x0000_s517127" name="Equation" r:id="rId8" imgW="609600" imgH="266700" progId="Equation.DSMT4">
              <p:embed/>
            </p:oleObj>
          </a:graphicData>
        </a:graphic>
      </p:graphicFrame>
      <p:graphicFrame>
        <p:nvGraphicFramePr>
          <p:cNvPr id="348176" name="Object 8"/>
          <p:cNvGraphicFramePr>
            <a:graphicFrameLocks noChangeAspect="1"/>
          </p:cNvGraphicFramePr>
          <p:nvPr/>
        </p:nvGraphicFramePr>
        <p:xfrm>
          <a:off x="6600825" y="1392238"/>
          <a:ext cx="1438275" cy="660400"/>
        </p:xfrm>
        <a:graphic>
          <a:graphicData uri="http://schemas.openxmlformats.org/presentationml/2006/ole">
            <p:oleObj spid="_x0000_s517128" name="Equation" r:id="rId9" imgW="622300" imgH="292100" progId="Equation.DSMT4">
              <p:embed/>
            </p:oleObj>
          </a:graphicData>
        </a:graphic>
      </p:graphicFrame>
      <p:graphicFrame>
        <p:nvGraphicFramePr>
          <p:cNvPr id="348177" name="Object 9"/>
          <p:cNvGraphicFramePr>
            <a:graphicFrameLocks noChangeAspect="1"/>
          </p:cNvGraphicFramePr>
          <p:nvPr/>
        </p:nvGraphicFramePr>
        <p:xfrm>
          <a:off x="7939088" y="1614488"/>
          <a:ext cx="850900" cy="315912"/>
        </p:xfrm>
        <a:graphic>
          <a:graphicData uri="http://schemas.openxmlformats.org/presentationml/2006/ole">
            <p:oleObj spid="_x0000_s517129" name="Equation" r:id="rId10" imgW="368300" imgH="139700" progId="Equation.DSMT4">
              <p:embed/>
            </p:oleObj>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6" name="Date Placeholder 3"/>
          <p:cNvSpPr>
            <a:spLocks noGrp="1"/>
          </p:cNvSpPr>
          <p:nvPr>
            <p:ph type="dt" sz="quarter" idx="10"/>
          </p:nvPr>
        </p:nvSpPr>
        <p:spPr>
          <a:noFill/>
        </p:spPr>
        <p:txBody>
          <a:bodyPr/>
          <a:lstStyle/>
          <a:p>
            <a:r>
              <a:rPr lang="en-US" smtClean="0"/>
              <a:t>Monday, June 27, 2011</a:t>
            </a:r>
            <a:endParaRPr lang="en-US"/>
          </a:p>
        </p:txBody>
      </p:sp>
      <p:sp>
        <p:nvSpPr>
          <p:cNvPr id="27657"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7658" name="Slide Number Placeholder 5"/>
          <p:cNvSpPr>
            <a:spLocks noGrp="1"/>
          </p:cNvSpPr>
          <p:nvPr>
            <p:ph type="sldNum" sz="quarter" idx="12"/>
          </p:nvPr>
        </p:nvSpPr>
        <p:spPr>
          <a:noFill/>
        </p:spPr>
        <p:txBody>
          <a:bodyPr/>
          <a:lstStyle/>
          <a:p>
            <a:fld id="{8CA2F156-7D48-E84D-9CF6-D7958F499158}" type="slidenum">
              <a:rPr lang="en-US"/>
              <a:pPr/>
              <a:t>7</a:t>
            </a:fld>
            <a:endParaRPr lang="en-US"/>
          </a:p>
        </p:txBody>
      </p:sp>
      <p:sp>
        <p:nvSpPr>
          <p:cNvPr id="27659" name="Rectangle 2"/>
          <p:cNvSpPr>
            <a:spLocks noGrp="1" noChangeArrowheads="1"/>
          </p:cNvSpPr>
          <p:nvPr>
            <p:ph type="title"/>
          </p:nvPr>
        </p:nvSpPr>
        <p:spPr>
          <a:xfrm>
            <a:off x="685800" y="0"/>
            <a:ext cx="7772400" cy="990600"/>
          </a:xfrm>
        </p:spPr>
        <p:txBody>
          <a:bodyPr/>
          <a:lstStyle/>
          <a:p>
            <a:r>
              <a:rPr lang="en-US"/>
              <a:t>Linear Momentum Conservation</a:t>
            </a:r>
          </a:p>
        </p:txBody>
      </p:sp>
      <p:pic>
        <p:nvPicPr>
          <p:cNvPr id="347139" name="Picture 3" descr="FG09_003"/>
          <p:cNvPicPr>
            <a:picLocks noChangeAspect="1" noChangeArrowheads="1"/>
          </p:cNvPicPr>
          <p:nvPr/>
        </p:nvPicPr>
        <p:blipFill>
          <a:blip r:embed="rId3"/>
          <a:srcRect/>
          <a:stretch>
            <a:fillRect/>
          </a:stretch>
        </p:blipFill>
        <p:spPr bwMode="auto">
          <a:xfrm>
            <a:off x="457200" y="1066800"/>
            <a:ext cx="8001000" cy="5257800"/>
          </a:xfrm>
          <a:prstGeom prst="rect">
            <a:avLst/>
          </a:prstGeom>
          <a:noFill/>
          <a:ln w="9525">
            <a:noFill/>
            <a:miter lim="800000"/>
            <a:headEnd/>
            <a:tailEnd/>
          </a:ln>
        </p:spPr>
      </p:pic>
      <p:graphicFrame>
        <p:nvGraphicFramePr>
          <p:cNvPr id="347141" name="Object 3"/>
          <p:cNvGraphicFramePr>
            <a:graphicFrameLocks noChangeAspect="1"/>
          </p:cNvGraphicFramePr>
          <p:nvPr/>
        </p:nvGraphicFramePr>
        <p:xfrm>
          <a:off x="5270500" y="5399088"/>
          <a:ext cx="1576388" cy="503237"/>
        </p:xfrm>
        <a:graphic>
          <a:graphicData uri="http://schemas.openxmlformats.org/presentationml/2006/ole">
            <p:oleObj spid="_x0000_s518147" name="Equation" r:id="rId4" imgW="736560" imgH="241200" progId="Equation.DSMT4">
              <p:embed/>
            </p:oleObj>
          </a:graphicData>
        </a:graphic>
      </p:graphicFrame>
      <p:graphicFrame>
        <p:nvGraphicFramePr>
          <p:cNvPr id="347143" name="Object 5"/>
          <p:cNvGraphicFramePr>
            <a:graphicFrameLocks noChangeAspect="1"/>
          </p:cNvGraphicFramePr>
          <p:nvPr/>
        </p:nvGraphicFramePr>
        <p:xfrm>
          <a:off x="6985000" y="5400675"/>
          <a:ext cx="1495425" cy="476250"/>
        </p:xfrm>
        <a:graphic>
          <a:graphicData uri="http://schemas.openxmlformats.org/presentationml/2006/ole">
            <p:oleObj spid="_x0000_s518149" name="Equation" r:id="rId5" imgW="698400" imgH="228600" progId="Equation.DSMT4">
              <p:embed/>
            </p:oleObj>
          </a:graphicData>
        </a:graphic>
      </p:graphicFrame>
      <p:sp>
        <p:nvSpPr>
          <p:cNvPr id="347144" name="Text Box 8"/>
          <p:cNvSpPr txBox="1">
            <a:spLocks noChangeArrowheads="1"/>
          </p:cNvSpPr>
          <p:nvPr/>
        </p:nvSpPr>
        <p:spPr bwMode="auto">
          <a:xfrm>
            <a:off x="212725" y="1255713"/>
            <a:ext cx="769938" cy="457200"/>
          </a:xfrm>
          <a:prstGeom prst="rect">
            <a:avLst/>
          </a:prstGeom>
          <a:noFill/>
          <a:ln w="9525">
            <a:noFill/>
            <a:miter lim="800000"/>
            <a:headEnd/>
            <a:tailEnd/>
          </a:ln>
        </p:spPr>
        <p:txBody>
          <a:bodyPr wrap="none">
            <a:prstTxWarp prst="textNoShape">
              <a:avLst/>
            </a:prstTxWarp>
            <a:spAutoFit/>
          </a:bodyPr>
          <a:lstStyle/>
          <a:p>
            <a:r>
              <a:rPr lang="en-US">
                <a:solidFill>
                  <a:schemeClr val="hlink"/>
                </a:solidFill>
                <a:latin typeface="Arial Narrow" charset="0"/>
              </a:rPr>
              <a:t>Initial</a:t>
            </a:r>
          </a:p>
        </p:txBody>
      </p:sp>
      <p:sp>
        <p:nvSpPr>
          <p:cNvPr id="347145" name="Text Box 9"/>
          <p:cNvSpPr txBox="1">
            <a:spLocks noChangeArrowheads="1"/>
          </p:cNvSpPr>
          <p:nvPr/>
        </p:nvSpPr>
        <p:spPr bwMode="auto">
          <a:xfrm>
            <a:off x="296863" y="4648200"/>
            <a:ext cx="727075" cy="457200"/>
          </a:xfrm>
          <a:prstGeom prst="rect">
            <a:avLst/>
          </a:prstGeom>
          <a:noFill/>
          <a:ln w="9525">
            <a:noFill/>
            <a:miter lim="800000"/>
            <a:headEnd/>
            <a:tailEnd/>
          </a:ln>
        </p:spPr>
        <p:txBody>
          <a:bodyPr wrap="none">
            <a:prstTxWarp prst="textNoShape">
              <a:avLst/>
            </a:prstTxWarp>
            <a:spAutoFit/>
          </a:bodyPr>
          <a:lstStyle/>
          <a:p>
            <a:r>
              <a:rPr lang="en-US">
                <a:solidFill>
                  <a:schemeClr val="hlink"/>
                </a:solidFill>
                <a:latin typeface="Arial Narrow" charset="0"/>
              </a:rPr>
              <a:t>Final</a:t>
            </a:r>
          </a:p>
        </p:txBody>
      </p:sp>
      <p:graphicFrame>
        <p:nvGraphicFramePr>
          <p:cNvPr id="347146" name="Object 6"/>
          <p:cNvGraphicFramePr>
            <a:graphicFrameLocks noChangeAspect="1"/>
          </p:cNvGraphicFramePr>
          <p:nvPr/>
        </p:nvGraphicFramePr>
        <p:xfrm>
          <a:off x="5246688" y="5932488"/>
          <a:ext cx="1611312" cy="544512"/>
        </p:xfrm>
        <a:graphic>
          <a:graphicData uri="http://schemas.openxmlformats.org/presentationml/2006/ole">
            <p:oleObj spid="_x0000_s518150" name="Equation" r:id="rId6" imgW="660240" imgH="228600" progId="Equation.DSMT4">
              <p:embed/>
            </p:oleObj>
          </a:graphicData>
        </a:graphic>
      </p:graphicFrame>
      <p:graphicFrame>
        <p:nvGraphicFramePr>
          <p:cNvPr id="347147" name="Object 7"/>
          <p:cNvGraphicFramePr>
            <a:graphicFrameLocks noChangeAspect="1"/>
          </p:cNvGraphicFramePr>
          <p:nvPr/>
        </p:nvGraphicFramePr>
        <p:xfrm>
          <a:off x="6784975" y="5930900"/>
          <a:ext cx="1444625" cy="546100"/>
        </p:xfrm>
        <a:graphic>
          <a:graphicData uri="http://schemas.openxmlformats.org/presentationml/2006/ole">
            <p:oleObj spid="_x0000_s518151" name="Equation" r:id="rId7" imgW="622080" imgH="241200" progId="Equation.DSMT4">
              <p:embed/>
            </p:oleObj>
          </a:graphicData>
        </a:graphic>
      </p:graphicFrame>
      <p:graphicFrame>
        <p:nvGraphicFramePr>
          <p:cNvPr id="347142" name="Object 4"/>
          <p:cNvGraphicFramePr>
            <a:graphicFrameLocks noChangeAspect="1"/>
          </p:cNvGraphicFramePr>
          <p:nvPr/>
        </p:nvGraphicFramePr>
        <p:xfrm>
          <a:off x="6911975" y="2325688"/>
          <a:ext cx="1493838" cy="477837"/>
        </p:xfrm>
        <a:graphic>
          <a:graphicData uri="http://schemas.openxmlformats.org/presentationml/2006/ole">
            <p:oleObj spid="_x0000_s518148" name="Equation" r:id="rId8" imgW="698400" imgH="228600" progId="Equation.DSMT4">
              <p:embed/>
            </p:oleObj>
          </a:graphicData>
        </a:graphic>
      </p:graphicFrame>
      <p:graphicFrame>
        <p:nvGraphicFramePr>
          <p:cNvPr id="347140" name="Object 2"/>
          <p:cNvGraphicFramePr>
            <a:graphicFrameLocks noChangeAspect="1"/>
          </p:cNvGraphicFramePr>
          <p:nvPr/>
        </p:nvGraphicFramePr>
        <p:xfrm>
          <a:off x="5422900" y="2338388"/>
          <a:ext cx="1412875" cy="477837"/>
        </p:xfrm>
        <a:graphic>
          <a:graphicData uri="http://schemas.openxmlformats.org/presentationml/2006/ole">
            <p:oleObj spid="_x0000_s518146" name="Equation" r:id="rId9" imgW="660240" imgH="228600" progId="Equation.DSMT4">
              <p:embed/>
            </p:oleObj>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8687" name="Date Placeholder 3"/>
          <p:cNvSpPr>
            <a:spLocks noGrp="1"/>
          </p:cNvSpPr>
          <p:nvPr>
            <p:ph type="dt" sz="quarter" idx="10"/>
          </p:nvPr>
        </p:nvSpPr>
        <p:spPr>
          <a:noFill/>
        </p:spPr>
        <p:txBody>
          <a:bodyPr/>
          <a:lstStyle/>
          <a:p>
            <a:r>
              <a:rPr lang="en-US" smtClean="0"/>
              <a:t>Monday, June 27, 2011</a:t>
            </a:r>
            <a:endParaRPr lang="en-US"/>
          </a:p>
        </p:txBody>
      </p:sp>
      <p:sp>
        <p:nvSpPr>
          <p:cNvPr id="28688"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8689" name="Slide Number Placeholder 5"/>
          <p:cNvSpPr>
            <a:spLocks noGrp="1"/>
          </p:cNvSpPr>
          <p:nvPr>
            <p:ph type="sldNum" sz="quarter" idx="12"/>
          </p:nvPr>
        </p:nvSpPr>
        <p:spPr>
          <a:noFill/>
        </p:spPr>
        <p:txBody>
          <a:bodyPr/>
          <a:lstStyle/>
          <a:p>
            <a:fld id="{245B32B5-30AD-6944-AB27-E8EBE66E7FB0}" type="slidenum">
              <a:rPr lang="en-US"/>
              <a:pPr/>
              <a:t>8</a:t>
            </a:fld>
            <a:endParaRPr lang="en-US"/>
          </a:p>
        </p:txBody>
      </p:sp>
      <p:sp>
        <p:nvSpPr>
          <p:cNvPr id="28690" name="Rectangle 2"/>
          <p:cNvSpPr>
            <a:spLocks noGrp="1" noChangeArrowheads="1"/>
          </p:cNvSpPr>
          <p:nvPr>
            <p:ph type="title"/>
          </p:nvPr>
        </p:nvSpPr>
        <p:spPr>
          <a:xfrm>
            <a:off x="381000" y="76200"/>
            <a:ext cx="8458200" cy="609600"/>
          </a:xfrm>
        </p:spPr>
        <p:txBody>
          <a:bodyPr/>
          <a:lstStyle/>
          <a:p>
            <a:r>
              <a:rPr lang="en-US" sz="4000" smtClean="0"/>
              <a:t>Example 9.4: Rifle Recoil</a:t>
            </a:r>
            <a:endParaRPr lang="en-US" smtClean="0"/>
          </a:p>
        </p:txBody>
      </p:sp>
      <p:sp>
        <p:nvSpPr>
          <p:cNvPr id="349187" name="Text Box 3"/>
          <p:cNvSpPr txBox="1">
            <a:spLocks noChangeArrowheads="1"/>
          </p:cNvSpPr>
          <p:nvPr/>
        </p:nvSpPr>
        <p:spPr bwMode="auto">
          <a:xfrm>
            <a:off x="609600" y="762000"/>
            <a:ext cx="8001000" cy="769938"/>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Calculate the recoil velocity of a 5.0kg rifle that shoots a 0.020kg bullet at a speed of 620m/s. </a:t>
            </a:r>
            <a:endParaRPr lang="en-US" sz="2200" baseline="30000">
              <a:solidFill>
                <a:srgbClr val="800000"/>
              </a:solidFill>
              <a:latin typeface="Arial Narrow" charset="0"/>
            </a:endParaRPr>
          </a:p>
        </p:txBody>
      </p:sp>
      <p:graphicFrame>
        <p:nvGraphicFramePr>
          <p:cNvPr id="349188" name="Object 2"/>
          <p:cNvGraphicFramePr>
            <a:graphicFrameLocks noChangeAspect="1"/>
          </p:cNvGraphicFramePr>
          <p:nvPr/>
        </p:nvGraphicFramePr>
        <p:xfrm>
          <a:off x="3554413" y="2057400"/>
          <a:ext cx="442912" cy="785813"/>
        </p:xfrm>
        <a:graphic>
          <a:graphicData uri="http://schemas.openxmlformats.org/presentationml/2006/ole">
            <p:oleObj spid="_x0000_s519170" name="Equation" r:id="rId3" imgW="177800" imgH="292100" progId="Equation.DSMT4">
              <p:embed/>
            </p:oleObj>
          </a:graphicData>
        </a:graphic>
      </p:graphicFrame>
      <p:sp>
        <p:nvSpPr>
          <p:cNvPr id="349189" name="Text Box 5"/>
          <p:cNvSpPr txBox="1">
            <a:spLocks noChangeArrowheads="1"/>
          </p:cNvSpPr>
          <p:nvPr/>
        </p:nvSpPr>
        <p:spPr bwMode="auto">
          <a:xfrm>
            <a:off x="3505200" y="1752600"/>
            <a:ext cx="5181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From momentum conservation, we can write</a:t>
            </a:r>
          </a:p>
        </p:txBody>
      </p:sp>
      <p:sp>
        <p:nvSpPr>
          <p:cNvPr id="349198" name="Text Box 14"/>
          <p:cNvSpPr txBox="1">
            <a:spLocks noChangeArrowheads="1"/>
          </p:cNvSpPr>
          <p:nvPr/>
        </p:nvSpPr>
        <p:spPr bwMode="auto">
          <a:xfrm>
            <a:off x="228600" y="3733800"/>
            <a:ext cx="9372600" cy="430887"/>
          </a:xfrm>
          <a:prstGeom prst="rect">
            <a:avLst/>
          </a:prstGeom>
          <a:noFill/>
          <a:ln w="28575">
            <a:noFill/>
            <a:miter lim="800000"/>
            <a:headEnd/>
            <a:tailEnd/>
          </a:ln>
        </p:spPr>
        <p:txBody>
          <a:bodyPr>
            <a:prstTxWarp prst="textNoShape">
              <a:avLst/>
            </a:prstTxWarp>
            <a:spAutoFit/>
          </a:bodyPr>
          <a:lstStyle/>
          <a:p>
            <a:pPr>
              <a:spcBef>
                <a:spcPct val="20000"/>
              </a:spcBef>
            </a:pPr>
            <a:r>
              <a:rPr lang="en-US" sz="2200">
                <a:solidFill>
                  <a:srgbClr val="FF0000"/>
                </a:solidFill>
                <a:latin typeface="Arial Narrow" charset="0"/>
              </a:rPr>
              <a:t>Solving the above for v</a:t>
            </a:r>
            <a:r>
              <a:rPr lang="en-US" sz="2200" baseline="-25000">
                <a:solidFill>
                  <a:srgbClr val="FF0000"/>
                </a:solidFill>
                <a:latin typeface="Arial Narrow" charset="0"/>
              </a:rPr>
              <a:t>R</a:t>
            </a:r>
            <a:r>
              <a:rPr lang="en-US" sz="2200">
                <a:solidFill>
                  <a:srgbClr val="FF0000"/>
                </a:solidFill>
                <a:latin typeface="Arial Narrow" charset="0"/>
              </a:rPr>
              <a:t> and using the rifle’s mass and the bullet’s mass, we obtain</a:t>
            </a:r>
          </a:p>
        </p:txBody>
      </p:sp>
      <p:graphicFrame>
        <p:nvGraphicFramePr>
          <p:cNvPr id="349199" name="Object 3"/>
          <p:cNvGraphicFramePr>
            <a:graphicFrameLocks noChangeAspect="1"/>
          </p:cNvGraphicFramePr>
          <p:nvPr/>
        </p:nvGraphicFramePr>
        <p:xfrm>
          <a:off x="1981200" y="4487863"/>
          <a:ext cx="841375" cy="465137"/>
        </p:xfrm>
        <a:graphic>
          <a:graphicData uri="http://schemas.openxmlformats.org/presentationml/2006/ole">
            <p:oleObj spid="_x0000_s519171" name="Equation" r:id="rId4" imgW="317500" imgH="241300" progId="Equation.DSMT4">
              <p:embed/>
            </p:oleObj>
          </a:graphicData>
        </a:graphic>
      </p:graphicFrame>
      <p:graphicFrame>
        <p:nvGraphicFramePr>
          <p:cNvPr id="349202" name="Object 5"/>
          <p:cNvGraphicFramePr>
            <a:graphicFrameLocks noChangeAspect="1"/>
          </p:cNvGraphicFramePr>
          <p:nvPr/>
        </p:nvGraphicFramePr>
        <p:xfrm>
          <a:off x="5722938" y="2209800"/>
          <a:ext cx="1211262" cy="608013"/>
        </p:xfrm>
        <a:graphic>
          <a:graphicData uri="http://schemas.openxmlformats.org/presentationml/2006/ole">
            <p:oleObj spid="_x0000_s519172" name="Equation" r:id="rId5" imgW="609600" imgH="254000" progId="Equation.DSMT4">
              <p:embed/>
            </p:oleObj>
          </a:graphicData>
        </a:graphic>
      </p:graphicFrame>
      <p:graphicFrame>
        <p:nvGraphicFramePr>
          <p:cNvPr id="349207" name="Object 10"/>
          <p:cNvGraphicFramePr>
            <a:graphicFrameLocks noChangeAspect="1"/>
          </p:cNvGraphicFramePr>
          <p:nvPr/>
        </p:nvGraphicFramePr>
        <p:xfrm>
          <a:off x="4105275" y="2276475"/>
          <a:ext cx="603250" cy="481013"/>
        </p:xfrm>
        <a:graphic>
          <a:graphicData uri="http://schemas.openxmlformats.org/presentationml/2006/ole">
            <p:oleObj spid="_x0000_s519173" name="Equation" r:id="rId6" imgW="241200" imgH="177480" progId="Equation.3">
              <p:embed/>
            </p:oleObj>
          </a:graphicData>
        </a:graphic>
      </p:graphicFrame>
      <p:graphicFrame>
        <p:nvGraphicFramePr>
          <p:cNvPr id="349208" name="Object 11"/>
          <p:cNvGraphicFramePr>
            <a:graphicFrameLocks noChangeAspect="1"/>
          </p:cNvGraphicFramePr>
          <p:nvPr/>
        </p:nvGraphicFramePr>
        <p:xfrm>
          <a:off x="4819650" y="2070100"/>
          <a:ext cx="855663" cy="825500"/>
        </p:xfrm>
        <a:graphic>
          <a:graphicData uri="http://schemas.openxmlformats.org/presentationml/2006/ole">
            <p:oleObj spid="_x0000_s519174" name="Equation" r:id="rId7" imgW="342900" imgH="304800" progId="Equation.DSMT4">
              <p:embed/>
            </p:oleObj>
          </a:graphicData>
        </a:graphic>
      </p:graphicFrame>
      <p:pic>
        <p:nvPicPr>
          <p:cNvPr id="28694" name="Picture 27" descr="FG09_007.JPG"/>
          <p:cNvPicPr>
            <a:picLocks noChangeAspect="1"/>
          </p:cNvPicPr>
          <p:nvPr/>
        </p:nvPicPr>
        <p:blipFill>
          <a:blip r:embed="rId8"/>
          <a:srcRect/>
          <a:stretch>
            <a:fillRect/>
          </a:stretch>
        </p:blipFill>
        <p:spPr bwMode="auto">
          <a:xfrm>
            <a:off x="228600" y="1600200"/>
            <a:ext cx="3048000" cy="2209800"/>
          </a:xfrm>
          <a:prstGeom prst="rect">
            <a:avLst/>
          </a:prstGeom>
          <a:noFill/>
          <a:ln w="9525">
            <a:noFill/>
            <a:miter lim="800000"/>
            <a:headEnd/>
            <a:tailEnd/>
          </a:ln>
        </p:spPr>
      </p:pic>
      <p:graphicFrame>
        <p:nvGraphicFramePr>
          <p:cNvPr id="4" name="Object 7"/>
          <p:cNvGraphicFramePr>
            <a:graphicFrameLocks noChangeAspect="1"/>
          </p:cNvGraphicFramePr>
          <p:nvPr/>
        </p:nvGraphicFramePr>
        <p:xfrm>
          <a:off x="6823075" y="2133600"/>
          <a:ext cx="1939925" cy="700088"/>
        </p:xfrm>
        <a:graphic>
          <a:graphicData uri="http://schemas.openxmlformats.org/presentationml/2006/ole">
            <p:oleObj spid="_x0000_s519175" name="Equation" r:id="rId9" imgW="977900" imgH="292100" progId="Equation.DSMT4">
              <p:embed/>
            </p:oleObj>
          </a:graphicData>
        </a:graphic>
      </p:graphicFrame>
      <p:graphicFrame>
        <p:nvGraphicFramePr>
          <p:cNvPr id="5" name="Object 8"/>
          <p:cNvGraphicFramePr>
            <a:graphicFrameLocks noChangeAspect="1"/>
          </p:cNvGraphicFramePr>
          <p:nvPr/>
        </p:nvGraphicFramePr>
        <p:xfrm>
          <a:off x="4648200" y="2971800"/>
          <a:ext cx="957263" cy="577850"/>
        </p:xfrm>
        <a:graphic>
          <a:graphicData uri="http://schemas.openxmlformats.org/presentationml/2006/ole">
            <p:oleObj spid="_x0000_s519176" name="Equation" r:id="rId10" imgW="482600" imgH="241300" progId="Equation.DSMT4">
              <p:embed/>
            </p:oleObj>
          </a:graphicData>
        </a:graphic>
      </p:graphicFrame>
      <p:graphicFrame>
        <p:nvGraphicFramePr>
          <p:cNvPr id="7" name="Object 9"/>
          <p:cNvGraphicFramePr>
            <a:graphicFrameLocks noChangeAspect="1"/>
          </p:cNvGraphicFramePr>
          <p:nvPr/>
        </p:nvGraphicFramePr>
        <p:xfrm>
          <a:off x="3681413" y="5300663"/>
          <a:ext cx="2794000" cy="538162"/>
        </p:xfrm>
        <a:graphic>
          <a:graphicData uri="http://schemas.openxmlformats.org/presentationml/2006/ole">
            <p:oleObj spid="_x0000_s519177" name="Equation" r:id="rId11" imgW="1054100" imgH="279400" progId="Equation.DSMT4">
              <p:embed/>
            </p:oleObj>
          </a:graphicData>
        </a:graphic>
      </p:graphicFrame>
      <p:sp>
        <p:nvSpPr>
          <p:cNvPr id="31" name="Text Box 14"/>
          <p:cNvSpPr txBox="1">
            <a:spLocks noChangeArrowheads="1"/>
          </p:cNvSpPr>
          <p:nvPr/>
        </p:nvSpPr>
        <p:spPr bwMode="auto">
          <a:xfrm>
            <a:off x="2895600" y="3048000"/>
            <a:ext cx="1600200" cy="461963"/>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The x-comp</a:t>
            </a:r>
          </a:p>
        </p:txBody>
      </p:sp>
      <p:graphicFrame>
        <p:nvGraphicFramePr>
          <p:cNvPr id="8" name="Object 10"/>
          <p:cNvGraphicFramePr>
            <a:graphicFrameLocks noChangeAspect="1"/>
          </p:cNvGraphicFramePr>
          <p:nvPr/>
        </p:nvGraphicFramePr>
        <p:xfrm>
          <a:off x="5638800" y="2971800"/>
          <a:ext cx="1865313" cy="577850"/>
        </p:xfrm>
        <a:graphic>
          <a:graphicData uri="http://schemas.openxmlformats.org/presentationml/2006/ole">
            <p:oleObj spid="_x0000_s519178" name="Equation" r:id="rId12" imgW="939800" imgH="241300" progId="Equation.DSMT4">
              <p:embed/>
            </p:oleObj>
          </a:graphicData>
        </a:graphic>
      </p:graphicFrame>
      <p:graphicFrame>
        <p:nvGraphicFramePr>
          <p:cNvPr id="9" name="Object 11"/>
          <p:cNvGraphicFramePr>
            <a:graphicFrameLocks noChangeAspect="1"/>
          </p:cNvGraphicFramePr>
          <p:nvPr/>
        </p:nvGraphicFramePr>
        <p:xfrm>
          <a:off x="7523163" y="3065463"/>
          <a:ext cx="477837" cy="363537"/>
        </p:xfrm>
        <a:graphic>
          <a:graphicData uri="http://schemas.openxmlformats.org/presentationml/2006/ole">
            <p:oleObj spid="_x0000_s519179" name="Equation" r:id="rId13" imgW="241300" imgH="152400" progId="Equation.DSMT4">
              <p:embed/>
            </p:oleObj>
          </a:graphicData>
        </a:graphic>
      </p:graphicFrame>
      <p:graphicFrame>
        <p:nvGraphicFramePr>
          <p:cNvPr id="10" name="Object 12"/>
          <p:cNvGraphicFramePr>
            <a:graphicFrameLocks noChangeAspect="1"/>
          </p:cNvGraphicFramePr>
          <p:nvPr/>
        </p:nvGraphicFramePr>
        <p:xfrm>
          <a:off x="2778125" y="4267200"/>
          <a:ext cx="1412875" cy="928688"/>
        </p:xfrm>
        <a:graphic>
          <a:graphicData uri="http://schemas.openxmlformats.org/presentationml/2006/ole">
            <p:oleObj spid="_x0000_s519180" name="Equation" r:id="rId14" imgW="533400" imgH="482600" progId="Equation.DSMT4">
              <p:embed/>
            </p:oleObj>
          </a:graphicData>
        </a:graphic>
      </p:graphicFrame>
      <p:graphicFrame>
        <p:nvGraphicFramePr>
          <p:cNvPr id="11" name="Object 13"/>
          <p:cNvGraphicFramePr>
            <a:graphicFrameLocks noChangeAspect="1"/>
          </p:cNvGraphicFramePr>
          <p:nvPr/>
        </p:nvGraphicFramePr>
        <p:xfrm>
          <a:off x="4179888" y="4298950"/>
          <a:ext cx="2220912" cy="806450"/>
        </p:xfrm>
        <a:graphic>
          <a:graphicData uri="http://schemas.openxmlformats.org/presentationml/2006/ole">
            <p:oleObj spid="_x0000_s519181" name="Equation" r:id="rId15" imgW="838200" imgH="419100" progId="Equation.DSMT4">
              <p:embed/>
            </p:oleObj>
          </a:graphicData>
        </a:graphic>
      </p:graphicFrame>
      <p:graphicFrame>
        <p:nvGraphicFramePr>
          <p:cNvPr id="12" name="Object 14"/>
          <p:cNvGraphicFramePr>
            <a:graphicFrameLocks noChangeAspect="1"/>
          </p:cNvGraphicFramePr>
          <p:nvPr/>
        </p:nvGraphicFramePr>
        <p:xfrm>
          <a:off x="6410325" y="4495800"/>
          <a:ext cx="1514475" cy="439738"/>
        </p:xfrm>
        <a:graphic>
          <a:graphicData uri="http://schemas.openxmlformats.org/presentationml/2006/ole">
            <p:oleObj spid="_x0000_s519182" name="Equation" r:id="rId16" imgW="571500" imgH="228600" progId="Equation.DSMT4">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08" name="Date Placeholder 3"/>
          <p:cNvSpPr>
            <a:spLocks noGrp="1"/>
          </p:cNvSpPr>
          <p:nvPr>
            <p:ph type="dt" sz="quarter" idx="10"/>
          </p:nvPr>
        </p:nvSpPr>
        <p:spPr>
          <a:noFill/>
        </p:spPr>
        <p:txBody>
          <a:bodyPr/>
          <a:lstStyle/>
          <a:p>
            <a:r>
              <a:rPr lang="en-US" smtClean="0"/>
              <a:t>Monday, June 27, 2011</a:t>
            </a:r>
            <a:endParaRPr lang="en-US"/>
          </a:p>
        </p:txBody>
      </p:sp>
      <p:sp>
        <p:nvSpPr>
          <p:cNvPr id="29709" name="Footer Placeholder 4"/>
          <p:cNvSpPr>
            <a:spLocks noGrp="1"/>
          </p:cNvSpPr>
          <p:nvPr>
            <p:ph type="ftr" sz="quarter" idx="11"/>
          </p:nvPr>
        </p:nvSpPr>
        <p:spPr>
          <a:noFill/>
        </p:spPr>
        <p:txBody>
          <a:bodyPr/>
          <a:lstStyle/>
          <a:p>
            <a:r>
              <a:rPr lang="en-US" smtClean="0"/>
              <a:t>PHYS 1443-001, Spring 2011 Dr. Jaehoon Yu</a:t>
            </a:r>
            <a:endParaRPr lang="en-US"/>
          </a:p>
        </p:txBody>
      </p:sp>
      <p:sp>
        <p:nvSpPr>
          <p:cNvPr id="29710" name="Slide Number Placeholder 5"/>
          <p:cNvSpPr>
            <a:spLocks noGrp="1"/>
          </p:cNvSpPr>
          <p:nvPr>
            <p:ph type="sldNum" sz="quarter" idx="12"/>
          </p:nvPr>
        </p:nvSpPr>
        <p:spPr>
          <a:noFill/>
        </p:spPr>
        <p:txBody>
          <a:bodyPr/>
          <a:lstStyle/>
          <a:p>
            <a:fld id="{09C46968-8D7A-5A49-990F-9E5C8EFB3D04}" type="slidenum">
              <a:rPr lang="en-US"/>
              <a:pPr/>
              <a:t>9</a:t>
            </a:fld>
            <a:endParaRPr lang="en-US"/>
          </a:p>
        </p:txBody>
      </p:sp>
      <p:sp>
        <p:nvSpPr>
          <p:cNvPr id="29711" name="Rectangle 2"/>
          <p:cNvSpPr>
            <a:spLocks noGrp="1" noChangeArrowheads="1"/>
          </p:cNvSpPr>
          <p:nvPr>
            <p:ph type="title"/>
          </p:nvPr>
        </p:nvSpPr>
        <p:spPr>
          <a:xfrm>
            <a:off x="381000" y="76200"/>
            <a:ext cx="8458200" cy="609600"/>
          </a:xfrm>
        </p:spPr>
        <p:txBody>
          <a:bodyPr/>
          <a:lstStyle/>
          <a:p>
            <a:r>
              <a:rPr lang="en-US" sz="4000"/>
              <a:t>Example for Linear Momentum Conservation</a:t>
            </a:r>
            <a:endParaRPr lang="en-US"/>
          </a:p>
        </p:txBody>
      </p:sp>
      <p:sp>
        <p:nvSpPr>
          <p:cNvPr id="349187" name="Text Box 3"/>
          <p:cNvSpPr txBox="1">
            <a:spLocks noChangeArrowheads="1"/>
          </p:cNvSpPr>
          <p:nvPr/>
        </p:nvSpPr>
        <p:spPr bwMode="auto">
          <a:xfrm>
            <a:off x="609600" y="762000"/>
            <a:ext cx="8001000" cy="7905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Estimate an astronaut’s (M=70kg) resulting velocity after he throws his book (m=1kg) to a direction in the space to move to another direction.</a:t>
            </a:r>
            <a:endParaRPr lang="en-US" sz="2200" baseline="30000">
              <a:solidFill>
                <a:srgbClr val="800000"/>
              </a:solidFill>
              <a:latin typeface="Arial Narrow" charset="0"/>
            </a:endParaRPr>
          </a:p>
        </p:txBody>
      </p:sp>
      <p:graphicFrame>
        <p:nvGraphicFramePr>
          <p:cNvPr id="349188" name="Object 2"/>
          <p:cNvGraphicFramePr>
            <a:graphicFrameLocks noChangeAspect="1"/>
          </p:cNvGraphicFramePr>
          <p:nvPr/>
        </p:nvGraphicFramePr>
        <p:xfrm>
          <a:off x="3927475" y="2143125"/>
          <a:ext cx="352425" cy="625475"/>
        </p:xfrm>
        <a:graphic>
          <a:graphicData uri="http://schemas.openxmlformats.org/presentationml/2006/ole">
            <p:oleObj spid="_x0000_s520194" name="Equation" r:id="rId3" imgW="177800" imgH="292100" progId="Equation.DSMT4">
              <p:embed/>
            </p:oleObj>
          </a:graphicData>
        </a:graphic>
      </p:graphicFrame>
      <p:sp>
        <p:nvSpPr>
          <p:cNvPr id="349189" name="Text Box 5"/>
          <p:cNvSpPr txBox="1">
            <a:spLocks noChangeArrowheads="1"/>
          </p:cNvSpPr>
          <p:nvPr/>
        </p:nvSpPr>
        <p:spPr bwMode="auto">
          <a:xfrm>
            <a:off x="3505200" y="1752600"/>
            <a:ext cx="5181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From momentum conservation, we can write</a:t>
            </a:r>
          </a:p>
        </p:txBody>
      </p:sp>
      <p:pic>
        <p:nvPicPr>
          <p:cNvPr id="349190" name="Picture 6" descr="bd06675_"/>
          <p:cNvPicPr>
            <a:picLocks noChangeAspect="1" noChangeArrowheads="1"/>
          </p:cNvPicPr>
          <p:nvPr/>
        </p:nvPicPr>
        <p:blipFill>
          <a:blip r:embed="rId4"/>
          <a:srcRect/>
          <a:stretch>
            <a:fillRect/>
          </a:stretch>
        </p:blipFill>
        <p:spPr bwMode="auto">
          <a:xfrm>
            <a:off x="1184275" y="1905000"/>
            <a:ext cx="492125" cy="609600"/>
          </a:xfrm>
          <a:prstGeom prst="rect">
            <a:avLst/>
          </a:prstGeom>
          <a:noFill/>
          <a:ln w="9525">
            <a:noFill/>
            <a:miter lim="800000"/>
            <a:headEnd/>
            <a:tailEnd/>
          </a:ln>
        </p:spPr>
      </p:pic>
      <p:pic>
        <p:nvPicPr>
          <p:cNvPr id="349191" name="Picture 7" descr="bs00554_"/>
          <p:cNvPicPr>
            <a:picLocks noChangeAspect="1" noChangeArrowheads="1"/>
          </p:cNvPicPr>
          <p:nvPr/>
        </p:nvPicPr>
        <p:blipFill>
          <a:blip r:embed="rId5"/>
          <a:srcRect/>
          <a:stretch>
            <a:fillRect/>
          </a:stretch>
        </p:blipFill>
        <p:spPr bwMode="auto">
          <a:xfrm>
            <a:off x="2057400" y="1909763"/>
            <a:ext cx="685800" cy="598487"/>
          </a:xfrm>
          <a:prstGeom prst="rect">
            <a:avLst/>
          </a:prstGeom>
          <a:noFill/>
          <a:ln w="9525">
            <a:noFill/>
            <a:miter lim="800000"/>
            <a:headEnd/>
            <a:tailEnd/>
          </a:ln>
        </p:spPr>
      </p:pic>
      <p:grpSp>
        <p:nvGrpSpPr>
          <p:cNvPr id="2" name="Group 8"/>
          <p:cNvGrpSpPr>
            <a:grpSpLocks/>
          </p:cNvGrpSpPr>
          <p:nvPr/>
        </p:nvGrpSpPr>
        <p:grpSpPr bwMode="auto">
          <a:xfrm>
            <a:off x="457200" y="1671638"/>
            <a:ext cx="762000" cy="538162"/>
            <a:chOff x="288" y="1053"/>
            <a:chExt cx="480" cy="339"/>
          </a:xfrm>
        </p:grpSpPr>
        <p:sp>
          <p:nvSpPr>
            <p:cNvPr id="29722" name="Line 9"/>
            <p:cNvSpPr>
              <a:spLocks noChangeShapeType="1"/>
            </p:cNvSpPr>
            <p:nvPr/>
          </p:nvSpPr>
          <p:spPr bwMode="auto">
            <a:xfrm rot="10800000">
              <a:off x="288" y="1392"/>
              <a:ext cx="480" cy="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29723" name="Text Box 10"/>
            <p:cNvSpPr txBox="1">
              <a:spLocks noChangeArrowheads="1"/>
            </p:cNvSpPr>
            <p:nvPr/>
          </p:nvSpPr>
          <p:spPr bwMode="auto">
            <a:xfrm>
              <a:off x="374" y="1053"/>
              <a:ext cx="280" cy="288"/>
            </a:xfrm>
            <a:prstGeom prst="rect">
              <a:avLst/>
            </a:prstGeom>
            <a:noFill/>
            <a:ln w="9525">
              <a:noFill/>
              <a:miter lim="800000"/>
              <a:headEnd/>
              <a:tailEnd/>
            </a:ln>
          </p:spPr>
          <p:txBody>
            <a:bodyPr wrap="none">
              <a:prstTxWarp prst="textNoShape">
                <a:avLst/>
              </a:prstTxWarp>
              <a:spAutoFit/>
            </a:bodyPr>
            <a:lstStyle/>
            <a:p>
              <a:r>
                <a:rPr lang="en-US" b="1">
                  <a:solidFill>
                    <a:schemeClr val="accent2"/>
                  </a:solidFill>
                  <a:latin typeface="Monotype Corsiva" charset="0"/>
                </a:rPr>
                <a:t>v</a:t>
              </a:r>
              <a:r>
                <a:rPr lang="en-US" b="1" baseline="-25000">
                  <a:solidFill>
                    <a:schemeClr val="accent2"/>
                  </a:solidFill>
                  <a:latin typeface="Monotype Corsiva" charset="0"/>
                </a:rPr>
                <a:t>A</a:t>
              </a:r>
            </a:p>
          </p:txBody>
        </p:sp>
      </p:grpSp>
      <p:grpSp>
        <p:nvGrpSpPr>
          <p:cNvPr id="3" name="Group 11"/>
          <p:cNvGrpSpPr>
            <a:grpSpLocks/>
          </p:cNvGrpSpPr>
          <p:nvPr/>
        </p:nvGrpSpPr>
        <p:grpSpPr bwMode="auto">
          <a:xfrm>
            <a:off x="2667000" y="1752600"/>
            <a:ext cx="762000" cy="457200"/>
            <a:chOff x="1680" y="1104"/>
            <a:chExt cx="480" cy="288"/>
          </a:xfrm>
        </p:grpSpPr>
        <p:sp>
          <p:nvSpPr>
            <p:cNvPr id="29720" name="Line 12"/>
            <p:cNvSpPr>
              <a:spLocks noChangeShapeType="1"/>
            </p:cNvSpPr>
            <p:nvPr/>
          </p:nvSpPr>
          <p:spPr bwMode="auto">
            <a:xfrm>
              <a:off x="1680" y="1392"/>
              <a:ext cx="480" cy="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sp>
          <p:nvSpPr>
            <p:cNvPr id="29721" name="Text Box 13"/>
            <p:cNvSpPr txBox="1">
              <a:spLocks noChangeArrowheads="1"/>
            </p:cNvSpPr>
            <p:nvPr/>
          </p:nvSpPr>
          <p:spPr bwMode="auto">
            <a:xfrm>
              <a:off x="1718" y="1104"/>
              <a:ext cx="278" cy="288"/>
            </a:xfrm>
            <a:prstGeom prst="rect">
              <a:avLst/>
            </a:prstGeom>
            <a:noFill/>
            <a:ln w="9525">
              <a:noFill/>
              <a:miter lim="800000"/>
              <a:headEnd/>
              <a:tailEnd/>
            </a:ln>
          </p:spPr>
          <p:txBody>
            <a:bodyPr wrap="none">
              <a:prstTxWarp prst="textNoShape">
                <a:avLst/>
              </a:prstTxWarp>
              <a:spAutoFit/>
            </a:bodyPr>
            <a:lstStyle/>
            <a:p>
              <a:r>
                <a:rPr lang="en-US" b="1">
                  <a:solidFill>
                    <a:schemeClr val="accent2"/>
                  </a:solidFill>
                  <a:latin typeface="Monotype Corsiva" charset="0"/>
                </a:rPr>
                <a:t>v</a:t>
              </a:r>
              <a:r>
                <a:rPr lang="en-US" b="1" baseline="-25000">
                  <a:solidFill>
                    <a:schemeClr val="accent2"/>
                  </a:solidFill>
                  <a:latin typeface="Monotype Corsiva" charset="0"/>
                </a:rPr>
                <a:t>B</a:t>
              </a:r>
            </a:p>
          </p:txBody>
        </p:sp>
      </p:grpSp>
      <p:sp>
        <p:nvSpPr>
          <p:cNvPr id="349198" name="Text Box 14"/>
          <p:cNvSpPr txBox="1">
            <a:spLocks noChangeArrowheads="1"/>
          </p:cNvSpPr>
          <p:nvPr/>
        </p:nvSpPr>
        <p:spPr bwMode="auto">
          <a:xfrm>
            <a:off x="1143000" y="2895600"/>
            <a:ext cx="6477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Assuming the astronaut’s mass is 70kg, and the book’s mass is 1kg and using linear momentum conservation</a:t>
            </a:r>
          </a:p>
        </p:txBody>
      </p:sp>
      <p:graphicFrame>
        <p:nvGraphicFramePr>
          <p:cNvPr id="349199" name="Object 3"/>
          <p:cNvGraphicFramePr>
            <a:graphicFrameLocks noChangeAspect="1"/>
          </p:cNvGraphicFramePr>
          <p:nvPr/>
        </p:nvGraphicFramePr>
        <p:xfrm>
          <a:off x="2055813" y="4025900"/>
          <a:ext cx="839787" cy="463550"/>
        </p:xfrm>
        <a:graphic>
          <a:graphicData uri="http://schemas.openxmlformats.org/presentationml/2006/ole">
            <p:oleObj spid="_x0000_s520195" name="Equation" r:id="rId6" imgW="317500" imgH="241300" progId="Equation.DSMT4">
              <p:embed/>
            </p:oleObj>
          </a:graphicData>
        </a:graphic>
      </p:graphicFrame>
      <p:sp>
        <p:nvSpPr>
          <p:cNvPr id="349200" name="Text Box 16"/>
          <p:cNvSpPr txBox="1">
            <a:spLocks noChangeArrowheads="1"/>
          </p:cNvSpPr>
          <p:nvPr/>
        </p:nvSpPr>
        <p:spPr bwMode="auto">
          <a:xfrm>
            <a:off x="533400" y="4876800"/>
            <a:ext cx="38862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Now if the book gained a velocity of 20 m/s in +x-direction, the Astronaut’s velocity is</a:t>
            </a:r>
          </a:p>
        </p:txBody>
      </p:sp>
      <p:graphicFrame>
        <p:nvGraphicFramePr>
          <p:cNvPr id="349201" name="Object 4"/>
          <p:cNvGraphicFramePr>
            <a:graphicFrameLocks noChangeAspect="1"/>
          </p:cNvGraphicFramePr>
          <p:nvPr/>
        </p:nvGraphicFramePr>
        <p:xfrm>
          <a:off x="4641850" y="5218113"/>
          <a:ext cx="706438" cy="523875"/>
        </p:xfrm>
        <a:graphic>
          <a:graphicData uri="http://schemas.openxmlformats.org/presentationml/2006/ole">
            <p:oleObj spid="_x0000_s520196" name="Equation" r:id="rId7" imgW="330200" imgH="254000" progId="Equation.DSMT4">
              <p:embed/>
            </p:oleObj>
          </a:graphicData>
        </a:graphic>
      </p:graphicFrame>
      <p:graphicFrame>
        <p:nvGraphicFramePr>
          <p:cNvPr id="349202" name="Object 5"/>
          <p:cNvGraphicFramePr>
            <a:graphicFrameLocks noChangeAspect="1"/>
          </p:cNvGraphicFramePr>
          <p:nvPr/>
        </p:nvGraphicFramePr>
        <p:xfrm>
          <a:off x="5665788" y="2173288"/>
          <a:ext cx="1890712" cy="638175"/>
        </p:xfrm>
        <a:graphic>
          <a:graphicData uri="http://schemas.openxmlformats.org/presentationml/2006/ole">
            <p:oleObj spid="_x0000_s520197" name="Equation" r:id="rId8" imgW="952200" imgH="266400" progId="Equation.DSMT4">
              <p:embed/>
            </p:oleObj>
          </a:graphicData>
        </a:graphic>
      </p:graphicFrame>
      <p:graphicFrame>
        <p:nvGraphicFramePr>
          <p:cNvPr id="349203" name="Object 6"/>
          <p:cNvGraphicFramePr>
            <a:graphicFrameLocks noChangeAspect="1"/>
          </p:cNvGraphicFramePr>
          <p:nvPr/>
        </p:nvGraphicFramePr>
        <p:xfrm>
          <a:off x="2851150" y="3794125"/>
          <a:ext cx="1611313" cy="930275"/>
        </p:xfrm>
        <a:graphic>
          <a:graphicData uri="http://schemas.openxmlformats.org/presentationml/2006/ole">
            <p:oleObj spid="_x0000_s520198" name="Equation" r:id="rId9" imgW="609600" imgH="482600" progId="Equation.DSMT4">
              <p:embed/>
            </p:oleObj>
          </a:graphicData>
        </a:graphic>
      </p:graphicFrame>
      <p:graphicFrame>
        <p:nvGraphicFramePr>
          <p:cNvPr id="349204" name="Object 7"/>
          <p:cNvGraphicFramePr>
            <a:graphicFrameLocks noChangeAspect="1"/>
          </p:cNvGraphicFramePr>
          <p:nvPr/>
        </p:nvGraphicFramePr>
        <p:xfrm>
          <a:off x="4530725" y="3856038"/>
          <a:ext cx="1243013" cy="808037"/>
        </p:xfrm>
        <a:graphic>
          <a:graphicData uri="http://schemas.openxmlformats.org/presentationml/2006/ole">
            <p:oleObj spid="_x0000_s520199" name="Equation" r:id="rId10" imgW="469900" imgH="419100" progId="Equation.DSMT4">
              <p:embed/>
            </p:oleObj>
          </a:graphicData>
        </a:graphic>
      </p:graphicFrame>
      <p:graphicFrame>
        <p:nvGraphicFramePr>
          <p:cNvPr id="349205" name="Object 8"/>
          <p:cNvGraphicFramePr>
            <a:graphicFrameLocks noChangeAspect="1"/>
          </p:cNvGraphicFramePr>
          <p:nvPr/>
        </p:nvGraphicFramePr>
        <p:xfrm>
          <a:off x="5370513" y="5080000"/>
          <a:ext cx="1654175" cy="863600"/>
        </p:xfrm>
        <a:graphic>
          <a:graphicData uri="http://schemas.openxmlformats.org/presentationml/2006/ole">
            <p:oleObj spid="_x0000_s520200" name="Equation" r:id="rId11" imgW="774700" imgH="419100" progId="Equation.DSMT4">
              <p:embed/>
            </p:oleObj>
          </a:graphicData>
        </a:graphic>
      </p:graphicFrame>
      <p:graphicFrame>
        <p:nvGraphicFramePr>
          <p:cNvPr id="349206" name="Object 9"/>
          <p:cNvGraphicFramePr>
            <a:graphicFrameLocks noChangeAspect="1"/>
          </p:cNvGraphicFramePr>
          <p:nvPr/>
        </p:nvGraphicFramePr>
        <p:xfrm>
          <a:off x="6999288" y="5203825"/>
          <a:ext cx="1736725" cy="654050"/>
        </p:xfrm>
        <a:graphic>
          <a:graphicData uri="http://schemas.openxmlformats.org/presentationml/2006/ole">
            <p:oleObj spid="_x0000_s520201" name="Equation" r:id="rId12" imgW="812800" imgH="317500" progId="Equation.DSMT4">
              <p:embed/>
            </p:oleObj>
          </a:graphicData>
        </a:graphic>
      </p:graphicFrame>
      <p:graphicFrame>
        <p:nvGraphicFramePr>
          <p:cNvPr id="349207" name="Object 10"/>
          <p:cNvGraphicFramePr>
            <a:graphicFrameLocks noChangeAspect="1"/>
          </p:cNvGraphicFramePr>
          <p:nvPr/>
        </p:nvGraphicFramePr>
        <p:xfrm>
          <a:off x="4419600" y="2300288"/>
          <a:ext cx="479425" cy="382587"/>
        </p:xfrm>
        <a:graphic>
          <a:graphicData uri="http://schemas.openxmlformats.org/presentationml/2006/ole">
            <p:oleObj spid="_x0000_s520202" name="Equation" r:id="rId13" imgW="241200" imgH="177480" progId="Equation.3">
              <p:embed/>
            </p:oleObj>
          </a:graphicData>
        </a:graphic>
      </p:graphicFrame>
      <p:graphicFrame>
        <p:nvGraphicFramePr>
          <p:cNvPr id="349208" name="Object 11"/>
          <p:cNvGraphicFramePr>
            <a:graphicFrameLocks noChangeAspect="1"/>
          </p:cNvGraphicFramePr>
          <p:nvPr/>
        </p:nvGraphicFramePr>
        <p:xfrm>
          <a:off x="4957763" y="2163763"/>
          <a:ext cx="681037" cy="657225"/>
        </p:xfrm>
        <a:graphic>
          <a:graphicData uri="http://schemas.openxmlformats.org/presentationml/2006/ole">
            <p:oleObj spid="_x0000_s520203" name="Equation" r:id="rId14" imgW="342900" imgH="304800" progId="Equation.DSMT4">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22458</TotalTime>
  <Words>1606</Words>
  <Application>Microsoft Macintosh PowerPoint</Application>
  <PresentationFormat>On-screen Show (4:3)</PresentationFormat>
  <Paragraphs>151</Paragraphs>
  <Slides>15</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phys1443-spring02</vt:lpstr>
      <vt:lpstr>Equation</vt:lpstr>
      <vt:lpstr>PHYS 1443 – Section 001 Lecture #12</vt:lpstr>
      <vt:lpstr>Announcements</vt:lpstr>
      <vt:lpstr>Linear Momentum</vt:lpstr>
      <vt:lpstr>Linear Momentum and Forces</vt:lpstr>
      <vt:lpstr>Conservation of Linear Momentum in a Two Particle System</vt:lpstr>
      <vt:lpstr>More on Conservation of Linear Momentum in a Two Body System</vt:lpstr>
      <vt:lpstr>Linear Momentum Conservation</vt:lpstr>
      <vt:lpstr>Example 9.4: Rifle Recoil</vt:lpstr>
      <vt:lpstr>Example for Linear Momentum Conservation</vt:lpstr>
      <vt:lpstr>Impulse</vt:lpstr>
      <vt:lpstr>Ball Hit by a Bat</vt:lpstr>
      <vt:lpstr>Impulse and Linear Momentum </vt:lpstr>
      <vt:lpstr>An Example for Impulse</vt:lpstr>
      <vt:lpstr>Another Example for Impulse</vt:lpstr>
      <vt:lpstr>Example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365</cp:revision>
  <dcterms:created xsi:type="dcterms:W3CDTF">2011-06-27T17:57:56Z</dcterms:created>
  <dcterms:modified xsi:type="dcterms:W3CDTF">2011-06-27T18:01:32Z</dcterms:modified>
</cp:coreProperties>
</file>